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71" r:id="rId2"/>
    <p:sldId id="256" r:id="rId3"/>
    <p:sldId id="259" r:id="rId4"/>
    <p:sldId id="260" r:id="rId5"/>
    <p:sldId id="257" r:id="rId6"/>
    <p:sldId id="272" r:id="rId7"/>
    <p:sldId id="258" r:id="rId8"/>
    <p:sldId id="267" r:id="rId9"/>
    <p:sldId id="270" r:id="rId10"/>
    <p:sldId id="273" r:id="rId11"/>
    <p:sldId id="261" r:id="rId12"/>
    <p:sldId id="262" r:id="rId13"/>
    <p:sldId id="263" r:id="rId14"/>
    <p:sldId id="274" r:id="rId15"/>
    <p:sldId id="264" r:id="rId16"/>
    <p:sldId id="265" r:id="rId17"/>
    <p:sldId id="266" r:id="rId18"/>
    <p:sldId id="268" r:id="rId19"/>
    <p:sldId id="269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588" autoAdjust="0"/>
  </p:normalViewPr>
  <p:slideViewPr>
    <p:cSldViewPr>
      <p:cViewPr varScale="1">
        <p:scale>
          <a:sx n="49" d="100"/>
          <a:sy n="49" d="100"/>
        </p:scale>
        <p:origin x="-10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31D70-6F19-44EB-9D14-06C22BD0B85D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1B05D-8625-4D84-8B22-653D7FA398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Write up student suggestions about Dog</a:t>
            </a:r>
            <a:r>
              <a:rPr lang="en-GB" baseline="0" dirty="0" smtClean="0"/>
              <a:t> onto Board – they will be needed later!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1B05D-8625-4D84-8B22-653D7FA398A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B214-FA1F-4369-B3A1-16722E84E6CC}" type="datetimeFigureOut">
              <a:rPr lang="en-US" smtClean="0"/>
              <a:pPr/>
              <a:t>9/26/2008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9814-2FD5-4474-994F-0E416C566A2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Programming Flavours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Procedural</a:t>
            </a:r>
          </a:p>
          <a:p>
            <a:pPr lvl="1"/>
            <a:r>
              <a:rPr lang="en-GB" dirty="0" smtClean="0"/>
              <a:t>Shopping list approach</a:t>
            </a:r>
          </a:p>
          <a:p>
            <a:pPr lvl="1"/>
            <a:r>
              <a:rPr lang="en-GB" dirty="0" smtClean="0"/>
              <a:t>Do this, Do that, if this then do that</a:t>
            </a:r>
          </a:p>
          <a:p>
            <a:r>
              <a:rPr lang="en-GB" dirty="0" err="1" smtClean="0"/>
              <a:t>Funtional</a:t>
            </a:r>
            <a:endParaRPr lang="en-GB" dirty="0" smtClean="0"/>
          </a:p>
          <a:p>
            <a:pPr lvl="1"/>
            <a:r>
              <a:rPr lang="en-GB" dirty="0" smtClean="0"/>
              <a:t>More like mathematical functions</a:t>
            </a:r>
          </a:p>
          <a:p>
            <a:pPr lvl="1"/>
            <a:r>
              <a:rPr lang="en-GB" dirty="0" smtClean="0"/>
              <a:t>Don’t use variables in the ‘traditional’ sense</a:t>
            </a:r>
          </a:p>
          <a:p>
            <a:r>
              <a:rPr lang="en-GB" dirty="0" smtClean="0"/>
              <a:t>Many others...</a:t>
            </a:r>
          </a:p>
          <a:p>
            <a:pPr lvl="1"/>
            <a:r>
              <a:rPr lang="en-GB" dirty="0" smtClean="0"/>
              <a:t>The current Big Fish is...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Orientated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main idea</a:t>
            </a:r>
          </a:p>
          <a:p>
            <a:pPr lvl="1"/>
            <a:r>
              <a:rPr lang="en-GB" dirty="0" smtClean="0"/>
              <a:t>Everything is a Thing</a:t>
            </a:r>
          </a:p>
          <a:p>
            <a:pPr lvl="1"/>
            <a:r>
              <a:rPr lang="en-GB" dirty="0" smtClean="0"/>
              <a:t>There are properties that a Thing has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b="1" dirty="0" smtClean="0"/>
              <a:t>Dog</a:t>
            </a:r>
          </a:p>
          <a:p>
            <a:pPr lvl="2"/>
            <a:r>
              <a:rPr lang="en-GB" sz="3600" b="1" dirty="0" smtClean="0"/>
              <a:t>What are the properties of a dog?</a:t>
            </a:r>
          </a:p>
          <a:p>
            <a:pPr lvl="2"/>
            <a:r>
              <a:rPr lang="en-GB" sz="3600" b="1" dirty="0" smtClean="0"/>
              <a:t>What can a dog do?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14810" y="5214950"/>
            <a:ext cx="4284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Buzz Groups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the properties of </a:t>
            </a:r>
            <a:r>
              <a:rPr lang="en-GB" b="1" dirty="0" smtClean="0"/>
              <a:t>Dog </a:t>
            </a:r>
            <a:r>
              <a:rPr lang="en-GB" dirty="0" smtClean="0"/>
              <a:t>can be wrapped up or contained in a class</a:t>
            </a:r>
          </a:p>
          <a:p>
            <a:pPr lvl="1"/>
            <a:r>
              <a:rPr lang="en-GB" dirty="0" smtClean="0"/>
              <a:t>A class is a Blue Print</a:t>
            </a:r>
          </a:p>
          <a:p>
            <a:pPr lvl="1"/>
            <a:r>
              <a:rPr lang="en-GB" dirty="0" smtClean="0"/>
              <a:t>We can build many unique dogs from the same Blue Print</a:t>
            </a:r>
          </a:p>
          <a:p>
            <a:pPr lvl="1"/>
            <a:r>
              <a:rPr lang="en-GB" dirty="0" smtClean="0"/>
              <a:t>They all have similar properties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643446"/>
            <a:ext cx="2928926" cy="175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Blocks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Objects and Classes are specific to Object Orientated Programming</a:t>
            </a:r>
          </a:p>
          <a:p>
            <a:endParaRPr lang="en-GB" dirty="0" smtClean="0"/>
          </a:p>
          <a:p>
            <a:r>
              <a:rPr lang="en-GB" dirty="0" smtClean="0"/>
              <a:t>But there are more common, more fundamental Programming Principles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Like algebra</a:t>
            </a:r>
          </a:p>
          <a:p>
            <a:pPr lvl="1">
              <a:buNone/>
            </a:pPr>
            <a:r>
              <a:rPr lang="en-GB" dirty="0" smtClean="0"/>
              <a:t>x = 4</a:t>
            </a:r>
            <a:endParaRPr lang="en-GB" dirty="0"/>
          </a:p>
          <a:p>
            <a:r>
              <a:rPr lang="en-GB" dirty="0" smtClean="0"/>
              <a:t>Not so much like algebra</a:t>
            </a:r>
          </a:p>
          <a:p>
            <a:pPr lvl="1">
              <a:buNone/>
            </a:pPr>
            <a:r>
              <a:rPr lang="en-GB" dirty="0" smtClean="0"/>
              <a:t>name = “Rover”</a:t>
            </a:r>
            <a:endParaRPr lang="en-GB" dirty="0"/>
          </a:p>
          <a:p>
            <a:r>
              <a:rPr lang="en-GB" dirty="0" smtClean="0"/>
              <a:t>Variables have types:</a:t>
            </a:r>
          </a:p>
          <a:p>
            <a:pPr lvl="1"/>
            <a:r>
              <a:rPr lang="en-GB" dirty="0" smtClean="0"/>
              <a:t>Primitive – numbers stored in binary in the computer</a:t>
            </a:r>
          </a:p>
          <a:p>
            <a:pPr lvl="1"/>
            <a:r>
              <a:rPr lang="en-GB" dirty="0" smtClean="0"/>
              <a:t>Reference – variables that point to Objects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6248" y="5903893"/>
            <a:ext cx="485775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Nod and smile for now,</a:t>
            </a:r>
          </a:p>
          <a:p>
            <a:pPr algn="ctr"/>
            <a:r>
              <a:rPr lang="en-US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More on this later</a:t>
            </a:r>
            <a:endParaRPr lang="en-US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True or False – the basis of all decisions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2357430"/>
          <a:ext cx="2000264" cy="4103760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</a:tblGrid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r>
                        <a:rPr lang="en-GB" dirty="0" smtClean="0"/>
                        <a:t>  x  =  4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r>
                        <a:rPr lang="en-GB" dirty="0" smtClean="0"/>
                        <a:t>  x  &gt;  4</a:t>
                      </a:r>
                      <a:endParaRPr lang="en-GB" dirty="0"/>
                    </a:p>
                  </a:txBody>
                  <a:tcPr anchor="ctr"/>
                </a:tc>
              </a:tr>
              <a:tr h="57935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  x  =&lt;  4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  x  !=  4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  x  &gt;  2   &amp;&amp;   x  &lt;  8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r>
                        <a:rPr lang="en-GB" dirty="0" smtClean="0"/>
                        <a:t>  x  &gt;  8   ||   x  &lt;  2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43174" y="2357430"/>
          <a:ext cx="2000264" cy="4103760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</a:tblGrid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 =</a:t>
                      </a:r>
                      <a:r>
                        <a:rPr lang="en-GB" baseline="0" dirty="0" smtClean="0"/>
                        <a:t> 3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  <a:tr h="57935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14876" y="2357430"/>
          <a:ext cx="2000264" cy="4103760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</a:tblGrid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x=4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true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  <a:tr h="57935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false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786578" y="2357430"/>
          <a:ext cx="2000264" cy="4103760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</a:tblGrid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x=11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false</a:t>
                      </a:r>
                      <a:endParaRPr lang="en-GB" dirty="0"/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true</a:t>
                      </a:r>
                      <a:endParaRPr lang="en-GB" dirty="0"/>
                    </a:p>
                  </a:txBody>
                  <a:tcPr anchor="ctr"/>
                </a:tc>
              </a:tr>
              <a:tr h="57935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false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true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false</a:t>
                      </a:r>
                    </a:p>
                  </a:txBody>
                  <a:tcPr anchor="ctr"/>
                </a:tc>
              </a:tr>
              <a:tr h="58740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true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 is used...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If statements</a:t>
            </a:r>
          </a:p>
          <a:p>
            <a:pPr lvl="1">
              <a:buNone/>
            </a:pPr>
            <a:r>
              <a:rPr lang="en-GB" dirty="0"/>
              <a:t>i</a:t>
            </a:r>
            <a:r>
              <a:rPr lang="en-GB" dirty="0" smtClean="0"/>
              <a:t>f size&lt;10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dog says “Yip </a:t>
            </a:r>
            <a:r>
              <a:rPr lang="en-GB" dirty="0" err="1" smtClean="0"/>
              <a:t>Yip</a:t>
            </a:r>
            <a:r>
              <a:rPr lang="en-GB" dirty="0" smtClean="0"/>
              <a:t>”</a:t>
            </a:r>
          </a:p>
          <a:p>
            <a:pPr lvl="1">
              <a:buNone/>
            </a:pPr>
            <a:r>
              <a:rPr lang="en-GB" dirty="0" smtClean="0"/>
              <a:t>else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dog says “Ruff </a:t>
            </a:r>
            <a:r>
              <a:rPr lang="en-GB" dirty="0" err="1" smtClean="0"/>
              <a:t>Ruff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Loops</a:t>
            </a:r>
          </a:p>
          <a:p>
            <a:pPr lvl="1">
              <a:buNone/>
            </a:pPr>
            <a:r>
              <a:rPr lang="en-GB" dirty="0" smtClean="0"/>
              <a:t>while(number&lt;10)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dog says “Bark!”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number= number +1</a:t>
            </a:r>
          </a:p>
          <a:p>
            <a:pPr lvl="1">
              <a:buNone/>
            </a:pPr>
            <a:r>
              <a:rPr lang="en-GB" dirty="0" smtClean="0"/>
              <a:t> 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500694" y="3429000"/>
            <a:ext cx="274315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Pseudocode</a:t>
            </a:r>
            <a:endParaRPr lang="en-US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Many Data Structures, like:</a:t>
            </a:r>
          </a:p>
          <a:p>
            <a:r>
              <a:rPr lang="en-GB" dirty="0" smtClean="0"/>
              <a:t>Arrays:</a:t>
            </a:r>
          </a:p>
          <a:p>
            <a:pPr lvl="1"/>
            <a:r>
              <a:rPr lang="en-GB" dirty="0" smtClean="0"/>
              <a:t>Like tables</a:t>
            </a:r>
          </a:p>
          <a:p>
            <a:pPr lvl="2"/>
            <a:r>
              <a:rPr lang="en-GB" dirty="0" smtClean="0"/>
              <a:t>Everyone’s ages</a:t>
            </a:r>
          </a:p>
          <a:p>
            <a:pPr lvl="2"/>
            <a:r>
              <a:rPr lang="en-GB" dirty="0" smtClean="0"/>
              <a:t>Dogs’ names</a:t>
            </a:r>
          </a:p>
          <a:p>
            <a:r>
              <a:rPr lang="en-GB" dirty="0" err="1" smtClean="0"/>
              <a:t>HashMaps</a:t>
            </a:r>
            <a:endParaRPr lang="en-GB" dirty="0" smtClean="0"/>
          </a:p>
          <a:p>
            <a:pPr lvl="1"/>
            <a:r>
              <a:rPr lang="en-GB" dirty="0" smtClean="0"/>
              <a:t>Associate a key with a value</a:t>
            </a:r>
          </a:p>
          <a:p>
            <a:pPr lvl="2"/>
            <a:r>
              <a:rPr lang="en-GB" dirty="0" smtClean="0"/>
              <a:t>Like </a:t>
            </a:r>
            <a:r>
              <a:rPr lang="en-GB" dirty="0" err="1" smtClean="0"/>
              <a:t>PhoneBook</a:t>
            </a:r>
            <a:endParaRPr lang="en-GB" dirty="0" smtClean="0"/>
          </a:p>
          <a:p>
            <a:pPr lvl="2"/>
            <a:r>
              <a:rPr lang="en-GB" dirty="0" smtClean="0"/>
              <a:t>Name is associated with this number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1 – Playing in main()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theory lecture</a:t>
            </a:r>
          </a:p>
          <a:p>
            <a:endParaRPr lang="en-GB" dirty="0"/>
          </a:p>
          <a:p>
            <a:r>
              <a:rPr lang="en-GB" dirty="0" smtClean="0"/>
              <a:t>These concepts are important</a:t>
            </a:r>
          </a:p>
          <a:p>
            <a:endParaRPr lang="en-GB" dirty="0"/>
          </a:p>
          <a:p>
            <a:r>
              <a:rPr lang="en-GB" dirty="0" smtClean="0"/>
              <a:t>These are the Big Principals of the entire course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Programming?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Wikipedia (2008)</a:t>
            </a:r>
          </a:p>
          <a:p>
            <a:pPr lvl="1"/>
            <a:r>
              <a:rPr lang="en-GB" dirty="0" smtClean="0"/>
              <a:t>the process of writing, testing, debugging/troubleshooting, and maintaining the source code of computer programs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About.com (2008)</a:t>
            </a:r>
          </a:p>
          <a:p>
            <a:pPr lvl="1"/>
            <a:r>
              <a:rPr lang="en-GB" dirty="0" smtClean="0"/>
              <a:t>A computer program is a set of instructions for a computer to perform a specific task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71612"/>
            <a:ext cx="718663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is Programming?</a:t>
            </a:r>
          </a:p>
          <a:p>
            <a:r>
              <a:rPr lang="en-GB" dirty="0" smtClean="0"/>
              <a:t>A useful definition</a:t>
            </a:r>
          </a:p>
          <a:p>
            <a:r>
              <a:rPr lang="en-GB" dirty="0" smtClean="0"/>
              <a:t>Object Orientation (and it’s counterparts)</a:t>
            </a:r>
          </a:p>
          <a:p>
            <a:r>
              <a:rPr lang="en-GB" dirty="0" smtClean="0"/>
              <a:t>Thinking OO</a:t>
            </a:r>
          </a:p>
          <a:p>
            <a:r>
              <a:rPr lang="en-GB" dirty="0" smtClean="0"/>
              <a:t>Programming Blocks</a:t>
            </a:r>
          </a:p>
          <a:p>
            <a:pPr lvl="1"/>
            <a:r>
              <a:rPr lang="en-GB" dirty="0" smtClean="0"/>
              <a:t>Variables</a:t>
            </a:r>
          </a:p>
          <a:p>
            <a:pPr lvl="1"/>
            <a:r>
              <a:rPr lang="en-GB" dirty="0" smtClean="0"/>
              <a:t>Logic</a:t>
            </a:r>
          </a:p>
          <a:p>
            <a:pPr lvl="1"/>
            <a:r>
              <a:rPr lang="en-GB" dirty="0" smtClean="0"/>
              <a:t>Data Structures</a:t>
            </a:r>
          </a:p>
          <a:p>
            <a:pPr lvl="1"/>
            <a:r>
              <a:rPr lang="en-GB" dirty="0" smtClean="0"/>
              <a:t>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Abstraction:</a:t>
            </a:r>
          </a:p>
          <a:p>
            <a:pPr lvl="1"/>
            <a:r>
              <a:rPr lang="en-GB" dirty="0" smtClean="0"/>
              <a:t>the process of removing detail to expose the essential features of a particular concept or object</a:t>
            </a:r>
          </a:p>
          <a:p>
            <a:pPr lvl="1">
              <a:buNone/>
            </a:pPr>
            <a:r>
              <a:rPr lang="en-GB" sz="1400" dirty="0" smtClean="0"/>
              <a:t>	(Wikipedia 2008)</a:t>
            </a:r>
            <a:endParaRPr lang="en-GB" sz="1400" dirty="0"/>
          </a:p>
          <a:p>
            <a:r>
              <a:rPr lang="en-GB" dirty="0" smtClean="0"/>
              <a:t>A lecturer</a:t>
            </a:r>
          </a:p>
          <a:p>
            <a:pPr lvl="1"/>
            <a:r>
              <a:rPr lang="en-GB" dirty="0" smtClean="0"/>
              <a:t>Like </a:t>
            </a:r>
            <a:r>
              <a:rPr lang="en-GB" dirty="0" smtClean="0"/>
              <a:t>Eric</a:t>
            </a:r>
          </a:p>
          <a:p>
            <a:pPr lvl="1"/>
            <a:r>
              <a:rPr lang="en-GB" dirty="0" smtClean="0"/>
              <a:t>Is a human (most of them </a:t>
            </a:r>
            <a:r>
              <a:rPr lang="en-GB" dirty="0" smtClean="0"/>
              <a:t>are anyway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Teaches a module</a:t>
            </a:r>
          </a:p>
          <a:p>
            <a:pPr lvl="1"/>
            <a:r>
              <a:rPr lang="en-GB" dirty="0" smtClean="0"/>
              <a:t>Has an office</a:t>
            </a:r>
          </a:p>
          <a:p>
            <a:r>
              <a:rPr lang="en-GB" dirty="0" smtClean="0"/>
              <a:t>We don’t need to know the little details to model a lecturer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Definition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Pseudocode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Fake code</a:t>
            </a:r>
          </a:p>
          <a:p>
            <a:pPr lvl="1"/>
            <a:r>
              <a:rPr lang="en-GB" dirty="0" smtClean="0"/>
              <a:t>Reads like English but </a:t>
            </a:r>
            <a:r>
              <a:rPr lang="en-GB" smtClean="0"/>
              <a:t>easily translates into code</a:t>
            </a:r>
            <a:endParaRPr lang="en-GB" dirty="0" smtClean="0"/>
          </a:p>
          <a:p>
            <a:pPr lvl="1"/>
            <a:r>
              <a:rPr lang="en-GB" dirty="0" smtClean="0"/>
              <a:t>Use to plan out easily readable ideas</a:t>
            </a:r>
          </a:p>
          <a:p>
            <a:pPr lvl="1"/>
            <a:r>
              <a:rPr lang="en-GB" dirty="0" smtClean="0"/>
              <a:t>There are conventions, but no standards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last definition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Modularization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process of dividing a whole into well-defined </a:t>
            </a:r>
            <a:r>
              <a:rPr lang="en-GB" dirty="0" smtClean="0"/>
              <a:t>parts</a:t>
            </a:r>
          </a:p>
          <a:p>
            <a:pPr lvl="1"/>
            <a:r>
              <a:rPr lang="en-GB" dirty="0" smtClean="0"/>
              <a:t>which </a:t>
            </a:r>
            <a:r>
              <a:rPr lang="en-GB" dirty="0"/>
              <a:t>can be built and examined </a:t>
            </a:r>
            <a:r>
              <a:rPr lang="en-GB" dirty="0" smtClean="0"/>
              <a:t>separately</a:t>
            </a:r>
          </a:p>
          <a:p>
            <a:pPr lvl="1"/>
            <a:r>
              <a:rPr lang="en-GB" dirty="0" smtClean="0"/>
              <a:t>which </a:t>
            </a:r>
            <a:r>
              <a:rPr lang="en-GB" dirty="0"/>
              <a:t>interact in well-defined ways.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605</Words>
  <Application>Microsoft Office PowerPoint</Application>
  <PresentationFormat>On-screen Show (4:3)</PresentationFormat>
  <Paragraphs>187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 this lecture</vt:lpstr>
      <vt:lpstr>Lecture 1</vt:lpstr>
      <vt:lpstr>Coming up</vt:lpstr>
      <vt:lpstr>In this lecture</vt:lpstr>
      <vt:lpstr>What is Programming?</vt:lpstr>
      <vt:lpstr>In this lecture</vt:lpstr>
      <vt:lpstr>Useful Definition</vt:lpstr>
      <vt:lpstr>Useful Definition 2</vt:lpstr>
      <vt:lpstr>The last definition</vt:lpstr>
      <vt:lpstr>In this lecture</vt:lpstr>
      <vt:lpstr>Programming Flavours</vt:lpstr>
      <vt:lpstr>Object Orientated</vt:lpstr>
      <vt:lpstr>Classes</vt:lpstr>
      <vt:lpstr>In this lecture</vt:lpstr>
      <vt:lpstr>Building Blocks</vt:lpstr>
      <vt:lpstr>Variables</vt:lpstr>
      <vt:lpstr>Logic</vt:lpstr>
      <vt:lpstr>Logic is used...</vt:lpstr>
      <vt:lpstr>Data Structures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this lecture</dc:title>
  <dc:creator>Teresa Binks</dc:creator>
  <cp:lastModifiedBy>Teresa Binks</cp:lastModifiedBy>
  <cp:revision>6</cp:revision>
  <dcterms:created xsi:type="dcterms:W3CDTF">2008-07-01T13:17:48Z</dcterms:created>
  <dcterms:modified xsi:type="dcterms:W3CDTF">2008-09-26T14:13:30Z</dcterms:modified>
</cp:coreProperties>
</file>