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75" r:id="rId3"/>
    <p:sldId id="287" r:id="rId4"/>
    <p:sldId id="276" r:id="rId5"/>
    <p:sldId id="285" r:id="rId6"/>
    <p:sldId id="266" r:id="rId7"/>
    <p:sldId id="265" r:id="rId8"/>
    <p:sldId id="280" r:id="rId9"/>
    <p:sldId id="277" r:id="rId10"/>
    <p:sldId id="295" r:id="rId11"/>
    <p:sldId id="291" r:id="rId12"/>
    <p:sldId id="279" r:id="rId13"/>
    <p:sldId id="281" r:id="rId14"/>
    <p:sldId id="268" r:id="rId15"/>
    <p:sldId id="259" r:id="rId16"/>
    <p:sldId id="260" r:id="rId17"/>
    <p:sldId id="269" r:id="rId18"/>
    <p:sldId id="283" r:id="rId19"/>
    <p:sldId id="282" r:id="rId20"/>
    <p:sldId id="288" r:id="rId21"/>
    <p:sldId id="294" r:id="rId22"/>
    <p:sldId id="306" r:id="rId23"/>
    <p:sldId id="297" r:id="rId24"/>
    <p:sldId id="298" r:id="rId25"/>
    <p:sldId id="299" r:id="rId26"/>
    <p:sldId id="300" r:id="rId27"/>
    <p:sldId id="301" r:id="rId28"/>
    <p:sldId id="305" r:id="rId29"/>
    <p:sldId id="261" r:id="rId30"/>
    <p:sldId id="262" r:id="rId31"/>
    <p:sldId id="264" r:id="rId32"/>
    <p:sldId id="267" r:id="rId33"/>
    <p:sldId id="274" r:id="rId34"/>
    <p:sldId id="270" r:id="rId35"/>
    <p:sldId id="272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436" autoAdjust="0"/>
    <p:restoredTop sz="94660"/>
  </p:normalViewPr>
  <p:slideViewPr>
    <p:cSldViewPr>
      <p:cViewPr varScale="1">
        <p:scale>
          <a:sx n="114" d="100"/>
          <a:sy n="114" d="100"/>
        </p:scale>
        <p:origin x="-13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533D6FD-4F30-724E-82E2-B4E72BD75E19}" type="datetime1">
              <a:rPr lang="en-US"/>
              <a:pPr>
                <a:defRPr/>
              </a:pPr>
              <a:t>10/7/10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D2E4FD7-215A-E04C-A29A-E96700794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B54E0D-9912-A04D-9B84-56769D71120A}" type="datetime1">
              <a:rPr lang="en-US"/>
              <a:pPr>
                <a:defRPr/>
              </a:pPr>
              <a:t>10/7/10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F9CEBFE-6FE2-9447-8040-619A4C1EB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EB99-7CCD-EB42-A254-E1C62683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87EC7E-024E-4E49-A338-DB34E000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75C7C-8933-F249-9D06-39BA2272E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AC5C-52A9-EF44-A802-4EDE694A01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8308B-9D60-0742-9FDF-8750B3EA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5CA142-0548-0C48-9C3F-7F65C8AC0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CA6323-5BC3-3E40-9C19-803967FF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33813-BA33-6D43-A7A0-18F9C33F8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63784-4BDF-8740-8626-1F251F78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3EF2A8-47E7-0C46-A6E6-297EE464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11644-6AFC-BA42-84E1-35FA16046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E85D3-B657-254B-9C5D-6C794D340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dirty="0" smtClean="0"/>
            </a:lvl1pPr>
          </a:lstStyle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7ED89A-BCB9-734F-ACEA-42C428A4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COMP6049 Quantitative &amp; Qualitative Research W1 - Methods and Methodologies</a:t>
            </a:r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COMP6049</a:t>
            </a:r>
            <a:br>
              <a:rPr lang="en-US" dirty="0" smtClean="0"/>
            </a:br>
            <a:r>
              <a:rPr lang="en-US" dirty="0" smtClean="0"/>
              <a:t>Quantitative and Qualitative methods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Week 1 – methods and </a:t>
            </a:r>
            <a:r>
              <a:rPr lang="en-US" dirty="0" smtClean="0"/>
              <a:t>methodologies</a:t>
            </a:r>
          </a:p>
          <a:p>
            <a:pPr eaLnBrk="1" hangingPunct="1"/>
            <a:r>
              <a:rPr lang="en-US" dirty="0" smtClean="0"/>
              <a:t>Dr Su White, Learning Societies Lab, ECS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11C75-3D0C-3D47-BD90-BB73CA4E737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Exercise: research abstracts</a:t>
            </a:r>
            <a:br>
              <a:rPr lang="en-US"/>
            </a:br>
            <a:endParaRPr lang="en-US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0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Skim read the abstract you have been given and briefly discuss with the person next to you the following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What kind of science is this ?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What methods were used ?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Did </a:t>
            </a:r>
            <a:r>
              <a:rPr lang="en-US" dirty="0"/>
              <a:t>you like this paper and want to read more?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6" name="Picture 5" descr="Picture 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8564">
            <a:off x="5914936" y="2030484"/>
            <a:ext cx="3200000" cy="4203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324600"/>
            <a:ext cx="7705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You can look at the full set of examples on edshare accessed via the module pages</a:t>
            </a:r>
            <a:endParaRPr lang="en-GB" sz="16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FA9F8-DD39-A946-945B-74154B1799E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496300" cy="649288"/>
          </a:xfrm>
        </p:spPr>
        <p:txBody>
          <a:bodyPr/>
          <a:lstStyle/>
          <a:p>
            <a:pPr eaLnBrk="1" hangingPunct="1"/>
            <a:r>
              <a:rPr lang="en-GB" dirty="0" smtClean="0"/>
              <a:t>Theory: defining our terms</a:t>
            </a:r>
            <a:endParaRPr lang="en-GB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96300" cy="4968875"/>
          </a:xfrm>
        </p:spPr>
        <p:txBody>
          <a:bodyPr/>
          <a:lstStyle/>
          <a:p>
            <a:pPr eaLnBrk="1" hangingPunct="1"/>
            <a:r>
              <a:rPr lang="en-GB" sz="2000" dirty="0"/>
              <a:t>Structures how we look at the world (to understand, explain or predict) </a:t>
            </a:r>
          </a:p>
          <a:p>
            <a:pPr eaLnBrk="1" hangingPunct="1"/>
            <a:r>
              <a:rPr lang="en-GB" sz="2000" dirty="0"/>
              <a:t>Research is theory dependent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/>
              <a:t>but sometimes this is not acknowledged) 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sz="1800" i="1" dirty="0"/>
              <a:t>macro </a:t>
            </a:r>
            <a:r>
              <a:rPr lang="en-GB" sz="1800" dirty="0"/>
              <a:t>(large scale) – frames questions about the way the world is and how people/phenomena behave  e.g. </a:t>
            </a:r>
            <a:r>
              <a:rPr lang="en-GB" sz="1800" i="1" dirty="0"/>
              <a:t>Big bang theory</a:t>
            </a:r>
            <a:r>
              <a:rPr lang="en-GB" sz="1800" dirty="0"/>
              <a:t> in astronomy or </a:t>
            </a:r>
            <a:r>
              <a:rPr lang="en-GB" sz="1800" i="1" dirty="0"/>
              <a:t>Marxism</a:t>
            </a:r>
            <a:r>
              <a:rPr lang="en-GB" sz="1800" dirty="0"/>
              <a:t> in social and political science 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sz="1800" i="1" dirty="0"/>
              <a:t>middle range</a:t>
            </a:r>
            <a:r>
              <a:rPr lang="en-GB" sz="1800" dirty="0"/>
              <a:t> – links empirical research to theoretical concepts to generate hypotheses/questions e.g. </a:t>
            </a:r>
            <a:r>
              <a:rPr lang="en-GB" sz="1800" i="1" dirty="0"/>
              <a:t>Theory of Planned Behaviour </a:t>
            </a:r>
            <a:r>
              <a:rPr lang="en-GB" sz="1800" dirty="0"/>
              <a:t>(e.g. my intention to stop smoking (a behaviour) is a function of my attitudes (positive or negative)  towards that behaviour, my subjective norms (what I think others think about it) and my perception of control (how easy it is for me to quit)? 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sz="1800" i="1" dirty="0"/>
              <a:t>micro</a:t>
            </a:r>
            <a:r>
              <a:rPr lang="en-GB" sz="1800" dirty="0"/>
              <a:t> (small scale) – how people make sense of everyday interactions e.g. stigma (people’s reaction ‘spoils’ normal identity) </a:t>
            </a:r>
          </a:p>
          <a:p>
            <a:pPr lvl="1" algn="r" eaLnBrk="1" hangingPunct="1">
              <a:buFontTx/>
              <a:buNone/>
            </a:pPr>
            <a:r>
              <a:rPr lang="en-GB" sz="1800" dirty="0">
                <a:solidFill>
                  <a:schemeClr val="hlink"/>
                </a:solidFill>
                <a:latin typeface="Comic Sans MS" pitchFamily="-110" charset="0"/>
              </a:rPr>
              <a:t>What is the difference between theory and theoretical approach?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4" name="Alternate Process 3"/>
          <p:cNvSpPr/>
          <p:nvPr/>
        </p:nvSpPr>
        <p:spPr bwMode="auto">
          <a:xfrm>
            <a:off x="5791200" y="41910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theorise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Alternate Process 4"/>
          <p:cNvSpPr/>
          <p:nvPr/>
        </p:nvSpPr>
        <p:spPr bwMode="auto">
          <a:xfrm>
            <a:off x="2057400" y="18288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measure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Alternate Process 5"/>
          <p:cNvSpPr/>
          <p:nvPr/>
        </p:nvSpPr>
        <p:spPr bwMode="auto">
          <a:xfrm>
            <a:off x="5410200" y="1828800"/>
            <a:ext cx="18288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observe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Alternate Process 6"/>
          <p:cNvSpPr/>
          <p:nvPr/>
        </p:nvSpPr>
        <p:spPr bwMode="auto">
          <a:xfrm>
            <a:off x="3429000" y="51816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test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Alternate Process 7"/>
          <p:cNvSpPr/>
          <p:nvPr/>
        </p:nvSpPr>
        <p:spPr bwMode="auto">
          <a:xfrm>
            <a:off x="6324600" y="2895600"/>
            <a:ext cx="19050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model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Alternate Process 9"/>
          <p:cNvSpPr/>
          <p:nvPr/>
        </p:nvSpPr>
        <p:spPr bwMode="auto">
          <a:xfrm>
            <a:off x="990600" y="41910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investigate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Alternate Process 10"/>
          <p:cNvSpPr/>
          <p:nvPr/>
        </p:nvSpPr>
        <p:spPr bwMode="auto">
          <a:xfrm>
            <a:off x="685800" y="30480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experiment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research methods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4" name="Alternate Process 3"/>
          <p:cNvSpPr/>
          <p:nvPr/>
        </p:nvSpPr>
        <p:spPr bwMode="auto">
          <a:xfrm>
            <a:off x="1066800" y="28956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Case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b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Alternate Process 4"/>
          <p:cNvSpPr/>
          <p:nvPr/>
        </p:nvSpPr>
        <p:spPr bwMode="auto">
          <a:xfrm>
            <a:off x="1066800" y="1905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Ethnographic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Alternate Process 5"/>
          <p:cNvSpPr/>
          <p:nvPr/>
        </p:nvSpPr>
        <p:spPr bwMode="auto">
          <a:xfrm>
            <a:off x="5943600" y="1905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urvey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Alternate Process 6"/>
          <p:cNvSpPr/>
          <p:nvPr/>
        </p:nvSpPr>
        <p:spPr bwMode="auto">
          <a:xfrm>
            <a:off x="1066800" y="39624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Action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research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Alternate Process 7"/>
          <p:cNvSpPr/>
          <p:nvPr/>
        </p:nvSpPr>
        <p:spPr bwMode="auto">
          <a:xfrm>
            <a:off x="5943600" y="28956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Mixed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methods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Alternate Process 9"/>
          <p:cNvSpPr/>
          <p:nvPr/>
        </p:nvSpPr>
        <p:spPr bwMode="auto">
          <a:xfrm>
            <a:off x="3505200" y="28956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Meta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analysis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Alternate Process 10"/>
          <p:cNvSpPr/>
          <p:nvPr/>
        </p:nvSpPr>
        <p:spPr bwMode="auto">
          <a:xfrm>
            <a:off x="3505200" y="1905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nterview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Alternate Process 11"/>
          <p:cNvSpPr/>
          <p:nvPr/>
        </p:nvSpPr>
        <p:spPr bwMode="auto">
          <a:xfrm>
            <a:off x="3505200" y="39624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Focus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group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Alternate Process 12"/>
          <p:cNvSpPr/>
          <p:nvPr/>
        </p:nvSpPr>
        <p:spPr bwMode="auto">
          <a:xfrm>
            <a:off x="5943600" y="39624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Nominal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group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Alternate Process 14"/>
          <p:cNvSpPr/>
          <p:nvPr/>
        </p:nvSpPr>
        <p:spPr bwMode="auto">
          <a:xfrm>
            <a:off x="1066800" y="4953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Network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analysis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Alternate Process 15"/>
          <p:cNvSpPr/>
          <p:nvPr/>
        </p:nvSpPr>
        <p:spPr bwMode="auto">
          <a:xfrm>
            <a:off x="3505200" y="4953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Simulation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" name="Alternate Process 16"/>
          <p:cNvSpPr/>
          <p:nvPr/>
        </p:nvSpPr>
        <p:spPr bwMode="auto">
          <a:xfrm>
            <a:off x="5943600" y="4953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Observation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Quick reflection…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/>
              <a:t>Is all research the same?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>
              <a:buNone/>
            </a:pPr>
            <a:endParaRPr lang="en-GB" dirty="0" smtClean="0"/>
          </a:p>
          <a:p>
            <a:pPr eaLnBrk="1" hangingPunct="1">
              <a:spcAft>
                <a:spcPts val="2400"/>
              </a:spcAft>
            </a:pPr>
            <a:r>
              <a:rPr lang="en-GB" sz="2000" dirty="0" smtClean="0"/>
              <a:t>How would you describe the approach to research in the subject specialism of your first degree?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dirty="0" smtClean="0"/>
              <a:t>Do you think all people experience the same approaches</a:t>
            </a:r>
            <a:r>
              <a:rPr lang="en-GB" dirty="0" smtClean="0"/>
              <a:t>?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pic>
        <p:nvPicPr>
          <p:cNvPr id="6" name="Content Placeholder 5" descr="Picture 42.png"/>
          <p:cNvPicPr>
            <a:picLocks noChangeAspect="1"/>
          </p:cNvPicPr>
          <p:nvPr/>
        </p:nvPicPr>
        <p:blipFill>
          <a:blip r:embed="rId2"/>
          <a:srcRect l="-15017" r="-15017"/>
          <a:stretch>
            <a:fillRect/>
          </a:stretch>
        </p:blipFill>
        <p:spPr bwMode="auto">
          <a:xfrm>
            <a:off x="6477000" y="152400"/>
            <a:ext cx="2667000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the classic abstract*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/>
              <a:t>This is the way the world is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This is what is wrong with the world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Here is my startling/interesting idea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This is what I found</a:t>
            </a:r>
          </a:p>
          <a:p>
            <a:pPr eaLnBrk="1" hangingPunct="1"/>
            <a:endParaRPr lang="en-US" dirty="0"/>
          </a:p>
          <a:p>
            <a:pPr algn="r" eaLnBrk="1" hangingPunct="1">
              <a:buFontTx/>
              <a:buNone/>
            </a:pPr>
            <a:r>
              <a:rPr lang="en-US" dirty="0"/>
              <a:t>*Ala OOPSLA</a:t>
            </a:r>
          </a:p>
          <a:p>
            <a:pPr algn="r" eaLnBrk="1" hangingPunct="1">
              <a:buFontTx/>
              <a:buNone/>
            </a:pPr>
            <a:r>
              <a:rPr lang="en-US" sz="1800" dirty="0"/>
              <a:t>(and we will return to discuss that)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This is the way the world is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 smtClean="0"/>
              <a:t>But…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endParaRPr lang="en-US" dirty="0" smtClean="0"/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 smtClean="0"/>
              <a:t>How </a:t>
            </a:r>
            <a:r>
              <a:rPr lang="en-US" dirty="0"/>
              <a:t>do we know the way the world is?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/>
              <a:t>How do we explore our assertions?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/>
              <a:t>How do we communicate this?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Enter disciplinary differences</a:t>
            </a:r>
          </a:p>
        </p:txBody>
      </p:sp>
      <p:pic>
        <p:nvPicPr>
          <p:cNvPr id="23555" name="Content Placeholder 4" descr="Picture 2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98" b="-798"/>
          <a:stretch>
            <a:fillRect/>
          </a:stretch>
        </p:blipFill>
        <p:spPr/>
      </p:pic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6" name="Snip Single Corner Rectangle 5"/>
          <p:cNvSpPr/>
          <p:nvPr/>
        </p:nvSpPr>
        <p:spPr bwMode="auto">
          <a:xfrm>
            <a:off x="7315200" y="1752600"/>
            <a:ext cx="1676400" cy="762000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1600" dirty="0"/>
              <a:t>Some indicative areas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Picture 4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053" r="-2405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858000" y="1905000"/>
            <a:ext cx="457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disciplines and world views</a:t>
            </a:r>
            <a:endParaRPr lang="en-GB" dirty="0"/>
          </a:p>
        </p:txBody>
      </p:sp>
      <p:pic>
        <p:nvPicPr>
          <p:cNvPr id="5" name="Content Placeholder 4" descr="Picture 4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35" r="-403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Some thoughts for this lecture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Aft>
                <a:spcPts val="4200"/>
              </a:spcAft>
            </a:pPr>
            <a:r>
              <a:rPr lang="en-GB" sz="2000" dirty="0" smtClean="0"/>
              <a:t>What do we mean by methods and methodologies?</a:t>
            </a:r>
          </a:p>
          <a:p>
            <a:pPr eaLnBrk="1" hangingPunct="1">
              <a:spcAft>
                <a:spcPts val="4200"/>
              </a:spcAft>
            </a:pPr>
            <a:r>
              <a:rPr lang="en-GB" sz="2000" dirty="0" smtClean="0"/>
              <a:t>What do we understand about the differences between disciplines?</a:t>
            </a:r>
          </a:p>
          <a:p>
            <a:pPr eaLnBrk="1" hangingPunct="1">
              <a:spcAft>
                <a:spcPts val="4200"/>
              </a:spcAft>
            </a:pPr>
            <a:r>
              <a:rPr lang="en-GB" sz="2000" dirty="0" smtClean="0"/>
              <a:t>How do disciplinary differences affect research practices?</a:t>
            </a:r>
          </a:p>
        </p:txBody>
      </p:sp>
      <p:pic>
        <p:nvPicPr>
          <p:cNvPr id="6" name="Content Placeholder 5" descr="Picture 4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5017" r="-15017"/>
          <a:stretch>
            <a:fillRect/>
          </a:stretch>
        </p:blipFill>
        <p:spPr/>
      </p:pic>
      <p:sp>
        <p:nvSpPr>
          <p:cNvPr id="1638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600D9-1A9D-3D44-A800-9BB259835D5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Disciplines implicated in web science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8280400" cy="4537075"/>
          </a:xfrm>
        </p:spPr>
        <p:txBody>
          <a:bodyPr/>
          <a:lstStyle/>
          <a:p>
            <a:pPr eaLnBrk="1" hangingPunct="1"/>
            <a:r>
              <a:rPr lang="en-GB" sz="2000" dirty="0"/>
              <a:t>Computer science</a:t>
            </a:r>
          </a:p>
          <a:p>
            <a:pPr eaLnBrk="1" hangingPunct="1"/>
            <a:r>
              <a:rPr lang="en-GB" sz="2000" dirty="0"/>
              <a:t>Sociology</a:t>
            </a:r>
          </a:p>
          <a:p>
            <a:pPr eaLnBrk="1" hangingPunct="1"/>
            <a:r>
              <a:rPr lang="en-GB" sz="2000" dirty="0"/>
              <a:t>Economics</a:t>
            </a:r>
          </a:p>
          <a:p>
            <a:pPr eaLnBrk="1" hangingPunct="1"/>
            <a:r>
              <a:rPr lang="en-GB" sz="2000" dirty="0"/>
              <a:t>Psychology</a:t>
            </a:r>
          </a:p>
          <a:p>
            <a:pPr eaLnBrk="1" hangingPunct="1"/>
            <a:r>
              <a:rPr lang="en-GB" sz="2000" dirty="0"/>
              <a:t>Law</a:t>
            </a:r>
          </a:p>
          <a:p>
            <a:pPr eaLnBrk="1" hangingPunct="1"/>
            <a:r>
              <a:rPr lang="en-GB" sz="2000" dirty="0"/>
              <a:t>Criminology</a:t>
            </a:r>
          </a:p>
          <a:p>
            <a:pPr eaLnBrk="1" hangingPunct="1"/>
            <a:r>
              <a:rPr lang="en-GB" sz="2000" dirty="0"/>
              <a:t>Politics</a:t>
            </a:r>
            <a:r>
              <a:rPr lang="en-GB" sz="2000" dirty="0" smtClean="0"/>
              <a:t> </a:t>
            </a:r>
          </a:p>
          <a:p>
            <a:pPr eaLnBrk="1" hangingPunct="1"/>
            <a:r>
              <a:rPr lang="en-GB" sz="2000" dirty="0" smtClean="0"/>
              <a:t>++</a:t>
            </a:r>
          </a:p>
          <a:p>
            <a:pPr algn="r" eaLnBrk="1" hangingPunct="1">
              <a:buFontTx/>
              <a:buNone/>
            </a:pPr>
            <a:endParaRPr lang="en-GB" sz="2000" dirty="0">
              <a:solidFill>
                <a:schemeClr val="hlink"/>
              </a:solidFill>
              <a:latin typeface="Comic Sans MS" pitchFamily="-110" charset="0"/>
            </a:endParaRPr>
          </a:p>
          <a:p>
            <a:pPr algn="r" eaLnBrk="1" hangingPunct="1">
              <a:buFontTx/>
              <a:buNone/>
            </a:pPr>
            <a:r>
              <a:rPr lang="en-GB" sz="2000" dirty="0">
                <a:solidFill>
                  <a:schemeClr val="hlink"/>
                </a:solidFill>
                <a:latin typeface="Comic Sans MS" pitchFamily="-110" charset="0"/>
              </a:rPr>
              <a:t>Can you define these disciplines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20" y="1955159"/>
            <a:ext cx="4958990" cy="360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DBA7-A6AF-9343-A0F1-BF5EA714576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Epistemology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GB" dirty="0"/>
              <a:t>branch of philosophy concerning theories of knowledge - how we know the world and how we can produce valid (trustworthy) knowledge about </a:t>
            </a:r>
            <a:r>
              <a:rPr lang="en-GB" dirty="0" smtClean="0"/>
              <a:t>it</a:t>
            </a:r>
          </a:p>
          <a:p>
            <a:pPr eaLnBrk="1" hangingPunct="1">
              <a:spcAft>
                <a:spcPts val="2400"/>
              </a:spcAft>
            </a:pPr>
            <a:r>
              <a:rPr lang="en-GB" dirty="0"/>
              <a:t>many of the arguments about methodology and methods derive from epistemological differences (contests about what kind of knowledge we aim to produce and what evidence is adequate for this)</a:t>
            </a:r>
          </a:p>
          <a:p>
            <a:pPr eaLnBrk="1" hangingPunct="1"/>
            <a:endParaRPr lang="en-GB" dirty="0"/>
          </a:p>
          <a:p>
            <a:pPr algn="r" eaLnBrk="1" hangingPunct="1">
              <a:buFontTx/>
              <a:buNone/>
            </a:pPr>
            <a:endParaRPr lang="en-GB" dirty="0">
              <a:solidFill>
                <a:schemeClr val="hlink"/>
              </a:solidFill>
              <a:latin typeface="Comic Sans MS" pitchFamily="-110" charset="0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CF01-692F-984C-B38D-9CFE9C16403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Research traditions</a:t>
            </a:r>
            <a:r>
              <a:rPr lang="en-GB" b="1" baseline="30000">
                <a:solidFill>
                  <a:schemeClr val="hlink"/>
                </a:solidFill>
              </a:rPr>
              <a:t>*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Positivism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/>
              <a:t>Interpretivism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Social </a:t>
            </a:r>
            <a:r>
              <a:rPr lang="en-GB" sz="2800" dirty="0" err="1"/>
              <a:t>Constructionism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Critical approaches 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lvl="1" algn="r" eaLnBrk="1" hangingPunct="1">
              <a:lnSpc>
                <a:spcPct val="80000"/>
              </a:lnSpc>
              <a:buFontTx/>
              <a:buNone/>
            </a:pPr>
            <a:r>
              <a:rPr lang="en-GB" sz="2800" baseline="30000" dirty="0">
                <a:solidFill>
                  <a:schemeClr val="hlink"/>
                </a:solidFill>
                <a:latin typeface="Comic Sans MS" pitchFamily="-110" charset="0"/>
              </a:rPr>
              <a:t>*</a:t>
            </a:r>
            <a:r>
              <a:rPr lang="en-GB" sz="2800" dirty="0">
                <a:solidFill>
                  <a:schemeClr val="hlink"/>
                </a:solidFill>
                <a:latin typeface="Comic Sans MS" pitchFamily="-110" charset="0"/>
              </a:rPr>
              <a:t>Are these paradigms? (c.f. Thomas Kuhn 1962</a:t>
            </a:r>
            <a:r>
              <a:rPr lang="en-GB" sz="2800" dirty="0" smtClean="0">
                <a:solidFill>
                  <a:schemeClr val="hlink"/>
                </a:solidFill>
                <a:latin typeface="Comic Sans MS" pitchFamily="-110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solidFill>
                  <a:schemeClr val="hlink"/>
                </a:solidFill>
              </a:rPr>
              <a:t>Considering the definitions which are you most familiar with or most comfortable with?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solidFill>
                  <a:schemeClr val="hlink"/>
                </a:solidFill>
              </a:rPr>
              <a:t>Do you recognise them from the abstracts?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AB463-18E7-3C45-9628-148C913E9DE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100"/>
              <a:t>Positivism</a:t>
            </a:r>
            <a:br>
              <a:rPr lang="en-GB" sz="3100"/>
            </a:br>
            <a:endParaRPr lang="en-GB" sz="310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GB" sz="2000" i="1" dirty="0"/>
              <a:t>Realist </a:t>
            </a:r>
            <a:r>
              <a:rPr lang="en-GB" sz="2000" dirty="0"/>
              <a:t>(assumes that there is a stable reality ‘out there’ independent of what we think about it)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i="1" dirty="0"/>
              <a:t>Empiricist </a:t>
            </a:r>
            <a:r>
              <a:rPr lang="en-GB" sz="2000" dirty="0"/>
              <a:t>(we know by observing)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i="1" dirty="0"/>
              <a:t>Objective </a:t>
            </a:r>
            <a:r>
              <a:rPr lang="en-GB" sz="2000" dirty="0"/>
              <a:t>(value-free inquiry, rational and neutral, free from bias)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dirty="0"/>
              <a:t>‘mature’ sciences will all share the same scientific methods which seek to establish cause and effect, generate laws etc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34564-8A34-BB47-A24A-65A4E024F0C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Interpretivism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GB" sz="2000" dirty="0"/>
              <a:t>Human beings are not like the objects of study in other ‘sciences’; they have views which they can tell us about and they can change behaviours ‘at will’</a:t>
            </a:r>
          </a:p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GB" sz="2000" dirty="0"/>
              <a:t>therefore 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dirty="0"/>
              <a:t>we need to understand people’s interpretations of the world, understand the meaning and significance of the world for people who live in it.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565A-F68F-C043-A9B6-1057B74B8A2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Social constructionism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GB" sz="2000" dirty="0"/>
              <a:t>Questions the very idea of a pre existing reality (</a:t>
            </a:r>
            <a:r>
              <a:rPr lang="en-GB" sz="2000" i="1" dirty="0"/>
              <a:t>relativist</a:t>
            </a:r>
            <a:r>
              <a:rPr lang="en-GB" sz="2000" dirty="0"/>
              <a:t>)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and </a:t>
            </a:r>
            <a:br>
              <a:rPr lang="en-GB" sz="2000" dirty="0" smtClean="0"/>
            </a:br>
            <a:r>
              <a:rPr lang="en-GB" sz="2000" dirty="0" smtClean="0"/>
              <a:t>argues </a:t>
            </a:r>
            <a:r>
              <a:rPr lang="en-GB" sz="2000" dirty="0"/>
              <a:t>that ‘reality’ is socially constructed</a:t>
            </a:r>
          </a:p>
          <a:p>
            <a:pPr eaLnBrk="1" hangingPunct="1">
              <a:spcAft>
                <a:spcPts val="3000"/>
              </a:spcAft>
            </a:pPr>
            <a:r>
              <a:rPr lang="en-GB" sz="2000" dirty="0"/>
              <a:t>this leads to questions about how this ‘construction’ </a:t>
            </a:r>
            <a:r>
              <a:rPr lang="en-GB" sz="2000" dirty="0" smtClean="0"/>
              <a:t>happens;</a:t>
            </a:r>
            <a:br>
              <a:rPr lang="en-GB" sz="2000" dirty="0" smtClean="0"/>
            </a:br>
            <a:r>
              <a:rPr lang="en-GB" sz="2000" dirty="0" smtClean="0"/>
              <a:t> </a:t>
            </a:r>
            <a:r>
              <a:rPr lang="en-GB" sz="2000" dirty="0"/>
              <a:t>who ‘makes and sustains’ particular versions of </a:t>
            </a:r>
            <a:r>
              <a:rPr lang="en-GB" sz="2000" dirty="0" smtClean="0"/>
              <a:t>reality?</a:t>
            </a:r>
            <a:endParaRPr lang="en-GB" sz="20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381E3-D47C-0C4E-B7DB-39DD7A50BA2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100"/>
              <a:t>Critical approaches</a:t>
            </a:r>
            <a:br>
              <a:rPr lang="en-GB" sz="3100"/>
            </a:br>
            <a:endParaRPr lang="en-GB" sz="310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000" dirty="0"/>
              <a:t>Science is a social process so cannot be separated from the social world (it can never be objective) 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/>
              <a:t>Research/science is political (it should not be value-free) 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/>
              <a:t>Methodology should strive to expose power; e.g. feminist methodology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/>
              <a:t>Science should be moved away from a small elite and used to liberate/emancipates (e.g. participatory/action research) 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66EED-D908-6041-AAEC-C7608C0E6BB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How can we study the world?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Experiment – identify causal relationships by comparing measures from an experimental and a control group before and after an intervention.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Naturalism – study people/phenomena in their ‘natural’ occurring environment, e.g. people tell their own story, or observe everyday interactions/behaviour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the abstract…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now…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This is what is wrong with the world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do we know the way what’s wrong with the world?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do we explore our assertions?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do we communicate this?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93D0F-A875-A242-AC44-3F2910DC352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…or</a:t>
            </a:r>
            <a:endParaRPr lang="en-GB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Its time I found out about methodologies</a:t>
            </a:r>
            <a:r>
              <a:rPr lang="en-GB" dirty="0"/>
              <a:t>, methods, and…</a:t>
            </a:r>
          </a:p>
          <a:p>
            <a:pPr eaLnBrk="1" hangingPunct="1"/>
            <a:r>
              <a:rPr lang="en-GB" dirty="0"/>
              <a:t>Theory</a:t>
            </a:r>
          </a:p>
          <a:p>
            <a:pPr eaLnBrk="1" hangingPunct="1"/>
            <a:r>
              <a:rPr lang="en-GB" dirty="0"/>
              <a:t>Ontology</a:t>
            </a:r>
          </a:p>
          <a:p>
            <a:pPr eaLnBrk="1" hangingPunct="1"/>
            <a:r>
              <a:rPr lang="en-GB" dirty="0"/>
              <a:t>Epistemology</a:t>
            </a:r>
          </a:p>
          <a:p>
            <a:pPr eaLnBrk="1" hangingPunct="1"/>
            <a:r>
              <a:rPr lang="en-GB" dirty="0"/>
              <a:t>Positivism; </a:t>
            </a:r>
            <a:r>
              <a:rPr lang="en-GB" dirty="0" err="1" smtClean="0"/>
              <a:t>interpretivism</a:t>
            </a:r>
            <a:r>
              <a:rPr lang="en-GB" dirty="0" smtClean="0"/>
              <a:t>; </a:t>
            </a:r>
            <a:r>
              <a:rPr lang="en-GB" dirty="0" err="1" smtClean="0"/>
              <a:t>constructionism</a:t>
            </a:r>
            <a:r>
              <a:rPr lang="en-GB" dirty="0" smtClean="0"/>
              <a:t>; critical </a:t>
            </a:r>
            <a:r>
              <a:rPr lang="en-GB" dirty="0"/>
              <a:t>approaches 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Here is my startling idea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rgbClr val="3C8C93"/>
                </a:solidFill>
              </a:rPr>
              <a:t>How do we get our startling idea?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rgbClr val="3C8C93"/>
                </a:solidFill>
              </a:rPr>
              <a:t>How do we explore our assertions? 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rgbClr val="3C8C93"/>
                </a:solidFill>
              </a:rPr>
              <a:t>How do we communicate this?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This is what I found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rgbClr val="3C8C93"/>
                </a:solidFill>
              </a:rPr>
              <a:t>How do you find it out?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rgbClr val="3C8C93"/>
                </a:solidFill>
              </a:rPr>
              <a:t>How do I convince people that I am right?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dirty="0">
                <a:solidFill>
                  <a:srgbClr val="3C8C93"/>
                </a:solidFill>
              </a:rPr>
              <a:t>How do you communicate it?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 take a simple problem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/>
              <a:t>What is the impact of xxx on society??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What are your research questions??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/>
              <a:t>What methodology might you use?</a:t>
            </a:r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r>
              <a:rPr lang="en-US" dirty="0"/>
              <a:t>Afterthought….</a:t>
            </a:r>
          </a:p>
          <a:p>
            <a:pPr eaLnBrk="1" hangingPunct="1"/>
            <a:r>
              <a:rPr lang="en-US" dirty="0"/>
              <a:t>What might be the </a:t>
            </a:r>
            <a:r>
              <a:rPr lang="en-US" dirty="0" smtClean="0"/>
              <a:t>pitfalls?…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lexandr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412115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Further </a:t>
            </a:r>
            <a:br>
              <a:rPr lang="en-US" dirty="0" smtClean="0"/>
            </a:br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 and bibliography</a:t>
            </a: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GB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References and general reading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b="1" dirty="0" smtClean="0"/>
              <a:t>Disciplinary Differences and Academic Cultures</a:t>
            </a:r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dirty="0" smtClean="0"/>
              <a:t>Becher, T. (1994) The Significance of Disciplinary Differences. </a:t>
            </a:r>
            <a:r>
              <a:rPr lang="en-US" sz="1600" i="1" dirty="0" smtClean="0"/>
              <a:t>Studies In Higher Education,</a:t>
            </a:r>
            <a:r>
              <a:rPr lang="en-US" sz="1600" dirty="0" smtClean="0"/>
              <a:t> 19:2, 151.</a:t>
            </a:r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dirty="0" smtClean="0"/>
              <a:t>Becher T and </a:t>
            </a:r>
            <a:r>
              <a:rPr lang="en-US" sz="1600" dirty="0" err="1" smtClean="0"/>
              <a:t>Trowler</a:t>
            </a:r>
            <a:r>
              <a:rPr lang="en-US" sz="1600" dirty="0" smtClean="0"/>
              <a:t> P (2003) Academic Tribes and Territories: Intellectual Inquiry and the Culture of Disciplines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Edition</a:t>
            </a:r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dirty="0" smtClean="0"/>
              <a:t>Biglan, A. (1973a) The Characteristics of Subject Matter in Different Academic Areas. </a:t>
            </a:r>
            <a:r>
              <a:rPr lang="en-US" sz="1600" i="1" dirty="0" smtClean="0"/>
              <a:t>Journal of Applied Psychology,</a:t>
            </a:r>
            <a:r>
              <a:rPr lang="en-US" sz="1600" dirty="0" smtClean="0"/>
              <a:t> 57:3, 195–203.</a:t>
            </a:r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dirty="0" smtClean="0"/>
              <a:t>Biglan, A. (1973b) Relationships between Subject Matter Characteristics and the Structure and Output of University Departments. </a:t>
            </a:r>
            <a:r>
              <a:rPr lang="en-US" sz="1600" i="1" dirty="0" smtClean="0"/>
              <a:t>Journal of Applied Psychology,</a:t>
            </a:r>
            <a:r>
              <a:rPr lang="en-US" sz="1600" dirty="0" smtClean="0"/>
              <a:t> 57:3, 204–213.</a:t>
            </a:r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b="1" dirty="0" smtClean="0"/>
              <a:t>Approaches to </a:t>
            </a:r>
            <a:r>
              <a:rPr lang="en-US" sz="1600" b="1" dirty="0" smtClean="0"/>
              <a:t>research</a:t>
            </a:r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dirty="0" smtClean="0">
                <a:solidFill>
                  <a:srgbClr val="3C8C93"/>
                </a:solidFill>
              </a:rPr>
              <a:t>Interesting paper that discusses different approaches within a field of study</a:t>
            </a:r>
            <a:endParaRPr lang="en-US" sz="1600" dirty="0" smtClean="0">
              <a:solidFill>
                <a:srgbClr val="3C8C93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r>
              <a:rPr lang="en-US" sz="1600" dirty="0" err="1" smtClean="0"/>
              <a:t>Orlikowski</a:t>
            </a:r>
            <a:r>
              <a:rPr lang="en-US" sz="1600" dirty="0" smtClean="0"/>
              <a:t>, W.J. and </a:t>
            </a:r>
            <a:r>
              <a:rPr lang="en-US" sz="1600" dirty="0" err="1" smtClean="0"/>
              <a:t>Baroudi</a:t>
            </a:r>
            <a:r>
              <a:rPr lang="en-US" sz="1600" dirty="0" smtClean="0"/>
              <a:t>, J.J. Studying Information Technology in Organizations: Research Approaches and Assumptions </a:t>
            </a:r>
            <a:r>
              <a:rPr lang="en-US" sz="1600" i="1" dirty="0" smtClean="0"/>
              <a:t>Information Systems Research</a:t>
            </a:r>
            <a:r>
              <a:rPr lang="en-US" sz="1600" dirty="0" smtClean="0"/>
              <a:t>, 2, 1, 1991: 1-28.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  <a:buFont typeface="Wingdings" pitchFamily="-110" charset="2"/>
              <a:buNone/>
            </a:pPr>
            <a:endParaRPr lang="en-US" sz="1600" b="1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en-GB" dirty="0" smtClean="0"/>
              <a:t>rowse </a:t>
            </a:r>
            <a:r>
              <a:rPr lang="en-GB" dirty="0" smtClean="0"/>
              <a:t>the </a:t>
            </a:r>
            <a:r>
              <a:rPr lang="en-GB" dirty="0" smtClean="0"/>
              <a:t>shelves (H62)…</a:t>
            </a:r>
            <a:endParaRPr lang="en-GB" dirty="0"/>
          </a:p>
        </p:txBody>
      </p:sp>
      <p:pic>
        <p:nvPicPr>
          <p:cNvPr id="9" name="Content Placeholder 8" descr="LibraryResearchMethods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1728" r="-11728"/>
          <a:stretch>
            <a:fillRect/>
          </a:stretch>
        </p:blipFill>
        <p:spPr>
          <a:xfrm>
            <a:off x="685800" y="1676400"/>
            <a:ext cx="3810000" cy="4114800"/>
          </a:xfrm>
        </p:spPr>
      </p:pic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A few books on </a:t>
            </a:r>
            <a:r>
              <a:rPr lang="en-GB" sz="1800" dirty="0" smtClean="0"/>
              <a:t>methods</a:t>
            </a:r>
          </a:p>
          <a:p>
            <a:pPr eaLnBrk="1" hangingPunct="1">
              <a:buNone/>
            </a:pPr>
            <a:r>
              <a:rPr lang="en-GB" sz="1400" dirty="0" smtClean="0">
                <a:solidFill>
                  <a:srgbClr val="3C8C93"/>
                </a:solidFill>
              </a:rPr>
              <a:t>These may be useful in the rest of the </a:t>
            </a:r>
            <a:r>
              <a:rPr lang="en-GB" sz="1400" dirty="0" smtClean="0">
                <a:solidFill>
                  <a:srgbClr val="3C8C93"/>
                </a:solidFill>
              </a:rPr>
              <a:t>module parts which I teach. Others are more specialist on quantitative methods.</a:t>
            </a:r>
            <a:endParaRPr lang="en-GB" sz="1400" dirty="0" smtClean="0">
              <a:solidFill>
                <a:srgbClr val="3C8C93"/>
              </a:solidFill>
            </a:endParaRPr>
          </a:p>
          <a:p>
            <a:pPr lvl="1" eaLnBrk="1" hangingPunct="1">
              <a:buFont typeface="Wingdings" pitchFamily="-110" charset="2"/>
              <a:buNone/>
            </a:pPr>
            <a:r>
              <a:rPr lang="en-US" sz="1200" dirty="0" smtClean="0"/>
              <a:t>CRESWELL, J. W. (1998) Qualitative inquiry and research design choosing among five traditions, Thousand Oaks, Sage.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200" dirty="0" smtClean="0"/>
              <a:t>CRESWELL, J. W. (2003) Research design qualitative, quantitative, and mixed methods  approaches, Thousand Oaks, Calif. London, Sage Publications.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200" dirty="0" smtClean="0"/>
              <a:t>GLASER &amp; STRAUSS (1999) The discovery of grounded theory strategies for qualitative research, New York, Aldine de </a:t>
            </a:r>
            <a:r>
              <a:rPr lang="en-US" sz="1200" dirty="0" err="1" smtClean="0"/>
              <a:t>Gruyter</a:t>
            </a:r>
            <a:r>
              <a:rPr lang="en-US" sz="1200" dirty="0" smtClean="0"/>
              <a:t>.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200" dirty="0" smtClean="0"/>
              <a:t>HUBERMAN, A. M. &amp; MILES, M. B. (2002) The qualitative researcher's companion, Thousand Oaks, CA, Sage Publications.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200" dirty="0" smtClean="0"/>
              <a:t>KVALE (1996) Interviews an introduction to qualitative research interviewing, Thousand Oaks, Calif., Sage.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200" dirty="0" smtClean="0"/>
              <a:t>MYERS, M. D. &amp; AVISON, D. E. (2002) Qualitative research in information systems : a reader, London, Sage.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Modus operandi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GB" dirty="0" smtClean="0"/>
              <a:t>I may skip over some slides</a:t>
            </a:r>
          </a:p>
          <a:p>
            <a:pPr eaLnBrk="1" hangingPunct="1">
              <a:spcAft>
                <a:spcPts val="2400"/>
              </a:spcAft>
            </a:pPr>
            <a:r>
              <a:rPr lang="en-GB" dirty="0" smtClean="0"/>
              <a:t>I expect all of us to think, reflect, learn</a:t>
            </a:r>
          </a:p>
          <a:p>
            <a:pPr eaLnBrk="1" hangingPunct="1">
              <a:spcAft>
                <a:spcPts val="2400"/>
              </a:spcAft>
            </a:pPr>
            <a:r>
              <a:rPr lang="en-GB" dirty="0" smtClean="0"/>
              <a:t>I expect you to go away and do some more reading</a:t>
            </a:r>
          </a:p>
          <a:p>
            <a:pPr eaLnBrk="1" hangingPunct="1">
              <a:spcAft>
                <a:spcPts val="2400"/>
              </a:spcAft>
            </a:pPr>
            <a:r>
              <a:rPr lang="en-GB" dirty="0" smtClean="0"/>
              <a:t>I hope you can link what you learn in this class with other parts of the Web Science masters</a:t>
            </a:r>
          </a:p>
          <a:p>
            <a:pPr eaLnBrk="1" hangingPunct="1">
              <a:spcAft>
                <a:spcPts val="2400"/>
              </a:spcAft>
            </a:pPr>
            <a:r>
              <a:rPr lang="en-GB" dirty="0" smtClean="0"/>
              <a:t>I rely on you playing an active part in the class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pic>
        <p:nvPicPr>
          <p:cNvPr id="7" name="Content Placeholder 6" descr="Picture 4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2204" b="-42204"/>
          <a:stretch>
            <a:fillRect/>
          </a:stretch>
        </p:blipFill>
        <p:spPr/>
      </p:pic>
      <p:pic>
        <p:nvPicPr>
          <p:cNvPr id="8" name="Picture 7" descr="Picture 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2400"/>
            <a:ext cx="1767232" cy="28194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do we do</a:t>
            </a:r>
            <a:r>
              <a:rPr lang="en-US" dirty="0" smtClean="0"/>
              <a:t> research?</a:t>
            </a:r>
            <a:endParaRPr lang="en-US" dirty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do you think?</a:t>
            </a:r>
          </a:p>
        </p:txBody>
      </p:sp>
      <p:graphicFrame>
        <p:nvGraphicFramePr>
          <p:cNvPr id="14340" name="Object 2"/>
          <p:cNvGraphicFramePr>
            <a:graphicFrameLocks/>
          </p:cNvGraphicFramePr>
          <p:nvPr/>
        </p:nvGraphicFramePr>
        <p:xfrm>
          <a:off x="5638800" y="1676400"/>
          <a:ext cx="2133600" cy="4191000"/>
        </p:xfrm>
        <a:graphic>
          <a:graphicData uri="http://schemas.openxmlformats.org/presentationml/2006/ole">
            <p:oleObj spid="_x0000_s19458" name="Clip" r:id="rId3" imgW="1043305" imgH="2300605" progId="">
              <p:embed/>
            </p:oleObj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 to the question…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research?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The University of Southampton is a research-led institution … active research environment…  committed to:</a:t>
            </a:r>
            <a:endParaRPr lang="en-US" sz="2800" dirty="0"/>
          </a:p>
          <a:p>
            <a:pPr eaLnBrk="1" hangingPunct="1"/>
            <a:r>
              <a:rPr lang="en-US" sz="2000" b="1" dirty="0"/>
              <a:t>The </a:t>
            </a:r>
            <a:r>
              <a:rPr lang="en-US" sz="2000" b="1" u="sng" dirty="0"/>
              <a:t>advancement </a:t>
            </a:r>
            <a:r>
              <a:rPr lang="en-US" sz="2000" b="1" dirty="0"/>
              <a:t>of knowledge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1800" dirty="0" smtClean="0"/>
              <a:t>through </a:t>
            </a:r>
            <a:r>
              <a:rPr lang="en-US" sz="1800" dirty="0"/>
              <a:t>critical and independent scholarship and research of international significance</a:t>
            </a:r>
            <a:endParaRPr lang="en-US" sz="2000" dirty="0"/>
          </a:p>
          <a:p>
            <a:pPr eaLnBrk="1" hangingPunct="1"/>
            <a:r>
              <a:rPr lang="en-US" sz="2000" b="1" dirty="0"/>
              <a:t>The </a:t>
            </a:r>
            <a:r>
              <a:rPr lang="en-US" sz="2000" b="1" u="sng" dirty="0"/>
              <a:t>communication </a:t>
            </a:r>
            <a:r>
              <a:rPr lang="en-US" sz="2000" b="1" dirty="0"/>
              <a:t>of knowledge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1800" dirty="0" smtClean="0"/>
              <a:t>in </a:t>
            </a:r>
            <a:r>
              <a:rPr lang="en-US" sz="1800" dirty="0"/>
              <a:t>an active learning environment involving staff at the forefront of their </a:t>
            </a:r>
            <a:r>
              <a:rPr lang="en-US" sz="1800" dirty="0" smtClean="0"/>
              <a:t>disciplines</a:t>
            </a:r>
            <a:endParaRPr lang="en-US" sz="2000" dirty="0" smtClean="0"/>
          </a:p>
          <a:p>
            <a:pPr eaLnBrk="1" hangingPunct="1">
              <a:spcAft>
                <a:spcPts val="600"/>
              </a:spcAft>
            </a:pPr>
            <a:r>
              <a:rPr lang="en-US" sz="2000" b="1" dirty="0" smtClean="0"/>
              <a:t>The </a:t>
            </a:r>
            <a:r>
              <a:rPr lang="en-US" sz="2000" b="1" u="sng" dirty="0"/>
              <a:t>application</a:t>
            </a:r>
            <a:r>
              <a:rPr lang="en-US" sz="2000" b="1" dirty="0"/>
              <a:t> of knowledge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1800" dirty="0" smtClean="0"/>
              <a:t>for the benefit of society, both directly and by </a:t>
            </a:r>
            <a:r>
              <a:rPr lang="en-US" sz="1800" b="1" dirty="0" smtClean="0"/>
              <a:t>collaborations </a:t>
            </a:r>
            <a:r>
              <a:rPr lang="en-US" sz="1800" dirty="0" smtClean="0"/>
              <a:t>with other organisations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8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and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Method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tools, techniques and instruments </a:t>
            </a:r>
            <a:r>
              <a:rPr lang="en-US" sz="2000" dirty="0" smtClean="0"/>
              <a:t>of (scientific) investigation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Methodology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principles </a:t>
            </a:r>
            <a:r>
              <a:rPr lang="en-US" sz="2000" dirty="0" smtClean="0"/>
              <a:t>that determine how such tools are deployed and interpreted. </a:t>
            </a:r>
          </a:p>
          <a:p>
            <a:r>
              <a:rPr lang="en-US" sz="2000" dirty="0" smtClean="0"/>
              <a:t>A body of practices, procedures, assumptions and rules used by those who work in a discipline or engage in an inquiry;</a:t>
            </a:r>
          </a:p>
          <a:p>
            <a:r>
              <a:rPr lang="en-US" sz="2000" dirty="0" smtClean="0"/>
              <a:t> an acknowledged, defined or </a:t>
            </a:r>
            <a:r>
              <a:rPr lang="en-US" sz="2000" dirty="0" err="1" smtClean="0"/>
              <a:t>recognised</a:t>
            </a:r>
            <a:r>
              <a:rPr lang="en-US" sz="2000" dirty="0" smtClean="0"/>
              <a:t>  set of working methods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14290">
            <a:off x="904717" y="5268514"/>
            <a:ext cx="2044668" cy="1277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921">
            <a:off x="2795276" y="3762590"/>
            <a:ext cx="1457244" cy="1989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2557">
            <a:off x="914400" y="3505200"/>
            <a:ext cx="1865311" cy="1684974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Quick check…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research methods can you name?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How many of them can you describe?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COMP6049 Quantitative &amp; Qualitative Research W1 - Methods and Methodologies</a:t>
            </a:r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899025" y="381000"/>
            <a:ext cx="4244975" cy="1439863"/>
          </a:xfrm>
          <a:prstGeom prst="cloudCallout">
            <a:avLst>
              <a:gd name="adj1" fmla="val -74636"/>
              <a:gd name="adj2" fmla="val 78675"/>
            </a:avLst>
          </a:prstGeom>
          <a:solidFill>
            <a:schemeClr val="hlink">
              <a:alpha val="41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110" charset="2"/>
              <a:buNone/>
            </a:pPr>
            <a:endParaRPr lang="en-GB" sz="2000" dirty="0">
              <a:latin typeface="Tahoma" pitchFamily="-110" charset="0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1906</Words>
  <Application>Microsoft Macintosh PowerPoint</Application>
  <PresentationFormat>On-screen Show (4:3)</PresentationFormat>
  <Paragraphs>220</Paragraphs>
  <Slides>35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Blank Presentation</vt:lpstr>
      <vt:lpstr>Clip</vt:lpstr>
      <vt:lpstr>COMP6049 Quantitative and Qualitative methods</vt:lpstr>
      <vt:lpstr>Some thoughts for this lecture</vt:lpstr>
      <vt:lpstr>…or</vt:lpstr>
      <vt:lpstr>Modus operandi</vt:lpstr>
      <vt:lpstr>What is research</vt:lpstr>
      <vt:lpstr>How do we do research?</vt:lpstr>
      <vt:lpstr>Back to the question… What is research?</vt:lpstr>
      <vt:lpstr>Method and Methodology</vt:lpstr>
      <vt:lpstr>Quick check…</vt:lpstr>
      <vt:lpstr>Exercise: research abstracts </vt:lpstr>
      <vt:lpstr>Theory: defining our terms</vt:lpstr>
      <vt:lpstr>approaches</vt:lpstr>
      <vt:lpstr>Some research methods</vt:lpstr>
      <vt:lpstr>Quick reflection…</vt:lpstr>
      <vt:lpstr>Introducing the classic abstract*</vt:lpstr>
      <vt:lpstr>This is the way the world is</vt:lpstr>
      <vt:lpstr>Enter disciplinary differences</vt:lpstr>
      <vt:lpstr>Slide 18</vt:lpstr>
      <vt:lpstr>Different disciplines and world views</vt:lpstr>
      <vt:lpstr>Disciplines implicated in web science</vt:lpstr>
      <vt:lpstr>Epistemology</vt:lpstr>
      <vt:lpstr>Research traditions*</vt:lpstr>
      <vt:lpstr>Positivism </vt:lpstr>
      <vt:lpstr>Interpretivism</vt:lpstr>
      <vt:lpstr>Social constructionism</vt:lpstr>
      <vt:lpstr>Critical approaches </vt:lpstr>
      <vt:lpstr>How can we study the world?</vt:lpstr>
      <vt:lpstr>Back to the abstract…</vt:lpstr>
      <vt:lpstr>This is what is wrong with the world</vt:lpstr>
      <vt:lpstr>Here is my startling idea</vt:lpstr>
      <vt:lpstr>This is what I found</vt:lpstr>
      <vt:lpstr>So take a simple problem</vt:lpstr>
      <vt:lpstr>Further  reading</vt:lpstr>
      <vt:lpstr>References and general reading</vt:lpstr>
      <vt:lpstr>Browse the shelves (H62)…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White</dc:creator>
  <cp:lastModifiedBy>Su White</cp:lastModifiedBy>
  <cp:revision>27</cp:revision>
  <dcterms:created xsi:type="dcterms:W3CDTF">2010-10-07T09:56:18Z</dcterms:created>
  <dcterms:modified xsi:type="dcterms:W3CDTF">2010-10-07T14:50:30Z</dcterms:modified>
</cp:coreProperties>
</file>