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86" r:id="rId4"/>
    <p:sldId id="257" r:id="rId5"/>
    <p:sldId id="258" r:id="rId6"/>
    <p:sldId id="259" r:id="rId7"/>
    <p:sldId id="287" r:id="rId8"/>
    <p:sldId id="260" r:id="rId9"/>
    <p:sldId id="261" r:id="rId10"/>
    <p:sldId id="263" r:id="rId11"/>
    <p:sldId id="264" r:id="rId12"/>
    <p:sldId id="265" r:id="rId13"/>
    <p:sldId id="288" r:id="rId14"/>
    <p:sldId id="266" r:id="rId15"/>
    <p:sldId id="270" r:id="rId16"/>
    <p:sldId id="271" r:id="rId17"/>
    <p:sldId id="272" r:id="rId18"/>
    <p:sldId id="273" r:id="rId19"/>
    <p:sldId id="269" r:id="rId20"/>
    <p:sldId id="267" r:id="rId21"/>
    <p:sldId id="268" r:id="rId22"/>
    <p:sldId id="274" r:id="rId23"/>
    <p:sldId id="280" r:id="rId24"/>
    <p:sldId id="281" r:id="rId25"/>
    <p:sldId id="275" r:id="rId26"/>
    <p:sldId id="276" r:id="rId27"/>
    <p:sldId id="277" r:id="rId28"/>
    <p:sldId id="290" r:id="rId29"/>
    <p:sldId id="282" r:id="rId30"/>
    <p:sldId id="278" r:id="rId31"/>
    <p:sldId id="283" r:id="rId32"/>
    <p:sldId id="284" r:id="rId33"/>
    <p:sldId id="279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06" autoAdjust="0"/>
    <p:restoredTop sz="94660"/>
  </p:normalViewPr>
  <p:slideViewPr>
    <p:cSldViewPr>
      <p:cViewPr varScale="1">
        <p:scale>
          <a:sx n="74" d="100"/>
          <a:sy n="7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EFEBF-E759-431B-BA12-BF5F9A6D2855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95B77-5F67-46D9-B037-99FE67AEF3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java.sun.com/j2se/1.5.0/docs/api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ArrayList</a:t>
            </a:r>
          </a:p>
          <a:p>
            <a:r>
              <a:rPr lang="en-GB" dirty="0" smtClean="0"/>
              <a:t>ArrayList </a:t>
            </a:r>
            <a:r>
              <a:rPr lang="en-GB" dirty="0" err="1" smtClean="0"/>
              <a:t>vs</a:t>
            </a:r>
            <a:r>
              <a:rPr lang="en-GB" dirty="0" smtClean="0"/>
              <a:t> Array</a:t>
            </a:r>
          </a:p>
          <a:p>
            <a:pPr lvl="1"/>
            <a:r>
              <a:rPr lang="en-GB" dirty="0" smtClean="0"/>
              <a:t>Declaration</a:t>
            </a:r>
          </a:p>
          <a:p>
            <a:pPr lvl="1"/>
            <a:r>
              <a:rPr lang="en-GB" dirty="0" smtClean="0"/>
              <a:t>Insertion</a:t>
            </a:r>
          </a:p>
          <a:p>
            <a:pPr lvl="1"/>
            <a:r>
              <a:rPr lang="en-GB" dirty="0" smtClean="0"/>
              <a:t>Access</a:t>
            </a:r>
          </a:p>
          <a:p>
            <a:pPr lvl="1"/>
            <a:r>
              <a:rPr lang="en-GB" dirty="0" smtClean="0"/>
              <a:t>Removal</a:t>
            </a:r>
          </a:p>
          <a:p>
            <a:r>
              <a:rPr lang="en-GB" dirty="0" smtClean="0"/>
              <a:t>Wrapper classes</a:t>
            </a:r>
          </a:p>
          <a:p>
            <a:r>
              <a:rPr lang="en-GB" dirty="0" smtClean="0"/>
              <a:t>Iterator object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</a:t>
            </a:r>
            <a:r>
              <a:rPr lang="en-GB" dirty="0" err="1" smtClean="0"/>
              <a:t>ArrayLists</a:t>
            </a:r>
            <a:r>
              <a:rPr lang="en-GB" dirty="0" smtClean="0"/>
              <a:t> are quite similar...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Why would we need them?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ArrayList Advantages:</a:t>
            </a:r>
          </a:p>
          <a:p>
            <a:pPr lvl="1"/>
            <a:r>
              <a:rPr lang="en-GB" dirty="0" smtClean="0"/>
              <a:t>They grow and shrink when you add and remove things – arrays are fixed size</a:t>
            </a:r>
          </a:p>
          <a:p>
            <a:pPr lvl="1"/>
            <a:r>
              <a:rPr lang="en-GB" dirty="0" smtClean="0"/>
              <a:t>They have many useful methods...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many useful methods like....?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Check out the </a:t>
            </a:r>
            <a:r>
              <a:rPr lang="en-GB" dirty="0" err="1" smtClean="0"/>
              <a:t>api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Application Programming Interface</a:t>
            </a:r>
          </a:p>
          <a:p>
            <a:endParaRPr lang="en-GB" dirty="0" smtClean="0"/>
          </a:p>
          <a:p>
            <a:r>
              <a:rPr lang="en-GB" dirty="0" smtClean="0">
                <a:hlinkClick r:id="rId2"/>
              </a:rPr>
              <a:t>http://java.sun.com/j2se/1.5.0/docs/api/</a:t>
            </a:r>
            <a:endParaRPr lang="en-GB" dirty="0" smtClean="0"/>
          </a:p>
          <a:p>
            <a:r>
              <a:rPr lang="en-GB" dirty="0" smtClean="0"/>
              <a:t>type ‘java </a:t>
            </a:r>
            <a:r>
              <a:rPr lang="en-GB" dirty="0" err="1" smtClean="0"/>
              <a:t>api</a:t>
            </a:r>
            <a:r>
              <a:rPr lang="en-GB" dirty="0" smtClean="0"/>
              <a:t>’ into </a:t>
            </a:r>
            <a:r>
              <a:rPr lang="en-GB" dirty="0" err="1" smtClean="0"/>
              <a:t>google</a:t>
            </a:r>
            <a:endParaRPr lang="en-GB" dirty="0" smtClean="0"/>
          </a:p>
          <a:p>
            <a:r>
              <a:rPr lang="en-GB" dirty="0" smtClean="0"/>
              <a:t>visit www.gotApi.com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Here’s a </a:t>
            </a:r>
            <a:r>
              <a:rPr lang="en-GB" b="1" dirty="0" smtClean="0"/>
              <a:t>bit</a:t>
            </a:r>
            <a:r>
              <a:rPr lang="en-GB" dirty="0" smtClean="0"/>
              <a:t> of the method summary for ArrayList...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39118"/>
            <a:ext cx="9901149" cy="606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07308E-6 L -0.01771 -0.942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-4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ArrayList</a:t>
            </a:r>
          </a:p>
          <a:p>
            <a:r>
              <a:rPr lang="en-GB" dirty="0" smtClean="0"/>
              <a:t>ArrayList </a:t>
            </a:r>
            <a:r>
              <a:rPr lang="en-GB" dirty="0" err="1" smtClean="0"/>
              <a:t>vs</a:t>
            </a:r>
            <a:r>
              <a:rPr lang="en-GB" dirty="0" smtClean="0"/>
              <a:t> Array</a:t>
            </a:r>
          </a:p>
          <a:p>
            <a:pPr lvl="1"/>
            <a:r>
              <a:rPr lang="en-GB" dirty="0" smtClean="0"/>
              <a:t>Declaration</a:t>
            </a:r>
          </a:p>
          <a:p>
            <a:pPr lvl="1"/>
            <a:r>
              <a:rPr lang="en-GB" dirty="0" smtClean="0"/>
              <a:t>Insertion</a:t>
            </a:r>
          </a:p>
          <a:p>
            <a:pPr lvl="1"/>
            <a:r>
              <a:rPr lang="en-GB" dirty="0" smtClean="0"/>
              <a:t>Access</a:t>
            </a:r>
          </a:p>
          <a:p>
            <a:pPr lvl="1"/>
            <a:r>
              <a:rPr lang="en-GB" dirty="0" smtClean="0"/>
              <a:t>Removal</a:t>
            </a:r>
          </a:p>
          <a:p>
            <a:r>
              <a:rPr lang="en-GB" dirty="0" smtClean="0"/>
              <a:t>Wrapper classes</a:t>
            </a:r>
          </a:p>
          <a:p>
            <a:r>
              <a:rPr lang="en-GB" dirty="0" smtClean="0"/>
              <a:t>Iterator object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ArrayLists</a:t>
            </a:r>
            <a:r>
              <a:rPr lang="en-GB" dirty="0" smtClean="0"/>
              <a:t> and Primitives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ArrayLists</a:t>
            </a:r>
            <a:r>
              <a:rPr lang="en-GB" dirty="0" smtClean="0"/>
              <a:t> can’t store primitives</a:t>
            </a:r>
          </a:p>
          <a:p>
            <a:endParaRPr lang="en-GB" dirty="0" smtClean="0"/>
          </a:p>
          <a:p>
            <a:r>
              <a:rPr lang="en-GB" dirty="0" smtClean="0"/>
              <a:t>So what if we want to store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err="1" smtClean="0"/>
              <a:t>s</a:t>
            </a:r>
            <a:r>
              <a:rPr lang="en-GB" dirty="0" smtClean="0"/>
              <a:t> in an ArrayList?</a:t>
            </a:r>
          </a:p>
          <a:p>
            <a:endParaRPr lang="en-GB" dirty="0" smtClean="0"/>
          </a:p>
          <a:p>
            <a:r>
              <a:rPr lang="en-GB" dirty="0" smtClean="0"/>
              <a:t>If ArrayList can only store objects,</a:t>
            </a:r>
          </a:p>
          <a:p>
            <a:r>
              <a:rPr lang="en-GB" dirty="0" smtClean="0"/>
              <a:t>let’s make our primitives into objects..</a:t>
            </a:r>
          </a:p>
          <a:p>
            <a:endParaRPr lang="en-GB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6072198" y="4214818"/>
            <a:ext cx="2643206" cy="2500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3600" dirty="0" smtClean="0"/>
              <a:t>Memory</a:t>
            </a:r>
            <a:endParaRPr lang="en-GB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Wrappers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/>
          <a:lstStyle/>
          <a:p>
            <a:r>
              <a:rPr lang="en-GB" dirty="0" smtClean="0"/>
              <a:t>Java has </a:t>
            </a:r>
            <a:r>
              <a:rPr lang="en-GB" b="1" dirty="0" smtClean="0"/>
              <a:t>wrapper classes </a:t>
            </a:r>
            <a:r>
              <a:rPr lang="en-GB" dirty="0" smtClean="0"/>
              <a:t>for each of the primitives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643042" y="3000372"/>
            <a:ext cx="128588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</a:rPr>
              <a:t>myNumber</a:t>
            </a:r>
            <a:endParaRPr lang="en-GB" dirty="0">
              <a:latin typeface="Consolas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85786" y="3714752"/>
            <a:ext cx="1714512" cy="1949265"/>
            <a:chOff x="5786446" y="3643314"/>
            <a:chExt cx="1714512" cy="1949265"/>
          </a:xfrm>
        </p:grpSpPr>
        <p:sp>
          <p:nvSpPr>
            <p:cNvPr id="31" name="Trapezoid 30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337368" y="5214950"/>
            <a:ext cx="64294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</a:rPr>
              <a:t>int</a:t>
            </a:r>
            <a:endParaRPr lang="en-GB" dirty="0">
              <a:latin typeface="Consolas" pitchFamily="49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16200000" flipH="1">
            <a:off x="1100113" y="3543300"/>
            <a:ext cx="1085858" cy="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142976" y="4214818"/>
            <a:ext cx="10715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72133" y="2857497"/>
            <a:ext cx="128588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</a:rPr>
              <a:t>myNumber</a:t>
            </a:r>
            <a:endParaRPr lang="en-GB" dirty="0">
              <a:latin typeface="Consolas" pitchFamily="49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929058" y="3714752"/>
            <a:ext cx="1714512" cy="1949265"/>
            <a:chOff x="5786446" y="3643314"/>
            <a:chExt cx="1714512" cy="1949265"/>
          </a:xfrm>
        </p:grpSpPr>
        <p:sp>
          <p:nvSpPr>
            <p:cNvPr id="40" name="Trapezoid 39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214810" y="5214950"/>
            <a:ext cx="11430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</a:rPr>
              <a:t>Integer</a:t>
            </a:r>
            <a:endParaRPr lang="en-GB" dirty="0">
              <a:latin typeface="Consolas" pitchFamily="49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16200000" flipH="1">
            <a:off x="5029204" y="3400425"/>
            <a:ext cx="1085858" cy="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286248" y="4214818"/>
            <a:ext cx="10715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500562" y="2857496"/>
            <a:ext cx="698505" cy="1143008"/>
            <a:chOff x="928662" y="4143380"/>
            <a:chExt cx="1571636" cy="2571768"/>
          </a:xfrm>
        </p:grpSpPr>
        <p:sp>
          <p:nvSpPr>
            <p:cNvPr id="48" name="Rounded Rectangle 4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6" name="Curved Connector 65"/>
          <p:cNvCxnSpPr>
            <a:stCxn id="48" idx="0"/>
            <a:endCxn id="67" idx="0"/>
          </p:cNvCxnSpPr>
          <p:nvPr/>
        </p:nvCxnSpPr>
        <p:spPr>
          <a:xfrm rot="16200000" flipH="1">
            <a:off x="5193114" y="2514197"/>
            <a:ext cx="2500330" cy="3186928"/>
          </a:xfrm>
          <a:prstGeom prst="curvedConnector3">
            <a:avLst>
              <a:gd name="adj1" fmla="val -9143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572396" y="5357826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7572396" y="5363190"/>
            <a:ext cx="9286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571604" y="5715016"/>
            <a:ext cx="3267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Wraps to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7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29" grpId="0" animBg="1"/>
      <p:bldP spid="35" grpId="0" animBg="1"/>
      <p:bldP spid="37" grpId="0"/>
      <p:bldP spid="38" grpId="0" animBg="1"/>
      <p:bldP spid="44" grpId="0" animBg="1"/>
      <p:bldP spid="44" grpId="1" animBg="1"/>
      <p:bldP spid="67" grpId="0" animBg="1"/>
      <p:bldP spid="70" grpId="0"/>
      <p:bldP spid="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every Primitive...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...there is a wrapper</a:t>
            </a:r>
          </a:p>
          <a:p>
            <a:r>
              <a:rPr lang="en-GB" dirty="0" smtClean="0"/>
              <a:t>Watch out for the names, some of them are maybe a little different than you’d expect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boolean</a:t>
            </a:r>
            <a:r>
              <a:rPr lang="en-GB" dirty="0" smtClean="0"/>
              <a:t>			</a:t>
            </a:r>
            <a:r>
              <a:rPr lang="en-GB" dirty="0" err="1" smtClean="0"/>
              <a:t>Boolean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byte			</a:t>
            </a:r>
            <a:r>
              <a:rPr lang="en-GB" dirty="0" err="1" smtClean="0"/>
              <a:t>Byte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char				Character</a:t>
            </a:r>
          </a:p>
          <a:p>
            <a:pPr>
              <a:buNone/>
            </a:pPr>
            <a:r>
              <a:rPr lang="en-GB" dirty="0" smtClean="0"/>
              <a:t>	double			</a:t>
            </a:r>
            <a:r>
              <a:rPr lang="en-GB" dirty="0" err="1" smtClean="0"/>
              <a:t>Double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float			</a:t>
            </a:r>
            <a:r>
              <a:rPr lang="en-GB" dirty="0" err="1" smtClean="0"/>
              <a:t>Float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int</a:t>
            </a:r>
            <a:r>
              <a:rPr lang="en-GB" dirty="0" smtClean="0"/>
              <a:t>				Integer</a:t>
            </a:r>
          </a:p>
          <a:p>
            <a:pPr>
              <a:buNone/>
            </a:pPr>
            <a:r>
              <a:rPr lang="en-GB" dirty="0" smtClean="0"/>
              <a:t>	long				</a:t>
            </a:r>
            <a:r>
              <a:rPr lang="en-GB" dirty="0" err="1" smtClean="0"/>
              <a:t>Long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short			</a:t>
            </a:r>
            <a:r>
              <a:rPr lang="en-GB" dirty="0" err="1" smtClean="0"/>
              <a:t>Short</a:t>
            </a:r>
            <a:r>
              <a:rPr lang="en-GB" dirty="0" smtClean="0"/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I use one?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myInt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myInt</a:t>
            </a:r>
            <a:r>
              <a:rPr lang="en-GB" dirty="0" smtClean="0">
                <a:latin typeface="Consolas" pitchFamily="49" charset="0"/>
              </a:rPr>
              <a:t> = 5;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Integer </a:t>
            </a:r>
            <a:r>
              <a:rPr lang="en-GB" dirty="0" err="1" smtClean="0">
                <a:latin typeface="Consolas" pitchFamily="49" charset="0"/>
              </a:rPr>
              <a:t>myInteger</a:t>
            </a:r>
            <a:r>
              <a:rPr lang="en-GB" dirty="0" smtClean="0">
                <a:latin typeface="Consolas" pitchFamily="49" charset="0"/>
              </a:rPr>
              <a:t> = new Integer(</a:t>
            </a:r>
            <a:r>
              <a:rPr lang="en-GB" dirty="0" err="1" smtClean="0">
                <a:latin typeface="Consolas" pitchFamily="49" charset="0"/>
              </a:rPr>
              <a:t>myInt</a:t>
            </a:r>
            <a:r>
              <a:rPr lang="en-GB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myArrayList.add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myInt</a:t>
            </a:r>
            <a:r>
              <a:rPr lang="en-GB" dirty="0" smtClean="0">
                <a:latin typeface="Consolas" pitchFamily="49" charset="0"/>
              </a:rPr>
              <a:t>);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if I want the </a:t>
            </a:r>
            <a:r>
              <a:rPr lang="en-GB" dirty="0" err="1" smtClean="0"/>
              <a:t>int</a:t>
            </a:r>
            <a:r>
              <a:rPr lang="en-GB" dirty="0" smtClean="0"/>
              <a:t> back later?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14716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getMyInt</a:t>
            </a:r>
            <a:r>
              <a:rPr lang="en-GB" dirty="0" smtClean="0">
                <a:latin typeface="Consolas" pitchFamily="49" charset="0"/>
              </a:rPr>
              <a:t> = </a:t>
            </a:r>
            <a:r>
              <a:rPr lang="en-GB" dirty="0" err="1" smtClean="0">
                <a:latin typeface="Consolas" pitchFamily="49" charset="0"/>
              </a:rPr>
              <a:t>myInteger.intValue</a:t>
            </a:r>
            <a:r>
              <a:rPr lang="en-GB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Each Wrapper class has an </a:t>
            </a:r>
            <a:r>
              <a:rPr lang="en-GB" dirty="0" err="1" smtClean="0">
                <a:latin typeface="Consolas" pitchFamily="49" charset="0"/>
              </a:rPr>
              <a:t>intValue</a:t>
            </a:r>
            <a:r>
              <a:rPr lang="en-GB" dirty="0" smtClean="0">
                <a:latin typeface="Consolas" pitchFamily="49" charset="0"/>
              </a:rPr>
              <a:t>(), </a:t>
            </a:r>
            <a:r>
              <a:rPr lang="en-GB" dirty="0" err="1" smtClean="0">
                <a:latin typeface="Consolas" pitchFamily="49" charset="0"/>
              </a:rPr>
              <a:t>doubleValue</a:t>
            </a:r>
            <a:r>
              <a:rPr lang="en-GB" dirty="0" smtClean="0">
                <a:latin typeface="Consolas" pitchFamily="49" charset="0"/>
              </a:rPr>
              <a:t>(), </a:t>
            </a:r>
            <a:r>
              <a:rPr lang="en-GB" dirty="0" err="1" smtClean="0">
                <a:latin typeface="Consolas" pitchFamily="49" charset="0"/>
              </a:rPr>
              <a:t>longValue</a:t>
            </a:r>
            <a:r>
              <a:rPr lang="en-GB" dirty="0" smtClean="0">
                <a:latin typeface="Consolas" pitchFamily="49" charset="0"/>
              </a:rPr>
              <a:t>() etc method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034" y="2857496"/>
            <a:ext cx="3248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Hang on!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3857628"/>
            <a:ext cx="8715436" cy="2500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Do you mean to say that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every time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 want to put an </a:t>
            </a:r>
            <a:r>
              <a:rPr kumimoji="0" lang="en-GB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in an array, </a:t>
            </a:r>
            <a:b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 have to 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wrap it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when I put it in </a:t>
            </a:r>
            <a:b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and then 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unwrap it</a:t>
            </a:r>
            <a:r>
              <a:rPr kumimoji="0" lang="en-GB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when I get it out?!?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 quite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So what happens if the following code is run?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ArrayList </a:t>
            </a:r>
            <a:r>
              <a:rPr lang="en-GB" dirty="0" err="1" smtClean="0">
                <a:latin typeface="Consolas" pitchFamily="49" charset="0"/>
              </a:rPr>
              <a:t>arrl</a:t>
            </a:r>
            <a:r>
              <a:rPr lang="en-GB" dirty="0" smtClean="0">
                <a:latin typeface="Consolas" pitchFamily="49" charset="0"/>
              </a:rPr>
              <a:t> = new ArrayList();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     </a:t>
            </a:r>
            <a:r>
              <a:rPr lang="en-GB" dirty="0" err="1" smtClean="0">
                <a:latin typeface="Consolas" pitchFamily="49" charset="0"/>
              </a:rPr>
              <a:t>arrl.add</a:t>
            </a:r>
            <a:r>
              <a:rPr lang="en-GB" dirty="0" smtClean="0">
                <a:latin typeface="Consolas" pitchFamily="49" charset="0"/>
              </a:rPr>
              <a:t>(1);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     </a:t>
            </a:r>
            <a:r>
              <a:rPr lang="en-GB" dirty="0" err="1" smtClean="0">
                <a:latin typeface="Consolas" pitchFamily="49" charset="0"/>
              </a:rPr>
              <a:t>arrl.add</a:t>
            </a:r>
            <a:r>
              <a:rPr lang="en-GB" dirty="0" smtClean="0">
                <a:latin typeface="Consolas" pitchFamily="49" charset="0"/>
              </a:rPr>
              <a:t>(2);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     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     for(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i</a:t>
            </a:r>
            <a:r>
              <a:rPr lang="en-GB" dirty="0" smtClean="0">
                <a:latin typeface="Consolas" pitchFamily="49" charset="0"/>
              </a:rPr>
              <a:t>=0; </a:t>
            </a:r>
            <a:r>
              <a:rPr lang="en-GB" dirty="0" err="1" smtClean="0">
                <a:latin typeface="Consolas" pitchFamily="49" charset="0"/>
              </a:rPr>
              <a:t>i</a:t>
            </a:r>
            <a:r>
              <a:rPr lang="en-GB" dirty="0" smtClean="0">
                <a:latin typeface="Consolas" pitchFamily="49" charset="0"/>
              </a:rPr>
              <a:t>&lt;2; </a:t>
            </a:r>
            <a:r>
              <a:rPr lang="en-GB" dirty="0" err="1" smtClean="0">
                <a:latin typeface="Consolas" pitchFamily="49" charset="0"/>
              </a:rPr>
              <a:t>i</a:t>
            </a:r>
            <a:r>
              <a:rPr lang="en-GB" dirty="0" smtClean="0">
                <a:latin typeface="Consolas" pitchFamily="49" charset="0"/>
              </a:rPr>
              <a:t>++){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     	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arrl.get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</a:t>
            </a:r>
            <a:r>
              <a:rPr lang="en-GB" dirty="0" smtClean="0">
                <a:latin typeface="Consolas" pitchFamily="49" charset="0"/>
              </a:rPr>
              <a:t>));    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    	}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8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über</a:t>
            </a:r>
            <a:r>
              <a:rPr lang="en-GB" dirty="0" smtClean="0"/>
              <a:t>-Arrays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85776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286388"/>
            <a:ext cx="1145831" cy="73342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786182" y="500063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looks like it shouldn’t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...but it does</a:t>
            </a:r>
          </a:p>
          <a:p>
            <a:endParaRPr lang="en-GB" dirty="0" smtClean="0"/>
          </a:p>
          <a:p>
            <a:r>
              <a:rPr lang="en-GB" dirty="0" smtClean="0"/>
              <a:t>Java recognises that storing </a:t>
            </a:r>
            <a:r>
              <a:rPr lang="en-GB" dirty="0" err="1" smtClean="0"/>
              <a:t>ints</a:t>
            </a:r>
            <a:r>
              <a:rPr lang="en-GB" dirty="0" smtClean="0"/>
              <a:t> and other primitives is useful</a:t>
            </a:r>
          </a:p>
          <a:p>
            <a:endParaRPr lang="en-GB" dirty="0" smtClean="0"/>
          </a:p>
          <a:p>
            <a:r>
              <a:rPr lang="en-GB" dirty="0" smtClean="0"/>
              <a:t>So if you try and put a primitive in...</a:t>
            </a:r>
          </a:p>
          <a:p>
            <a:pPr>
              <a:buNone/>
            </a:pPr>
            <a:r>
              <a:rPr lang="en-GB" dirty="0" smtClean="0"/>
              <a:t>			...it’ll box it up into an object for you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various (specified) situations, Java will </a:t>
            </a:r>
            <a:r>
              <a:rPr lang="en-GB" b="1" dirty="0" err="1" smtClean="0"/>
              <a:t>autobox</a:t>
            </a:r>
            <a:r>
              <a:rPr lang="en-GB" dirty="0" smtClean="0"/>
              <a:t> your primitives for you.</a:t>
            </a:r>
          </a:p>
          <a:p>
            <a:endParaRPr lang="en-GB" dirty="0" smtClean="0"/>
          </a:p>
          <a:p>
            <a:r>
              <a:rPr lang="en-GB" dirty="0" smtClean="0"/>
              <a:t>Like putting </a:t>
            </a:r>
            <a:r>
              <a:rPr lang="en-GB" dirty="0" err="1" smtClean="0"/>
              <a:t>ints</a:t>
            </a:r>
            <a:r>
              <a:rPr lang="en-GB" dirty="0" smtClean="0"/>
              <a:t> into an ArrayList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closer look at Collection Syntax</a:t>
            </a:r>
            <a:endParaRPr lang="en-GB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Often you will see code written like: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ArrayList&lt;String&gt;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r>
              <a:rPr lang="en-GB" dirty="0" smtClean="0"/>
              <a:t>This is:</a:t>
            </a:r>
            <a:endParaRPr lang="en-GB" dirty="0"/>
          </a:p>
          <a:p>
            <a:pPr lvl="1"/>
            <a:r>
              <a:rPr lang="en-GB" dirty="0"/>
              <a:t> the type of collection: </a:t>
            </a:r>
            <a:r>
              <a:rPr lang="en-GB" dirty="0">
                <a:latin typeface="Consolas" pitchFamily="49" charset="0"/>
              </a:rPr>
              <a:t>ArrayList</a:t>
            </a:r>
          </a:p>
          <a:p>
            <a:pPr lvl="1"/>
            <a:r>
              <a:rPr lang="en-GB" dirty="0"/>
              <a:t>the type of objects it will contain: </a:t>
            </a:r>
            <a:r>
              <a:rPr lang="en-GB" dirty="0">
                <a:latin typeface="Consolas" pitchFamily="49" charset="0"/>
              </a:rPr>
              <a:t>&lt;</a:t>
            </a:r>
            <a:r>
              <a:rPr lang="en-GB" dirty="0" smtClean="0">
                <a:latin typeface="Consolas" pitchFamily="49" charset="0"/>
              </a:rPr>
              <a:t>String&gt;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10" cy="1195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a compiler thing</a:t>
            </a:r>
          </a:p>
          <a:p>
            <a:endParaRPr lang="en-GB" dirty="0" smtClean="0"/>
          </a:p>
          <a:p>
            <a:r>
              <a:rPr lang="en-GB" dirty="0" smtClean="0"/>
              <a:t>It will check you code to make sure you don’t try to put an Integer into your ArrayList of Strings</a:t>
            </a:r>
          </a:p>
          <a:p>
            <a:endParaRPr lang="en-GB" dirty="0" smtClean="0"/>
          </a:p>
          <a:p>
            <a:r>
              <a:rPr lang="en-GB" dirty="0" smtClean="0"/>
              <a:t>It’s called </a:t>
            </a:r>
            <a:r>
              <a:rPr lang="en-GB" b="1" dirty="0" smtClean="0"/>
              <a:t>type checking</a:t>
            </a:r>
            <a:r>
              <a:rPr lang="en-GB" dirty="0" smtClean="0"/>
              <a:t>, checking whether you are using the right data type.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BlueJ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BlueJ has a notebook example that uses an ArrayList&lt;String&gt;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structures with collections</a:t>
            </a:r>
          </a:p>
        </p:txBody>
      </p:sp>
      <p:pic>
        <p:nvPicPr>
          <p:cNvPr id="8197" name="Picture 5" descr="fig4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009775"/>
            <a:ext cx="6400800" cy="3768725"/>
          </a:xfrm>
          <a:prstGeom prst="rect">
            <a:avLst/>
          </a:prstGeom>
          <a:noFill/>
        </p:spPr>
      </p:pic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GB" dirty="0"/>
              <a:t>Objects First with Java - A Practical Introduction using BlueJ, © David J. Barnes, Michael </a:t>
            </a:r>
            <a:r>
              <a:rPr lang="en-GB" dirty="0" err="1"/>
              <a:t>Kölling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Objects First with Java - A Practical Introduction using BlueJ, © David J. Barnes, Michael </a:t>
            </a:r>
            <a:r>
              <a:rPr lang="en-GB" dirty="0" err="1"/>
              <a:t>Kölling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Adding a third note</a:t>
            </a:r>
          </a:p>
        </p:txBody>
      </p:sp>
      <p:pic>
        <p:nvPicPr>
          <p:cNvPr id="9221" name="Picture 5" descr="fig4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98663"/>
            <a:ext cx="7200900" cy="3640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Removal may affect numbering</a:t>
            </a:r>
          </a:p>
        </p:txBody>
      </p:sp>
      <p:pic>
        <p:nvPicPr>
          <p:cNvPr id="14342" name="Picture 6" descr="fig4-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057400"/>
            <a:ext cx="6400800" cy="361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ArrayList</a:t>
            </a:r>
          </a:p>
          <a:p>
            <a:r>
              <a:rPr lang="en-GB" dirty="0" smtClean="0"/>
              <a:t>ArrayList </a:t>
            </a:r>
            <a:r>
              <a:rPr lang="en-GB" dirty="0" err="1" smtClean="0"/>
              <a:t>vs</a:t>
            </a:r>
            <a:r>
              <a:rPr lang="en-GB" dirty="0" smtClean="0"/>
              <a:t> Array</a:t>
            </a:r>
          </a:p>
          <a:p>
            <a:pPr lvl="1"/>
            <a:r>
              <a:rPr lang="en-GB" dirty="0" smtClean="0"/>
              <a:t>Declaration</a:t>
            </a:r>
          </a:p>
          <a:p>
            <a:pPr lvl="1"/>
            <a:r>
              <a:rPr lang="en-GB" dirty="0" smtClean="0"/>
              <a:t>Insertion</a:t>
            </a:r>
          </a:p>
          <a:p>
            <a:pPr lvl="1"/>
            <a:r>
              <a:rPr lang="en-GB" dirty="0" smtClean="0"/>
              <a:t>Access</a:t>
            </a:r>
          </a:p>
          <a:p>
            <a:pPr lvl="1"/>
            <a:r>
              <a:rPr lang="en-GB" dirty="0" smtClean="0"/>
              <a:t>Removal</a:t>
            </a:r>
          </a:p>
          <a:p>
            <a:r>
              <a:rPr lang="en-GB" dirty="0" smtClean="0"/>
              <a:t>Wrapper classes</a:t>
            </a:r>
          </a:p>
          <a:p>
            <a:r>
              <a:rPr lang="en-GB" dirty="0" smtClean="0"/>
              <a:t>Iterator object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Collections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Collections are designed to store things</a:t>
            </a:r>
          </a:p>
          <a:p>
            <a:endParaRPr lang="en-GB" dirty="0" smtClean="0"/>
          </a:p>
          <a:p>
            <a:r>
              <a:rPr lang="en-GB" dirty="0" smtClean="0"/>
              <a:t>So they are also designed to allow easy retrieval</a:t>
            </a:r>
          </a:p>
          <a:p>
            <a:endParaRPr lang="en-GB" dirty="0" smtClean="0"/>
          </a:p>
          <a:p>
            <a:r>
              <a:rPr lang="en-GB" dirty="0" smtClean="0"/>
              <a:t>We can use loops to </a:t>
            </a:r>
            <a:r>
              <a:rPr lang="en-GB" b="1" dirty="0" smtClean="0"/>
              <a:t>iterate</a:t>
            </a:r>
            <a:r>
              <a:rPr lang="en-GB" dirty="0" smtClean="0"/>
              <a:t> though a collection</a:t>
            </a:r>
          </a:p>
          <a:p>
            <a:endParaRPr lang="en-GB" dirty="0" smtClean="0"/>
          </a:p>
          <a:p>
            <a:r>
              <a:rPr lang="en-GB" dirty="0" smtClean="0"/>
              <a:t>But the java collections package comes with an </a:t>
            </a:r>
            <a:r>
              <a:rPr lang="en-GB" b="1" dirty="0" err="1" smtClean="0"/>
              <a:t>iterator</a:t>
            </a:r>
            <a:r>
              <a:rPr lang="en-GB" b="1" dirty="0" smtClean="0"/>
              <a:t> object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071802" y="5500702"/>
            <a:ext cx="2357454" cy="107157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My</a:t>
            </a:r>
          </a:p>
          <a:p>
            <a:pPr algn="ctr"/>
            <a:r>
              <a:rPr lang="en-GB" sz="2800" dirty="0" smtClean="0"/>
              <a:t>Collection</a:t>
            </a:r>
            <a:endParaRPr lang="en-GB" sz="2800" dirty="0"/>
          </a:p>
        </p:txBody>
      </p:sp>
      <p:sp>
        <p:nvSpPr>
          <p:cNvPr id="5" name="Oval 4"/>
          <p:cNvSpPr/>
          <p:nvPr/>
        </p:nvSpPr>
        <p:spPr>
          <a:xfrm>
            <a:off x="6929454" y="5715016"/>
            <a:ext cx="1785950" cy="100013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My</a:t>
            </a:r>
          </a:p>
          <a:p>
            <a:pPr algn="ctr"/>
            <a:r>
              <a:rPr lang="en-GB" sz="2000" dirty="0" smtClean="0"/>
              <a:t>Collection</a:t>
            </a:r>
          </a:p>
          <a:p>
            <a:pPr algn="ctr"/>
            <a:r>
              <a:rPr lang="en-GB" sz="2000" dirty="0" smtClean="0"/>
              <a:t>Iterator</a:t>
            </a:r>
            <a:endParaRPr lang="en-GB" sz="2000" dirty="0"/>
          </a:p>
        </p:txBody>
      </p:sp>
      <p:pic>
        <p:nvPicPr>
          <p:cNvPr id="1026" name="Picture 2" descr="C:\Users\Teresa\AppData\Local\Microsoft\Windows\Temporary Internet Files\Content.IE5\WXB9P7YB\MCPE03603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224991" flipH="1">
            <a:off x="5151917" y="5295814"/>
            <a:ext cx="1796268" cy="1793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1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ArrayList</a:t>
            </a:r>
          </a:p>
          <a:p>
            <a:r>
              <a:rPr lang="en-GB" dirty="0" smtClean="0"/>
              <a:t>ArrayList </a:t>
            </a:r>
            <a:r>
              <a:rPr lang="en-GB" dirty="0" err="1" smtClean="0"/>
              <a:t>vs</a:t>
            </a:r>
            <a:r>
              <a:rPr lang="en-GB" dirty="0" smtClean="0"/>
              <a:t> Array</a:t>
            </a:r>
          </a:p>
          <a:p>
            <a:pPr lvl="1"/>
            <a:r>
              <a:rPr lang="en-GB" dirty="0" smtClean="0"/>
              <a:t>Declaration</a:t>
            </a:r>
          </a:p>
          <a:p>
            <a:pPr lvl="1"/>
            <a:r>
              <a:rPr lang="en-GB" dirty="0" smtClean="0"/>
              <a:t>Insertion</a:t>
            </a:r>
          </a:p>
          <a:p>
            <a:pPr lvl="1"/>
            <a:r>
              <a:rPr lang="en-GB" dirty="0" smtClean="0"/>
              <a:t>Access</a:t>
            </a:r>
          </a:p>
          <a:p>
            <a:pPr lvl="1"/>
            <a:r>
              <a:rPr lang="en-GB" dirty="0" smtClean="0"/>
              <a:t>Removal</a:t>
            </a:r>
          </a:p>
          <a:p>
            <a:r>
              <a:rPr lang="en-GB" dirty="0" smtClean="0"/>
              <a:t>Wrapper classes</a:t>
            </a:r>
          </a:p>
          <a:p>
            <a:r>
              <a:rPr lang="en-GB" dirty="0" smtClean="0"/>
              <a:t>Iterator object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28596" y="6492875"/>
            <a:ext cx="8258204" cy="365125"/>
          </a:xfrm>
        </p:spPr>
        <p:txBody>
          <a:bodyPr/>
          <a:lstStyle/>
          <a:p>
            <a:r>
              <a:rPr lang="en-GB" dirty="0"/>
              <a:t>Objects First with Java - A Practical Introduction using BlueJ, © David J. Barnes, Michael </a:t>
            </a:r>
            <a:r>
              <a:rPr lang="en-GB" dirty="0" err="1"/>
              <a:t>Kölling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an Iterator object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23975" y="2493963"/>
            <a:ext cx="71469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cs typeface="Courier New" pitchFamily="49" charset="0"/>
              </a:rPr>
              <a:t>Iterator&lt;ElementType&gt; it = myCollection.iterator();</a:t>
            </a:r>
          </a:p>
          <a:p>
            <a:r>
              <a:rPr lang="en-US">
                <a:cs typeface="Courier New" pitchFamily="49" charset="0"/>
              </a:rPr>
              <a:t>while(it.hasNext()) {</a:t>
            </a:r>
          </a:p>
          <a:p>
            <a:r>
              <a:rPr lang="en-US">
                <a:cs typeface="Courier New" pitchFamily="49" charset="0"/>
              </a:rPr>
              <a:t>    </a:t>
            </a:r>
            <a:r>
              <a:rPr lang="en-US" i="1">
                <a:cs typeface="Courier New" pitchFamily="49" charset="0"/>
              </a:rPr>
              <a:t>call </a:t>
            </a:r>
            <a:r>
              <a:rPr lang="en-US">
                <a:cs typeface="Courier New" pitchFamily="49" charset="0"/>
              </a:rPr>
              <a:t>it.next()</a:t>
            </a:r>
            <a:r>
              <a:rPr lang="en-US" i="1">
                <a:cs typeface="Courier New" pitchFamily="49" charset="0"/>
              </a:rPr>
              <a:t> to get the next object</a:t>
            </a:r>
            <a:endParaRPr lang="en-US">
              <a:cs typeface="Courier New" pitchFamily="49" charset="0"/>
            </a:endParaRPr>
          </a:p>
          <a:p>
            <a:r>
              <a:rPr lang="en-US" i="1">
                <a:cs typeface="Courier New" pitchFamily="49" charset="0"/>
              </a:rPr>
              <a:t>    do something with that object</a:t>
            </a:r>
            <a:endParaRPr lang="en-US">
              <a:cs typeface="Courier New" pitchFamily="49" charset="0"/>
            </a:endParaRPr>
          </a:p>
          <a:p>
            <a:r>
              <a:rPr lang="en-US"/>
              <a:t>}</a:t>
            </a:r>
            <a:r>
              <a:rPr lang="en-US" b="0">
                <a:latin typeface="Times New Roman" pitchFamily="18" charset="0"/>
              </a:rPr>
              <a:t> 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2174875" y="1954213"/>
            <a:ext cx="2689225" cy="4079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rgbClr val="006600"/>
                </a:solidFill>
              </a:rPr>
              <a:t>java.util.Iterator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H="1">
            <a:off x="2238375" y="2362200"/>
            <a:ext cx="581025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348288" y="1827213"/>
            <a:ext cx="3324225" cy="4079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b="0" dirty="0">
                <a:solidFill>
                  <a:srgbClr val="006600"/>
                </a:solidFill>
                <a:latin typeface="Trebuchet MS" pitchFamily="34" charset="0"/>
              </a:rPr>
              <a:t>returns an </a:t>
            </a:r>
            <a:r>
              <a:rPr lang="en-US" dirty="0">
                <a:solidFill>
                  <a:srgbClr val="006600"/>
                </a:solidFill>
              </a:rPr>
              <a:t>Iterator</a:t>
            </a:r>
            <a:r>
              <a:rPr lang="en-US" b="0" dirty="0">
                <a:solidFill>
                  <a:srgbClr val="006600"/>
                </a:solidFill>
                <a:latin typeface="Trebuchet MS" pitchFamily="34" charset="0"/>
              </a:rPr>
              <a:t> object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6143636" y="2209800"/>
            <a:ext cx="1019164" cy="5048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990600" y="1600200"/>
            <a:ext cx="77724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333500" y="4324350"/>
            <a:ext cx="60547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cs typeface="Courier New" pitchFamily="49" charset="0"/>
              </a:rPr>
              <a:t>public void </a:t>
            </a:r>
            <a:r>
              <a:rPr lang="en-US" dirty="0" err="1">
                <a:cs typeface="Courier New" pitchFamily="49" charset="0"/>
              </a:rPr>
              <a:t>listNotes</a:t>
            </a:r>
            <a:r>
              <a:rPr lang="en-US" dirty="0">
                <a:cs typeface="Courier New" pitchFamily="49" charset="0"/>
              </a:rPr>
              <a:t>()</a:t>
            </a:r>
          </a:p>
          <a:p>
            <a:r>
              <a:rPr lang="en-US" dirty="0">
                <a:cs typeface="Courier New" pitchFamily="49" charset="0"/>
              </a:rPr>
              <a:t>{</a:t>
            </a:r>
          </a:p>
          <a:p>
            <a:r>
              <a:rPr lang="en-US" dirty="0">
                <a:cs typeface="Courier New" pitchFamily="49" charset="0"/>
              </a:rPr>
              <a:t>    </a:t>
            </a:r>
            <a:r>
              <a:rPr lang="en-US" dirty="0" err="1">
                <a:cs typeface="Courier New" pitchFamily="49" charset="0"/>
              </a:rPr>
              <a:t>Iterator</a:t>
            </a:r>
            <a:r>
              <a:rPr lang="en-US" dirty="0">
                <a:cs typeface="Courier New" pitchFamily="49" charset="0"/>
              </a:rPr>
              <a:t>&lt;String&gt; it = </a:t>
            </a:r>
            <a:r>
              <a:rPr lang="en-US" dirty="0" err="1">
                <a:cs typeface="Courier New" pitchFamily="49" charset="0"/>
              </a:rPr>
              <a:t>notes.iterator</a:t>
            </a:r>
            <a:r>
              <a:rPr lang="en-US" dirty="0">
                <a:cs typeface="Courier New" pitchFamily="49" charset="0"/>
              </a:rPr>
              <a:t>();</a:t>
            </a:r>
          </a:p>
          <a:p>
            <a:r>
              <a:rPr lang="en-US" dirty="0">
                <a:cs typeface="Courier New" pitchFamily="49" charset="0"/>
              </a:rPr>
              <a:t>    while(</a:t>
            </a:r>
            <a:r>
              <a:rPr lang="en-US" dirty="0" err="1">
                <a:cs typeface="Courier New" pitchFamily="49" charset="0"/>
              </a:rPr>
              <a:t>it.hasNext</a:t>
            </a:r>
            <a:r>
              <a:rPr lang="en-US" dirty="0">
                <a:cs typeface="Courier New" pitchFamily="49" charset="0"/>
              </a:rPr>
              <a:t>()) {</a:t>
            </a:r>
          </a:p>
          <a:p>
            <a:r>
              <a:rPr lang="en-US" dirty="0">
                <a:cs typeface="Courier New" pitchFamily="49" charset="0"/>
              </a:rPr>
              <a:t>        </a:t>
            </a:r>
            <a:r>
              <a:rPr lang="en-US" dirty="0" err="1">
                <a:cs typeface="Courier New" pitchFamily="49" charset="0"/>
              </a:rPr>
              <a:t>System.out.println</a:t>
            </a:r>
            <a:r>
              <a:rPr lang="en-US" dirty="0">
                <a:cs typeface="Courier New" pitchFamily="49" charset="0"/>
              </a:rPr>
              <a:t>(</a:t>
            </a:r>
            <a:r>
              <a:rPr lang="en-US" dirty="0" err="1">
                <a:cs typeface="Courier New" pitchFamily="49" charset="0"/>
              </a:rPr>
              <a:t>it.next</a:t>
            </a:r>
            <a:r>
              <a:rPr lang="en-US" dirty="0">
                <a:cs typeface="Courier New" pitchFamily="49" charset="0"/>
              </a:rPr>
              <a:t>());</a:t>
            </a:r>
          </a:p>
          <a:p>
            <a:r>
              <a:rPr lang="en-US" dirty="0">
                <a:cs typeface="Courier New" pitchFamily="49" charset="0"/>
              </a:rPr>
              <a:t>    }</a:t>
            </a:r>
          </a:p>
          <a:p>
            <a:r>
              <a:rPr lang="en-US" dirty="0"/>
              <a:t>}</a:t>
            </a:r>
            <a:r>
              <a:rPr lang="en-US" b="0" dirty="0">
                <a:latin typeface="Times New Roman" pitchFamily="18" charset="0"/>
              </a:rPr>
              <a:t> 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990600" y="4267200"/>
            <a:ext cx="7772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????!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collections have an </a:t>
            </a:r>
            <a:r>
              <a:rPr lang="en-GB" dirty="0" err="1" smtClean="0"/>
              <a:t>iterator</a:t>
            </a:r>
            <a:r>
              <a:rPr lang="en-GB" dirty="0" smtClean="0"/>
              <a:t> object that “comes with” them</a:t>
            </a:r>
          </a:p>
          <a:p>
            <a:r>
              <a:rPr lang="en-GB" dirty="0" smtClean="0"/>
              <a:t>You call </a:t>
            </a:r>
            <a:r>
              <a:rPr lang="en-GB" dirty="0" err="1" smtClean="0"/>
              <a:t>theCollectionImUsing.iterator</a:t>
            </a:r>
            <a:r>
              <a:rPr lang="en-GB" dirty="0" smtClean="0"/>
              <a:t>(); </a:t>
            </a:r>
            <a:br>
              <a:rPr lang="en-GB" dirty="0" smtClean="0"/>
            </a:br>
            <a:r>
              <a:rPr lang="en-GB" dirty="0" smtClean="0"/>
              <a:t>to have this object returned to you.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iterator</a:t>
            </a:r>
            <a:r>
              <a:rPr lang="en-GB" dirty="0" smtClean="0"/>
              <a:t> object has 3 methods:</a:t>
            </a:r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3" y="4429132"/>
            <a:ext cx="871543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These methods fit nicely in a while loop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public void 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listNotes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Iterator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&lt;String&gt;it=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notes.iterator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		while(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it.hasNext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())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it.next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}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043890" cy="365125"/>
          </a:xfrm>
        </p:spPr>
        <p:txBody>
          <a:bodyPr/>
          <a:lstStyle/>
          <a:p>
            <a:r>
              <a:rPr lang="en-GB" dirty="0"/>
              <a:t>Objects First with Java - A Practical Introduction using BlueJ, © David J. Barnes, Michael </a:t>
            </a:r>
            <a:r>
              <a:rPr lang="en-GB" dirty="0" err="1"/>
              <a:t>Kölling</a:t>
            </a:r>
            <a:endParaRPr lang="en-GB" dirty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Index versus Iterator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/>
              <a:t>Ways to iterate over a collection: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for-each loop.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Use if we want to process every element.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while loop.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Use if we might want to stop part way through.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Use for repetition that doesn't involve a collection.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Iterator object.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Use if we might want to stop part way through.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Often used with collections where indexed access is not very efficient, or impossible.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Iteration is an important programming </a:t>
            </a:r>
            <a:r>
              <a:rPr lang="en-GB" sz="2800" i="1" dirty="0"/>
              <a:t>pattern</a:t>
            </a:r>
            <a:r>
              <a:rPr lang="en-GB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Covered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ArrayList</a:t>
            </a:r>
          </a:p>
          <a:p>
            <a:r>
              <a:rPr lang="en-GB" dirty="0" smtClean="0"/>
              <a:t>ArrayList </a:t>
            </a:r>
            <a:r>
              <a:rPr lang="en-GB" dirty="0" err="1" smtClean="0"/>
              <a:t>vs</a:t>
            </a:r>
            <a:r>
              <a:rPr lang="en-GB" dirty="0" smtClean="0"/>
              <a:t> Array</a:t>
            </a:r>
          </a:p>
          <a:p>
            <a:pPr lvl="1"/>
            <a:r>
              <a:rPr lang="en-GB" dirty="0" smtClean="0"/>
              <a:t>Declaration</a:t>
            </a:r>
          </a:p>
          <a:p>
            <a:pPr lvl="1"/>
            <a:r>
              <a:rPr lang="en-GB" dirty="0" smtClean="0"/>
              <a:t>Insertion</a:t>
            </a:r>
          </a:p>
          <a:p>
            <a:pPr lvl="1"/>
            <a:r>
              <a:rPr lang="en-GB" dirty="0" smtClean="0"/>
              <a:t>Access</a:t>
            </a:r>
          </a:p>
          <a:p>
            <a:pPr lvl="1"/>
            <a:r>
              <a:rPr lang="en-GB" dirty="0" smtClean="0"/>
              <a:t>Removal</a:t>
            </a:r>
          </a:p>
          <a:p>
            <a:r>
              <a:rPr lang="en-GB" dirty="0" smtClean="0"/>
              <a:t>Wrapper classes</a:t>
            </a:r>
          </a:p>
          <a:p>
            <a:r>
              <a:rPr lang="en-GB" dirty="0" smtClean="0"/>
              <a:t>Iterator object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don’t change size</a:t>
            </a:r>
          </a:p>
          <a:p>
            <a:r>
              <a:rPr lang="en-GB" dirty="0" smtClean="0"/>
              <a:t>It’s a pain adding new elements if you don’t know how many are there already</a:t>
            </a:r>
          </a:p>
          <a:p>
            <a:r>
              <a:rPr lang="en-GB" dirty="0" smtClean="0"/>
              <a:t>You have to use indexes</a:t>
            </a:r>
          </a:p>
          <a:p>
            <a:r>
              <a:rPr lang="en-GB" dirty="0" err="1" smtClean="0"/>
              <a:t>ArrayIndexOutOfBoundsException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42844" y="142852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ArrayList to the rescue!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can fix (most of) those problems</a:t>
            </a:r>
          </a:p>
          <a:p>
            <a:endParaRPr lang="en-GB" dirty="0" smtClean="0"/>
          </a:p>
          <a:p>
            <a:r>
              <a:rPr lang="en-GB" dirty="0" smtClean="0"/>
              <a:t>Sun have a </a:t>
            </a:r>
            <a:r>
              <a:rPr lang="en-GB" b="1" dirty="0" smtClean="0"/>
              <a:t>library </a:t>
            </a:r>
            <a:r>
              <a:rPr lang="en-GB" dirty="0" smtClean="0"/>
              <a:t>of helpful classes you can use for free</a:t>
            </a:r>
          </a:p>
          <a:p>
            <a:endParaRPr lang="en-GB" dirty="0" smtClean="0"/>
          </a:p>
          <a:p>
            <a:r>
              <a:rPr lang="en-GB" dirty="0" smtClean="0"/>
              <a:t>They are downloaded with the JVM etc</a:t>
            </a:r>
          </a:p>
          <a:p>
            <a:endParaRPr lang="en-GB" dirty="0" smtClean="0"/>
          </a:p>
          <a:p>
            <a:r>
              <a:rPr lang="en-GB" dirty="0" smtClean="0"/>
              <a:t>ArrayList is one of these library classes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is ArrayList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object</a:t>
            </a:r>
          </a:p>
          <a:p>
            <a:endParaRPr lang="en-GB" dirty="0" smtClean="0"/>
          </a:p>
          <a:p>
            <a:r>
              <a:rPr lang="en-GB" dirty="0" smtClean="0"/>
              <a:t>Like an array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42844" y="142852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ArrayList</a:t>
            </a:r>
          </a:p>
          <a:p>
            <a:r>
              <a:rPr lang="en-GB" dirty="0" smtClean="0"/>
              <a:t>ArrayList </a:t>
            </a:r>
            <a:r>
              <a:rPr lang="en-GB" dirty="0" err="1" smtClean="0"/>
              <a:t>vs</a:t>
            </a:r>
            <a:r>
              <a:rPr lang="en-GB" dirty="0" smtClean="0"/>
              <a:t> Array</a:t>
            </a:r>
          </a:p>
          <a:p>
            <a:pPr lvl="1"/>
            <a:r>
              <a:rPr lang="en-GB" dirty="0" smtClean="0"/>
              <a:t>Declaration</a:t>
            </a:r>
          </a:p>
          <a:p>
            <a:pPr lvl="1"/>
            <a:r>
              <a:rPr lang="en-GB" dirty="0" smtClean="0"/>
              <a:t>Insertion</a:t>
            </a:r>
          </a:p>
          <a:p>
            <a:pPr lvl="1"/>
            <a:r>
              <a:rPr lang="en-GB" dirty="0" smtClean="0"/>
              <a:t>Access</a:t>
            </a:r>
          </a:p>
          <a:p>
            <a:pPr lvl="1"/>
            <a:r>
              <a:rPr lang="en-GB" dirty="0" smtClean="0"/>
              <a:t>Removal</a:t>
            </a:r>
          </a:p>
          <a:p>
            <a:r>
              <a:rPr lang="en-GB" dirty="0" smtClean="0"/>
              <a:t>Wrapper classes</a:t>
            </a:r>
          </a:p>
          <a:p>
            <a:r>
              <a:rPr lang="en-GB" dirty="0" smtClean="0"/>
              <a:t>Iterator object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 </a:t>
            </a:r>
            <a:r>
              <a:rPr lang="en-GB" dirty="0" err="1" smtClean="0"/>
              <a:t>vs</a:t>
            </a:r>
            <a:r>
              <a:rPr lang="en-GB" dirty="0" smtClean="0"/>
              <a:t> ArrayList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7"/>
          <a:ext cx="8229600" cy="4500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1026980">
                <a:tc>
                  <a:txBody>
                    <a:bodyPr/>
                    <a:lstStyle/>
                    <a:p>
                      <a:pPr algn="ctr"/>
                      <a:r>
                        <a:rPr lang="en-GB" sz="2800" smtClean="0"/>
                        <a:t>Array</a:t>
                      </a:r>
                      <a:endParaRPr lang="en-GB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ArrayList</a:t>
                      </a:r>
                      <a:endParaRPr lang="en-GB" sz="2800" dirty="0"/>
                    </a:p>
                  </a:txBody>
                  <a:tcPr anchor="ctr"/>
                </a:tc>
              </a:tr>
              <a:tr h="7349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They don’t change 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Changes size as you add elements</a:t>
                      </a:r>
                      <a:endParaRPr lang="en-GB" dirty="0"/>
                    </a:p>
                  </a:txBody>
                  <a:tcPr anchor="ctr"/>
                </a:tc>
              </a:tr>
              <a:tr h="12686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mtClean="0"/>
                        <a:t>It’s a pain adding new elements if you don’t know how many are there already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ArrayList has an</a:t>
                      </a:r>
                      <a:r>
                        <a:rPr lang="en-GB" baseline="0" dirty="0" smtClean="0"/>
                        <a:t> add() method and takes care of its size itself</a:t>
                      </a:r>
                      <a:endParaRPr lang="en-GB" dirty="0"/>
                    </a:p>
                  </a:txBody>
                  <a:tcPr anchor="ctr"/>
                </a:tc>
              </a:tr>
              <a:tr h="7349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You have to use indexes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You can use indexes if you want,</a:t>
                      </a:r>
                      <a:r>
                        <a:rPr lang="en-GB" baseline="0" dirty="0" smtClean="0"/>
                        <a:t> but you don’t have to</a:t>
                      </a:r>
                      <a:endParaRPr lang="en-GB" dirty="0"/>
                    </a:p>
                  </a:txBody>
                  <a:tcPr anchor="ctr"/>
                </a:tc>
              </a:tr>
              <a:tr h="7349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ArrayIndexOutOfBoundsException</a:t>
                      </a:r>
                      <a:endParaRPr lang="en-GB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Still </a:t>
                      </a:r>
                      <a:r>
                        <a:rPr lang="en-GB" b="0" dirty="0" smtClean="0"/>
                        <a:t>thrown</a:t>
                      </a:r>
                      <a:r>
                        <a:rPr lang="en-GB" baseline="0" dirty="0" smtClean="0"/>
                        <a:t> by ArrayList.</a:t>
                      </a:r>
                    </a:p>
                    <a:p>
                      <a:pPr algn="ctr"/>
                      <a:r>
                        <a:rPr lang="en-GB" dirty="0" smtClean="0"/>
                        <a:t>Hey, it’s a fact of life,</a:t>
                      </a:r>
                      <a:r>
                        <a:rPr lang="en-GB" baseline="0" dirty="0" smtClean="0"/>
                        <a:t> okay?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28596" y="2428868"/>
            <a:ext cx="8286808" cy="35719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0111E-6 L 0 0.105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0593 L 0 0.3050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0505 L 0 0.3850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8506 L 0 0.504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572032" cy="4625989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Cat[] </a:t>
            </a:r>
            <a:r>
              <a:rPr lang="en-GB" dirty="0" err="1" smtClean="0">
                <a:latin typeface="Consolas" pitchFamily="49" charset="0"/>
              </a:rPr>
              <a:t>catArray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catArray</a:t>
            </a:r>
            <a:r>
              <a:rPr lang="en-GB" sz="1000" dirty="0" smtClean="0">
                <a:latin typeface="Consolas" pitchFamily="49" charset="0"/>
              </a:rPr>
              <a:t> </a:t>
            </a:r>
            <a:r>
              <a:rPr lang="en-GB" dirty="0" smtClean="0">
                <a:latin typeface="Consolas" pitchFamily="49" charset="0"/>
              </a:rPr>
              <a:t>= new Cat[10];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catArray</a:t>
            </a:r>
            <a:r>
              <a:rPr lang="en-GB" dirty="0" smtClean="0">
                <a:latin typeface="Consolas" pitchFamily="49" charset="0"/>
              </a:rPr>
              <a:t>[0] = moggy1;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catArray</a:t>
            </a:r>
            <a:r>
              <a:rPr lang="en-GB" dirty="0" smtClean="0">
                <a:latin typeface="Consolas" pitchFamily="49" charset="0"/>
              </a:rPr>
              <a:t>[1] = moggy2;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callMethodOn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catArray</a:t>
            </a:r>
            <a:r>
              <a:rPr lang="en-GB" dirty="0" smtClean="0">
                <a:latin typeface="Consolas" pitchFamily="49" charset="0"/>
              </a:rPr>
              <a:t>[1]);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catArray</a:t>
            </a:r>
            <a:r>
              <a:rPr lang="en-GB" dirty="0" smtClean="0">
                <a:latin typeface="Consolas" pitchFamily="49" charset="0"/>
              </a:rPr>
              <a:t>[0] = null;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462598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ArrayList  </a:t>
            </a:r>
            <a:r>
              <a:rPr lang="en-GB" dirty="0" err="1" smtClean="0"/>
              <a:t>catAList</a:t>
            </a:r>
            <a:r>
              <a:rPr lang="en-GB" dirty="0" smtClean="0"/>
              <a:t>;</a:t>
            </a:r>
          </a:p>
          <a:p>
            <a:pPr>
              <a:buNone/>
            </a:pPr>
            <a:r>
              <a:rPr lang="en-GB" dirty="0" err="1" smtClean="0"/>
              <a:t>catAList</a:t>
            </a:r>
            <a:r>
              <a:rPr lang="en-GB" dirty="0" smtClean="0"/>
              <a:t> = new ArrayList();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catAList.add</a:t>
            </a:r>
            <a:r>
              <a:rPr lang="en-GB" dirty="0" smtClean="0"/>
              <a:t>(moggy1);</a:t>
            </a:r>
          </a:p>
          <a:p>
            <a:pPr>
              <a:buNone/>
            </a:pPr>
            <a:r>
              <a:rPr lang="en-GB" dirty="0" err="1" smtClean="0"/>
              <a:t>catAList.add</a:t>
            </a:r>
            <a:r>
              <a:rPr lang="en-GB" dirty="0" smtClean="0"/>
              <a:t>(moggy2);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callMethodOn</a:t>
            </a:r>
            <a:r>
              <a:rPr lang="en-GB" dirty="0" smtClean="0"/>
              <a:t>(</a:t>
            </a:r>
            <a:r>
              <a:rPr lang="en-GB" dirty="0" err="1" smtClean="0"/>
              <a:t>catAList.get</a:t>
            </a:r>
            <a:r>
              <a:rPr lang="en-GB" dirty="0" smtClean="0"/>
              <a:t>(1));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catAList.remove</a:t>
            </a:r>
            <a:r>
              <a:rPr lang="en-GB" dirty="0" smtClean="0"/>
              <a:t>(moggy1);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866622" y="428604"/>
            <a:ext cx="20473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 smtClean="0">
                <a:latin typeface="+mj-lt"/>
              </a:rPr>
              <a:t>Insertion</a:t>
            </a:r>
            <a:endParaRPr lang="en-GB" sz="40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51134" y="428604"/>
            <a:ext cx="15696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 smtClean="0">
                <a:latin typeface="+mj-lt"/>
              </a:rPr>
              <a:t>Access</a:t>
            </a:r>
            <a:endParaRPr lang="en-GB" sz="40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7950" y="428604"/>
            <a:ext cx="19756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 smtClean="0">
                <a:latin typeface="+mj-lt"/>
              </a:rPr>
              <a:t>Removal</a:t>
            </a:r>
            <a:endParaRPr lang="en-GB" sz="40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7158" y="428604"/>
            <a:ext cx="25723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 smtClean="0">
                <a:latin typeface="+mj-lt"/>
              </a:rPr>
              <a:t>Declaration</a:t>
            </a:r>
            <a:endParaRPr lang="en-GB" sz="4000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7965305" y="396478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786710" y="2643182"/>
            <a:ext cx="114300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ArrayList can use indexes too</a:t>
            </a:r>
            <a:endParaRPr lang="en-GB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2413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8" grpId="0"/>
      <p:bldP spid="9" grpId="0"/>
      <p:bldP spid="10" grpId="0"/>
      <p:bldP spid="12" grpId="0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989</Words>
  <Application>Microsoft Office PowerPoint</Application>
  <PresentationFormat>On-screen Show (4:3)</PresentationFormat>
  <Paragraphs>263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Coming up</vt:lpstr>
      <vt:lpstr>Lecture 8</vt:lpstr>
      <vt:lpstr>Coming up</vt:lpstr>
      <vt:lpstr>Problems with Arrays</vt:lpstr>
      <vt:lpstr>ArrayList to the rescue!</vt:lpstr>
      <vt:lpstr>So what is ArrayList</vt:lpstr>
      <vt:lpstr>Coming up</vt:lpstr>
      <vt:lpstr>Array vs ArrayList</vt:lpstr>
      <vt:lpstr>Slide 9</vt:lpstr>
      <vt:lpstr>So ArrayLists are quite similar...</vt:lpstr>
      <vt:lpstr>many useful methods like....?</vt:lpstr>
      <vt:lpstr>Slide 12</vt:lpstr>
      <vt:lpstr>Coming up</vt:lpstr>
      <vt:lpstr>ArrayLists and Primitives</vt:lpstr>
      <vt:lpstr>Wrappers</vt:lpstr>
      <vt:lpstr>For every Primitive...</vt:lpstr>
      <vt:lpstr>How do I use one?</vt:lpstr>
      <vt:lpstr>What if I want the int back later?</vt:lpstr>
      <vt:lpstr>not quite</vt:lpstr>
      <vt:lpstr>It looks like it shouldn’t work</vt:lpstr>
      <vt:lpstr>huh?</vt:lpstr>
      <vt:lpstr>A closer look at Collection Syntax</vt:lpstr>
      <vt:lpstr>Why?</vt:lpstr>
      <vt:lpstr>BlueJ example</vt:lpstr>
      <vt:lpstr>Object structures with collections</vt:lpstr>
      <vt:lpstr>Adding a third note</vt:lpstr>
      <vt:lpstr>Removal may affect numbering</vt:lpstr>
      <vt:lpstr>Coming up</vt:lpstr>
      <vt:lpstr>Collections design</vt:lpstr>
      <vt:lpstr>Using an Iterator object</vt:lpstr>
      <vt:lpstr>????!</vt:lpstr>
      <vt:lpstr>These methods fit nicely in a while loop</vt:lpstr>
      <vt:lpstr>Index versus Iterator</vt:lpstr>
      <vt:lpstr>Covered this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</dc:title>
  <dc:creator>Teresa Binks</dc:creator>
  <cp:lastModifiedBy>Teresa Binks</cp:lastModifiedBy>
  <cp:revision>19</cp:revision>
  <dcterms:created xsi:type="dcterms:W3CDTF">2008-08-20T15:46:25Z</dcterms:created>
  <dcterms:modified xsi:type="dcterms:W3CDTF">2008-09-24T12:54:18Z</dcterms:modified>
</cp:coreProperties>
</file>