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5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6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7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147"/>
  </p:notesMasterIdLst>
  <p:sldIdLst>
    <p:sldId id="259" r:id="rId9"/>
    <p:sldId id="256" r:id="rId10"/>
    <p:sldId id="350" r:id="rId11"/>
    <p:sldId id="370" r:id="rId12"/>
    <p:sldId id="371" r:id="rId13"/>
    <p:sldId id="372" r:id="rId14"/>
    <p:sldId id="258" r:id="rId15"/>
    <p:sldId id="373" r:id="rId16"/>
    <p:sldId id="351" r:id="rId17"/>
    <p:sldId id="260" r:id="rId18"/>
    <p:sldId id="308" r:id="rId19"/>
    <p:sldId id="305" r:id="rId20"/>
    <p:sldId id="309" r:id="rId21"/>
    <p:sldId id="306" r:id="rId22"/>
    <p:sldId id="310" r:id="rId23"/>
    <p:sldId id="268" r:id="rId24"/>
    <p:sldId id="269" r:id="rId25"/>
    <p:sldId id="353" r:id="rId26"/>
    <p:sldId id="275" r:id="rId27"/>
    <p:sldId id="276" r:id="rId28"/>
    <p:sldId id="277" r:id="rId29"/>
    <p:sldId id="377" r:id="rId30"/>
    <p:sldId id="380" r:id="rId31"/>
    <p:sldId id="279" r:id="rId32"/>
    <p:sldId id="382" r:id="rId33"/>
    <p:sldId id="272" r:id="rId34"/>
    <p:sldId id="271" r:id="rId35"/>
    <p:sldId id="273" r:id="rId36"/>
    <p:sldId id="274" r:id="rId37"/>
    <p:sldId id="385" r:id="rId38"/>
    <p:sldId id="386" r:id="rId39"/>
    <p:sldId id="387" r:id="rId40"/>
    <p:sldId id="311" r:id="rId41"/>
    <p:sldId id="374" r:id="rId42"/>
    <p:sldId id="280" r:id="rId43"/>
    <p:sldId id="375" r:id="rId44"/>
    <p:sldId id="281" r:id="rId45"/>
    <p:sldId id="283" r:id="rId46"/>
    <p:sldId id="381" r:id="rId47"/>
    <p:sldId id="378" r:id="rId48"/>
    <p:sldId id="282" r:id="rId49"/>
    <p:sldId id="284" r:id="rId50"/>
    <p:sldId id="287" r:id="rId51"/>
    <p:sldId id="288" r:id="rId52"/>
    <p:sldId id="312" r:id="rId53"/>
    <p:sldId id="289" r:id="rId54"/>
    <p:sldId id="290" r:id="rId55"/>
    <p:sldId id="291" r:id="rId56"/>
    <p:sldId id="376" r:id="rId57"/>
    <p:sldId id="383" r:id="rId58"/>
    <p:sldId id="334" r:id="rId59"/>
    <p:sldId id="292" r:id="rId60"/>
    <p:sldId id="293" r:id="rId61"/>
    <p:sldId id="388" r:id="rId62"/>
    <p:sldId id="391" r:id="rId63"/>
    <p:sldId id="389" r:id="rId64"/>
    <p:sldId id="390" r:id="rId65"/>
    <p:sldId id="392" r:id="rId66"/>
    <p:sldId id="393" r:id="rId67"/>
    <p:sldId id="394" r:id="rId68"/>
    <p:sldId id="395" r:id="rId69"/>
    <p:sldId id="396" r:id="rId70"/>
    <p:sldId id="397" r:id="rId71"/>
    <p:sldId id="398" r:id="rId72"/>
    <p:sldId id="399" r:id="rId73"/>
    <p:sldId id="400" r:id="rId74"/>
    <p:sldId id="401" r:id="rId75"/>
    <p:sldId id="402" r:id="rId76"/>
    <p:sldId id="403" r:id="rId77"/>
    <p:sldId id="404" r:id="rId78"/>
    <p:sldId id="405" r:id="rId79"/>
    <p:sldId id="406" r:id="rId80"/>
    <p:sldId id="407" r:id="rId81"/>
    <p:sldId id="408" r:id="rId82"/>
    <p:sldId id="409" r:id="rId83"/>
    <p:sldId id="411" r:id="rId84"/>
    <p:sldId id="412" r:id="rId85"/>
    <p:sldId id="413" r:id="rId86"/>
    <p:sldId id="414" r:id="rId87"/>
    <p:sldId id="415" r:id="rId88"/>
    <p:sldId id="416" r:id="rId89"/>
    <p:sldId id="417" r:id="rId90"/>
    <p:sldId id="418" r:id="rId91"/>
    <p:sldId id="320" r:id="rId92"/>
    <p:sldId id="295" r:id="rId93"/>
    <p:sldId id="296" r:id="rId94"/>
    <p:sldId id="297" r:id="rId95"/>
    <p:sldId id="298" r:id="rId96"/>
    <p:sldId id="319" r:id="rId97"/>
    <p:sldId id="299" r:id="rId98"/>
    <p:sldId id="348" r:id="rId99"/>
    <p:sldId id="354" r:id="rId100"/>
    <p:sldId id="355" r:id="rId101"/>
    <p:sldId id="356" r:id="rId102"/>
    <p:sldId id="419" r:id="rId103"/>
    <p:sldId id="420" r:id="rId104"/>
    <p:sldId id="424" r:id="rId105"/>
    <p:sldId id="421" r:id="rId106"/>
    <p:sldId id="422" r:id="rId107"/>
    <p:sldId id="423" r:id="rId108"/>
    <p:sldId id="425" r:id="rId109"/>
    <p:sldId id="357" r:id="rId110"/>
    <p:sldId id="358" r:id="rId111"/>
    <p:sldId id="359" r:id="rId112"/>
    <p:sldId id="360" r:id="rId113"/>
    <p:sldId id="361" r:id="rId114"/>
    <p:sldId id="362" r:id="rId115"/>
    <p:sldId id="363" r:id="rId116"/>
    <p:sldId id="364" r:id="rId117"/>
    <p:sldId id="365" r:id="rId118"/>
    <p:sldId id="366" r:id="rId119"/>
    <p:sldId id="429" r:id="rId120"/>
    <p:sldId id="367" r:id="rId121"/>
    <p:sldId id="430" r:id="rId122"/>
    <p:sldId id="435" r:id="rId123"/>
    <p:sldId id="368" r:id="rId124"/>
    <p:sldId id="431" r:id="rId125"/>
    <p:sldId id="432" r:id="rId126"/>
    <p:sldId id="369" r:id="rId127"/>
    <p:sldId id="433" r:id="rId128"/>
    <p:sldId id="434" r:id="rId129"/>
    <p:sldId id="426" r:id="rId130"/>
    <p:sldId id="427" r:id="rId131"/>
    <p:sldId id="428" r:id="rId132"/>
    <p:sldId id="436" r:id="rId133"/>
    <p:sldId id="437" r:id="rId134"/>
    <p:sldId id="438" r:id="rId135"/>
    <p:sldId id="439" r:id="rId136"/>
    <p:sldId id="440" r:id="rId137"/>
    <p:sldId id="441" r:id="rId138"/>
    <p:sldId id="442" r:id="rId139"/>
    <p:sldId id="443" r:id="rId140"/>
    <p:sldId id="444" r:id="rId141"/>
    <p:sldId id="445" r:id="rId142"/>
    <p:sldId id="446" r:id="rId143"/>
    <p:sldId id="349" r:id="rId144"/>
    <p:sldId id="303" r:id="rId145"/>
    <p:sldId id="384" r:id="rId146"/>
  </p:sldIdLst>
  <p:sldSz cx="12192000" cy="6858000"/>
  <p:notesSz cx="6858000" cy="9144000"/>
  <p:custDataLst>
    <p:tags r:id="rId14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152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87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B51019-CCEB-FA4D-8CA9-684FE1BCA39E}" v="12" dt="2021-03-15T10:17:46.2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05"/>
    <p:restoredTop sz="96327"/>
  </p:normalViewPr>
  <p:slideViewPr>
    <p:cSldViewPr snapToGrid="0" snapToObjects="1" showGuides="1">
      <p:cViewPr>
        <p:scale>
          <a:sx n="84" d="100"/>
          <a:sy n="84" d="100"/>
        </p:scale>
        <p:origin x="56" y="936"/>
      </p:cViewPr>
      <p:guideLst>
        <p:guide orient="horz" pos="2205"/>
        <p:guide pos="15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09.xml"/><Relationship Id="rId21" Type="http://schemas.openxmlformats.org/officeDocument/2006/relationships/slide" Target="slides/slide13.xml"/><Relationship Id="rId42" Type="http://schemas.openxmlformats.org/officeDocument/2006/relationships/slide" Target="slides/slide34.xml"/><Relationship Id="rId63" Type="http://schemas.openxmlformats.org/officeDocument/2006/relationships/slide" Target="slides/slide55.xml"/><Relationship Id="rId84" Type="http://schemas.openxmlformats.org/officeDocument/2006/relationships/slide" Target="slides/slide76.xml"/><Relationship Id="rId138" Type="http://schemas.openxmlformats.org/officeDocument/2006/relationships/slide" Target="slides/slide130.xml"/><Relationship Id="rId107" Type="http://schemas.openxmlformats.org/officeDocument/2006/relationships/slide" Target="slides/slide99.xml"/><Relationship Id="rId11" Type="http://schemas.openxmlformats.org/officeDocument/2006/relationships/slide" Target="slides/slide3.xml"/><Relationship Id="rId32" Type="http://schemas.openxmlformats.org/officeDocument/2006/relationships/slide" Target="slides/slide24.xml"/><Relationship Id="rId53" Type="http://schemas.openxmlformats.org/officeDocument/2006/relationships/slide" Target="slides/slide45.xml"/><Relationship Id="rId74" Type="http://schemas.openxmlformats.org/officeDocument/2006/relationships/slide" Target="slides/slide66.xml"/><Relationship Id="rId128" Type="http://schemas.openxmlformats.org/officeDocument/2006/relationships/slide" Target="slides/slide120.xml"/><Relationship Id="rId149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95" Type="http://schemas.openxmlformats.org/officeDocument/2006/relationships/slide" Target="slides/slide87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64" Type="http://schemas.openxmlformats.org/officeDocument/2006/relationships/slide" Target="slides/slide56.xml"/><Relationship Id="rId69" Type="http://schemas.openxmlformats.org/officeDocument/2006/relationships/slide" Target="slides/slide61.xml"/><Relationship Id="rId113" Type="http://schemas.openxmlformats.org/officeDocument/2006/relationships/slide" Target="slides/slide105.xml"/><Relationship Id="rId118" Type="http://schemas.openxmlformats.org/officeDocument/2006/relationships/slide" Target="slides/slide110.xml"/><Relationship Id="rId134" Type="http://schemas.openxmlformats.org/officeDocument/2006/relationships/slide" Target="slides/slide126.xml"/><Relationship Id="rId139" Type="http://schemas.openxmlformats.org/officeDocument/2006/relationships/slide" Target="slides/slide131.xml"/><Relationship Id="rId80" Type="http://schemas.openxmlformats.org/officeDocument/2006/relationships/slide" Target="slides/slide72.xml"/><Relationship Id="rId85" Type="http://schemas.openxmlformats.org/officeDocument/2006/relationships/slide" Target="slides/slide77.xml"/><Relationship Id="rId150" Type="http://schemas.openxmlformats.org/officeDocument/2006/relationships/viewProps" Target="viewProps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59" Type="http://schemas.openxmlformats.org/officeDocument/2006/relationships/slide" Target="slides/slide51.xml"/><Relationship Id="rId103" Type="http://schemas.openxmlformats.org/officeDocument/2006/relationships/slide" Target="slides/slide95.xml"/><Relationship Id="rId108" Type="http://schemas.openxmlformats.org/officeDocument/2006/relationships/slide" Target="slides/slide100.xml"/><Relationship Id="rId124" Type="http://schemas.openxmlformats.org/officeDocument/2006/relationships/slide" Target="slides/slide116.xml"/><Relationship Id="rId129" Type="http://schemas.openxmlformats.org/officeDocument/2006/relationships/slide" Target="slides/slide121.xml"/><Relationship Id="rId54" Type="http://schemas.openxmlformats.org/officeDocument/2006/relationships/slide" Target="slides/slide46.xml"/><Relationship Id="rId70" Type="http://schemas.openxmlformats.org/officeDocument/2006/relationships/slide" Target="slides/slide62.xml"/><Relationship Id="rId75" Type="http://schemas.openxmlformats.org/officeDocument/2006/relationships/slide" Target="slides/slide67.xml"/><Relationship Id="rId91" Type="http://schemas.openxmlformats.org/officeDocument/2006/relationships/slide" Target="slides/slide83.xml"/><Relationship Id="rId96" Type="http://schemas.openxmlformats.org/officeDocument/2006/relationships/slide" Target="slides/slide88.xml"/><Relationship Id="rId140" Type="http://schemas.openxmlformats.org/officeDocument/2006/relationships/slide" Target="slides/slide132.xml"/><Relationship Id="rId145" Type="http://schemas.openxmlformats.org/officeDocument/2006/relationships/slide" Target="slides/slide13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49" Type="http://schemas.openxmlformats.org/officeDocument/2006/relationships/slide" Target="slides/slide41.xml"/><Relationship Id="rId114" Type="http://schemas.openxmlformats.org/officeDocument/2006/relationships/slide" Target="slides/slide106.xml"/><Relationship Id="rId119" Type="http://schemas.openxmlformats.org/officeDocument/2006/relationships/slide" Target="slides/slide111.xml"/><Relationship Id="rId44" Type="http://schemas.openxmlformats.org/officeDocument/2006/relationships/slide" Target="slides/slide36.xml"/><Relationship Id="rId60" Type="http://schemas.openxmlformats.org/officeDocument/2006/relationships/slide" Target="slides/slide52.xml"/><Relationship Id="rId65" Type="http://schemas.openxmlformats.org/officeDocument/2006/relationships/slide" Target="slides/slide57.xml"/><Relationship Id="rId81" Type="http://schemas.openxmlformats.org/officeDocument/2006/relationships/slide" Target="slides/slide73.xml"/><Relationship Id="rId86" Type="http://schemas.openxmlformats.org/officeDocument/2006/relationships/slide" Target="slides/slide78.xml"/><Relationship Id="rId130" Type="http://schemas.openxmlformats.org/officeDocument/2006/relationships/slide" Target="slides/slide122.xml"/><Relationship Id="rId135" Type="http://schemas.openxmlformats.org/officeDocument/2006/relationships/slide" Target="slides/slide127.xml"/><Relationship Id="rId151" Type="http://schemas.openxmlformats.org/officeDocument/2006/relationships/theme" Target="theme/theme1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9" Type="http://schemas.openxmlformats.org/officeDocument/2006/relationships/slide" Target="slides/slide31.xml"/><Relationship Id="rId109" Type="http://schemas.openxmlformats.org/officeDocument/2006/relationships/slide" Target="slides/slide101.xml"/><Relationship Id="rId34" Type="http://schemas.openxmlformats.org/officeDocument/2006/relationships/slide" Target="slides/slide26.xml"/><Relationship Id="rId50" Type="http://schemas.openxmlformats.org/officeDocument/2006/relationships/slide" Target="slides/slide42.xml"/><Relationship Id="rId55" Type="http://schemas.openxmlformats.org/officeDocument/2006/relationships/slide" Target="slides/slide47.xml"/><Relationship Id="rId76" Type="http://schemas.openxmlformats.org/officeDocument/2006/relationships/slide" Target="slides/slide68.xml"/><Relationship Id="rId97" Type="http://schemas.openxmlformats.org/officeDocument/2006/relationships/slide" Target="slides/slide89.xml"/><Relationship Id="rId104" Type="http://schemas.openxmlformats.org/officeDocument/2006/relationships/slide" Target="slides/slide96.xml"/><Relationship Id="rId120" Type="http://schemas.openxmlformats.org/officeDocument/2006/relationships/slide" Target="slides/slide112.xml"/><Relationship Id="rId125" Type="http://schemas.openxmlformats.org/officeDocument/2006/relationships/slide" Target="slides/slide117.xml"/><Relationship Id="rId141" Type="http://schemas.openxmlformats.org/officeDocument/2006/relationships/slide" Target="slides/slide133.xml"/><Relationship Id="rId146" Type="http://schemas.openxmlformats.org/officeDocument/2006/relationships/slide" Target="slides/slide138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3.xml"/><Relationship Id="rId92" Type="http://schemas.openxmlformats.org/officeDocument/2006/relationships/slide" Target="slides/slide84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1.xml"/><Relationship Id="rId24" Type="http://schemas.openxmlformats.org/officeDocument/2006/relationships/slide" Target="slides/slide16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66" Type="http://schemas.openxmlformats.org/officeDocument/2006/relationships/slide" Target="slides/slide58.xml"/><Relationship Id="rId87" Type="http://schemas.openxmlformats.org/officeDocument/2006/relationships/slide" Target="slides/slide79.xml"/><Relationship Id="rId110" Type="http://schemas.openxmlformats.org/officeDocument/2006/relationships/slide" Target="slides/slide102.xml"/><Relationship Id="rId115" Type="http://schemas.openxmlformats.org/officeDocument/2006/relationships/slide" Target="slides/slide107.xml"/><Relationship Id="rId131" Type="http://schemas.openxmlformats.org/officeDocument/2006/relationships/slide" Target="slides/slide123.xml"/><Relationship Id="rId136" Type="http://schemas.openxmlformats.org/officeDocument/2006/relationships/slide" Target="slides/slide128.xml"/><Relationship Id="rId61" Type="http://schemas.openxmlformats.org/officeDocument/2006/relationships/slide" Target="slides/slide53.xml"/><Relationship Id="rId82" Type="http://schemas.openxmlformats.org/officeDocument/2006/relationships/slide" Target="slides/slide74.xml"/><Relationship Id="rId152" Type="http://schemas.openxmlformats.org/officeDocument/2006/relationships/tableStyles" Target="tableStyles.xml"/><Relationship Id="rId19" Type="http://schemas.openxmlformats.org/officeDocument/2006/relationships/slide" Target="slides/slide11.xml"/><Relationship Id="rId14" Type="http://schemas.openxmlformats.org/officeDocument/2006/relationships/slide" Target="slides/slide6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56" Type="http://schemas.openxmlformats.org/officeDocument/2006/relationships/slide" Target="slides/slide48.xml"/><Relationship Id="rId77" Type="http://schemas.openxmlformats.org/officeDocument/2006/relationships/slide" Target="slides/slide69.xml"/><Relationship Id="rId100" Type="http://schemas.openxmlformats.org/officeDocument/2006/relationships/slide" Target="slides/slide92.xml"/><Relationship Id="rId105" Type="http://schemas.openxmlformats.org/officeDocument/2006/relationships/slide" Target="slides/slide97.xml"/><Relationship Id="rId126" Type="http://schemas.openxmlformats.org/officeDocument/2006/relationships/slide" Target="slides/slide118.xml"/><Relationship Id="rId147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3.xml"/><Relationship Id="rId72" Type="http://schemas.openxmlformats.org/officeDocument/2006/relationships/slide" Target="slides/slide64.xml"/><Relationship Id="rId93" Type="http://schemas.openxmlformats.org/officeDocument/2006/relationships/slide" Target="slides/slide85.xml"/><Relationship Id="rId98" Type="http://schemas.openxmlformats.org/officeDocument/2006/relationships/slide" Target="slides/slide90.xml"/><Relationship Id="rId121" Type="http://schemas.openxmlformats.org/officeDocument/2006/relationships/slide" Target="slides/slide113.xml"/><Relationship Id="rId142" Type="http://schemas.openxmlformats.org/officeDocument/2006/relationships/slide" Target="slides/slide134.xml"/><Relationship Id="rId3" Type="http://schemas.openxmlformats.org/officeDocument/2006/relationships/slideMaster" Target="slideMasters/slideMaster3.xml"/><Relationship Id="rId25" Type="http://schemas.openxmlformats.org/officeDocument/2006/relationships/slide" Target="slides/slide17.xml"/><Relationship Id="rId46" Type="http://schemas.openxmlformats.org/officeDocument/2006/relationships/slide" Target="slides/slide38.xml"/><Relationship Id="rId67" Type="http://schemas.openxmlformats.org/officeDocument/2006/relationships/slide" Target="slides/slide59.xml"/><Relationship Id="rId116" Type="http://schemas.openxmlformats.org/officeDocument/2006/relationships/slide" Target="slides/slide108.xml"/><Relationship Id="rId137" Type="http://schemas.openxmlformats.org/officeDocument/2006/relationships/slide" Target="slides/slide129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62" Type="http://schemas.openxmlformats.org/officeDocument/2006/relationships/slide" Target="slides/slide54.xml"/><Relationship Id="rId83" Type="http://schemas.openxmlformats.org/officeDocument/2006/relationships/slide" Target="slides/slide75.xml"/><Relationship Id="rId88" Type="http://schemas.openxmlformats.org/officeDocument/2006/relationships/slide" Target="slides/slide80.xml"/><Relationship Id="rId111" Type="http://schemas.openxmlformats.org/officeDocument/2006/relationships/slide" Target="slides/slide103.xml"/><Relationship Id="rId132" Type="http://schemas.openxmlformats.org/officeDocument/2006/relationships/slide" Target="slides/slide124.xml"/><Relationship Id="rId153" Type="http://schemas.microsoft.com/office/2016/11/relationships/changesInfo" Target="changesInfos/changesInfo1.xml"/><Relationship Id="rId15" Type="http://schemas.openxmlformats.org/officeDocument/2006/relationships/slide" Target="slides/slide7.xml"/><Relationship Id="rId36" Type="http://schemas.openxmlformats.org/officeDocument/2006/relationships/slide" Target="slides/slide28.xml"/><Relationship Id="rId57" Type="http://schemas.openxmlformats.org/officeDocument/2006/relationships/slide" Target="slides/slide49.xml"/><Relationship Id="rId106" Type="http://schemas.openxmlformats.org/officeDocument/2006/relationships/slide" Target="slides/slide98.xml"/><Relationship Id="rId127" Type="http://schemas.openxmlformats.org/officeDocument/2006/relationships/slide" Target="slides/slide119.xml"/><Relationship Id="rId10" Type="http://schemas.openxmlformats.org/officeDocument/2006/relationships/slide" Target="slides/slide2.xml"/><Relationship Id="rId31" Type="http://schemas.openxmlformats.org/officeDocument/2006/relationships/slide" Target="slides/slide23.xml"/><Relationship Id="rId52" Type="http://schemas.openxmlformats.org/officeDocument/2006/relationships/slide" Target="slides/slide44.xml"/><Relationship Id="rId73" Type="http://schemas.openxmlformats.org/officeDocument/2006/relationships/slide" Target="slides/slide65.xml"/><Relationship Id="rId78" Type="http://schemas.openxmlformats.org/officeDocument/2006/relationships/slide" Target="slides/slide70.xml"/><Relationship Id="rId94" Type="http://schemas.openxmlformats.org/officeDocument/2006/relationships/slide" Target="slides/slide86.xml"/><Relationship Id="rId99" Type="http://schemas.openxmlformats.org/officeDocument/2006/relationships/slide" Target="slides/slide91.xml"/><Relationship Id="rId101" Type="http://schemas.openxmlformats.org/officeDocument/2006/relationships/slide" Target="slides/slide93.xml"/><Relationship Id="rId122" Type="http://schemas.openxmlformats.org/officeDocument/2006/relationships/slide" Target="slides/slide114.xml"/><Relationship Id="rId143" Type="http://schemas.openxmlformats.org/officeDocument/2006/relationships/slide" Target="slides/slide135.xml"/><Relationship Id="rId148" Type="http://schemas.openxmlformats.org/officeDocument/2006/relationships/tags" Target="tags/tag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26" Type="http://schemas.openxmlformats.org/officeDocument/2006/relationships/slide" Target="slides/slide18.xml"/><Relationship Id="rId47" Type="http://schemas.openxmlformats.org/officeDocument/2006/relationships/slide" Target="slides/slide39.xml"/><Relationship Id="rId68" Type="http://schemas.openxmlformats.org/officeDocument/2006/relationships/slide" Target="slides/slide60.xml"/><Relationship Id="rId89" Type="http://schemas.openxmlformats.org/officeDocument/2006/relationships/slide" Target="slides/slide81.xml"/><Relationship Id="rId112" Type="http://schemas.openxmlformats.org/officeDocument/2006/relationships/slide" Target="slides/slide104.xml"/><Relationship Id="rId133" Type="http://schemas.openxmlformats.org/officeDocument/2006/relationships/slide" Target="slides/slide125.xml"/><Relationship Id="rId154" Type="http://schemas.microsoft.com/office/2015/10/relationships/revisionInfo" Target="revisionInfo.xml"/><Relationship Id="rId16" Type="http://schemas.openxmlformats.org/officeDocument/2006/relationships/slide" Target="slides/slide8.xml"/><Relationship Id="rId37" Type="http://schemas.openxmlformats.org/officeDocument/2006/relationships/slide" Target="slides/slide29.xml"/><Relationship Id="rId58" Type="http://schemas.openxmlformats.org/officeDocument/2006/relationships/slide" Target="slides/slide50.xml"/><Relationship Id="rId79" Type="http://schemas.openxmlformats.org/officeDocument/2006/relationships/slide" Target="slides/slide71.xml"/><Relationship Id="rId102" Type="http://schemas.openxmlformats.org/officeDocument/2006/relationships/slide" Target="slides/slide94.xml"/><Relationship Id="rId123" Type="http://schemas.openxmlformats.org/officeDocument/2006/relationships/slide" Target="slides/slide115.xml"/><Relationship Id="rId144" Type="http://schemas.openxmlformats.org/officeDocument/2006/relationships/slide" Target="slides/slide136.xml"/><Relationship Id="rId90" Type="http://schemas.openxmlformats.org/officeDocument/2006/relationships/slide" Target="slides/slide8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Gibbins" userId="6a0e944c-4d97-467d-bb7a-7c3315791fe4" providerId="ADAL" clId="{A1B51019-CCEB-FA4D-8CA9-684FE1BCA39E}"/>
    <pc:docChg chg="custSel addSld delSld modSld">
      <pc:chgData name="Nicholas Gibbins" userId="6a0e944c-4d97-467d-bb7a-7c3315791fe4" providerId="ADAL" clId="{A1B51019-CCEB-FA4D-8CA9-684FE1BCA39E}" dt="2021-03-15T10:17:46.201" v="15"/>
      <pc:docMkLst>
        <pc:docMk/>
      </pc:docMkLst>
      <pc:sldChg chg="delSp mod modAnim">
        <pc:chgData name="Nicholas Gibbins" userId="6a0e944c-4d97-467d-bb7a-7c3315791fe4" providerId="ADAL" clId="{A1B51019-CCEB-FA4D-8CA9-684FE1BCA39E}" dt="2021-03-15T10:15:50.756" v="10" actId="478"/>
        <pc:sldMkLst>
          <pc:docMk/>
          <pc:sldMk cId="401334398" sldId="274"/>
        </pc:sldMkLst>
        <pc:grpChg chg="del">
          <ac:chgData name="Nicholas Gibbins" userId="6a0e944c-4d97-467d-bb7a-7c3315791fe4" providerId="ADAL" clId="{A1B51019-CCEB-FA4D-8CA9-684FE1BCA39E}" dt="2021-03-15T10:15:50.756" v="10" actId="478"/>
          <ac:grpSpMkLst>
            <pc:docMk/>
            <pc:sldMk cId="401334398" sldId="274"/>
            <ac:grpSpMk id="22" creationId="{00000000-0000-0000-0000-000000000000}"/>
          </ac:grpSpMkLst>
        </pc:grpChg>
        <pc:grpChg chg="del">
          <ac:chgData name="Nicholas Gibbins" userId="6a0e944c-4d97-467d-bb7a-7c3315791fe4" providerId="ADAL" clId="{A1B51019-CCEB-FA4D-8CA9-684FE1BCA39E}" dt="2021-03-15T10:15:50.756" v="10" actId="478"/>
          <ac:grpSpMkLst>
            <pc:docMk/>
            <pc:sldMk cId="401334398" sldId="274"/>
            <ac:grpSpMk id="24" creationId="{00000000-0000-0000-0000-000000000000}"/>
          </ac:grpSpMkLst>
        </pc:grpChg>
        <pc:grpChg chg="del">
          <ac:chgData name="Nicholas Gibbins" userId="6a0e944c-4d97-467d-bb7a-7c3315791fe4" providerId="ADAL" clId="{A1B51019-CCEB-FA4D-8CA9-684FE1BCA39E}" dt="2021-03-15T10:15:50.756" v="10" actId="478"/>
          <ac:grpSpMkLst>
            <pc:docMk/>
            <pc:sldMk cId="401334398" sldId="274"/>
            <ac:grpSpMk id="25" creationId="{00000000-0000-0000-0000-000000000000}"/>
          </ac:grpSpMkLst>
        </pc:grpChg>
      </pc:sldChg>
      <pc:sldChg chg="modAnim">
        <pc:chgData name="Nicholas Gibbins" userId="6a0e944c-4d97-467d-bb7a-7c3315791fe4" providerId="ADAL" clId="{A1B51019-CCEB-FA4D-8CA9-684FE1BCA39E}" dt="2021-03-15T10:15:21.972" v="3"/>
        <pc:sldMkLst>
          <pc:docMk/>
          <pc:sldMk cId="3956136375" sldId="276"/>
        </pc:sldMkLst>
      </pc:sldChg>
      <pc:sldChg chg="modAnim">
        <pc:chgData name="Nicholas Gibbins" userId="6a0e944c-4d97-467d-bb7a-7c3315791fe4" providerId="ADAL" clId="{A1B51019-CCEB-FA4D-8CA9-684FE1BCA39E}" dt="2021-03-15T10:16:19.700" v="13"/>
        <pc:sldMkLst>
          <pc:docMk/>
          <pc:sldMk cId="3946824516" sldId="280"/>
        </pc:sldMkLst>
      </pc:sldChg>
      <pc:sldChg chg="modAnim">
        <pc:chgData name="Nicholas Gibbins" userId="6a0e944c-4d97-467d-bb7a-7c3315791fe4" providerId="ADAL" clId="{A1B51019-CCEB-FA4D-8CA9-684FE1BCA39E}" dt="2021-03-15T10:16:42.397" v="14"/>
        <pc:sldMkLst>
          <pc:docMk/>
          <pc:sldMk cId="831775323" sldId="281"/>
        </pc:sldMkLst>
      </pc:sldChg>
      <pc:sldChg chg="modAnim">
        <pc:chgData name="Nicholas Gibbins" userId="6a0e944c-4d97-467d-bb7a-7c3315791fe4" providerId="ADAL" clId="{A1B51019-CCEB-FA4D-8CA9-684FE1BCA39E}" dt="2021-03-15T10:02:19.330" v="0"/>
        <pc:sldMkLst>
          <pc:docMk/>
          <pc:sldMk cId="613022976" sldId="371"/>
        </pc:sldMkLst>
      </pc:sldChg>
      <pc:sldChg chg="modAnim">
        <pc:chgData name="Nicholas Gibbins" userId="6a0e944c-4d97-467d-bb7a-7c3315791fe4" providerId="ADAL" clId="{A1B51019-CCEB-FA4D-8CA9-684FE1BCA39E}" dt="2021-03-15T10:14:33.518" v="1"/>
        <pc:sldMkLst>
          <pc:docMk/>
          <pc:sldMk cId="2264849066" sldId="372"/>
        </pc:sldMkLst>
      </pc:sldChg>
      <pc:sldChg chg="modAnim">
        <pc:chgData name="Nicholas Gibbins" userId="6a0e944c-4d97-467d-bb7a-7c3315791fe4" providerId="ADAL" clId="{A1B51019-CCEB-FA4D-8CA9-684FE1BCA39E}" dt="2021-03-15T10:14:55.699" v="2"/>
        <pc:sldMkLst>
          <pc:docMk/>
          <pc:sldMk cId="1777959812" sldId="373"/>
        </pc:sldMkLst>
      </pc:sldChg>
      <pc:sldChg chg="modAnim">
        <pc:chgData name="Nicholas Gibbins" userId="6a0e944c-4d97-467d-bb7a-7c3315791fe4" providerId="ADAL" clId="{A1B51019-CCEB-FA4D-8CA9-684FE1BCA39E}" dt="2021-03-15T10:17:46.201" v="15"/>
        <pc:sldMkLst>
          <pc:docMk/>
          <pc:sldMk cId="9907912" sldId="383"/>
        </pc:sldMkLst>
      </pc:sldChg>
      <pc:sldChg chg="delSp add mod">
        <pc:chgData name="Nicholas Gibbins" userId="6a0e944c-4d97-467d-bb7a-7c3315791fe4" providerId="ADAL" clId="{A1B51019-CCEB-FA4D-8CA9-684FE1BCA39E}" dt="2021-03-15T10:15:55.214" v="11" actId="478"/>
        <pc:sldMkLst>
          <pc:docMk/>
          <pc:sldMk cId="524831763" sldId="385"/>
        </pc:sldMkLst>
        <pc:grpChg chg="del">
          <ac:chgData name="Nicholas Gibbins" userId="6a0e944c-4d97-467d-bb7a-7c3315791fe4" providerId="ADAL" clId="{A1B51019-CCEB-FA4D-8CA9-684FE1BCA39E}" dt="2021-03-15T10:15:55.214" v="11" actId="478"/>
          <ac:grpSpMkLst>
            <pc:docMk/>
            <pc:sldMk cId="524831763" sldId="385"/>
            <ac:grpSpMk id="24" creationId="{00000000-0000-0000-0000-000000000000}"/>
          </ac:grpSpMkLst>
        </pc:grpChg>
        <pc:grpChg chg="del">
          <ac:chgData name="Nicholas Gibbins" userId="6a0e944c-4d97-467d-bb7a-7c3315791fe4" providerId="ADAL" clId="{A1B51019-CCEB-FA4D-8CA9-684FE1BCA39E}" dt="2021-03-15T10:15:55.214" v="11" actId="478"/>
          <ac:grpSpMkLst>
            <pc:docMk/>
            <pc:sldMk cId="524831763" sldId="385"/>
            <ac:grpSpMk id="25" creationId="{00000000-0000-0000-0000-000000000000}"/>
          </ac:grpSpMkLst>
        </pc:grpChg>
      </pc:sldChg>
      <pc:sldChg chg="add del">
        <pc:chgData name="Nicholas Gibbins" userId="6a0e944c-4d97-467d-bb7a-7c3315791fe4" providerId="ADAL" clId="{A1B51019-CCEB-FA4D-8CA9-684FE1BCA39E}" dt="2021-03-15T10:15:38.408" v="5" actId="2696"/>
        <pc:sldMkLst>
          <pc:docMk/>
          <pc:sldMk cId="2080189555" sldId="385"/>
        </pc:sldMkLst>
      </pc:sldChg>
      <pc:sldChg chg="delSp add mod">
        <pc:chgData name="Nicholas Gibbins" userId="6a0e944c-4d97-467d-bb7a-7c3315791fe4" providerId="ADAL" clId="{A1B51019-CCEB-FA4D-8CA9-684FE1BCA39E}" dt="2021-03-15T10:15:58.511" v="12" actId="478"/>
        <pc:sldMkLst>
          <pc:docMk/>
          <pc:sldMk cId="4228166013" sldId="386"/>
        </pc:sldMkLst>
        <pc:grpChg chg="del">
          <ac:chgData name="Nicholas Gibbins" userId="6a0e944c-4d97-467d-bb7a-7c3315791fe4" providerId="ADAL" clId="{A1B51019-CCEB-FA4D-8CA9-684FE1BCA39E}" dt="2021-03-15T10:15:58.511" v="12" actId="478"/>
          <ac:grpSpMkLst>
            <pc:docMk/>
            <pc:sldMk cId="4228166013" sldId="386"/>
            <ac:grpSpMk id="25" creationId="{00000000-0000-0000-0000-000000000000}"/>
          </ac:grpSpMkLst>
        </pc:grpChg>
      </pc:sldChg>
      <pc:sldChg chg="add">
        <pc:chgData name="Nicholas Gibbins" userId="6a0e944c-4d97-467d-bb7a-7c3315791fe4" providerId="ADAL" clId="{A1B51019-CCEB-FA4D-8CA9-684FE1BCA39E}" dt="2021-03-15T10:15:44.186" v="9"/>
        <pc:sldMkLst>
          <pc:docMk/>
          <pc:sldMk cId="3510419561" sldId="38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FE1A4-9FDF-5D4E-8733-208BDEF54E75}" type="slidenum">
              <a:rPr lang="en-GB"/>
              <a:pPr/>
              <a:t>2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488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E44F94-1823-434E-AEC1-B467CE019A34}" type="slidenum">
              <a:rPr lang="en-US"/>
              <a:pPr/>
              <a:t>113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2297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E44F94-1823-434E-AEC1-B467CE019A34}" type="slidenum">
              <a:rPr lang="en-US"/>
              <a:pPr/>
              <a:t>114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7476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25EB2-AD3D-EA49-BB47-2AF2D4D2B6D5}" type="slidenum">
              <a:rPr lang="en-US"/>
              <a:pPr/>
              <a:t>116</a:t>
            </a:fld>
            <a:endParaRPr lang="en-US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74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25EB2-AD3D-EA49-BB47-2AF2D4D2B6D5}" type="slidenum">
              <a:rPr lang="en-US"/>
              <a:pPr/>
              <a:t>117</a:t>
            </a:fld>
            <a:endParaRPr lang="en-US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2084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25EB2-AD3D-EA49-BB47-2AF2D4D2B6D5}" type="slidenum">
              <a:rPr lang="en-US"/>
              <a:pPr/>
              <a:t>118</a:t>
            </a:fld>
            <a:endParaRPr lang="en-US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4978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14342B-EFB3-604C-903D-B846142F6FC5}" type="slidenum">
              <a:rPr lang="en-US"/>
              <a:pPr/>
              <a:t>119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759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14342B-EFB3-604C-903D-B846142F6FC5}" type="slidenum">
              <a:rPr lang="en-US"/>
              <a:pPr/>
              <a:t>120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8946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14342B-EFB3-604C-903D-B846142F6FC5}" type="slidenum">
              <a:rPr lang="en-US"/>
              <a:pPr/>
              <a:t>121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4860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089810-DB2E-4044-9E25-90B27FC9FFEC}" type="slidenum">
              <a:rPr lang="en-US"/>
              <a:pPr/>
              <a:t>129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057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Commonly used for bushy parallelism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539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Informix ‘Dynamic Scalable Architecture’ based on Volcano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115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E5785C-3AB5-1B40-8764-CEA4B612E199}" type="slidenum">
              <a:rPr lang="en-US"/>
              <a:pPr/>
              <a:t>91</a:t>
            </a:fld>
            <a:endParaRPr lang="en-US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646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C7DB0A-C843-C54D-891C-47F90C7ECB02}" type="slidenum">
              <a:rPr lang="en-US"/>
              <a:pPr/>
              <a:t>92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7236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210CA0-CE0A-0B48-AB50-D1C65CFA5A28}" type="slidenum">
              <a:rPr lang="en-US"/>
              <a:pPr/>
              <a:t>93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2201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089810-DB2E-4044-9E25-90B27FC9FFEC}" type="slidenum">
              <a:rPr lang="en-US"/>
              <a:pPr/>
              <a:t>109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0570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9D57F8-6524-0F4A-A00B-FA040118CACE}" type="slidenum">
              <a:rPr lang="en-US"/>
              <a:pPr/>
              <a:t>111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2428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9D57F8-6524-0F4A-A00B-FA040118CACE}" type="slidenum">
              <a:rPr lang="en-US"/>
              <a:pPr/>
              <a:t>112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471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5"/>
            <a:ext cx="11328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/>
              <a:t>Click to add author 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5134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86016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381000"/>
            <a:ext cx="2853267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55748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682750"/>
            <a:ext cx="54608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682751"/>
            <a:ext cx="54608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3859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9138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37103" y="4077073"/>
            <a:ext cx="11328400" cy="2100263"/>
          </a:xfrm>
        </p:spPr>
        <p:txBody>
          <a:bodyPr/>
          <a:lstStyle/>
          <a:p>
            <a:r>
              <a:rPr lang="en-GB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579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bove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06400" y="1676400"/>
            <a:ext cx="11379200" cy="1905000"/>
          </a:xfrm>
        </p:spPr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406400" y="3733800"/>
            <a:ext cx="11379200" cy="236220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101454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940367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5753452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5" Type="http://schemas.openxmlformats.org/officeDocument/2006/relationships/image" Target="../media/image5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12/04/2021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0" tIns="54000" rIns="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  <p:sldLayoutId id="2147483725" r:id="rId23"/>
    <p:sldLayoutId id="2147483726" r:id="rId24"/>
    <p:sldLayoutId id="2147483727" r:id="rId25"/>
    <p:sldLayoutId id="2147483728" r:id="rId2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  <p:sldLayoutId id="2147483729" r:id="rId4"/>
    <p:sldLayoutId id="2147483730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Shared Memory Architecture</a:t>
            </a:r>
            <a:endParaRPr lang="en-GB" dirty="0"/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Tightly coupled</a:t>
            </a:r>
          </a:p>
          <a:p>
            <a:r>
              <a:rPr lang="en-GB" dirty="0"/>
              <a:t>Symmetric Multiprocessor (SMP)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P = processor</a:t>
            </a:r>
          </a:p>
          <a:p>
            <a:pPr marL="0" indent="0">
              <a:buNone/>
            </a:pPr>
            <a:r>
              <a:rPr lang="en-GB" dirty="0"/>
              <a:t>M = memory (for buffer pool)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4BA3AB3-7E68-2144-8A66-1093E59AF3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20A168AF-F9AD-B641-8433-29D556D8BCBE}" type="slidenum">
              <a:rPr lang="en-GB" smtClean="0"/>
              <a:pPr/>
              <a:t>10</a:t>
            </a:fld>
            <a:endParaRPr lang="en-GB"/>
          </a:p>
        </p:txBody>
      </p:sp>
      <p:grpSp>
        <p:nvGrpSpPr>
          <p:cNvPr id="34" name="Group 33"/>
          <p:cNvGrpSpPr/>
          <p:nvPr/>
        </p:nvGrpSpPr>
        <p:grpSpPr>
          <a:xfrm>
            <a:off x="6881320" y="1773236"/>
            <a:ext cx="3972910" cy="3200400"/>
            <a:chOff x="1828800" y="1981200"/>
            <a:chExt cx="5486400" cy="4419600"/>
          </a:xfrm>
        </p:grpSpPr>
        <p:sp>
          <p:nvSpPr>
            <p:cNvPr id="4" name="Can 3"/>
            <p:cNvSpPr/>
            <p:nvPr/>
          </p:nvSpPr>
          <p:spPr bwMode="auto">
            <a:xfrm>
              <a:off x="4114800" y="5410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" name="Can 4"/>
            <p:cNvSpPr/>
            <p:nvPr/>
          </p:nvSpPr>
          <p:spPr bwMode="auto">
            <a:xfrm>
              <a:off x="6400800" y="5410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Can 5"/>
            <p:cNvSpPr/>
            <p:nvPr/>
          </p:nvSpPr>
          <p:spPr bwMode="auto">
            <a:xfrm>
              <a:off x="1828800" y="5410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400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828800" y="3810000"/>
              <a:ext cx="5486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Global Memory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114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828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cxnSp>
          <p:nvCxnSpPr>
            <p:cNvPr id="12" name="Elbow Connector 11"/>
            <p:cNvCxnSpPr>
              <a:stCxn id="10" idx="2"/>
              <a:endCxn id="8" idx="0"/>
            </p:cNvCxnSpPr>
            <p:nvPr/>
          </p:nvCxnSpPr>
          <p:spPr bwMode="auto">
            <a:xfrm rot="16200000" flipH="1">
              <a:off x="2857500" y="2095500"/>
              <a:ext cx="1143000" cy="22860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Elbow Connector 13"/>
            <p:cNvCxnSpPr>
              <a:stCxn id="7" idx="2"/>
              <a:endCxn id="8" idx="0"/>
            </p:cNvCxnSpPr>
            <p:nvPr/>
          </p:nvCxnSpPr>
          <p:spPr bwMode="auto">
            <a:xfrm rot="5400000">
              <a:off x="5143500" y="2095500"/>
              <a:ext cx="1143000" cy="22860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>
              <a:stCxn id="9" idx="2"/>
              <a:endCxn id="8" idx="0"/>
            </p:cNvCxnSpPr>
            <p:nvPr/>
          </p:nvCxnSpPr>
          <p:spPr bwMode="auto">
            <a:xfrm rot="5400000">
              <a:off x="4000500" y="3238500"/>
              <a:ext cx="1143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>
              <a:stCxn id="8" idx="2"/>
              <a:endCxn id="4" idx="1"/>
            </p:cNvCxnSpPr>
            <p:nvPr/>
          </p:nvCxnSpPr>
          <p:spPr bwMode="auto">
            <a:xfrm rot="5400000">
              <a:off x="4114800" y="4953000"/>
              <a:ext cx="9144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>
              <a:stCxn id="6" idx="1"/>
            </p:cNvCxnSpPr>
            <p:nvPr/>
          </p:nvCxnSpPr>
          <p:spPr bwMode="auto">
            <a:xfrm rot="5400000" flipH="1" flipV="1">
              <a:off x="1828800" y="4953000"/>
              <a:ext cx="9144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>
              <a:stCxn id="5" idx="1"/>
            </p:cNvCxnSpPr>
            <p:nvPr/>
          </p:nvCxnSpPr>
          <p:spPr bwMode="auto">
            <a:xfrm rot="5400000" flipH="1" flipV="1">
              <a:off x="6400800" y="4953000"/>
              <a:ext cx="9144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883478284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Normal Operation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100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9FA096E-1681-0843-837E-AAFBF04E0E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8256265" y="2117600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935760" y="486916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3935760" y="594928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8651" y="3356992"/>
            <a:ext cx="162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vote-commit 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79022" y="4509120"/>
            <a:ext cx="1133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commit 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83592" y="5589240"/>
            <a:ext cx="524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latin typeface="Lucida Sans" panose="020B0602030504020204" pitchFamily="34" charset="77"/>
                <a:cs typeface="Georgia"/>
              </a:rPr>
              <a:t>ack</a:t>
            </a:r>
            <a:endParaRPr lang="en-US" sz="1600" dirty="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935760" y="4005065"/>
            <a:ext cx="18678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Lucida Sans" panose="020B0602030504020204" pitchFamily="34" charset="77"/>
                <a:cs typeface="Georgia"/>
              </a:rPr>
              <a:t>vote-commit T</a:t>
            </a:r>
            <a:br>
              <a:rPr lang="en-US" sz="1600" i="1" dirty="0">
                <a:latin typeface="Lucida Sans" panose="020B0602030504020204" pitchFamily="34" charset="77"/>
                <a:cs typeface="Georgia"/>
              </a:rPr>
            </a:br>
            <a:r>
              <a:rPr lang="en-US" sz="1600" i="1" dirty="0">
                <a:latin typeface="Lucida Sans" panose="020B0602030504020204" pitchFamily="34" charset="77"/>
                <a:cs typeface="Georgia"/>
              </a:rPr>
              <a:t>received from all</a:t>
            </a:r>
            <a:br>
              <a:rPr lang="en-US" sz="1600" i="1" dirty="0">
                <a:latin typeface="Lucida Sans" panose="020B0602030504020204" pitchFamily="34" charset="77"/>
                <a:cs typeface="Georgia"/>
              </a:rPr>
            </a:br>
            <a:r>
              <a:rPr lang="en-US" sz="1600" i="1" dirty="0">
                <a:latin typeface="Lucida Sans" panose="020B0602030504020204" pitchFamily="34" charset="77"/>
                <a:cs typeface="Georgia"/>
              </a:rPr>
              <a:t>participants </a:t>
            </a:r>
          </a:p>
        </p:txBody>
      </p:sp>
    </p:spTree>
    <p:extLst>
      <p:ext uri="{BB962C8B-B14F-4D97-AF65-F5344CB8AC3E}">
        <p14:creationId xmlns:p14="http://schemas.microsoft.com/office/powerpoint/2010/main" val="1559293834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Normal Operation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101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9FA096E-1681-0843-837E-AAFBF04E0E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8256265" y="2117600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935760" y="486916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3935760" y="594928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8651" y="3356992"/>
            <a:ext cx="162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vote-commit 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79022" y="4509120"/>
            <a:ext cx="1133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commit 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83592" y="5589240"/>
            <a:ext cx="524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latin typeface="Lucida Sans" panose="020B0602030504020204" pitchFamily="34" charset="77"/>
                <a:cs typeface="Georgia"/>
              </a:rPr>
              <a:t>ack</a:t>
            </a:r>
            <a:endParaRPr lang="en-US" sz="1600" dirty="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935760" y="4005065"/>
            <a:ext cx="18678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Lucida Sans" panose="020B0602030504020204" pitchFamily="34" charset="77"/>
                <a:cs typeface="Georgia"/>
              </a:rPr>
              <a:t>vote-commit T</a:t>
            </a:r>
            <a:br>
              <a:rPr lang="en-US" sz="1600" i="1" dirty="0">
                <a:latin typeface="Lucida Sans" panose="020B0602030504020204" pitchFamily="34" charset="77"/>
                <a:cs typeface="Georgia"/>
              </a:rPr>
            </a:br>
            <a:r>
              <a:rPr lang="en-US" sz="1600" i="1" dirty="0">
                <a:latin typeface="Lucida Sans" panose="020B0602030504020204" pitchFamily="34" charset="77"/>
                <a:cs typeface="Georgia"/>
              </a:rPr>
              <a:t>received from all</a:t>
            </a:r>
            <a:br>
              <a:rPr lang="en-US" sz="1600" i="1" dirty="0">
                <a:latin typeface="Lucida Sans" panose="020B0602030504020204" pitchFamily="34" charset="77"/>
                <a:cs typeface="Georgia"/>
              </a:rPr>
            </a:br>
            <a:r>
              <a:rPr lang="en-US" sz="1600" i="1" dirty="0">
                <a:latin typeface="Lucida Sans" panose="020B0602030504020204" pitchFamily="34" charset="77"/>
                <a:cs typeface="Georgia"/>
              </a:rPr>
              <a:t>participants </a:t>
            </a:r>
          </a:p>
        </p:txBody>
      </p:sp>
      <p:sp>
        <p:nvSpPr>
          <p:cNvPr id="18" name="Left Brace 17">
            <a:extLst>
              <a:ext uri="{FF2B5EF4-FFF2-40B4-BE49-F238E27FC236}">
                <a16:creationId xmlns:a16="http://schemas.microsoft.com/office/drawing/2014/main" id="{4F959693-75C7-5640-AB6F-E06834B1CF14}"/>
              </a:ext>
            </a:extLst>
          </p:cNvPr>
          <p:cNvSpPr/>
          <p:nvPr/>
        </p:nvSpPr>
        <p:spPr>
          <a:xfrm>
            <a:off x="3575695" y="4076700"/>
            <a:ext cx="234262" cy="2300879"/>
          </a:xfrm>
          <a:prstGeom prst="leftBrace">
            <a:avLst>
              <a:gd name="adj1" fmla="val 16228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5B373E9-AD06-FF40-AD08-AA2E1E179DFF}"/>
              </a:ext>
            </a:extLst>
          </p:cNvPr>
          <p:cNvSpPr txBox="1"/>
          <p:nvPr/>
        </p:nvSpPr>
        <p:spPr>
          <a:xfrm>
            <a:off x="1584391" y="5031209"/>
            <a:ext cx="17492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Decision Phase</a:t>
            </a:r>
          </a:p>
        </p:txBody>
      </p:sp>
    </p:spTree>
    <p:extLst>
      <p:ext uri="{BB962C8B-B14F-4D97-AF65-F5344CB8AC3E}">
        <p14:creationId xmlns:p14="http://schemas.microsoft.com/office/powerpoint/2010/main" val="156639842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102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D4EB125-F74B-CD46-957D-169F66042C8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8256265" y="2117600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935760" y="486916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3935760" y="594928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8651" y="3356992"/>
            <a:ext cx="162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vote-commit 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79022" y="4509120"/>
            <a:ext cx="1133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commit 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83592" y="5589240"/>
            <a:ext cx="524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latin typeface="Lucida Sans" panose="020B0602030504020204" pitchFamily="34" charset="77"/>
                <a:cs typeface="Georgia"/>
              </a:rPr>
              <a:t>ack</a:t>
            </a:r>
            <a:endParaRPr lang="en-US" sz="1600" dirty="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69826" y="4293096"/>
            <a:ext cx="14189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Lucida Console" panose="020B0609040504020204" pitchFamily="49" charset="0"/>
                <a:cs typeface="Georgia"/>
              </a:rPr>
              <a:t>&lt;commit T&gt;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729854" y="2132856"/>
            <a:ext cx="21595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Lucida Console" panose="020B0609040504020204" pitchFamily="49" charset="0"/>
                <a:cs typeface="Georgia"/>
              </a:rPr>
              <a:t>&lt;begin-commit T&gt;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830266" y="6165304"/>
            <a:ext cx="10606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Lucida Console" panose="020B0609040504020204" pitchFamily="49" charset="0"/>
                <a:cs typeface="Georgia"/>
              </a:rPr>
              <a:t>&lt;end T&gt;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256240" y="3086337"/>
            <a:ext cx="1295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  <a:cs typeface="Georgia"/>
              </a:rPr>
              <a:t>&lt;ready T&gt;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256241" y="5373216"/>
            <a:ext cx="14189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  <a:cs typeface="Georgia"/>
              </a:rPr>
              <a:t>&lt;commit T&gt;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35760" y="4005065"/>
            <a:ext cx="18678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Lucida Sans" panose="020B0602030504020204" pitchFamily="34" charset="77"/>
                <a:cs typeface="Georgia"/>
              </a:rPr>
              <a:t>vote-commit T</a:t>
            </a:r>
            <a:br>
              <a:rPr lang="en-US" sz="1600" i="1" dirty="0">
                <a:latin typeface="Lucida Sans" panose="020B0602030504020204" pitchFamily="34" charset="77"/>
                <a:cs typeface="Georgia"/>
              </a:rPr>
            </a:br>
            <a:r>
              <a:rPr lang="en-US" sz="1600" i="1" dirty="0">
                <a:latin typeface="Lucida Sans" panose="020B0602030504020204" pitchFamily="34" charset="77"/>
                <a:cs typeface="Georgia"/>
              </a:rPr>
              <a:t>received from all</a:t>
            </a:r>
            <a:br>
              <a:rPr lang="en-US" sz="1600" i="1" dirty="0">
                <a:latin typeface="Lucida Sans" panose="020B0602030504020204" pitchFamily="34" charset="77"/>
                <a:cs typeface="Georgia"/>
              </a:rPr>
            </a:br>
            <a:r>
              <a:rPr lang="en-US" sz="1600" i="1" dirty="0">
                <a:latin typeface="Lucida Sans" panose="020B0602030504020204" pitchFamily="34" charset="77"/>
                <a:cs typeface="Georgia"/>
              </a:rPr>
              <a:t>participants </a:t>
            </a:r>
          </a:p>
        </p:txBody>
      </p:sp>
    </p:spTree>
    <p:extLst>
      <p:ext uri="{BB962C8B-B14F-4D97-AF65-F5344CB8AC3E}">
        <p14:creationId xmlns:p14="http://schemas.microsoft.com/office/powerpoint/2010/main" val="369922422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Aborted Transaction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103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B570FE1-5C13-D740-8E13-110D6A80C32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8256265" y="2117600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935760" y="486916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3935760" y="594928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8652" y="3356992"/>
            <a:ext cx="162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vote-commit 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90431" y="450912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abort 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83592" y="5589240"/>
            <a:ext cx="524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latin typeface="Lucida Sans" panose="020B0602030504020204" pitchFamily="34" charset="77"/>
                <a:cs typeface="Georgia"/>
              </a:rPr>
              <a:t>ack</a:t>
            </a:r>
            <a:endParaRPr lang="en-US" sz="1600" dirty="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93257" y="4293096"/>
            <a:ext cx="1295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Lucida Console" panose="020B0609040504020204" pitchFamily="49" charset="0"/>
                <a:cs typeface="Georgia"/>
              </a:rPr>
              <a:t>&lt;abort T&gt;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729854" y="2132856"/>
            <a:ext cx="21595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Lucida Console" panose="020B0609040504020204" pitchFamily="49" charset="0"/>
                <a:cs typeface="Georgia"/>
              </a:rPr>
              <a:t>&lt;begin-commit T&gt;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842188" y="6165304"/>
            <a:ext cx="10486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Lucida Console" panose="020B0609040504020204" pitchFamily="49" charset="0"/>
                <a:cs typeface="Georgia"/>
              </a:rPr>
              <a:t>&lt;end T&gt;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256240" y="3086337"/>
            <a:ext cx="1295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  <a:cs typeface="Georgia"/>
              </a:rPr>
              <a:t>&lt;ready T&gt;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256241" y="5373216"/>
            <a:ext cx="1295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  <a:cs typeface="Georgia"/>
              </a:rPr>
              <a:t>&lt;abort T&gt;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35761" y="4005065"/>
            <a:ext cx="2305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Lucida Sans" panose="020B0602030504020204" pitchFamily="34" charset="77"/>
                <a:cs typeface="Georgia"/>
              </a:rPr>
              <a:t>vote-abort T received from at least one participant </a:t>
            </a:r>
          </a:p>
        </p:txBody>
      </p:sp>
    </p:spTree>
    <p:extLst>
      <p:ext uri="{BB962C8B-B14F-4D97-AF65-F5344CB8AC3E}">
        <p14:creationId xmlns:p14="http://schemas.microsoft.com/office/powerpoint/2010/main" val="3640023733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Aborted Transaction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104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B72BAA5-EBC3-FB4F-8A0C-3ACD0DD859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 flipH="1">
            <a:off x="8256241" y="2117600"/>
            <a:ext cx="25" cy="159943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935760" y="4869160"/>
            <a:ext cx="3312368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3935760" y="6021288"/>
            <a:ext cx="3312368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90061" y="3356992"/>
            <a:ext cx="14013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vote-abort 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90431" y="450912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abort 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83592" y="5589240"/>
            <a:ext cx="524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latin typeface="Lucida Sans" panose="020B0602030504020204" pitchFamily="34" charset="77"/>
                <a:cs typeface="Georgia"/>
              </a:rPr>
              <a:t>ack</a:t>
            </a:r>
            <a:endParaRPr lang="en-US" sz="1600" dirty="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93257" y="4293096"/>
            <a:ext cx="1295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Lucida Console" panose="020B0609040504020204" pitchFamily="49" charset="0"/>
                <a:cs typeface="Georgia"/>
              </a:rPr>
              <a:t>&lt;abort T&gt;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729854" y="2132856"/>
            <a:ext cx="21595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Lucida Console" panose="020B0609040504020204" pitchFamily="49" charset="0"/>
                <a:cs typeface="Georgia"/>
              </a:rPr>
              <a:t>&lt;begin-commit T&gt;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842188" y="6165304"/>
            <a:ext cx="10486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Lucida Console" panose="020B0609040504020204" pitchFamily="49" charset="0"/>
                <a:cs typeface="Georgia"/>
              </a:rPr>
              <a:t>&lt;end T&gt;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256241" y="3086337"/>
            <a:ext cx="1295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  <a:cs typeface="Georgia"/>
              </a:rPr>
              <a:t>&lt;abort T&gt;</a:t>
            </a: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8256240" y="3717032"/>
            <a:ext cx="0" cy="266429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H="1">
            <a:off x="7248129" y="4797153"/>
            <a:ext cx="25" cy="159943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6888088" y="4437113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935761" y="4005065"/>
            <a:ext cx="2305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Lucida Sans" panose="020B0602030504020204" pitchFamily="34" charset="77"/>
                <a:cs typeface="Georgia"/>
              </a:rPr>
              <a:t>vote-abort T received from at least one participant </a:t>
            </a:r>
          </a:p>
        </p:txBody>
      </p:sp>
    </p:spTree>
    <p:extLst>
      <p:ext uri="{BB962C8B-B14F-4D97-AF65-F5344CB8AC3E}">
        <p14:creationId xmlns:p14="http://schemas.microsoft.com/office/powerpoint/2010/main" val="302049457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State Transitions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105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3A7EC-02B9-AA4C-9F2A-93BBA10011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8256265" y="2117600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935760" y="486916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3935760" y="594928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8651" y="3356992"/>
            <a:ext cx="162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vote-commit 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79022" y="4509120"/>
            <a:ext cx="1133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commit 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83592" y="5589240"/>
            <a:ext cx="524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latin typeface="Lucida Sans" panose="020B0602030504020204" pitchFamily="34" charset="77"/>
                <a:cs typeface="Georgia"/>
              </a:rPr>
              <a:t>ack</a:t>
            </a:r>
            <a:endParaRPr lang="en-US" sz="1600" dirty="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935760" y="4005065"/>
            <a:ext cx="18678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Lucida Sans" panose="020B0602030504020204" pitchFamily="34" charset="77"/>
                <a:cs typeface="Georgia"/>
              </a:rPr>
              <a:t>vote-commit T</a:t>
            </a:r>
            <a:br>
              <a:rPr lang="en-US" sz="1600" i="1" dirty="0">
                <a:latin typeface="Lucida Sans" panose="020B0602030504020204" pitchFamily="34" charset="77"/>
                <a:cs typeface="Georgia"/>
              </a:rPr>
            </a:br>
            <a:r>
              <a:rPr lang="en-US" sz="1600" i="1" dirty="0">
                <a:latin typeface="Lucida Sans" panose="020B0602030504020204" pitchFamily="34" charset="77"/>
                <a:cs typeface="Georgia"/>
              </a:rPr>
              <a:t>received from all</a:t>
            </a:r>
            <a:br>
              <a:rPr lang="en-US" sz="1600" i="1" dirty="0">
                <a:latin typeface="Lucida Sans" panose="020B0602030504020204" pitchFamily="34" charset="77"/>
                <a:cs typeface="Georgia"/>
              </a:rPr>
            </a:br>
            <a:r>
              <a:rPr lang="en-US" sz="1600" i="1" dirty="0">
                <a:latin typeface="Lucida Sans" panose="020B0602030504020204" pitchFamily="34" charset="77"/>
                <a:cs typeface="Georgia"/>
              </a:rPr>
              <a:t>participants 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2135561" y="17728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INITIAL</a:t>
            </a:r>
          </a:p>
        </p:txBody>
      </p:sp>
      <p:sp>
        <p:nvSpPr>
          <p:cNvPr id="31" name="Rounded Rectangle 30"/>
          <p:cNvSpPr/>
          <p:nvPr/>
        </p:nvSpPr>
        <p:spPr bwMode="auto">
          <a:xfrm>
            <a:off x="2135561" y="3031493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WAIT</a:t>
            </a:r>
          </a:p>
        </p:txBody>
      </p:sp>
      <p:sp>
        <p:nvSpPr>
          <p:cNvPr id="32" name="Rounded Rectangle 31"/>
          <p:cNvSpPr/>
          <p:nvPr/>
        </p:nvSpPr>
        <p:spPr bwMode="auto">
          <a:xfrm>
            <a:off x="2135561" y="53732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COMMIT</a:t>
            </a:r>
          </a:p>
        </p:txBody>
      </p:sp>
      <p:sp>
        <p:nvSpPr>
          <p:cNvPr id="34" name="Rounded Rectangle 33"/>
          <p:cNvSpPr/>
          <p:nvPr/>
        </p:nvSpPr>
        <p:spPr bwMode="auto">
          <a:xfrm>
            <a:off x="8976321" y="17728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INITIAL</a:t>
            </a:r>
          </a:p>
        </p:txBody>
      </p:sp>
      <p:sp>
        <p:nvSpPr>
          <p:cNvPr id="35" name="Rounded Rectangle 34"/>
          <p:cNvSpPr/>
          <p:nvPr/>
        </p:nvSpPr>
        <p:spPr bwMode="auto">
          <a:xfrm>
            <a:off x="8976321" y="4221088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READY</a:t>
            </a:r>
          </a:p>
        </p:txBody>
      </p:sp>
      <p:sp>
        <p:nvSpPr>
          <p:cNvPr id="36" name="Rounded Rectangle 35"/>
          <p:cNvSpPr/>
          <p:nvPr/>
        </p:nvSpPr>
        <p:spPr bwMode="auto">
          <a:xfrm>
            <a:off x="8976321" y="53732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COMMIT</a:t>
            </a:r>
          </a:p>
        </p:txBody>
      </p:sp>
      <p:cxnSp>
        <p:nvCxnSpPr>
          <p:cNvPr id="37" name="Straight Arrow Connector 36"/>
          <p:cNvCxnSpPr>
            <a:stCxn id="2" idx="2"/>
            <a:endCxn id="31" idx="0"/>
          </p:cNvCxnSpPr>
          <p:nvPr/>
        </p:nvCxnSpPr>
        <p:spPr bwMode="auto">
          <a:xfrm>
            <a:off x="2662020" y="2132857"/>
            <a:ext cx="0" cy="89863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31" idx="2"/>
            <a:endCxn id="32" idx="0"/>
          </p:cNvCxnSpPr>
          <p:nvPr/>
        </p:nvCxnSpPr>
        <p:spPr bwMode="auto">
          <a:xfrm>
            <a:off x="2662020" y="3391534"/>
            <a:ext cx="0" cy="198168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4" idx="2"/>
            <a:endCxn id="35" idx="0"/>
          </p:cNvCxnSpPr>
          <p:nvPr/>
        </p:nvCxnSpPr>
        <p:spPr bwMode="auto">
          <a:xfrm>
            <a:off x="9502780" y="2132856"/>
            <a:ext cx="0" cy="20882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35" idx="2"/>
            <a:endCxn id="36" idx="0"/>
          </p:cNvCxnSpPr>
          <p:nvPr/>
        </p:nvCxnSpPr>
        <p:spPr bwMode="auto">
          <a:xfrm>
            <a:off x="9502780" y="4581128"/>
            <a:ext cx="0" cy="7920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9000080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State Transitions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1B36AE4-C239-3E4D-AD6D-AE0674C8FC7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8256265" y="2117600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935760" y="486916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3935760" y="594928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8652" y="3356992"/>
            <a:ext cx="162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vote-commit 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90431" y="450912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abort 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83592" y="5589240"/>
            <a:ext cx="524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latin typeface="Lucida Sans" panose="020B0602030504020204" pitchFamily="34" charset="77"/>
                <a:cs typeface="Georgia"/>
              </a:rPr>
              <a:t>ack</a:t>
            </a:r>
            <a:endParaRPr lang="en-US" sz="1600" dirty="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935761" y="4005065"/>
            <a:ext cx="2305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Lucida Sans" panose="020B0602030504020204" pitchFamily="34" charset="77"/>
                <a:cs typeface="Georgia"/>
              </a:rPr>
              <a:t>vote-abort T received from at least one participant </a:t>
            </a:r>
          </a:p>
        </p:txBody>
      </p:sp>
      <p:sp>
        <p:nvSpPr>
          <p:cNvPr id="30" name="Rounded Rectangle 29"/>
          <p:cNvSpPr/>
          <p:nvPr/>
        </p:nvSpPr>
        <p:spPr bwMode="auto">
          <a:xfrm>
            <a:off x="2135561" y="17728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INITIAL</a:t>
            </a:r>
          </a:p>
        </p:txBody>
      </p:sp>
      <p:sp>
        <p:nvSpPr>
          <p:cNvPr id="31" name="Rounded Rectangle 30"/>
          <p:cNvSpPr/>
          <p:nvPr/>
        </p:nvSpPr>
        <p:spPr bwMode="auto">
          <a:xfrm>
            <a:off x="2135561" y="3031493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WAIT</a:t>
            </a:r>
          </a:p>
        </p:txBody>
      </p:sp>
      <p:sp>
        <p:nvSpPr>
          <p:cNvPr id="32" name="Rounded Rectangle 31"/>
          <p:cNvSpPr/>
          <p:nvPr/>
        </p:nvSpPr>
        <p:spPr bwMode="auto">
          <a:xfrm>
            <a:off x="2135561" y="53732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ABORT</a:t>
            </a:r>
          </a:p>
        </p:txBody>
      </p:sp>
      <p:cxnSp>
        <p:nvCxnSpPr>
          <p:cNvPr id="33" name="Straight Arrow Connector 32"/>
          <p:cNvCxnSpPr>
            <a:stCxn id="30" idx="2"/>
            <a:endCxn id="31" idx="0"/>
          </p:cNvCxnSpPr>
          <p:nvPr/>
        </p:nvCxnSpPr>
        <p:spPr bwMode="auto">
          <a:xfrm>
            <a:off x="2662020" y="2132857"/>
            <a:ext cx="0" cy="89863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stCxn id="31" idx="2"/>
            <a:endCxn id="32" idx="0"/>
          </p:cNvCxnSpPr>
          <p:nvPr/>
        </p:nvCxnSpPr>
        <p:spPr bwMode="auto">
          <a:xfrm>
            <a:off x="2662020" y="3391534"/>
            <a:ext cx="0" cy="198168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Rounded Rectangle 34"/>
          <p:cNvSpPr/>
          <p:nvPr/>
        </p:nvSpPr>
        <p:spPr bwMode="auto">
          <a:xfrm>
            <a:off x="8976321" y="17728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INITIAL</a:t>
            </a:r>
          </a:p>
        </p:txBody>
      </p:sp>
      <p:sp>
        <p:nvSpPr>
          <p:cNvPr id="36" name="Rounded Rectangle 35"/>
          <p:cNvSpPr/>
          <p:nvPr/>
        </p:nvSpPr>
        <p:spPr bwMode="auto">
          <a:xfrm>
            <a:off x="8976321" y="4221088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READY</a:t>
            </a:r>
          </a:p>
        </p:txBody>
      </p:sp>
      <p:sp>
        <p:nvSpPr>
          <p:cNvPr id="37" name="Rounded Rectangle 36"/>
          <p:cNvSpPr/>
          <p:nvPr/>
        </p:nvSpPr>
        <p:spPr bwMode="auto">
          <a:xfrm>
            <a:off x="8976321" y="53732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ABORT</a:t>
            </a:r>
          </a:p>
        </p:txBody>
      </p:sp>
      <p:cxnSp>
        <p:nvCxnSpPr>
          <p:cNvPr id="38" name="Straight Arrow Connector 37"/>
          <p:cNvCxnSpPr>
            <a:stCxn id="35" idx="2"/>
            <a:endCxn id="36" idx="0"/>
          </p:cNvCxnSpPr>
          <p:nvPr/>
        </p:nvCxnSpPr>
        <p:spPr bwMode="auto">
          <a:xfrm>
            <a:off x="9502780" y="2132856"/>
            <a:ext cx="0" cy="20882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6" idx="2"/>
            <a:endCxn id="37" idx="0"/>
          </p:cNvCxnSpPr>
          <p:nvPr/>
        </p:nvCxnSpPr>
        <p:spPr bwMode="auto">
          <a:xfrm>
            <a:off x="9502780" y="4581128"/>
            <a:ext cx="0" cy="7920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36795219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State Transitions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E8C6728-A8FB-6B40-A113-EDBD5D5DAF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 flipH="1">
            <a:off x="8256241" y="2117600"/>
            <a:ext cx="25" cy="159943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935760" y="4869160"/>
            <a:ext cx="3312368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3935760" y="6021288"/>
            <a:ext cx="3312368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90061" y="3356992"/>
            <a:ext cx="14013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vote-abort 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90431" y="450912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abort 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83592" y="5589240"/>
            <a:ext cx="524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latin typeface="Lucida Sans" panose="020B0602030504020204" pitchFamily="34" charset="77"/>
                <a:cs typeface="Georgia"/>
              </a:rPr>
              <a:t>ack</a:t>
            </a:r>
            <a:endParaRPr lang="en-US" sz="1600" dirty="0">
              <a:latin typeface="Lucida Sans" panose="020B0602030504020204" pitchFamily="34" charset="77"/>
              <a:cs typeface="Georgia"/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8256240" y="3717032"/>
            <a:ext cx="0" cy="266429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H="1">
            <a:off x="7248129" y="4797153"/>
            <a:ext cx="25" cy="159943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6888088" y="4437113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sp>
        <p:nvSpPr>
          <p:cNvPr id="28" name="Rounded Rectangle 27"/>
          <p:cNvSpPr/>
          <p:nvPr/>
        </p:nvSpPr>
        <p:spPr bwMode="auto">
          <a:xfrm>
            <a:off x="2135561" y="17728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INITIAL</a:t>
            </a:r>
          </a:p>
        </p:txBody>
      </p:sp>
      <p:sp>
        <p:nvSpPr>
          <p:cNvPr id="33" name="Rounded Rectangle 32"/>
          <p:cNvSpPr/>
          <p:nvPr/>
        </p:nvSpPr>
        <p:spPr bwMode="auto">
          <a:xfrm>
            <a:off x="2135561" y="3031493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WAIT</a:t>
            </a:r>
          </a:p>
        </p:txBody>
      </p:sp>
      <p:sp>
        <p:nvSpPr>
          <p:cNvPr id="34" name="Rounded Rectangle 33"/>
          <p:cNvSpPr/>
          <p:nvPr/>
        </p:nvSpPr>
        <p:spPr bwMode="auto">
          <a:xfrm>
            <a:off x="2135561" y="53732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ABORT</a:t>
            </a:r>
          </a:p>
        </p:txBody>
      </p:sp>
      <p:cxnSp>
        <p:nvCxnSpPr>
          <p:cNvPr id="35" name="Straight Arrow Connector 34"/>
          <p:cNvCxnSpPr>
            <a:stCxn id="28" idx="2"/>
            <a:endCxn id="33" idx="0"/>
          </p:cNvCxnSpPr>
          <p:nvPr/>
        </p:nvCxnSpPr>
        <p:spPr bwMode="auto">
          <a:xfrm>
            <a:off x="2662020" y="2132857"/>
            <a:ext cx="0" cy="89863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33" idx="2"/>
            <a:endCxn id="34" idx="0"/>
          </p:cNvCxnSpPr>
          <p:nvPr/>
        </p:nvCxnSpPr>
        <p:spPr bwMode="auto">
          <a:xfrm>
            <a:off x="2662020" y="3391534"/>
            <a:ext cx="0" cy="198168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ounded Rectangle 36"/>
          <p:cNvSpPr/>
          <p:nvPr/>
        </p:nvSpPr>
        <p:spPr bwMode="auto">
          <a:xfrm>
            <a:off x="8976321" y="17728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INITIAL</a:t>
            </a:r>
          </a:p>
        </p:txBody>
      </p:sp>
      <p:sp>
        <p:nvSpPr>
          <p:cNvPr id="38" name="Rounded Rectangle 37"/>
          <p:cNvSpPr/>
          <p:nvPr/>
        </p:nvSpPr>
        <p:spPr bwMode="auto">
          <a:xfrm>
            <a:off x="8976321" y="4221088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ABORT</a:t>
            </a:r>
          </a:p>
        </p:txBody>
      </p:sp>
      <p:cxnSp>
        <p:nvCxnSpPr>
          <p:cNvPr id="40" name="Straight Arrow Connector 39"/>
          <p:cNvCxnSpPr>
            <a:stCxn id="37" idx="2"/>
            <a:endCxn id="38" idx="0"/>
          </p:cNvCxnSpPr>
          <p:nvPr/>
        </p:nvCxnSpPr>
        <p:spPr bwMode="auto">
          <a:xfrm>
            <a:off x="9502780" y="2132856"/>
            <a:ext cx="0" cy="20882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58793700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Coordinator State Diagram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6E1D1D6-A523-7047-B7BC-60A4D492E2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503CE1D-238E-7E40-988F-A56A75603368}"/>
              </a:ext>
            </a:extLst>
          </p:cNvPr>
          <p:cNvGrpSpPr/>
          <p:nvPr/>
        </p:nvGrpSpPr>
        <p:grpSpPr>
          <a:xfrm>
            <a:off x="3663311" y="1916832"/>
            <a:ext cx="5166335" cy="4032659"/>
            <a:chOff x="3663311" y="1916832"/>
            <a:chExt cx="5166335" cy="4032659"/>
          </a:xfrm>
        </p:grpSpPr>
        <p:sp>
          <p:nvSpPr>
            <p:cNvPr id="13" name="Text Box 19"/>
            <p:cNvSpPr txBox="1">
              <a:spLocks noChangeArrowheads="1"/>
            </p:cNvSpPr>
            <p:nvPr/>
          </p:nvSpPr>
          <p:spPr bwMode="auto">
            <a:xfrm>
              <a:off x="3943648" y="2492896"/>
              <a:ext cx="17011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 T</a:t>
              </a:r>
            </a:p>
          </p:txBody>
        </p:sp>
        <p:sp>
          <p:nvSpPr>
            <p:cNvPr id="14" name="Text Box 20"/>
            <p:cNvSpPr txBox="1">
              <a:spLocks noChangeArrowheads="1"/>
            </p:cNvSpPr>
            <p:nvPr/>
          </p:nvSpPr>
          <p:spPr bwMode="auto">
            <a:xfrm>
              <a:off x="3663311" y="3789040"/>
              <a:ext cx="2164375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commit T</a:t>
              </a: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5569541" y="191683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16" name="Rounded Rectangle 15"/>
            <p:cNvSpPr/>
            <p:nvPr/>
          </p:nvSpPr>
          <p:spPr bwMode="auto">
            <a:xfrm>
              <a:off x="5569541" y="3175509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WAIT</a:t>
              </a:r>
            </a:p>
          </p:txBody>
        </p:sp>
        <p:sp>
          <p:nvSpPr>
            <p:cNvPr id="17" name="Rounded Rectangle 16"/>
            <p:cNvSpPr/>
            <p:nvPr/>
          </p:nvSpPr>
          <p:spPr bwMode="auto">
            <a:xfrm>
              <a:off x="4655841" y="479715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8" name="Straight Arrow Connector 17"/>
            <p:cNvCxnSpPr>
              <a:stCxn id="15" idx="2"/>
              <a:endCxn id="16" idx="0"/>
            </p:cNvCxnSpPr>
            <p:nvPr/>
          </p:nvCxnSpPr>
          <p:spPr bwMode="auto">
            <a:xfrm>
              <a:off x="6096000" y="2276873"/>
              <a:ext cx="0" cy="8986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stCxn id="16" idx="2"/>
              <a:endCxn id="17" idx="0"/>
            </p:cNvCxnSpPr>
            <p:nvPr/>
          </p:nvCxnSpPr>
          <p:spPr bwMode="auto">
            <a:xfrm flipH="1">
              <a:off x="5182300" y="3535550"/>
              <a:ext cx="9137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0" name="Rounded Rectangle 19"/>
            <p:cNvSpPr/>
            <p:nvPr/>
          </p:nvSpPr>
          <p:spPr bwMode="auto">
            <a:xfrm>
              <a:off x="6456041" y="479715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21" name="Straight Arrow Connector 20"/>
            <p:cNvCxnSpPr>
              <a:stCxn id="16" idx="2"/>
              <a:endCxn id="20" idx="0"/>
            </p:cNvCxnSpPr>
            <p:nvPr/>
          </p:nvCxnSpPr>
          <p:spPr bwMode="auto">
            <a:xfrm>
              <a:off x="6096000" y="3535550"/>
              <a:ext cx="8865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6888089" y="3789040"/>
              <a:ext cx="1941557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abort T</a:t>
              </a:r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FA92936A-2F75-0441-BCE6-1CA874A17FBA}"/>
                </a:ext>
              </a:extLst>
            </p:cNvPr>
            <p:cNvSpPr/>
            <p:nvPr/>
          </p:nvSpPr>
          <p:spPr>
            <a:xfrm>
              <a:off x="5915980" y="5589451"/>
              <a:ext cx="360040" cy="3600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D57D6623-FA8A-4049-8D58-C6577B4B6EA4}"/>
                </a:ext>
              </a:extLst>
            </p:cNvPr>
            <p:cNvCxnSpPr>
              <a:cxnSpLocks/>
              <a:stCxn id="17" idx="2"/>
              <a:endCxn id="4" idx="2"/>
            </p:cNvCxnSpPr>
            <p:nvPr/>
          </p:nvCxnSpPr>
          <p:spPr bwMode="auto">
            <a:xfrm>
              <a:off x="5182301" y="5157192"/>
              <a:ext cx="733679" cy="61227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ED58EE9C-A6C4-BF43-AF6B-18719BCA8CCA}"/>
                </a:ext>
              </a:extLst>
            </p:cNvPr>
            <p:cNvCxnSpPr>
              <a:cxnSpLocks/>
              <a:stCxn id="20" idx="2"/>
              <a:endCxn id="4" idx="6"/>
            </p:cNvCxnSpPr>
            <p:nvPr/>
          </p:nvCxnSpPr>
          <p:spPr bwMode="auto">
            <a:xfrm flipH="1">
              <a:off x="6276020" y="5157192"/>
              <a:ext cx="706481" cy="61227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7" name="Text Box 19">
              <a:extLst>
                <a:ext uri="{FF2B5EF4-FFF2-40B4-BE49-F238E27FC236}">
                  <a16:creationId xmlns:a16="http://schemas.microsoft.com/office/drawing/2014/main" id="{754487F4-9608-674E-84F2-138349FF85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4806" y="5347954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28" name="Text Box 19">
              <a:extLst>
                <a:ext uri="{FF2B5EF4-FFF2-40B4-BE49-F238E27FC236}">
                  <a16:creationId xmlns:a16="http://schemas.microsoft.com/office/drawing/2014/main" id="{80E0F06F-D7DE-B34D-9919-A9C34AD697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806" y="5347954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94532844-63A3-6346-824F-A3EACF683CF4}"/>
                </a:ext>
              </a:extLst>
            </p:cNvPr>
            <p:cNvSpPr/>
            <p:nvPr/>
          </p:nvSpPr>
          <p:spPr>
            <a:xfrm>
              <a:off x="6018224" y="56932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65305875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Sans" panose="020B0602030504020204" pitchFamily="34" charset="77"/>
              </a:rPr>
              <a:t>Participant State Diagram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ED4756-D04A-6049-B692-6BA6CCB8790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F5FDCAF-A153-5B42-8093-2C6C8B3CE5D0}"/>
              </a:ext>
            </a:extLst>
          </p:cNvPr>
          <p:cNvGrpSpPr/>
          <p:nvPr/>
        </p:nvGrpSpPr>
        <p:grpSpPr>
          <a:xfrm>
            <a:off x="3935760" y="1916832"/>
            <a:ext cx="6346870" cy="3240360"/>
            <a:chOff x="3935760" y="1916832"/>
            <a:chExt cx="6346870" cy="3240360"/>
          </a:xfrm>
        </p:grpSpPr>
        <p:sp>
          <p:nvSpPr>
            <p:cNvPr id="258067" name="Text Box 19"/>
            <p:cNvSpPr txBox="1">
              <a:spLocks noChangeArrowheads="1"/>
            </p:cNvSpPr>
            <p:nvPr/>
          </p:nvSpPr>
          <p:spPr bwMode="auto">
            <a:xfrm>
              <a:off x="3935760" y="2420888"/>
              <a:ext cx="217719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vote-commit T</a:t>
              </a:r>
            </a:p>
          </p:txBody>
        </p:sp>
        <p:sp>
          <p:nvSpPr>
            <p:cNvPr id="258068" name="Text Box 20"/>
            <p:cNvSpPr txBox="1">
              <a:spLocks noChangeArrowheads="1"/>
            </p:cNvSpPr>
            <p:nvPr/>
          </p:nvSpPr>
          <p:spPr bwMode="auto">
            <a:xfrm>
              <a:off x="4079776" y="3789040"/>
              <a:ext cx="167385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ack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5569541" y="191683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14" name="Rounded Rectangle 13"/>
            <p:cNvSpPr/>
            <p:nvPr/>
          </p:nvSpPr>
          <p:spPr bwMode="auto">
            <a:xfrm>
              <a:off x="5569541" y="3175509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READY</a:t>
              </a: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4655841" y="479715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6" name="Straight Arrow Connector 15"/>
            <p:cNvCxnSpPr>
              <a:stCxn id="13" idx="2"/>
              <a:endCxn id="14" idx="0"/>
            </p:cNvCxnSpPr>
            <p:nvPr/>
          </p:nvCxnSpPr>
          <p:spPr bwMode="auto">
            <a:xfrm>
              <a:off x="6096000" y="2276873"/>
              <a:ext cx="0" cy="8986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14" idx="2"/>
              <a:endCxn id="15" idx="0"/>
            </p:cNvCxnSpPr>
            <p:nvPr/>
          </p:nvCxnSpPr>
          <p:spPr bwMode="auto">
            <a:xfrm flipH="1">
              <a:off x="5182300" y="3535550"/>
              <a:ext cx="9137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8" name="Rounded Rectangle 17"/>
            <p:cNvSpPr/>
            <p:nvPr/>
          </p:nvSpPr>
          <p:spPr bwMode="auto">
            <a:xfrm>
              <a:off x="6456041" y="479715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19" name="Straight Arrow Connector 18"/>
            <p:cNvCxnSpPr>
              <a:stCxn id="14" idx="2"/>
              <a:endCxn id="18" idx="0"/>
            </p:cNvCxnSpPr>
            <p:nvPr/>
          </p:nvCxnSpPr>
          <p:spPr bwMode="auto">
            <a:xfrm>
              <a:off x="6096000" y="3535550"/>
              <a:ext cx="8865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" name="Elbow Connector 10"/>
            <p:cNvCxnSpPr>
              <a:stCxn id="13" idx="3"/>
              <a:endCxn id="18" idx="3"/>
            </p:cNvCxnSpPr>
            <p:nvPr/>
          </p:nvCxnSpPr>
          <p:spPr bwMode="auto">
            <a:xfrm>
              <a:off x="6622459" y="2096852"/>
              <a:ext cx="886500" cy="2880320"/>
            </a:xfrm>
            <a:prstGeom prst="bentConnector3">
              <a:avLst>
                <a:gd name="adj1" fmla="val 186462"/>
              </a:avLst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Text Box 19"/>
            <p:cNvSpPr txBox="1">
              <a:spLocks noChangeArrowheads="1"/>
            </p:cNvSpPr>
            <p:nvPr/>
          </p:nvSpPr>
          <p:spPr bwMode="auto">
            <a:xfrm>
              <a:off x="8328249" y="2420888"/>
              <a:ext cx="1954381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vote-abort T</a:t>
              </a:r>
            </a:p>
          </p:txBody>
        </p:sp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6672064" y="3789040"/>
              <a:ext cx="145103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ack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8948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Software </a:t>
            </a:r>
            <a:r>
              <a:rPr lang="en-US"/>
              <a:t>–</a:t>
            </a:r>
            <a:r>
              <a:rPr lang="en-GB"/>
              <a:t> Shared Memory</a:t>
            </a:r>
            <a:endParaRPr lang="en-GB" dirty="0"/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Less complex database software</a:t>
            </a:r>
          </a:p>
          <a:p>
            <a:r>
              <a:rPr lang="en-GB" dirty="0"/>
              <a:t>Limited scalability</a:t>
            </a:r>
          </a:p>
          <a:p>
            <a:r>
              <a:rPr lang="en-GB" dirty="0"/>
              <a:t>Single buffer</a:t>
            </a:r>
          </a:p>
          <a:p>
            <a:r>
              <a:rPr lang="en-GB" dirty="0"/>
              <a:t>Single database storage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001D2F-D8E0-2349-BB35-52102EED004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20A168AF-F9AD-B641-8433-29D556D8BCBE}" type="slidenum">
              <a:rPr lang="en-GB" smtClean="0"/>
              <a:pPr/>
              <a:t>11</a:t>
            </a:fld>
            <a:endParaRPr lang="en-GB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C8F0392-E288-E947-A332-904A6F28B9CD}"/>
              </a:ext>
            </a:extLst>
          </p:cNvPr>
          <p:cNvGrpSpPr/>
          <p:nvPr/>
        </p:nvGrpSpPr>
        <p:grpSpPr>
          <a:xfrm>
            <a:off x="6881320" y="1773236"/>
            <a:ext cx="3972910" cy="3200400"/>
            <a:chOff x="1828800" y="1981200"/>
            <a:chExt cx="5486400" cy="4419600"/>
          </a:xfrm>
        </p:grpSpPr>
        <p:sp>
          <p:nvSpPr>
            <p:cNvPr id="24" name="Can 23">
              <a:extLst>
                <a:ext uri="{FF2B5EF4-FFF2-40B4-BE49-F238E27FC236}">
                  <a16:creationId xmlns:a16="http://schemas.microsoft.com/office/drawing/2014/main" id="{EB90E8E6-D34F-4642-9866-CAB41BA60713}"/>
                </a:ext>
              </a:extLst>
            </p:cNvPr>
            <p:cNvSpPr/>
            <p:nvPr/>
          </p:nvSpPr>
          <p:spPr bwMode="auto">
            <a:xfrm>
              <a:off x="4114800" y="5410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" name="Can 37">
              <a:extLst>
                <a:ext uri="{FF2B5EF4-FFF2-40B4-BE49-F238E27FC236}">
                  <a16:creationId xmlns:a16="http://schemas.microsoft.com/office/drawing/2014/main" id="{00E1538E-BECA-7E4E-A7A6-EA86E620DFAC}"/>
                </a:ext>
              </a:extLst>
            </p:cNvPr>
            <p:cNvSpPr/>
            <p:nvPr/>
          </p:nvSpPr>
          <p:spPr bwMode="auto">
            <a:xfrm>
              <a:off x="6400800" y="5410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9" name="Can 38">
              <a:extLst>
                <a:ext uri="{FF2B5EF4-FFF2-40B4-BE49-F238E27FC236}">
                  <a16:creationId xmlns:a16="http://schemas.microsoft.com/office/drawing/2014/main" id="{E54891F8-DA00-2444-977C-ECC162875AFE}"/>
                </a:ext>
              </a:extLst>
            </p:cNvPr>
            <p:cNvSpPr/>
            <p:nvPr/>
          </p:nvSpPr>
          <p:spPr bwMode="auto">
            <a:xfrm>
              <a:off x="1828800" y="5410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F150B691-51F1-B042-91DB-9AE58C2D50AA}"/>
                </a:ext>
              </a:extLst>
            </p:cNvPr>
            <p:cNvSpPr/>
            <p:nvPr/>
          </p:nvSpPr>
          <p:spPr bwMode="auto">
            <a:xfrm>
              <a:off x="6400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DE6F1F7D-2988-E349-9D3D-A8C73626E43B}"/>
                </a:ext>
              </a:extLst>
            </p:cNvPr>
            <p:cNvSpPr/>
            <p:nvPr/>
          </p:nvSpPr>
          <p:spPr bwMode="auto">
            <a:xfrm>
              <a:off x="1828800" y="3810000"/>
              <a:ext cx="5486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Global Memory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AD557BA1-10D5-D842-8346-76CE1BE16C8C}"/>
                </a:ext>
              </a:extLst>
            </p:cNvPr>
            <p:cNvSpPr/>
            <p:nvPr/>
          </p:nvSpPr>
          <p:spPr bwMode="auto">
            <a:xfrm>
              <a:off x="4114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07B3A7FA-B1B7-A24A-BEDC-C287724B2B7A}"/>
                </a:ext>
              </a:extLst>
            </p:cNvPr>
            <p:cNvSpPr/>
            <p:nvPr/>
          </p:nvSpPr>
          <p:spPr bwMode="auto">
            <a:xfrm>
              <a:off x="1828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cxnSp>
          <p:nvCxnSpPr>
            <p:cNvPr id="44" name="Elbow Connector 43">
              <a:extLst>
                <a:ext uri="{FF2B5EF4-FFF2-40B4-BE49-F238E27FC236}">
                  <a16:creationId xmlns:a16="http://schemas.microsoft.com/office/drawing/2014/main" id="{9BE0ED4B-5468-1549-94A8-EFABDEDBD568}"/>
                </a:ext>
              </a:extLst>
            </p:cNvPr>
            <p:cNvCxnSpPr>
              <a:stCxn id="43" idx="2"/>
              <a:endCxn id="41" idx="0"/>
            </p:cNvCxnSpPr>
            <p:nvPr/>
          </p:nvCxnSpPr>
          <p:spPr bwMode="auto">
            <a:xfrm rot="16200000" flipH="1">
              <a:off x="2857500" y="2095500"/>
              <a:ext cx="1143000" cy="22860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Elbow Connector 44">
              <a:extLst>
                <a:ext uri="{FF2B5EF4-FFF2-40B4-BE49-F238E27FC236}">
                  <a16:creationId xmlns:a16="http://schemas.microsoft.com/office/drawing/2014/main" id="{0901A015-414B-6245-81EB-D158E1778F94}"/>
                </a:ext>
              </a:extLst>
            </p:cNvPr>
            <p:cNvCxnSpPr>
              <a:stCxn id="40" idx="2"/>
              <a:endCxn id="41" idx="0"/>
            </p:cNvCxnSpPr>
            <p:nvPr/>
          </p:nvCxnSpPr>
          <p:spPr bwMode="auto">
            <a:xfrm rot="5400000">
              <a:off x="5143500" y="2095500"/>
              <a:ext cx="1143000" cy="22860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647B0772-D95E-7D48-9096-D3E6C4F108A5}"/>
                </a:ext>
              </a:extLst>
            </p:cNvPr>
            <p:cNvCxnSpPr>
              <a:stCxn id="42" idx="2"/>
              <a:endCxn id="41" idx="0"/>
            </p:cNvCxnSpPr>
            <p:nvPr/>
          </p:nvCxnSpPr>
          <p:spPr bwMode="auto">
            <a:xfrm rot="5400000">
              <a:off x="4000500" y="3238500"/>
              <a:ext cx="1143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EC964775-665D-2549-9357-6BD89EC27C1B}"/>
                </a:ext>
              </a:extLst>
            </p:cNvPr>
            <p:cNvCxnSpPr>
              <a:stCxn id="41" idx="2"/>
              <a:endCxn id="24" idx="1"/>
            </p:cNvCxnSpPr>
            <p:nvPr/>
          </p:nvCxnSpPr>
          <p:spPr bwMode="auto">
            <a:xfrm rot="5400000">
              <a:off x="4114800" y="4953000"/>
              <a:ext cx="9144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C72B1469-367D-AF40-B1E7-295EC09DDA00}"/>
                </a:ext>
              </a:extLst>
            </p:cNvPr>
            <p:cNvCxnSpPr>
              <a:stCxn id="39" idx="1"/>
            </p:cNvCxnSpPr>
            <p:nvPr/>
          </p:nvCxnSpPr>
          <p:spPr bwMode="auto">
            <a:xfrm rot="5400000" flipH="1" flipV="1">
              <a:off x="1828800" y="4953000"/>
              <a:ext cx="9144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AA3DFCF-D819-D341-B6B4-E4176A1A8DF0}"/>
                </a:ext>
              </a:extLst>
            </p:cNvPr>
            <p:cNvCxnSpPr>
              <a:stCxn id="38" idx="1"/>
            </p:cNvCxnSpPr>
            <p:nvPr/>
          </p:nvCxnSpPr>
          <p:spPr bwMode="auto">
            <a:xfrm rot="5400000" flipH="1" flipV="1">
              <a:off x="6400800" y="4953000"/>
              <a:ext cx="9144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26632558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failures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the coordinator or a participant fails during the commit, two things happen:</a:t>
            </a:r>
          </a:p>
          <a:p>
            <a:pPr lvl="1"/>
            <a:r>
              <a:rPr lang="en-US" dirty="0"/>
              <a:t>The other sites will time out while waiting for the next message from the failed site and invoke a </a:t>
            </a:r>
            <a:r>
              <a:rPr lang="en-US" i="1" dirty="0"/>
              <a:t>termination protocol</a:t>
            </a:r>
            <a:endParaRPr lang="en-US" dirty="0"/>
          </a:p>
          <a:p>
            <a:pPr lvl="1"/>
            <a:r>
              <a:rPr lang="en-US" dirty="0"/>
              <a:t>When the failed site restarts, it tries to work out the state of the commit by invoking a </a:t>
            </a:r>
            <a:r>
              <a:rPr lang="en-US" i="1" dirty="0"/>
              <a:t>recovery protocol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dirty="0" err="1"/>
              <a:t>behaviour</a:t>
            </a:r>
            <a:r>
              <a:rPr lang="en-US" dirty="0"/>
              <a:t> of the sites under these protocols depends on the state they were in when the site failed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3A949D-7740-FA49-92FB-23BE224AA7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869806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Termination Protocol: Coordinator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Timeout in WAIT</a:t>
            </a:r>
          </a:p>
          <a:p>
            <a:r>
              <a:rPr lang="en-GB" dirty="0"/>
              <a:t>Coordinator is waiting for participants to vote on whether they're going to commit or abort</a:t>
            </a:r>
          </a:p>
          <a:p>
            <a:r>
              <a:rPr lang="en-GB" dirty="0"/>
              <a:t>A missing vote means that the coordinator cannot commit the global transaction</a:t>
            </a:r>
          </a:p>
          <a:p>
            <a:r>
              <a:rPr lang="en-GB" dirty="0"/>
              <a:t>Coordinator may abort the global transaction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E6BB55-B5FD-C74E-ABBE-9D74A2D193D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F252954-B406-4B45-B395-B40B122CD59D}"/>
              </a:ext>
            </a:extLst>
          </p:cNvPr>
          <p:cNvGrpSpPr/>
          <p:nvPr/>
        </p:nvGrpSpPr>
        <p:grpSpPr>
          <a:xfrm>
            <a:off x="6167438" y="1773236"/>
            <a:ext cx="5166335" cy="4032659"/>
            <a:chOff x="3663311" y="1916832"/>
            <a:chExt cx="5166335" cy="4032659"/>
          </a:xfrm>
        </p:grpSpPr>
        <p:sp>
          <p:nvSpPr>
            <p:cNvPr id="19" name="Text Box 19">
              <a:extLst>
                <a:ext uri="{FF2B5EF4-FFF2-40B4-BE49-F238E27FC236}">
                  <a16:creationId xmlns:a16="http://schemas.microsoft.com/office/drawing/2014/main" id="{EFE00DAB-74CE-2F4B-A896-914E5451BC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3648" y="2492896"/>
              <a:ext cx="17011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 T</a:t>
              </a:r>
            </a:p>
          </p:txBody>
        </p:sp>
        <p:sp>
          <p:nvSpPr>
            <p:cNvPr id="20" name="Text Box 20">
              <a:extLst>
                <a:ext uri="{FF2B5EF4-FFF2-40B4-BE49-F238E27FC236}">
                  <a16:creationId xmlns:a16="http://schemas.microsoft.com/office/drawing/2014/main" id="{A2CC17AB-B1DC-CB42-84CC-E1D51A3E8A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3311" y="3789040"/>
              <a:ext cx="2164375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commit T</a:t>
              </a:r>
            </a:p>
          </p:txBody>
        </p:sp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509F11E3-156B-FC4F-8D4D-E145111ED2A1}"/>
                </a:ext>
              </a:extLst>
            </p:cNvPr>
            <p:cNvSpPr/>
            <p:nvPr/>
          </p:nvSpPr>
          <p:spPr bwMode="auto">
            <a:xfrm>
              <a:off x="5569541" y="191683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68B87C43-9DC4-0F45-9EFF-36D1F22C3FDE}"/>
                </a:ext>
              </a:extLst>
            </p:cNvPr>
            <p:cNvSpPr/>
            <p:nvPr/>
          </p:nvSpPr>
          <p:spPr bwMode="auto">
            <a:xfrm>
              <a:off x="5569541" y="3175509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WAIT</a:t>
              </a:r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51A1A11D-F8F7-F946-8E7D-455817EDCC4A}"/>
                </a:ext>
              </a:extLst>
            </p:cNvPr>
            <p:cNvSpPr/>
            <p:nvPr/>
          </p:nvSpPr>
          <p:spPr bwMode="auto">
            <a:xfrm>
              <a:off x="4655841" y="479715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78AAAA89-974D-5D47-A703-B92E2D06952E}"/>
                </a:ext>
              </a:extLst>
            </p:cNvPr>
            <p:cNvCxnSpPr>
              <a:stCxn id="21" idx="2"/>
              <a:endCxn id="22" idx="0"/>
            </p:cNvCxnSpPr>
            <p:nvPr/>
          </p:nvCxnSpPr>
          <p:spPr bwMode="auto">
            <a:xfrm>
              <a:off x="6096000" y="2276873"/>
              <a:ext cx="0" cy="8986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94A2D616-263A-F142-8FAB-BCE4A39D43CB}"/>
                </a:ext>
              </a:extLst>
            </p:cNvPr>
            <p:cNvCxnSpPr>
              <a:stCxn id="22" idx="2"/>
              <a:endCxn id="23" idx="0"/>
            </p:cNvCxnSpPr>
            <p:nvPr/>
          </p:nvCxnSpPr>
          <p:spPr bwMode="auto">
            <a:xfrm flipH="1">
              <a:off x="5182300" y="3535550"/>
              <a:ext cx="9137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6" name="Rounded Rectangle 25">
              <a:extLst>
                <a:ext uri="{FF2B5EF4-FFF2-40B4-BE49-F238E27FC236}">
                  <a16:creationId xmlns:a16="http://schemas.microsoft.com/office/drawing/2014/main" id="{EE516936-813A-344E-9A68-B1EEC2A31586}"/>
                </a:ext>
              </a:extLst>
            </p:cNvPr>
            <p:cNvSpPr/>
            <p:nvPr/>
          </p:nvSpPr>
          <p:spPr bwMode="auto">
            <a:xfrm>
              <a:off x="6456041" y="479715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145CD177-64CE-3742-BBE6-89975A3E7791}"/>
                </a:ext>
              </a:extLst>
            </p:cNvPr>
            <p:cNvCxnSpPr>
              <a:stCxn id="22" idx="2"/>
              <a:endCxn id="26" idx="0"/>
            </p:cNvCxnSpPr>
            <p:nvPr/>
          </p:nvCxnSpPr>
          <p:spPr bwMode="auto">
            <a:xfrm>
              <a:off x="6096000" y="3535550"/>
              <a:ext cx="8865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8" name="Text Box 20">
              <a:extLst>
                <a:ext uri="{FF2B5EF4-FFF2-40B4-BE49-F238E27FC236}">
                  <a16:creationId xmlns:a16="http://schemas.microsoft.com/office/drawing/2014/main" id="{0A3511BF-87C0-9E43-B114-2D6B76DAE2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88089" y="3789040"/>
              <a:ext cx="1941557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abort T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0D9126DD-F22B-B648-98FA-6054EED94E95}"/>
                </a:ext>
              </a:extLst>
            </p:cNvPr>
            <p:cNvSpPr/>
            <p:nvPr/>
          </p:nvSpPr>
          <p:spPr>
            <a:xfrm>
              <a:off x="5915980" y="5589451"/>
              <a:ext cx="360040" cy="3600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E7FEBCFD-D5E0-BA45-9B92-20BCBB64B9DD}"/>
                </a:ext>
              </a:extLst>
            </p:cNvPr>
            <p:cNvCxnSpPr>
              <a:cxnSpLocks/>
              <a:stCxn id="23" idx="2"/>
              <a:endCxn id="29" idx="2"/>
            </p:cNvCxnSpPr>
            <p:nvPr/>
          </p:nvCxnSpPr>
          <p:spPr bwMode="auto">
            <a:xfrm>
              <a:off x="5182301" y="5157192"/>
              <a:ext cx="733679" cy="61227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C4BB2BD1-F848-E148-8F61-3838AE3CD318}"/>
                </a:ext>
              </a:extLst>
            </p:cNvPr>
            <p:cNvCxnSpPr>
              <a:cxnSpLocks/>
              <a:stCxn id="26" idx="2"/>
              <a:endCxn id="29" idx="6"/>
            </p:cNvCxnSpPr>
            <p:nvPr/>
          </p:nvCxnSpPr>
          <p:spPr bwMode="auto">
            <a:xfrm flipH="1">
              <a:off x="6276020" y="5157192"/>
              <a:ext cx="706481" cy="61227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2" name="Text Box 19">
              <a:extLst>
                <a:ext uri="{FF2B5EF4-FFF2-40B4-BE49-F238E27FC236}">
                  <a16:creationId xmlns:a16="http://schemas.microsoft.com/office/drawing/2014/main" id="{D1E50AC9-7347-D541-B962-5E0B379A27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4806" y="5347954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33" name="Text Box 19">
              <a:extLst>
                <a:ext uri="{FF2B5EF4-FFF2-40B4-BE49-F238E27FC236}">
                  <a16:creationId xmlns:a16="http://schemas.microsoft.com/office/drawing/2014/main" id="{CB574DD7-27FE-4849-B992-730F981AC4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806" y="5347954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DCBDE982-6579-B447-95AC-45DA9FBD20D4}"/>
                </a:ext>
              </a:extLst>
            </p:cNvPr>
            <p:cNvSpPr/>
            <p:nvPr/>
          </p:nvSpPr>
          <p:spPr>
            <a:xfrm>
              <a:off x="6018224" y="56932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76329010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Termination Protocol: Coordinator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Timeout in COMMIT/ABORT</a:t>
            </a:r>
          </a:p>
          <a:p>
            <a:r>
              <a:rPr lang="en-GB" dirty="0"/>
              <a:t>Coordinator is waiting for participants to acknowledge successful commit or abort</a:t>
            </a:r>
          </a:p>
          <a:p>
            <a:r>
              <a:rPr lang="en-GB" dirty="0"/>
              <a:t>Coordinator resends global decision to participants who have not acknowledged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E6BB55-B5FD-C74E-ABBE-9D74A2D193D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F252954-B406-4B45-B395-B40B122CD59D}"/>
              </a:ext>
            </a:extLst>
          </p:cNvPr>
          <p:cNvGrpSpPr/>
          <p:nvPr/>
        </p:nvGrpSpPr>
        <p:grpSpPr>
          <a:xfrm>
            <a:off x="6167438" y="1773236"/>
            <a:ext cx="5166335" cy="4032659"/>
            <a:chOff x="3663311" y="1916832"/>
            <a:chExt cx="5166335" cy="4032659"/>
          </a:xfrm>
        </p:grpSpPr>
        <p:sp>
          <p:nvSpPr>
            <p:cNvPr id="19" name="Text Box 19">
              <a:extLst>
                <a:ext uri="{FF2B5EF4-FFF2-40B4-BE49-F238E27FC236}">
                  <a16:creationId xmlns:a16="http://schemas.microsoft.com/office/drawing/2014/main" id="{EFE00DAB-74CE-2F4B-A896-914E5451BC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3648" y="2492896"/>
              <a:ext cx="17011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 T</a:t>
              </a:r>
            </a:p>
          </p:txBody>
        </p:sp>
        <p:sp>
          <p:nvSpPr>
            <p:cNvPr id="20" name="Text Box 20">
              <a:extLst>
                <a:ext uri="{FF2B5EF4-FFF2-40B4-BE49-F238E27FC236}">
                  <a16:creationId xmlns:a16="http://schemas.microsoft.com/office/drawing/2014/main" id="{A2CC17AB-B1DC-CB42-84CC-E1D51A3E8A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3311" y="3789040"/>
              <a:ext cx="2164375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commit T</a:t>
              </a:r>
            </a:p>
          </p:txBody>
        </p:sp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509F11E3-156B-FC4F-8D4D-E145111ED2A1}"/>
                </a:ext>
              </a:extLst>
            </p:cNvPr>
            <p:cNvSpPr/>
            <p:nvPr/>
          </p:nvSpPr>
          <p:spPr bwMode="auto">
            <a:xfrm>
              <a:off x="5569541" y="191683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68B87C43-9DC4-0F45-9EFF-36D1F22C3FDE}"/>
                </a:ext>
              </a:extLst>
            </p:cNvPr>
            <p:cNvSpPr/>
            <p:nvPr/>
          </p:nvSpPr>
          <p:spPr bwMode="auto">
            <a:xfrm>
              <a:off x="5569541" y="3175509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WAIT</a:t>
              </a:r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51A1A11D-F8F7-F946-8E7D-455817EDCC4A}"/>
                </a:ext>
              </a:extLst>
            </p:cNvPr>
            <p:cNvSpPr/>
            <p:nvPr/>
          </p:nvSpPr>
          <p:spPr bwMode="auto">
            <a:xfrm>
              <a:off x="4655841" y="4797152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78AAAA89-974D-5D47-A703-B92E2D06952E}"/>
                </a:ext>
              </a:extLst>
            </p:cNvPr>
            <p:cNvCxnSpPr>
              <a:stCxn id="21" idx="2"/>
              <a:endCxn id="22" idx="0"/>
            </p:cNvCxnSpPr>
            <p:nvPr/>
          </p:nvCxnSpPr>
          <p:spPr bwMode="auto">
            <a:xfrm>
              <a:off x="6096000" y="2276873"/>
              <a:ext cx="0" cy="8986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94A2D616-263A-F142-8FAB-BCE4A39D43CB}"/>
                </a:ext>
              </a:extLst>
            </p:cNvPr>
            <p:cNvCxnSpPr>
              <a:stCxn id="22" idx="2"/>
              <a:endCxn id="23" idx="0"/>
            </p:cNvCxnSpPr>
            <p:nvPr/>
          </p:nvCxnSpPr>
          <p:spPr bwMode="auto">
            <a:xfrm flipH="1">
              <a:off x="5182300" y="3535550"/>
              <a:ext cx="9137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6" name="Rounded Rectangle 25">
              <a:extLst>
                <a:ext uri="{FF2B5EF4-FFF2-40B4-BE49-F238E27FC236}">
                  <a16:creationId xmlns:a16="http://schemas.microsoft.com/office/drawing/2014/main" id="{EE516936-813A-344E-9A68-B1EEC2A31586}"/>
                </a:ext>
              </a:extLst>
            </p:cNvPr>
            <p:cNvSpPr/>
            <p:nvPr/>
          </p:nvSpPr>
          <p:spPr bwMode="auto">
            <a:xfrm>
              <a:off x="6456041" y="4797152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145CD177-64CE-3742-BBE6-89975A3E7791}"/>
                </a:ext>
              </a:extLst>
            </p:cNvPr>
            <p:cNvCxnSpPr>
              <a:stCxn id="22" idx="2"/>
              <a:endCxn id="26" idx="0"/>
            </p:cNvCxnSpPr>
            <p:nvPr/>
          </p:nvCxnSpPr>
          <p:spPr bwMode="auto">
            <a:xfrm>
              <a:off x="6096000" y="3535550"/>
              <a:ext cx="8865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8" name="Text Box 20">
              <a:extLst>
                <a:ext uri="{FF2B5EF4-FFF2-40B4-BE49-F238E27FC236}">
                  <a16:creationId xmlns:a16="http://schemas.microsoft.com/office/drawing/2014/main" id="{0A3511BF-87C0-9E43-B114-2D6B76DAE2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88089" y="3789040"/>
              <a:ext cx="1941557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abort T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0D9126DD-F22B-B648-98FA-6054EED94E95}"/>
                </a:ext>
              </a:extLst>
            </p:cNvPr>
            <p:cNvSpPr/>
            <p:nvPr/>
          </p:nvSpPr>
          <p:spPr>
            <a:xfrm>
              <a:off x="5915980" y="5589451"/>
              <a:ext cx="360040" cy="3600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E7FEBCFD-D5E0-BA45-9B92-20BCBB64B9DD}"/>
                </a:ext>
              </a:extLst>
            </p:cNvPr>
            <p:cNvCxnSpPr>
              <a:cxnSpLocks/>
              <a:stCxn id="23" idx="2"/>
              <a:endCxn id="29" idx="2"/>
            </p:cNvCxnSpPr>
            <p:nvPr/>
          </p:nvCxnSpPr>
          <p:spPr bwMode="auto">
            <a:xfrm>
              <a:off x="5182301" y="5157192"/>
              <a:ext cx="733679" cy="61227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C4BB2BD1-F848-E148-8F61-3838AE3CD318}"/>
                </a:ext>
              </a:extLst>
            </p:cNvPr>
            <p:cNvCxnSpPr>
              <a:cxnSpLocks/>
              <a:stCxn id="26" idx="2"/>
              <a:endCxn id="29" idx="6"/>
            </p:cNvCxnSpPr>
            <p:nvPr/>
          </p:nvCxnSpPr>
          <p:spPr bwMode="auto">
            <a:xfrm flipH="1">
              <a:off x="6276020" y="5157192"/>
              <a:ext cx="706481" cy="61227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2" name="Text Box 19">
              <a:extLst>
                <a:ext uri="{FF2B5EF4-FFF2-40B4-BE49-F238E27FC236}">
                  <a16:creationId xmlns:a16="http://schemas.microsoft.com/office/drawing/2014/main" id="{D1E50AC9-7347-D541-B962-5E0B379A27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4806" y="5347954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33" name="Text Box 19">
              <a:extLst>
                <a:ext uri="{FF2B5EF4-FFF2-40B4-BE49-F238E27FC236}">
                  <a16:creationId xmlns:a16="http://schemas.microsoft.com/office/drawing/2014/main" id="{CB574DD7-27FE-4849-B992-730F981AC4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806" y="5347954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DCBDE982-6579-B447-95AC-45DA9FBD20D4}"/>
                </a:ext>
              </a:extLst>
            </p:cNvPr>
            <p:cNvSpPr/>
            <p:nvPr/>
          </p:nvSpPr>
          <p:spPr>
            <a:xfrm>
              <a:off x="6018224" y="56932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66305454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Termination Protocol: Participant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8" y="1773236"/>
            <a:ext cx="5400675" cy="48958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Timeout in INITIAL</a:t>
            </a:r>
          </a:p>
          <a:p>
            <a:r>
              <a:rPr lang="en-GB" dirty="0"/>
              <a:t>Participant is waiting for a “prepare T”</a:t>
            </a:r>
          </a:p>
          <a:p>
            <a:r>
              <a:rPr lang="en-GB" dirty="0"/>
              <a:t>May unilaterally abort the transaction after a timeout</a:t>
            </a:r>
          </a:p>
          <a:p>
            <a:r>
              <a:rPr lang="en-GB" dirty="0"/>
              <a:t>If “prepare T” arrives after unilateral abort, either:</a:t>
            </a:r>
          </a:p>
          <a:p>
            <a:pPr lvl="1"/>
            <a:r>
              <a:rPr lang="en-GB" dirty="0"/>
              <a:t>resend the “vote-abort T” message or </a:t>
            </a:r>
          </a:p>
          <a:p>
            <a:pPr lvl="1"/>
            <a:r>
              <a:rPr lang="en-GB" dirty="0"/>
              <a:t>ignore (coordinator then times out in WAIT)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478C03-255E-774B-9166-E3822EFEEE3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42E0403-2121-5F4E-BE38-8F118526402C}"/>
              </a:ext>
            </a:extLst>
          </p:cNvPr>
          <p:cNvGrpSpPr/>
          <p:nvPr/>
        </p:nvGrpSpPr>
        <p:grpSpPr>
          <a:xfrm>
            <a:off x="6448689" y="1773236"/>
            <a:ext cx="4390888" cy="3240360"/>
            <a:chOff x="6198432" y="1773238"/>
            <a:chExt cx="4390888" cy="3240360"/>
          </a:xfrm>
        </p:grpSpPr>
        <p:sp>
          <p:nvSpPr>
            <p:cNvPr id="8" name="Text Box 19">
              <a:extLst>
                <a:ext uri="{FF2B5EF4-FFF2-40B4-BE49-F238E27FC236}">
                  <a16:creationId xmlns:a16="http://schemas.microsoft.com/office/drawing/2014/main" id="{8FBDB4B3-995A-5A46-A3BA-FBEDD51E23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98432" y="2277294"/>
              <a:ext cx="217719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vote-commit T</a:t>
              </a:r>
            </a:p>
          </p:txBody>
        </p:sp>
        <p:sp>
          <p:nvSpPr>
            <p:cNvPr id="9" name="Text Box 20">
              <a:extLst>
                <a:ext uri="{FF2B5EF4-FFF2-40B4-BE49-F238E27FC236}">
                  <a16:creationId xmlns:a16="http://schemas.microsoft.com/office/drawing/2014/main" id="{DFB39929-C850-9549-A70F-6F32837711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2448" y="3645446"/>
              <a:ext cx="167385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ack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472C7D65-32D4-1747-AE53-103E49B6F608}"/>
                </a:ext>
              </a:extLst>
            </p:cNvPr>
            <p:cNvSpPr/>
            <p:nvPr/>
          </p:nvSpPr>
          <p:spPr bwMode="auto">
            <a:xfrm>
              <a:off x="7832213" y="1773238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C10C58BF-C86D-7843-8B0B-D1D7989161D4}"/>
                </a:ext>
              </a:extLst>
            </p:cNvPr>
            <p:cNvSpPr/>
            <p:nvPr/>
          </p:nvSpPr>
          <p:spPr bwMode="auto">
            <a:xfrm>
              <a:off x="7832213" y="3031915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READY</a:t>
              </a:r>
            </a:p>
          </p:txBody>
        </p:sp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4893BBEB-12C0-CB45-8430-92C65760D652}"/>
                </a:ext>
              </a:extLst>
            </p:cNvPr>
            <p:cNvSpPr/>
            <p:nvPr/>
          </p:nvSpPr>
          <p:spPr bwMode="auto">
            <a:xfrm>
              <a:off x="6918513" y="465355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A585906B-E090-1344-84B3-90A83ACB3698}"/>
                </a:ext>
              </a:extLst>
            </p:cNvPr>
            <p:cNvCxnSpPr>
              <a:stCxn id="10" idx="2"/>
              <a:endCxn id="11" idx="0"/>
            </p:cNvCxnSpPr>
            <p:nvPr/>
          </p:nvCxnSpPr>
          <p:spPr bwMode="auto">
            <a:xfrm>
              <a:off x="8358672" y="2133279"/>
              <a:ext cx="0" cy="8986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37147704-38BB-BD48-B858-271193422A77}"/>
                </a:ext>
              </a:extLst>
            </p:cNvPr>
            <p:cNvCxnSpPr>
              <a:stCxn id="11" idx="2"/>
              <a:endCxn id="12" idx="0"/>
            </p:cNvCxnSpPr>
            <p:nvPr/>
          </p:nvCxnSpPr>
          <p:spPr bwMode="auto">
            <a:xfrm flipH="1">
              <a:off x="7444972" y="3391956"/>
              <a:ext cx="9137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4D86569A-9CAE-EF4A-9D48-F590C17370F3}"/>
                </a:ext>
              </a:extLst>
            </p:cNvPr>
            <p:cNvSpPr/>
            <p:nvPr/>
          </p:nvSpPr>
          <p:spPr bwMode="auto">
            <a:xfrm>
              <a:off x="8718713" y="465355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AEB7EE3B-04BD-504A-8FCF-FCE0E5D91852}"/>
                </a:ext>
              </a:extLst>
            </p:cNvPr>
            <p:cNvCxnSpPr>
              <a:stCxn id="11" idx="2"/>
              <a:endCxn id="15" idx="0"/>
            </p:cNvCxnSpPr>
            <p:nvPr/>
          </p:nvCxnSpPr>
          <p:spPr bwMode="auto">
            <a:xfrm>
              <a:off x="8358672" y="3391956"/>
              <a:ext cx="8865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Elbow Connector 16">
              <a:extLst>
                <a:ext uri="{FF2B5EF4-FFF2-40B4-BE49-F238E27FC236}">
                  <a16:creationId xmlns:a16="http://schemas.microsoft.com/office/drawing/2014/main" id="{8D6BB945-13A1-E844-B7E0-61BACD955BC6}"/>
                </a:ext>
              </a:extLst>
            </p:cNvPr>
            <p:cNvCxnSpPr>
              <a:stCxn id="10" idx="3"/>
              <a:endCxn id="15" idx="3"/>
            </p:cNvCxnSpPr>
            <p:nvPr/>
          </p:nvCxnSpPr>
          <p:spPr bwMode="auto">
            <a:xfrm>
              <a:off x="8885131" y="1953258"/>
              <a:ext cx="886500" cy="2880320"/>
            </a:xfrm>
            <a:prstGeom prst="bentConnector3">
              <a:avLst>
                <a:gd name="adj1" fmla="val 186462"/>
              </a:avLst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8" name="Text Box 19">
              <a:extLst>
                <a:ext uri="{FF2B5EF4-FFF2-40B4-BE49-F238E27FC236}">
                  <a16:creationId xmlns:a16="http://schemas.microsoft.com/office/drawing/2014/main" id="{1ADF1841-2628-4940-AF1D-437DCC32AD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34939" y="2267120"/>
              <a:ext cx="1954381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vote-abort T</a:t>
              </a:r>
            </a:p>
          </p:txBody>
        </p:sp>
        <p:sp>
          <p:nvSpPr>
            <p:cNvPr id="19" name="Text Box 20">
              <a:extLst>
                <a:ext uri="{FF2B5EF4-FFF2-40B4-BE49-F238E27FC236}">
                  <a16:creationId xmlns:a16="http://schemas.microsoft.com/office/drawing/2014/main" id="{11431AF0-B9E1-2848-BD99-6C2550F825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34736" y="3645446"/>
              <a:ext cx="145103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ack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0107103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Termination Protocol: Participant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8" y="1773236"/>
            <a:ext cx="5400675" cy="48958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Timeout in READY</a:t>
            </a:r>
          </a:p>
          <a:p>
            <a:r>
              <a:rPr lang="en-GB" dirty="0"/>
              <a:t>Participant is waiting for the instruction to commit or abort – blocked without further information</a:t>
            </a:r>
          </a:p>
          <a:p>
            <a:r>
              <a:rPr lang="en-GB" dirty="0"/>
              <a:t>Alternatively, use cooperative termination protocol – contact other participants to find one who knows the decision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478C03-255E-774B-9166-E3822EFEEE3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42E0403-2121-5F4E-BE38-8F118526402C}"/>
              </a:ext>
            </a:extLst>
          </p:cNvPr>
          <p:cNvGrpSpPr/>
          <p:nvPr/>
        </p:nvGrpSpPr>
        <p:grpSpPr>
          <a:xfrm>
            <a:off x="6448689" y="1773236"/>
            <a:ext cx="4390888" cy="3240360"/>
            <a:chOff x="6198432" y="1773238"/>
            <a:chExt cx="4390888" cy="3240360"/>
          </a:xfrm>
        </p:grpSpPr>
        <p:sp>
          <p:nvSpPr>
            <p:cNvPr id="8" name="Text Box 19">
              <a:extLst>
                <a:ext uri="{FF2B5EF4-FFF2-40B4-BE49-F238E27FC236}">
                  <a16:creationId xmlns:a16="http://schemas.microsoft.com/office/drawing/2014/main" id="{8FBDB4B3-995A-5A46-A3BA-FBEDD51E23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98432" y="2277294"/>
              <a:ext cx="217719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vote-commit T</a:t>
              </a:r>
            </a:p>
          </p:txBody>
        </p:sp>
        <p:sp>
          <p:nvSpPr>
            <p:cNvPr id="9" name="Text Box 20">
              <a:extLst>
                <a:ext uri="{FF2B5EF4-FFF2-40B4-BE49-F238E27FC236}">
                  <a16:creationId xmlns:a16="http://schemas.microsoft.com/office/drawing/2014/main" id="{DFB39929-C850-9549-A70F-6F32837711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2448" y="3645446"/>
              <a:ext cx="167385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ack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472C7D65-32D4-1747-AE53-103E49B6F608}"/>
                </a:ext>
              </a:extLst>
            </p:cNvPr>
            <p:cNvSpPr/>
            <p:nvPr/>
          </p:nvSpPr>
          <p:spPr bwMode="auto">
            <a:xfrm>
              <a:off x="7832213" y="177323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C10C58BF-C86D-7843-8B0B-D1D7989161D4}"/>
                </a:ext>
              </a:extLst>
            </p:cNvPr>
            <p:cNvSpPr/>
            <p:nvPr/>
          </p:nvSpPr>
          <p:spPr bwMode="auto">
            <a:xfrm>
              <a:off x="7832213" y="3031915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READY</a:t>
              </a:r>
            </a:p>
          </p:txBody>
        </p:sp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4893BBEB-12C0-CB45-8430-92C65760D652}"/>
                </a:ext>
              </a:extLst>
            </p:cNvPr>
            <p:cNvSpPr/>
            <p:nvPr/>
          </p:nvSpPr>
          <p:spPr bwMode="auto">
            <a:xfrm>
              <a:off x="6918513" y="465355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A585906B-E090-1344-84B3-90A83ACB3698}"/>
                </a:ext>
              </a:extLst>
            </p:cNvPr>
            <p:cNvCxnSpPr>
              <a:stCxn id="10" idx="2"/>
              <a:endCxn id="11" idx="0"/>
            </p:cNvCxnSpPr>
            <p:nvPr/>
          </p:nvCxnSpPr>
          <p:spPr bwMode="auto">
            <a:xfrm>
              <a:off x="8358672" y="2133279"/>
              <a:ext cx="0" cy="8986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37147704-38BB-BD48-B858-271193422A77}"/>
                </a:ext>
              </a:extLst>
            </p:cNvPr>
            <p:cNvCxnSpPr>
              <a:stCxn id="11" idx="2"/>
              <a:endCxn id="12" idx="0"/>
            </p:cNvCxnSpPr>
            <p:nvPr/>
          </p:nvCxnSpPr>
          <p:spPr bwMode="auto">
            <a:xfrm flipH="1">
              <a:off x="7444972" y="3391956"/>
              <a:ext cx="9137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4D86569A-9CAE-EF4A-9D48-F590C17370F3}"/>
                </a:ext>
              </a:extLst>
            </p:cNvPr>
            <p:cNvSpPr/>
            <p:nvPr/>
          </p:nvSpPr>
          <p:spPr bwMode="auto">
            <a:xfrm>
              <a:off x="8718713" y="465355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AEB7EE3B-04BD-504A-8FCF-FCE0E5D91852}"/>
                </a:ext>
              </a:extLst>
            </p:cNvPr>
            <p:cNvCxnSpPr>
              <a:stCxn id="11" idx="2"/>
              <a:endCxn id="15" idx="0"/>
            </p:cNvCxnSpPr>
            <p:nvPr/>
          </p:nvCxnSpPr>
          <p:spPr bwMode="auto">
            <a:xfrm>
              <a:off x="8358672" y="3391956"/>
              <a:ext cx="8865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Elbow Connector 16">
              <a:extLst>
                <a:ext uri="{FF2B5EF4-FFF2-40B4-BE49-F238E27FC236}">
                  <a16:creationId xmlns:a16="http://schemas.microsoft.com/office/drawing/2014/main" id="{8D6BB945-13A1-E844-B7E0-61BACD955BC6}"/>
                </a:ext>
              </a:extLst>
            </p:cNvPr>
            <p:cNvCxnSpPr>
              <a:stCxn id="10" idx="3"/>
              <a:endCxn id="15" idx="3"/>
            </p:cNvCxnSpPr>
            <p:nvPr/>
          </p:nvCxnSpPr>
          <p:spPr bwMode="auto">
            <a:xfrm>
              <a:off x="8885131" y="1953258"/>
              <a:ext cx="886500" cy="2880320"/>
            </a:xfrm>
            <a:prstGeom prst="bentConnector3">
              <a:avLst>
                <a:gd name="adj1" fmla="val 186462"/>
              </a:avLst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8" name="Text Box 19">
              <a:extLst>
                <a:ext uri="{FF2B5EF4-FFF2-40B4-BE49-F238E27FC236}">
                  <a16:creationId xmlns:a16="http://schemas.microsoft.com/office/drawing/2014/main" id="{1ADF1841-2628-4940-AF1D-437DCC32AD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34939" y="2267120"/>
              <a:ext cx="1954381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vote-abort T</a:t>
              </a:r>
            </a:p>
          </p:txBody>
        </p:sp>
        <p:sp>
          <p:nvSpPr>
            <p:cNvPr id="19" name="Text Box 20">
              <a:extLst>
                <a:ext uri="{FF2B5EF4-FFF2-40B4-BE49-F238E27FC236}">
                  <a16:creationId xmlns:a16="http://schemas.microsoft.com/office/drawing/2014/main" id="{11431AF0-B9E1-2848-BD99-6C2550F825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34736" y="3645446"/>
              <a:ext cx="145103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ack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7105366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BEA04-D5A0-D843-BBC0-DA96A5907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Cooperative Termination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C4535-6809-734E-AE67-17D1DF761BE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Assumes that participants are aware of each other</a:t>
            </a:r>
          </a:p>
          <a:p>
            <a:pPr lvl="1"/>
            <a:r>
              <a:rPr lang="en-GB" dirty="0"/>
              <a:t>Coordinator sends list of participants with "prepare T"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If a participant P times out while waiting for the global decision, it contacts the other participants to see if they know it</a:t>
            </a:r>
          </a:p>
          <a:p>
            <a:pPr marL="0" indent="0">
              <a:buNone/>
            </a:pPr>
            <a:r>
              <a:rPr lang="en-GB" dirty="0"/>
              <a:t>Response from the other participant depends on their state and any vote they've sent:</a:t>
            </a:r>
          </a:p>
          <a:p>
            <a:pPr lvl="1"/>
            <a:r>
              <a:rPr lang="en-GB" dirty="0"/>
              <a:t>INITIAL – hasn't yet voted, so unilaterally aborts by sending "abort T"</a:t>
            </a:r>
          </a:p>
          <a:p>
            <a:pPr lvl="1"/>
            <a:r>
              <a:rPr lang="en-GB" dirty="0"/>
              <a:t>READY – voted to abort, so sends "abort T"</a:t>
            </a:r>
          </a:p>
          <a:p>
            <a:pPr lvl="1"/>
            <a:r>
              <a:rPr lang="en-GB" dirty="0"/>
              <a:t>READY – voted to commit, but doesn't know the global decision, so sends "uncertain T"</a:t>
            </a:r>
          </a:p>
          <a:p>
            <a:pPr lvl="1"/>
            <a:r>
              <a:rPr lang="en-GB" dirty="0"/>
              <a:t>ABORT/COMMIT – knows the global decision, so sends "commit T" or "abort T"</a:t>
            </a:r>
          </a:p>
          <a:p>
            <a:pPr marL="0" indent="0">
              <a:buNone/>
            </a:pPr>
            <a:r>
              <a:rPr lang="en-GB" dirty="0"/>
              <a:t>If all participants return "uncertain T", then P remains blocked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432502-54EE-AD43-8B4E-D7C44D35188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218971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Recovery Protocol: Coordinator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Failure in INITIAL</a:t>
            </a:r>
          </a:p>
          <a:p>
            <a:r>
              <a:rPr lang="en-GB" dirty="0"/>
              <a:t>Commit not yet begun, restart commit procedure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329CCB-105F-E640-9147-9C996B16C3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0DBF63C-891A-FC49-9AA1-AF59FB84CF51}"/>
              </a:ext>
            </a:extLst>
          </p:cNvPr>
          <p:cNvGrpSpPr/>
          <p:nvPr/>
        </p:nvGrpSpPr>
        <p:grpSpPr>
          <a:xfrm>
            <a:off x="6167438" y="1773236"/>
            <a:ext cx="5166335" cy="4032659"/>
            <a:chOff x="3663311" y="1916832"/>
            <a:chExt cx="5166335" cy="4032659"/>
          </a:xfrm>
        </p:grpSpPr>
        <p:sp>
          <p:nvSpPr>
            <p:cNvPr id="19" name="Text Box 19">
              <a:extLst>
                <a:ext uri="{FF2B5EF4-FFF2-40B4-BE49-F238E27FC236}">
                  <a16:creationId xmlns:a16="http://schemas.microsoft.com/office/drawing/2014/main" id="{54A5B947-1EFE-EC4F-93FF-E14C684511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3648" y="2492896"/>
              <a:ext cx="17011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 T</a:t>
              </a:r>
            </a:p>
          </p:txBody>
        </p:sp>
        <p:sp>
          <p:nvSpPr>
            <p:cNvPr id="20" name="Text Box 20">
              <a:extLst>
                <a:ext uri="{FF2B5EF4-FFF2-40B4-BE49-F238E27FC236}">
                  <a16:creationId xmlns:a16="http://schemas.microsoft.com/office/drawing/2014/main" id="{E855613D-098F-D24F-B4FD-52B41D3139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3311" y="3789040"/>
              <a:ext cx="2164375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commit T</a:t>
              </a:r>
            </a:p>
          </p:txBody>
        </p:sp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61AFAA00-9AA1-1E41-98CB-9D7203CE2485}"/>
                </a:ext>
              </a:extLst>
            </p:cNvPr>
            <p:cNvSpPr/>
            <p:nvPr/>
          </p:nvSpPr>
          <p:spPr bwMode="auto">
            <a:xfrm>
              <a:off x="5569541" y="1916832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7F6FA3B7-5CA0-AF44-BF52-916370A6E019}"/>
                </a:ext>
              </a:extLst>
            </p:cNvPr>
            <p:cNvSpPr/>
            <p:nvPr/>
          </p:nvSpPr>
          <p:spPr bwMode="auto">
            <a:xfrm>
              <a:off x="5569541" y="3175509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WAIT</a:t>
              </a:r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6DE976C5-909F-6F44-A457-166B682603B9}"/>
                </a:ext>
              </a:extLst>
            </p:cNvPr>
            <p:cNvSpPr/>
            <p:nvPr/>
          </p:nvSpPr>
          <p:spPr bwMode="auto">
            <a:xfrm>
              <a:off x="4655841" y="479715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D59F3B43-E45F-B242-B91B-1E51F78E496D}"/>
                </a:ext>
              </a:extLst>
            </p:cNvPr>
            <p:cNvCxnSpPr>
              <a:stCxn id="21" idx="2"/>
              <a:endCxn id="22" idx="0"/>
            </p:cNvCxnSpPr>
            <p:nvPr/>
          </p:nvCxnSpPr>
          <p:spPr bwMode="auto">
            <a:xfrm>
              <a:off x="6096000" y="2276873"/>
              <a:ext cx="0" cy="8986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211FF8E0-0117-F74B-BFA4-C11B851AAE5F}"/>
                </a:ext>
              </a:extLst>
            </p:cNvPr>
            <p:cNvCxnSpPr>
              <a:stCxn id="22" idx="2"/>
              <a:endCxn id="23" idx="0"/>
            </p:cNvCxnSpPr>
            <p:nvPr/>
          </p:nvCxnSpPr>
          <p:spPr bwMode="auto">
            <a:xfrm flipH="1">
              <a:off x="5182300" y="3535550"/>
              <a:ext cx="9137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6" name="Rounded Rectangle 25">
              <a:extLst>
                <a:ext uri="{FF2B5EF4-FFF2-40B4-BE49-F238E27FC236}">
                  <a16:creationId xmlns:a16="http://schemas.microsoft.com/office/drawing/2014/main" id="{08DAB062-DB06-724C-8577-B5A5AF1D90D4}"/>
                </a:ext>
              </a:extLst>
            </p:cNvPr>
            <p:cNvSpPr/>
            <p:nvPr/>
          </p:nvSpPr>
          <p:spPr bwMode="auto">
            <a:xfrm>
              <a:off x="6456041" y="479715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FA19B5EF-1C3D-9748-8C37-EFA48F420380}"/>
                </a:ext>
              </a:extLst>
            </p:cNvPr>
            <p:cNvCxnSpPr>
              <a:stCxn id="22" idx="2"/>
              <a:endCxn id="26" idx="0"/>
            </p:cNvCxnSpPr>
            <p:nvPr/>
          </p:nvCxnSpPr>
          <p:spPr bwMode="auto">
            <a:xfrm>
              <a:off x="6096000" y="3535550"/>
              <a:ext cx="8865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8" name="Text Box 20">
              <a:extLst>
                <a:ext uri="{FF2B5EF4-FFF2-40B4-BE49-F238E27FC236}">
                  <a16:creationId xmlns:a16="http://schemas.microsoft.com/office/drawing/2014/main" id="{55C1BBFE-0750-3C4C-822D-40AC0C5B5B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88089" y="3789040"/>
              <a:ext cx="1941557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abort T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59C47709-5675-CE41-8A8A-E00B0A79A856}"/>
                </a:ext>
              </a:extLst>
            </p:cNvPr>
            <p:cNvSpPr/>
            <p:nvPr/>
          </p:nvSpPr>
          <p:spPr>
            <a:xfrm>
              <a:off x="5915980" y="5589451"/>
              <a:ext cx="360040" cy="3600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C1A906C8-57FF-594D-A15C-C5238BB4E378}"/>
                </a:ext>
              </a:extLst>
            </p:cNvPr>
            <p:cNvCxnSpPr>
              <a:cxnSpLocks/>
              <a:stCxn id="23" idx="2"/>
              <a:endCxn id="29" idx="2"/>
            </p:cNvCxnSpPr>
            <p:nvPr/>
          </p:nvCxnSpPr>
          <p:spPr bwMode="auto">
            <a:xfrm>
              <a:off x="5182301" y="5157192"/>
              <a:ext cx="733679" cy="61227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70437FA3-4762-4444-9306-BD15CC3D1E48}"/>
                </a:ext>
              </a:extLst>
            </p:cNvPr>
            <p:cNvCxnSpPr>
              <a:cxnSpLocks/>
              <a:stCxn id="26" idx="2"/>
              <a:endCxn id="29" idx="6"/>
            </p:cNvCxnSpPr>
            <p:nvPr/>
          </p:nvCxnSpPr>
          <p:spPr bwMode="auto">
            <a:xfrm flipH="1">
              <a:off x="6276020" y="5157192"/>
              <a:ext cx="706481" cy="61227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2" name="Text Box 19">
              <a:extLst>
                <a:ext uri="{FF2B5EF4-FFF2-40B4-BE49-F238E27FC236}">
                  <a16:creationId xmlns:a16="http://schemas.microsoft.com/office/drawing/2014/main" id="{6A9B1216-C3F9-1A45-88C3-6B3919099C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4806" y="5347954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33" name="Text Box 19">
              <a:extLst>
                <a:ext uri="{FF2B5EF4-FFF2-40B4-BE49-F238E27FC236}">
                  <a16:creationId xmlns:a16="http://schemas.microsoft.com/office/drawing/2014/main" id="{C901B503-3927-C941-A9AC-EC3929E276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806" y="5347954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4D5FE814-71B2-0046-A0F6-41C573128750}"/>
                </a:ext>
              </a:extLst>
            </p:cNvPr>
            <p:cNvSpPr/>
            <p:nvPr/>
          </p:nvSpPr>
          <p:spPr>
            <a:xfrm>
              <a:off x="6018224" y="56932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06527922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Recovery Protocol: Coordinator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Failure in WAIT</a:t>
            </a:r>
          </a:p>
          <a:p>
            <a:r>
              <a:rPr lang="en-GB" dirty="0"/>
              <a:t>Coordinator has sent “prepare T”, but has not yet received all </a:t>
            </a:r>
            <a:br>
              <a:rPr lang="en-GB" dirty="0"/>
            </a:br>
            <a:r>
              <a:rPr lang="en-GB" dirty="0"/>
              <a:t>vote-commit/vote-abort messages from participants</a:t>
            </a:r>
          </a:p>
          <a:p>
            <a:r>
              <a:rPr lang="en-GB" dirty="0"/>
              <a:t>Recovery restarts commit procedure by resending “prepare T”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329CCB-105F-E640-9147-9C996B16C3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0DBF63C-891A-FC49-9AA1-AF59FB84CF51}"/>
              </a:ext>
            </a:extLst>
          </p:cNvPr>
          <p:cNvGrpSpPr/>
          <p:nvPr/>
        </p:nvGrpSpPr>
        <p:grpSpPr>
          <a:xfrm>
            <a:off x="6167438" y="1773236"/>
            <a:ext cx="5166335" cy="4032659"/>
            <a:chOff x="3663311" y="1916832"/>
            <a:chExt cx="5166335" cy="4032659"/>
          </a:xfrm>
        </p:grpSpPr>
        <p:sp>
          <p:nvSpPr>
            <p:cNvPr id="19" name="Text Box 19">
              <a:extLst>
                <a:ext uri="{FF2B5EF4-FFF2-40B4-BE49-F238E27FC236}">
                  <a16:creationId xmlns:a16="http://schemas.microsoft.com/office/drawing/2014/main" id="{54A5B947-1EFE-EC4F-93FF-E14C684511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3648" y="2492896"/>
              <a:ext cx="17011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 T</a:t>
              </a:r>
            </a:p>
          </p:txBody>
        </p:sp>
        <p:sp>
          <p:nvSpPr>
            <p:cNvPr id="20" name="Text Box 20">
              <a:extLst>
                <a:ext uri="{FF2B5EF4-FFF2-40B4-BE49-F238E27FC236}">
                  <a16:creationId xmlns:a16="http://schemas.microsoft.com/office/drawing/2014/main" id="{E855613D-098F-D24F-B4FD-52B41D3139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3311" y="3789040"/>
              <a:ext cx="2164375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commit T</a:t>
              </a:r>
            </a:p>
          </p:txBody>
        </p:sp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61AFAA00-9AA1-1E41-98CB-9D7203CE2485}"/>
                </a:ext>
              </a:extLst>
            </p:cNvPr>
            <p:cNvSpPr/>
            <p:nvPr/>
          </p:nvSpPr>
          <p:spPr bwMode="auto">
            <a:xfrm>
              <a:off x="5569541" y="191683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7F6FA3B7-5CA0-AF44-BF52-916370A6E019}"/>
                </a:ext>
              </a:extLst>
            </p:cNvPr>
            <p:cNvSpPr/>
            <p:nvPr/>
          </p:nvSpPr>
          <p:spPr bwMode="auto">
            <a:xfrm>
              <a:off x="5569541" y="3175509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WAIT</a:t>
              </a:r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6DE976C5-909F-6F44-A457-166B682603B9}"/>
                </a:ext>
              </a:extLst>
            </p:cNvPr>
            <p:cNvSpPr/>
            <p:nvPr/>
          </p:nvSpPr>
          <p:spPr bwMode="auto">
            <a:xfrm>
              <a:off x="4655841" y="479715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D59F3B43-E45F-B242-B91B-1E51F78E496D}"/>
                </a:ext>
              </a:extLst>
            </p:cNvPr>
            <p:cNvCxnSpPr>
              <a:stCxn id="21" idx="2"/>
              <a:endCxn id="22" idx="0"/>
            </p:cNvCxnSpPr>
            <p:nvPr/>
          </p:nvCxnSpPr>
          <p:spPr bwMode="auto">
            <a:xfrm>
              <a:off x="6096000" y="2276873"/>
              <a:ext cx="0" cy="8986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211FF8E0-0117-F74B-BFA4-C11B851AAE5F}"/>
                </a:ext>
              </a:extLst>
            </p:cNvPr>
            <p:cNvCxnSpPr>
              <a:stCxn id="22" idx="2"/>
              <a:endCxn id="23" idx="0"/>
            </p:cNvCxnSpPr>
            <p:nvPr/>
          </p:nvCxnSpPr>
          <p:spPr bwMode="auto">
            <a:xfrm flipH="1">
              <a:off x="5182300" y="3535550"/>
              <a:ext cx="9137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6" name="Rounded Rectangle 25">
              <a:extLst>
                <a:ext uri="{FF2B5EF4-FFF2-40B4-BE49-F238E27FC236}">
                  <a16:creationId xmlns:a16="http://schemas.microsoft.com/office/drawing/2014/main" id="{08DAB062-DB06-724C-8577-B5A5AF1D90D4}"/>
                </a:ext>
              </a:extLst>
            </p:cNvPr>
            <p:cNvSpPr/>
            <p:nvPr/>
          </p:nvSpPr>
          <p:spPr bwMode="auto">
            <a:xfrm>
              <a:off x="6456041" y="479715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FA19B5EF-1C3D-9748-8C37-EFA48F420380}"/>
                </a:ext>
              </a:extLst>
            </p:cNvPr>
            <p:cNvCxnSpPr>
              <a:stCxn id="22" idx="2"/>
              <a:endCxn id="26" idx="0"/>
            </p:cNvCxnSpPr>
            <p:nvPr/>
          </p:nvCxnSpPr>
          <p:spPr bwMode="auto">
            <a:xfrm>
              <a:off x="6096000" y="3535550"/>
              <a:ext cx="8865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8" name="Text Box 20">
              <a:extLst>
                <a:ext uri="{FF2B5EF4-FFF2-40B4-BE49-F238E27FC236}">
                  <a16:creationId xmlns:a16="http://schemas.microsoft.com/office/drawing/2014/main" id="{55C1BBFE-0750-3C4C-822D-40AC0C5B5B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88089" y="3789040"/>
              <a:ext cx="1941557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abort T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59C47709-5675-CE41-8A8A-E00B0A79A856}"/>
                </a:ext>
              </a:extLst>
            </p:cNvPr>
            <p:cNvSpPr/>
            <p:nvPr/>
          </p:nvSpPr>
          <p:spPr>
            <a:xfrm>
              <a:off x="5915980" y="5589451"/>
              <a:ext cx="360040" cy="3600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C1A906C8-57FF-594D-A15C-C5238BB4E378}"/>
                </a:ext>
              </a:extLst>
            </p:cNvPr>
            <p:cNvCxnSpPr>
              <a:cxnSpLocks/>
              <a:stCxn id="23" idx="2"/>
              <a:endCxn id="29" idx="2"/>
            </p:cNvCxnSpPr>
            <p:nvPr/>
          </p:nvCxnSpPr>
          <p:spPr bwMode="auto">
            <a:xfrm>
              <a:off x="5182301" y="5157192"/>
              <a:ext cx="733679" cy="61227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70437FA3-4762-4444-9306-BD15CC3D1E48}"/>
                </a:ext>
              </a:extLst>
            </p:cNvPr>
            <p:cNvCxnSpPr>
              <a:cxnSpLocks/>
              <a:stCxn id="26" idx="2"/>
              <a:endCxn id="29" idx="6"/>
            </p:cNvCxnSpPr>
            <p:nvPr/>
          </p:nvCxnSpPr>
          <p:spPr bwMode="auto">
            <a:xfrm flipH="1">
              <a:off x="6276020" y="5157192"/>
              <a:ext cx="706481" cy="61227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2" name="Text Box 19">
              <a:extLst>
                <a:ext uri="{FF2B5EF4-FFF2-40B4-BE49-F238E27FC236}">
                  <a16:creationId xmlns:a16="http://schemas.microsoft.com/office/drawing/2014/main" id="{6A9B1216-C3F9-1A45-88C3-6B3919099C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4806" y="5347954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33" name="Text Box 19">
              <a:extLst>
                <a:ext uri="{FF2B5EF4-FFF2-40B4-BE49-F238E27FC236}">
                  <a16:creationId xmlns:a16="http://schemas.microsoft.com/office/drawing/2014/main" id="{C901B503-3927-C941-A9AC-EC3929E276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806" y="5347954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4D5FE814-71B2-0046-A0F6-41C573128750}"/>
                </a:ext>
              </a:extLst>
            </p:cNvPr>
            <p:cNvSpPr/>
            <p:nvPr/>
          </p:nvSpPr>
          <p:spPr>
            <a:xfrm>
              <a:off x="6018224" y="56932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3180627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Recovery Protocol: Coordinator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Failure in COMMIT/ABORT</a:t>
            </a:r>
          </a:p>
          <a:p>
            <a:r>
              <a:rPr lang="en-GB" dirty="0"/>
              <a:t>If coordinator has received all “</a:t>
            </a:r>
            <a:r>
              <a:rPr lang="en-GB" dirty="0" err="1"/>
              <a:t>ack</a:t>
            </a:r>
            <a:r>
              <a:rPr lang="en-GB" dirty="0"/>
              <a:t>” messages, complete successfully</a:t>
            </a:r>
          </a:p>
          <a:p>
            <a:r>
              <a:rPr lang="en-GB" dirty="0"/>
              <a:t>Otherwise, invoke terminate protocol</a:t>
            </a:r>
            <a:br>
              <a:rPr lang="en-GB" dirty="0"/>
            </a:br>
            <a:r>
              <a:rPr lang="en-GB" dirty="0"/>
              <a:t>(i.e. resend global decision)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329CCB-105F-E640-9147-9C996B16C3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0DBF63C-891A-FC49-9AA1-AF59FB84CF51}"/>
              </a:ext>
            </a:extLst>
          </p:cNvPr>
          <p:cNvGrpSpPr/>
          <p:nvPr/>
        </p:nvGrpSpPr>
        <p:grpSpPr>
          <a:xfrm>
            <a:off x="6167438" y="1773236"/>
            <a:ext cx="5166335" cy="4032659"/>
            <a:chOff x="3663311" y="1916832"/>
            <a:chExt cx="5166335" cy="4032659"/>
          </a:xfrm>
        </p:grpSpPr>
        <p:sp>
          <p:nvSpPr>
            <p:cNvPr id="19" name="Text Box 19">
              <a:extLst>
                <a:ext uri="{FF2B5EF4-FFF2-40B4-BE49-F238E27FC236}">
                  <a16:creationId xmlns:a16="http://schemas.microsoft.com/office/drawing/2014/main" id="{54A5B947-1EFE-EC4F-93FF-E14C684511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3648" y="2492896"/>
              <a:ext cx="17011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 T</a:t>
              </a:r>
            </a:p>
          </p:txBody>
        </p:sp>
        <p:sp>
          <p:nvSpPr>
            <p:cNvPr id="20" name="Text Box 20">
              <a:extLst>
                <a:ext uri="{FF2B5EF4-FFF2-40B4-BE49-F238E27FC236}">
                  <a16:creationId xmlns:a16="http://schemas.microsoft.com/office/drawing/2014/main" id="{E855613D-098F-D24F-B4FD-52B41D3139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3311" y="3789040"/>
              <a:ext cx="2164375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commit T</a:t>
              </a:r>
            </a:p>
          </p:txBody>
        </p:sp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61AFAA00-9AA1-1E41-98CB-9D7203CE2485}"/>
                </a:ext>
              </a:extLst>
            </p:cNvPr>
            <p:cNvSpPr/>
            <p:nvPr/>
          </p:nvSpPr>
          <p:spPr bwMode="auto">
            <a:xfrm>
              <a:off x="5569541" y="191683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7F6FA3B7-5CA0-AF44-BF52-916370A6E019}"/>
                </a:ext>
              </a:extLst>
            </p:cNvPr>
            <p:cNvSpPr/>
            <p:nvPr/>
          </p:nvSpPr>
          <p:spPr bwMode="auto">
            <a:xfrm>
              <a:off x="5569541" y="3175509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WAIT</a:t>
              </a:r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6DE976C5-909F-6F44-A457-166B682603B9}"/>
                </a:ext>
              </a:extLst>
            </p:cNvPr>
            <p:cNvSpPr/>
            <p:nvPr/>
          </p:nvSpPr>
          <p:spPr bwMode="auto">
            <a:xfrm>
              <a:off x="4655841" y="4797152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D59F3B43-E45F-B242-B91B-1E51F78E496D}"/>
                </a:ext>
              </a:extLst>
            </p:cNvPr>
            <p:cNvCxnSpPr>
              <a:stCxn id="21" idx="2"/>
              <a:endCxn id="22" idx="0"/>
            </p:cNvCxnSpPr>
            <p:nvPr/>
          </p:nvCxnSpPr>
          <p:spPr bwMode="auto">
            <a:xfrm>
              <a:off x="6096000" y="2276873"/>
              <a:ext cx="0" cy="8986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211FF8E0-0117-F74B-BFA4-C11B851AAE5F}"/>
                </a:ext>
              </a:extLst>
            </p:cNvPr>
            <p:cNvCxnSpPr>
              <a:stCxn id="22" idx="2"/>
              <a:endCxn id="23" idx="0"/>
            </p:cNvCxnSpPr>
            <p:nvPr/>
          </p:nvCxnSpPr>
          <p:spPr bwMode="auto">
            <a:xfrm flipH="1">
              <a:off x="5182300" y="3535550"/>
              <a:ext cx="9137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6" name="Rounded Rectangle 25">
              <a:extLst>
                <a:ext uri="{FF2B5EF4-FFF2-40B4-BE49-F238E27FC236}">
                  <a16:creationId xmlns:a16="http://schemas.microsoft.com/office/drawing/2014/main" id="{08DAB062-DB06-724C-8577-B5A5AF1D90D4}"/>
                </a:ext>
              </a:extLst>
            </p:cNvPr>
            <p:cNvSpPr/>
            <p:nvPr/>
          </p:nvSpPr>
          <p:spPr bwMode="auto">
            <a:xfrm>
              <a:off x="6456041" y="4797152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FA19B5EF-1C3D-9748-8C37-EFA48F420380}"/>
                </a:ext>
              </a:extLst>
            </p:cNvPr>
            <p:cNvCxnSpPr>
              <a:stCxn id="22" idx="2"/>
              <a:endCxn id="26" idx="0"/>
            </p:cNvCxnSpPr>
            <p:nvPr/>
          </p:nvCxnSpPr>
          <p:spPr bwMode="auto">
            <a:xfrm>
              <a:off x="6096000" y="3535550"/>
              <a:ext cx="8865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8" name="Text Box 20">
              <a:extLst>
                <a:ext uri="{FF2B5EF4-FFF2-40B4-BE49-F238E27FC236}">
                  <a16:creationId xmlns:a16="http://schemas.microsoft.com/office/drawing/2014/main" id="{55C1BBFE-0750-3C4C-822D-40AC0C5B5B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88089" y="3789040"/>
              <a:ext cx="1941557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abort T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59C47709-5675-CE41-8A8A-E00B0A79A856}"/>
                </a:ext>
              </a:extLst>
            </p:cNvPr>
            <p:cNvSpPr/>
            <p:nvPr/>
          </p:nvSpPr>
          <p:spPr>
            <a:xfrm>
              <a:off x="5915980" y="5589451"/>
              <a:ext cx="360040" cy="3600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C1A906C8-57FF-594D-A15C-C5238BB4E378}"/>
                </a:ext>
              </a:extLst>
            </p:cNvPr>
            <p:cNvCxnSpPr>
              <a:cxnSpLocks/>
              <a:stCxn id="23" idx="2"/>
              <a:endCxn id="29" idx="2"/>
            </p:cNvCxnSpPr>
            <p:nvPr/>
          </p:nvCxnSpPr>
          <p:spPr bwMode="auto">
            <a:xfrm>
              <a:off x="5182301" y="5157192"/>
              <a:ext cx="733679" cy="61227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70437FA3-4762-4444-9306-BD15CC3D1E48}"/>
                </a:ext>
              </a:extLst>
            </p:cNvPr>
            <p:cNvCxnSpPr>
              <a:cxnSpLocks/>
              <a:stCxn id="26" idx="2"/>
              <a:endCxn id="29" idx="6"/>
            </p:cNvCxnSpPr>
            <p:nvPr/>
          </p:nvCxnSpPr>
          <p:spPr bwMode="auto">
            <a:xfrm flipH="1">
              <a:off x="6276020" y="5157192"/>
              <a:ext cx="706481" cy="61227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2" name="Text Box 19">
              <a:extLst>
                <a:ext uri="{FF2B5EF4-FFF2-40B4-BE49-F238E27FC236}">
                  <a16:creationId xmlns:a16="http://schemas.microsoft.com/office/drawing/2014/main" id="{6A9B1216-C3F9-1A45-88C3-6B3919099C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4806" y="5347954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33" name="Text Box 19">
              <a:extLst>
                <a:ext uri="{FF2B5EF4-FFF2-40B4-BE49-F238E27FC236}">
                  <a16:creationId xmlns:a16="http://schemas.microsoft.com/office/drawing/2014/main" id="{C901B503-3927-C941-A9AC-EC3929E276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806" y="5347954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4D5FE814-71B2-0046-A0F6-41C573128750}"/>
                </a:ext>
              </a:extLst>
            </p:cNvPr>
            <p:cNvSpPr/>
            <p:nvPr/>
          </p:nvSpPr>
          <p:spPr>
            <a:xfrm>
              <a:off x="6018224" y="56932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47380457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Recovery Protocol: Participant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Failure in INITIAL</a:t>
            </a:r>
          </a:p>
          <a:p>
            <a:r>
              <a:rPr lang="en-GB" dirty="0"/>
              <a:t>Participant has not yet voted</a:t>
            </a:r>
          </a:p>
          <a:p>
            <a:r>
              <a:rPr lang="en-GB" dirty="0"/>
              <a:t>Coordinator cannot have reached a decision</a:t>
            </a:r>
          </a:p>
          <a:p>
            <a:r>
              <a:rPr lang="en-GB" dirty="0"/>
              <a:t>Participant should unilaterally abort by sending “vote-abort T”</a:t>
            </a:r>
          </a:p>
          <a:p>
            <a:pPr marL="0" indent="0">
              <a:buNone/>
            </a:pPr>
            <a:r>
              <a:rPr lang="en-GB" dirty="0"/>
              <a:t>(what was the coordinator doing while the participant was down?)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ECBDDF-9E30-7442-B2BA-1D33F2A34DE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3971E4A-E665-EF4F-B7D5-7C925EC81599}"/>
              </a:ext>
            </a:extLst>
          </p:cNvPr>
          <p:cNvGrpSpPr/>
          <p:nvPr/>
        </p:nvGrpSpPr>
        <p:grpSpPr>
          <a:xfrm>
            <a:off x="6448689" y="1773236"/>
            <a:ext cx="4390888" cy="3240360"/>
            <a:chOff x="6198432" y="1773238"/>
            <a:chExt cx="4390888" cy="3240360"/>
          </a:xfrm>
        </p:grpSpPr>
        <p:sp>
          <p:nvSpPr>
            <p:cNvPr id="20" name="Text Box 19">
              <a:extLst>
                <a:ext uri="{FF2B5EF4-FFF2-40B4-BE49-F238E27FC236}">
                  <a16:creationId xmlns:a16="http://schemas.microsoft.com/office/drawing/2014/main" id="{F40C7A4B-423B-F245-A27E-8045B7FC40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98432" y="2277294"/>
              <a:ext cx="217719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vote-commit T</a:t>
              </a:r>
            </a:p>
          </p:txBody>
        </p:sp>
        <p:sp>
          <p:nvSpPr>
            <p:cNvPr id="21" name="Text Box 20">
              <a:extLst>
                <a:ext uri="{FF2B5EF4-FFF2-40B4-BE49-F238E27FC236}">
                  <a16:creationId xmlns:a16="http://schemas.microsoft.com/office/drawing/2014/main" id="{EBB47318-0E47-A94C-BCBA-2A3E847B81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2448" y="3645446"/>
              <a:ext cx="167385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ack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0933FFD0-BB60-3342-B64B-952262F0D491}"/>
                </a:ext>
              </a:extLst>
            </p:cNvPr>
            <p:cNvSpPr/>
            <p:nvPr/>
          </p:nvSpPr>
          <p:spPr bwMode="auto">
            <a:xfrm>
              <a:off x="7832213" y="1773238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E3FBA054-3F8C-FE43-9517-02F4F9C2DAC1}"/>
                </a:ext>
              </a:extLst>
            </p:cNvPr>
            <p:cNvSpPr/>
            <p:nvPr/>
          </p:nvSpPr>
          <p:spPr bwMode="auto">
            <a:xfrm>
              <a:off x="7832213" y="3031915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READY</a:t>
              </a:r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CCA360CA-5209-FA4B-A610-6CE5F269C24B}"/>
                </a:ext>
              </a:extLst>
            </p:cNvPr>
            <p:cNvSpPr/>
            <p:nvPr/>
          </p:nvSpPr>
          <p:spPr bwMode="auto">
            <a:xfrm>
              <a:off x="6918513" y="465355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CB651EFD-6FB7-1547-91D4-E0ED55CA445A}"/>
                </a:ext>
              </a:extLst>
            </p:cNvPr>
            <p:cNvCxnSpPr>
              <a:stCxn id="22" idx="2"/>
              <a:endCxn id="23" idx="0"/>
            </p:cNvCxnSpPr>
            <p:nvPr/>
          </p:nvCxnSpPr>
          <p:spPr bwMode="auto">
            <a:xfrm>
              <a:off x="8358672" y="2133279"/>
              <a:ext cx="0" cy="8986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E79B7D5D-989C-F94C-BE72-DB14E167D694}"/>
                </a:ext>
              </a:extLst>
            </p:cNvPr>
            <p:cNvCxnSpPr>
              <a:stCxn id="23" idx="2"/>
              <a:endCxn id="24" idx="0"/>
            </p:cNvCxnSpPr>
            <p:nvPr/>
          </p:nvCxnSpPr>
          <p:spPr bwMode="auto">
            <a:xfrm flipH="1">
              <a:off x="7444972" y="3391956"/>
              <a:ext cx="9137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2D430EF9-3B18-8D4D-BD44-772AF1D929A4}"/>
                </a:ext>
              </a:extLst>
            </p:cNvPr>
            <p:cNvSpPr/>
            <p:nvPr/>
          </p:nvSpPr>
          <p:spPr bwMode="auto">
            <a:xfrm>
              <a:off x="8718713" y="465355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89A3DA1C-8A0A-F948-B65C-38F31FE2929E}"/>
                </a:ext>
              </a:extLst>
            </p:cNvPr>
            <p:cNvCxnSpPr>
              <a:stCxn id="23" idx="2"/>
              <a:endCxn id="27" idx="0"/>
            </p:cNvCxnSpPr>
            <p:nvPr/>
          </p:nvCxnSpPr>
          <p:spPr bwMode="auto">
            <a:xfrm>
              <a:off x="8358672" y="3391956"/>
              <a:ext cx="8865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Elbow Connector 28">
              <a:extLst>
                <a:ext uri="{FF2B5EF4-FFF2-40B4-BE49-F238E27FC236}">
                  <a16:creationId xmlns:a16="http://schemas.microsoft.com/office/drawing/2014/main" id="{FAD7ED4D-B908-A040-A4CA-B95313EFA27C}"/>
                </a:ext>
              </a:extLst>
            </p:cNvPr>
            <p:cNvCxnSpPr>
              <a:stCxn id="22" idx="3"/>
              <a:endCxn id="27" idx="3"/>
            </p:cNvCxnSpPr>
            <p:nvPr/>
          </p:nvCxnSpPr>
          <p:spPr bwMode="auto">
            <a:xfrm>
              <a:off x="8885131" y="1953258"/>
              <a:ext cx="886500" cy="2880320"/>
            </a:xfrm>
            <a:prstGeom prst="bentConnector3">
              <a:avLst>
                <a:gd name="adj1" fmla="val 186462"/>
              </a:avLst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Text Box 19">
              <a:extLst>
                <a:ext uri="{FF2B5EF4-FFF2-40B4-BE49-F238E27FC236}">
                  <a16:creationId xmlns:a16="http://schemas.microsoft.com/office/drawing/2014/main" id="{10F005B6-C097-404B-8E76-89C5FBAF5B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34939" y="2267120"/>
              <a:ext cx="1954381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vote-abort T</a:t>
              </a:r>
            </a:p>
          </p:txBody>
        </p:sp>
        <p:sp>
          <p:nvSpPr>
            <p:cNvPr id="31" name="Text Box 20">
              <a:extLst>
                <a:ext uri="{FF2B5EF4-FFF2-40B4-BE49-F238E27FC236}">
                  <a16:creationId xmlns:a16="http://schemas.microsoft.com/office/drawing/2014/main" id="{12E3CF64-3ACF-DD43-86AE-1F3081C090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34736" y="3645446"/>
              <a:ext cx="145103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ack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6159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Shared Disc Architecture</a:t>
            </a:r>
            <a:endParaRPr lang="en-GB" dirty="0"/>
          </a:p>
        </p:txBody>
      </p:sp>
      <p:sp>
        <p:nvSpPr>
          <p:cNvPr id="56" name="Content Placeholder 5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Loosely coupled</a:t>
            </a:r>
          </a:p>
          <a:p>
            <a:r>
              <a:rPr lang="en-GB" dirty="0"/>
              <a:t>Distributed Memory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S = switch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BB7312-A890-484C-A6F1-3260262F8C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20A168AF-F9AD-B641-8433-29D556D8BCBE}" type="slidenum">
              <a:rPr lang="en-GB" smtClean="0"/>
              <a:pPr/>
              <a:t>12</a:t>
            </a:fld>
            <a:endParaRPr lang="en-GB"/>
          </a:p>
        </p:txBody>
      </p:sp>
      <p:grpSp>
        <p:nvGrpSpPr>
          <p:cNvPr id="54" name="Group 53"/>
          <p:cNvGrpSpPr/>
          <p:nvPr/>
        </p:nvGrpSpPr>
        <p:grpSpPr>
          <a:xfrm>
            <a:off x="6881320" y="1773236"/>
            <a:ext cx="3972910" cy="3200400"/>
            <a:chOff x="457200" y="1981200"/>
            <a:chExt cx="3972910" cy="3200400"/>
          </a:xfrm>
        </p:grpSpPr>
        <p:sp>
          <p:nvSpPr>
            <p:cNvPr id="4" name="Can 3"/>
            <p:cNvSpPr/>
            <p:nvPr/>
          </p:nvSpPr>
          <p:spPr bwMode="auto">
            <a:xfrm>
              <a:off x="2112579" y="4464269"/>
              <a:ext cx="662152" cy="717331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" name="Can 4"/>
            <p:cNvSpPr/>
            <p:nvPr/>
          </p:nvSpPr>
          <p:spPr bwMode="auto">
            <a:xfrm>
              <a:off x="3767958" y="4464269"/>
              <a:ext cx="662152" cy="717331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Can 5"/>
            <p:cNvSpPr/>
            <p:nvPr/>
          </p:nvSpPr>
          <p:spPr bwMode="auto">
            <a:xfrm>
              <a:off x="457200" y="4464269"/>
              <a:ext cx="662152" cy="717331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3767958" y="1981200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112579" y="1981200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57200" y="1981200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767958" y="2919248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112579" y="2919248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57200" y="2919248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cxnSp>
          <p:nvCxnSpPr>
            <p:cNvPr id="25" name="Straight Connector 24"/>
            <p:cNvCxnSpPr>
              <a:stCxn id="10" idx="2"/>
              <a:endCxn id="21" idx="0"/>
            </p:cNvCxnSpPr>
            <p:nvPr/>
          </p:nvCxnSpPr>
          <p:spPr bwMode="auto">
            <a:xfrm rot="5400000">
              <a:off x="567559" y="2698531"/>
              <a:ext cx="441434" cy="11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>
              <a:stCxn id="9" idx="2"/>
              <a:endCxn id="19" idx="0"/>
            </p:cNvCxnSpPr>
            <p:nvPr/>
          </p:nvCxnSpPr>
          <p:spPr bwMode="auto">
            <a:xfrm rot="5400000">
              <a:off x="2222938" y="2698531"/>
              <a:ext cx="441434" cy="11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>
              <a:stCxn id="7" idx="2"/>
              <a:endCxn id="17" idx="0"/>
            </p:cNvCxnSpPr>
            <p:nvPr/>
          </p:nvCxnSpPr>
          <p:spPr bwMode="auto">
            <a:xfrm rot="5400000">
              <a:off x="3878317" y="2698531"/>
              <a:ext cx="441434" cy="11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>
              <a:stCxn id="21" idx="2"/>
              <a:endCxn id="5" idx="1"/>
            </p:cNvCxnSpPr>
            <p:nvPr/>
          </p:nvCxnSpPr>
          <p:spPr bwMode="auto">
            <a:xfrm rot="16200000" flipH="1">
              <a:off x="1919452" y="2284686"/>
              <a:ext cx="1048407" cy="331075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>
              <a:stCxn id="17" idx="2"/>
              <a:endCxn id="6" idx="1"/>
            </p:cNvCxnSpPr>
            <p:nvPr/>
          </p:nvCxnSpPr>
          <p:spPr bwMode="auto">
            <a:xfrm rot="5400000">
              <a:off x="1919452" y="2284686"/>
              <a:ext cx="1048407" cy="331075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>
              <a:stCxn id="19" idx="2"/>
              <a:endCxn id="4" idx="1"/>
            </p:cNvCxnSpPr>
            <p:nvPr/>
          </p:nvCxnSpPr>
          <p:spPr bwMode="auto">
            <a:xfrm rot="5400000">
              <a:off x="1919452" y="3940066"/>
              <a:ext cx="1048407" cy="11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Oval 22"/>
            <p:cNvSpPr/>
            <p:nvPr/>
          </p:nvSpPr>
          <p:spPr bwMode="auto">
            <a:xfrm>
              <a:off x="2250527" y="3746938"/>
              <a:ext cx="386255" cy="386255"/>
            </a:xfrm>
            <a:prstGeom prst="ellipse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18227890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Recovery Protocol: Participant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Failure in READY</a:t>
            </a:r>
          </a:p>
          <a:p>
            <a:r>
              <a:rPr lang="en-GB" dirty="0"/>
              <a:t>Participant has voted, but doesn't know what the global decision was</a:t>
            </a:r>
          </a:p>
          <a:p>
            <a:r>
              <a:rPr lang="en-GB" dirty="0"/>
              <a:t>Treat as a timeout in READY</a:t>
            </a:r>
            <a:br>
              <a:rPr lang="en-GB" dirty="0"/>
            </a:br>
            <a:r>
              <a:rPr lang="en-GB" dirty="0"/>
              <a:t>(use cooperative termination protocol)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ECBDDF-9E30-7442-B2BA-1D33F2A34DE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3971E4A-E665-EF4F-B7D5-7C925EC81599}"/>
              </a:ext>
            </a:extLst>
          </p:cNvPr>
          <p:cNvGrpSpPr/>
          <p:nvPr/>
        </p:nvGrpSpPr>
        <p:grpSpPr>
          <a:xfrm>
            <a:off x="6448689" y="1773236"/>
            <a:ext cx="4390888" cy="3240360"/>
            <a:chOff x="6198432" y="1773238"/>
            <a:chExt cx="4390888" cy="3240360"/>
          </a:xfrm>
        </p:grpSpPr>
        <p:sp>
          <p:nvSpPr>
            <p:cNvPr id="20" name="Text Box 19">
              <a:extLst>
                <a:ext uri="{FF2B5EF4-FFF2-40B4-BE49-F238E27FC236}">
                  <a16:creationId xmlns:a16="http://schemas.microsoft.com/office/drawing/2014/main" id="{F40C7A4B-423B-F245-A27E-8045B7FC40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98432" y="2277294"/>
              <a:ext cx="217719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vote-commit T</a:t>
              </a:r>
            </a:p>
          </p:txBody>
        </p:sp>
        <p:sp>
          <p:nvSpPr>
            <p:cNvPr id="21" name="Text Box 20">
              <a:extLst>
                <a:ext uri="{FF2B5EF4-FFF2-40B4-BE49-F238E27FC236}">
                  <a16:creationId xmlns:a16="http://schemas.microsoft.com/office/drawing/2014/main" id="{EBB47318-0E47-A94C-BCBA-2A3E847B81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2448" y="3645446"/>
              <a:ext cx="167385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ack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0933FFD0-BB60-3342-B64B-952262F0D491}"/>
                </a:ext>
              </a:extLst>
            </p:cNvPr>
            <p:cNvSpPr/>
            <p:nvPr/>
          </p:nvSpPr>
          <p:spPr bwMode="auto">
            <a:xfrm>
              <a:off x="7832213" y="177323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E3FBA054-3F8C-FE43-9517-02F4F9C2DAC1}"/>
                </a:ext>
              </a:extLst>
            </p:cNvPr>
            <p:cNvSpPr/>
            <p:nvPr/>
          </p:nvSpPr>
          <p:spPr bwMode="auto">
            <a:xfrm>
              <a:off x="7832213" y="3031915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READY</a:t>
              </a:r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CCA360CA-5209-FA4B-A610-6CE5F269C24B}"/>
                </a:ext>
              </a:extLst>
            </p:cNvPr>
            <p:cNvSpPr/>
            <p:nvPr/>
          </p:nvSpPr>
          <p:spPr bwMode="auto">
            <a:xfrm>
              <a:off x="6918513" y="465355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CB651EFD-6FB7-1547-91D4-E0ED55CA445A}"/>
                </a:ext>
              </a:extLst>
            </p:cNvPr>
            <p:cNvCxnSpPr>
              <a:stCxn id="22" idx="2"/>
              <a:endCxn id="23" idx="0"/>
            </p:cNvCxnSpPr>
            <p:nvPr/>
          </p:nvCxnSpPr>
          <p:spPr bwMode="auto">
            <a:xfrm>
              <a:off x="8358672" y="2133279"/>
              <a:ext cx="0" cy="8986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E79B7D5D-989C-F94C-BE72-DB14E167D694}"/>
                </a:ext>
              </a:extLst>
            </p:cNvPr>
            <p:cNvCxnSpPr>
              <a:stCxn id="23" idx="2"/>
              <a:endCxn id="24" idx="0"/>
            </p:cNvCxnSpPr>
            <p:nvPr/>
          </p:nvCxnSpPr>
          <p:spPr bwMode="auto">
            <a:xfrm flipH="1">
              <a:off x="7444972" y="3391956"/>
              <a:ext cx="9137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2D430EF9-3B18-8D4D-BD44-772AF1D929A4}"/>
                </a:ext>
              </a:extLst>
            </p:cNvPr>
            <p:cNvSpPr/>
            <p:nvPr/>
          </p:nvSpPr>
          <p:spPr bwMode="auto">
            <a:xfrm>
              <a:off x="8718713" y="465355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89A3DA1C-8A0A-F948-B65C-38F31FE2929E}"/>
                </a:ext>
              </a:extLst>
            </p:cNvPr>
            <p:cNvCxnSpPr>
              <a:stCxn id="23" idx="2"/>
              <a:endCxn id="27" idx="0"/>
            </p:cNvCxnSpPr>
            <p:nvPr/>
          </p:nvCxnSpPr>
          <p:spPr bwMode="auto">
            <a:xfrm>
              <a:off x="8358672" y="3391956"/>
              <a:ext cx="8865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Elbow Connector 28">
              <a:extLst>
                <a:ext uri="{FF2B5EF4-FFF2-40B4-BE49-F238E27FC236}">
                  <a16:creationId xmlns:a16="http://schemas.microsoft.com/office/drawing/2014/main" id="{FAD7ED4D-B908-A040-A4CA-B95313EFA27C}"/>
                </a:ext>
              </a:extLst>
            </p:cNvPr>
            <p:cNvCxnSpPr>
              <a:stCxn id="22" idx="3"/>
              <a:endCxn id="27" idx="3"/>
            </p:cNvCxnSpPr>
            <p:nvPr/>
          </p:nvCxnSpPr>
          <p:spPr bwMode="auto">
            <a:xfrm>
              <a:off x="8885131" y="1953258"/>
              <a:ext cx="886500" cy="2880320"/>
            </a:xfrm>
            <a:prstGeom prst="bentConnector3">
              <a:avLst>
                <a:gd name="adj1" fmla="val 186462"/>
              </a:avLst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Text Box 19">
              <a:extLst>
                <a:ext uri="{FF2B5EF4-FFF2-40B4-BE49-F238E27FC236}">
                  <a16:creationId xmlns:a16="http://schemas.microsoft.com/office/drawing/2014/main" id="{10F005B6-C097-404B-8E76-89C5FBAF5B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34939" y="2267120"/>
              <a:ext cx="1954381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vote-abort T</a:t>
              </a:r>
            </a:p>
          </p:txBody>
        </p:sp>
        <p:sp>
          <p:nvSpPr>
            <p:cNvPr id="31" name="Text Box 20">
              <a:extLst>
                <a:ext uri="{FF2B5EF4-FFF2-40B4-BE49-F238E27FC236}">
                  <a16:creationId xmlns:a16="http://schemas.microsoft.com/office/drawing/2014/main" id="{12E3CF64-3ACF-DD43-86AE-1F3081C090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34736" y="3645446"/>
              <a:ext cx="145103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ack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514350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Recovery Protocol: Participant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Failure in COMMIT/ABORT</a:t>
            </a:r>
          </a:p>
          <a:p>
            <a:r>
              <a:rPr lang="en-GB" dirty="0"/>
              <a:t>“ack” message has been sent</a:t>
            </a:r>
          </a:p>
          <a:p>
            <a:r>
              <a:rPr lang="en-GB" dirty="0"/>
              <a:t>Participant need take no action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ECBDDF-9E30-7442-B2BA-1D33F2A34DE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3971E4A-E665-EF4F-B7D5-7C925EC81599}"/>
              </a:ext>
            </a:extLst>
          </p:cNvPr>
          <p:cNvGrpSpPr/>
          <p:nvPr/>
        </p:nvGrpSpPr>
        <p:grpSpPr>
          <a:xfrm>
            <a:off x="6448689" y="1773236"/>
            <a:ext cx="4390888" cy="3240360"/>
            <a:chOff x="6198432" y="1773238"/>
            <a:chExt cx="4390888" cy="3240360"/>
          </a:xfrm>
        </p:grpSpPr>
        <p:sp>
          <p:nvSpPr>
            <p:cNvPr id="20" name="Text Box 19">
              <a:extLst>
                <a:ext uri="{FF2B5EF4-FFF2-40B4-BE49-F238E27FC236}">
                  <a16:creationId xmlns:a16="http://schemas.microsoft.com/office/drawing/2014/main" id="{F40C7A4B-423B-F245-A27E-8045B7FC40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98432" y="2277294"/>
              <a:ext cx="217719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vote-commit T</a:t>
              </a:r>
            </a:p>
          </p:txBody>
        </p:sp>
        <p:sp>
          <p:nvSpPr>
            <p:cNvPr id="21" name="Text Box 20">
              <a:extLst>
                <a:ext uri="{FF2B5EF4-FFF2-40B4-BE49-F238E27FC236}">
                  <a16:creationId xmlns:a16="http://schemas.microsoft.com/office/drawing/2014/main" id="{EBB47318-0E47-A94C-BCBA-2A3E847B81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2448" y="3645446"/>
              <a:ext cx="167385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ack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0933FFD0-BB60-3342-B64B-952262F0D491}"/>
                </a:ext>
              </a:extLst>
            </p:cNvPr>
            <p:cNvSpPr/>
            <p:nvPr/>
          </p:nvSpPr>
          <p:spPr bwMode="auto">
            <a:xfrm>
              <a:off x="7832213" y="177323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E3FBA054-3F8C-FE43-9517-02F4F9C2DAC1}"/>
                </a:ext>
              </a:extLst>
            </p:cNvPr>
            <p:cNvSpPr/>
            <p:nvPr/>
          </p:nvSpPr>
          <p:spPr bwMode="auto">
            <a:xfrm>
              <a:off x="7832213" y="3031915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READY</a:t>
              </a:r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CCA360CA-5209-FA4B-A610-6CE5F269C24B}"/>
                </a:ext>
              </a:extLst>
            </p:cNvPr>
            <p:cNvSpPr/>
            <p:nvPr/>
          </p:nvSpPr>
          <p:spPr bwMode="auto">
            <a:xfrm>
              <a:off x="6918513" y="4653558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CB651EFD-6FB7-1547-91D4-E0ED55CA445A}"/>
                </a:ext>
              </a:extLst>
            </p:cNvPr>
            <p:cNvCxnSpPr>
              <a:stCxn id="22" idx="2"/>
              <a:endCxn id="23" idx="0"/>
            </p:cNvCxnSpPr>
            <p:nvPr/>
          </p:nvCxnSpPr>
          <p:spPr bwMode="auto">
            <a:xfrm>
              <a:off x="8358672" y="2133279"/>
              <a:ext cx="0" cy="8986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E79B7D5D-989C-F94C-BE72-DB14E167D694}"/>
                </a:ext>
              </a:extLst>
            </p:cNvPr>
            <p:cNvCxnSpPr>
              <a:stCxn id="23" idx="2"/>
              <a:endCxn id="24" idx="0"/>
            </p:cNvCxnSpPr>
            <p:nvPr/>
          </p:nvCxnSpPr>
          <p:spPr bwMode="auto">
            <a:xfrm flipH="1">
              <a:off x="7444972" y="3391956"/>
              <a:ext cx="9137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2D430EF9-3B18-8D4D-BD44-772AF1D929A4}"/>
                </a:ext>
              </a:extLst>
            </p:cNvPr>
            <p:cNvSpPr/>
            <p:nvPr/>
          </p:nvSpPr>
          <p:spPr bwMode="auto">
            <a:xfrm>
              <a:off x="8718713" y="4653558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89A3DA1C-8A0A-F948-B65C-38F31FE2929E}"/>
                </a:ext>
              </a:extLst>
            </p:cNvPr>
            <p:cNvCxnSpPr>
              <a:stCxn id="23" idx="2"/>
              <a:endCxn id="27" idx="0"/>
            </p:cNvCxnSpPr>
            <p:nvPr/>
          </p:nvCxnSpPr>
          <p:spPr bwMode="auto">
            <a:xfrm>
              <a:off x="8358672" y="3391956"/>
              <a:ext cx="8865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Elbow Connector 28">
              <a:extLst>
                <a:ext uri="{FF2B5EF4-FFF2-40B4-BE49-F238E27FC236}">
                  <a16:creationId xmlns:a16="http://schemas.microsoft.com/office/drawing/2014/main" id="{FAD7ED4D-B908-A040-A4CA-B95313EFA27C}"/>
                </a:ext>
              </a:extLst>
            </p:cNvPr>
            <p:cNvCxnSpPr>
              <a:stCxn id="22" idx="3"/>
              <a:endCxn id="27" idx="3"/>
            </p:cNvCxnSpPr>
            <p:nvPr/>
          </p:nvCxnSpPr>
          <p:spPr bwMode="auto">
            <a:xfrm>
              <a:off x="8885131" y="1953258"/>
              <a:ext cx="886500" cy="2880320"/>
            </a:xfrm>
            <a:prstGeom prst="bentConnector3">
              <a:avLst>
                <a:gd name="adj1" fmla="val 186462"/>
              </a:avLst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Text Box 19">
              <a:extLst>
                <a:ext uri="{FF2B5EF4-FFF2-40B4-BE49-F238E27FC236}">
                  <a16:creationId xmlns:a16="http://schemas.microsoft.com/office/drawing/2014/main" id="{10F005B6-C097-404B-8E76-89C5FBAF5B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34939" y="2267120"/>
              <a:ext cx="1954381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vote-abort T</a:t>
              </a:r>
            </a:p>
          </p:txBody>
        </p:sp>
        <p:sp>
          <p:nvSpPr>
            <p:cNvPr id="31" name="Text Box 20">
              <a:extLst>
                <a:ext uri="{FF2B5EF4-FFF2-40B4-BE49-F238E27FC236}">
                  <a16:creationId xmlns:a16="http://schemas.microsoft.com/office/drawing/2014/main" id="{12E3CF64-3ACF-DD43-86AE-1F3081C090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34736" y="3645446"/>
              <a:ext cx="145103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ack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5357473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BBF72-8346-A847-BA38-0EDF2B143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2PC Variants</a:t>
            </a:r>
          </a:p>
        </p:txBody>
      </p:sp>
    </p:spTree>
    <p:extLst>
      <p:ext uri="{BB962C8B-B14F-4D97-AF65-F5344CB8AC3E}">
        <p14:creationId xmlns:p14="http://schemas.microsoft.com/office/powerpoint/2010/main" val="3408719868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7FCC7-0755-6445-9554-655A1ADF8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2PC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54624-D854-8D43-B82C-BF042CB7545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Costs associated with 2PC:</a:t>
            </a:r>
          </a:p>
          <a:p>
            <a:pPr lvl="1"/>
            <a:r>
              <a:rPr lang="en-US" dirty="0"/>
              <a:t>Number of messages transmitted between coordinator and participants</a:t>
            </a:r>
          </a:p>
          <a:p>
            <a:pPr lvl="1"/>
            <a:r>
              <a:rPr lang="en-US" dirty="0"/>
              <a:t>Number of times that logs are accessed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We can improve the performance of 2PC if we can reduce either of these</a:t>
            </a:r>
          </a:p>
          <a:p>
            <a:pPr lvl="1"/>
            <a:r>
              <a:rPr lang="en-US" dirty="0"/>
              <a:t>Coordinator keeps state information about current transactions in memory </a:t>
            </a:r>
            <a:br>
              <a:rPr lang="en-US" dirty="0"/>
            </a:br>
            <a:r>
              <a:rPr lang="en-US" dirty="0"/>
              <a:t>(doesn't need to consult logs)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Two proposed approaches:</a:t>
            </a:r>
          </a:p>
          <a:p>
            <a:pPr lvl="1"/>
            <a:r>
              <a:rPr lang="en-US" dirty="0"/>
              <a:t>Presumed-Abort</a:t>
            </a:r>
          </a:p>
          <a:p>
            <a:pPr lvl="1"/>
            <a:r>
              <a:rPr lang="en-US" dirty="0"/>
              <a:t>Presumed-Commit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FD24CC-5224-0A40-AAC9-152279995DC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54241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0F27D0E-6632-0D47-923C-1FFDF1B42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Presumed-Abort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CB8273F-9EB8-2244-B1D0-8027657AAFD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Improves performance by letting the coordinator forget about transactions (remove them from memory) in certain circumstances</a:t>
            </a:r>
          </a:p>
          <a:p>
            <a:pPr marL="0" indent="0">
              <a:buNone/>
            </a:pPr>
            <a:r>
              <a:rPr lang="en-US" dirty="0"/>
              <a:t>If the global decision was to abort the transaction, write &lt;abort T&gt; to log and forget T</a:t>
            </a:r>
          </a:p>
          <a:p>
            <a:pPr lvl="1"/>
            <a:r>
              <a:rPr lang="en-US" dirty="0"/>
              <a:t>If a participant asks the coordinator about the global decision and it isn't in memory, tell the participant that the transaction was aborted</a:t>
            </a:r>
          </a:p>
          <a:p>
            <a:pPr lvl="1"/>
            <a:r>
              <a:rPr lang="en-US" dirty="0"/>
              <a:t>Coordinator doesn't need to </a:t>
            </a:r>
            <a:r>
              <a:rPr lang="en-US" dirty="0" err="1"/>
              <a:t>wrie</a:t>
            </a:r>
            <a:r>
              <a:rPr lang="en-US" dirty="0"/>
              <a:t> &lt;end T&gt;</a:t>
            </a:r>
          </a:p>
          <a:p>
            <a:pPr marL="0" indent="0">
              <a:buNone/>
            </a:pPr>
            <a:r>
              <a:rPr lang="en-US" dirty="0"/>
              <a:t>If the global decision was to commit the transaction, only forget it and write &lt;commit T&gt;  and &lt;end T&gt; to log once all "ack" messages have been received from participants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89D69AB-BD4A-1B44-AB4F-650314D33CF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793253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E8097-AF72-0042-8957-5A946E7F1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Presumed-Commit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5E031-72D6-904E-8561-C2B7A96A733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Assumes that, if no information about a transaction is in memory, it must have been committed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the global decision is to commit, coordinator writes &lt;commit T&gt; to log, sends "commit T" and forgets the transaction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the global decision is to abort, coordinator writes &lt;abort T&gt; to log and sends "abort T"</a:t>
            </a:r>
          </a:p>
          <a:p>
            <a:pPr marL="0" indent="0">
              <a:buNone/>
            </a:pPr>
            <a:r>
              <a:rPr lang="en-US" dirty="0"/>
              <a:t>Only writes &lt;end T&gt; and forgets T when all "ack" messages have been received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1F5B1E-09B3-E147-A0FA-6E6833ADECB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913670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46AF0-0C1C-CD47-844F-398ED930D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Three-Phase Commit</a:t>
            </a:r>
          </a:p>
        </p:txBody>
      </p:sp>
    </p:spTree>
    <p:extLst>
      <p:ext uri="{BB962C8B-B14F-4D97-AF65-F5344CB8AC3E}">
        <p14:creationId xmlns:p14="http://schemas.microsoft.com/office/powerpoint/2010/main" val="2209432020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B756E-EB45-C34F-8F79-C7B1588D4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Three-Phase Commit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3AE8E-1D73-194E-9094-2C811438194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 we saw earlier, 2PC can still block in certain circumstances</a:t>
            </a:r>
          </a:p>
          <a:p>
            <a:pPr lvl="1"/>
            <a:r>
              <a:rPr lang="en-US" dirty="0"/>
              <a:t>Participant times out in READY and is unable to find out the global decision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3PC is non-blocking in the event of site failure (but not network partition)</a:t>
            </a:r>
          </a:p>
          <a:p>
            <a:pPr marL="0" indent="0">
              <a:buNone/>
            </a:pPr>
            <a:r>
              <a:rPr lang="en-US" dirty="0"/>
              <a:t>Adds an additional state between WAIT/READY and COMMIT</a:t>
            </a:r>
          </a:p>
          <a:p>
            <a:pPr lvl="1"/>
            <a:r>
              <a:rPr lang="en-US" dirty="0"/>
              <a:t>PRECOMMIT – process is ready to commit but has not yet committed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Some changes to termination and recovery protocols from 2PC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127396-B566-EC4E-8DBC-11253EAE1B9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858544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Coordinator State Diagram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C211247-32E6-BB4A-9831-323FEED3636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3731EE11-D61C-CB4B-8554-6B2E3A172234}"/>
              </a:ext>
            </a:extLst>
          </p:cNvPr>
          <p:cNvGrpSpPr/>
          <p:nvPr/>
        </p:nvGrpSpPr>
        <p:grpSpPr>
          <a:xfrm>
            <a:off x="2703163" y="1773597"/>
            <a:ext cx="6163840" cy="4320456"/>
            <a:chOff x="2703163" y="1773597"/>
            <a:chExt cx="6163840" cy="4320456"/>
          </a:xfrm>
        </p:grpSpPr>
        <p:sp>
          <p:nvSpPr>
            <p:cNvPr id="13" name="Text Box 19"/>
            <p:cNvSpPr txBox="1">
              <a:spLocks noChangeArrowheads="1"/>
            </p:cNvSpPr>
            <p:nvPr/>
          </p:nvSpPr>
          <p:spPr bwMode="auto">
            <a:xfrm>
              <a:off x="3943648" y="2349661"/>
              <a:ext cx="17011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 T</a:t>
              </a:r>
            </a:p>
          </p:txBody>
        </p:sp>
        <p:sp>
          <p:nvSpPr>
            <p:cNvPr id="14" name="Text Box 20"/>
            <p:cNvSpPr txBox="1">
              <a:spLocks noChangeArrowheads="1"/>
            </p:cNvSpPr>
            <p:nvPr/>
          </p:nvSpPr>
          <p:spPr bwMode="auto">
            <a:xfrm>
              <a:off x="2893522" y="3284802"/>
              <a:ext cx="252184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prepare-commit T</a:t>
              </a: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5569541" y="1773597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16" name="Rounded Rectangle 15"/>
            <p:cNvSpPr/>
            <p:nvPr/>
          </p:nvSpPr>
          <p:spPr bwMode="auto">
            <a:xfrm>
              <a:off x="5569541" y="2792035"/>
              <a:ext cx="1052919" cy="36004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WAIT</a:t>
              </a:r>
            </a:p>
          </p:txBody>
        </p:sp>
        <p:sp>
          <p:nvSpPr>
            <p:cNvPr id="17" name="Rounded Rectangle 16"/>
            <p:cNvSpPr/>
            <p:nvPr/>
          </p:nvSpPr>
          <p:spPr bwMode="auto">
            <a:xfrm>
              <a:off x="4480615" y="3997733"/>
              <a:ext cx="1383954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PRECOMMIT</a:t>
              </a:r>
            </a:p>
          </p:txBody>
        </p:sp>
        <p:cxnSp>
          <p:nvCxnSpPr>
            <p:cNvPr id="18" name="Straight Arrow Connector 17"/>
            <p:cNvCxnSpPr>
              <a:stCxn id="15" idx="2"/>
              <a:endCxn id="16" idx="0"/>
            </p:cNvCxnSpPr>
            <p:nvPr/>
          </p:nvCxnSpPr>
          <p:spPr bwMode="auto">
            <a:xfrm>
              <a:off x="6096001" y="2133637"/>
              <a:ext cx="0" cy="65839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cxnSpLocks/>
              <a:stCxn id="16" idx="2"/>
              <a:endCxn id="17" idx="0"/>
            </p:cNvCxnSpPr>
            <p:nvPr/>
          </p:nvCxnSpPr>
          <p:spPr bwMode="auto">
            <a:xfrm flipH="1">
              <a:off x="5172592" y="3152075"/>
              <a:ext cx="923409" cy="84565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0" name="Rounded Rectangle 19"/>
            <p:cNvSpPr/>
            <p:nvPr/>
          </p:nvSpPr>
          <p:spPr bwMode="auto">
            <a:xfrm>
              <a:off x="6398986" y="4002304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21" name="Straight Arrow Connector 20"/>
            <p:cNvCxnSpPr>
              <a:stCxn id="16" idx="2"/>
              <a:endCxn id="20" idx="0"/>
            </p:cNvCxnSpPr>
            <p:nvPr/>
          </p:nvCxnSpPr>
          <p:spPr bwMode="auto">
            <a:xfrm>
              <a:off x="6096001" y="3152075"/>
              <a:ext cx="829445" cy="85022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6925446" y="3284802"/>
              <a:ext cx="1941557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abort T</a:t>
              </a:r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FA92936A-2F75-0441-BCE6-1CA874A17FBA}"/>
                </a:ext>
              </a:extLst>
            </p:cNvPr>
            <p:cNvSpPr/>
            <p:nvPr/>
          </p:nvSpPr>
          <p:spPr>
            <a:xfrm>
              <a:off x="5914404" y="5734013"/>
              <a:ext cx="360040" cy="3600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D57D6623-FA8A-4049-8D58-C6577B4B6EA4}"/>
                </a:ext>
              </a:extLst>
            </p:cNvPr>
            <p:cNvCxnSpPr>
              <a:cxnSpLocks/>
              <a:stCxn id="17" idx="2"/>
              <a:endCxn id="40" idx="0"/>
            </p:cNvCxnSpPr>
            <p:nvPr/>
          </p:nvCxnSpPr>
          <p:spPr bwMode="auto">
            <a:xfrm>
              <a:off x="5172592" y="4357773"/>
              <a:ext cx="0" cy="76983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ED58EE9C-A6C4-BF43-AF6B-18719BCA8CCA}"/>
                </a:ext>
              </a:extLst>
            </p:cNvPr>
            <p:cNvCxnSpPr>
              <a:cxnSpLocks/>
              <a:stCxn id="20" idx="2"/>
              <a:endCxn id="4" idx="7"/>
            </p:cNvCxnSpPr>
            <p:nvPr/>
          </p:nvCxnSpPr>
          <p:spPr bwMode="auto">
            <a:xfrm flipH="1">
              <a:off x="6221717" y="4362344"/>
              <a:ext cx="703729" cy="142439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7" name="Text Box 19">
              <a:extLst>
                <a:ext uri="{FF2B5EF4-FFF2-40B4-BE49-F238E27FC236}">
                  <a16:creationId xmlns:a16="http://schemas.microsoft.com/office/drawing/2014/main" id="{754487F4-9608-674E-84F2-138349FF85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926" y="5564736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28" name="Text Box 19">
              <a:extLst>
                <a:ext uri="{FF2B5EF4-FFF2-40B4-BE49-F238E27FC236}">
                  <a16:creationId xmlns:a16="http://schemas.microsoft.com/office/drawing/2014/main" id="{80E0F06F-D7DE-B34D-9919-A9C34AD697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806" y="5204719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94532844-63A3-6346-824F-A3EACF683CF4}"/>
                </a:ext>
              </a:extLst>
            </p:cNvPr>
            <p:cNvSpPr/>
            <p:nvPr/>
          </p:nvSpPr>
          <p:spPr>
            <a:xfrm>
              <a:off x="6015038" y="5847674"/>
              <a:ext cx="152400" cy="1524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ounded Rectangle 39">
              <a:extLst>
                <a:ext uri="{FF2B5EF4-FFF2-40B4-BE49-F238E27FC236}">
                  <a16:creationId xmlns:a16="http://schemas.microsoft.com/office/drawing/2014/main" id="{65F03135-D9D6-2246-9976-3F7D23B59D92}"/>
                </a:ext>
              </a:extLst>
            </p:cNvPr>
            <p:cNvSpPr/>
            <p:nvPr/>
          </p:nvSpPr>
          <p:spPr bwMode="auto">
            <a:xfrm>
              <a:off x="4646132" y="5127603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sp>
          <p:nvSpPr>
            <p:cNvPr id="45" name="Text Box 20">
              <a:extLst>
                <a:ext uri="{FF2B5EF4-FFF2-40B4-BE49-F238E27FC236}">
                  <a16:creationId xmlns:a16="http://schemas.microsoft.com/office/drawing/2014/main" id="{692BA05E-EDDB-F347-8CD5-427405DB7B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3163" y="4529076"/>
              <a:ext cx="228940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ready-commit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commit T</a:t>
              </a:r>
            </a:p>
          </p:txBody>
        </p: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AC852875-9EBE-5C48-842F-32A4DAB0425A}"/>
                </a:ext>
              </a:extLst>
            </p:cNvPr>
            <p:cNvCxnSpPr>
              <a:cxnSpLocks/>
              <a:stCxn id="40" idx="2"/>
              <a:endCxn id="4" idx="1"/>
            </p:cNvCxnSpPr>
            <p:nvPr/>
          </p:nvCxnSpPr>
          <p:spPr bwMode="auto">
            <a:xfrm>
              <a:off x="5172592" y="5487643"/>
              <a:ext cx="794539" cy="29909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109466999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Sans" panose="020B0602030504020204" pitchFamily="34" charset="77"/>
              </a:rPr>
              <a:t>Participant State Diagram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A46B6C8-7AB0-A943-905D-5CFA2E82DA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278E065-45AE-CA40-A720-BD094159D402}"/>
              </a:ext>
            </a:extLst>
          </p:cNvPr>
          <p:cNvGrpSpPr/>
          <p:nvPr/>
        </p:nvGrpSpPr>
        <p:grpSpPr>
          <a:xfrm>
            <a:off x="3199739" y="1773238"/>
            <a:ext cx="5286410" cy="4365194"/>
            <a:chOff x="3199739" y="1773238"/>
            <a:chExt cx="5286410" cy="4365194"/>
          </a:xfrm>
        </p:grpSpPr>
        <p:sp>
          <p:nvSpPr>
            <p:cNvPr id="258067" name="Text Box 19"/>
            <p:cNvSpPr txBox="1">
              <a:spLocks noChangeArrowheads="1"/>
            </p:cNvSpPr>
            <p:nvPr/>
          </p:nvSpPr>
          <p:spPr bwMode="auto">
            <a:xfrm>
              <a:off x="3935760" y="2277294"/>
              <a:ext cx="217719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vote-commit T</a:t>
              </a:r>
            </a:p>
          </p:txBody>
        </p:sp>
        <p:sp>
          <p:nvSpPr>
            <p:cNvPr id="258068" name="Text Box 20"/>
            <p:cNvSpPr txBox="1">
              <a:spLocks noChangeArrowheads="1"/>
            </p:cNvSpPr>
            <p:nvPr/>
          </p:nvSpPr>
          <p:spPr bwMode="auto">
            <a:xfrm>
              <a:off x="3199739" y="3645446"/>
              <a:ext cx="250902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ready-commit</a:t>
              </a:r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5569541" y="177323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14" name="Rounded Rectangle 13"/>
            <p:cNvSpPr/>
            <p:nvPr/>
          </p:nvSpPr>
          <p:spPr bwMode="auto">
            <a:xfrm>
              <a:off x="5569541" y="3031915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READY</a:t>
              </a: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4502994" y="4653558"/>
              <a:ext cx="1412985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PRECOMMIT</a:t>
              </a:r>
            </a:p>
          </p:txBody>
        </p:sp>
        <p:cxnSp>
          <p:nvCxnSpPr>
            <p:cNvPr id="16" name="Straight Arrow Connector 15"/>
            <p:cNvCxnSpPr>
              <a:stCxn id="13" idx="2"/>
              <a:endCxn id="14" idx="0"/>
            </p:cNvCxnSpPr>
            <p:nvPr/>
          </p:nvCxnSpPr>
          <p:spPr bwMode="auto">
            <a:xfrm>
              <a:off x="6096000" y="2133279"/>
              <a:ext cx="0" cy="8986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cxnSpLocks/>
              <a:stCxn id="14" idx="2"/>
              <a:endCxn id="15" idx="0"/>
            </p:cNvCxnSpPr>
            <p:nvPr/>
          </p:nvCxnSpPr>
          <p:spPr bwMode="auto">
            <a:xfrm flipH="1">
              <a:off x="5209487" y="3391955"/>
              <a:ext cx="886514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8" name="Rounded Rectangle 17"/>
            <p:cNvSpPr/>
            <p:nvPr/>
          </p:nvSpPr>
          <p:spPr bwMode="auto">
            <a:xfrm>
              <a:off x="6456041" y="465355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19" name="Straight Arrow Connector 18"/>
            <p:cNvCxnSpPr>
              <a:stCxn id="14" idx="2"/>
              <a:endCxn id="18" idx="0"/>
            </p:cNvCxnSpPr>
            <p:nvPr/>
          </p:nvCxnSpPr>
          <p:spPr bwMode="auto">
            <a:xfrm>
              <a:off x="6096000" y="3391956"/>
              <a:ext cx="8865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" name="Elbow Connector 10"/>
            <p:cNvCxnSpPr>
              <a:stCxn id="13" idx="3"/>
              <a:endCxn id="18" idx="3"/>
            </p:cNvCxnSpPr>
            <p:nvPr/>
          </p:nvCxnSpPr>
          <p:spPr bwMode="auto">
            <a:xfrm>
              <a:off x="6622459" y="1953258"/>
              <a:ext cx="886500" cy="2880320"/>
            </a:xfrm>
            <a:prstGeom prst="bentConnector3">
              <a:avLst>
                <a:gd name="adj1" fmla="val 186462"/>
              </a:avLst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Text Box 19"/>
            <p:cNvSpPr txBox="1">
              <a:spLocks noChangeArrowheads="1"/>
            </p:cNvSpPr>
            <p:nvPr/>
          </p:nvSpPr>
          <p:spPr bwMode="auto">
            <a:xfrm>
              <a:off x="6531768" y="2277294"/>
              <a:ext cx="1954381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vote-abort T</a:t>
              </a:r>
            </a:p>
          </p:txBody>
        </p:sp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6672064" y="3645446"/>
              <a:ext cx="145103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ack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F2B42570-AF52-504C-8E09-2519E39E1706}"/>
                </a:ext>
              </a:extLst>
            </p:cNvPr>
            <p:cNvSpPr/>
            <p:nvPr/>
          </p:nvSpPr>
          <p:spPr bwMode="auto">
            <a:xfrm>
              <a:off x="4683026" y="577839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1E0704F8-E72D-2B4F-90C8-136778B4189D}"/>
                </a:ext>
              </a:extLst>
            </p:cNvPr>
            <p:cNvCxnSpPr>
              <a:cxnSpLocks/>
              <a:stCxn id="15" idx="2"/>
              <a:endCxn id="21" idx="0"/>
            </p:cNvCxnSpPr>
            <p:nvPr/>
          </p:nvCxnSpPr>
          <p:spPr bwMode="auto">
            <a:xfrm flipH="1">
              <a:off x="5209486" y="5013598"/>
              <a:ext cx="1" cy="76479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9" name="Text Box 20">
              <a:extLst>
                <a:ext uri="{FF2B5EF4-FFF2-40B4-BE49-F238E27FC236}">
                  <a16:creationId xmlns:a16="http://schemas.microsoft.com/office/drawing/2014/main" id="{932C4EDF-ED65-FA48-A608-EAAF2D6492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9739" y="5103607"/>
              <a:ext cx="167385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ack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2922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Software </a:t>
            </a:r>
            <a:r>
              <a:rPr lang="en-US"/>
              <a:t>–</a:t>
            </a:r>
            <a:r>
              <a:rPr lang="en-GB"/>
              <a:t> Shared Disc</a:t>
            </a:r>
            <a:endParaRPr lang="en-GB" dirty="0"/>
          </a:p>
        </p:txBody>
      </p:sp>
      <p:sp>
        <p:nvSpPr>
          <p:cNvPr id="56" name="Content Placeholder 5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Avoids memory bottleneck</a:t>
            </a:r>
          </a:p>
          <a:p>
            <a:r>
              <a:rPr lang="en-GB" dirty="0"/>
              <a:t>Same page may be in more than one buffer at once </a:t>
            </a:r>
            <a:r>
              <a:rPr lang="en-US" dirty="0"/>
              <a:t>–</a:t>
            </a:r>
            <a:r>
              <a:rPr lang="en-GB" dirty="0"/>
              <a:t> can lead to incoherence</a:t>
            </a:r>
          </a:p>
          <a:p>
            <a:r>
              <a:rPr lang="en-GB" dirty="0"/>
              <a:t>Needs global locking mechanism</a:t>
            </a:r>
          </a:p>
          <a:p>
            <a:r>
              <a:rPr lang="en-GB" dirty="0"/>
              <a:t>Single logical database storage</a:t>
            </a:r>
          </a:p>
          <a:p>
            <a:r>
              <a:rPr lang="en-GB" dirty="0"/>
              <a:t>Each processor has its own database buffer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CA80E6-E949-854C-AFED-1C94BDB5C8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20A168AF-F9AD-B641-8433-29D556D8BCBE}" type="slidenum">
              <a:rPr lang="en-GB" smtClean="0"/>
              <a:pPr/>
              <a:t>13</a:t>
            </a:fld>
            <a:endParaRPr lang="en-GB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697E561B-4DC9-9047-B83A-89D5AA2A9881}"/>
              </a:ext>
            </a:extLst>
          </p:cNvPr>
          <p:cNvGrpSpPr/>
          <p:nvPr/>
        </p:nvGrpSpPr>
        <p:grpSpPr>
          <a:xfrm>
            <a:off x="6881320" y="1773236"/>
            <a:ext cx="3972910" cy="3200400"/>
            <a:chOff x="457200" y="1981200"/>
            <a:chExt cx="3972910" cy="3200400"/>
          </a:xfrm>
        </p:grpSpPr>
        <p:sp>
          <p:nvSpPr>
            <p:cNvPr id="42" name="Can 41">
              <a:extLst>
                <a:ext uri="{FF2B5EF4-FFF2-40B4-BE49-F238E27FC236}">
                  <a16:creationId xmlns:a16="http://schemas.microsoft.com/office/drawing/2014/main" id="{5C90621F-3282-7B41-AB84-5BFA1BEDCBCE}"/>
                </a:ext>
              </a:extLst>
            </p:cNvPr>
            <p:cNvSpPr/>
            <p:nvPr/>
          </p:nvSpPr>
          <p:spPr bwMode="auto">
            <a:xfrm>
              <a:off x="2112579" y="4464269"/>
              <a:ext cx="662152" cy="717331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3" name="Can 42">
              <a:extLst>
                <a:ext uri="{FF2B5EF4-FFF2-40B4-BE49-F238E27FC236}">
                  <a16:creationId xmlns:a16="http://schemas.microsoft.com/office/drawing/2014/main" id="{E9773329-6440-0C41-9236-FAEDEE17195F}"/>
                </a:ext>
              </a:extLst>
            </p:cNvPr>
            <p:cNvSpPr/>
            <p:nvPr/>
          </p:nvSpPr>
          <p:spPr bwMode="auto">
            <a:xfrm>
              <a:off x="3767958" y="4464269"/>
              <a:ext cx="662152" cy="717331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4" name="Can 43">
              <a:extLst>
                <a:ext uri="{FF2B5EF4-FFF2-40B4-BE49-F238E27FC236}">
                  <a16:creationId xmlns:a16="http://schemas.microsoft.com/office/drawing/2014/main" id="{C06A8096-355A-694B-913E-AC7D805701F0}"/>
                </a:ext>
              </a:extLst>
            </p:cNvPr>
            <p:cNvSpPr/>
            <p:nvPr/>
          </p:nvSpPr>
          <p:spPr bwMode="auto">
            <a:xfrm>
              <a:off x="457200" y="4464269"/>
              <a:ext cx="662152" cy="717331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64C839A-FAAF-1046-B4FF-303B55F0C8E2}"/>
                </a:ext>
              </a:extLst>
            </p:cNvPr>
            <p:cNvSpPr/>
            <p:nvPr/>
          </p:nvSpPr>
          <p:spPr bwMode="auto">
            <a:xfrm>
              <a:off x="3767958" y="1981200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103404E-9B44-394B-8336-5284777B98DB}"/>
                </a:ext>
              </a:extLst>
            </p:cNvPr>
            <p:cNvSpPr/>
            <p:nvPr/>
          </p:nvSpPr>
          <p:spPr bwMode="auto">
            <a:xfrm>
              <a:off x="2112579" y="1981200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94B50E60-46C5-6341-B6D3-9A49D531E567}"/>
                </a:ext>
              </a:extLst>
            </p:cNvPr>
            <p:cNvSpPr/>
            <p:nvPr/>
          </p:nvSpPr>
          <p:spPr bwMode="auto">
            <a:xfrm>
              <a:off x="457200" y="1981200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7752580C-B438-B74C-9D0C-E06A3BD87FB5}"/>
                </a:ext>
              </a:extLst>
            </p:cNvPr>
            <p:cNvSpPr/>
            <p:nvPr/>
          </p:nvSpPr>
          <p:spPr bwMode="auto">
            <a:xfrm>
              <a:off x="3767958" y="2919248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AEE51E17-DFB2-C449-B202-242B34115252}"/>
                </a:ext>
              </a:extLst>
            </p:cNvPr>
            <p:cNvSpPr/>
            <p:nvPr/>
          </p:nvSpPr>
          <p:spPr bwMode="auto">
            <a:xfrm>
              <a:off x="2112579" y="2919248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9D667DE6-CE88-F640-9B63-BC9923896D8E}"/>
                </a:ext>
              </a:extLst>
            </p:cNvPr>
            <p:cNvSpPr/>
            <p:nvPr/>
          </p:nvSpPr>
          <p:spPr bwMode="auto">
            <a:xfrm>
              <a:off x="457200" y="2919248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1FCFF8C2-BB27-914E-AA9C-453765F42390}"/>
                </a:ext>
              </a:extLst>
            </p:cNvPr>
            <p:cNvCxnSpPr>
              <a:stCxn id="47" idx="2"/>
              <a:endCxn id="68" idx="0"/>
            </p:cNvCxnSpPr>
            <p:nvPr/>
          </p:nvCxnSpPr>
          <p:spPr bwMode="auto">
            <a:xfrm rot="5400000">
              <a:off x="567559" y="2698531"/>
              <a:ext cx="441434" cy="11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730433ED-4DC7-5240-99F2-762974EE9861}"/>
                </a:ext>
              </a:extLst>
            </p:cNvPr>
            <p:cNvCxnSpPr>
              <a:stCxn id="46" idx="2"/>
              <a:endCxn id="67" idx="0"/>
            </p:cNvCxnSpPr>
            <p:nvPr/>
          </p:nvCxnSpPr>
          <p:spPr bwMode="auto">
            <a:xfrm rot="5400000">
              <a:off x="2222938" y="2698531"/>
              <a:ext cx="441434" cy="11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DF4F9785-2FAD-2D43-96FB-239D47BEE001}"/>
                </a:ext>
              </a:extLst>
            </p:cNvPr>
            <p:cNvCxnSpPr>
              <a:stCxn id="45" idx="2"/>
              <a:endCxn id="66" idx="0"/>
            </p:cNvCxnSpPr>
            <p:nvPr/>
          </p:nvCxnSpPr>
          <p:spPr bwMode="auto">
            <a:xfrm rot="5400000">
              <a:off x="3878317" y="2698531"/>
              <a:ext cx="441434" cy="11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E944682A-09C4-5E41-B567-D8DEA7EA5E82}"/>
                </a:ext>
              </a:extLst>
            </p:cNvPr>
            <p:cNvCxnSpPr>
              <a:stCxn id="68" idx="2"/>
              <a:endCxn id="43" idx="1"/>
            </p:cNvCxnSpPr>
            <p:nvPr/>
          </p:nvCxnSpPr>
          <p:spPr bwMode="auto">
            <a:xfrm rot="16200000" flipH="1">
              <a:off x="1919452" y="2284686"/>
              <a:ext cx="1048407" cy="331075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50853FDB-0B79-2D43-AEE4-C66B64393303}"/>
                </a:ext>
              </a:extLst>
            </p:cNvPr>
            <p:cNvCxnSpPr>
              <a:stCxn id="66" idx="2"/>
              <a:endCxn id="44" idx="1"/>
            </p:cNvCxnSpPr>
            <p:nvPr/>
          </p:nvCxnSpPr>
          <p:spPr bwMode="auto">
            <a:xfrm rot="5400000">
              <a:off x="1919452" y="2284686"/>
              <a:ext cx="1048407" cy="331075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68C5208E-ADAC-2148-A8E9-AEC991F05664}"/>
                </a:ext>
              </a:extLst>
            </p:cNvPr>
            <p:cNvCxnSpPr>
              <a:stCxn id="67" idx="2"/>
              <a:endCxn id="42" idx="1"/>
            </p:cNvCxnSpPr>
            <p:nvPr/>
          </p:nvCxnSpPr>
          <p:spPr bwMode="auto">
            <a:xfrm rot="5400000">
              <a:off x="1919452" y="3940066"/>
              <a:ext cx="1048407" cy="11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190C53B7-63DA-6241-A1FB-9FF5095F11E5}"/>
                </a:ext>
              </a:extLst>
            </p:cNvPr>
            <p:cNvSpPr/>
            <p:nvPr/>
          </p:nvSpPr>
          <p:spPr bwMode="auto">
            <a:xfrm>
              <a:off x="2250527" y="3746938"/>
              <a:ext cx="386255" cy="386255"/>
            </a:xfrm>
            <a:prstGeom prst="ellipse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83020859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62D1F-D499-7441-885D-96F267A9C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3PC Termination Protocol: Coordinator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25B09-65EC-114A-8A80-20D0CFD2BE5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Timeout in PRECOMMIT</a:t>
            </a:r>
          </a:p>
          <a:p>
            <a:r>
              <a:rPr lang="en-US" dirty="0"/>
              <a:t>Coordinator does not if non-responding participants have moved to PRECOMMIT, but it does know that they're all in READY at least (so have all voted to commit)</a:t>
            </a:r>
          </a:p>
          <a:p>
            <a:r>
              <a:rPr lang="en-US" dirty="0"/>
              <a:t>Move all participants to PRECOMMIT by sending "prepare-commit T", then send "commit T"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63909D4-0421-904A-B7E2-9A90BF3F9BE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0726971-DBEB-2C45-B9DB-BD69B3846D4A}"/>
              </a:ext>
            </a:extLst>
          </p:cNvPr>
          <p:cNvGrpSpPr/>
          <p:nvPr/>
        </p:nvGrpSpPr>
        <p:grpSpPr>
          <a:xfrm>
            <a:off x="6024563" y="1773236"/>
            <a:ext cx="6163840" cy="4320456"/>
            <a:chOff x="2703163" y="1773597"/>
            <a:chExt cx="6163840" cy="4320456"/>
          </a:xfrm>
        </p:grpSpPr>
        <p:sp>
          <p:nvSpPr>
            <p:cNvPr id="8" name="Text Box 19">
              <a:extLst>
                <a:ext uri="{FF2B5EF4-FFF2-40B4-BE49-F238E27FC236}">
                  <a16:creationId xmlns:a16="http://schemas.microsoft.com/office/drawing/2014/main" id="{C055DCC4-D248-1545-AA63-36DB130C55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3648" y="2349661"/>
              <a:ext cx="17011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 T</a:t>
              </a:r>
            </a:p>
          </p:txBody>
        </p:sp>
        <p:sp>
          <p:nvSpPr>
            <p:cNvPr id="9" name="Text Box 20">
              <a:extLst>
                <a:ext uri="{FF2B5EF4-FFF2-40B4-BE49-F238E27FC236}">
                  <a16:creationId xmlns:a16="http://schemas.microsoft.com/office/drawing/2014/main" id="{FA0EA707-B6A1-B744-8A0B-D5C5E4AB75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93522" y="3284802"/>
              <a:ext cx="252184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prepare-commit T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CFDAFC9C-11DB-254A-8BF6-89CED7221B1D}"/>
                </a:ext>
              </a:extLst>
            </p:cNvPr>
            <p:cNvSpPr/>
            <p:nvPr/>
          </p:nvSpPr>
          <p:spPr bwMode="auto">
            <a:xfrm>
              <a:off x="5569541" y="1773597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53BEF24C-AB9F-AB48-8652-0ECA95581653}"/>
                </a:ext>
              </a:extLst>
            </p:cNvPr>
            <p:cNvSpPr/>
            <p:nvPr/>
          </p:nvSpPr>
          <p:spPr bwMode="auto">
            <a:xfrm>
              <a:off x="5569541" y="2792035"/>
              <a:ext cx="1052919" cy="36004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WAIT</a:t>
              </a:r>
            </a:p>
          </p:txBody>
        </p:sp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4A1F2376-1E73-F040-8690-D24181CC5718}"/>
                </a:ext>
              </a:extLst>
            </p:cNvPr>
            <p:cNvSpPr/>
            <p:nvPr/>
          </p:nvSpPr>
          <p:spPr bwMode="auto">
            <a:xfrm>
              <a:off x="4480615" y="3997733"/>
              <a:ext cx="1383954" cy="360040"/>
            </a:xfrm>
            <a:prstGeom prst="roundRect">
              <a:avLst/>
            </a:prstGeom>
            <a:solidFill>
              <a:schemeClr val="tx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PRECOMMIT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A11439A4-54A8-C24C-AEE9-B4B13A3835D5}"/>
                </a:ext>
              </a:extLst>
            </p:cNvPr>
            <p:cNvCxnSpPr>
              <a:stCxn id="10" idx="2"/>
              <a:endCxn id="11" idx="0"/>
            </p:cNvCxnSpPr>
            <p:nvPr/>
          </p:nvCxnSpPr>
          <p:spPr bwMode="auto">
            <a:xfrm>
              <a:off x="6096001" y="2133637"/>
              <a:ext cx="0" cy="65839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90ED763C-A465-7C4A-89FF-B93E08642EC4}"/>
                </a:ext>
              </a:extLst>
            </p:cNvPr>
            <p:cNvCxnSpPr>
              <a:cxnSpLocks/>
              <a:stCxn id="11" idx="2"/>
              <a:endCxn id="12" idx="0"/>
            </p:cNvCxnSpPr>
            <p:nvPr/>
          </p:nvCxnSpPr>
          <p:spPr bwMode="auto">
            <a:xfrm flipH="1">
              <a:off x="5172592" y="3152075"/>
              <a:ext cx="923409" cy="84565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0508799C-D359-6D4F-8940-883A85DCC4F7}"/>
                </a:ext>
              </a:extLst>
            </p:cNvPr>
            <p:cNvSpPr/>
            <p:nvPr/>
          </p:nvSpPr>
          <p:spPr bwMode="auto">
            <a:xfrm>
              <a:off x="6398986" y="4002304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08EDBB5C-E5A1-4640-B8DC-937933B7F1B7}"/>
                </a:ext>
              </a:extLst>
            </p:cNvPr>
            <p:cNvCxnSpPr>
              <a:stCxn id="11" idx="2"/>
              <a:endCxn id="15" idx="0"/>
            </p:cNvCxnSpPr>
            <p:nvPr/>
          </p:nvCxnSpPr>
          <p:spPr bwMode="auto">
            <a:xfrm>
              <a:off x="6096001" y="3152075"/>
              <a:ext cx="829445" cy="85022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7" name="Text Box 20">
              <a:extLst>
                <a:ext uri="{FF2B5EF4-FFF2-40B4-BE49-F238E27FC236}">
                  <a16:creationId xmlns:a16="http://schemas.microsoft.com/office/drawing/2014/main" id="{B86043D8-C331-C748-B7EF-E1C338106F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5446" y="3284802"/>
              <a:ext cx="1941557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abort T</a:t>
              </a: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3330261F-108E-294A-AF6B-7A8A577B3058}"/>
                </a:ext>
              </a:extLst>
            </p:cNvPr>
            <p:cNvSpPr/>
            <p:nvPr/>
          </p:nvSpPr>
          <p:spPr>
            <a:xfrm>
              <a:off x="5914404" y="5734013"/>
              <a:ext cx="360040" cy="3600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9E7F915E-CEDA-294B-9B03-A2CC7693D4E0}"/>
                </a:ext>
              </a:extLst>
            </p:cNvPr>
            <p:cNvCxnSpPr>
              <a:cxnSpLocks/>
              <a:stCxn id="12" idx="2"/>
              <a:endCxn id="24" idx="0"/>
            </p:cNvCxnSpPr>
            <p:nvPr/>
          </p:nvCxnSpPr>
          <p:spPr bwMode="auto">
            <a:xfrm>
              <a:off x="5172592" y="4357773"/>
              <a:ext cx="0" cy="76983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7420D9F4-2435-124B-9DDF-209D4C0C12F3}"/>
                </a:ext>
              </a:extLst>
            </p:cNvPr>
            <p:cNvCxnSpPr>
              <a:cxnSpLocks/>
              <a:stCxn id="15" idx="2"/>
              <a:endCxn id="18" idx="7"/>
            </p:cNvCxnSpPr>
            <p:nvPr/>
          </p:nvCxnSpPr>
          <p:spPr bwMode="auto">
            <a:xfrm flipH="1">
              <a:off x="6221717" y="4362344"/>
              <a:ext cx="703729" cy="142439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1" name="Text Box 19">
              <a:extLst>
                <a:ext uri="{FF2B5EF4-FFF2-40B4-BE49-F238E27FC236}">
                  <a16:creationId xmlns:a16="http://schemas.microsoft.com/office/drawing/2014/main" id="{7B4295A8-C769-B742-9F87-9DC4906DE9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926" y="5564736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22" name="Text Box 19">
              <a:extLst>
                <a:ext uri="{FF2B5EF4-FFF2-40B4-BE49-F238E27FC236}">
                  <a16:creationId xmlns:a16="http://schemas.microsoft.com/office/drawing/2014/main" id="{21B41142-D302-2E49-9C7F-B1FFC53297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806" y="5204719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5212DC6B-3D61-2546-ABFF-5A66E608E0DB}"/>
                </a:ext>
              </a:extLst>
            </p:cNvPr>
            <p:cNvSpPr/>
            <p:nvPr/>
          </p:nvSpPr>
          <p:spPr>
            <a:xfrm>
              <a:off x="6015038" y="5847674"/>
              <a:ext cx="152400" cy="1524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DEDFDAA0-C0DE-5348-981F-9FBC00745255}"/>
                </a:ext>
              </a:extLst>
            </p:cNvPr>
            <p:cNvSpPr/>
            <p:nvPr/>
          </p:nvSpPr>
          <p:spPr bwMode="auto">
            <a:xfrm>
              <a:off x="4646132" y="5127603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sp>
          <p:nvSpPr>
            <p:cNvPr id="25" name="Text Box 20">
              <a:extLst>
                <a:ext uri="{FF2B5EF4-FFF2-40B4-BE49-F238E27FC236}">
                  <a16:creationId xmlns:a16="http://schemas.microsoft.com/office/drawing/2014/main" id="{2DFBAECC-5A76-CF44-B950-F768020FB8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3163" y="4529076"/>
              <a:ext cx="228940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ready-commit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commit T</a:t>
              </a: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46896045-C2E3-E143-8FF3-CA19F006AE38}"/>
                </a:ext>
              </a:extLst>
            </p:cNvPr>
            <p:cNvCxnSpPr>
              <a:cxnSpLocks/>
              <a:stCxn id="24" idx="2"/>
              <a:endCxn id="18" idx="1"/>
            </p:cNvCxnSpPr>
            <p:nvPr/>
          </p:nvCxnSpPr>
          <p:spPr bwMode="auto">
            <a:xfrm>
              <a:off x="5172592" y="5487643"/>
              <a:ext cx="794539" cy="29909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867989058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62D1F-D499-7441-885D-96F267A9C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3PC Termination Protocol: Coordinator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25B09-65EC-114A-8A80-20D0CFD2BE5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Timeout in COMMIT/ABORT</a:t>
            </a:r>
          </a:p>
          <a:p>
            <a:r>
              <a:rPr lang="en-US" dirty="0"/>
              <a:t>Coordinator does not know if participants have performed the commit or abort, but knows that they are in either PRECOMMIT or READY</a:t>
            </a:r>
          </a:p>
          <a:p>
            <a:r>
              <a:rPr lang="en-US" dirty="0"/>
              <a:t>Participants follow their own recovery protocols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63909D4-0421-904A-B7E2-9A90BF3F9BE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0726971-DBEB-2C45-B9DB-BD69B3846D4A}"/>
              </a:ext>
            </a:extLst>
          </p:cNvPr>
          <p:cNvGrpSpPr/>
          <p:nvPr/>
        </p:nvGrpSpPr>
        <p:grpSpPr>
          <a:xfrm>
            <a:off x="6024563" y="1773236"/>
            <a:ext cx="6163840" cy="4320456"/>
            <a:chOff x="2703163" y="1773597"/>
            <a:chExt cx="6163840" cy="4320456"/>
          </a:xfrm>
        </p:grpSpPr>
        <p:sp>
          <p:nvSpPr>
            <p:cNvPr id="8" name="Text Box 19">
              <a:extLst>
                <a:ext uri="{FF2B5EF4-FFF2-40B4-BE49-F238E27FC236}">
                  <a16:creationId xmlns:a16="http://schemas.microsoft.com/office/drawing/2014/main" id="{C055DCC4-D248-1545-AA63-36DB130C55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3648" y="2349661"/>
              <a:ext cx="17011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 T</a:t>
              </a:r>
            </a:p>
          </p:txBody>
        </p:sp>
        <p:sp>
          <p:nvSpPr>
            <p:cNvPr id="9" name="Text Box 20">
              <a:extLst>
                <a:ext uri="{FF2B5EF4-FFF2-40B4-BE49-F238E27FC236}">
                  <a16:creationId xmlns:a16="http://schemas.microsoft.com/office/drawing/2014/main" id="{FA0EA707-B6A1-B744-8A0B-D5C5E4AB75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93522" y="3284802"/>
              <a:ext cx="252184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prepare-commit T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CFDAFC9C-11DB-254A-8BF6-89CED7221B1D}"/>
                </a:ext>
              </a:extLst>
            </p:cNvPr>
            <p:cNvSpPr/>
            <p:nvPr/>
          </p:nvSpPr>
          <p:spPr bwMode="auto">
            <a:xfrm>
              <a:off x="5569541" y="1773597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53BEF24C-AB9F-AB48-8652-0ECA95581653}"/>
                </a:ext>
              </a:extLst>
            </p:cNvPr>
            <p:cNvSpPr/>
            <p:nvPr/>
          </p:nvSpPr>
          <p:spPr bwMode="auto">
            <a:xfrm>
              <a:off x="5569541" y="2792035"/>
              <a:ext cx="1052919" cy="36004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WAIT</a:t>
              </a:r>
            </a:p>
          </p:txBody>
        </p:sp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4A1F2376-1E73-F040-8690-D24181CC5718}"/>
                </a:ext>
              </a:extLst>
            </p:cNvPr>
            <p:cNvSpPr/>
            <p:nvPr/>
          </p:nvSpPr>
          <p:spPr bwMode="auto">
            <a:xfrm>
              <a:off x="4480615" y="3997733"/>
              <a:ext cx="1383954" cy="360040"/>
            </a:xfrm>
            <a:prstGeom prst="roundRect">
              <a:avLst/>
            </a:prstGeom>
            <a:solidFill>
              <a:schemeClr val="bg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PRECOMMIT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A11439A4-54A8-C24C-AEE9-B4B13A3835D5}"/>
                </a:ext>
              </a:extLst>
            </p:cNvPr>
            <p:cNvCxnSpPr>
              <a:stCxn id="10" idx="2"/>
              <a:endCxn id="11" idx="0"/>
            </p:cNvCxnSpPr>
            <p:nvPr/>
          </p:nvCxnSpPr>
          <p:spPr bwMode="auto">
            <a:xfrm>
              <a:off x="6096001" y="2133637"/>
              <a:ext cx="0" cy="65839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90ED763C-A465-7C4A-89FF-B93E08642EC4}"/>
                </a:ext>
              </a:extLst>
            </p:cNvPr>
            <p:cNvCxnSpPr>
              <a:cxnSpLocks/>
              <a:stCxn id="11" idx="2"/>
              <a:endCxn id="12" idx="0"/>
            </p:cNvCxnSpPr>
            <p:nvPr/>
          </p:nvCxnSpPr>
          <p:spPr bwMode="auto">
            <a:xfrm flipH="1">
              <a:off x="5172592" y="3152075"/>
              <a:ext cx="923409" cy="84565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0508799C-D359-6D4F-8940-883A85DCC4F7}"/>
                </a:ext>
              </a:extLst>
            </p:cNvPr>
            <p:cNvSpPr/>
            <p:nvPr/>
          </p:nvSpPr>
          <p:spPr bwMode="auto">
            <a:xfrm>
              <a:off x="6398986" y="4002304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08EDBB5C-E5A1-4640-B8DC-937933B7F1B7}"/>
                </a:ext>
              </a:extLst>
            </p:cNvPr>
            <p:cNvCxnSpPr>
              <a:stCxn id="11" idx="2"/>
              <a:endCxn id="15" idx="0"/>
            </p:cNvCxnSpPr>
            <p:nvPr/>
          </p:nvCxnSpPr>
          <p:spPr bwMode="auto">
            <a:xfrm>
              <a:off x="6096001" y="3152075"/>
              <a:ext cx="829445" cy="85022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7" name="Text Box 20">
              <a:extLst>
                <a:ext uri="{FF2B5EF4-FFF2-40B4-BE49-F238E27FC236}">
                  <a16:creationId xmlns:a16="http://schemas.microsoft.com/office/drawing/2014/main" id="{B86043D8-C331-C748-B7EF-E1C338106F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5446" y="3284802"/>
              <a:ext cx="1941557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abort T</a:t>
              </a: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3330261F-108E-294A-AF6B-7A8A577B3058}"/>
                </a:ext>
              </a:extLst>
            </p:cNvPr>
            <p:cNvSpPr/>
            <p:nvPr/>
          </p:nvSpPr>
          <p:spPr>
            <a:xfrm>
              <a:off x="5914404" y="5734013"/>
              <a:ext cx="360040" cy="3600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9E7F915E-CEDA-294B-9B03-A2CC7693D4E0}"/>
                </a:ext>
              </a:extLst>
            </p:cNvPr>
            <p:cNvCxnSpPr>
              <a:cxnSpLocks/>
              <a:stCxn id="12" idx="2"/>
              <a:endCxn id="24" idx="0"/>
            </p:cNvCxnSpPr>
            <p:nvPr/>
          </p:nvCxnSpPr>
          <p:spPr bwMode="auto">
            <a:xfrm>
              <a:off x="5172592" y="4357773"/>
              <a:ext cx="0" cy="76983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7420D9F4-2435-124B-9DDF-209D4C0C12F3}"/>
                </a:ext>
              </a:extLst>
            </p:cNvPr>
            <p:cNvCxnSpPr>
              <a:cxnSpLocks/>
              <a:stCxn id="15" idx="2"/>
              <a:endCxn id="18" idx="7"/>
            </p:cNvCxnSpPr>
            <p:nvPr/>
          </p:nvCxnSpPr>
          <p:spPr bwMode="auto">
            <a:xfrm flipH="1">
              <a:off x="6221717" y="4362344"/>
              <a:ext cx="703729" cy="142439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1" name="Text Box 19">
              <a:extLst>
                <a:ext uri="{FF2B5EF4-FFF2-40B4-BE49-F238E27FC236}">
                  <a16:creationId xmlns:a16="http://schemas.microsoft.com/office/drawing/2014/main" id="{7B4295A8-C769-B742-9F87-9DC4906DE9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926" y="5564736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22" name="Text Box 19">
              <a:extLst>
                <a:ext uri="{FF2B5EF4-FFF2-40B4-BE49-F238E27FC236}">
                  <a16:creationId xmlns:a16="http://schemas.microsoft.com/office/drawing/2014/main" id="{21B41142-D302-2E49-9C7F-B1FFC53297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806" y="5204719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5212DC6B-3D61-2546-ABFF-5A66E608E0DB}"/>
                </a:ext>
              </a:extLst>
            </p:cNvPr>
            <p:cNvSpPr/>
            <p:nvPr/>
          </p:nvSpPr>
          <p:spPr>
            <a:xfrm>
              <a:off x="6015038" y="5847674"/>
              <a:ext cx="152400" cy="1524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DEDFDAA0-C0DE-5348-981F-9FBC00745255}"/>
                </a:ext>
              </a:extLst>
            </p:cNvPr>
            <p:cNvSpPr/>
            <p:nvPr/>
          </p:nvSpPr>
          <p:spPr bwMode="auto">
            <a:xfrm>
              <a:off x="4646132" y="5127603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sp>
          <p:nvSpPr>
            <p:cNvPr id="25" name="Text Box 20">
              <a:extLst>
                <a:ext uri="{FF2B5EF4-FFF2-40B4-BE49-F238E27FC236}">
                  <a16:creationId xmlns:a16="http://schemas.microsoft.com/office/drawing/2014/main" id="{2DFBAECC-5A76-CF44-B950-F768020FB8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3163" y="4529076"/>
              <a:ext cx="228940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ready-commit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commit T</a:t>
              </a: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46896045-C2E3-E143-8FF3-CA19F006AE38}"/>
                </a:ext>
              </a:extLst>
            </p:cNvPr>
            <p:cNvCxnSpPr>
              <a:cxnSpLocks/>
              <a:stCxn id="24" idx="2"/>
              <a:endCxn id="18" idx="1"/>
            </p:cNvCxnSpPr>
            <p:nvPr/>
          </p:nvCxnSpPr>
          <p:spPr bwMode="auto">
            <a:xfrm>
              <a:off x="5172592" y="5487643"/>
              <a:ext cx="794539" cy="29909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306532387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C384A-2474-5D43-8B61-C27F0E6BA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3PC Termination Protocol: Participant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72239-59CF-3A4A-B5A6-BA9DD637AE9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Timeout in READY</a:t>
            </a:r>
          </a:p>
          <a:p>
            <a:r>
              <a:rPr lang="en-US" dirty="0"/>
              <a:t>Participant has voted to commit, but does not know the global decision</a:t>
            </a:r>
          </a:p>
          <a:p>
            <a:r>
              <a:rPr lang="en-US" dirty="0"/>
              <a:t>Elects a new coordinator, and proceeds according to its state:</a:t>
            </a:r>
          </a:p>
          <a:p>
            <a:pPr lvl="1"/>
            <a:r>
              <a:rPr lang="en-US" dirty="0"/>
              <a:t>WAIT – new coordinator globally aborts</a:t>
            </a:r>
          </a:p>
          <a:p>
            <a:pPr lvl="1"/>
            <a:r>
              <a:rPr lang="en-US" dirty="0"/>
              <a:t>PRECOMMIT – new coordinator globally commits</a:t>
            </a:r>
          </a:p>
          <a:p>
            <a:pPr lvl="1"/>
            <a:r>
              <a:rPr lang="en-US" dirty="0"/>
              <a:t>ABORT – all participants will also move into ABORT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CCAAEB-F1D0-324D-9E01-B2631E01B49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ADFA48C-830C-7F49-A14D-17D0DF4195B9}"/>
              </a:ext>
            </a:extLst>
          </p:cNvPr>
          <p:cNvGrpSpPr/>
          <p:nvPr/>
        </p:nvGrpSpPr>
        <p:grpSpPr>
          <a:xfrm>
            <a:off x="6281703" y="1773238"/>
            <a:ext cx="5286410" cy="4365194"/>
            <a:chOff x="3199739" y="1773238"/>
            <a:chExt cx="5286410" cy="4365194"/>
          </a:xfrm>
        </p:grpSpPr>
        <p:sp>
          <p:nvSpPr>
            <p:cNvPr id="7" name="Text Box 19">
              <a:extLst>
                <a:ext uri="{FF2B5EF4-FFF2-40B4-BE49-F238E27FC236}">
                  <a16:creationId xmlns:a16="http://schemas.microsoft.com/office/drawing/2014/main" id="{F59E9B6F-C5E1-3449-BB07-EE402B3E60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5760" y="2277294"/>
              <a:ext cx="217719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vote-commit T</a:t>
              </a:r>
            </a:p>
          </p:txBody>
        </p:sp>
        <p:sp>
          <p:nvSpPr>
            <p:cNvPr id="8" name="Text Box 20">
              <a:extLst>
                <a:ext uri="{FF2B5EF4-FFF2-40B4-BE49-F238E27FC236}">
                  <a16:creationId xmlns:a16="http://schemas.microsoft.com/office/drawing/2014/main" id="{E69BCBC2-CE8C-304B-9F98-55A6901F52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9739" y="3645446"/>
              <a:ext cx="250902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ready-commit</a:t>
              </a: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0C17FD29-F968-4A49-91AE-2CAE6816A44C}"/>
                </a:ext>
              </a:extLst>
            </p:cNvPr>
            <p:cNvSpPr/>
            <p:nvPr/>
          </p:nvSpPr>
          <p:spPr bwMode="auto">
            <a:xfrm>
              <a:off x="5569541" y="177323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4273D2B5-2478-764D-A08B-ADECACF8647A}"/>
                </a:ext>
              </a:extLst>
            </p:cNvPr>
            <p:cNvSpPr/>
            <p:nvPr/>
          </p:nvSpPr>
          <p:spPr bwMode="auto">
            <a:xfrm>
              <a:off x="5569541" y="3031915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READY</a:t>
              </a: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0601E300-7B31-7440-9C12-09DCC51EF3E5}"/>
                </a:ext>
              </a:extLst>
            </p:cNvPr>
            <p:cNvSpPr/>
            <p:nvPr/>
          </p:nvSpPr>
          <p:spPr bwMode="auto">
            <a:xfrm>
              <a:off x="4502994" y="4653558"/>
              <a:ext cx="1412985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PRECOMMIT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88478000-D3FB-F948-B543-66ABBFC6B839}"/>
                </a:ext>
              </a:extLst>
            </p:cNvPr>
            <p:cNvCxnSpPr>
              <a:stCxn id="9" idx="2"/>
              <a:endCxn id="10" idx="0"/>
            </p:cNvCxnSpPr>
            <p:nvPr/>
          </p:nvCxnSpPr>
          <p:spPr bwMode="auto">
            <a:xfrm>
              <a:off x="6096000" y="2133279"/>
              <a:ext cx="0" cy="8986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BE6DD3C9-2A6D-3440-8803-5E3EB995A61F}"/>
                </a:ext>
              </a:extLst>
            </p:cNvPr>
            <p:cNvCxnSpPr>
              <a:cxnSpLocks/>
              <a:stCxn id="10" idx="2"/>
              <a:endCxn id="11" idx="0"/>
            </p:cNvCxnSpPr>
            <p:nvPr/>
          </p:nvCxnSpPr>
          <p:spPr bwMode="auto">
            <a:xfrm flipH="1">
              <a:off x="5209487" y="3391955"/>
              <a:ext cx="886514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B0FD1D09-2187-9A4F-B21F-220474A0B745}"/>
                </a:ext>
              </a:extLst>
            </p:cNvPr>
            <p:cNvSpPr/>
            <p:nvPr/>
          </p:nvSpPr>
          <p:spPr bwMode="auto">
            <a:xfrm>
              <a:off x="6456041" y="465355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BF1E6647-E6DD-AA46-9C7E-4DF4CA2BECF0}"/>
                </a:ext>
              </a:extLst>
            </p:cNvPr>
            <p:cNvCxnSpPr>
              <a:stCxn id="10" idx="2"/>
              <a:endCxn id="14" idx="0"/>
            </p:cNvCxnSpPr>
            <p:nvPr/>
          </p:nvCxnSpPr>
          <p:spPr bwMode="auto">
            <a:xfrm>
              <a:off x="6096000" y="3391956"/>
              <a:ext cx="8865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Elbow Connector 15">
              <a:extLst>
                <a:ext uri="{FF2B5EF4-FFF2-40B4-BE49-F238E27FC236}">
                  <a16:creationId xmlns:a16="http://schemas.microsoft.com/office/drawing/2014/main" id="{A3B96BC3-FBF0-C94F-B95B-5A9BFAAB82C6}"/>
                </a:ext>
              </a:extLst>
            </p:cNvPr>
            <p:cNvCxnSpPr>
              <a:stCxn id="9" idx="3"/>
              <a:endCxn id="14" idx="3"/>
            </p:cNvCxnSpPr>
            <p:nvPr/>
          </p:nvCxnSpPr>
          <p:spPr bwMode="auto">
            <a:xfrm>
              <a:off x="6622459" y="1953258"/>
              <a:ext cx="886500" cy="2880320"/>
            </a:xfrm>
            <a:prstGeom prst="bentConnector3">
              <a:avLst>
                <a:gd name="adj1" fmla="val 186462"/>
              </a:avLst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7" name="Text Box 19">
              <a:extLst>
                <a:ext uri="{FF2B5EF4-FFF2-40B4-BE49-F238E27FC236}">
                  <a16:creationId xmlns:a16="http://schemas.microsoft.com/office/drawing/2014/main" id="{8B887441-4157-3542-8C91-46528345BC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1768" y="2277294"/>
              <a:ext cx="1954381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vote-abort T</a:t>
              </a:r>
            </a:p>
          </p:txBody>
        </p:sp>
        <p:sp>
          <p:nvSpPr>
            <p:cNvPr id="18" name="Text Box 20">
              <a:extLst>
                <a:ext uri="{FF2B5EF4-FFF2-40B4-BE49-F238E27FC236}">
                  <a16:creationId xmlns:a16="http://schemas.microsoft.com/office/drawing/2014/main" id="{00BF042F-DBFD-0242-935A-802B327496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72064" y="3645446"/>
              <a:ext cx="145103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ack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2538D2DE-6909-F74D-9840-8A4904350246}"/>
                </a:ext>
              </a:extLst>
            </p:cNvPr>
            <p:cNvSpPr/>
            <p:nvPr/>
          </p:nvSpPr>
          <p:spPr bwMode="auto">
            <a:xfrm>
              <a:off x="4683026" y="577839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A44EC286-D163-1341-9475-24848AB17899}"/>
                </a:ext>
              </a:extLst>
            </p:cNvPr>
            <p:cNvCxnSpPr>
              <a:cxnSpLocks/>
              <a:stCxn id="11" idx="2"/>
              <a:endCxn id="19" idx="0"/>
            </p:cNvCxnSpPr>
            <p:nvPr/>
          </p:nvCxnSpPr>
          <p:spPr bwMode="auto">
            <a:xfrm flipH="1">
              <a:off x="5209486" y="5013598"/>
              <a:ext cx="1" cy="76479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1" name="Text Box 20">
              <a:extLst>
                <a:ext uri="{FF2B5EF4-FFF2-40B4-BE49-F238E27FC236}">
                  <a16:creationId xmlns:a16="http://schemas.microsoft.com/office/drawing/2014/main" id="{DD198333-2515-A042-AE18-AF1DF3EEAA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9739" y="5103607"/>
              <a:ext cx="167385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ack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817088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C8D7B-5066-9A47-B5D9-C6A5D32D4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3PC Recovery Protocol: Coordinator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675C2-2466-7D48-9314-CBB9BEFF8D4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Failure in WAIT</a:t>
            </a:r>
          </a:p>
          <a:p>
            <a:r>
              <a:rPr lang="en-US" dirty="0"/>
              <a:t>Participants will have already terminated the transaction due to termination protocol</a:t>
            </a:r>
          </a:p>
          <a:p>
            <a:r>
              <a:rPr lang="en-US" dirty="0"/>
              <a:t>Coordinator needs to ask participants for outcome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919BD3-B78A-8B4B-B8C2-3990C39CEE8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A6E376B-BCF0-0149-8412-AE25B2625F7C}"/>
              </a:ext>
            </a:extLst>
          </p:cNvPr>
          <p:cNvGrpSpPr/>
          <p:nvPr/>
        </p:nvGrpSpPr>
        <p:grpSpPr>
          <a:xfrm>
            <a:off x="6096000" y="1815685"/>
            <a:ext cx="6163840" cy="4320456"/>
            <a:chOff x="2703163" y="1773597"/>
            <a:chExt cx="6163840" cy="4320456"/>
          </a:xfrm>
        </p:grpSpPr>
        <p:sp>
          <p:nvSpPr>
            <p:cNvPr id="7" name="Text Box 19">
              <a:extLst>
                <a:ext uri="{FF2B5EF4-FFF2-40B4-BE49-F238E27FC236}">
                  <a16:creationId xmlns:a16="http://schemas.microsoft.com/office/drawing/2014/main" id="{1960AD9B-D30F-B242-86D0-9B8B865534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3648" y="2349661"/>
              <a:ext cx="17011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 T</a:t>
              </a:r>
            </a:p>
          </p:txBody>
        </p:sp>
        <p:sp>
          <p:nvSpPr>
            <p:cNvPr id="8" name="Text Box 20">
              <a:extLst>
                <a:ext uri="{FF2B5EF4-FFF2-40B4-BE49-F238E27FC236}">
                  <a16:creationId xmlns:a16="http://schemas.microsoft.com/office/drawing/2014/main" id="{2E2E79EC-4202-F449-A670-E19943485C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93522" y="3284802"/>
              <a:ext cx="252184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prepare-commit T</a:t>
              </a: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961A1D92-A762-E54A-85AB-79CF178236F6}"/>
                </a:ext>
              </a:extLst>
            </p:cNvPr>
            <p:cNvSpPr/>
            <p:nvPr/>
          </p:nvSpPr>
          <p:spPr bwMode="auto">
            <a:xfrm>
              <a:off x="5569541" y="1773597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349689AF-B514-6B4D-AB65-3349DC0430A3}"/>
                </a:ext>
              </a:extLst>
            </p:cNvPr>
            <p:cNvSpPr/>
            <p:nvPr/>
          </p:nvSpPr>
          <p:spPr bwMode="auto">
            <a:xfrm>
              <a:off x="5569541" y="2792035"/>
              <a:ext cx="1052919" cy="360040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WAIT</a:t>
              </a: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C23418A2-7879-CD46-8AA8-EAF189673D99}"/>
                </a:ext>
              </a:extLst>
            </p:cNvPr>
            <p:cNvSpPr/>
            <p:nvPr/>
          </p:nvSpPr>
          <p:spPr bwMode="auto">
            <a:xfrm>
              <a:off x="4480615" y="3997733"/>
              <a:ext cx="1383954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PRECOMMIT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26C17C2F-0AB1-3447-93EF-539935863FCB}"/>
                </a:ext>
              </a:extLst>
            </p:cNvPr>
            <p:cNvCxnSpPr>
              <a:stCxn id="9" idx="2"/>
              <a:endCxn id="10" idx="0"/>
            </p:cNvCxnSpPr>
            <p:nvPr/>
          </p:nvCxnSpPr>
          <p:spPr bwMode="auto">
            <a:xfrm>
              <a:off x="6096001" y="2133637"/>
              <a:ext cx="0" cy="65839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3A1BDE7D-E37C-9947-82EC-16F84946D6E9}"/>
                </a:ext>
              </a:extLst>
            </p:cNvPr>
            <p:cNvCxnSpPr>
              <a:cxnSpLocks/>
              <a:stCxn id="10" idx="2"/>
              <a:endCxn id="11" idx="0"/>
            </p:cNvCxnSpPr>
            <p:nvPr/>
          </p:nvCxnSpPr>
          <p:spPr bwMode="auto">
            <a:xfrm flipH="1">
              <a:off x="5172592" y="3152075"/>
              <a:ext cx="923409" cy="84565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F8066697-22C9-784E-B867-2B5A1EC21D37}"/>
                </a:ext>
              </a:extLst>
            </p:cNvPr>
            <p:cNvSpPr/>
            <p:nvPr/>
          </p:nvSpPr>
          <p:spPr bwMode="auto">
            <a:xfrm>
              <a:off x="6398986" y="4002304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90455407-6C60-5E47-AA35-4643C57C5A3B}"/>
                </a:ext>
              </a:extLst>
            </p:cNvPr>
            <p:cNvCxnSpPr>
              <a:stCxn id="10" idx="2"/>
              <a:endCxn id="14" idx="0"/>
            </p:cNvCxnSpPr>
            <p:nvPr/>
          </p:nvCxnSpPr>
          <p:spPr bwMode="auto">
            <a:xfrm>
              <a:off x="6096001" y="3152075"/>
              <a:ext cx="829445" cy="85022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6" name="Text Box 20">
              <a:extLst>
                <a:ext uri="{FF2B5EF4-FFF2-40B4-BE49-F238E27FC236}">
                  <a16:creationId xmlns:a16="http://schemas.microsoft.com/office/drawing/2014/main" id="{62B97921-427C-994C-AB4E-BD0F4ECA1B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5446" y="3284802"/>
              <a:ext cx="1941557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abort T</a:t>
              </a: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3C2A225E-6D27-D349-A760-2E930430EC71}"/>
                </a:ext>
              </a:extLst>
            </p:cNvPr>
            <p:cNvSpPr/>
            <p:nvPr/>
          </p:nvSpPr>
          <p:spPr>
            <a:xfrm>
              <a:off x="5914404" y="5734013"/>
              <a:ext cx="360040" cy="3600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D60CB27F-4E35-954A-B039-0DA8914CD359}"/>
                </a:ext>
              </a:extLst>
            </p:cNvPr>
            <p:cNvCxnSpPr>
              <a:cxnSpLocks/>
              <a:stCxn id="11" idx="2"/>
              <a:endCxn id="23" idx="0"/>
            </p:cNvCxnSpPr>
            <p:nvPr/>
          </p:nvCxnSpPr>
          <p:spPr bwMode="auto">
            <a:xfrm>
              <a:off x="5172592" y="4357773"/>
              <a:ext cx="0" cy="76983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56B2E132-0C4B-B641-BFC8-A088ADA01F25}"/>
                </a:ext>
              </a:extLst>
            </p:cNvPr>
            <p:cNvCxnSpPr>
              <a:cxnSpLocks/>
              <a:stCxn id="14" idx="2"/>
              <a:endCxn id="17" idx="7"/>
            </p:cNvCxnSpPr>
            <p:nvPr/>
          </p:nvCxnSpPr>
          <p:spPr bwMode="auto">
            <a:xfrm flipH="1">
              <a:off x="6221717" y="4362344"/>
              <a:ext cx="703729" cy="142439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0" name="Text Box 19">
              <a:extLst>
                <a:ext uri="{FF2B5EF4-FFF2-40B4-BE49-F238E27FC236}">
                  <a16:creationId xmlns:a16="http://schemas.microsoft.com/office/drawing/2014/main" id="{F894E1DC-DD97-194C-AF26-22DA85BBAC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926" y="5564736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21" name="Text Box 19">
              <a:extLst>
                <a:ext uri="{FF2B5EF4-FFF2-40B4-BE49-F238E27FC236}">
                  <a16:creationId xmlns:a16="http://schemas.microsoft.com/office/drawing/2014/main" id="{7519C49D-B1AF-F04D-AA8D-88D6EB6FE0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806" y="5204719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9B1EA402-542F-2549-B77F-3C5894D7EC7E}"/>
                </a:ext>
              </a:extLst>
            </p:cNvPr>
            <p:cNvSpPr/>
            <p:nvPr/>
          </p:nvSpPr>
          <p:spPr>
            <a:xfrm>
              <a:off x="6015038" y="5847674"/>
              <a:ext cx="152400" cy="1524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CAED6CD7-7C70-D347-A137-4686CDC55F1C}"/>
                </a:ext>
              </a:extLst>
            </p:cNvPr>
            <p:cNvSpPr/>
            <p:nvPr/>
          </p:nvSpPr>
          <p:spPr bwMode="auto">
            <a:xfrm>
              <a:off x="4646132" y="5127603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sp>
          <p:nvSpPr>
            <p:cNvPr id="24" name="Text Box 20">
              <a:extLst>
                <a:ext uri="{FF2B5EF4-FFF2-40B4-BE49-F238E27FC236}">
                  <a16:creationId xmlns:a16="http://schemas.microsoft.com/office/drawing/2014/main" id="{3A9A26DC-C0AF-984A-B8EA-D1CD681C85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3163" y="4529076"/>
              <a:ext cx="228940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ready-commit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commit T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61952164-3467-8E45-922E-50A10DA50763}"/>
                </a:ext>
              </a:extLst>
            </p:cNvPr>
            <p:cNvCxnSpPr>
              <a:cxnSpLocks/>
              <a:stCxn id="23" idx="2"/>
              <a:endCxn id="17" idx="1"/>
            </p:cNvCxnSpPr>
            <p:nvPr/>
          </p:nvCxnSpPr>
          <p:spPr bwMode="auto">
            <a:xfrm>
              <a:off x="5172592" y="5487643"/>
              <a:ext cx="794539" cy="29909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655554568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C8D7B-5066-9A47-B5D9-C6A5D32D4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3PC Recovery Protocol: Coordinator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675C2-2466-7D48-9314-CBB9BEFF8D4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Failure in PRECOMMIT</a:t>
            </a:r>
          </a:p>
          <a:p>
            <a:r>
              <a:rPr lang="en-US" dirty="0"/>
              <a:t>Participants will have already terminated the transaction due to termination protocol</a:t>
            </a:r>
          </a:p>
          <a:p>
            <a:r>
              <a:rPr lang="en-US" dirty="0"/>
              <a:t>Coordinator needs to ask participants for outcome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919BD3-B78A-8B4B-B8C2-3990C39CEE8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A6E376B-BCF0-0149-8412-AE25B2625F7C}"/>
              </a:ext>
            </a:extLst>
          </p:cNvPr>
          <p:cNvGrpSpPr/>
          <p:nvPr/>
        </p:nvGrpSpPr>
        <p:grpSpPr>
          <a:xfrm>
            <a:off x="6096000" y="1815685"/>
            <a:ext cx="6163840" cy="4320456"/>
            <a:chOff x="2703163" y="1773597"/>
            <a:chExt cx="6163840" cy="4320456"/>
          </a:xfrm>
        </p:grpSpPr>
        <p:sp>
          <p:nvSpPr>
            <p:cNvPr id="7" name="Text Box 19">
              <a:extLst>
                <a:ext uri="{FF2B5EF4-FFF2-40B4-BE49-F238E27FC236}">
                  <a16:creationId xmlns:a16="http://schemas.microsoft.com/office/drawing/2014/main" id="{1960AD9B-D30F-B242-86D0-9B8B865534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3648" y="2349661"/>
              <a:ext cx="17011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 T</a:t>
              </a:r>
            </a:p>
          </p:txBody>
        </p:sp>
        <p:sp>
          <p:nvSpPr>
            <p:cNvPr id="8" name="Text Box 20">
              <a:extLst>
                <a:ext uri="{FF2B5EF4-FFF2-40B4-BE49-F238E27FC236}">
                  <a16:creationId xmlns:a16="http://schemas.microsoft.com/office/drawing/2014/main" id="{2E2E79EC-4202-F449-A670-E19943485C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93522" y="3284802"/>
              <a:ext cx="252184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prepare-commit T</a:t>
              </a: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961A1D92-A762-E54A-85AB-79CF178236F6}"/>
                </a:ext>
              </a:extLst>
            </p:cNvPr>
            <p:cNvSpPr/>
            <p:nvPr/>
          </p:nvSpPr>
          <p:spPr bwMode="auto">
            <a:xfrm>
              <a:off x="5569541" y="1773597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349689AF-B514-6B4D-AB65-3349DC0430A3}"/>
                </a:ext>
              </a:extLst>
            </p:cNvPr>
            <p:cNvSpPr/>
            <p:nvPr/>
          </p:nvSpPr>
          <p:spPr bwMode="auto">
            <a:xfrm>
              <a:off x="5569541" y="2792035"/>
              <a:ext cx="1052919" cy="36004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WAIT</a:t>
              </a: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C23418A2-7879-CD46-8AA8-EAF189673D99}"/>
                </a:ext>
              </a:extLst>
            </p:cNvPr>
            <p:cNvSpPr/>
            <p:nvPr/>
          </p:nvSpPr>
          <p:spPr bwMode="auto">
            <a:xfrm>
              <a:off x="4480615" y="3997733"/>
              <a:ext cx="1383954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PRECOMMIT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26C17C2F-0AB1-3447-93EF-539935863FCB}"/>
                </a:ext>
              </a:extLst>
            </p:cNvPr>
            <p:cNvCxnSpPr>
              <a:stCxn id="9" idx="2"/>
              <a:endCxn id="10" idx="0"/>
            </p:cNvCxnSpPr>
            <p:nvPr/>
          </p:nvCxnSpPr>
          <p:spPr bwMode="auto">
            <a:xfrm>
              <a:off x="6096001" y="2133637"/>
              <a:ext cx="0" cy="65839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3A1BDE7D-E37C-9947-82EC-16F84946D6E9}"/>
                </a:ext>
              </a:extLst>
            </p:cNvPr>
            <p:cNvCxnSpPr>
              <a:cxnSpLocks/>
              <a:stCxn id="10" idx="2"/>
              <a:endCxn id="11" idx="0"/>
            </p:cNvCxnSpPr>
            <p:nvPr/>
          </p:nvCxnSpPr>
          <p:spPr bwMode="auto">
            <a:xfrm flipH="1">
              <a:off x="5172592" y="3152075"/>
              <a:ext cx="923409" cy="84565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F8066697-22C9-784E-B867-2B5A1EC21D37}"/>
                </a:ext>
              </a:extLst>
            </p:cNvPr>
            <p:cNvSpPr/>
            <p:nvPr/>
          </p:nvSpPr>
          <p:spPr bwMode="auto">
            <a:xfrm>
              <a:off x="6398986" y="4002304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90455407-6C60-5E47-AA35-4643C57C5A3B}"/>
                </a:ext>
              </a:extLst>
            </p:cNvPr>
            <p:cNvCxnSpPr>
              <a:stCxn id="10" idx="2"/>
              <a:endCxn id="14" idx="0"/>
            </p:cNvCxnSpPr>
            <p:nvPr/>
          </p:nvCxnSpPr>
          <p:spPr bwMode="auto">
            <a:xfrm>
              <a:off x="6096001" y="3152075"/>
              <a:ext cx="829445" cy="85022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6" name="Text Box 20">
              <a:extLst>
                <a:ext uri="{FF2B5EF4-FFF2-40B4-BE49-F238E27FC236}">
                  <a16:creationId xmlns:a16="http://schemas.microsoft.com/office/drawing/2014/main" id="{62B97921-427C-994C-AB4E-BD0F4ECA1B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5446" y="3284802"/>
              <a:ext cx="1941557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abort T</a:t>
              </a: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3C2A225E-6D27-D349-A760-2E930430EC71}"/>
                </a:ext>
              </a:extLst>
            </p:cNvPr>
            <p:cNvSpPr/>
            <p:nvPr/>
          </p:nvSpPr>
          <p:spPr>
            <a:xfrm>
              <a:off x="5914404" y="5734013"/>
              <a:ext cx="360040" cy="3600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D60CB27F-4E35-954A-B039-0DA8914CD359}"/>
                </a:ext>
              </a:extLst>
            </p:cNvPr>
            <p:cNvCxnSpPr>
              <a:cxnSpLocks/>
              <a:stCxn id="11" idx="2"/>
              <a:endCxn id="23" idx="0"/>
            </p:cNvCxnSpPr>
            <p:nvPr/>
          </p:nvCxnSpPr>
          <p:spPr bwMode="auto">
            <a:xfrm>
              <a:off x="5172592" y="4357773"/>
              <a:ext cx="0" cy="76983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56B2E132-0C4B-B641-BFC8-A088ADA01F25}"/>
                </a:ext>
              </a:extLst>
            </p:cNvPr>
            <p:cNvCxnSpPr>
              <a:cxnSpLocks/>
              <a:stCxn id="14" idx="2"/>
              <a:endCxn id="17" idx="7"/>
            </p:cNvCxnSpPr>
            <p:nvPr/>
          </p:nvCxnSpPr>
          <p:spPr bwMode="auto">
            <a:xfrm flipH="1">
              <a:off x="6221717" y="4362344"/>
              <a:ext cx="703729" cy="142439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0" name="Text Box 19">
              <a:extLst>
                <a:ext uri="{FF2B5EF4-FFF2-40B4-BE49-F238E27FC236}">
                  <a16:creationId xmlns:a16="http://schemas.microsoft.com/office/drawing/2014/main" id="{F894E1DC-DD97-194C-AF26-22DA85BBAC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926" y="5564736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21" name="Text Box 19">
              <a:extLst>
                <a:ext uri="{FF2B5EF4-FFF2-40B4-BE49-F238E27FC236}">
                  <a16:creationId xmlns:a16="http://schemas.microsoft.com/office/drawing/2014/main" id="{7519C49D-B1AF-F04D-AA8D-88D6EB6FE0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806" y="5204719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9B1EA402-542F-2549-B77F-3C5894D7EC7E}"/>
                </a:ext>
              </a:extLst>
            </p:cNvPr>
            <p:cNvSpPr/>
            <p:nvPr/>
          </p:nvSpPr>
          <p:spPr>
            <a:xfrm>
              <a:off x="6015038" y="5847674"/>
              <a:ext cx="152400" cy="1524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CAED6CD7-7C70-D347-A137-4686CDC55F1C}"/>
                </a:ext>
              </a:extLst>
            </p:cNvPr>
            <p:cNvSpPr/>
            <p:nvPr/>
          </p:nvSpPr>
          <p:spPr bwMode="auto">
            <a:xfrm>
              <a:off x="4646132" y="5127603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sp>
          <p:nvSpPr>
            <p:cNvPr id="24" name="Text Box 20">
              <a:extLst>
                <a:ext uri="{FF2B5EF4-FFF2-40B4-BE49-F238E27FC236}">
                  <a16:creationId xmlns:a16="http://schemas.microsoft.com/office/drawing/2014/main" id="{3A9A26DC-C0AF-984A-B8EA-D1CD681C85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3163" y="4529076"/>
              <a:ext cx="228940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ready-commit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commit T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61952164-3467-8E45-922E-50A10DA50763}"/>
                </a:ext>
              </a:extLst>
            </p:cNvPr>
            <p:cNvCxnSpPr>
              <a:cxnSpLocks/>
              <a:stCxn id="23" idx="2"/>
              <a:endCxn id="17" idx="1"/>
            </p:cNvCxnSpPr>
            <p:nvPr/>
          </p:nvCxnSpPr>
          <p:spPr bwMode="auto">
            <a:xfrm>
              <a:off x="5172592" y="5487643"/>
              <a:ext cx="794539" cy="29909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049761826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F2A7F-6006-6542-A0C9-EFBED2666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3PC Recover Protocol: Participant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EFA11-589E-5848-8449-F1985A03D75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Failure in PRECOMMIT</a:t>
            </a:r>
          </a:p>
          <a:p>
            <a:r>
              <a:rPr lang="en-US" dirty="0"/>
              <a:t>Participant must ask to determine how other participants have terminated the transaction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BF60F8-4C81-D745-A61D-AE4031B2E6B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664D075-5A2F-5842-9E5A-CF8D6A46946D}"/>
              </a:ext>
            </a:extLst>
          </p:cNvPr>
          <p:cNvGrpSpPr/>
          <p:nvPr/>
        </p:nvGrpSpPr>
        <p:grpSpPr>
          <a:xfrm>
            <a:off x="6281702" y="1773238"/>
            <a:ext cx="5286410" cy="4365194"/>
            <a:chOff x="3199739" y="1773238"/>
            <a:chExt cx="5286410" cy="4365194"/>
          </a:xfrm>
        </p:grpSpPr>
        <p:sp>
          <p:nvSpPr>
            <p:cNvPr id="7" name="Text Box 19">
              <a:extLst>
                <a:ext uri="{FF2B5EF4-FFF2-40B4-BE49-F238E27FC236}">
                  <a16:creationId xmlns:a16="http://schemas.microsoft.com/office/drawing/2014/main" id="{2A04D5B7-0D67-354A-9EFF-ABA7D9BF75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5760" y="2277294"/>
              <a:ext cx="217719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vote-commit T</a:t>
              </a:r>
            </a:p>
          </p:txBody>
        </p:sp>
        <p:sp>
          <p:nvSpPr>
            <p:cNvPr id="8" name="Text Box 20">
              <a:extLst>
                <a:ext uri="{FF2B5EF4-FFF2-40B4-BE49-F238E27FC236}">
                  <a16:creationId xmlns:a16="http://schemas.microsoft.com/office/drawing/2014/main" id="{532ADCD2-52A6-FA49-BF31-557C155489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9739" y="3645446"/>
              <a:ext cx="250902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ready-commit</a:t>
              </a: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6A68FD8D-6750-D54F-A873-01D2556D1195}"/>
                </a:ext>
              </a:extLst>
            </p:cNvPr>
            <p:cNvSpPr/>
            <p:nvPr/>
          </p:nvSpPr>
          <p:spPr bwMode="auto">
            <a:xfrm>
              <a:off x="5569541" y="177323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06410D83-AF56-7548-991F-C77ABEEFFA9C}"/>
                </a:ext>
              </a:extLst>
            </p:cNvPr>
            <p:cNvSpPr/>
            <p:nvPr/>
          </p:nvSpPr>
          <p:spPr bwMode="auto">
            <a:xfrm>
              <a:off x="5569541" y="3031915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READY</a:t>
              </a: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E779A257-6D2E-4040-9C6D-AC89F661B5DA}"/>
                </a:ext>
              </a:extLst>
            </p:cNvPr>
            <p:cNvSpPr/>
            <p:nvPr/>
          </p:nvSpPr>
          <p:spPr bwMode="auto">
            <a:xfrm>
              <a:off x="4502994" y="4653558"/>
              <a:ext cx="1412985" cy="360040"/>
            </a:xfrm>
            <a:prstGeom prst="roundRect">
              <a:avLst/>
            </a:prstGeom>
            <a:solidFill>
              <a:schemeClr val="tx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PRECOMMIT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BD6130EF-6B51-7743-8990-63F63833AA0E}"/>
                </a:ext>
              </a:extLst>
            </p:cNvPr>
            <p:cNvCxnSpPr>
              <a:stCxn id="9" idx="2"/>
              <a:endCxn id="10" idx="0"/>
            </p:cNvCxnSpPr>
            <p:nvPr/>
          </p:nvCxnSpPr>
          <p:spPr bwMode="auto">
            <a:xfrm>
              <a:off x="6096000" y="2133279"/>
              <a:ext cx="0" cy="8986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5F4DCCC9-F051-0649-A560-E3DA9BA3E9F6}"/>
                </a:ext>
              </a:extLst>
            </p:cNvPr>
            <p:cNvCxnSpPr>
              <a:cxnSpLocks/>
              <a:stCxn id="10" idx="2"/>
              <a:endCxn id="11" idx="0"/>
            </p:cNvCxnSpPr>
            <p:nvPr/>
          </p:nvCxnSpPr>
          <p:spPr bwMode="auto">
            <a:xfrm flipH="1">
              <a:off x="5209487" y="3391955"/>
              <a:ext cx="886514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6DBF98EC-A019-7044-B11B-2D1EEC46259F}"/>
                </a:ext>
              </a:extLst>
            </p:cNvPr>
            <p:cNvSpPr/>
            <p:nvPr/>
          </p:nvSpPr>
          <p:spPr bwMode="auto">
            <a:xfrm>
              <a:off x="6456041" y="465355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E71889EC-A42D-BD4D-9651-AE8E21CB31E7}"/>
                </a:ext>
              </a:extLst>
            </p:cNvPr>
            <p:cNvCxnSpPr>
              <a:stCxn id="10" idx="2"/>
              <a:endCxn id="14" idx="0"/>
            </p:cNvCxnSpPr>
            <p:nvPr/>
          </p:nvCxnSpPr>
          <p:spPr bwMode="auto">
            <a:xfrm>
              <a:off x="6096000" y="3391956"/>
              <a:ext cx="8865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Elbow Connector 15">
              <a:extLst>
                <a:ext uri="{FF2B5EF4-FFF2-40B4-BE49-F238E27FC236}">
                  <a16:creationId xmlns:a16="http://schemas.microsoft.com/office/drawing/2014/main" id="{52CB2006-AE1A-8547-99EA-E61B33692A1C}"/>
                </a:ext>
              </a:extLst>
            </p:cNvPr>
            <p:cNvCxnSpPr>
              <a:stCxn id="9" idx="3"/>
              <a:endCxn id="14" idx="3"/>
            </p:cNvCxnSpPr>
            <p:nvPr/>
          </p:nvCxnSpPr>
          <p:spPr bwMode="auto">
            <a:xfrm>
              <a:off x="6622459" y="1953258"/>
              <a:ext cx="886500" cy="2880320"/>
            </a:xfrm>
            <a:prstGeom prst="bentConnector3">
              <a:avLst>
                <a:gd name="adj1" fmla="val 186462"/>
              </a:avLst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7" name="Text Box 19">
              <a:extLst>
                <a:ext uri="{FF2B5EF4-FFF2-40B4-BE49-F238E27FC236}">
                  <a16:creationId xmlns:a16="http://schemas.microsoft.com/office/drawing/2014/main" id="{2F7FF049-509F-394F-BD6C-CEC8694C95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1768" y="2277294"/>
              <a:ext cx="1954381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vote-abort T</a:t>
              </a:r>
            </a:p>
          </p:txBody>
        </p:sp>
        <p:sp>
          <p:nvSpPr>
            <p:cNvPr id="18" name="Text Box 20">
              <a:extLst>
                <a:ext uri="{FF2B5EF4-FFF2-40B4-BE49-F238E27FC236}">
                  <a16:creationId xmlns:a16="http://schemas.microsoft.com/office/drawing/2014/main" id="{1463DFAC-CAAD-6847-A60A-20D51BE028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72064" y="3645446"/>
              <a:ext cx="145103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ack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036941BF-4E98-DE4B-A21B-7D2AD97DB5C5}"/>
                </a:ext>
              </a:extLst>
            </p:cNvPr>
            <p:cNvSpPr/>
            <p:nvPr/>
          </p:nvSpPr>
          <p:spPr bwMode="auto">
            <a:xfrm>
              <a:off x="4683026" y="577839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FAC1D504-B6BF-E541-A510-3EE91406F7C7}"/>
                </a:ext>
              </a:extLst>
            </p:cNvPr>
            <p:cNvCxnSpPr>
              <a:cxnSpLocks/>
              <a:stCxn id="11" idx="2"/>
              <a:endCxn id="19" idx="0"/>
            </p:cNvCxnSpPr>
            <p:nvPr/>
          </p:nvCxnSpPr>
          <p:spPr bwMode="auto">
            <a:xfrm flipH="1">
              <a:off x="5209486" y="5013598"/>
              <a:ext cx="1" cy="76479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1" name="Text Box 20">
              <a:extLst>
                <a:ext uri="{FF2B5EF4-FFF2-40B4-BE49-F238E27FC236}">
                  <a16:creationId xmlns:a16="http://schemas.microsoft.com/office/drawing/2014/main" id="{BA54ED3E-DFAA-164A-843E-66EFEE6E40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9739" y="5103607"/>
              <a:ext cx="167385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ack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26958240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Utilities</a:t>
            </a:r>
          </a:p>
        </p:txBody>
      </p:sp>
    </p:spTree>
    <p:extLst>
      <p:ext uri="{BB962C8B-B14F-4D97-AF65-F5344CB8AC3E}">
        <p14:creationId xmlns:p14="http://schemas.microsoft.com/office/powerpoint/2010/main" val="3789284881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Parallel Utilities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Ancillary operations can also exploit the parallel hardware</a:t>
            </a:r>
          </a:p>
          <a:p>
            <a:pPr lvl="1"/>
            <a:r>
              <a:rPr lang="en-GB" dirty="0"/>
              <a:t>Parallel Data Loading/Import/Export</a:t>
            </a:r>
          </a:p>
          <a:p>
            <a:pPr lvl="1"/>
            <a:r>
              <a:rPr lang="en-GB" dirty="0"/>
              <a:t>Parallel Index Creation</a:t>
            </a:r>
          </a:p>
          <a:p>
            <a:pPr lvl="1"/>
            <a:r>
              <a:rPr lang="en-GB" dirty="0"/>
              <a:t>Parallel Rebalancing</a:t>
            </a:r>
          </a:p>
          <a:p>
            <a:pPr lvl="1"/>
            <a:r>
              <a:rPr lang="en-GB" dirty="0"/>
              <a:t>Parallel Backup</a:t>
            </a:r>
          </a:p>
          <a:p>
            <a:pPr lvl="1"/>
            <a:r>
              <a:rPr lang="en-GB" dirty="0"/>
              <a:t>Parallel Recovery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C40DCD-70B1-4043-8B6E-F5123AE850A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1364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Lecture: Distributed Databases</a:t>
            </a:r>
          </a:p>
        </p:txBody>
      </p:sp>
    </p:spTree>
    <p:extLst>
      <p:ext uri="{BB962C8B-B14F-4D97-AF65-F5344CB8AC3E}">
        <p14:creationId xmlns:p14="http://schemas.microsoft.com/office/powerpoint/2010/main" val="3650773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Shared Nothing Architecture</a:t>
            </a:r>
            <a:endParaRPr lang="en-GB" dirty="0"/>
          </a:p>
        </p:txBody>
      </p:sp>
      <p:sp>
        <p:nvSpPr>
          <p:cNvPr id="49" name="Content Placeholder 4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/>
              <a:t>Massively Parallel</a:t>
            </a:r>
          </a:p>
          <a:p>
            <a:r>
              <a:rPr lang="en-GB"/>
              <a:t>Loosely Coupled</a:t>
            </a:r>
          </a:p>
          <a:p>
            <a:r>
              <a:rPr lang="en-GB"/>
              <a:t>High Speed Interconnect </a:t>
            </a:r>
            <a:br>
              <a:rPr lang="en-GB"/>
            </a:br>
            <a:r>
              <a:rPr lang="en-GB"/>
              <a:t>(between processors)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707B6D9-8CCC-C540-9927-F780FA4159D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20A168AF-F9AD-B641-8433-29D556D8BCBE}" type="slidenum">
              <a:rPr lang="en-GB" smtClean="0"/>
              <a:pPr/>
              <a:t>14</a:t>
            </a:fld>
            <a:endParaRPr lang="en-GB"/>
          </a:p>
        </p:txBody>
      </p:sp>
      <p:grpSp>
        <p:nvGrpSpPr>
          <p:cNvPr id="47" name="Group 46"/>
          <p:cNvGrpSpPr/>
          <p:nvPr/>
        </p:nvGrpSpPr>
        <p:grpSpPr>
          <a:xfrm>
            <a:off x="6867525" y="1773236"/>
            <a:ext cx="4000500" cy="2667000"/>
            <a:chOff x="1828800" y="1981200"/>
            <a:chExt cx="5486400" cy="3657600"/>
          </a:xfrm>
        </p:grpSpPr>
        <p:sp>
          <p:nvSpPr>
            <p:cNvPr id="4" name="Can 3"/>
            <p:cNvSpPr/>
            <p:nvPr/>
          </p:nvSpPr>
          <p:spPr bwMode="auto">
            <a:xfrm>
              <a:off x="4114800" y="4648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" name="Can 4"/>
            <p:cNvSpPr/>
            <p:nvPr/>
          </p:nvSpPr>
          <p:spPr bwMode="auto">
            <a:xfrm>
              <a:off x="6400800" y="4648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Can 5"/>
            <p:cNvSpPr/>
            <p:nvPr/>
          </p:nvSpPr>
          <p:spPr bwMode="auto">
            <a:xfrm>
              <a:off x="1828800" y="4648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400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114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828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cxnSp>
          <p:nvCxnSpPr>
            <p:cNvPr id="28" name="Straight Connector 27"/>
            <p:cNvCxnSpPr>
              <a:stCxn id="10" idx="3"/>
              <a:endCxn id="9" idx="1"/>
            </p:cNvCxnSpPr>
            <p:nvPr/>
          </p:nvCxnSpPr>
          <p:spPr bwMode="auto">
            <a:xfrm>
              <a:off x="2743200" y="2324100"/>
              <a:ext cx="1371600" cy="1588"/>
            </a:xfrm>
            <a:prstGeom prst="line">
              <a:avLst/>
            </a:prstGeom>
            <a:solidFill>
              <a:schemeClr val="accent1"/>
            </a:solidFill>
            <a:ln w="762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>
              <a:stCxn id="9" idx="3"/>
              <a:endCxn id="7" idx="1"/>
            </p:cNvCxnSpPr>
            <p:nvPr/>
          </p:nvCxnSpPr>
          <p:spPr bwMode="auto">
            <a:xfrm>
              <a:off x="5029200" y="2324100"/>
              <a:ext cx="1371600" cy="1588"/>
            </a:xfrm>
            <a:prstGeom prst="line">
              <a:avLst/>
            </a:prstGeom>
            <a:solidFill>
              <a:schemeClr val="accent1"/>
            </a:solidFill>
            <a:ln w="762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Rectangle 30"/>
            <p:cNvSpPr/>
            <p:nvPr/>
          </p:nvSpPr>
          <p:spPr bwMode="auto">
            <a:xfrm>
              <a:off x="6400800" y="32766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4114800" y="32766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1828800" y="32766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cxnSp>
          <p:nvCxnSpPr>
            <p:cNvPr id="35" name="Straight Connector 34"/>
            <p:cNvCxnSpPr>
              <a:stCxn id="10" idx="2"/>
              <a:endCxn id="33" idx="0"/>
            </p:cNvCxnSpPr>
            <p:nvPr/>
          </p:nvCxnSpPr>
          <p:spPr bwMode="auto">
            <a:xfrm rot="5400000">
              <a:off x="1981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>
              <a:stCxn id="33" idx="2"/>
              <a:endCxn id="6" idx="1"/>
            </p:cNvCxnSpPr>
            <p:nvPr/>
          </p:nvCxnSpPr>
          <p:spPr bwMode="auto">
            <a:xfrm rot="5400000">
              <a:off x="1943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>
              <a:stCxn id="9" idx="2"/>
              <a:endCxn id="32" idx="0"/>
            </p:cNvCxnSpPr>
            <p:nvPr/>
          </p:nvCxnSpPr>
          <p:spPr bwMode="auto">
            <a:xfrm rot="5400000">
              <a:off x="4267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>
              <a:stCxn id="32" idx="2"/>
              <a:endCxn id="4" idx="1"/>
            </p:cNvCxnSpPr>
            <p:nvPr/>
          </p:nvCxnSpPr>
          <p:spPr bwMode="auto">
            <a:xfrm rot="5400000">
              <a:off x="4229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>
              <a:stCxn id="7" idx="2"/>
              <a:endCxn id="31" idx="0"/>
            </p:cNvCxnSpPr>
            <p:nvPr/>
          </p:nvCxnSpPr>
          <p:spPr bwMode="auto">
            <a:xfrm rot="5400000">
              <a:off x="6553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>
              <a:stCxn id="31" idx="2"/>
              <a:endCxn id="5" idx="1"/>
            </p:cNvCxnSpPr>
            <p:nvPr/>
          </p:nvCxnSpPr>
          <p:spPr bwMode="auto">
            <a:xfrm rot="5400000">
              <a:off x="6515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554756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Software - Shared Nothing</a:t>
            </a:r>
          </a:p>
        </p:txBody>
      </p:sp>
      <p:sp>
        <p:nvSpPr>
          <p:cNvPr id="49" name="Content Placeholder 4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Each processor owns part of the data</a:t>
            </a:r>
          </a:p>
          <a:p>
            <a:r>
              <a:rPr lang="en-GB" dirty="0"/>
              <a:t>Each processor has its own database buffer</a:t>
            </a:r>
          </a:p>
          <a:p>
            <a:r>
              <a:rPr lang="en-GB" dirty="0"/>
              <a:t>One page is only in one local buffer </a:t>
            </a:r>
            <a:r>
              <a:rPr lang="en-US" dirty="0"/>
              <a:t>–</a:t>
            </a:r>
            <a:r>
              <a:rPr lang="en-GB" dirty="0"/>
              <a:t> no buffer incoherence</a:t>
            </a:r>
          </a:p>
          <a:p>
            <a:r>
              <a:rPr lang="en-GB" dirty="0"/>
              <a:t>Needs distributed deadlock detection</a:t>
            </a:r>
          </a:p>
          <a:p>
            <a:r>
              <a:rPr lang="en-GB" dirty="0"/>
              <a:t>Needs multiphase commit protocol</a:t>
            </a:r>
          </a:p>
          <a:p>
            <a:r>
              <a:rPr lang="en-GB" dirty="0"/>
              <a:t>Needs to break SQL requests into multiple sub-requests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688863-B7FA-6943-B343-9AD1E776E96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20A168AF-F9AD-B641-8433-29D556D8BCBE}" type="slidenum">
              <a:rPr lang="en-GB" smtClean="0"/>
              <a:pPr/>
              <a:t>15</a:t>
            </a:fld>
            <a:endParaRPr lang="en-GB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ADE1BFC-BE2E-BF43-899C-FF01831D8B0E}"/>
              </a:ext>
            </a:extLst>
          </p:cNvPr>
          <p:cNvGrpSpPr/>
          <p:nvPr/>
        </p:nvGrpSpPr>
        <p:grpSpPr>
          <a:xfrm>
            <a:off x="6867525" y="1773236"/>
            <a:ext cx="4000500" cy="2667000"/>
            <a:chOff x="1828800" y="1981200"/>
            <a:chExt cx="5486400" cy="3657600"/>
          </a:xfrm>
        </p:grpSpPr>
        <p:sp>
          <p:nvSpPr>
            <p:cNvPr id="26" name="Can 25">
              <a:extLst>
                <a:ext uri="{FF2B5EF4-FFF2-40B4-BE49-F238E27FC236}">
                  <a16:creationId xmlns:a16="http://schemas.microsoft.com/office/drawing/2014/main" id="{5A8AF9B6-9B98-4B4C-9B77-AA0C6ECC1DC1}"/>
                </a:ext>
              </a:extLst>
            </p:cNvPr>
            <p:cNvSpPr/>
            <p:nvPr/>
          </p:nvSpPr>
          <p:spPr bwMode="auto">
            <a:xfrm>
              <a:off x="4114800" y="4648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" name="Can 26">
              <a:extLst>
                <a:ext uri="{FF2B5EF4-FFF2-40B4-BE49-F238E27FC236}">
                  <a16:creationId xmlns:a16="http://schemas.microsoft.com/office/drawing/2014/main" id="{6A21B9B9-AC47-014F-B80F-BFB67847DEE7}"/>
                </a:ext>
              </a:extLst>
            </p:cNvPr>
            <p:cNvSpPr/>
            <p:nvPr/>
          </p:nvSpPr>
          <p:spPr bwMode="auto">
            <a:xfrm>
              <a:off x="6400800" y="4648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" name="Can 27">
              <a:extLst>
                <a:ext uri="{FF2B5EF4-FFF2-40B4-BE49-F238E27FC236}">
                  <a16:creationId xmlns:a16="http://schemas.microsoft.com/office/drawing/2014/main" id="{03BF59DE-54D6-AC4F-A303-7594AC917A98}"/>
                </a:ext>
              </a:extLst>
            </p:cNvPr>
            <p:cNvSpPr/>
            <p:nvPr/>
          </p:nvSpPr>
          <p:spPr bwMode="auto">
            <a:xfrm>
              <a:off x="1828800" y="4648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9BE24FE-E699-8547-87D1-B0F297B43433}"/>
                </a:ext>
              </a:extLst>
            </p:cNvPr>
            <p:cNvSpPr/>
            <p:nvPr/>
          </p:nvSpPr>
          <p:spPr bwMode="auto">
            <a:xfrm>
              <a:off x="6400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2E4D9BA-21FD-0445-9D0E-301D5BD9D9EA}"/>
                </a:ext>
              </a:extLst>
            </p:cNvPr>
            <p:cNvSpPr/>
            <p:nvPr/>
          </p:nvSpPr>
          <p:spPr bwMode="auto">
            <a:xfrm>
              <a:off x="4114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3FFA1DF-26C7-2741-AD4A-654A9A5668BA}"/>
                </a:ext>
              </a:extLst>
            </p:cNvPr>
            <p:cNvSpPr/>
            <p:nvPr/>
          </p:nvSpPr>
          <p:spPr bwMode="auto">
            <a:xfrm>
              <a:off x="1828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C0A407E-BA8B-934E-89B9-5ECF99509B3F}"/>
                </a:ext>
              </a:extLst>
            </p:cNvPr>
            <p:cNvCxnSpPr>
              <a:stCxn id="31" idx="3"/>
              <a:endCxn id="30" idx="1"/>
            </p:cNvCxnSpPr>
            <p:nvPr/>
          </p:nvCxnSpPr>
          <p:spPr bwMode="auto">
            <a:xfrm>
              <a:off x="2743200" y="2324100"/>
              <a:ext cx="1371600" cy="1588"/>
            </a:xfrm>
            <a:prstGeom prst="line">
              <a:avLst/>
            </a:prstGeom>
            <a:solidFill>
              <a:schemeClr val="accent1"/>
            </a:solidFill>
            <a:ln w="762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D7A1E2B9-6C83-C149-8547-9325760DDB8C}"/>
                </a:ext>
              </a:extLst>
            </p:cNvPr>
            <p:cNvCxnSpPr>
              <a:stCxn id="30" idx="3"/>
              <a:endCxn id="29" idx="1"/>
            </p:cNvCxnSpPr>
            <p:nvPr/>
          </p:nvCxnSpPr>
          <p:spPr bwMode="auto">
            <a:xfrm>
              <a:off x="5029200" y="2324100"/>
              <a:ext cx="1371600" cy="1588"/>
            </a:xfrm>
            <a:prstGeom prst="line">
              <a:avLst/>
            </a:prstGeom>
            <a:solidFill>
              <a:schemeClr val="accent1"/>
            </a:solidFill>
            <a:ln w="762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0C378F9-17D6-124F-AE5F-0D93E92D682C}"/>
                </a:ext>
              </a:extLst>
            </p:cNvPr>
            <p:cNvSpPr/>
            <p:nvPr/>
          </p:nvSpPr>
          <p:spPr bwMode="auto">
            <a:xfrm>
              <a:off x="6400800" y="32766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A110C8D-3BE5-264E-814B-AD57E8E7A37C}"/>
                </a:ext>
              </a:extLst>
            </p:cNvPr>
            <p:cNvSpPr/>
            <p:nvPr/>
          </p:nvSpPr>
          <p:spPr bwMode="auto">
            <a:xfrm>
              <a:off x="4114800" y="32766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3D8E516-5D95-6F4F-A1B7-EA88F804D406}"/>
                </a:ext>
              </a:extLst>
            </p:cNvPr>
            <p:cNvSpPr/>
            <p:nvPr/>
          </p:nvSpPr>
          <p:spPr bwMode="auto">
            <a:xfrm>
              <a:off x="1828800" y="32766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88E0762-1466-E54A-AEE0-9627B1473F8E}"/>
                </a:ext>
              </a:extLst>
            </p:cNvPr>
            <p:cNvCxnSpPr>
              <a:stCxn id="31" idx="2"/>
              <a:endCxn id="36" idx="0"/>
            </p:cNvCxnSpPr>
            <p:nvPr/>
          </p:nvCxnSpPr>
          <p:spPr bwMode="auto">
            <a:xfrm rot="5400000">
              <a:off x="1981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048A422-9F87-DE4C-B160-243E98EEF2F7}"/>
                </a:ext>
              </a:extLst>
            </p:cNvPr>
            <p:cNvCxnSpPr>
              <a:stCxn id="36" idx="2"/>
              <a:endCxn id="28" idx="1"/>
            </p:cNvCxnSpPr>
            <p:nvPr/>
          </p:nvCxnSpPr>
          <p:spPr bwMode="auto">
            <a:xfrm rot="5400000">
              <a:off x="1943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FE92AE9-1783-414C-A1DE-0D8899416E6A}"/>
                </a:ext>
              </a:extLst>
            </p:cNvPr>
            <p:cNvCxnSpPr>
              <a:stCxn id="30" idx="2"/>
              <a:endCxn id="35" idx="0"/>
            </p:cNvCxnSpPr>
            <p:nvPr/>
          </p:nvCxnSpPr>
          <p:spPr bwMode="auto">
            <a:xfrm rot="5400000">
              <a:off x="4267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B10F5D3B-B8E2-A94E-BDF2-2B6EAE6232EC}"/>
                </a:ext>
              </a:extLst>
            </p:cNvPr>
            <p:cNvCxnSpPr>
              <a:stCxn id="35" idx="2"/>
              <a:endCxn id="26" idx="1"/>
            </p:cNvCxnSpPr>
            <p:nvPr/>
          </p:nvCxnSpPr>
          <p:spPr bwMode="auto">
            <a:xfrm rot="5400000">
              <a:off x="4229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22EB4C71-1204-6C4B-B9E0-65CEF0F23A9E}"/>
                </a:ext>
              </a:extLst>
            </p:cNvPr>
            <p:cNvCxnSpPr>
              <a:stCxn id="29" idx="2"/>
              <a:endCxn id="34" idx="0"/>
            </p:cNvCxnSpPr>
            <p:nvPr/>
          </p:nvCxnSpPr>
          <p:spPr bwMode="auto">
            <a:xfrm rot="5400000">
              <a:off x="6553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9560E2B-4600-7F44-9B25-40CDA48E7E2A}"/>
                </a:ext>
              </a:extLst>
            </p:cNvPr>
            <p:cNvCxnSpPr>
              <a:stCxn id="34" idx="2"/>
              <a:endCxn id="27" idx="1"/>
            </p:cNvCxnSpPr>
            <p:nvPr/>
          </p:nvCxnSpPr>
          <p:spPr bwMode="auto">
            <a:xfrm rot="5400000">
              <a:off x="6515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909268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Hardware vs. Software Architecture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It is possible to use one software strategy on a different hardware arrangement</a:t>
            </a:r>
          </a:p>
          <a:p>
            <a:r>
              <a:rPr lang="en-GB" dirty="0"/>
              <a:t>Also possible to simulate one hardware configuration on another</a:t>
            </a:r>
          </a:p>
          <a:p>
            <a:pPr lvl="1"/>
            <a:r>
              <a:rPr lang="en-GB" dirty="0"/>
              <a:t>Virtual Shared Disk (VSD) makes an IBM SP shared nothing system look like a shared disc setup (for Oracle)</a:t>
            </a:r>
          </a:p>
          <a:p>
            <a:r>
              <a:rPr lang="en-GB" dirty="0"/>
              <a:t>From this point on, we deal only with shared </a:t>
            </a:r>
            <a:r>
              <a:rPr lang="en-GB" dirty="0" err="1"/>
              <a:t>nothi</a:t>
            </a:r>
            <a:r>
              <a:rPr lang="en-US" dirty="0" err="1"/>
              <a:t>ng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62627E-FA37-6140-8851-4D587ABA4C3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90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Shared Nothing Challenges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Partitioning the data</a:t>
            </a:r>
          </a:p>
          <a:p>
            <a:r>
              <a:rPr lang="en-GB" dirty="0"/>
              <a:t>Keeping the partitioned data balanced</a:t>
            </a:r>
          </a:p>
          <a:p>
            <a:r>
              <a:rPr lang="en-GB" dirty="0"/>
              <a:t>Splitting up queries to get the work done</a:t>
            </a:r>
          </a:p>
          <a:p>
            <a:r>
              <a:rPr lang="en-GB" dirty="0"/>
              <a:t>Avoiding distributed deadlock</a:t>
            </a:r>
          </a:p>
          <a:p>
            <a:r>
              <a:rPr lang="en-GB" dirty="0"/>
              <a:t>Concurrency control</a:t>
            </a:r>
          </a:p>
          <a:p>
            <a:r>
              <a:rPr lang="en-GB" dirty="0"/>
              <a:t>Dealing with node failure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851AE5-B99C-C14F-9544-FD856980D12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48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Query Processing</a:t>
            </a:r>
          </a:p>
        </p:txBody>
      </p:sp>
    </p:spTree>
    <p:extLst>
      <p:ext uri="{BB962C8B-B14F-4D97-AF65-F5344CB8AC3E}">
        <p14:creationId xmlns:p14="http://schemas.microsoft.com/office/powerpoint/2010/main" val="8221689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Dividing up the Work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00B3B6-42D2-C744-9B2D-4D9F4EBFF01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4876800" y="1905000"/>
            <a:ext cx="2362200" cy="8382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Application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4876800" y="3276600"/>
            <a:ext cx="2362200" cy="8382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Coordinator Process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876800" y="4724400"/>
            <a:ext cx="2362200" cy="8382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  <a:b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Process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981200" y="4724400"/>
            <a:ext cx="2362200" cy="8382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  <a:b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Process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7848600" y="4724400"/>
            <a:ext cx="2362200" cy="8382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  <a:b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Process</a:t>
            </a:r>
          </a:p>
        </p:txBody>
      </p:sp>
      <p:cxnSp>
        <p:nvCxnSpPr>
          <p:cNvPr id="12" name="Elbow Connector 11"/>
          <p:cNvCxnSpPr>
            <a:stCxn id="6" idx="2"/>
            <a:endCxn id="7" idx="0"/>
          </p:cNvCxnSpPr>
          <p:nvPr/>
        </p:nvCxnSpPr>
        <p:spPr bwMode="auto">
          <a:xfrm rot="5400000">
            <a:off x="5791200" y="3009900"/>
            <a:ext cx="5334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Elbow Connector 15"/>
          <p:cNvCxnSpPr>
            <a:stCxn id="7" idx="2"/>
            <a:endCxn id="8" idx="0"/>
          </p:cNvCxnSpPr>
          <p:nvPr/>
        </p:nvCxnSpPr>
        <p:spPr bwMode="auto">
          <a:xfrm rot="5400000">
            <a:off x="5753100" y="4419600"/>
            <a:ext cx="6096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Elbow Connector 17"/>
          <p:cNvCxnSpPr>
            <a:stCxn id="7" idx="2"/>
            <a:endCxn id="10" idx="0"/>
          </p:cNvCxnSpPr>
          <p:nvPr/>
        </p:nvCxnSpPr>
        <p:spPr bwMode="auto">
          <a:xfrm rot="16200000" flipH="1">
            <a:off x="7239000" y="2933700"/>
            <a:ext cx="609600" cy="29718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Elbow Connector 19"/>
          <p:cNvCxnSpPr>
            <a:stCxn id="7" idx="2"/>
            <a:endCxn id="9" idx="0"/>
          </p:cNvCxnSpPr>
          <p:nvPr/>
        </p:nvCxnSpPr>
        <p:spPr bwMode="auto">
          <a:xfrm rot="5400000">
            <a:off x="4305300" y="2971800"/>
            <a:ext cx="609600" cy="28956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794564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Parallel Databases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COMP3211 Advanced Databases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Dr Nicholas Gibbins - </a:t>
            </a:r>
            <a:r>
              <a:rPr lang="en-GB" dirty="0" err="1"/>
              <a:t>nmg@ecs.soton.ac.uk</a:t>
            </a:r>
            <a:br>
              <a:rPr lang="en-GB" dirty="0"/>
            </a:br>
            <a:r>
              <a:rPr lang="en-GB" dirty="0"/>
              <a:t>2020-2021</a:t>
            </a:r>
          </a:p>
        </p:txBody>
      </p:sp>
    </p:spTree>
    <p:extLst>
      <p:ext uri="{BB962C8B-B14F-4D97-AF65-F5344CB8AC3E}">
        <p14:creationId xmlns:p14="http://schemas.microsoft.com/office/powerpoint/2010/main" val="1294005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Database Software on each node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1355345" y="1773238"/>
            <a:ext cx="2209800" cy="3581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0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583945" y="2001838"/>
            <a:ext cx="17526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 cmpd="sng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App1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583945" y="2992438"/>
            <a:ext cx="1752600" cy="21336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DBMS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736345" y="4287838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 cmpd="sng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W1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574545" y="4287838"/>
            <a:ext cx="609600" cy="533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W2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736345" y="3449638"/>
            <a:ext cx="1447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 cmpd="sng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C1</a:t>
            </a:r>
          </a:p>
        </p:txBody>
      </p:sp>
      <p:sp>
        <p:nvSpPr>
          <p:cNvPr id="10" name="Can 9"/>
          <p:cNvSpPr/>
          <p:nvPr/>
        </p:nvSpPr>
        <p:spPr bwMode="auto">
          <a:xfrm>
            <a:off x="1736345" y="5551488"/>
            <a:ext cx="14478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0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991100" y="1773238"/>
            <a:ext cx="2209800" cy="3581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0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219700" y="2992438"/>
            <a:ext cx="1752600" cy="21336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DBMS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372100" y="4287838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 cmpd="sng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W1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210300" y="4287838"/>
            <a:ext cx="609600" cy="533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W2</a:t>
            </a:r>
          </a:p>
        </p:txBody>
      </p:sp>
      <p:sp>
        <p:nvSpPr>
          <p:cNvPr id="17" name="Can 16"/>
          <p:cNvSpPr/>
          <p:nvPr/>
        </p:nvSpPr>
        <p:spPr bwMode="auto">
          <a:xfrm>
            <a:off x="5372100" y="5551488"/>
            <a:ext cx="14478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0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8628063" y="1773238"/>
            <a:ext cx="2209800" cy="3581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0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8856663" y="2001838"/>
            <a:ext cx="1752600" cy="762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App2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8856663" y="2992438"/>
            <a:ext cx="1752600" cy="21336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DBMS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9009063" y="4287838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 cmpd="sng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W1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9847263" y="4287838"/>
            <a:ext cx="609600" cy="533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W2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9009063" y="3449638"/>
            <a:ext cx="1447800" cy="533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C2</a:t>
            </a:r>
          </a:p>
        </p:txBody>
      </p:sp>
      <p:sp>
        <p:nvSpPr>
          <p:cNvPr id="24" name="Can 23"/>
          <p:cNvSpPr/>
          <p:nvPr/>
        </p:nvSpPr>
        <p:spPr bwMode="auto">
          <a:xfrm>
            <a:off x="9009063" y="5551488"/>
            <a:ext cx="14478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0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cxnSp>
        <p:nvCxnSpPr>
          <p:cNvPr id="26" name="Straight Connector 25"/>
          <p:cNvCxnSpPr>
            <a:stCxn id="20" idx="2"/>
            <a:endCxn id="24" idx="1"/>
          </p:cNvCxnSpPr>
          <p:nvPr/>
        </p:nvCxnSpPr>
        <p:spPr bwMode="auto">
          <a:xfrm>
            <a:off x="9732963" y="5126038"/>
            <a:ext cx="0" cy="42545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13" idx="2"/>
            <a:endCxn id="17" idx="1"/>
          </p:cNvCxnSpPr>
          <p:nvPr/>
        </p:nvCxnSpPr>
        <p:spPr bwMode="auto">
          <a:xfrm>
            <a:off x="6096000" y="5126038"/>
            <a:ext cx="0" cy="42545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6" idx="2"/>
            <a:endCxn id="10" idx="1"/>
          </p:cNvCxnSpPr>
          <p:nvPr/>
        </p:nvCxnSpPr>
        <p:spPr bwMode="auto">
          <a:xfrm>
            <a:off x="2460245" y="5126038"/>
            <a:ext cx="0" cy="42545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5" idx="2"/>
            <a:endCxn id="9" idx="0"/>
          </p:cNvCxnSpPr>
          <p:nvPr/>
        </p:nvCxnSpPr>
        <p:spPr bwMode="auto">
          <a:xfrm rot="5400000">
            <a:off x="2117345" y="3106738"/>
            <a:ext cx="6858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stCxn id="19" idx="2"/>
            <a:endCxn id="23" idx="0"/>
          </p:cNvCxnSpPr>
          <p:nvPr/>
        </p:nvCxnSpPr>
        <p:spPr bwMode="auto">
          <a:xfrm rot="5400000">
            <a:off x="9390063" y="3106738"/>
            <a:ext cx="6858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Elbow Connector 67"/>
          <p:cNvCxnSpPr>
            <a:stCxn id="8" idx="2"/>
            <a:endCxn id="15" idx="2"/>
          </p:cNvCxnSpPr>
          <p:nvPr/>
        </p:nvCxnSpPr>
        <p:spPr bwMode="auto">
          <a:xfrm rot="16200000" flipH="1">
            <a:off x="4697222" y="3003360"/>
            <a:ext cx="12700" cy="3635755"/>
          </a:xfrm>
          <a:prstGeom prst="bentConnector3">
            <a:avLst>
              <a:gd name="adj1" fmla="val 1173913"/>
            </a:avLst>
          </a:prstGeom>
          <a:solidFill>
            <a:schemeClr val="accent1"/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Elbow Connector 70"/>
          <p:cNvCxnSpPr>
            <a:stCxn id="15" idx="2"/>
            <a:endCxn id="22" idx="2"/>
          </p:cNvCxnSpPr>
          <p:nvPr/>
        </p:nvCxnSpPr>
        <p:spPr bwMode="auto">
          <a:xfrm rot="16200000" flipH="1">
            <a:off x="8333581" y="3002756"/>
            <a:ext cx="12700" cy="3636963"/>
          </a:xfrm>
          <a:prstGeom prst="bentConnector3">
            <a:avLst>
              <a:gd name="adj1" fmla="val 1173898"/>
            </a:avLst>
          </a:prstGeom>
          <a:solidFill>
            <a:schemeClr val="accent1"/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hape 73"/>
          <p:cNvCxnSpPr>
            <a:stCxn id="23" idx="3"/>
          </p:cNvCxnSpPr>
          <p:nvPr/>
        </p:nvCxnSpPr>
        <p:spPr bwMode="auto">
          <a:xfrm flipH="1">
            <a:off x="10152063" y="3716338"/>
            <a:ext cx="304800" cy="1181100"/>
          </a:xfrm>
          <a:prstGeom prst="bentConnector4">
            <a:avLst>
              <a:gd name="adj1" fmla="val -27415"/>
              <a:gd name="adj2" fmla="val 105395"/>
            </a:avLst>
          </a:prstGeom>
          <a:solidFill>
            <a:schemeClr val="accent1"/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Elbow Connector 77"/>
          <p:cNvCxnSpPr>
            <a:stCxn id="9" idx="2"/>
            <a:endCxn id="7" idx="0"/>
          </p:cNvCxnSpPr>
          <p:nvPr/>
        </p:nvCxnSpPr>
        <p:spPr bwMode="auto">
          <a:xfrm rot="5400000">
            <a:off x="2098295" y="3925888"/>
            <a:ext cx="304800" cy="4191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Elbow Connector 79"/>
          <p:cNvCxnSpPr>
            <a:stCxn id="9" idx="2"/>
            <a:endCxn id="14" idx="0"/>
          </p:cNvCxnSpPr>
          <p:nvPr/>
        </p:nvCxnSpPr>
        <p:spPr bwMode="auto">
          <a:xfrm rot="16200000" flipH="1">
            <a:off x="3916172" y="2527110"/>
            <a:ext cx="304800" cy="321665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Elbow Connector 81"/>
          <p:cNvCxnSpPr>
            <a:stCxn id="9" idx="2"/>
            <a:endCxn id="21" idx="0"/>
          </p:cNvCxnSpPr>
          <p:nvPr/>
        </p:nvCxnSpPr>
        <p:spPr bwMode="auto">
          <a:xfrm rot="16200000" flipH="1">
            <a:off x="5734654" y="708629"/>
            <a:ext cx="304800" cy="685361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561363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Inter-Query Parallelism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Improves throughput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Different queries/transactions execute on different processors</a:t>
            </a:r>
          </a:p>
          <a:p>
            <a:pPr lvl="1"/>
            <a:r>
              <a:rPr lang="en-GB" dirty="0"/>
              <a:t>(largely equivalent to material in lectures on concurrency)</a:t>
            </a: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44D393-E9B5-4644-864A-85B8CF5C854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6630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Intra-Query Parallelism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Improves response times (lower latency)</a:t>
            </a:r>
          </a:p>
          <a:p>
            <a:pPr marL="0" indent="0">
              <a:buNone/>
            </a:pPr>
            <a:r>
              <a:rPr lang="en-US" dirty="0"/>
              <a:t>Intra-operator (horizontal) parallelism</a:t>
            </a:r>
          </a:p>
          <a:p>
            <a:pPr lvl="1"/>
            <a:r>
              <a:rPr lang="en-GB" dirty="0"/>
              <a:t>Operators decomposed into independent operator instances, which perform the same operation on different subsets of data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Inter-operator (vertical) parallelism</a:t>
            </a:r>
          </a:p>
          <a:p>
            <a:pPr lvl="1"/>
            <a:r>
              <a:rPr lang="en-GB" dirty="0"/>
              <a:t>Operations are overlapped</a:t>
            </a:r>
          </a:p>
          <a:p>
            <a:pPr lvl="1"/>
            <a:r>
              <a:rPr lang="en-GB" dirty="0"/>
              <a:t>Pipeline data from one stage to the next without materialisation</a:t>
            </a:r>
          </a:p>
          <a:p>
            <a:pPr marL="0" indent="0">
              <a:buNone/>
            </a:pPr>
            <a:r>
              <a:rPr lang="en-US" dirty="0"/>
              <a:t>Bushy (independent) parallelism</a:t>
            </a:r>
          </a:p>
          <a:p>
            <a:pPr lvl="1"/>
            <a:r>
              <a:rPr lang="en-US" dirty="0" err="1"/>
              <a:t>Subtrees</a:t>
            </a:r>
            <a:r>
              <a:rPr lang="en-US" dirty="0"/>
              <a:t> in query plan executed concurrently</a:t>
            </a:r>
          </a:p>
          <a:p>
            <a:pPr lvl="1"/>
            <a:endParaRPr lang="en-GB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A1269D-31A7-5044-BC80-FA6E6E2350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9981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Intra-Operator Parallelism</a:t>
            </a:r>
          </a:p>
        </p:txBody>
      </p:sp>
    </p:spTree>
    <p:extLst>
      <p:ext uri="{BB962C8B-B14F-4D97-AF65-F5344CB8AC3E}">
        <p14:creationId xmlns:p14="http://schemas.microsoft.com/office/powerpoint/2010/main" val="40593596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Intra-Operator Parallelism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6B5E655-59E6-5A43-B812-0DB1759C57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 bwMode="auto">
          <a:xfrm>
            <a:off x="5219700" y="1828800"/>
            <a:ext cx="17526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SQL Query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514600" y="34290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Subset</a:t>
            </a:r>
            <a:b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Queries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4495800" y="34290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Subset</a:t>
            </a:r>
            <a:b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Queries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400800" y="34290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Subset</a:t>
            </a:r>
            <a:b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Queries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8382000" y="34290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Subset</a:t>
            </a:r>
            <a:b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Queries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514600" y="55626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Processor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495800" y="55626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Processor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400800" y="55626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Processor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382000" y="55626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Processor</a:t>
            </a:r>
          </a:p>
        </p:txBody>
      </p:sp>
      <p:cxnSp>
        <p:nvCxnSpPr>
          <p:cNvPr id="14" name="Straight Arrow Connector 13"/>
          <p:cNvCxnSpPr>
            <a:stCxn id="4" idx="2"/>
            <a:endCxn id="5" idx="0"/>
          </p:cNvCxnSpPr>
          <p:nvPr/>
        </p:nvCxnSpPr>
        <p:spPr bwMode="auto">
          <a:xfrm rot="5400000">
            <a:off x="4143375" y="1476375"/>
            <a:ext cx="990600" cy="29146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6" name="Straight Arrow Connector 15"/>
          <p:cNvCxnSpPr>
            <a:stCxn id="4" idx="2"/>
            <a:endCxn id="6" idx="0"/>
          </p:cNvCxnSpPr>
          <p:nvPr/>
        </p:nvCxnSpPr>
        <p:spPr bwMode="auto">
          <a:xfrm rot="5400000">
            <a:off x="5133975" y="2466975"/>
            <a:ext cx="990600" cy="9334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8" name="Straight Arrow Connector 17"/>
          <p:cNvCxnSpPr>
            <a:stCxn id="4" idx="2"/>
            <a:endCxn id="7" idx="0"/>
          </p:cNvCxnSpPr>
          <p:nvPr/>
        </p:nvCxnSpPr>
        <p:spPr bwMode="auto">
          <a:xfrm rot="16200000" flipH="1">
            <a:off x="6086475" y="2447925"/>
            <a:ext cx="990600" cy="9715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0" name="Straight Arrow Connector 19"/>
          <p:cNvCxnSpPr>
            <a:stCxn id="4" idx="2"/>
            <a:endCxn id="8" idx="0"/>
          </p:cNvCxnSpPr>
          <p:nvPr/>
        </p:nvCxnSpPr>
        <p:spPr bwMode="auto">
          <a:xfrm rot="16200000" flipH="1">
            <a:off x="7077075" y="1457325"/>
            <a:ext cx="990600" cy="29527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22" name="Down Arrow 21"/>
          <p:cNvSpPr/>
          <p:nvPr/>
        </p:nvSpPr>
        <p:spPr bwMode="auto">
          <a:xfrm>
            <a:off x="2895600" y="4495800"/>
            <a:ext cx="609600" cy="45720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" name="Down Arrow 22"/>
          <p:cNvSpPr/>
          <p:nvPr/>
        </p:nvSpPr>
        <p:spPr bwMode="auto">
          <a:xfrm>
            <a:off x="4876800" y="4495800"/>
            <a:ext cx="609600" cy="45720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" name="Down Arrow 23"/>
          <p:cNvSpPr/>
          <p:nvPr/>
        </p:nvSpPr>
        <p:spPr bwMode="auto">
          <a:xfrm>
            <a:off x="6781800" y="4495800"/>
            <a:ext cx="609600" cy="45720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" name="Down Arrow 24"/>
          <p:cNvSpPr/>
          <p:nvPr/>
        </p:nvSpPr>
        <p:spPr bwMode="auto">
          <a:xfrm>
            <a:off x="8763000" y="4495800"/>
            <a:ext cx="609600" cy="45720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93960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25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Decomposition of operators relies on data being partitioned across the servers that comprise the parallel database</a:t>
            </a:r>
          </a:p>
          <a:p>
            <a:pPr lvl="1"/>
            <a:r>
              <a:rPr lang="en-GB" dirty="0"/>
              <a:t>Access data in parallel to mitigate the I/O bottleneck</a:t>
            </a:r>
          </a:p>
          <a:p>
            <a:pPr marL="0" indent="0">
              <a:buNone/>
            </a:pPr>
            <a:r>
              <a:rPr lang="en-US" dirty="0"/>
              <a:t>Partitions should aim to spread I/O load evenly across servers</a:t>
            </a:r>
          </a:p>
          <a:p>
            <a:pPr marL="0" indent="0">
              <a:buNone/>
            </a:pPr>
            <a:r>
              <a:rPr lang="en-US" dirty="0"/>
              <a:t>Choice of partitions affords different parallel query processing approaches:</a:t>
            </a:r>
          </a:p>
          <a:p>
            <a:pPr lvl="1"/>
            <a:r>
              <a:rPr lang="en-US" dirty="0"/>
              <a:t>Range partitioning</a:t>
            </a:r>
          </a:p>
          <a:p>
            <a:pPr lvl="1"/>
            <a:r>
              <a:rPr lang="en-US" dirty="0"/>
              <a:t>Hash partitioning</a:t>
            </a:r>
          </a:p>
          <a:p>
            <a:pPr lvl="1"/>
            <a:r>
              <a:rPr lang="en-US" dirty="0"/>
              <a:t>Schema partitioning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AFEE83-8758-CC46-8ADA-9BCB400929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3004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Range Partitioning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26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E017234-38CC-D944-B6BA-6940182B1B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an 3"/>
          <p:cNvSpPr/>
          <p:nvPr/>
        </p:nvSpPr>
        <p:spPr bwMode="auto">
          <a:xfrm>
            <a:off x="6781800" y="2209800"/>
            <a:ext cx="12954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Can 4"/>
          <p:cNvSpPr/>
          <p:nvPr/>
        </p:nvSpPr>
        <p:spPr bwMode="auto">
          <a:xfrm>
            <a:off x="6781800" y="3200400"/>
            <a:ext cx="12954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Can 5"/>
          <p:cNvSpPr/>
          <p:nvPr/>
        </p:nvSpPr>
        <p:spPr bwMode="auto">
          <a:xfrm>
            <a:off x="6781800" y="4191000"/>
            <a:ext cx="12954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810000" y="2171700"/>
            <a:ext cx="1600200" cy="27051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A-H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I-P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Q-Z</a:t>
            </a:r>
          </a:p>
        </p:txBody>
      </p:sp>
      <p:cxnSp>
        <p:nvCxnSpPr>
          <p:cNvPr id="9" name="Straight Arrow Connector 8"/>
          <p:cNvCxnSpPr>
            <a:endCxn id="4" idx="2"/>
          </p:cNvCxnSpPr>
          <p:nvPr/>
        </p:nvCxnSpPr>
        <p:spPr bwMode="auto">
          <a:xfrm>
            <a:off x="5410200" y="2209800"/>
            <a:ext cx="1371600" cy="3429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0" name="Straight Arrow Connector 9"/>
          <p:cNvCxnSpPr>
            <a:endCxn id="5" idx="2"/>
          </p:cNvCxnSpPr>
          <p:nvPr/>
        </p:nvCxnSpPr>
        <p:spPr bwMode="auto">
          <a:xfrm>
            <a:off x="5410200" y="2971800"/>
            <a:ext cx="1371600" cy="5715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" name="Straight Arrow Connector 12"/>
          <p:cNvCxnSpPr>
            <a:endCxn id="6" idx="2"/>
          </p:cNvCxnSpPr>
          <p:nvPr/>
        </p:nvCxnSpPr>
        <p:spPr bwMode="auto">
          <a:xfrm>
            <a:off x="5410200" y="4038600"/>
            <a:ext cx="1371600" cy="4953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4" name="Straight Arrow Connector 13"/>
          <p:cNvCxnSpPr>
            <a:endCxn id="4" idx="2"/>
          </p:cNvCxnSpPr>
          <p:nvPr/>
        </p:nvCxnSpPr>
        <p:spPr bwMode="auto">
          <a:xfrm flipV="1">
            <a:off x="5410200" y="2552700"/>
            <a:ext cx="1371600" cy="4191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0" name="Straight Arrow Connector 19"/>
          <p:cNvCxnSpPr>
            <a:endCxn id="5" idx="2"/>
          </p:cNvCxnSpPr>
          <p:nvPr/>
        </p:nvCxnSpPr>
        <p:spPr bwMode="auto">
          <a:xfrm flipV="1">
            <a:off x="5410200" y="3543300"/>
            <a:ext cx="1371600" cy="4953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6" name="Straight Arrow Connector 25"/>
          <p:cNvCxnSpPr>
            <a:endCxn id="6" idx="2"/>
          </p:cNvCxnSpPr>
          <p:nvPr/>
        </p:nvCxnSpPr>
        <p:spPr bwMode="auto">
          <a:xfrm flipV="1">
            <a:off x="5410200" y="4533900"/>
            <a:ext cx="1371600" cy="3429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558756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Hash Partitioning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E94703B-ED5F-8A43-88F6-514C219ADD4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an 3"/>
          <p:cNvSpPr/>
          <p:nvPr/>
        </p:nvSpPr>
        <p:spPr bwMode="auto">
          <a:xfrm>
            <a:off x="6781800" y="2209800"/>
            <a:ext cx="12954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Can 4"/>
          <p:cNvSpPr/>
          <p:nvPr/>
        </p:nvSpPr>
        <p:spPr bwMode="auto">
          <a:xfrm>
            <a:off x="6781800" y="3200400"/>
            <a:ext cx="12954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Can 5"/>
          <p:cNvSpPr/>
          <p:nvPr/>
        </p:nvSpPr>
        <p:spPr bwMode="auto">
          <a:xfrm>
            <a:off x="6781800" y="4191000"/>
            <a:ext cx="12954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810000" y="2171700"/>
            <a:ext cx="1600200" cy="27051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Table</a:t>
            </a:r>
          </a:p>
        </p:txBody>
      </p:sp>
      <p:cxnSp>
        <p:nvCxnSpPr>
          <p:cNvPr id="9" name="Straight Arrow Connector 8"/>
          <p:cNvCxnSpPr>
            <a:endCxn id="5" idx="2"/>
          </p:cNvCxnSpPr>
          <p:nvPr/>
        </p:nvCxnSpPr>
        <p:spPr bwMode="auto">
          <a:xfrm>
            <a:off x="5410200" y="2514600"/>
            <a:ext cx="1371600" cy="10287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0" name="Straight Arrow Connector 9"/>
          <p:cNvCxnSpPr>
            <a:endCxn id="6" idx="2"/>
          </p:cNvCxnSpPr>
          <p:nvPr/>
        </p:nvCxnSpPr>
        <p:spPr bwMode="auto">
          <a:xfrm>
            <a:off x="5410200" y="3581400"/>
            <a:ext cx="1371600" cy="9525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" name="Straight Arrow Connector 12"/>
          <p:cNvCxnSpPr>
            <a:endCxn id="4" idx="2"/>
          </p:cNvCxnSpPr>
          <p:nvPr/>
        </p:nvCxnSpPr>
        <p:spPr bwMode="auto">
          <a:xfrm rot="5400000" flipH="1" flipV="1">
            <a:off x="5200650" y="2762250"/>
            <a:ext cx="1790700" cy="1371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7793553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Schema Partitioning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D2232A8-0B9D-B049-838E-FFD1DD756E7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an 3"/>
          <p:cNvSpPr/>
          <p:nvPr/>
        </p:nvSpPr>
        <p:spPr bwMode="auto">
          <a:xfrm>
            <a:off x="6781800" y="2209800"/>
            <a:ext cx="12954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Can 4"/>
          <p:cNvSpPr/>
          <p:nvPr/>
        </p:nvSpPr>
        <p:spPr bwMode="auto">
          <a:xfrm>
            <a:off x="6781800" y="3200400"/>
            <a:ext cx="12954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Can 5"/>
          <p:cNvSpPr/>
          <p:nvPr/>
        </p:nvSpPr>
        <p:spPr bwMode="auto">
          <a:xfrm>
            <a:off x="6781800" y="4191000"/>
            <a:ext cx="12954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810000" y="2171700"/>
            <a:ext cx="1600200" cy="17145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Table 1</a:t>
            </a:r>
          </a:p>
        </p:txBody>
      </p:sp>
      <p:cxnSp>
        <p:nvCxnSpPr>
          <p:cNvPr id="9" name="Straight Arrow Connector 8"/>
          <p:cNvCxnSpPr>
            <a:endCxn id="4" idx="2"/>
          </p:cNvCxnSpPr>
          <p:nvPr/>
        </p:nvCxnSpPr>
        <p:spPr bwMode="auto">
          <a:xfrm>
            <a:off x="5410200" y="2438400"/>
            <a:ext cx="1371600" cy="1143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0" name="Straight Arrow Connector 9"/>
          <p:cNvCxnSpPr>
            <a:endCxn id="5" idx="2"/>
          </p:cNvCxnSpPr>
          <p:nvPr/>
        </p:nvCxnSpPr>
        <p:spPr bwMode="auto">
          <a:xfrm flipV="1">
            <a:off x="5410200" y="3543300"/>
            <a:ext cx="1371600" cy="1143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" name="Straight Arrow Connector 12"/>
          <p:cNvCxnSpPr>
            <a:stCxn id="11" idx="3"/>
            <a:endCxn id="6" idx="2"/>
          </p:cNvCxnSpPr>
          <p:nvPr/>
        </p:nvCxnSpPr>
        <p:spPr bwMode="auto">
          <a:xfrm>
            <a:off x="5410200" y="4533900"/>
            <a:ext cx="1371600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3810000" y="4191000"/>
            <a:ext cx="1600200" cy="6858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Table 2</a:t>
            </a:r>
          </a:p>
        </p:txBody>
      </p:sp>
    </p:spTree>
    <p:extLst>
      <p:ext uri="{BB962C8B-B14F-4D97-AF65-F5344CB8AC3E}">
        <p14:creationId xmlns:p14="http://schemas.microsoft.com/office/powerpoint/2010/main" val="31332168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Rebalancing Data</a:t>
            </a: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29</a:t>
            </a:fld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0C1AB-F18A-0A43-BC6C-BDEF3E2972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828800" y="1676400"/>
            <a:ext cx="7848600" cy="1066800"/>
            <a:chOff x="304800" y="1676400"/>
            <a:chExt cx="7848600" cy="1066800"/>
          </a:xfrm>
        </p:grpSpPr>
        <p:sp>
          <p:nvSpPr>
            <p:cNvPr id="9" name="Rectangle 8"/>
            <p:cNvSpPr/>
            <p:nvPr/>
          </p:nvSpPr>
          <p:spPr bwMode="auto">
            <a:xfrm>
              <a:off x="54864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9530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0198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5532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54864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49530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0198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5532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4800600" y="1676400"/>
              <a:ext cx="3352800" cy="1066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04800" y="1981200"/>
              <a:ext cx="27414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Lucida Sans" panose="020B0602030504020204" pitchFamily="34" charset="77"/>
                  <a:cs typeface="Georgia"/>
                </a:rPr>
                <a:t>Data in proper balance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1334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I/O bottleneck</a:t>
            </a:r>
          </a:p>
          <a:p>
            <a:r>
              <a:rPr lang="en-US" dirty="0"/>
              <a:t>Parallel architectures</a:t>
            </a:r>
          </a:p>
          <a:p>
            <a:r>
              <a:rPr lang="en-US" dirty="0"/>
              <a:t>Parallel query processing</a:t>
            </a:r>
          </a:p>
          <a:p>
            <a:pPr lvl="1"/>
            <a:r>
              <a:rPr lang="en-US" dirty="0"/>
              <a:t>Inter-operator parallelism</a:t>
            </a:r>
          </a:p>
          <a:p>
            <a:pPr lvl="1"/>
            <a:r>
              <a:rPr lang="en-US" dirty="0"/>
              <a:t>Intra-operator parallelism</a:t>
            </a:r>
          </a:p>
          <a:p>
            <a:pPr lvl="1"/>
            <a:r>
              <a:rPr lang="en-US" dirty="0"/>
              <a:t>Bushy parallelism</a:t>
            </a:r>
          </a:p>
          <a:p>
            <a:r>
              <a:rPr lang="en-US" dirty="0"/>
              <a:t>Concurrency control</a:t>
            </a:r>
          </a:p>
          <a:p>
            <a:r>
              <a:rPr lang="en-US" dirty="0"/>
              <a:t>Reliability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ABE9B6-55DC-4546-ADA9-31E92A8BB5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561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Rebalancing Data</a:t>
            </a: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0C1AB-F18A-0A43-BC6C-BDEF3E2972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828800" y="1676400"/>
            <a:ext cx="7848600" cy="1066800"/>
            <a:chOff x="304800" y="1676400"/>
            <a:chExt cx="7848600" cy="1066800"/>
          </a:xfrm>
        </p:grpSpPr>
        <p:sp>
          <p:nvSpPr>
            <p:cNvPr id="9" name="Rectangle 8"/>
            <p:cNvSpPr/>
            <p:nvPr/>
          </p:nvSpPr>
          <p:spPr bwMode="auto">
            <a:xfrm>
              <a:off x="54864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9530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0198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5532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54864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49530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0198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5532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4800600" y="1676400"/>
              <a:ext cx="3352800" cy="1066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04800" y="1981200"/>
              <a:ext cx="27414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Lucida Sans" panose="020B0602030504020204" pitchFamily="34" charset="77"/>
                  <a:cs typeface="Georgia"/>
                </a:rPr>
                <a:t>Data in proper balance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828800" y="2895600"/>
            <a:ext cx="7848600" cy="1066800"/>
            <a:chOff x="304800" y="2895600"/>
            <a:chExt cx="7848600" cy="106680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5486400" y="3124200"/>
              <a:ext cx="3810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953000" y="32004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019800" y="32004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553200" y="34290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5486400" y="30480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953000" y="30480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6019800" y="30480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6553200" y="30480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4800600" y="2895600"/>
              <a:ext cx="3352800" cy="1066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04800" y="3195935"/>
              <a:ext cx="37369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Lucida Sans" panose="020B0602030504020204" pitchFamily="34" charset="77"/>
                  <a:cs typeface="Georgia"/>
                </a:rPr>
                <a:t>Data grows, performance drops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248317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Rebalancing Data</a:t>
            </a: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31</a:t>
            </a:fld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0C1AB-F18A-0A43-BC6C-BDEF3E2972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828800" y="1676400"/>
            <a:ext cx="7848600" cy="1066800"/>
            <a:chOff x="304800" y="1676400"/>
            <a:chExt cx="7848600" cy="1066800"/>
          </a:xfrm>
        </p:grpSpPr>
        <p:sp>
          <p:nvSpPr>
            <p:cNvPr id="9" name="Rectangle 8"/>
            <p:cNvSpPr/>
            <p:nvPr/>
          </p:nvSpPr>
          <p:spPr bwMode="auto">
            <a:xfrm>
              <a:off x="54864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9530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0198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5532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54864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49530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0198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5532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4800600" y="1676400"/>
              <a:ext cx="3352800" cy="1066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04800" y="1981200"/>
              <a:ext cx="27414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Lucida Sans" panose="020B0602030504020204" pitchFamily="34" charset="77"/>
                  <a:cs typeface="Georgia"/>
                </a:rPr>
                <a:t>Data in proper balance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828800" y="2895600"/>
            <a:ext cx="7848600" cy="1066800"/>
            <a:chOff x="304800" y="2895600"/>
            <a:chExt cx="7848600" cy="106680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5486400" y="3124200"/>
              <a:ext cx="3810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953000" y="32004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019800" y="32004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553200" y="34290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5486400" y="30480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953000" y="30480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6019800" y="30480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6553200" y="30480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4800600" y="2895600"/>
              <a:ext cx="3352800" cy="1066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04800" y="3195935"/>
              <a:ext cx="37369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Lucida Sans" panose="020B0602030504020204" pitchFamily="34" charset="77"/>
                  <a:cs typeface="Georgia"/>
                </a:rPr>
                <a:t>Data grows, performance drops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828800" y="4114800"/>
            <a:ext cx="7848600" cy="1066800"/>
            <a:chOff x="304800" y="4114800"/>
            <a:chExt cx="7848600" cy="1066800"/>
          </a:xfrm>
        </p:grpSpPr>
        <p:sp>
          <p:nvSpPr>
            <p:cNvPr id="43" name="Rectangle 42"/>
            <p:cNvSpPr/>
            <p:nvPr/>
          </p:nvSpPr>
          <p:spPr bwMode="auto">
            <a:xfrm>
              <a:off x="7086600" y="42672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7620000" y="42672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5486400" y="4343400"/>
              <a:ext cx="3810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4953000" y="44196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6019800" y="44196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6553200" y="46482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5486400" y="42672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4953000" y="42672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6019800" y="42672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6553200" y="42672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4800600" y="4114800"/>
              <a:ext cx="3352800" cy="1066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04800" y="4419600"/>
              <a:ext cx="29193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Lucida Sans" panose="020B0602030504020204" pitchFamily="34" charset="77"/>
                  <a:cs typeface="Georgia"/>
                </a:rPr>
                <a:t>Add new nodes and disc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281660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Rebalancing Data</a:t>
            </a: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32</a:t>
            </a:fld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0C1AB-F18A-0A43-BC6C-BDEF3E2972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828800" y="1676400"/>
            <a:ext cx="7848600" cy="1066800"/>
            <a:chOff x="304800" y="1676400"/>
            <a:chExt cx="7848600" cy="1066800"/>
          </a:xfrm>
        </p:grpSpPr>
        <p:sp>
          <p:nvSpPr>
            <p:cNvPr id="9" name="Rectangle 8"/>
            <p:cNvSpPr/>
            <p:nvPr/>
          </p:nvSpPr>
          <p:spPr bwMode="auto">
            <a:xfrm>
              <a:off x="54864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9530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0198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5532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54864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49530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0198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5532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4800600" y="1676400"/>
              <a:ext cx="3352800" cy="1066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04800" y="1981200"/>
              <a:ext cx="27414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Lucida Sans" panose="020B0602030504020204" pitchFamily="34" charset="77"/>
                  <a:cs typeface="Georgia"/>
                </a:rPr>
                <a:t>Data in proper balance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828800" y="2895600"/>
            <a:ext cx="7848600" cy="1066800"/>
            <a:chOff x="304800" y="2895600"/>
            <a:chExt cx="7848600" cy="106680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5486400" y="3124200"/>
              <a:ext cx="3810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953000" y="32004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019800" y="32004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553200" y="34290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5486400" y="30480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953000" y="30480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6019800" y="30480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6553200" y="30480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4800600" y="2895600"/>
              <a:ext cx="3352800" cy="1066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04800" y="3195935"/>
              <a:ext cx="37369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Lucida Sans" panose="020B0602030504020204" pitchFamily="34" charset="77"/>
                  <a:cs typeface="Georgia"/>
                </a:rPr>
                <a:t>Data grows, performance drops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828800" y="4114800"/>
            <a:ext cx="7848600" cy="1066800"/>
            <a:chOff x="304800" y="4114800"/>
            <a:chExt cx="7848600" cy="1066800"/>
          </a:xfrm>
        </p:grpSpPr>
        <p:sp>
          <p:nvSpPr>
            <p:cNvPr id="43" name="Rectangle 42"/>
            <p:cNvSpPr/>
            <p:nvPr/>
          </p:nvSpPr>
          <p:spPr bwMode="auto">
            <a:xfrm>
              <a:off x="7086600" y="42672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7620000" y="42672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5486400" y="4343400"/>
              <a:ext cx="3810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4953000" y="44196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6019800" y="44196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6553200" y="46482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5486400" y="42672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4953000" y="42672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6019800" y="42672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6553200" y="42672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4800600" y="4114800"/>
              <a:ext cx="3352800" cy="1066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04800" y="4419600"/>
              <a:ext cx="29193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Lucida Sans" panose="020B0602030504020204" pitchFamily="34" charset="77"/>
                  <a:cs typeface="Georgia"/>
                </a:rPr>
                <a:t>Add new nodes and disc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828800" y="5334000"/>
            <a:ext cx="7848600" cy="1066800"/>
            <a:chOff x="304800" y="5334000"/>
            <a:chExt cx="7848600" cy="1066800"/>
          </a:xfrm>
        </p:grpSpPr>
        <p:sp>
          <p:nvSpPr>
            <p:cNvPr id="29" name="Rectangle 28"/>
            <p:cNvSpPr/>
            <p:nvPr/>
          </p:nvSpPr>
          <p:spPr bwMode="auto">
            <a:xfrm>
              <a:off x="5486400" y="58674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953000" y="58674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6019800" y="58674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6553200" y="58674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5486400" y="54864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4953000" y="54864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6019800" y="54864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6553200" y="54864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7086600" y="58674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7620000" y="58674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7086600" y="54864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7620000" y="54864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4800600" y="5334000"/>
              <a:ext cx="3352800" cy="1066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04800" y="5634335"/>
              <a:ext cx="36760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Lucida Sans" panose="020B0602030504020204" pitchFamily="34" charset="77"/>
                  <a:cs typeface="Georgia"/>
                </a:rPr>
                <a:t>Redistribute data to new nodes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104195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Intra-Operator Parallelism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33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Example query:</a:t>
            </a:r>
          </a:p>
          <a:p>
            <a:pPr marL="360000" lvl="1" indent="0">
              <a:buNone/>
            </a:pPr>
            <a:r>
              <a:rPr lang="en-GB" dirty="0">
                <a:latin typeface="Lucida Console" panose="020B0609040504020204" pitchFamily="49" charset="0"/>
              </a:rPr>
              <a:t>SELECT c1,c2 FROM t WHERE c1&gt;5.5</a:t>
            </a:r>
          </a:p>
          <a:p>
            <a:pPr marL="0" indent="0">
              <a:buNone/>
            </a:pPr>
            <a:r>
              <a:rPr lang="en-GB" dirty="0"/>
              <a:t>Assumptions:</a:t>
            </a:r>
          </a:p>
          <a:p>
            <a:pPr lvl="1"/>
            <a:r>
              <a:rPr lang="en-GB" dirty="0"/>
              <a:t>100,000 rows </a:t>
            </a:r>
          </a:p>
          <a:p>
            <a:pPr lvl="1"/>
            <a:r>
              <a:rPr lang="en-GB" dirty="0"/>
              <a:t>Predicates eliminate 90% of the rows</a:t>
            </a:r>
          </a:p>
          <a:p>
            <a:pPr marL="0" indent="0">
              <a:buNone/>
            </a:pPr>
            <a:r>
              <a:rPr lang="en-GB" dirty="0"/>
              <a:t>Considerations for query plans:</a:t>
            </a:r>
          </a:p>
          <a:p>
            <a:pPr lvl="1"/>
            <a:r>
              <a:rPr lang="en-GB" dirty="0"/>
              <a:t>Data shipping</a:t>
            </a:r>
          </a:p>
          <a:p>
            <a:pPr lvl="1"/>
            <a:r>
              <a:rPr lang="en-GB" dirty="0"/>
              <a:t>Query shipping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5700E3-6D5F-6445-B5D6-B0AF6D729E4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567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Shipping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34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51E5C24-67DF-9E40-A542-D9AD406E0AA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637582" y="1988840"/>
            <a:ext cx="9717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π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c1,c2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09055" y="3068960"/>
            <a:ext cx="1039067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σ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c1&gt;5.5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24318" y="4077072"/>
            <a:ext cx="394660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∪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47105" y="5229200"/>
            <a:ext cx="42992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t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66104" y="5229200"/>
            <a:ext cx="42992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t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05445" y="5229200"/>
            <a:ext cx="42992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t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03168" y="5229200"/>
            <a:ext cx="42992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t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4</a:t>
            </a:r>
          </a:p>
        </p:txBody>
      </p:sp>
      <p:cxnSp>
        <p:nvCxnSpPr>
          <p:cNvPr id="12" name="Straight Arrow Connector 11"/>
          <p:cNvCxnSpPr>
            <a:stCxn id="7" idx="0"/>
            <a:endCxn id="6" idx="2"/>
          </p:cNvCxnSpPr>
          <p:nvPr/>
        </p:nvCxnSpPr>
        <p:spPr bwMode="auto">
          <a:xfrm flipV="1">
            <a:off x="4162068" y="4538737"/>
            <a:ext cx="1959580" cy="6904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8" idx="0"/>
            <a:endCxn id="6" idx="2"/>
          </p:cNvCxnSpPr>
          <p:nvPr/>
        </p:nvCxnSpPr>
        <p:spPr bwMode="auto">
          <a:xfrm flipV="1">
            <a:off x="5381067" y="4538737"/>
            <a:ext cx="740581" cy="6904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9" idx="0"/>
            <a:endCxn id="6" idx="2"/>
          </p:cNvCxnSpPr>
          <p:nvPr/>
        </p:nvCxnSpPr>
        <p:spPr bwMode="auto">
          <a:xfrm flipH="1" flipV="1">
            <a:off x="6121648" y="4538737"/>
            <a:ext cx="698760" cy="6904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10" idx="0"/>
            <a:endCxn id="6" idx="2"/>
          </p:cNvCxnSpPr>
          <p:nvPr/>
        </p:nvCxnSpPr>
        <p:spPr bwMode="auto">
          <a:xfrm flipH="1" flipV="1">
            <a:off x="6121648" y="4538737"/>
            <a:ext cx="1996483" cy="6904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6" idx="0"/>
            <a:endCxn id="5" idx="2"/>
          </p:cNvCxnSpPr>
          <p:nvPr/>
        </p:nvCxnSpPr>
        <p:spPr bwMode="auto">
          <a:xfrm flipV="1">
            <a:off x="6121648" y="3530625"/>
            <a:ext cx="6941" cy="5464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5" idx="0"/>
            <a:endCxn id="4" idx="2"/>
          </p:cNvCxnSpPr>
          <p:nvPr/>
        </p:nvCxnSpPr>
        <p:spPr bwMode="auto">
          <a:xfrm flipH="1" flipV="1">
            <a:off x="6123453" y="2450505"/>
            <a:ext cx="5136" cy="6184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15321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Shipping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35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5219700" y="1905000"/>
            <a:ext cx="17526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Coordinator</a:t>
            </a:r>
            <a:b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and Worker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514600" y="3276600"/>
            <a:ext cx="72390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Network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532856" y="5085184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514056" y="5085184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419056" y="5085184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400256" y="5085184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</a:p>
        </p:txBody>
      </p:sp>
      <p:sp>
        <p:nvSpPr>
          <p:cNvPr id="22" name="Up Arrow 21"/>
          <p:cNvSpPr/>
          <p:nvPr/>
        </p:nvSpPr>
        <p:spPr bwMode="auto">
          <a:xfrm>
            <a:off x="2895600" y="40386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" name="Up Arrow 22"/>
          <p:cNvSpPr/>
          <p:nvPr/>
        </p:nvSpPr>
        <p:spPr bwMode="auto">
          <a:xfrm>
            <a:off x="4876800" y="40386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" name="Up Arrow 23"/>
          <p:cNvSpPr/>
          <p:nvPr/>
        </p:nvSpPr>
        <p:spPr bwMode="auto">
          <a:xfrm>
            <a:off x="6781800" y="40386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" name="Up Arrow 24"/>
          <p:cNvSpPr/>
          <p:nvPr/>
        </p:nvSpPr>
        <p:spPr bwMode="auto">
          <a:xfrm>
            <a:off x="8763000" y="40386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" name="Can 25"/>
          <p:cNvSpPr/>
          <p:nvPr/>
        </p:nvSpPr>
        <p:spPr bwMode="auto">
          <a:xfrm>
            <a:off x="6400800" y="5867400"/>
            <a:ext cx="13716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" name="Can 26"/>
          <p:cNvSpPr/>
          <p:nvPr/>
        </p:nvSpPr>
        <p:spPr bwMode="auto">
          <a:xfrm>
            <a:off x="8382000" y="5867400"/>
            <a:ext cx="13716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an 27"/>
          <p:cNvSpPr/>
          <p:nvPr/>
        </p:nvSpPr>
        <p:spPr bwMode="auto">
          <a:xfrm>
            <a:off x="2514600" y="5867400"/>
            <a:ext cx="13716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" name="Can 28"/>
          <p:cNvSpPr/>
          <p:nvPr/>
        </p:nvSpPr>
        <p:spPr bwMode="auto">
          <a:xfrm>
            <a:off x="4495800" y="5867400"/>
            <a:ext cx="13716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2" name="Up Arrow 31"/>
          <p:cNvSpPr/>
          <p:nvPr/>
        </p:nvSpPr>
        <p:spPr bwMode="auto">
          <a:xfrm>
            <a:off x="5791200" y="26670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3" name="Up Arrow 32"/>
          <p:cNvSpPr/>
          <p:nvPr/>
        </p:nvSpPr>
        <p:spPr bwMode="auto">
          <a:xfrm rot="5400000">
            <a:off x="7162800" y="19812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423592" y="4475584"/>
            <a:ext cx="1512168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25,000 tuples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439816" y="4475584"/>
            <a:ext cx="1440160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25,000 tuples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312024" y="4475584"/>
            <a:ext cx="1512168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25,000 tuples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8328248" y="4475584"/>
            <a:ext cx="1512168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25,000 tuples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7696200" y="1905000"/>
            <a:ext cx="1424136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10,000 tuples (c1,c2)</a:t>
            </a:r>
          </a:p>
        </p:txBody>
      </p:sp>
    </p:spTree>
    <p:extLst>
      <p:ext uri="{BB962C8B-B14F-4D97-AF65-F5344CB8AC3E}">
        <p14:creationId xmlns:p14="http://schemas.microsoft.com/office/powerpoint/2010/main" val="39468245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Shipping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36</a:t>
            </a:fld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2251103-3CBD-4040-AAAF-26A51B03C68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647728" y="3284984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π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c1,c2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5720" y="4293096"/>
            <a:ext cx="11452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σ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c1&gt;5.5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26539" y="5229200"/>
            <a:ext cx="42992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t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66104" y="5229200"/>
            <a:ext cx="42992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t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05445" y="5229200"/>
            <a:ext cx="42992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t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03168" y="5229200"/>
            <a:ext cx="42992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t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4</a:t>
            </a:r>
          </a:p>
        </p:txBody>
      </p:sp>
      <p:cxnSp>
        <p:nvCxnSpPr>
          <p:cNvPr id="12" name="Straight Arrow Connector 11"/>
          <p:cNvCxnSpPr>
            <a:stCxn id="7" idx="0"/>
            <a:endCxn id="5" idx="2"/>
          </p:cNvCxnSpPr>
          <p:nvPr/>
        </p:nvCxnSpPr>
        <p:spPr bwMode="auto">
          <a:xfrm flipV="1">
            <a:off x="4141502" y="4754761"/>
            <a:ext cx="6866" cy="4744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8" idx="0"/>
            <a:endCxn id="30" idx="2"/>
          </p:cNvCxnSpPr>
          <p:nvPr/>
        </p:nvCxnSpPr>
        <p:spPr bwMode="auto">
          <a:xfrm flipH="1" flipV="1">
            <a:off x="5375920" y="4754761"/>
            <a:ext cx="5147" cy="4744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9" idx="0"/>
            <a:endCxn id="33" idx="2"/>
          </p:cNvCxnSpPr>
          <p:nvPr/>
        </p:nvCxnSpPr>
        <p:spPr bwMode="auto">
          <a:xfrm flipH="1" flipV="1">
            <a:off x="6812664" y="4754761"/>
            <a:ext cx="7744" cy="4744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10" idx="0"/>
            <a:endCxn id="36" idx="2"/>
          </p:cNvCxnSpPr>
          <p:nvPr/>
        </p:nvCxnSpPr>
        <p:spPr bwMode="auto">
          <a:xfrm flipH="1" flipV="1">
            <a:off x="8108808" y="4754761"/>
            <a:ext cx="9323" cy="4744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5" idx="0"/>
            <a:endCxn id="4" idx="2"/>
          </p:cNvCxnSpPr>
          <p:nvPr/>
        </p:nvCxnSpPr>
        <p:spPr bwMode="auto">
          <a:xfrm flipV="1">
            <a:off x="4148368" y="3746649"/>
            <a:ext cx="3416" cy="5464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5882508" y="1987822"/>
            <a:ext cx="394660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∪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71864" y="3284984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π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c1,c2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799856" y="4293096"/>
            <a:ext cx="115212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σ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c1&gt;5.5</a:t>
            </a:r>
          </a:p>
        </p:txBody>
      </p:sp>
      <p:cxnSp>
        <p:nvCxnSpPr>
          <p:cNvPr id="31" name="Straight Arrow Connector 30"/>
          <p:cNvCxnSpPr>
            <a:stCxn id="30" idx="0"/>
            <a:endCxn id="29" idx="2"/>
          </p:cNvCxnSpPr>
          <p:nvPr/>
        </p:nvCxnSpPr>
        <p:spPr bwMode="auto">
          <a:xfrm flipV="1">
            <a:off x="5375920" y="3746649"/>
            <a:ext cx="0" cy="5464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6312025" y="3284984"/>
            <a:ext cx="991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π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c1,c2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240016" y="4293096"/>
            <a:ext cx="11452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σ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c1&gt;5.5</a:t>
            </a:r>
          </a:p>
        </p:txBody>
      </p:sp>
      <p:cxnSp>
        <p:nvCxnSpPr>
          <p:cNvPr id="34" name="Straight Arrow Connector 33"/>
          <p:cNvCxnSpPr>
            <a:stCxn id="33" idx="0"/>
            <a:endCxn id="32" idx="2"/>
          </p:cNvCxnSpPr>
          <p:nvPr/>
        </p:nvCxnSpPr>
        <p:spPr bwMode="auto">
          <a:xfrm flipH="1" flipV="1">
            <a:off x="6807529" y="3746649"/>
            <a:ext cx="5135" cy="5464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7608169" y="3284984"/>
            <a:ext cx="991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π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c1,c2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536160" y="4293096"/>
            <a:ext cx="11452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σ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c1&gt;5.5</a:t>
            </a:r>
          </a:p>
        </p:txBody>
      </p:sp>
      <p:cxnSp>
        <p:nvCxnSpPr>
          <p:cNvPr id="37" name="Straight Arrow Connector 36"/>
          <p:cNvCxnSpPr>
            <a:stCxn id="36" idx="0"/>
            <a:endCxn id="35" idx="2"/>
          </p:cNvCxnSpPr>
          <p:nvPr/>
        </p:nvCxnSpPr>
        <p:spPr bwMode="auto">
          <a:xfrm flipH="1" flipV="1">
            <a:off x="8103673" y="3746649"/>
            <a:ext cx="5135" cy="5464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4" idx="0"/>
            <a:endCxn id="23" idx="2"/>
          </p:cNvCxnSpPr>
          <p:nvPr/>
        </p:nvCxnSpPr>
        <p:spPr bwMode="auto">
          <a:xfrm flipV="1">
            <a:off x="4151784" y="2449487"/>
            <a:ext cx="1928054" cy="8354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traight Arrow Connector 47"/>
          <p:cNvCxnSpPr>
            <a:stCxn id="29" idx="0"/>
            <a:endCxn id="23" idx="2"/>
          </p:cNvCxnSpPr>
          <p:nvPr/>
        </p:nvCxnSpPr>
        <p:spPr bwMode="auto">
          <a:xfrm flipV="1">
            <a:off x="5375920" y="2449487"/>
            <a:ext cx="703918" cy="8354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>
            <a:stCxn id="32" idx="0"/>
            <a:endCxn id="23" idx="2"/>
          </p:cNvCxnSpPr>
          <p:nvPr/>
        </p:nvCxnSpPr>
        <p:spPr bwMode="auto">
          <a:xfrm flipH="1" flipV="1">
            <a:off x="6079838" y="2449487"/>
            <a:ext cx="727691" cy="8354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35" idx="0"/>
            <a:endCxn id="23" idx="2"/>
          </p:cNvCxnSpPr>
          <p:nvPr/>
        </p:nvCxnSpPr>
        <p:spPr bwMode="auto">
          <a:xfrm flipH="1" flipV="1">
            <a:off x="6079838" y="2449487"/>
            <a:ext cx="2023835" cy="8354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4578836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Query Shipping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37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5219700" y="1905000"/>
            <a:ext cx="17526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Coordinator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514600" y="3276600"/>
            <a:ext cx="72390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Network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567508" y="50800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4548708" y="50800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453708" y="50800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8434908" y="50800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</a:p>
        </p:txBody>
      </p:sp>
      <p:sp>
        <p:nvSpPr>
          <p:cNvPr id="10" name="Up Arrow 9"/>
          <p:cNvSpPr/>
          <p:nvPr/>
        </p:nvSpPr>
        <p:spPr bwMode="auto">
          <a:xfrm>
            <a:off x="2895600" y="40386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Up Arrow 10"/>
          <p:cNvSpPr/>
          <p:nvPr/>
        </p:nvSpPr>
        <p:spPr bwMode="auto">
          <a:xfrm>
            <a:off x="4876800" y="40386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Up Arrow 11"/>
          <p:cNvSpPr/>
          <p:nvPr/>
        </p:nvSpPr>
        <p:spPr bwMode="auto">
          <a:xfrm>
            <a:off x="6781800" y="40386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Up Arrow 12"/>
          <p:cNvSpPr/>
          <p:nvPr/>
        </p:nvSpPr>
        <p:spPr bwMode="auto">
          <a:xfrm>
            <a:off x="8763000" y="40386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Can 13"/>
          <p:cNvSpPr/>
          <p:nvPr/>
        </p:nvSpPr>
        <p:spPr bwMode="auto">
          <a:xfrm>
            <a:off x="6400800" y="5867400"/>
            <a:ext cx="13716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" name="Can 14"/>
          <p:cNvSpPr/>
          <p:nvPr/>
        </p:nvSpPr>
        <p:spPr bwMode="auto">
          <a:xfrm>
            <a:off x="8382000" y="5867400"/>
            <a:ext cx="13716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Can 15"/>
          <p:cNvSpPr/>
          <p:nvPr/>
        </p:nvSpPr>
        <p:spPr bwMode="auto">
          <a:xfrm>
            <a:off x="2514600" y="5867400"/>
            <a:ext cx="13716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Can 16"/>
          <p:cNvSpPr/>
          <p:nvPr/>
        </p:nvSpPr>
        <p:spPr bwMode="auto">
          <a:xfrm>
            <a:off x="4495800" y="5867400"/>
            <a:ext cx="13716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Up Arrow 17"/>
          <p:cNvSpPr/>
          <p:nvPr/>
        </p:nvSpPr>
        <p:spPr bwMode="auto">
          <a:xfrm>
            <a:off x="5791200" y="26670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9" name="Up Arrow 18"/>
          <p:cNvSpPr/>
          <p:nvPr/>
        </p:nvSpPr>
        <p:spPr bwMode="auto">
          <a:xfrm rot="5400000">
            <a:off x="7162800" y="19812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532856" y="4475584"/>
            <a:ext cx="1333500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2,500 tuples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514056" y="4475584"/>
            <a:ext cx="1333500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2,500 tuples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6419056" y="4475584"/>
            <a:ext cx="1333500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2,500 tuples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8400256" y="4475584"/>
            <a:ext cx="1333500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2,500 tuples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7696200" y="1905000"/>
            <a:ext cx="1424136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10,000 tuples (c1,c2)</a:t>
            </a:r>
          </a:p>
        </p:txBody>
      </p:sp>
    </p:spTree>
    <p:extLst>
      <p:ext uri="{BB962C8B-B14F-4D97-AF65-F5344CB8AC3E}">
        <p14:creationId xmlns:p14="http://schemas.microsoft.com/office/powerpoint/2010/main" val="8317753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Query Shipping Benefits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38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Database operations are performed where the data are, as far as possible</a:t>
            </a:r>
          </a:p>
          <a:p>
            <a:r>
              <a:rPr lang="en-GB" dirty="0"/>
              <a:t>Network traffic is minimised</a:t>
            </a:r>
          </a:p>
          <a:p>
            <a:r>
              <a:rPr lang="en-GB" dirty="0"/>
              <a:t>For basic database operators, code developed for serial implementations can be reused</a:t>
            </a:r>
          </a:p>
          <a:p>
            <a:r>
              <a:rPr lang="en-GB" dirty="0"/>
              <a:t>In practice, mixture of query shipping and data shipping has to be employed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51F5AF-2F9D-C04B-9C19-8010CF66F08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253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Inter-Operator Parallelism</a:t>
            </a:r>
          </a:p>
        </p:txBody>
      </p:sp>
    </p:spTree>
    <p:extLst>
      <p:ext uri="{BB962C8B-B14F-4D97-AF65-F5344CB8AC3E}">
        <p14:creationId xmlns:p14="http://schemas.microsoft.com/office/powerpoint/2010/main" val="885629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I/O Bottleneck</a:t>
            </a:r>
          </a:p>
        </p:txBody>
      </p:sp>
    </p:spTree>
    <p:extLst>
      <p:ext uri="{BB962C8B-B14F-4D97-AF65-F5344CB8AC3E}">
        <p14:creationId xmlns:p14="http://schemas.microsoft.com/office/powerpoint/2010/main" val="8674794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Inter-Operator Parallelism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40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Allows operators with a producer-consumer dependency to be executed concurrently</a:t>
            </a:r>
          </a:p>
          <a:p>
            <a:pPr lvl="1"/>
            <a:r>
              <a:rPr lang="en-US" dirty="0"/>
              <a:t>Results produced by producer are pipelined directly to consumer</a:t>
            </a:r>
          </a:p>
          <a:p>
            <a:pPr lvl="1"/>
            <a:r>
              <a:rPr lang="en-US" dirty="0"/>
              <a:t>Consumer can start before producer has produced all results</a:t>
            </a:r>
          </a:p>
          <a:p>
            <a:pPr lvl="1"/>
            <a:r>
              <a:rPr lang="en-US" dirty="0"/>
              <a:t>No need to </a:t>
            </a:r>
            <a:r>
              <a:rPr lang="en-US" dirty="0" err="1"/>
              <a:t>materialise</a:t>
            </a:r>
            <a:r>
              <a:rPr lang="en-US" dirty="0"/>
              <a:t> intermediate relations on disk (although available buffer memory is a constraint)</a:t>
            </a:r>
          </a:p>
          <a:p>
            <a:pPr lvl="1"/>
            <a:r>
              <a:rPr lang="en-US" dirty="0"/>
              <a:t>Best suited to single-pass operators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FE5CEF-E410-4243-85F2-C979B78FE83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778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Inter-Operator Parallelism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41</a:t>
            </a:fld>
            <a:endParaRPr lang="en-GB"/>
          </a:p>
        </p:txBody>
      </p:sp>
      <p:cxnSp>
        <p:nvCxnSpPr>
          <p:cNvPr id="5" name="Straight Connector 4"/>
          <p:cNvCxnSpPr/>
          <p:nvPr/>
        </p:nvCxnSpPr>
        <p:spPr bwMode="auto">
          <a:xfrm rot="5400000">
            <a:off x="-152797" y="4038997"/>
            <a:ext cx="4420394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2058194" y="6248400"/>
            <a:ext cx="815260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9409830" y="6243935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286000" y="2133600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114800" y="2133600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943600" y="2133600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Sort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286000" y="3886200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219412" y="4267201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4114800" y="4648202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Sort</a:t>
            </a:r>
          </a:p>
        </p:txBody>
      </p:sp>
    </p:spTree>
    <p:extLst>
      <p:ext uri="{BB962C8B-B14F-4D97-AF65-F5344CB8AC3E}">
        <p14:creationId xmlns:p14="http://schemas.microsoft.com/office/powerpoint/2010/main" val="21742528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Sans" panose="020B0602030504020204" pitchFamily="34" charset="77"/>
              </a:rPr>
              <a:t>Intra- + Inter-Operator Parallelism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42</a:t>
            </a:fld>
            <a:endParaRPr lang="en-GB">
              <a:latin typeface="Lucida Sans" panose="020B0602030504020204" pitchFamily="34" charset="77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 rot="5400000">
            <a:off x="-152797" y="4038997"/>
            <a:ext cx="4420394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2058194" y="6248400"/>
            <a:ext cx="815260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9409830" y="6243935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286000" y="2133600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114800" y="2133600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943600" y="2133600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Sort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286000" y="2743200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219412" y="3092116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4114800" y="3434729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Sort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286000" y="3886200"/>
            <a:ext cx="9906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286000" y="4228813"/>
            <a:ext cx="9906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781300" y="4583458"/>
            <a:ext cx="9906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781300" y="4930083"/>
            <a:ext cx="9906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3322363" y="5284441"/>
            <a:ext cx="9906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Sort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322363" y="5627054"/>
            <a:ext cx="9906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Sort</a:t>
            </a:r>
          </a:p>
        </p:txBody>
      </p:sp>
    </p:spTree>
    <p:extLst>
      <p:ext uri="{BB962C8B-B14F-4D97-AF65-F5344CB8AC3E}">
        <p14:creationId xmlns:p14="http://schemas.microsoft.com/office/powerpoint/2010/main" val="5329142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Volcano Architecture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Basic operators as usual:</a:t>
            </a:r>
          </a:p>
          <a:p>
            <a:pPr lvl="1"/>
            <a:r>
              <a:rPr lang="en-GB" dirty="0"/>
              <a:t>scan, join, sort, aggregate (sum, count, average, </a:t>
            </a:r>
            <a:r>
              <a:rPr lang="en-GB" dirty="0" err="1"/>
              <a:t>etc</a:t>
            </a:r>
            <a:r>
              <a:rPr lang="en-GB" dirty="0"/>
              <a:t>)</a:t>
            </a:r>
          </a:p>
          <a:p>
            <a:pPr marL="0" indent="0">
              <a:buNone/>
            </a:pPr>
            <a:r>
              <a:rPr lang="en-GB" dirty="0"/>
              <a:t>The Exchange operator</a:t>
            </a:r>
          </a:p>
          <a:p>
            <a:pPr lvl="1"/>
            <a:r>
              <a:rPr lang="en-GB" dirty="0"/>
              <a:t>Inserted between the steps of a query to:</a:t>
            </a:r>
          </a:p>
          <a:p>
            <a:pPr lvl="2"/>
            <a:r>
              <a:rPr lang="en-GB" dirty="0"/>
              <a:t>Pipeline results</a:t>
            </a:r>
          </a:p>
          <a:p>
            <a:pPr lvl="2"/>
            <a:r>
              <a:rPr lang="en-GB" dirty="0"/>
              <a:t>Direct streams of data to the next step(s), redistributing as necessary</a:t>
            </a:r>
          </a:p>
          <a:p>
            <a:pPr marL="0" indent="0">
              <a:buNone/>
            </a:pPr>
            <a:r>
              <a:rPr lang="en-GB" dirty="0"/>
              <a:t>Provides mechanism to support both vertical and horizontal parallelism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530C14-6971-9347-BFB2-FC3B7E4BB7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252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Exchange Operators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44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Example query:</a:t>
            </a:r>
            <a:br>
              <a:rPr lang="en-GB" dirty="0"/>
            </a:br>
            <a:endParaRPr lang="en-GB" dirty="0"/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SELECT county, SUM(</a:t>
            </a:r>
            <a:r>
              <a:rPr lang="en-GB" dirty="0" err="1">
                <a:latin typeface="Lucida Console" panose="020B0609040504020204" pitchFamily="49" charset="0"/>
              </a:rPr>
              <a:t>order_item</a:t>
            </a:r>
            <a:r>
              <a:rPr lang="en-GB" dirty="0">
                <a:latin typeface="Lucida Console" panose="020B0609040504020204" pitchFamily="49" charset="0"/>
              </a:rPr>
              <a:t>)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FROM customer, order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WHERE </a:t>
            </a:r>
            <a:r>
              <a:rPr lang="en-GB" dirty="0" err="1">
                <a:latin typeface="Lucida Console" panose="020B0609040504020204" pitchFamily="49" charset="0"/>
              </a:rPr>
              <a:t>order.customer_id</a:t>
            </a:r>
            <a:r>
              <a:rPr lang="en-GB" dirty="0">
                <a:latin typeface="Lucida Console" panose="020B0609040504020204" pitchFamily="49" charset="0"/>
              </a:rPr>
              <a:t>=</a:t>
            </a:r>
            <a:r>
              <a:rPr lang="en-GB" dirty="0" err="1">
                <a:latin typeface="Lucida Console" panose="020B0609040504020204" pitchFamily="49" charset="0"/>
              </a:rPr>
              <a:t>customer_id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GROUP BY county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ORDER BY SUM(</a:t>
            </a:r>
            <a:r>
              <a:rPr lang="en-GB" dirty="0" err="1">
                <a:latin typeface="Lucida Console" panose="020B0609040504020204" pitchFamily="49" charset="0"/>
              </a:rPr>
              <a:t>order_item</a:t>
            </a:r>
            <a:r>
              <a:rPr lang="en-GB" dirty="0">
                <a:latin typeface="Lucida Console" panose="020B0609040504020204" pitchFamily="49" charset="0"/>
              </a:rPr>
              <a:t>)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D48009-0939-9B47-99AB-48FD17DA40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5137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Lucida Sans" panose="020B0602030504020204" pitchFamily="34" charset="77"/>
              </a:rPr>
              <a:t>Exchange Operators</a:t>
            </a:r>
            <a:endParaRPr lang="en-GB" dirty="0">
              <a:latin typeface="Lucida Sans" panose="020B0602030504020204" pitchFamily="34" charset="77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45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4" name="Can 3"/>
          <p:cNvSpPr/>
          <p:nvPr/>
        </p:nvSpPr>
        <p:spPr bwMode="auto">
          <a:xfrm>
            <a:off x="4267200" y="5638800"/>
            <a:ext cx="1066800" cy="8382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5410200" y="16764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SORT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5410200" y="26670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GROUP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5410200" y="36576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HASH</a:t>
            </a:r>
            <a:b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4267200" y="4495800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6858000" y="4495800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10" name="Can 9"/>
          <p:cNvSpPr/>
          <p:nvPr/>
        </p:nvSpPr>
        <p:spPr bwMode="auto">
          <a:xfrm>
            <a:off x="6858000" y="5638800"/>
            <a:ext cx="1066800" cy="8382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cxnSp>
        <p:nvCxnSpPr>
          <p:cNvPr id="12" name="Straight Connector 11"/>
          <p:cNvCxnSpPr>
            <a:stCxn id="4" idx="1"/>
            <a:endCxn id="8" idx="4"/>
          </p:cNvCxnSpPr>
          <p:nvPr/>
        </p:nvCxnSpPr>
        <p:spPr bwMode="auto">
          <a:xfrm rot="5400000" flipH="1" flipV="1">
            <a:off x="4610100" y="5448300"/>
            <a:ext cx="3810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10" idx="1"/>
            <a:endCxn id="9" idx="4"/>
          </p:cNvCxnSpPr>
          <p:nvPr/>
        </p:nvCxnSpPr>
        <p:spPr bwMode="auto">
          <a:xfrm rot="5400000" flipH="1" flipV="1">
            <a:off x="7200900" y="5448300"/>
            <a:ext cx="3810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8" idx="7"/>
            <a:endCxn id="7" idx="3"/>
          </p:cNvCxnSpPr>
          <p:nvPr/>
        </p:nvCxnSpPr>
        <p:spPr bwMode="auto">
          <a:xfrm rot="5400000" flipH="1" flipV="1">
            <a:off x="5244726" y="4241054"/>
            <a:ext cx="299384" cy="43329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9" idx="1"/>
            <a:endCxn id="7" idx="5"/>
          </p:cNvCxnSpPr>
          <p:nvPr/>
        </p:nvCxnSpPr>
        <p:spPr bwMode="auto">
          <a:xfrm rot="16200000" flipV="1">
            <a:off x="6647890" y="4241053"/>
            <a:ext cx="299384" cy="43329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7" idx="0"/>
            <a:endCxn id="6" idx="4"/>
          </p:cNvCxnSpPr>
          <p:nvPr/>
        </p:nvCxnSpPr>
        <p:spPr bwMode="auto">
          <a:xfrm rot="5400000" flipH="1" flipV="1">
            <a:off x="5981700" y="3543300"/>
            <a:ext cx="2286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6" idx="0"/>
            <a:endCxn id="5" idx="4"/>
          </p:cNvCxnSpPr>
          <p:nvPr/>
        </p:nvCxnSpPr>
        <p:spPr bwMode="auto">
          <a:xfrm rot="5400000" flipH="1" flipV="1">
            <a:off x="5981700" y="2552700"/>
            <a:ext cx="2286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3041445" y="5867400"/>
            <a:ext cx="11512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045942" y="5867400"/>
            <a:ext cx="753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>
                <a:latin typeface="Lucida Sans" panose="020B0602030504020204" pitchFamily="34" charset="77"/>
                <a:cs typeface="Georgia"/>
              </a:rPr>
              <a:t>Order</a:t>
            </a:r>
          </a:p>
        </p:txBody>
      </p:sp>
    </p:spTree>
    <p:extLst>
      <p:ext uri="{BB962C8B-B14F-4D97-AF65-F5344CB8AC3E}">
        <p14:creationId xmlns:p14="http://schemas.microsoft.com/office/powerpoint/2010/main" val="147031093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Lucida Sans" panose="020B0602030504020204" pitchFamily="34" charset="77"/>
              </a:rPr>
              <a:t>Exchange Operators</a:t>
            </a:r>
            <a:endParaRPr lang="en-GB" dirty="0">
              <a:latin typeface="Lucida Sans" panose="020B0602030504020204" pitchFamily="34" charset="77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46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673BD0-3C8F-5D47-9AD5-13C35E88740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4" name="Can 3"/>
          <p:cNvSpPr/>
          <p:nvPr/>
        </p:nvSpPr>
        <p:spPr bwMode="auto">
          <a:xfrm>
            <a:off x="4267200" y="5638800"/>
            <a:ext cx="1066800" cy="8382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5105400" y="3657600"/>
            <a:ext cx="19812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EXCHANGE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4267200" y="4495800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6858000" y="4495800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10" name="Can 9"/>
          <p:cNvSpPr/>
          <p:nvPr/>
        </p:nvSpPr>
        <p:spPr bwMode="auto">
          <a:xfrm>
            <a:off x="6858000" y="5638800"/>
            <a:ext cx="1066800" cy="8382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cxnSp>
        <p:nvCxnSpPr>
          <p:cNvPr id="11" name="Straight Connector 10"/>
          <p:cNvCxnSpPr>
            <a:stCxn id="4" idx="1"/>
            <a:endCxn id="8" idx="4"/>
          </p:cNvCxnSpPr>
          <p:nvPr/>
        </p:nvCxnSpPr>
        <p:spPr bwMode="auto">
          <a:xfrm rot="5400000" flipH="1" flipV="1">
            <a:off x="4610100" y="5448300"/>
            <a:ext cx="3810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0" idx="1"/>
            <a:endCxn id="9" idx="4"/>
          </p:cNvCxnSpPr>
          <p:nvPr/>
        </p:nvCxnSpPr>
        <p:spPr bwMode="auto">
          <a:xfrm rot="5400000" flipH="1" flipV="1">
            <a:off x="7200900" y="5448300"/>
            <a:ext cx="3810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8" idx="7"/>
            <a:endCxn id="6" idx="3"/>
          </p:cNvCxnSpPr>
          <p:nvPr/>
        </p:nvCxnSpPr>
        <p:spPr bwMode="auto">
          <a:xfrm rot="5400000" flipH="1" flipV="1">
            <a:off x="5136963" y="4348817"/>
            <a:ext cx="299384" cy="21776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9" idx="1"/>
            <a:endCxn id="6" idx="5"/>
          </p:cNvCxnSpPr>
          <p:nvPr/>
        </p:nvCxnSpPr>
        <p:spPr bwMode="auto">
          <a:xfrm rot="16200000" flipV="1">
            <a:off x="6755653" y="4348816"/>
            <a:ext cx="299384" cy="21776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478984" y="5943600"/>
            <a:ext cx="11512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sp>
        <p:nvSpPr>
          <p:cNvPr id="27" name="Oval 26"/>
          <p:cNvSpPr/>
          <p:nvPr/>
        </p:nvSpPr>
        <p:spPr bwMode="auto">
          <a:xfrm>
            <a:off x="5410200" y="24384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HASH</a:t>
            </a:r>
            <a:b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31" name="Oval 30"/>
          <p:cNvSpPr/>
          <p:nvPr/>
        </p:nvSpPr>
        <p:spPr bwMode="auto">
          <a:xfrm>
            <a:off x="3733800" y="24384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HASH</a:t>
            </a:r>
            <a:b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32" name="Oval 31"/>
          <p:cNvSpPr/>
          <p:nvPr/>
        </p:nvSpPr>
        <p:spPr bwMode="auto">
          <a:xfrm>
            <a:off x="7086600" y="24384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HASH</a:t>
            </a:r>
            <a:b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cxnSp>
        <p:nvCxnSpPr>
          <p:cNvPr id="34" name="Straight Connector 33"/>
          <p:cNvCxnSpPr>
            <a:stCxn id="27" idx="4"/>
            <a:endCxn id="6" idx="0"/>
          </p:cNvCxnSpPr>
          <p:nvPr/>
        </p:nvCxnSpPr>
        <p:spPr bwMode="auto">
          <a:xfrm rot="5400000">
            <a:off x="5867400" y="3429000"/>
            <a:ext cx="4572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31" idx="5"/>
            <a:endCxn id="6" idx="1"/>
          </p:cNvCxnSpPr>
          <p:nvPr/>
        </p:nvCxnSpPr>
        <p:spPr bwMode="auto">
          <a:xfrm rot="16200000" flipH="1">
            <a:off x="4809845" y="3183497"/>
            <a:ext cx="680384" cy="49100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6" idx="7"/>
            <a:endCxn id="32" idx="3"/>
          </p:cNvCxnSpPr>
          <p:nvPr/>
        </p:nvCxnSpPr>
        <p:spPr bwMode="auto">
          <a:xfrm rot="5400000" flipH="1" flipV="1">
            <a:off x="6701771" y="3183497"/>
            <a:ext cx="680384" cy="49100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3029433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Lucida Sans" panose="020B0602030504020204" pitchFamily="34" charset="77"/>
              </a:rPr>
              <a:t>Exchange Operators</a:t>
            </a:r>
            <a:endParaRPr lang="en-GB" dirty="0">
              <a:latin typeface="Lucida Sans" panose="020B0602030504020204" pitchFamily="34" charset="77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47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4" name="Can 3"/>
          <p:cNvSpPr/>
          <p:nvPr/>
        </p:nvSpPr>
        <p:spPr bwMode="auto">
          <a:xfrm>
            <a:off x="2858293" y="5410200"/>
            <a:ext cx="1066800" cy="8382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3163093" y="3581400"/>
            <a:ext cx="19812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EXCHANGE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2858293" y="4495800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4382293" y="4495800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8" name="Can 7"/>
          <p:cNvSpPr/>
          <p:nvPr/>
        </p:nvSpPr>
        <p:spPr bwMode="auto">
          <a:xfrm>
            <a:off x="4382293" y="5410200"/>
            <a:ext cx="1066800" cy="8382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cxnSp>
        <p:nvCxnSpPr>
          <p:cNvPr id="9" name="Straight Connector 8"/>
          <p:cNvCxnSpPr>
            <a:stCxn id="4" idx="1"/>
            <a:endCxn id="6" idx="4"/>
          </p:cNvCxnSpPr>
          <p:nvPr/>
        </p:nvCxnSpPr>
        <p:spPr bwMode="auto">
          <a:xfrm rot="5400000" flipH="1" flipV="1">
            <a:off x="3315493" y="5334000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8" idx="1"/>
            <a:endCxn id="7" idx="4"/>
          </p:cNvCxnSpPr>
          <p:nvPr/>
        </p:nvCxnSpPr>
        <p:spPr bwMode="auto">
          <a:xfrm rot="5400000" flipH="1" flipV="1">
            <a:off x="4839493" y="5334000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stCxn id="6" idx="0"/>
            <a:endCxn id="5" idx="3"/>
          </p:cNvCxnSpPr>
          <p:nvPr/>
        </p:nvCxnSpPr>
        <p:spPr bwMode="auto">
          <a:xfrm rot="5400000" flipH="1" flipV="1">
            <a:off x="3290467" y="4333034"/>
            <a:ext cx="263992" cy="615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7" idx="0"/>
            <a:endCxn id="5" idx="5"/>
          </p:cNvCxnSpPr>
          <p:nvPr/>
        </p:nvCxnSpPr>
        <p:spPr bwMode="auto">
          <a:xfrm rot="16200000" flipV="1">
            <a:off x="4752927" y="4333034"/>
            <a:ext cx="263992" cy="615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3371565" y="6324600"/>
            <a:ext cx="1391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5410200" y="21336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HASH</a:t>
            </a:r>
            <a:b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3465513" y="21336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HASH</a:t>
            </a:r>
            <a:b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7354887" y="2139043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HASH</a:t>
            </a:r>
            <a:b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cxnSp>
        <p:nvCxnSpPr>
          <p:cNvPr id="17" name="Straight Connector 16"/>
          <p:cNvCxnSpPr>
            <a:stCxn id="14" idx="4"/>
            <a:endCxn id="5" idx="0"/>
          </p:cNvCxnSpPr>
          <p:nvPr/>
        </p:nvCxnSpPr>
        <p:spPr bwMode="auto">
          <a:xfrm flipH="1">
            <a:off x="4153693" y="2895600"/>
            <a:ext cx="1942307" cy="6858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15" idx="4"/>
            <a:endCxn id="5" idx="0"/>
          </p:cNvCxnSpPr>
          <p:nvPr/>
        </p:nvCxnSpPr>
        <p:spPr bwMode="auto">
          <a:xfrm>
            <a:off x="4151313" y="2895600"/>
            <a:ext cx="2380" cy="6858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5" idx="0"/>
            <a:endCxn id="16" idx="4"/>
          </p:cNvCxnSpPr>
          <p:nvPr/>
        </p:nvCxnSpPr>
        <p:spPr bwMode="auto">
          <a:xfrm flipV="1">
            <a:off x="4153693" y="2901043"/>
            <a:ext cx="3886994" cy="68035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Can 21"/>
          <p:cNvSpPr/>
          <p:nvPr/>
        </p:nvSpPr>
        <p:spPr bwMode="auto">
          <a:xfrm>
            <a:off x="5982493" y="5410200"/>
            <a:ext cx="1066800" cy="8382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7049293" y="3581400"/>
            <a:ext cx="19812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EXCHANGE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5982493" y="4495800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25" name="Oval 24"/>
          <p:cNvSpPr/>
          <p:nvPr/>
        </p:nvSpPr>
        <p:spPr bwMode="auto">
          <a:xfrm>
            <a:off x="7506493" y="4495800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26" name="Can 25"/>
          <p:cNvSpPr/>
          <p:nvPr/>
        </p:nvSpPr>
        <p:spPr bwMode="auto">
          <a:xfrm>
            <a:off x="7506493" y="5410200"/>
            <a:ext cx="1066800" cy="8382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cxnSp>
        <p:nvCxnSpPr>
          <p:cNvPr id="27" name="Straight Connector 26"/>
          <p:cNvCxnSpPr>
            <a:stCxn id="22" idx="1"/>
            <a:endCxn id="24" idx="4"/>
          </p:cNvCxnSpPr>
          <p:nvPr/>
        </p:nvCxnSpPr>
        <p:spPr bwMode="auto">
          <a:xfrm rot="5400000" flipH="1" flipV="1">
            <a:off x="6439693" y="5334000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26" idx="1"/>
            <a:endCxn id="25" idx="4"/>
          </p:cNvCxnSpPr>
          <p:nvPr/>
        </p:nvCxnSpPr>
        <p:spPr bwMode="auto">
          <a:xfrm rot="5400000" flipH="1" flipV="1">
            <a:off x="7963693" y="5334000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24" idx="0"/>
            <a:endCxn id="23" idx="3"/>
          </p:cNvCxnSpPr>
          <p:nvPr/>
        </p:nvCxnSpPr>
        <p:spPr bwMode="auto">
          <a:xfrm rot="5400000" flipH="1" flipV="1">
            <a:off x="6795667" y="3952034"/>
            <a:ext cx="263992" cy="8235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31" idx="0"/>
            <a:endCxn id="23" idx="5"/>
          </p:cNvCxnSpPr>
          <p:nvPr/>
        </p:nvCxnSpPr>
        <p:spPr bwMode="auto">
          <a:xfrm rot="16200000" flipV="1">
            <a:off x="9020127" y="3952034"/>
            <a:ext cx="263992" cy="8235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Oval 30"/>
          <p:cNvSpPr/>
          <p:nvPr/>
        </p:nvSpPr>
        <p:spPr bwMode="auto">
          <a:xfrm>
            <a:off x="9030493" y="4495800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32" name="Can 31"/>
          <p:cNvSpPr/>
          <p:nvPr/>
        </p:nvSpPr>
        <p:spPr bwMode="auto">
          <a:xfrm>
            <a:off x="9030493" y="5410200"/>
            <a:ext cx="1066800" cy="8382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cxnSp>
        <p:nvCxnSpPr>
          <p:cNvPr id="33" name="Straight Connector 32"/>
          <p:cNvCxnSpPr>
            <a:stCxn id="32" idx="1"/>
            <a:endCxn id="31" idx="4"/>
          </p:cNvCxnSpPr>
          <p:nvPr/>
        </p:nvCxnSpPr>
        <p:spPr bwMode="auto">
          <a:xfrm rot="5400000" flipH="1" flipV="1">
            <a:off x="9487693" y="5334000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23" idx="4"/>
            <a:endCxn id="25" idx="0"/>
          </p:cNvCxnSpPr>
          <p:nvPr/>
        </p:nvCxnSpPr>
        <p:spPr bwMode="auto">
          <a:xfrm rot="5400000">
            <a:off x="7963693" y="4419600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stCxn id="15" idx="4"/>
            <a:endCxn id="23" idx="0"/>
          </p:cNvCxnSpPr>
          <p:nvPr/>
        </p:nvCxnSpPr>
        <p:spPr bwMode="auto">
          <a:xfrm>
            <a:off x="4151313" y="2895600"/>
            <a:ext cx="3888580" cy="6858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stCxn id="14" idx="4"/>
            <a:endCxn id="23" idx="0"/>
          </p:cNvCxnSpPr>
          <p:nvPr/>
        </p:nvCxnSpPr>
        <p:spPr bwMode="auto">
          <a:xfrm>
            <a:off x="6096000" y="2895600"/>
            <a:ext cx="1943893" cy="6858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>
            <a:stCxn id="16" idx="4"/>
            <a:endCxn id="23" idx="0"/>
          </p:cNvCxnSpPr>
          <p:nvPr/>
        </p:nvCxnSpPr>
        <p:spPr bwMode="auto">
          <a:xfrm flipH="1">
            <a:off x="8039893" y="2901043"/>
            <a:ext cx="794" cy="68035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7600695" y="632460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dirty="0">
                <a:latin typeface="Lucida Sans" panose="020B0602030504020204" pitchFamily="34" charset="77"/>
                <a:cs typeface="Georgia"/>
              </a:rPr>
              <a:t>Order</a:t>
            </a:r>
          </a:p>
        </p:txBody>
      </p:sp>
    </p:spTree>
    <p:extLst>
      <p:ext uri="{BB962C8B-B14F-4D97-AF65-F5344CB8AC3E}">
        <p14:creationId xmlns:p14="http://schemas.microsoft.com/office/powerpoint/2010/main" val="113791943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n 4"/>
          <p:cNvSpPr/>
          <p:nvPr/>
        </p:nvSpPr>
        <p:spPr bwMode="auto">
          <a:xfrm>
            <a:off x="2850746" y="5832008"/>
            <a:ext cx="10668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155546" y="4003208"/>
            <a:ext cx="19812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EXCHANGE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2850746" y="4917608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4374746" y="4917608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9" name="Can 8"/>
          <p:cNvSpPr/>
          <p:nvPr/>
        </p:nvSpPr>
        <p:spPr bwMode="auto">
          <a:xfrm>
            <a:off x="4374746" y="5832008"/>
            <a:ext cx="10668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cxnSp>
        <p:nvCxnSpPr>
          <p:cNvPr id="10" name="Straight Connector 9"/>
          <p:cNvCxnSpPr>
            <a:stCxn id="5" idx="1"/>
            <a:endCxn id="7" idx="4"/>
          </p:cNvCxnSpPr>
          <p:nvPr/>
        </p:nvCxnSpPr>
        <p:spPr bwMode="auto">
          <a:xfrm rot="5400000" flipH="1" flipV="1">
            <a:off x="3307946" y="5755808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stCxn id="9" idx="1"/>
            <a:endCxn id="8" idx="4"/>
          </p:cNvCxnSpPr>
          <p:nvPr/>
        </p:nvCxnSpPr>
        <p:spPr bwMode="auto">
          <a:xfrm rot="5400000" flipH="1" flipV="1">
            <a:off x="4831946" y="5755808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7" idx="0"/>
            <a:endCxn id="6" idx="3"/>
          </p:cNvCxnSpPr>
          <p:nvPr/>
        </p:nvCxnSpPr>
        <p:spPr bwMode="auto">
          <a:xfrm rot="5400000" flipH="1" flipV="1">
            <a:off x="3282920" y="4754842"/>
            <a:ext cx="263992" cy="615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8" idx="0"/>
            <a:endCxn id="6" idx="5"/>
          </p:cNvCxnSpPr>
          <p:nvPr/>
        </p:nvCxnSpPr>
        <p:spPr bwMode="auto">
          <a:xfrm rot="16200000" flipV="1">
            <a:off x="4745380" y="4754842"/>
            <a:ext cx="263992" cy="615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364018" y="6365408"/>
            <a:ext cx="1391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5410200" y="29718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HASH</a:t>
            </a:r>
            <a:b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3465513" y="29718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HASH</a:t>
            </a:r>
            <a:b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7353300" y="2971799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HASH</a:t>
            </a:r>
            <a:b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cxnSp>
        <p:nvCxnSpPr>
          <p:cNvPr id="18" name="Straight Connector 17"/>
          <p:cNvCxnSpPr>
            <a:stCxn id="15" idx="4"/>
            <a:endCxn id="6" idx="0"/>
          </p:cNvCxnSpPr>
          <p:nvPr/>
        </p:nvCxnSpPr>
        <p:spPr bwMode="auto">
          <a:xfrm flipH="1">
            <a:off x="4146146" y="3733800"/>
            <a:ext cx="1949854" cy="26940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16" idx="4"/>
            <a:endCxn id="6" idx="0"/>
          </p:cNvCxnSpPr>
          <p:nvPr/>
        </p:nvCxnSpPr>
        <p:spPr bwMode="auto">
          <a:xfrm flipH="1">
            <a:off x="4146146" y="3733800"/>
            <a:ext cx="5167" cy="26940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6" idx="0"/>
            <a:endCxn id="17" idx="4"/>
          </p:cNvCxnSpPr>
          <p:nvPr/>
        </p:nvCxnSpPr>
        <p:spPr bwMode="auto">
          <a:xfrm flipV="1">
            <a:off x="4146146" y="3733799"/>
            <a:ext cx="3892954" cy="26940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Can 20"/>
          <p:cNvSpPr/>
          <p:nvPr/>
        </p:nvSpPr>
        <p:spPr bwMode="auto">
          <a:xfrm>
            <a:off x="5989249" y="5832007"/>
            <a:ext cx="10668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7056049" y="4003207"/>
            <a:ext cx="19812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EXCHANGE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5989249" y="4917607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7513249" y="4917607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25" name="Can 24"/>
          <p:cNvSpPr/>
          <p:nvPr/>
        </p:nvSpPr>
        <p:spPr bwMode="auto">
          <a:xfrm>
            <a:off x="7513249" y="5832007"/>
            <a:ext cx="10668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cxnSp>
        <p:nvCxnSpPr>
          <p:cNvPr id="26" name="Straight Connector 25"/>
          <p:cNvCxnSpPr>
            <a:stCxn id="21" idx="1"/>
            <a:endCxn id="23" idx="4"/>
          </p:cNvCxnSpPr>
          <p:nvPr/>
        </p:nvCxnSpPr>
        <p:spPr bwMode="auto">
          <a:xfrm rot="5400000" flipH="1" flipV="1">
            <a:off x="6446449" y="5755807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25" idx="1"/>
            <a:endCxn id="24" idx="4"/>
          </p:cNvCxnSpPr>
          <p:nvPr/>
        </p:nvCxnSpPr>
        <p:spPr bwMode="auto">
          <a:xfrm rot="5400000" flipH="1" flipV="1">
            <a:off x="7970449" y="5755807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23" idx="0"/>
            <a:endCxn id="22" idx="3"/>
          </p:cNvCxnSpPr>
          <p:nvPr/>
        </p:nvCxnSpPr>
        <p:spPr bwMode="auto">
          <a:xfrm rot="5400000" flipH="1" flipV="1">
            <a:off x="6802423" y="4373841"/>
            <a:ext cx="263992" cy="8235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30" idx="0"/>
            <a:endCxn id="22" idx="5"/>
          </p:cNvCxnSpPr>
          <p:nvPr/>
        </p:nvCxnSpPr>
        <p:spPr bwMode="auto">
          <a:xfrm rot="16200000" flipV="1">
            <a:off x="9026883" y="4373841"/>
            <a:ext cx="263992" cy="8235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Oval 29"/>
          <p:cNvSpPr/>
          <p:nvPr/>
        </p:nvSpPr>
        <p:spPr bwMode="auto">
          <a:xfrm>
            <a:off x="9037249" y="4917607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31" name="Can 30"/>
          <p:cNvSpPr/>
          <p:nvPr/>
        </p:nvSpPr>
        <p:spPr bwMode="auto">
          <a:xfrm>
            <a:off x="9037249" y="5832007"/>
            <a:ext cx="10668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cxnSp>
        <p:nvCxnSpPr>
          <p:cNvPr id="32" name="Straight Connector 31"/>
          <p:cNvCxnSpPr>
            <a:stCxn id="31" idx="1"/>
            <a:endCxn id="30" idx="4"/>
          </p:cNvCxnSpPr>
          <p:nvPr/>
        </p:nvCxnSpPr>
        <p:spPr bwMode="auto">
          <a:xfrm rot="5400000" flipH="1" flipV="1">
            <a:off x="9494449" y="5755807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22" idx="4"/>
            <a:endCxn id="24" idx="0"/>
          </p:cNvCxnSpPr>
          <p:nvPr/>
        </p:nvCxnSpPr>
        <p:spPr bwMode="auto">
          <a:xfrm rot="5400000">
            <a:off x="7970449" y="4841407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stCxn id="16" idx="4"/>
            <a:endCxn id="22" idx="0"/>
          </p:cNvCxnSpPr>
          <p:nvPr/>
        </p:nvCxnSpPr>
        <p:spPr bwMode="auto">
          <a:xfrm>
            <a:off x="4151313" y="3733800"/>
            <a:ext cx="3895336" cy="26940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15" idx="4"/>
            <a:endCxn id="22" idx="0"/>
          </p:cNvCxnSpPr>
          <p:nvPr/>
        </p:nvCxnSpPr>
        <p:spPr bwMode="auto">
          <a:xfrm>
            <a:off x="6096000" y="3733800"/>
            <a:ext cx="1950649" cy="26940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17" idx="4"/>
            <a:endCxn id="22" idx="0"/>
          </p:cNvCxnSpPr>
          <p:nvPr/>
        </p:nvCxnSpPr>
        <p:spPr bwMode="auto">
          <a:xfrm>
            <a:off x="8039100" y="3733799"/>
            <a:ext cx="7549" cy="26940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7607451" y="6365407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dirty="0">
                <a:latin typeface="Lucida Sans" panose="020B0602030504020204" pitchFamily="34" charset="77"/>
                <a:cs typeface="Georgia"/>
              </a:rPr>
              <a:t>Order</a:t>
            </a:r>
          </a:p>
        </p:txBody>
      </p:sp>
      <p:sp>
        <p:nvSpPr>
          <p:cNvPr id="43" name="Oval 42"/>
          <p:cNvSpPr/>
          <p:nvPr/>
        </p:nvSpPr>
        <p:spPr bwMode="auto">
          <a:xfrm>
            <a:off x="5105400" y="2057400"/>
            <a:ext cx="19812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EXCHANGE</a:t>
            </a:r>
          </a:p>
        </p:txBody>
      </p:sp>
      <p:sp>
        <p:nvSpPr>
          <p:cNvPr id="44" name="Oval 43"/>
          <p:cNvSpPr/>
          <p:nvPr/>
        </p:nvSpPr>
        <p:spPr bwMode="auto">
          <a:xfrm>
            <a:off x="5105400" y="1143000"/>
            <a:ext cx="19812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EXCHANGE</a:t>
            </a:r>
          </a:p>
        </p:txBody>
      </p:sp>
      <p:sp>
        <p:nvSpPr>
          <p:cNvPr id="45" name="Oval 44"/>
          <p:cNvSpPr/>
          <p:nvPr/>
        </p:nvSpPr>
        <p:spPr bwMode="auto">
          <a:xfrm>
            <a:off x="7086600" y="16002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GROUP</a:t>
            </a:r>
          </a:p>
        </p:txBody>
      </p:sp>
      <p:sp>
        <p:nvSpPr>
          <p:cNvPr id="46" name="Oval 45"/>
          <p:cNvSpPr/>
          <p:nvPr/>
        </p:nvSpPr>
        <p:spPr bwMode="auto">
          <a:xfrm>
            <a:off x="3733800" y="16002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GROUP</a:t>
            </a:r>
          </a:p>
        </p:txBody>
      </p:sp>
      <p:sp>
        <p:nvSpPr>
          <p:cNvPr id="47" name="Oval 46"/>
          <p:cNvSpPr/>
          <p:nvPr/>
        </p:nvSpPr>
        <p:spPr bwMode="auto">
          <a:xfrm>
            <a:off x="5410200" y="2286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SORT</a:t>
            </a:r>
          </a:p>
        </p:txBody>
      </p:sp>
      <p:cxnSp>
        <p:nvCxnSpPr>
          <p:cNvPr id="49" name="Straight Connector 48"/>
          <p:cNvCxnSpPr>
            <a:stCxn id="16" idx="7"/>
            <a:endCxn id="43" idx="3"/>
          </p:cNvCxnSpPr>
          <p:nvPr/>
        </p:nvCxnSpPr>
        <p:spPr bwMode="auto">
          <a:xfrm flipV="1">
            <a:off x="4636247" y="2707808"/>
            <a:ext cx="759293" cy="37558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stCxn id="43" idx="4"/>
            <a:endCxn id="15" idx="0"/>
          </p:cNvCxnSpPr>
          <p:nvPr/>
        </p:nvCxnSpPr>
        <p:spPr bwMode="auto">
          <a:xfrm rot="5400000">
            <a:off x="6019800" y="2895600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stCxn id="43" idx="5"/>
            <a:endCxn id="17" idx="1"/>
          </p:cNvCxnSpPr>
          <p:nvPr/>
        </p:nvCxnSpPr>
        <p:spPr bwMode="auto">
          <a:xfrm>
            <a:off x="6796460" y="2707808"/>
            <a:ext cx="757706" cy="37558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43" idx="2"/>
            <a:endCxn id="46" idx="5"/>
          </p:cNvCxnSpPr>
          <p:nvPr/>
        </p:nvCxnSpPr>
        <p:spPr bwMode="auto">
          <a:xfrm rot="10800000">
            <a:off x="4904534" y="2250608"/>
            <a:ext cx="200866" cy="18779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>
            <a:stCxn id="43" idx="6"/>
            <a:endCxn id="45" idx="3"/>
          </p:cNvCxnSpPr>
          <p:nvPr/>
        </p:nvCxnSpPr>
        <p:spPr bwMode="auto">
          <a:xfrm flipV="1">
            <a:off x="7086600" y="2250608"/>
            <a:ext cx="200866" cy="18779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>
            <a:stCxn id="46" idx="7"/>
            <a:endCxn id="44" idx="2"/>
          </p:cNvCxnSpPr>
          <p:nvPr/>
        </p:nvCxnSpPr>
        <p:spPr bwMode="auto">
          <a:xfrm rot="5400000" flipH="1" flipV="1">
            <a:off x="4911071" y="1517463"/>
            <a:ext cx="187792" cy="20086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>
            <a:stCxn id="45" idx="1"/>
            <a:endCxn id="44" idx="6"/>
          </p:cNvCxnSpPr>
          <p:nvPr/>
        </p:nvCxnSpPr>
        <p:spPr bwMode="auto">
          <a:xfrm rot="16200000" flipV="1">
            <a:off x="7093137" y="1517463"/>
            <a:ext cx="187792" cy="20086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>
            <a:stCxn id="44" idx="0"/>
            <a:endCxn id="47" idx="4"/>
          </p:cNvCxnSpPr>
          <p:nvPr/>
        </p:nvCxnSpPr>
        <p:spPr bwMode="auto">
          <a:xfrm rot="5400000" flipH="1" flipV="1">
            <a:off x="6019800" y="1066800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>
                <a:latin typeface="Lucida Sans" panose="020B0602030504020204" pitchFamily="34" charset="77"/>
              </a:rPr>
              <a:pPr/>
              <a:t>48</a:t>
            </a:fld>
            <a:endParaRPr lang="en-GB">
              <a:latin typeface="Lucida Sans" panose="020B0602030504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48323887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Bushy Parallelism</a:t>
            </a:r>
          </a:p>
        </p:txBody>
      </p:sp>
    </p:spTree>
    <p:extLst>
      <p:ext uri="{BB962C8B-B14F-4D97-AF65-F5344CB8AC3E}">
        <p14:creationId xmlns:p14="http://schemas.microsoft.com/office/powerpoint/2010/main" val="4259230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Memory Hierarchy, Revisited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Type		Capacity		Latency</a:t>
            </a:r>
          </a:p>
          <a:p>
            <a:pPr marL="0" indent="0">
              <a:buNone/>
            </a:pPr>
            <a:r>
              <a:rPr lang="en-US" dirty="0"/>
              <a:t>Registers 	10</a:t>
            </a:r>
            <a:r>
              <a:rPr lang="en-US" baseline="30000" dirty="0"/>
              <a:t>1</a:t>
            </a:r>
            <a:r>
              <a:rPr lang="en-US" dirty="0"/>
              <a:t> bytes		1 cycle</a:t>
            </a:r>
          </a:p>
          <a:p>
            <a:pPr marL="0" indent="0">
              <a:buNone/>
            </a:pPr>
            <a:r>
              <a:rPr lang="en-US" dirty="0"/>
              <a:t>L1 		10</a:t>
            </a:r>
            <a:r>
              <a:rPr lang="en-US" baseline="30000" dirty="0"/>
              <a:t>4</a:t>
            </a:r>
            <a:r>
              <a:rPr lang="en-US" dirty="0"/>
              <a:t> bytes		&lt;5 cycles</a:t>
            </a:r>
          </a:p>
          <a:p>
            <a:pPr marL="0" indent="0">
              <a:buNone/>
            </a:pPr>
            <a:r>
              <a:rPr lang="en-US" dirty="0"/>
              <a:t>L2 		10</a:t>
            </a:r>
            <a:r>
              <a:rPr lang="en-US" baseline="30000" dirty="0"/>
              <a:t>5</a:t>
            </a:r>
            <a:r>
              <a:rPr lang="en-US" dirty="0"/>
              <a:t> bytes		5-10 cycles</a:t>
            </a:r>
          </a:p>
          <a:p>
            <a:pPr marL="0" indent="0">
              <a:buNone/>
            </a:pPr>
            <a:r>
              <a:rPr lang="en-US" dirty="0"/>
              <a:t>RAM		10</a:t>
            </a:r>
            <a:r>
              <a:rPr lang="en-US" baseline="30000" dirty="0"/>
              <a:t>9</a:t>
            </a:r>
            <a:r>
              <a:rPr lang="en-US" dirty="0"/>
              <a:t>-10</a:t>
            </a:r>
            <a:r>
              <a:rPr lang="en-US" baseline="30000" dirty="0"/>
              <a:t>10</a:t>
            </a:r>
            <a:r>
              <a:rPr lang="en-US" dirty="0"/>
              <a:t> bytes		20-30 cycles (10</a:t>
            </a:r>
            <a:r>
              <a:rPr lang="en-US" baseline="30000" dirty="0"/>
              <a:t>-8</a:t>
            </a:r>
            <a:r>
              <a:rPr lang="en-US" dirty="0"/>
              <a:t> s)</a:t>
            </a:r>
          </a:p>
          <a:p>
            <a:pPr marL="0" indent="0">
              <a:buNone/>
            </a:pPr>
            <a:r>
              <a:rPr lang="en-US" dirty="0"/>
              <a:t>Hard Disk	10</a:t>
            </a:r>
            <a:r>
              <a:rPr lang="en-US" baseline="30000" dirty="0"/>
              <a:t>11</a:t>
            </a:r>
            <a:r>
              <a:rPr lang="en-US" dirty="0"/>
              <a:t>-10</a:t>
            </a:r>
            <a:r>
              <a:rPr lang="en-US" baseline="30000" dirty="0"/>
              <a:t>12</a:t>
            </a:r>
            <a:r>
              <a:rPr lang="en-US" dirty="0"/>
              <a:t> bytes	10</a:t>
            </a:r>
            <a:r>
              <a:rPr lang="en-US" baseline="30000" dirty="0"/>
              <a:t>6</a:t>
            </a:r>
            <a:r>
              <a:rPr lang="en-US" dirty="0"/>
              <a:t> cycles (10</a:t>
            </a:r>
            <a:r>
              <a:rPr lang="en-US" baseline="30000" dirty="0"/>
              <a:t>-3</a:t>
            </a:r>
            <a:r>
              <a:rPr lang="en-US" dirty="0"/>
              <a:t> s)</a:t>
            </a:r>
          </a:p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52414A5-DFB5-5C4B-9414-20A4D275FB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02297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ounded Rectangle 53"/>
          <p:cNvSpPr/>
          <p:nvPr/>
        </p:nvSpPr>
        <p:spPr bwMode="auto">
          <a:xfrm>
            <a:off x="4583832" y="2492897"/>
            <a:ext cx="2808312" cy="1315307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2" name="Rounded Rectangle 51"/>
          <p:cNvSpPr/>
          <p:nvPr/>
        </p:nvSpPr>
        <p:spPr bwMode="auto">
          <a:xfrm>
            <a:off x="3152488" y="3933055"/>
            <a:ext cx="2177501" cy="2139753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3" name="Rounded Rectangle 52"/>
          <p:cNvSpPr/>
          <p:nvPr/>
        </p:nvSpPr>
        <p:spPr bwMode="auto">
          <a:xfrm>
            <a:off x="6528048" y="3933056"/>
            <a:ext cx="2179395" cy="2139752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Bushy Parallelism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35A573-09FD-8549-8698-4AE67E42F22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Execute subtrees concurrently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67C87478-2934-694D-8808-D56EDB4C9F18}" type="slidenum">
              <a:rPr lang="en-GB" smtClean="0"/>
              <a:pPr/>
              <a:t>50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528048" y="465313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Georgia"/>
                <a:cs typeface="Georgia"/>
              </a:rPr>
              <a:t>σ</a:t>
            </a:r>
            <a:endParaRPr lang="en-US" sz="2800" dirty="0">
              <a:latin typeface="Georgia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35960" y="2492896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Georgia"/>
                <a:cs typeface="Georgia"/>
              </a:rPr>
              <a:t>π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329540" y="4005064"/>
            <a:ext cx="5565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Georgia"/>
                <a:cs typeface="Georgia"/>
              </a:rPr>
              <a:t>⨝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52488" y="5445224"/>
            <a:ext cx="4363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Georgia"/>
                <a:cs typeface="Georgia"/>
              </a:rPr>
              <a:t>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43872" y="5445224"/>
            <a:ext cx="386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Georgia"/>
                <a:cs typeface="Georgia"/>
              </a:rPr>
              <a:t>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28048" y="544522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Georgia"/>
                <a:cs typeface="Georgia"/>
              </a:rPr>
              <a:t>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56240" y="5445224"/>
            <a:ext cx="4562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Georgia"/>
                <a:cs typeface="Georgia"/>
              </a:rPr>
              <a:t>U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45164" y="4849996"/>
            <a:ext cx="5565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Georgia"/>
                <a:cs typeface="Georgia"/>
              </a:rPr>
              <a:t>⨝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73356" y="3284984"/>
            <a:ext cx="5565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Georgia"/>
                <a:cs typeface="Georgia"/>
              </a:rPr>
              <a:t>⨝</a:t>
            </a:r>
          </a:p>
        </p:txBody>
      </p:sp>
      <p:cxnSp>
        <p:nvCxnSpPr>
          <p:cNvPr id="17" name="Straight Arrow Connector 16"/>
          <p:cNvCxnSpPr>
            <a:stCxn id="10" idx="0"/>
            <a:endCxn id="14" idx="1"/>
          </p:cNvCxnSpPr>
          <p:nvPr/>
        </p:nvCxnSpPr>
        <p:spPr bwMode="auto">
          <a:xfrm flipV="1">
            <a:off x="3370657" y="5111606"/>
            <a:ext cx="574506" cy="3336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11" idx="0"/>
            <a:endCxn id="14" idx="3"/>
          </p:cNvCxnSpPr>
          <p:nvPr/>
        </p:nvCxnSpPr>
        <p:spPr bwMode="auto">
          <a:xfrm flipH="1" flipV="1">
            <a:off x="4501727" y="5111606"/>
            <a:ext cx="635205" cy="3336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13" idx="0"/>
            <a:endCxn id="9" idx="3"/>
          </p:cNvCxnSpPr>
          <p:nvPr/>
        </p:nvCxnSpPr>
        <p:spPr bwMode="auto">
          <a:xfrm flipH="1" flipV="1">
            <a:off x="7886103" y="4266674"/>
            <a:ext cx="598263" cy="11785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12" idx="0"/>
            <a:endCxn id="6" idx="2"/>
          </p:cNvCxnSpPr>
          <p:nvPr/>
        </p:nvCxnSpPr>
        <p:spPr bwMode="auto">
          <a:xfrm flipV="1">
            <a:off x="6780076" y="5176356"/>
            <a:ext cx="0" cy="2688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6" idx="0"/>
            <a:endCxn id="9" idx="1"/>
          </p:cNvCxnSpPr>
          <p:nvPr/>
        </p:nvCxnSpPr>
        <p:spPr bwMode="auto">
          <a:xfrm flipV="1">
            <a:off x="6780077" y="4266674"/>
            <a:ext cx="549463" cy="38646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46" idx="0"/>
            <a:endCxn id="15" idx="1"/>
          </p:cNvCxnSpPr>
          <p:nvPr/>
        </p:nvCxnSpPr>
        <p:spPr bwMode="auto">
          <a:xfrm flipV="1">
            <a:off x="4223793" y="3546594"/>
            <a:ext cx="1449563" cy="4584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9" idx="0"/>
            <a:endCxn id="15" idx="3"/>
          </p:cNvCxnSpPr>
          <p:nvPr/>
        </p:nvCxnSpPr>
        <p:spPr bwMode="auto">
          <a:xfrm flipH="1" flipV="1">
            <a:off x="6229919" y="3546594"/>
            <a:ext cx="1377903" cy="4584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15" idx="0"/>
            <a:endCxn id="7" idx="2"/>
          </p:cNvCxnSpPr>
          <p:nvPr/>
        </p:nvCxnSpPr>
        <p:spPr bwMode="auto">
          <a:xfrm flipV="1">
            <a:off x="5951638" y="3016116"/>
            <a:ext cx="347" cy="2688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4007768" y="4005064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Georgia"/>
                <a:cs typeface="Georgia"/>
              </a:rPr>
              <a:t>π</a:t>
            </a:r>
          </a:p>
        </p:txBody>
      </p:sp>
      <p:cxnSp>
        <p:nvCxnSpPr>
          <p:cNvPr id="49" name="Straight Arrow Connector 48"/>
          <p:cNvCxnSpPr>
            <a:stCxn id="14" idx="0"/>
            <a:endCxn id="46" idx="2"/>
          </p:cNvCxnSpPr>
          <p:nvPr/>
        </p:nvCxnSpPr>
        <p:spPr bwMode="auto">
          <a:xfrm flipV="1">
            <a:off x="4223446" y="4528284"/>
            <a:ext cx="347" cy="3217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35E35A64-D83B-A041-B3F5-395E6677C6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91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Query Processing</a:t>
            </a:r>
          </a:p>
        </p:txBody>
      </p:sp>
    </p:spTree>
    <p:extLst>
      <p:ext uri="{BB962C8B-B14F-4D97-AF65-F5344CB8AC3E}">
        <p14:creationId xmlns:p14="http://schemas.microsoft.com/office/powerpoint/2010/main" val="129584835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Some Parallel Queries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52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Enquiry</a:t>
            </a:r>
          </a:p>
          <a:p>
            <a:r>
              <a:rPr lang="en-GB" dirty="0"/>
              <a:t>Co-located Join</a:t>
            </a:r>
          </a:p>
          <a:p>
            <a:r>
              <a:rPr lang="en-GB" dirty="0"/>
              <a:t>Directed Join</a:t>
            </a:r>
          </a:p>
          <a:p>
            <a:r>
              <a:rPr lang="en-GB" dirty="0"/>
              <a:t>Broadcast Join</a:t>
            </a:r>
          </a:p>
          <a:p>
            <a:r>
              <a:rPr lang="en-GB" dirty="0"/>
              <a:t>Repartitioned Join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Combine aspects of intra-operator and bushy parallelism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2D2918-6BDE-5D45-9A91-5CA81C97EA6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4131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Orders Database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53</a:t>
            </a:fld>
            <a:endParaRPr lang="en-GB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6EE845AD-17EE-E041-92B0-48872FEFE0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 bwMode="auto">
          <a:xfrm>
            <a:off x="623888" y="2176462"/>
            <a:ext cx="14478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u="sng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CKEY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071688" y="2176462"/>
            <a:ext cx="14478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CNAME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519488" y="2176462"/>
            <a:ext cx="4572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…</a:t>
            </a:r>
            <a:endParaRPr lang="en-GB" sz="20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976688" y="2176462"/>
            <a:ext cx="16002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CNATION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576888" y="2176462"/>
            <a:ext cx="4572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…</a:t>
            </a:r>
            <a:endParaRPr lang="en-GB" sz="20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23888" y="3548062"/>
            <a:ext cx="16002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u="sng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OKEY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224088" y="3548062"/>
            <a:ext cx="9144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DATE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138488" y="3548062"/>
            <a:ext cx="4572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…</a:t>
            </a:r>
            <a:endParaRPr lang="en-GB" sz="20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595688" y="3548062"/>
            <a:ext cx="13716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CKEY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967288" y="3548062"/>
            <a:ext cx="4572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…</a:t>
            </a:r>
            <a:endParaRPr lang="en-GB" sz="20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23888" y="4919662"/>
            <a:ext cx="14478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u="sng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SKEY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071688" y="4919662"/>
            <a:ext cx="14478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SNAME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519488" y="4919662"/>
            <a:ext cx="4572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…</a:t>
            </a:r>
            <a:endParaRPr lang="en-GB" sz="20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976688" y="4919662"/>
            <a:ext cx="16002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SNATION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5576888" y="4919662"/>
            <a:ext cx="4572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…</a:t>
            </a:r>
            <a:endParaRPr lang="en-GB" sz="20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424488" y="3548062"/>
            <a:ext cx="13716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SKEY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6796088" y="3548062"/>
            <a:ext cx="4572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…</a:t>
            </a:r>
            <a:endParaRPr lang="en-GB" sz="20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23888" y="1719262"/>
            <a:ext cx="1905000" cy="4572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CUSTOMER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623888" y="3090862"/>
            <a:ext cx="1905000" cy="4572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ORDER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623888" y="4462462"/>
            <a:ext cx="1905000" cy="4572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SUPPLIER</a:t>
            </a:r>
          </a:p>
        </p:txBody>
      </p:sp>
    </p:spTree>
    <p:extLst>
      <p:ext uri="{BB962C8B-B14F-4D97-AF65-F5344CB8AC3E}">
        <p14:creationId xmlns:p14="http://schemas.microsoft.com/office/powerpoint/2010/main" val="351942404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8F29F-71B9-CB41-AEE6-B19D78422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Enquiry/Query without join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82F84-F59F-BC4A-B388-F578B938B4A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"How many customers live in the UK?"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D88EC9-0E40-EB45-AFC1-46EE6EDC0C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558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B3C15035-0681-A84E-9799-C7F87F6A9445}"/>
              </a:ext>
            </a:extLst>
          </p:cNvPr>
          <p:cNvSpPr/>
          <p:nvPr/>
        </p:nvSpPr>
        <p:spPr bwMode="auto">
          <a:xfrm>
            <a:off x="8855381" y="4372071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E93DF3E-60A1-214E-8D4C-F7BCE1FF8168}"/>
              </a:ext>
            </a:extLst>
          </p:cNvPr>
          <p:cNvSpPr/>
          <p:nvPr/>
        </p:nvSpPr>
        <p:spPr bwMode="auto">
          <a:xfrm>
            <a:off x="8701314" y="454915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D8F29F-71B9-CB41-AEE6-B19D78422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Enquiry/Query without join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82F84-F59F-BC4A-B388-F578B938B4A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"How many customers live in the UK?"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Count matching tuples in each partition of CUSTOMER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D88EC9-0E40-EB45-AFC1-46EE6EDC0C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CC9BEC-ACE9-6B49-8186-3C59362B40F6}"/>
              </a:ext>
            </a:extLst>
          </p:cNvPr>
          <p:cNvSpPr/>
          <p:nvPr/>
        </p:nvSpPr>
        <p:spPr bwMode="auto">
          <a:xfrm>
            <a:off x="8534400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1D0038-4ED0-5D4C-A9A5-8D04333DA618}"/>
              </a:ext>
            </a:extLst>
          </p:cNvPr>
          <p:cNvSpPr txBox="1"/>
          <p:nvPr/>
        </p:nvSpPr>
        <p:spPr>
          <a:xfrm>
            <a:off x="8842532" y="5296997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D1425E-EE69-AD4A-B147-C6E9DFAF9789}"/>
              </a:ext>
            </a:extLst>
          </p:cNvPr>
          <p:cNvSpPr txBox="1"/>
          <p:nvPr/>
        </p:nvSpPr>
        <p:spPr>
          <a:xfrm>
            <a:off x="8728569" y="4729843"/>
            <a:ext cx="983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COUNT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60191CA-67F9-9C42-AAAF-6203340D4CA7}"/>
              </a:ext>
            </a:extLst>
          </p:cNvPr>
          <p:cNvCxnSpPr>
            <a:cxnSpLocks/>
            <a:stCxn id="8" idx="0"/>
            <a:endCxn id="9" idx="2"/>
          </p:cNvCxnSpPr>
          <p:nvPr/>
        </p:nvCxnSpPr>
        <p:spPr bwMode="auto">
          <a:xfrm flipV="1">
            <a:off x="9220200" y="5068397"/>
            <a:ext cx="0" cy="228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D3E89BF-DEDB-B94B-B735-2E942ED89425}"/>
              </a:ext>
            </a:extLst>
          </p:cNvPr>
          <p:cNvSpPr txBox="1"/>
          <p:nvPr/>
        </p:nvSpPr>
        <p:spPr>
          <a:xfrm>
            <a:off x="6705600" y="4958443"/>
            <a:ext cx="16257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 Tasks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6AB62DC-1E09-294A-8D1D-F2E24E10092E}"/>
              </a:ext>
            </a:extLst>
          </p:cNvPr>
          <p:cNvSpPr txBox="1"/>
          <p:nvPr/>
        </p:nvSpPr>
        <p:spPr>
          <a:xfrm>
            <a:off x="8534400" y="5982797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3CF33D9-44EB-7447-AB85-49FB6E88ABFE}"/>
              </a:ext>
            </a:extLst>
          </p:cNvPr>
          <p:cNvCxnSpPr>
            <a:cxnSpLocks/>
            <a:stCxn id="23" idx="0"/>
            <a:endCxn id="8" idx="2"/>
          </p:cNvCxnSpPr>
          <p:nvPr/>
        </p:nvCxnSpPr>
        <p:spPr bwMode="auto">
          <a:xfrm flipV="1">
            <a:off x="9220200" y="5635551"/>
            <a:ext cx="0" cy="3472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0844351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B3C15035-0681-A84E-9799-C7F87F6A9445}"/>
              </a:ext>
            </a:extLst>
          </p:cNvPr>
          <p:cNvSpPr/>
          <p:nvPr/>
        </p:nvSpPr>
        <p:spPr bwMode="auto">
          <a:xfrm>
            <a:off x="8855381" y="4372071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E93DF3E-60A1-214E-8D4C-F7BCE1FF8168}"/>
              </a:ext>
            </a:extLst>
          </p:cNvPr>
          <p:cNvSpPr/>
          <p:nvPr/>
        </p:nvSpPr>
        <p:spPr bwMode="auto">
          <a:xfrm>
            <a:off x="8701314" y="454915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D8F29F-71B9-CB41-AEE6-B19D78422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Enquiry/Query without join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82F84-F59F-BC4A-B388-F578B938B4A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"How many customers live in the UK?"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Count matching tuples in each partition of CUSTOMER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Pass counts to coordinator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D88EC9-0E40-EB45-AFC1-46EE6EDC0C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CC9BEC-ACE9-6B49-8186-3C59362B40F6}"/>
              </a:ext>
            </a:extLst>
          </p:cNvPr>
          <p:cNvSpPr/>
          <p:nvPr/>
        </p:nvSpPr>
        <p:spPr bwMode="auto">
          <a:xfrm>
            <a:off x="8534400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1D0038-4ED0-5D4C-A9A5-8D04333DA618}"/>
              </a:ext>
            </a:extLst>
          </p:cNvPr>
          <p:cNvSpPr txBox="1"/>
          <p:nvPr/>
        </p:nvSpPr>
        <p:spPr>
          <a:xfrm>
            <a:off x="8842532" y="5296997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D1425E-EE69-AD4A-B147-C6E9DFAF9789}"/>
              </a:ext>
            </a:extLst>
          </p:cNvPr>
          <p:cNvSpPr txBox="1"/>
          <p:nvPr/>
        </p:nvSpPr>
        <p:spPr>
          <a:xfrm>
            <a:off x="8728569" y="4729843"/>
            <a:ext cx="983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COUNT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60191CA-67F9-9C42-AAAF-6203340D4CA7}"/>
              </a:ext>
            </a:extLst>
          </p:cNvPr>
          <p:cNvCxnSpPr>
            <a:cxnSpLocks/>
            <a:stCxn id="8" idx="0"/>
            <a:endCxn id="9" idx="2"/>
          </p:cNvCxnSpPr>
          <p:nvPr/>
        </p:nvCxnSpPr>
        <p:spPr bwMode="auto">
          <a:xfrm flipV="1">
            <a:off x="9220200" y="5068397"/>
            <a:ext cx="0" cy="228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D3E89BF-DEDB-B94B-B735-2E942ED89425}"/>
              </a:ext>
            </a:extLst>
          </p:cNvPr>
          <p:cNvSpPr txBox="1"/>
          <p:nvPr/>
        </p:nvSpPr>
        <p:spPr>
          <a:xfrm>
            <a:off x="6705600" y="4958443"/>
            <a:ext cx="16257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 Tasks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1106A81-498F-C54A-9288-5F6BF5C074C8}"/>
              </a:ext>
            </a:extLst>
          </p:cNvPr>
          <p:cNvSpPr/>
          <p:nvPr/>
        </p:nvSpPr>
        <p:spPr bwMode="auto">
          <a:xfrm>
            <a:off x="8530771" y="2286000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B0DF4E2-C750-2348-AA70-B8A10A184B96}"/>
              </a:ext>
            </a:extLst>
          </p:cNvPr>
          <p:cNvCxnSpPr>
            <a:cxnSpLocks/>
            <a:stCxn id="9" idx="0"/>
            <a:endCxn id="19" idx="2"/>
          </p:cNvCxnSpPr>
          <p:nvPr/>
        </p:nvCxnSpPr>
        <p:spPr bwMode="auto">
          <a:xfrm flipH="1" flipV="1">
            <a:off x="9216571" y="3200400"/>
            <a:ext cx="3629" cy="152944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D8B35E8C-6B0C-2E47-9759-2358AA4EAC6D}"/>
              </a:ext>
            </a:extLst>
          </p:cNvPr>
          <p:cNvCxnSpPr>
            <a:cxnSpLocks/>
            <a:stCxn id="17" idx="0"/>
            <a:endCxn id="19" idx="2"/>
          </p:cNvCxnSpPr>
          <p:nvPr/>
        </p:nvCxnSpPr>
        <p:spPr>
          <a:xfrm rot="16200000" flipV="1">
            <a:off x="8627467" y="3789505"/>
            <a:ext cx="1348753" cy="170543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>
            <a:extLst>
              <a:ext uri="{FF2B5EF4-FFF2-40B4-BE49-F238E27FC236}">
                <a16:creationId xmlns:a16="http://schemas.microsoft.com/office/drawing/2014/main" id="{4A10F309-4E0B-9449-B8EC-93B6BF5D07C8}"/>
              </a:ext>
            </a:extLst>
          </p:cNvPr>
          <p:cNvCxnSpPr>
            <a:cxnSpLocks/>
            <a:stCxn id="18" idx="0"/>
            <a:endCxn id="19" idx="2"/>
          </p:cNvCxnSpPr>
          <p:nvPr/>
        </p:nvCxnSpPr>
        <p:spPr>
          <a:xfrm rot="16200000" flipV="1">
            <a:off x="8793041" y="3623931"/>
            <a:ext cx="1171671" cy="32461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97D8FC7-904A-3D4D-9AA2-1F2208F80B68}"/>
              </a:ext>
            </a:extLst>
          </p:cNvPr>
          <p:cNvSpPr txBox="1"/>
          <p:nvPr/>
        </p:nvSpPr>
        <p:spPr>
          <a:xfrm>
            <a:off x="6705600" y="2573923"/>
            <a:ext cx="1452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Coordinator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77CF7AF-E4E3-B442-8DF8-F0A6E38C16E2}"/>
              </a:ext>
            </a:extLst>
          </p:cNvPr>
          <p:cNvSpPr txBox="1"/>
          <p:nvPr/>
        </p:nvSpPr>
        <p:spPr>
          <a:xfrm>
            <a:off x="8534400" y="5982797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443F896-2642-404D-A5E5-58576E8E5F76}"/>
              </a:ext>
            </a:extLst>
          </p:cNvPr>
          <p:cNvCxnSpPr>
            <a:cxnSpLocks/>
            <a:stCxn id="23" idx="0"/>
          </p:cNvCxnSpPr>
          <p:nvPr/>
        </p:nvCxnSpPr>
        <p:spPr bwMode="auto">
          <a:xfrm flipV="1">
            <a:off x="9220200" y="5635551"/>
            <a:ext cx="0" cy="3472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18847765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B3C15035-0681-A84E-9799-C7F87F6A9445}"/>
              </a:ext>
            </a:extLst>
          </p:cNvPr>
          <p:cNvSpPr/>
          <p:nvPr/>
        </p:nvSpPr>
        <p:spPr bwMode="auto">
          <a:xfrm>
            <a:off x="8855381" y="4372071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E93DF3E-60A1-214E-8D4C-F7BCE1FF8168}"/>
              </a:ext>
            </a:extLst>
          </p:cNvPr>
          <p:cNvSpPr/>
          <p:nvPr/>
        </p:nvSpPr>
        <p:spPr bwMode="auto">
          <a:xfrm>
            <a:off x="8701314" y="454915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D8F29F-71B9-CB41-AEE6-B19D78422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Enquiry/Query without join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82F84-F59F-BC4A-B388-F578B938B4A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"How many customers live in the UK?"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Count matching tuples in each partition of CUSTOMER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Pass counts to coordinator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Sum counts and return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D88EC9-0E40-EB45-AFC1-46EE6EDC0C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CC9BEC-ACE9-6B49-8186-3C59362B40F6}"/>
              </a:ext>
            </a:extLst>
          </p:cNvPr>
          <p:cNvSpPr/>
          <p:nvPr/>
        </p:nvSpPr>
        <p:spPr bwMode="auto">
          <a:xfrm>
            <a:off x="8534400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1D0038-4ED0-5D4C-A9A5-8D04333DA618}"/>
              </a:ext>
            </a:extLst>
          </p:cNvPr>
          <p:cNvSpPr txBox="1"/>
          <p:nvPr/>
        </p:nvSpPr>
        <p:spPr>
          <a:xfrm>
            <a:off x="8842532" y="5296997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D1425E-EE69-AD4A-B147-C6E9DFAF9789}"/>
              </a:ext>
            </a:extLst>
          </p:cNvPr>
          <p:cNvSpPr txBox="1"/>
          <p:nvPr/>
        </p:nvSpPr>
        <p:spPr>
          <a:xfrm>
            <a:off x="8728569" y="4729843"/>
            <a:ext cx="983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COUNT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60191CA-67F9-9C42-AAAF-6203340D4CA7}"/>
              </a:ext>
            </a:extLst>
          </p:cNvPr>
          <p:cNvCxnSpPr>
            <a:cxnSpLocks/>
            <a:stCxn id="8" idx="0"/>
            <a:endCxn id="9" idx="2"/>
          </p:cNvCxnSpPr>
          <p:nvPr/>
        </p:nvCxnSpPr>
        <p:spPr bwMode="auto">
          <a:xfrm flipV="1">
            <a:off x="9220200" y="5068397"/>
            <a:ext cx="0" cy="228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D3E89BF-DEDB-B94B-B735-2E942ED89425}"/>
              </a:ext>
            </a:extLst>
          </p:cNvPr>
          <p:cNvSpPr txBox="1"/>
          <p:nvPr/>
        </p:nvSpPr>
        <p:spPr>
          <a:xfrm>
            <a:off x="6705600" y="4958443"/>
            <a:ext cx="16257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 Tasks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1106A81-498F-C54A-9288-5F6BF5C074C8}"/>
              </a:ext>
            </a:extLst>
          </p:cNvPr>
          <p:cNvSpPr/>
          <p:nvPr/>
        </p:nvSpPr>
        <p:spPr bwMode="auto">
          <a:xfrm>
            <a:off x="8530771" y="2286000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7C092A2-DFC0-B446-93B3-B8AAA0EFA585}"/>
              </a:ext>
            </a:extLst>
          </p:cNvPr>
          <p:cNvSpPr txBox="1"/>
          <p:nvPr/>
        </p:nvSpPr>
        <p:spPr>
          <a:xfrm>
            <a:off x="8886979" y="2573923"/>
            <a:ext cx="6383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SUM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B0DF4E2-C750-2348-AA70-B8A10A184B96}"/>
              </a:ext>
            </a:extLst>
          </p:cNvPr>
          <p:cNvCxnSpPr>
            <a:cxnSpLocks/>
            <a:stCxn id="9" idx="0"/>
            <a:endCxn id="19" idx="2"/>
          </p:cNvCxnSpPr>
          <p:nvPr/>
        </p:nvCxnSpPr>
        <p:spPr bwMode="auto">
          <a:xfrm flipH="1" flipV="1">
            <a:off x="9216571" y="3200400"/>
            <a:ext cx="3629" cy="152944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D8B35E8C-6B0C-2E47-9759-2358AA4EAC6D}"/>
              </a:ext>
            </a:extLst>
          </p:cNvPr>
          <p:cNvCxnSpPr>
            <a:cxnSpLocks/>
            <a:stCxn id="17" idx="0"/>
            <a:endCxn id="19" idx="2"/>
          </p:cNvCxnSpPr>
          <p:nvPr/>
        </p:nvCxnSpPr>
        <p:spPr>
          <a:xfrm rot="16200000" flipV="1">
            <a:off x="8627467" y="3789505"/>
            <a:ext cx="1348753" cy="170543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>
            <a:extLst>
              <a:ext uri="{FF2B5EF4-FFF2-40B4-BE49-F238E27FC236}">
                <a16:creationId xmlns:a16="http://schemas.microsoft.com/office/drawing/2014/main" id="{4A10F309-4E0B-9449-B8EC-93B6BF5D07C8}"/>
              </a:ext>
            </a:extLst>
          </p:cNvPr>
          <p:cNvCxnSpPr>
            <a:cxnSpLocks/>
            <a:stCxn id="18" idx="0"/>
            <a:endCxn id="19" idx="2"/>
          </p:cNvCxnSpPr>
          <p:nvPr/>
        </p:nvCxnSpPr>
        <p:spPr>
          <a:xfrm rot="16200000" flipV="1">
            <a:off x="8793041" y="3623931"/>
            <a:ext cx="1171671" cy="32461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3D689DA-8A8E-0143-9E4E-2E2516AB02AF}"/>
              </a:ext>
            </a:extLst>
          </p:cNvPr>
          <p:cNvCxnSpPr>
            <a:cxnSpLocks/>
            <a:stCxn id="19" idx="3"/>
          </p:cNvCxnSpPr>
          <p:nvPr/>
        </p:nvCxnSpPr>
        <p:spPr bwMode="auto">
          <a:xfrm>
            <a:off x="9902371" y="2743200"/>
            <a:ext cx="80917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97D8FC7-904A-3D4D-9AA2-1F2208F80B68}"/>
              </a:ext>
            </a:extLst>
          </p:cNvPr>
          <p:cNvSpPr txBox="1"/>
          <p:nvPr/>
        </p:nvSpPr>
        <p:spPr>
          <a:xfrm>
            <a:off x="6705600" y="2573923"/>
            <a:ext cx="1452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Coordinator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64BF577-AA0D-A24F-8755-8AB734F4D17A}"/>
              </a:ext>
            </a:extLst>
          </p:cNvPr>
          <p:cNvSpPr txBox="1"/>
          <p:nvPr/>
        </p:nvSpPr>
        <p:spPr>
          <a:xfrm>
            <a:off x="8534400" y="5982797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227CBBF-2865-0747-B2DB-85E07812C43B}"/>
              </a:ext>
            </a:extLst>
          </p:cNvPr>
          <p:cNvCxnSpPr>
            <a:cxnSpLocks/>
            <a:stCxn id="23" idx="0"/>
          </p:cNvCxnSpPr>
          <p:nvPr/>
        </p:nvCxnSpPr>
        <p:spPr bwMode="auto">
          <a:xfrm flipV="1">
            <a:off x="9220200" y="5635551"/>
            <a:ext cx="0" cy="3472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84596650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52635-B27C-DA40-A395-C1FCCD7EF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Co-located join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001BA-7B8E-294B-B9E8-A8408383335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placed orders in July?”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DF3173-9501-5F4E-B870-C23521B7011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71491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52635-B27C-DA40-A395-C1FCCD7EF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Co-located join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001BA-7B8E-294B-B9E8-A8408383335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placed orders in July?”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ORDER, CUSTOMER partitioned on CKEY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Therefore, corresponding entries are on the same node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DF3173-9501-5F4E-B870-C23521B7011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452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I/O Bottleneck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Access time to secondary storage (hard disks) dominates performance of </a:t>
            </a:r>
            <a:r>
              <a:rPr lang="en-US" dirty="0" err="1"/>
              <a:t>DBMSes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Two approaches to addressing this:</a:t>
            </a:r>
          </a:p>
          <a:p>
            <a:pPr lvl="1"/>
            <a:r>
              <a:rPr lang="en-US" dirty="0"/>
              <a:t>Main memory databases (expensive!)</a:t>
            </a:r>
          </a:p>
          <a:p>
            <a:pPr lvl="1"/>
            <a:r>
              <a:rPr lang="en-US" dirty="0"/>
              <a:t>Parallel databases (cheaper!)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Increase I/O bandwidth by spreading data across a number of disks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E42540-68DA-0C49-B9CF-A86112A0B14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84906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D4ECCF47-FC82-0B4C-978C-B024A98003A8}"/>
              </a:ext>
            </a:extLst>
          </p:cNvPr>
          <p:cNvSpPr/>
          <p:nvPr/>
        </p:nvSpPr>
        <p:spPr bwMode="auto">
          <a:xfrm>
            <a:off x="8839200" y="4425043"/>
            <a:ext cx="1966686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1C410FB-FF6A-3C4D-B530-30EEA1D6D9A0}"/>
              </a:ext>
            </a:extLst>
          </p:cNvPr>
          <p:cNvSpPr/>
          <p:nvPr/>
        </p:nvSpPr>
        <p:spPr bwMode="auto">
          <a:xfrm>
            <a:off x="8686800" y="4577443"/>
            <a:ext cx="1966686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852635-B27C-DA40-A395-C1FCCD7EF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Co-located join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001BA-7B8E-294B-B9E8-A8408383335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placed orders in July?”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ORDER, CUSTOMER partitioned on CKEY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Therefore, corresponding entries are on the same node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Join CUSTOMER and ORDER on each partition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DF3173-9501-5F4E-B870-C23521B7011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E07322-12D8-CF40-AA47-7C2ED13975C0}"/>
              </a:ext>
            </a:extLst>
          </p:cNvPr>
          <p:cNvSpPr/>
          <p:nvPr/>
        </p:nvSpPr>
        <p:spPr bwMode="auto">
          <a:xfrm>
            <a:off x="8534400" y="4729843"/>
            <a:ext cx="1966686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A0FA95-85C8-6541-BA9F-1C9986EF9983}"/>
              </a:ext>
            </a:extLst>
          </p:cNvPr>
          <p:cNvSpPr txBox="1"/>
          <p:nvPr/>
        </p:nvSpPr>
        <p:spPr>
          <a:xfrm>
            <a:off x="8534400" y="5312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D1A7A9-D24A-2245-9D2A-A46D43CBB43E}"/>
              </a:ext>
            </a:extLst>
          </p:cNvPr>
          <p:cNvSpPr txBox="1"/>
          <p:nvPr/>
        </p:nvSpPr>
        <p:spPr>
          <a:xfrm>
            <a:off x="9185761" y="4729843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JOIN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7935091-C08D-8D47-8655-818C3F7C29B3}"/>
              </a:ext>
            </a:extLst>
          </p:cNvPr>
          <p:cNvCxnSpPr>
            <a:cxnSpLocks/>
            <a:stCxn id="7" idx="0"/>
            <a:endCxn id="8" idx="2"/>
          </p:cNvCxnSpPr>
          <p:nvPr/>
        </p:nvCxnSpPr>
        <p:spPr bwMode="auto">
          <a:xfrm flipV="1">
            <a:off x="8912068" y="5068397"/>
            <a:ext cx="605675" cy="24402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40B0E0F-1E87-8748-868A-1078F509FC30}"/>
              </a:ext>
            </a:extLst>
          </p:cNvPr>
          <p:cNvSpPr txBox="1"/>
          <p:nvPr/>
        </p:nvSpPr>
        <p:spPr>
          <a:xfrm>
            <a:off x="8226268" y="599077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DD10A92-F492-A342-8DE5-513DF60A6A9E}"/>
              </a:ext>
            </a:extLst>
          </p:cNvPr>
          <p:cNvCxnSpPr>
            <a:cxnSpLocks/>
            <a:stCxn id="10" idx="0"/>
            <a:endCxn id="7" idx="2"/>
          </p:cNvCxnSpPr>
          <p:nvPr/>
        </p:nvCxnSpPr>
        <p:spPr bwMode="auto">
          <a:xfrm flipV="1">
            <a:off x="8912068" y="5650974"/>
            <a:ext cx="0" cy="33979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7F8B5D6-F7A0-4A42-BDF7-13AA90249E9C}"/>
              </a:ext>
            </a:extLst>
          </p:cNvPr>
          <p:cNvSpPr txBox="1"/>
          <p:nvPr/>
        </p:nvSpPr>
        <p:spPr>
          <a:xfrm>
            <a:off x="9457689" y="599077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ORDER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B909875-18B9-7E4B-B5EF-2C65A6CEC084}"/>
              </a:ext>
            </a:extLst>
          </p:cNvPr>
          <p:cNvCxnSpPr>
            <a:cxnSpLocks/>
            <a:stCxn id="13" idx="0"/>
            <a:endCxn id="16" idx="2"/>
          </p:cNvCxnSpPr>
          <p:nvPr/>
        </p:nvCxnSpPr>
        <p:spPr bwMode="auto">
          <a:xfrm flipV="1">
            <a:off x="10143489" y="5650974"/>
            <a:ext cx="1" cy="33979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3B75951-8D49-174A-A278-720C580B467D}"/>
              </a:ext>
            </a:extLst>
          </p:cNvPr>
          <p:cNvSpPr txBox="1"/>
          <p:nvPr/>
        </p:nvSpPr>
        <p:spPr>
          <a:xfrm>
            <a:off x="9765822" y="5312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15B90E1-1630-754D-9F75-85F5AF1DFCED}"/>
              </a:ext>
            </a:extLst>
          </p:cNvPr>
          <p:cNvCxnSpPr>
            <a:cxnSpLocks/>
            <a:stCxn id="16" idx="0"/>
            <a:endCxn id="8" idx="2"/>
          </p:cNvCxnSpPr>
          <p:nvPr/>
        </p:nvCxnSpPr>
        <p:spPr bwMode="auto">
          <a:xfrm flipH="1" flipV="1">
            <a:off x="9517743" y="5068397"/>
            <a:ext cx="625747" cy="24402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38D13B8-1637-6949-8D63-F4A5409F344A}"/>
              </a:ext>
            </a:extLst>
          </p:cNvPr>
          <p:cNvSpPr txBox="1"/>
          <p:nvPr/>
        </p:nvSpPr>
        <p:spPr>
          <a:xfrm>
            <a:off x="6705600" y="4958443"/>
            <a:ext cx="16257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 Tasks</a:t>
            </a:r>
          </a:p>
        </p:txBody>
      </p:sp>
    </p:spTree>
    <p:extLst>
      <p:ext uri="{BB962C8B-B14F-4D97-AF65-F5344CB8AC3E}">
        <p14:creationId xmlns:p14="http://schemas.microsoft.com/office/powerpoint/2010/main" val="373420204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D4ECCF47-FC82-0B4C-978C-B024A98003A8}"/>
              </a:ext>
            </a:extLst>
          </p:cNvPr>
          <p:cNvSpPr/>
          <p:nvPr/>
        </p:nvSpPr>
        <p:spPr bwMode="auto">
          <a:xfrm>
            <a:off x="8839200" y="4425043"/>
            <a:ext cx="1966686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1C410FB-FF6A-3C4D-B530-30EEA1D6D9A0}"/>
              </a:ext>
            </a:extLst>
          </p:cNvPr>
          <p:cNvSpPr/>
          <p:nvPr/>
        </p:nvSpPr>
        <p:spPr bwMode="auto">
          <a:xfrm>
            <a:off x="8686800" y="4577443"/>
            <a:ext cx="1966686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852635-B27C-DA40-A395-C1FCCD7EF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Co-located join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001BA-7B8E-294B-B9E8-A8408383335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placed orders in July?”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ORDER, CUSTOMER partitioned on CKEY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Therefore, corresponding entries are on the same node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Join CUSTOMER and ORDER on each partition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Pass joined relations to coordinator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DF3173-9501-5F4E-B870-C23521B7011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E07322-12D8-CF40-AA47-7C2ED13975C0}"/>
              </a:ext>
            </a:extLst>
          </p:cNvPr>
          <p:cNvSpPr/>
          <p:nvPr/>
        </p:nvSpPr>
        <p:spPr bwMode="auto">
          <a:xfrm>
            <a:off x="8534400" y="4729843"/>
            <a:ext cx="1966686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A0FA95-85C8-6541-BA9F-1C9986EF9983}"/>
              </a:ext>
            </a:extLst>
          </p:cNvPr>
          <p:cNvSpPr txBox="1"/>
          <p:nvPr/>
        </p:nvSpPr>
        <p:spPr>
          <a:xfrm>
            <a:off x="8534400" y="5312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D1A7A9-D24A-2245-9D2A-A46D43CBB43E}"/>
              </a:ext>
            </a:extLst>
          </p:cNvPr>
          <p:cNvSpPr txBox="1"/>
          <p:nvPr/>
        </p:nvSpPr>
        <p:spPr>
          <a:xfrm>
            <a:off x="9185761" y="4729843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JOIN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7935091-C08D-8D47-8655-818C3F7C29B3}"/>
              </a:ext>
            </a:extLst>
          </p:cNvPr>
          <p:cNvCxnSpPr>
            <a:cxnSpLocks/>
            <a:stCxn id="7" idx="0"/>
            <a:endCxn id="8" idx="2"/>
          </p:cNvCxnSpPr>
          <p:nvPr/>
        </p:nvCxnSpPr>
        <p:spPr bwMode="auto">
          <a:xfrm flipV="1">
            <a:off x="8912068" y="5068397"/>
            <a:ext cx="605675" cy="24402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40B0E0F-1E87-8748-868A-1078F509FC30}"/>
              </a:ext>
            </a:extLst>
          </p:cNvPr>
          <p:cNvSpPr txBox="1"/>
          <p:nvPr/>
        </p:nvSpPr>
        <p:spPr>
          <a:xfrm>
            <a:off x="8226268" y="599077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DD10A92-F492-A342-8DE5-513DF60A6A9E}"/>
              </a:ext>
            </a:extLst>
          </p:cNvPr>
          <p:cNvCxnSpPr>
            <a:cxnSpLocks/>
            <a:stCxn id="10" idx="0"/>
            <a:endCxn id="7" idx="2"/>
          </p:cNvCxnSpPr>
          <p:nvPr/>
        </p:nvCxnSpPr>
        <p:spPr bwMode="auto">
          <a:xfrm flipV="1">
            <a:off x="8912068" y="5650974"/>
            <a:ext cx="0" cy="33979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7F8B5D6-F7A0-4A42-BDF7-13AA90249E9C}"/>
              </a:ext>
            </a:extLst>
          </p:cNvPr>
          <p:cNvSpPr txBox="1"/>
          <p:nvPr/>
        </p:nvSpPr>
        <p:spPr>
          <a:xfrm>
            <a:off x="9457689" y="599077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ORDER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B909875-18B9-7E4B-B5EF-2C65A6CEC084}"/>
              </a:ext>
            </a:extLst>
          </p:cNvPr>
          <p:cNvCxnSpPr>
            <a:cxnSpLocks/>
            <a:stCxn id="13" idx="0"/>
            <a:endCxn id="16" idx="2"/>
          </p:cNvCxnSpPr>
          <p:nvPr/>
        </p:nvCxnSpPr>
        <p:spPr bwMode="auto">
          <a:xfrm flipV="1">
            <a:off x="10143489" y="5650974"/>
            <a:ext cx="1" cy="33979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3B75951-8D49-174A-A278-720C580B467D}"/>
              </a:ext>
            </a:extLst>
          </p:cNvPr>
          <p:cNvSpPr txBox="1"/>
          <p:nvPr/>
        </p:nvSpPr>
        <p:spPr>
          <a:xfrm>
            <a:off x="9765822" y="5312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15B90E1-1630-754D-9F75-85F5AF1DFCED}"/>
              </a:ext>
            </a:extLst>
          </p:cNvPr>
          <p:cNvCxnSpPr>
            <a:cxnSpLocks/>
            <a:stCxn id="16" idx="0"/>
            <a:endCxn id="8" idx="2"/>
          </p:cNvCxnSpPr>
          <p:nvPr/>
        </p:nvCxnSpPr>
        <p:spPr bwMode="auto">
          <a:xfrm flipH="1" flipV="1">
            <a:off x="9517743" y="5068397"/>
            <a:ext cx="625747" cy="24402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38D13B8-1637-6949-8D63-F4A5409F344A}"/>
              </a:ext>
            </a:extLst>
          </p:cNvPr>
          <p:cNvSpPr txBox="1"/>
          <p:nvPr/>
        </p:nvSpPr>
        <p:spPr>
          <a:xfrm>
            <a:off x="6705600" y="4958443"/>
            <a:ext cx="16257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 Tasks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A99A674-3373-5343-8CC5-E98290F16098}"/>
              </a:ext>
            </a:extLst>
          </p:cNvPr>
          <p:cNvSpPr/>
          <p:nvPr/>
        </p:nvSpPr>
        <p:spPr bwMode="auto">
          <a:xfrm>
            <a:off x="8848089" y="2280104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5BDA655-C6A1-C843-9081-664244775A9E}"/>
              </a:ext>
            </a:extLst>
          </p:cNvPr>
          <p:cNvCxnSpPr>
            <a:cxnSpLocks/>
            <a:endCxn id="29" idx="2"/>
          </p:cNvCxnSpPr>
          <p:nvPr/>
        </p:nvCxnSpPr>
        <p:spPr bwMode="auto">
          <a:xfrm flipH="1" flipV="1">
            <a:off x="9533889" y="3194504"/>
            <a:ext cx="3629" cy="152944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Elbow Connector 30">
            <a:extLst>
              <a:ext uri="{FF2B5EF4-FFF2-40B4-BE49-F238E27FC236}">
                <a16:creationId xmlns:a16="http://schemas.microsoft.com/office/drawing/2014/main" id="{819850B5-B87C-7742-ADD5-ADD20AF6A351}"/>
              </a:ext>
            </a:extLst>
          </p:cNvPr>
          <p:cNvCxnSpPr>
            <a:cxnSpLocks/>
            <a:stCxn id="28" idx="0"/>
            <a:endCxn id="29" idx="2"/>
          </p:cNvCxnSpPr>
          <p:nvPr/>
        </p:nvCxnSpPr>
        <p:spPr>
          <a:xfrm rot="16200000" flipV="1">
            <a:off x="8910547" y="3817847"/>
            <a:ext cx="1382939" cy="136254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EE5A3FB3-D668-464F-94D6-AB2C862DDBE3}"/>
              </a:ext>
            </a:extLst>
          </p:cNvPr>
          <p:cNvCxnSpPr>
            <a:cxnSpLocks/>
            <a:stCxn id="27" idx="0"/>
            <a:endCxn id="29" idx="2"/>
          </p:cNvCxnSpPr>
          <p:nvPr/>
        </p:nvCxnSpPr>
        <p:spPr>
          <a:xfrm rot="16200000" flipV="1">
            <a:off x="9062947" y="3665447"/>
            <a:ext cx="1230539" cy="288654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C603F30D-3BC1-C649-A881-66C23258D18C}"/>
              </a:ext>
            </a:extLst>
          </p:cNvPr>
          <p:cNvSpPr txBox="1"/>
          <p:nvPr/>
        </p:nvSpPr>
        <p:spPr>
          <a:xfrm>
            <a:off x="6705600" y="2573923"/>
            <a:ext cx="1452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Coordinator</a:t>
            </a:r>
          </a:p>
        </p:txBody>
      </p:sp>
    </p:spTree>
    <p:extLst>
      <p:ext uri="{BB962C8B-B14F-4D97-AF65-F5344CB8AC3E}">
        <p14:creationId xmlns:p14="http://schemas.microsoft.com/office/powerpoint/2010/main" val="62235732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D4ECCF47-FC82-0B4C-978C-B024A98003A8}"/>
              </a:ext>
            </a:extLst>
          </p:cNvPr>
          <p:cNvSpPr/>
          <p:nvPr/>
        </p:nvSpPr>
        <p:spPr bwMode="auto">
          <a:xfrm>
            <a:off x="8839200" y="4425043"/>
            <a:ext cx="1966686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1C410FB-FF6A-3C4D-B530-30EEA1D6D9A0}"/>
              </a:ext>
            </a:extLst>
          </p:cNvPr>
          <p:cNvSpPr/>
          <p:nvPr/>
        </p:nvSpPr>
        <p:spPr bwMode="auto">
          <a:xfrm>
            <a:off x="8686800" y="4577443"/>
            <a:ext cx="1966686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852635-B27C-DA40-A395-C1FCCD7EF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Co-located join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001BA-7B8E-294B-B9E8-A8408383335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placed orders in July?”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ORDER, CUSTOMER partitioned on CKEY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Therefore, corresponding entries are on the same node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Join CUSTOMER and ORDER on each partition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Pass joined relations to coordinator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Take union and return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DF3173-9501-5F4E-B870-C23521B7011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E07322-12D8-CF40-AA47-7C2ED13975C0}"/>
              </a:ext>
            </a:extLst>
          </p:cNvPr>
          <p:cNvSpPr/>
          <p:nvPr/>
        </p:nvSpPr>
        <p:spPr bwMode="auto">
          <a:xfrm>
            <a:off x="8534400" y="4729843"/>
            <a:ext cx="1966686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A0FA95-85C8-6541-BA9F-1C9986EF9983}"/>
              </a:ext>
            </a:extLst>
          </p:cNvPr>
          <p:cNvSpPr txBox="1"/>
          <p:nvPr/>
        </p:nvSpPr>
        <p:spPr>
          <a:xfrm>
            <a:off x="8534400" y="5312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D1A7A9-D24A-2245-9D2A-A46D43CBB43E}"/>
              </a:ext>
            </a:extLst>
          </p:cNvPr>
          <p:cNvSpPr txBox="1"/>
          <p:nvPr/>
        </p:nvSpPr>
        <p:spPr>
          <a:xfrm>
            <a:off x="9185761" y="4729843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JOIN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7935091-C08D-8D47-8655-818C3F7C29B3}"/>
              </a:ext>
            </a:extLst>
          </p:cNvPr>
          <p:cNvCxnSpPr>
            <a:cxnSpLocks/>
            <a:stCxn id="7" idx="0"/>
            <a:endCxn id="8" idx="2"/>
          </p:cNvCxnSpPr>
          <p:nvPr/>
        </p:nvCxnSpPr>
        <p:spPr bwMode="auto">
          <a:xfrm flipV="1">
            <a:off x="8912068" y="5068397"/>
            <a:ext cx="605675" cy="24402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40B0E0F-1E87-8748-868A-1078F509FC30}"/>
              </a:ext>
            </a:extLst>
          </p:cNvPr>
          <p:cNvSpPr txBox="1"/>
          <p:nvPr/>
        </p:nvSpPr>
        <p:spPr>
          <a:xfrm>
            <a:off x="8226268" y="599077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DD10A92-F492-A342-8DE5-513DF60A6A9E}"/>
              </a:ext>
            </a:extLst>
          </p:cNvPr>
          <p:cNvCxnSpPr>
            <a:cxnSpLocks/>
            <a:stCxn id="10" idx="0"/>
            <a:endCxn id="7" idx="2"/>
          </p:cNvCxnSpPr>
          <p:nvPr/>
        </p:nvCxnSpPr>
        <p:spPr bwMode="auto">
          <a:xfrm flipV="1">
            <a:off x="8912068" y="5650974"/>
            <a:ext cx="0" cy="33979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7F8B5D6-F7A0-4A42-BDF7-13AA90249E9C}"/>
              </a:ext>
            </a:extLst>
          </p:cNvPr>
          <p:cNvSpPr txBox="1"/>
          <p:nvPr/>
        </p:nvSpPr>
        <p:spPr>
          <a:xfrm>
            <a:off x="9457689" y="599077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ORDER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B909875-18B9-7E4B-B5EF-2C65A6CEC084}"/>
              </a:ext>
            </a:extLst>
          </p:cNvPr>
          <p:cNvCxnSpPr>
            <a:cxnSpLocks/>
            <a:stCxn id="13" idx="0"/>
            <a:endCxn id="16" idx="2"/>
          </p:cNvCxnSpPr>
          <p:nvPr/>
        </p:nvCxnSpPr>
        <p:spPr bwMode="auto">
          <a:xfrm flipV="1">
            <a:off x="10143489" y="5650974"/>
            <a:ext cx="1" cy="33979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3B75951-8D49-174A-A278-720C580B467D}"/>
              </a:ext>
            </a:extLst>
          </p:cNvPr>
          <p:cNvSpPr txBox="1"/>
          <p:nvPr/>
        </p:nvSpPr>
        <p:spPr>
          <a:xfrm>
            <a:off x="9765822" y="5312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15B90E1-1630-754D-9F75-85F5AF1DFCED}"/>
              </a:ext>
            </a:extLst>
          </p:cNvPr>
          <p:cNvCxnSpPr>
            <a:cxnSpLocks/>
            <a:stCxn id="16" idx="0"/>
            <a:endCxn id="8" idx="2"/>
          </p:cNvCxnSpPr>
          <p:nvPr/>
        </p:nvCxnSpPr>
        <p:spPr bwMode="auto">
          <a:xfrm flipH="1" flipV="1">
            <a:off x="9517743" y="5068397"/>
            <a:ext cx="625747" cy="24402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38D13B8-1637-6949-8D63-F4A5409F344A}"/>
              </a:ext>
            </a:extLst>
          </p:cNvPr>
          <p:cNvSpPr txBox="1"/>
          <p:nvPr/>
        </p:nvSpPr>
        <p:spPr>
          <a:xfrm>
            <a:off x="6705600" y="4958443"/>
            <a:ext cx="16257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 Tasks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A99A674-3373-5343-8CC5-E98290F16098}"/>
              </a:ext>
            </a:extLst>
          </p:cNvPr>
          <p:cNvSpPr/>
          <p:nvPr/>
        </p:nvSpPr>
        <p:spPr bwMode="auto">
          <a:xfrm>
            <a:off x="8848089" y="2280104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5BDA655-C6A1-C843-9081-664244775A9E}"/>
              </a:ext>
            </a:extLst>
          </p:cNvPr>
          <p:cNvCxnSpPr>
            <a:cxnSpLocks/>
            <a:endCxn id="29" idx="2"/>
          </p:cNvCxnSpPr>
          <p:nvPr/>
        </p:nvCxnSpPr>
        <p:spPr bwMode="auto">
          <a:xfrm flipH="1" flipV="1">
            <a:off x="9533889" y="3194504"/>
            <a:ext cx="3629" cy="152944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Elbow Connector 30">
            <a:extLst>
              <a:ext uri="{FF2B5EF4-FFF2-40B4-BE49-F238E27FC236}">
                <a16:creationId xmlns:a16="http://schemas.microsoft.com/office/drawing/2014/main" id="{819850B5-B87C-7742-ADD5-ADD20AF6A351}"/>
              </a:ext>
            </a:extLst>
          </p:cNvPr>
          <p:cNvCxnSpPr>
            <a:cxnSpLocks/>
            <a:stCxn id="28" idx="0"/>
            <a:endCxn id="29" idx="2"/>
          </p:cNvCxnSpPr>
          <p:nvPr/>
        </p:nvCxnSpPr>
        <p:spPr>
          <a:xfrm rot="16200000" flipV="1">
            <a:off x="8910547" y="3817847"/>
            <a:ext cx="1382939" cy="136254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EE5A3FB3-D668-464F-94D6-AB2C862DDBE3}"/>
              </a:ext>
            </a:extLst>
          </p:cNvPr>
          <p:cNvCxnSpPr>
            <a:cxnSpLocks/>
            <a:stCxn id="27" idx="0"/>
            <a:endCxn id="29" idx="2"/>
          </p:cNvCxnSpPr>
          <p:nvPr/>
        </p:nvCxnSpPr>
        <p:spPr>
          <a:xfrm rot="16200000" flipV="1">
            <a:off x="9062947" y="3665447"/>
            <a:ext cx="1230539" cy="288654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8F5D97F-6621-5C4D-A24F-52F4325696D0}"/>
              </a:ext>
            </a:extLst>
          </p:cNvPr>
          <p:cNvCxnSpPr>
            <a:cxnSpLocks/>
            <a:stCxn id="29" idx="3"/>
          </p:cNvCxnSpPr>
          <p:nvPr/>
        </p:nvCxnSpPr>
        <p:spPr bwMode="auto">
          <a:xfrm>
            <a:off x="10219689" y="2737304"/>
            <a:ext cx="80917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C603F30D-3BC1-C649-A881-66C23258D18C}"/>
              </a:ext>
            </a:extLst>
          </p:cNvPr>
          <p:cNvSpPr txBox="1"/>
          <p:nvPr/>
        </p:nvSpPr>
        <p:spPr>
          <a:xfrm>
            <a:off x="6705600" y="2573923"/>
            <a:ext cx="1452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Coordinator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2F07AF4-AB53-0947-907B-E4D65F617CE6}"/>
              </a:ext>
            </a:extLst>
          </p:cNvPr>
          <p:cNvSpPr txBox="1"/>
          <p:nvPr/>
        </p:nvSpPr>
        <p:spPr>
          <a:xfrm>
            <a:off x="9087254" y="2564662"/>
            <a:ext cx="8851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UNION</a:t>
            </a:r>
          </a:p>
        </p:txBody>
      </p:sp>
    </p:spTree>
    <p:extLst>
      <p:ext uri="{BB962C8B-B14F-4D97-AF65-F5344CB8AC3E}">
        <p14:creationId xmlns:p14="http://schemas.microsoft.com/office/powerpoint/2010/main" val="152973209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join (Parallel associative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placed orders in July?”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53649E-BAE4-124A-92EF-B7346A9B1E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71611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join (Parallel associative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placed orders in July?”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ORDER partitioned on OKEY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endParaRPr lang="en-GB" dirty="0">
              <a:latin typeface="Lucida Sans" panose="020B0602030504020204" pitchFamily="34" charset="77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53649E-BAE4-124A-92EF-B7346A9B1E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24211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4B97F88-4463-9746-9E15-4AC5E2AEA9C5}"/>
              </a:ext>
            </a:extLst>
          </p:cNvPr>
          <p:cNvSpPr/>
          <p:nvPr/>
        </p:nvSpPr>
        <p:spPr bwMode="auto">
          <a:xfrm>
            <a:off x="7460937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FF15B3-EB5D-9A41-B622-8B4454BC4700}"/>
              </a:ext>
            </a:extLst>
          </p:cNvPr>
          <p:cNvSpPr/>
          <p:nvPr/>
        </p:nvSpPr>
        <p:spPr bwMode="auto">
          <a:xfrm>
            <a:off x="7308537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join (Parallel associative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placed orders in July?”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ORDER partitioned on OKEY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Scan ORDER on each partition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53649E-BAE4-124A-92EF-B7346A9B1E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154C9-DB73-CE46-B4E0-0DA32BD69D89}"/>
              </a:ext>
            </a:extLst>
          </p:cNvPr>
          <p:cNvSpPr/>
          <p:nvPr/>
        </p:nvSpPr>
        <p:spPr bwMode="auto">
          <a:xfrm>
            <a:off x="7156137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7D6F-726C-4E42-B6A5-CCAB6CAB3AF0}"/>
              </a:ext>
            </a:extLst>
          </p:cNvPr>
          <p:cNvSpPr txBox="1"/>
          <p:nvPr/>
        </p:nvSpPr>
        <p:spPr>
          <a:xfrm>
            <a:off x="7464269" y="5013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D87FBB-EA87-5548-A234-8A49F1FF0257}"/>
              </a:ext>
            </a:extLst>
          </p:cNvPr>
          <p:cNvSpPr txBox="1"/>
          <p:nvPr/>
        </p:nvSpPr>
        <p:spPr>
          <a:xfrm>
            <a:off x="6478431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F308595-F041-5148-9734-6F0B410B9617}"/>
              </a:ext>
            </a:extLst>
          </p:cNvPr>
          <p:cNvSpPr txBox="1"/>
          <p:nvPr/>
        </p:nvSpPr>
        <p:spPr>
          <a:xfrm>
            <a:off x="7156137" y="588412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ORDER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A2ADB7-9FB0-E340-9D21-C246A707A43E}"/>
              </a:ext>
            </a:extLst>
          </p:cNvPr>
          <p:cNvCxnSpPr>
            <a:cxnSpLocks/>
            <a:stCxn id="22" idx="0"/>
            <a:endCxn id="7" idx="2"/>
          </p:cNvCxnSpPr>
          <p:nvPr/>
        </p:nvCxnSpPr>
        <p:spPr bwMode="auto">
          <a:xfrm flipV="1">
            <a:off x="7841937" y="5351974"/>
            <a:ext cx="0" cy="5321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959271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1B89A7D-113F-F649-AE46-569D12EDEDA9}"/>
              </a:ext>
            </a:extLst>
          </p:cNvPr>
          <p:cNvSpPr/>
          <p:nvPr/>
        </p:nvSpPr>
        <p:spPr bwMode="auto">
          <a:xfrm>
            <a:off x="10037255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B97F88-4463-9746-9E15-4AC5E2AEA9C5}"/>
              </a:ext>
            </a:extLst>
          </p:cNvPr>
          <p:cNvSpPr/>
          <p:nvPr/>
        </p:nvSpPr>
        <p:spPr bwMode="auto">
          <a:xfrm>
            <a:off x="7460937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CA3FCE-B0EB-AF4F-AFF9-E2BA5B6993CF}"/>
              </a:ext>
            </a:extLst>
          </p:cNvPr>
          <p:cNvSpPr/>
          <p:nvPr/>
        </p:nvSpPr>
        <p:spPr bwMode="auto">
          <a:xfrm>
            <a:off x="9884855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FF15B3-EB5D-9A41-B622-8B4454BC4700}"/>
              </a:ext>
            </a:extLst>
          </p:cNvPr>
          <p:cNvSpPr/>
          <p:nvPr/>
        </p:nvSpPr>
        <p:spPr bwMode="auto">
          <a:xfrm>
            <a:off x="7308537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join (Parallel associative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placed orders in July?”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ORDER partitioned on OKEY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Scan ORDER on each partition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Send tuples to appropriate CUSTOMER node based on ORDER.CKEY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53649E-BAE4-124A-92EF-B7346A9B1E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154C9-DB73-CE46-B4E0-0DA32BD69D89}"/>
              </a:ext>
            </a:extLst>
          </p:cNvPr>
          <p:cNvSpPr/>
          <p:nvPr/>
        </p:nvSpPr>
        <p:spPr bwMode="auto">
          <a:xfrm>
            <a:off x="7156137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7D6F-726C-4E42-B6A5-CCAB6CAB3AF0}"/>
              </a:ext>
            </a:extLst>
          </p:cNvPr>
          <p:cNvSpPr txBox="1"/>
          <p:nvPr/>
        </p:nvSpPr>
        <p:spPr>
          <a:xfrm>
            <a:off x="7464269" y="5013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E31CD7-0D7D-9B49-9416-359CF51FF8B8}"/>
              </a:ext>
            </a:extLst>
          </p:cNvPr>
          <p:cNvSpPr/>
          <p:nvPr/>
        </p:nvSpPr>
        <p:spPr bwMode="auto">
          <a:xfrm>
            <a:off x="9727973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D87FBB-EA87-5548-A234-8A49F1FF0257}"/>
              </a:ext>
            </a:extLst>
          </p:cNvPr>
          <p:cNvSpPr txBox="1"/>
          <p:nvPr/>
        </p:nvSpPr>
        <p:spPr>
          <a:xfrm>
            <a:off x="6478431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DB1678-770D-8949-9E27-012071A10584}"/>
              </a:ext>
            </a:extLst>
          </p:cNvPr>
          <p:cNvSpPr txBox="1"/>
          <p:nvPr/>
        </p:nvSpPr>
        <p:spPr>
          <a:xfrm>
            <a:off x="9048912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F308595-F041-5148-9734-6F0B410B9617}"/>
              </a:ext>
            </a:extLst>
          </p:cNvPr>
          <p:cNvSpPr txBox="1"/>
          <p:nvPr/>
        </p:nvSpPr>
        <p:spPr>
          <a:xfrm>
            <a:off x="7156137" y="588412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ORDER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A2ADB7-9FB0-E340-9D21-C246A707A43E}"/>
              </a:ext>
            </a:extLst>
          </p:cNvPr>
          <p:cNvCxnSpPr>
            <a:cxnSpLocks/>
            <a:stCxn id="22" idx="0"/>
            <a:endCxn id="7" idx="2"/>
          </p:cNvCxnSpPr>
          <p:nvPr/>
        </p:nvCxnSpPr>
        <p:spPr bwMode="auto">
          <a:xfrm flipV="1">
            <a:off x="7841937" y="5351974"/>
            <a:ext cx="0" cy="5321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D7A2655-262C-8543-87B2-34F43E1BFE73}"/>
              </a:ext>
            </a:extLst>
          </p:cNvPr>
          <p:cNvCxnSpPr>
            <a:cxnSpLocks/>
            <a:stCxn id="6" idx="3"/>
            <a:endCxn id="10" idx="1"/>
          </p:cNvCxnSpPr>
          <p:nvPr/>
        </p:nvCxnSpPr>
        <p:spPr bwMode="auto">
          <a:xfrm>
            <a:off x="8527737" y="5187043"/>
            <a:ext cx="120023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7286396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1B89A7D-113F-F649-AE46-569D12EDEDA9}"/>
              </a:ext>
            </a:extLst>
          </p:cNvPr>
          <p:cNvSpPr/>
          <p:nvPr/>
        </p:nvSpPr>
        <p:spPr bwMode="auto">
          <a:xfrm>
            <a:off x="10037255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B97F88-4463-9746-9E15-4AC5E2AEA9C5}"/>
              </a:ext>
            </a:extLst>
          </p:cNvPr>
          <p:cNvSpPr/>
          <p:nvPr/>
        </p:nvSpPr>
        <p:spPr bwMode="auto">
          <a:xfrm>
            <a:off x="7460937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CA3FCE-B0EB-AF4F-AFF9-E2BA5B6993CF}"/>
              </a:ext>
            </a:extLst>
          </p:cNvPr>
          <p:cNvSpPr/>
          <p:nvPr/>
        </p:nvSpPr>
        <p:spPr bwMode="auto">
          <a:xfrm>
            <a:off x="9884855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FF15B3-EB5D-9A41-B622-8B4454BC4700}"/>
              </a:ext>
            </a:extLst>
          </p:cNvPr>
          <p:cNvSpPr/>
          <p:nvPr/>
        </p:nvSpPr>
        <p:spPr bwMode="auto">
          <a:xfrm>
            <a:off x="7308537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join (Parallel associative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placed orders in July?”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ORDER partitioned on OKEY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Scan ORDER on each partition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Send tuples to appropriate CUSTOMER node based on ORDER.CKEY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Join ORDER tuples with each CUSTOMER fragment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53649E-BAE4-124A-92EF-B7346A9B1E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154C9-DB73-CE46-B4E0-0DA32BD69D89}"/>
              </a:ext>
            </a:extLst>
          </p:cNvPr>
          <p:cNvSpPr/>
          <p:nvPr/>
        </p:nvSpPr>
        <p:spPr bwMode="auto">
          <a:xfrm>
            <a:off x="7156137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7D6F-726C-4E42-B6A5-CCAB6CAB3AF0}"/>
              </a:ext>
            </a:extLst>
          </p:cNvPr>
          <p:cNvSpPr txBox="1"/>
          <p:nvPr/>
        </p:nvSpPr>
        <p:spPr>
          <a:xfrm>
            <a:off x="7464269" y="5013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E31CD7-0D7D-9B49-9416-359CF51FF8B8}"/>
              </a:ext>
            </a:extLst>
          </p:cNvPr>
          <p:cNvSpPr/>
          <p:nvPr/>
        </p:nvSpPr>
        <p:spPr bwMode="auto">
          <a:xfrm>
            <a:off x="9727973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CE9EE2-ABEB-5E4B-A5E9-45307E2476EB}"/>
              </a:ext>
            </a:extLst>
          </p:cNvPr>
          <p:cNvSpPr txBox="1"/>
          <p:nvPr/>
        </p:nvSpPr>
        <p:spPr>
          <a:xfrm>
            <a:off x="10036105" y="5296997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226F06-0779-0E4E-B849-B0D705F4BB06}"/>
              </a:ext>
            </a:extLst>
          </p:cNvPr>
          <p:cNvSpPr txBox="1"/>
          <p:nvPr/>
        </p:nvSpPr>
        <p:spPr>
          <a:xfrm>
            <a:off x="9922142" y="4729843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JOIN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C7DDFE0-F0DA-704A-BD60-795601EB9985}"/>
              </a:ext>
            </a:extLst>
          </p:cNvPr>
          <p:cNvCxnSpPr>
            <a:cxnSpLocks/>
            <a:stCxn id="11" idx="0"/>
            <a:endCxn id="12" idx="2"/>
          </p:cNvCxnSpPr>
          <p:nvPr/>
        </p:nvCxnSpPr>
        <p:spPr bwMode="auto">
          <a:xfrm flipH="1" flipV="1">
            <a:off x="10254124" y="5068397"/>
            <a:ext cx="159649" cy="228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AD87FBB-EA87-5548-A234-8A49F1FF0257}"/>
              </a:ext>
            </a:extLst>
          </p:cNvPr>
          <p:cNvSpPr txBox="1"/>
          <p:nvPr/>
        </p:nvSpPr>
        <p:spPr>
          <a:xfrm>
            <a:off x="6478431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DB1678-770D-8949-9E27-012071A10584}"/>
              </a:ext>
            </a:extLst>
          </p:cNvPr>
          <p:cNvSpPr txBox="1"/>
          <p:nvPr/>
        </p:nvSpPr>
        <p:spPr>
          <a:xfrm>
            <a:off x="9048912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DDF04B-0DAA-944A-80C4-B6F8814A8159}"/>
              </a:ext>
            </a:extLst>
          </p:cNvPr>
          <p:cNvSpPr txBox="1"/>
          <p:nvPr/>
        </p:nvSpPr>
        <p:spPr>
          <a:xfrm>
            <a:off x="9727974" y="5883099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F84C7F1-FA14-EF41-9380-9CBD27CAC998}"/>
              </a:ext>
            </a:extLst>
          </p:cNvPr>
          <p:cNvCxnSpPr>
            <a:cxnSpLocks/>
            <a:stCxn id="20" idx="0"/>
            <a:endCxn id="11" idx="2"/>
          </p:cNvCxnSpPr>
          <p:nvPr/>
        </p:nvCxnSpPr>
        <p:spPr bwMode="auto">
          <a:xfrm flipH="1" flipV="1">
            <a:off x="10413773" y="5635551"/>
            <a:ext cx="1" cy="2475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F308595-F041-5148-9734-6F0B410B9617}"/>
              </a:ext>
            </a:extLst>
          </p:cNvPr>
          <p:cNvSpPr txBox="1"/>
          <p:nvPr/>
        </p:nvSpPr>
        <p:spPr>
          <a:xfrm>
            <a:off x="7156137" y="588412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ORDER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A2ADB7-9FB0-E340-9D21-C246A707A43E}"/>
              </a:ext>
            </a:extLst>
          </p:cNvPr>
          <p:cNvCxnSpPr>
            <a:cxnSpLocks/>
            <a:stCxn id="22" idx="0"/>
            <a:endCxn id="7" idx="2"/>
          </p:cNvCxnSpPr>
          <p:nvPr/>
        </p:nvCxnSpPr>
        <p:spPr bwMode="auto">
          <a:xfrm flipV="1">
            <a:off x="7841937" y="5351974"/>
            <a:ext cx="0" cy="5321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D7A2655-262C-8543-87B2-34F43E1BFE73}"/>
              </a:ext>
            </a:extLst>
          </p:cNvPr>
          <p:cNvCxnSpPr>
            <a:cxnSpLocks/>
            <a:stCxn id="6" idx="3"/>
            <a:endCxn id="12" idx="1"/>
          </p:cNvCxnSpPr>
          <p:nvPr/>
        </p:nvCxnSpPr>
        <p:spPr bwMode="auto">
          <a:xfrm flipV="1">
            <a:off x="8527737" y="4899120"/>
            <a:ext cx="1394405" cy="28792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31776844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1B89A7D-113F-F649-AE46-569D12EDEDA9}"/>
              </a:ext>
            </a:extLst>
          </p:cNvPr>
          <p:cNvSpPr/>
          <p:nvPr/>
        </p:nvSpPr>
        <p:spPr bwMode="auto">
          <a:xfrm>
            <a:off x="10037255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B97F88-4463-9746-9E15-4AC5E2AEA9C5}"/>
              </a:ext>
            </a:extLst>
          </p:cNvPr>
          <p:cNvSpPr/>
          <p:nvPr/>
        </p:nvSpPr>
        <p:spPr bwMode="auto">
          <a:xfrm>
            <a:off x="7460937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CA3FCE-B0EB-AF4F-AFF9-E2BA5B6993CF}"/>
              </a:ext>
            </a:extLst>
          </p:cNvPr>
          <p:cNvSpPr/>
          <p:nvPr/>
        </p:nvSpPr>
        <p:spPr bwMode="auto">
          <a:xfrm>
            <a:off x="9884855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FF15B3-EB5D-9A41-B622-8B4454BC4700}"/>
              </a:ext>
            </a:extLst>
          </p:cNvPr>
          <p:cNvSpPr/>
          <p:nvPr/>
        </p:nvSpPr>
        <p:spPr bwMode="auto">
          <a:xfrm>
            <a:off x="7308537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join (Parallel associative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placed orders in July?”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ORDER partitioned on OKEY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Scan ORDER on each partition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Send tuples to appropriate CUSTOMER node based on ORDER.CKEY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Join ORDER tuples with each CUSTOMER fragment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Send joined relations to coordinator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53649E-BAE4-124A-92EF-B7346A9B1E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154C9-DB73-CE46-B4E0-0DA32BD69D89}"/>
              </a:ext>
            </a:extLst>
          </p:cNvPr>
          <p:cNvSpPr/>
          <p:nvPr/>
        </p:nvSpPr>
        <p:spPr bwMode="auto">
          <a:xfrm>
            <a:off x="7156137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7D6F-726C-4E42-B6A5-CCAB6CAB3AF0}"/>
              </a:ext>
            </a:extLst>
          </p:cNvPr>
          <p:cNvSpPr txBox="1"/>
          <p:nvPr/>
        </p:nvSpPr>
        <p:spPr>
          <a:xfrm>
            <a:off x="7464269" y="5013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E31CD7-0D7D-9B49-9416-359CF51FF8B8}"/>
              </a:ext>
            </a:extLst>
          </p:cNvPr>
          <p:cNvSpPr/>
          <p:nvPr/>
        </p:nvSpPr>
        <p:spPr bwMode="auto">
          <a:xfrm>
            <a:off x="9727973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CE9EE2-ABEB-5E4B-A5E9-45307E2476EB}"/>
              </a:ext>
            </a:extLst>
          </p:cNvPr>
          <p:cNvSpPr txBox="1"/>
          <p:nvPr/>
        </p:nvSpPr>
        <p:spPr>
          <a:xfrm>
            <a:off x="10036105" y="5296997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226F06-0779-0E4E-B849-B0D705F4BB06}"/>
              </a:ext>
            </a:extLst>
          </p:cNvPr>
          <p:cNvSpPr txBox="1"/>
          <p:nvPr/>
        </p:nvSpPr>
        <p:spPr>
          <a:xfrm>
            <a:off x="9922142" y="4729843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JOIN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C7DDFE0-F0DA-704A-BD60-795601EB9985}"/>
              </a:ext>
            </a:extLst>
          </p:cNvPr>
          <p:cNvCxnSpPr>
            <a:cxnSpLocks/>
            <a:stCxn id="11" idx="0"/>
            <a:endCxn id="12" idx="2"/>
          </p:cNvCxnSpPr>
          <p:nvPr/>
        </p:nvCxnSpPr>
        <p:spPr bwMode="auto">
          <a:xfrm flipH="1" flipV="1">
            <a:off x="10254124" y="5068397"/>
            <a:ext cx="159649" cy="228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AD87FBB-EA87-5548-A234-8A49F1FF0257}"/>
              </a:ext>
            </a:extLst>
          </p:cNvPr>
          <p:cNvSpPr txBox="1"/>
          <p:nvPr/>
        </p:nvSpPr>
        <p:spPr>
          <a:xfrm>
            <a:off x="6478431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DB1678-770D-8949-9E27-012071A10584}"/>
              </a:ext>
            </a:extLst>
          </p:cNvPr>
          <p:cNvSpPr txBox="1"/>
          <p:nvPr/>
        </p:nvSpPr>
        <p:spPr>
          <a:xfrm>
            <a:off x="9048912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DDF04B-0DAA-944A-80C4-B6F8814A8159}"/>
              </a:ext>
            </a:extLst>
          </p:cNvPr>
          <p:cNvSpPr txBox="1"/>
          <p:nvPr/>
        </p:nvSpPr>
        <p:spPr>
          <a:xfrm>
            <a:off x="9727974" y="5883099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F84C7F1-FA14-EF41-9380-9CBD27CAC998}"/>
              </a:ext>
            </a:extLst>
          </p:cNvPr>
          <p:cNvCxnSpPr>
            <a:cxnSpLocks/>
            <a:stCxn id="20" idx="0"/>
            <a:endCxn id="11" idx="2"/>
          </p:cNvCxnSpPr>
          <p:nvPr/>
        </p:nvCxnSpPr>
        <p:spPr bwMode="auto">
          <a:xfrm flipH="1" flipV="1">
            <a:off x="10413773" y="5635551"/>
            <a:ext cx="1" cy="2475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F308595-F041-5148-9734-6F0B410B9617}"/>
              </a:ext>
            </a:extLst>
          </p:cNvPr>
          <p:cNvSpPr txBox="1"/>
          <p:nvPr/>
        </p:nvSpPr>
        <p:spPr>
          <a:xfrm>
            <a:off x="7156137" y="588412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ORDER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A2ADB7-9FB0-E340-9D21-C246A707A43E}"/>
              </a:ext>
            </a:extLst>
          </p:cNvPr>
          <p:cNvCxnSpPr>
            <a:cxnSpLocks/>
            <a:stCxn id="22" idx="0"/>
            <a:endCxn id="7" idx="2"/>
          </p:cNvCxnSpPr>
          <p:nvPr/>
        </p:nvCxnSpPr>
        <p:spPr bwMode="auto">
          <a:xfrm flipV="1">
            <a:off x="7841937" y="5351974"/>
            <a:ext cx="0" cy="5321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D7A2655-262C-8543-87B2-34F43E1BFE73}"/>
              </a:ext>
            </a:extLst>
          </p:cNvPr>
          <p:cNvCxnSpPr>
            <a:cxnSpLocks/>
            <a:stCxn id="6" idx="3"/>
            <a:endCxn id="12" idx="1"/>
          </p:cNvCxnSpPr>
          <p:nvPr/>
        </p:nvCxnSpPr>
        <p:spPr bwMode="auto">
          <a:xfrm flipV="1">
            <a:off x="8527737" y="4899120"/>
            <a:ext cx="1394405" cy="28792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56C695F9-0675-1C45-8D35-C375C1EEEC25}"/>
              </a:ext>
            </a:extLst>
          </p:cNvPr>
          <p:cNvSpPr/>
          <p:nvPr/>
        </p:nvSpPr>
        <p:spPr bwMode="auto">
          <a:xfrm>
            <a:off x="9728359" y="178086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8147D5B-7CC6-C14C-AD5E-FFBFEE343A8D}"/>
              </a:ext>
            </a:extLst>
          </p:cNvPr>
          <p:cNvCxnSpPr>
            <a:cxnSpLocks/>
            <a:stCxn id="10" idx="0"/>
            <a:endCxn id="32" idx="2"/>
          </p:cNvCxnSpPr>
          <p:nvPr/>
        </p:nvCxnSpPr>
        <p:spPr bwMode="auto">
          <a:xfrm flipV="1">
            <a:off x="10413773" y="2695263"/>
            <a:ext cx="386" cy="203458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Elbow Connector 33">
            <a:extLst>
              <a:ext uri="{FF2B5EF4-FFF2-40B4-BE49-F238E27FC236}">
                <a16:creationId xmlns:a16="http://schemas.microsoft.com/office/drawing/2014/main" id="{A47D80E3-EC27-094F-8BEC-66832B22A3AF}"/>
              </a:ext>
            </a:extLst>
          </p:cNvPr>
          <p:cNvCxnSpPr>
            <a:cxnSpLocks/>
            <a:stCxn id="18" idx="0"/>
            <a:endCxn id="32" idx="2"/>
          </p:cNvCxnSpPr>
          <p:nvPr/>
        </p:nvCxnSpPr>
        <p:spPr>
          <a:xfrm rot="16200000" flipV="1">
            <a:off x="9547542" y="3561880"/>
            <a:ext cx="1889730" cy="156496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>
            <a:extLst>
              <a:ext uri="{FF2B5EF4-FFF2-40B4-BE49-F238E27FC236}">
                <a16:creationId xmlns:a16="http://schemas.microsoft.com/office/drawing/2014/main" id="{C6F39542-4F6B-854D-A8DA-510E0FFCDF8C}"/>
              </a:ext>
            </a:extLst>
          </p:cNvPr>
          <p:cNvCxnSpPr>
            <a:cxnSpLocks/>
            <a:stCxn id="19" idx="0"/>
            <a:endCxn id="32" idx="2"/>
          </p:cNvCxnSpPr>
          <p:nvPr/>
        </p:nvCxnSpPr>
        <p:spPr>
          <a:xfrm rot="16200000" flipV="1">
            <a:off x="9702710" y="3406712"/>
            <a:ext cx="1731794" cy="308896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54A36353-0208-A847-B93D-B3455F8D960D}"/>
              </a:ext>
            </a:extLst>
          </p:cNvPr>
          <p:cNvSpPr txBox="1"/>
          <p:nvPr/>
        </p:nvSpPr>
        <p:spPr>
          <a:xfrm>
            <a:off x="8040688" y="2005319"/>
            <a:ext cx="1452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Coordinator</a:t>
            </a:r>
          </a:p>
        </p:txBody>
      </p:sp>
    </p:spTree>
    <p:extLst>
      <p:ext uri="{BB962C8B-B14F-4D97-AF65-F5344CB8AC3E}">
        <p14:creationId xmlns:p14="http://schemas.microsoft.com/office/powerpoint/2010/main" val="247955449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1B89A7D-113F-F649-AE46-569D12EDEDA9}"/>
              </a:ext>
            </a:extLst>
          </p:cNvPr>
          <p:cNvSpPr/>
          <p:nvPr/>
        </p:nvSpPr>
        <p:spPr bwMode="auto">
          <a:xfrm>
            <a:off x="10037255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B97F88-4463-9746-9E15-4AC5E2AEA9C5}"/>
              </a:ext>
            </a:extLst>
          </p:cNvPr>
          <p:cNvSpPr/>
          <p:nvPr/>
        </p:nvSpPr>
        <p:spPr bwMode="auto">
          <a:xfrm>
            <a:off x="7460937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CA3FCE-B0EB-AF4F-AFF9-E2BA5B6993CF}"/>
              </a:ext>
            </a:extLst>
          </p:cNvPr>
          <p:cNvSpPr/>
          <p:nvPr/>
        </p:nvSpPr>
        <p:spPr bwMode="auto">
          <a:xfrm>
            <a:off x="9884855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FF15B3-EB5D-9A41-B622-8B4454BC4700}"/>
              </a:ext>
            </a:extLst>
          </p:cNvPr>
          <p:cNvSpPr/>
          <p:nvPr/>
        </p:nvSpPr>
        <p:spPr bwMode="auto">
          <a:xfrm>
            <a:off x="7308537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join (Parallel associative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placed orders in July?”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ORDER partitioned on OKEY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Scan ORDER on each partition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Send tuples to appropriate CUSTOMER node based on ORDER.CKEY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Join ORDER tuples with each CUSTOMER fragment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Send joined relations to coordinator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Take union and return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53649E-BAE4-124A-92EF-B7346A9B1E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154C9-DB73-CE46-B4E0-0DA32BD69D89}"/>
              </a:ext>
            </a:extLst>
          </p:cNvPr>
          <p:cNvSpPr/>
          <p:nvPr/>
        </p:nvSpPr>
        <p:spPr bwMode="auto">
          <a:xfrm>
            <a:off x="7156137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7D6F-726C-4E42-B6A5-CCAB6CAB3AF0}"/>
              </a:ext>
            </a:extLst>
          </p:cNvPr>
          <p:cNvSpPr txBox="1"/>
          <p:nvPr/>
        </p:nvSpPr>
        <p:spPr>
          <a:xfrm>
            <a:off x="7464269" y="5013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E31CD7-0D7D-9B49-9416-359CF51FF8B8}"/>
              </a:ext>
            </a:extLst>
          </p:cNvPr>
          <p:cNvSpPr/>
          <p:nvPr/>
        </p:nvSpPr>
        <p:spPr bwMode="auto">
          <a:xfrm>
            <a:off x="9727973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CE9EE2-ABEB-5E4B-A5E9-45307E2476EB}"/>
              </a:ext>
            </a:extLst>
          </p:cNvPr>
          <p:cNvSpPr txBox="1"/>
          <p:nvPr/>
        </p:nvSpPr>
        <p:spPr>
          <a:xfrm>
            <a:off x="10036105" y="5296997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226F06-0779-0E4E-B849-B0D705F4BB06}"/>
              </a:ext>
            </a:extLst>
          </p:cNvPr>
          <p:cNvSpPr txBox="1"/>
          <p:nvPr/>
        </p:nvSpPr>
        <p:spPr>
          <a:xfrm>
            <a:off x="9922142" y="4729843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JOIN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C7DDFE0-F0DA-704A-BD60-795601EB9985}"/>
              </a:ext>
            </a:extLst>
          </p:cNvPr>
          <p:cNvCxnSpPr>
            <a:cxnSpLocks/>
            <a:stCxn id="11" idx="0"/>
            <a:endCxn id="12" idx="2"/>
          </p:cNvCxnSpPr>
          <p:nvPr/>
        </p:nvCxnSpPr>
        <p:spPr bwMode="auto">
          <a:xfrm flipH="1" flipV="1">
            <a:off x="10254124" y="5068397"/>
            <a:ext cx="159649" cy="228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AD87FBB-EA87-5548-A234-8A49F1FF0257}"/>
              </a:ext>
            </a:extLst>
          </p:cNvPr>
          <p:cNvSpPr txBox="1"/>
          <p:nvPr/>
        </p:nvSpPr>
        <p:spPr>
          <a:xfrm>
            <a:off x="6478431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DB1678-770D-8949-9E27-012071A10584}"/>
              </a:ext>
            </a:extLst>
          </p:cNvPr>
          <p:cNvSpPr txBox="1"/>
          <p:nvPr/>
        </p:nvSpPr>
        <p:spPr>
          <a:xfrm>
            <a:off x="9048912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DDF04B-0DAA-944A-80C4-B6F8814A8159}"/>
              </a:ext>
            </a:extLst>
          </p:cNvPr>
          <p:cNvSpPr txBox="1"/>
          <p:nvPr/>
        </p:nvSpPr>
        <p:spPr>
          <a:xfrm>
            <a:off x="9727974" y="5883099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F84C7F1-FA14-EF41-9380-9CBD27CAC998}"/>
              </a:ext>
            </a:extLst>
          </p:cNvPr>
          <p:cNvCxnSpPr>
            <a:cxnSpLocks/>
            <a:stCxn id="20" idx="0"/>
            <a:endCxn id="11" idx="2"/>
          </p:cNvCxnSpPr>
          <p:nvPr/>
        </p:nvCxnSpPr>
        <p:spPr bwMode="auto">
          <a:xfrm flipH="1" flipV="1">
            <a:off x="10413773" y="5635551"/>
            <a:ext cx="1" cy="2475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F308595-F041-5148-9734-6F0B410B9617}"/>
              </a:ext>
            </a:extLst>
          </p:cNvPr>
          <p:cNvSpPr txBox="1"/>
          <p:nvPr/>
        </p:nvSpPr>
        <p:spPr>
          <a:xfrm>
            <a:off x="7156137" y="588412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ORDER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A2ADB7-9FB0-E340-9D21-C246A707A43E}"/>
              </a:ext>
            </a:extLst>
          </p:cNvPr>
          <p:cNvCxnSpPr>
            <a:cxnSpLocks/>
            <a:stCxn id="22" idx="0"/>
            <a:endCxn id="7" idx="2"/>
          </p:cNvCxnSpPr>
          <p:nvPr/>
        </p:nvCxnSpPr>
        <p:spPr bwMode="auto">
          <a:xfrm flipV="1">
            <a:off x="7841937" y="5351974"/>
            <a:ext cx="0" cy="5321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D7A2655-262C-8543-87B2-34F43E1BFE73}"/>
              </a:ext>
            </a:extLst>
          </p:cNvPr>
          <p:cNvCxnSpPr>
            <a:cxnSpLocks/>
            <a:stCxn id="6" idx="3"/>
            <a:endCxn id="12" idx="1"/>
          </p:cNvCxnSpPr>
          <p:nvPr/>
        </p:nvCxnSpPr>
        <p:spPr bwMode="auto">
          <a:xfrm flipV="1">
            <a:off x="8527737" y="4899120"/>
            <a:ext cx="1394405" cy="28792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56C695F9-0675-1C45-8D35-C375C1EEEC25}"/>
              </a:ext>
            </a:extLst>
          </p:cNvPr>
          <p:cNvSpPr/>
          <p:nvPr/>
        </p:nvSpPr>
        <p:spPr bwMode="auto">
          <a:xfrm>
            <a:off x="9728359" y="178086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8147D5B-7CC6-C14C-AD5E-FFBFEE343A8D}"/>
              </a:ext>
            </a:extLst>
          </p:cNvPr>
          <p:cNvCxnSpPr>
            <a:cxnSpLocks/>
            <a:stCxn id="10" idx="0"/>
            <a:endCxn id="32" idx="2"/>
          </p:cNvCxnSpPr>
          <p:nvPr/>
        </p:nvCxnSpPr>
        <p:spPr bwMode="auto">
          <a:xfrm flipV="1">
            <a:off x="10413773" y="2695263"/>
            <a:ext cx="386" cy="203458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Elbow Connector 33">
            <a:extLst>
              <a:ext uri="{FF2B5EF4-FFF2-40B4-BE49-F238E27FC236}">
                <a16:creationId xmlns:a16="http://schemas.microsoft.com/office/drawing/2014/main" id="{A47D80E3-EC27-094F-8BEC-66832B22A3AF}"/>
              </a:ext>
            </a:extLst>
          </p:cNvPr>
          <p:cNvCxnSpPr>
            <a:cxnSpLocks/>
            <a:stCxn id="18" idx="0"/>
            <a:endCxn id="32" idx="2"/>
          </p:cNvCxnSpPr>
          <p:nvPr/>
        </p:nvCxnSpPr>
        <p:spPr>
          <a:xfrm rot="16200000" flipV="1">
            <a:off x="9547542" y="3561880"/>
            <a:ext cx="1889730" cy="156496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>
            <a:extLst>
              <a:ext uri="{FF2B5EF4-FFF2-40B4-BE49-F238E27FC236}">
                <a16:creationId xmlns:a16="http://schemas.microsoft.com/office/drawing/2014/main" id="{C6F39542-4F6B-854D-A8DA-510E0FFCDF8C}"/>
              </a:ext>
            </a:extLst>
          </p:cNvPr>
          <p:cNvCxnSpPr>
            <a:cxnSpLocks/>
            <a:stCxn id="19" idx="0"/>
            <a:endCxn id="32" idx="2"/>
          </p:cNvCxnSpPr>
          <p:nvPr/>
        </p:nvCxnSpPr>
        <p:spPr>
          <a:xfrm rot="16200000" flipV="1">
            <a:off x="9702710" y="3406712"/>
            <a:ext cx="1731794" cy="308896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CA36855-9CA5-EB44-B649-52474A32B4A8}"/>
              </a:ext>
            </a:extLst>
          </p:cNvPr>
          <p:cNvCxnSpPr>
            <a:cxnSpLocks/>
            <a:stCxn id="32" idx="3"/>
          </p:cNvCxnSpPr>
          <p:nvPr/>
        </p:nvCxnSpPr>
        <p:spPr bwMode="auto">
          <a:xfrm>
            <a:off x="11099959" y="2238063"/>
            <a:ext cx="80917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54A36353-0208-A847-B93D-B3455F8D960D}"/>
              </a:ext>
            </a:extLst>
          </p:cNvPr>
          <p:cNvSpPr txBox="1"/>
          <p:nvPr/>
        </p:nvSpPr>
        <p:spPr>
          <a:xfrm>
            <a:off x="8040688" y="2005319"/>
            <a:ext cx="1452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Coordinator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C2C9061-0537-F64A-AF4D-462C40D88926}"/>
              </a:ext>
            </a:extLst>
          </p:cNvPr>
          <p:cNvSpPr txBox="1"/>
          <p:nvPr/>
        </p:nvSpPr>
        <p:spPr>
          <a:xfrm>
            <a:off x="9922210" y="2097096"/>
            <a:ext cx="8851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UNION</a:t>
            </a:r>
          </a:p>
        </p:txBody>
      </p:sp>
    </p:spTree>
    <p:extLst>
      <p:ext uri="{BB962C8B-B14F-4D97-AF65-F5344CB8AC3E}">
        <p14:creationId xmlns:p14="http://schemas.microsoft.com/office/powerpoint/2010/main" val="1956896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Definitions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Parallelism</a:t>
            </a:r>
          </a:p>
          <a:p>
            <a:pPr lvl="1"/>
            <a:r>
              <a:rPr lang="en-GB" dirty="0"/>
              <a:t>An arrangement or state that permits several operations or tasks to be performed simultaneously rather than consecutively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Parallel Databases</a:t>
            </a:r>
          </a:p>
          <a:p>
            <a:pPr lvl="1"/>
            <a:r>
              <a:rPr lang="en-GB" dirty="0"/>
              <a:t>have the ability to split:</a:t>
            </a:r>
          </a:p>
          <a:p>
            <a:pPr lvl="2"/>
            <a:r>
              <a:rPr lang="en-GB" dirty="0"/>
              <a:t>processing of data</a:t>
            </a:r>
          </a:p>
          <a:p>
            <a:pPr lvl="2"/>
            <a:r>
              <a:rPr lang="en-GB" dirty="0"/>
              <a:t>access to data</a:t>
            </a:r>
          </a:p>
          <a:p>
            <a:pPr lvl="1"/>
            <a:r>
              <a:rPr lang="en-GB" dirty="0"/>
              <a:t>across multiple processors, multiple disks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5C4D69-8E52-4142-87EB-3DA26C9B4C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7978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join (Parallel nested loop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and suppliers are in the same country?”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53649E-BAE4-124A-92EF-B7346A9B1E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59377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join (Parallel nested loop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and suppliers are in the same country?”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SUPPLIER partitioned on SKEY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Join on CNATION=SNATION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53649E-BAE4-124A-92EF-B7346A9B1E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01190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4B97F88-4463-9746-9E15-4AC5E2AEA9C5}"/>
              </a:ext>
            </a:extLst>
          </p:cNvPr>
          <p:cNvSpPr/>
          <p:nvPr/>
        </p:nvSpPr>
        <p:spPr bwMode="auto">
          <a:xfrm>
            <a:off x="7460937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FF15B3-EB5D-9A41-B622-8B4454BC4700}"/>
              </a:ext>
            </a:extLst>
          </p:cNvPr>
          <p:cNvSpPr/>
          <p:nvPr/>
        </p:nvSpPr>
        <p:spPr bwMode="auto">
          <a:xfrm>
            <a:off x="7308537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join (Parallel nested loop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and suppliers are in the same country?”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SUPPLIER partitioned on SKEY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Join on CNATION=SNATION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Scan SUPPLIER on each partition</a:t>
            </a:r>
          </a:p>
          <a:p>
            <a:pPr marL="457200" indent="-457200">
              <a:buFont typeface="+mj-lt"/>
              <a:buAutoNum type="arabicPeriod"/>
            </a:pPr>
            <a:endParaRPr lang="en-GB" dirty="0">
              <a:latin typeface="Lucida Sans" panose="020B0602030504020204" pitchFamily="34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154C9-DB73-CE46-B4E0-0DA32BD69D89}"/>
              </a:ext>
            </a:extLst>
          </p:cNvPr>
          <p:cNvSpPr/>
          <p:nvPr/>
        </p:nvSpPr>
        <p:spPr bwMode="auto">
          <a:xfrm>
            <a:off x="7156137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7D6F-726C-4E42-B6A5-CCAB6CAB3AF0}"/>
              </a:ext>
            </a:extLst>
          </p:cNvPr>
          <p:cNvSpPr txBox="1"/>
          <p:nvPr/>
        </p:nvSpPr>
        <p:spPr>
          <a:xfrm>
            <a:off x="7464269" y="5013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D87FBB-EA87-5548-A234-8A49F1FF0257}"/>
              </a:ext>
            </a:extLst>
          </p:cNvPr>
          <p:cNvSpPr txBox="1"/>
          <p:nvPr/>
        </p:nvSpPr>
        <p:spPr>
          <a:xfrm>
            <a:off x="6478431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F308595-F041-5148-9734-6F0B410B9617}"/>
              </a:ext>
            </a:extLst>
          </p:cNvPr>
          <p:cNvSpPr txBox="1"/>
          <p:nvPr/>
        </p:nvSpPr>
        <p:spPr>
          <a:xfrm>
            <a:off x="7156137" y="588412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SUPPLIER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A2ADB7-9FB0-E340-9D21-C246A707A43E}"/>
              </a:ext>
            </a:extLst>
          </p:cNvPr>
          <p:cNvCxnSpPr>
            <a:cxnSpLocks/>
            <a:stCxn id="22" idx="0"/>
            <a:endCxn id="7" idx="2"/>
          </p:cNvCxnSpPr>
          <p:nvPr/>
        </p:nvCxnSpPr>
        <p:spPr bwMode="auto">
          <a:xfrm flipV="1">
            <a:off x="7841937" y="5351974"/>
            <a:ext cx="0" cy="5321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9514376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4B97F88-4463-9746-9E15-4AC5E2AEA9C5}"/>
              </a:ext>
            </a:extLst>
          </p:cNvPr>
          <p:cNvSpPr/>
          <p:nvPr/>
        </p:nvSpPr>
        <p:spPr bwMode="auto">
          <a:xfrm>
            <a:off x="7460937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FF15B3-EB5D-9A41-B622-8B4454BC4700}"/>
              </a:ext>
            </a:extLst>
          </p:cNvPr>
          <p:cNvSpPr/>
          <p:nvPr/>
        </p:nvSpPr>
        <p:spPr bwMode="auto">
          <a:xfrm>
            <a:off x="7308537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330B8A5-C42A-0849-B092-FD535988877B}"/>
              </a:ext>
            </a:extLst>
          </p:cNvPr>
          <p:cNvCxnSpPr>
            <a:cxnSpLocks/>
            <a:stCxn id="6" idx="3"/>
          </p:cNvCxnSpPr>
          <p:nvPr/>
        </p:nvCxnSpPr>
        <p:spPr bwMode="auto">
          <a:xfrm flipV="1">
            <a:off x="8527737" y="5068397"/>
            <a:ext cx="1394405" cy="1186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997D0CA-CE35-2146-8783-EAAAA80A0892}"/>
              </a:ext>
            </a:extLst>
          </p:cNvPr>
          <p:cNvCxnSpPr>
            <a:cxnSpLocks/>
            <a:stCxn id="6" idx="3"/>
          </p:cNvCxnSpPr>
          <p:nvPr/>
        </p:nvCxnSpPr>
        <p:spPr bwMode="auto">
          <a:xfrm flipV="1">
            <a:off x="8527737" y="4891596"/>
            <a:ext cx="1508368" cy="29544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1B89A7D-113F-F649-AE46-569D12EDEDA9}"/>
              </a:ext>
            </a:extLst>
          </p:cNvPr>
          <p:cNvSpPr/>
          <p:nvPr/>
        </p:nvSpPr>
        <p:spPr bwMode="auto">
          <a:xfrm>
            <a:off x="10037255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CA3FCE-B0EB-AF4F-AFF9-E2BA5B6993CF}"/>
              </a:ext>
            </a:extLst>
          </p:cNvPr>
          <p:cNvSpPr/>
          <p:nvPr/>
        </p:nvSpPr>
        <p:spPr bwMode="auto">
          <a:xfrm>
            <a:off x="9884855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join (Parallel nested loop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and suppliers are in the same country?”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SUPPLIER partitioned on SKEY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Join on CNATION=SNATION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Scan SUPPLIER on each partition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Send tuples to all CUSTOMER nodes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154C9-DB73-CE46-B4E0-0DA32BD69D89}"/>
              </a:ext>
            </a:extLst>
          </p:cNvPr>
          <p:cNvSpPr/>
          <p:nvPr/>
        </p:nvSpPr>
        <p:spPr bwMode="auto">
          <a:xfrm>
            <a:off x="7156137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7D6F-726C-4E42-B6A5-CCAB6CAB3AF0}"/>
              </a:ext>
            </a:extLst>
          </p:cNvPr>
          <p:cNvSpPr txBox="1"/>
          <p:nvPr/>
        </p:nvSpPr>
        <p:spPr>
          <a:xfrm>
            <a:off x="7464269" y="5013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E31CD7-0D7D-9B49-9416-359CF51FF8B8}"/>
              </a:ext>
            </a:extLst>
          </p:cNvPr>
          <p:cNvSpPr/>
          <p:nvPr/>
        </p:nvSpPr>
        <p:spPr bwMode="auto">
          <a:xfrm>
            <a:off x="9727973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D87FBB-EA87-5548-A234-8A49F1FF0257}"/>
              </a:ext>
            </a:extLst>
          </p:cNvPr>
          <p:cNvSpPr txBox="1"/>
          <p:nvPr/>
        </p:nvSpPr>
        <p:spPr>
          <a:xfrm>
            <a:off x="6478431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DB1678-770D-8949-9E27-012071A10584}"/>
              </a:ext>
            </a:extLst>
          </p:cNvPr>
          <p:cNvSpPr txBox="1"/>
          <p:nvPr/>
        </p:nvSpPr>
        <p:spPr>
          <a:xfrm>
            <a:off x="9048912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F308595-F041-5148-9734-6F0B410B9617}"/>
              </a:ext>
            </a:extLst>
          </p:cNvPr>
          <p:cNvSpPr txBox="1"/>
          <p:nvPr/>
        </p:nvSpPr>
        <p:spPr>
          <a:xfrm>
            <a:off x="7156137" y="588412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SUPPLIER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A2ADB7-9FB0-E340-9D21-C246A707A43E}"/>
              </a:ext>
            </a:extLst>
          </p:cNvPr>
          <p:cNvCxnSpPr>
            <a:cxnSpLocks/>
            <a:stCxn id="22" idx="0"/>
            <a:endCxn id="7" idx="2"/>
          </p:cNvCxnSpPr>
          <p:nvPr/>
        </p:nvCxnSpPr>
        <p:spPr bwMode="auto">
          <a:xfrm flipV="1">
            <a:off x="7841937" y="5351974"/>
            <a:ext cx="0" cy="5321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D7A2655-262C-8543-87B2-34F43E1BFE73}"/>
              </a:ext>
            </a:extLst>
          </p:cNvPr>
          <p:cNvCxnSpPr>
            <a:cxnSpLocks/>
            <a:stCxn id="6" idx="3"/>
            <a:endCxn id="10" idx="1"/>
          </p:cNvCxnSpPr>
          <p:nvPr/>
        </p:nvCxnSpPr>
        <p:spPr bwMode="auto">
          <a:xfrm>
            <a:off x="8527737" y="5187043"/>
            <a:ext cx="120023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30DDD3E-8DEE-BE43-AFB2-FD57D5BEBCB0}"/>
              </a:ext>
            </a:extLst>
          </p:cNvPr>
          <p:cNvSpPr txBox="1"/>
          <p:nvPr/>
        </p:nvSpPr>
        <p:spPr>
          <a:xfrm>
            <a:off x="8831387" y="5202957"/>
            <a:ext cx="9188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broadcast</a:t>
            </a:r>
          </a:p>
        </p:txBody>
      </p:sp>
    </p:spTree>
    <p:extLst>
      <p:ext uri="{BB962C8B-B14F-4D97-AF65-F5344CB8AC3E}">
        <p14:creationId xmlns:p14="http://schemas.microsoft.com/office/powerpoint/2010/main" val="133284355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4B97F88-4463-9746-9E15-4AC5E2AEA9C5}"/>
              </a:ext>
            </a:extLst>
          </p:cNvPr>
          <p:cNvSpPr/>
          <p:nvPr/>
        </p:nvSpPr>
        <p:spPr bwMode="auto">
          <a:xfrm>
            <a:off x="7460937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FF15B3-EB5D-9A41-B622-8B4454BC4700}"/>
              </a:ext>
            </a:extLst>
          </p:cNvPr>
          <p:cNvSpPr/>
          <p:nvPr/>
        </p:nvSpPr>
        <p:spPr bwMode="auto">
          <a:xfrm>
            <a:off x="7308537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330B8A5-C42A-0849-B092-FD535988877B}"/>
              </a:ext>
            </a:extLst>
          </p:cNvPr>
          <p:cNvCxnSpPr>
            <a:cxnSpLocks/>
            <a:stCxn id="6" idx="3"/>
          </p:cNvCxnSpPr>
          <p:nvPr/>
        </p:nvCxnSpPr>
        <p:spPr bwMode="auto">
          <a:xfrm flipV="1">
            <a:off x="8527737" y="5068397"/>
            <a:ext cx="1394405" cy="1186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997D0CA-CE35-2146-8783-EAAAA80A0892}"/>
              </a:ext>
            </a:extLst>
          </p:cNvPr>
          <p:cNvCxnSpPr>
            <a:cxnSpLocks/>
            <a:stCxn id="6" idx="3"/>
          </p:cNvCxnSpPr>
          <p:nvPr/>
        </p:nvCxnSpPr>
        <p:spPr bwMode="auto">
          <a:xfrm>
            <a:off x="8527737" y="5187043"/>
            <a:ext cx="150836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1B89A7D-113F-F649-AE46-569D12EDEDA9}"/>
              </a:ext>
            </a:extLst>
          </p:cNvPr>
          <p:cNvSpPr/>
          <p:nvPr/>
        </p:nvSpPr>
        <p:spPr bwMode="auto">
          <a:xfrm>
            <a:off x="10037255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CA3FCE-B0EB-AF4F-AFF9-E2BA5B6993CF}"/>
              </a:ext>
            </a:extLst>
          </p:cNvPr>
          <p:cNvSpPr/>
          <p:nvPr/>
        </p:nvSpPr>
        <p:spPr bwMode="auto">
          <a:xfrm>
            <a:off x="9884855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join (Parallel nested loop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and suppliers are in the same country?”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SUPPLIER partitioned on SKEY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Join on CNATION=SNATION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Scan SUPPLIER on each partition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Send tuples to all CUSTOMER nodes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Join SUPPLIER tuples with each CUSTOMER fragment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154C9-DB73-CE46-B4E0-0DA32BD69D89}"/>
              </a:ext>
            </a:extLst>
          </p:cNvPr>
          <p:cNvSpPr/>
          <p:nvPr/>
        </p:nvSpPr>
        <p:spPr bwMode="auto">
          <a:xfrm>
            <a:off x="7156137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7D6F-726C-4E42-B6A5-CCAB6CAB3AF0}"/>
              </a:ext>
            </a:extLst>
          </p:cNvPr>
          <p:cNvSpPr txBox="1"/>
          <p:nvPr/>
        </p:nvSpPr>
        <p:spPr>
          <a:xfrm>
            <a:off x="7464269" y="5013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E31CD7-0D7D-9B49-9416-359CF51FF8B8}"/>
              </a:ext>
            </a:extLst>
          </p:cNvPr>
          <p:cNvSpPr/>
          <p:nvPr/>
        </p:nvSpPr>
        <p:spPr bwMode="auto">
          <a:xfrm>
            <a:off x="9727973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CE9EE2-ABEB-5E4B-A5E9-45307E2476EB}"/>
              </a:ext>
            </a:extLst>
          </p:cNvPr>
          <p:cNvSpPr txBox="1"/>
          <p:nvPr/>
        </p:nvSpPr>
        <p:spPr>
          <a:xfrm>
            <a:off x="10036105" y="5296997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226F06-0779-0E4E-B849-B0D705F4BB06}"/>
              </a:ext>
            </a:extLst>
          </p:cNvPr>
          <p:cNvSpPr txBox="1"/>
          <p:nvPr/>
        </p:nvSpPr>
        <p:spPr>
          <a:xfrm>
            <a:off x="9922142" y="4729843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JOIN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C7DDFE0-F0DA-704A-BD60-795601EB9985}"/>
              </a:ext>
            </a:extLst>
          </p:cNvPr>
          <p:cNvCxnSpPr>
            <a:cxnSpLocks/>
            <a:stCxn id="11" idx="0"/>
            <a:endCxn id="12" idx="2"/>
          </p:cNvCxnSpPr>
          <p:nvPr/>
        </p:nvCxnSpPr>
        <p:spPr bwMode="auto">
          <a:xfrm flipH="1" flipV="1">
            <a:off x="10254124" y="5068397"/>
            <a:ext cx="159649" cy="228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AD87FBB-EA87-5548-A234-8A49F1FF0257}"/>
              </a:ext>
            </a:extLst>
          </p:cNvPr>
          <p:cNvSpPr txBox="1"/>
          <p:nvPr/>
        </p:nvSpPr>
        <p:spPr>
          <a:xfrm>
            <a:off x="6478431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DB1678-770D-8949-9E27-012071A10584}"/>
              </a:ext>
            </a:extLst>
          </p:cNvPr>
          <p:cNvSpPr txBox="1"/>
          <p:nvPr/>
        </p:nvSpPr>
        <p:spPr>
          <a:xfrm>
            <a:off x="9048912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DDF04B-0DAA-944A-80C4-B6F8814A8159}"/>
              </a:ext>
            </a:extLst>
          </p:cNvPr>
          <p:cNvSpPr txBox="1"/>
          <p:nvPr/>
        </p:nvSpPr>
        <p:spPr>
          <a:xfrm>
            <a:off x="9727974" y="5883099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F84C7F1-FA14-EF41-9380-9CBD27CAC998}"/>
              </a:ext>
            </a:extLst>
          </p:cNvPr>
          <p:cNvCxnSpPr>
            <a:cxnSpLocks/>
            <a:stCxn id="20" idx="0"/>
            <a:endCxn id="11" idx="2"/>
          </p:cNvCxnSpPr>
          <p:nvPr/>
        </p:nvCxnSpPr>
        <p:spPr bwMode="auto">
          <a:xfrm flipH="1" flipV="1">
            <a:off x="10413773" y="5635551"/>
            <a:ext cx="1" cy="2475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F308595-F041-5148-9734-6F0B410B9617}"/>
              </a:ext>
            </a:extLst>
          </p:cNvPr>
          <p:cNvSpPr txBox="1"/>
          <p:nvPr/>
        </p:nvSpPr>
        <p:spPr>
          <a:xfrm>
            <a:off x="7156137" y="588412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SUPPLIER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A2ADB7-9FB0-E340-9D21-C246A707A43E}"/>
              </a:ext>
            </a:extLst>
          </p:cNvPr>
          <p:cNvCxnSpPr>
            <a:cxnSpLocks/>
            <a:stCxn id="22" idx="0"/>
            <a:endCxn id="7" idx="2"/>
          </p:cNvCxnSpPr>
          <p:nvPr/>
        </p:nvCxnSpPr>
        <p:spPr bwMode="auto">
          <a:xfrm flipV="1">
            <a:off x="7841937" y="5351974"/>
            <a:ext cx="0" cy="5321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D7A2655-262C-8543-87B2-34F43E1BFE73}"/>
              </a:ext>
            </a:extLst>
          </p:cNvPr>
          <p:cNvCxnSpPr>
            <a:cxnSpLocks/>
            <a:stCxn id="6" idx="3"/>
            <a:endCxn id="12" idx="1"/>
          </p:cNvCxnSpPr>
          <p:nvPr/>
        </p:nvCxnSpPr>
        <p:spPr bwMode="auto">
          <a:xfrm flipV="1">
            <a:off x="8527737" y="4899120"/>
            <a:ext cx="1394405" cy="28792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30DDD3E-8DEE-BE43-AFB2-FD57D5BEBCB0}"/>
              </a:ext>
            </a:extLst>
          </p:cNvPr>
          <p:cNvSpPr txBox="1"/>
          <p:nvPr/>
        </p:nvSpPr>
        <p:spPr>
          <a:xfrm>
            <a:off x="8831387" y="5202957"/>
            <a:ext cx="9188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broadcast</a:t>
            </a:r>
          </a:p>
        </p:txBody>
      </p:sp>
    </p:spTree>
    <p:extLst>
      <p:ext uri="{BB962C8B-B14F-4D97-AF65-F5344CB8AC3E}">
        <p14:creationId xmlns:p14="http://schemas.microsoft.com/office/powerpoint/2010/main" val="49600812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4B97F88-4463-9746-9E15-4AC5E2AEA9C5}"/>
              </a:ext>
            </a:extLst>
          </p:cNvPr>
          <p:cNvSpPr/>
          <p:nvPr/>
        </p:nvSpPr>
        <p:spPr bwMode="auto">
          <a:xfrm>
            <a:off x="7460937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FF15B3-EB5D-9A41-B622-8B4454BC4700}"/>
              </a:ext>
            </a:extLst>
          </p:cNvPr>
          <p:cNvSpPr/>
          <p:nvPr/>
        </p:nvSpPr>
        <p:spPr bwMode="auto">
          <a:xfrm>
            <a:off x="7308537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330B8A5-C42A-0849-B092-FD535988877B}"/>
              </a:ext>
            </a:extLst>
          </p:cNvPr>
          <p:cNvCxnSpPr>
            <a:cxnSpLocks/>
            <a:stCxn id="6" idx="3"/>
          </p:cNvCxnSpPr>
          <p:nvPr/>
        </p:nvCxnSpPr>
        <p:spPr bwMode="auto">
          <a:xfrm flipV="1">
            <a:off x="8527737" y="5068397"/>
            <a:ext cx="1394405" cy="1186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997D0CA-CE35-2146-8783-EAAAA80A0892}"/>
              </a:ext>
            </a:extLst>
          </p:cNvPr>
          <p:cNvCxnSpPr>
            <a:cxnSpLocks/>
            <a:stCxn id="6" idx="3"/>
          </p:cNvCxnSpPr>
          <p:nvPr/>
        </p:nvCxnSpPr>
        <p:spPr bwMode="auto">
          <a:xfrm>
            <a:off x="8527737" y="5187043"/>
            <a:ext cx="150836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1B89A7D-113F-F649-AE46-569D12EDEDA9}"/>
              </a:ext>
            </a:extLst>
          </p:cNvPr>
          <p:cNvSpPr/>
          <p:nvPr/>
        </p:nvSpPr>
        <p:spPr bwMode="auto">
          <a:xfrm>
            <a:off x="10037255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CA3FCE-B0EB-AF4F-AFF9-E2BA5B6993CF}"/>
              </a:ext>
            </a:extLst>
          </p:cNvPr>
          <p:cNvSpPr/>
          <p:nvPr/>
        </p:nvSpPr>
        <p:spPr bwMode="auto">
          <a:xfrm>
            <a:off x="9884855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join (Parallel nested loop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and suppliers are in the same country?”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SUPPLIER partitioned on SKEY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Join on CNATION=SNATION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Scan SUPPLIER on each partition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Send tuples to all CUSTOMER nodes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Join SUPPLIER tuples with each CUSTOMER fragment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Send joined relations to coordinator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154C9-DB73-CE46-B4E0-0DA32BD69D89}"/>
              </a:ext>
            </a:extLst>
          </p:cNvPr>
          <p:cNvSpPr/>
          <p:nvPr/>
        </p:nvSpPr>
        <p:spPr bwMode="auto">
          <a:xfrm>
            <a:off x="7156137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7D6F-726C-4E42-B6A5-CCAB6CAB3AF0}"/>
              </a:ext>
            </a:extLst>
          </p:cNvPr>
          <p:cNvSpPr txBox="1"/>
          <p:nvPr/>
        </p:nvSpPr>
        <p:spPr>
          <a:xfrm>
            <a:off x="7464269" y="5013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E31CD7-0D7D-9B49-9416-359CF51FF8B8}"/>
              </a:ext>
            </a:extLst>
          </p:cNvPr>
          <p:cNvSpPr/>
          <p:nvPr/>
        </p:nvSpPr>
        <p:spPr bwMode="auto">
          <a:xfrm>
            <a:off x="9727973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CE9EE2-ABEB-5E4B-A5E9-45307E2476EB}"/>
              </a:ext>
            </a:extLst>
          </p:cNvPr>
          <p:cNvSpPr txBox="1"/>
          <p:nvPr/>
        </p:nvSpPr>
        <p:spPr>
          <a:xfrm>
            <a:off x="10036105" y="5296997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226F06-0779-0E4E-B849-B0D705F4BB06}"/>
              </a:ext>
            </a:extLst>
          </p:cNvPr>
          <p:cNvSpPr txBox="1"/>
          <p:nvPr/>
        </p:nvSpPr>
        <p:spPr>
          <a:xfrm>
            <a:off x="9922142" y="4729843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JOIN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C7DDFE0-F0DA-704A-BD60-795601EB9985}"/>
              </a:ext>
            </a:extLst>
          </p:cNvPr>
          <p:cNvCxnSpPr>
            <a:cxnSpLocks/>
            <a:stCxn id="11" idx="0"/>
            <a:endCxn id="12" idx="2"/>
          </p:cNvCxnSpPr>
          <p:nvPr/>
        </p:nvCxnSpPr>
        <p:spPr bwMode="auto">
          <a:xfrm flipH="1" flipV="1">
            <a:off x="10254124" y="5068397"/>
            <a:ext cx="159649" cy="228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AD87FBB-EA87-5548-A234-8A49F1FF0257}"/>
              </a:ext>
            </a:extLst>
          </p:cNvPr>
          <p:cNvSpPr txBox="1"/>
          <p:nvPr/>
        </p:nvSpPr>
        <p:spPr>
          <a:xfrm>
            <a:off x="6478431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DB1678-770D-8949-9E27-012071A10584}"/>
              </a:ext>
            </a:extLst>
          </p:cNvPr>
          <p:cNvSpPr txBox="1"/>
          <p:nvPr/>
        </p:nvSpPr>
        <p:spPr>
          <a:xfrm>
            <a:off x="9048912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DDF04B-0DAA-944A-80C4-B6F8814A8159}"/>
              </a:ext>
            </a:extLst>
          </p:cNvPr>
          <p:cNvSpPr txBox="1"/>
          <p:nvPr/>
        </p:nvSpPr>
        <p:spPr>
          <a:xfrm>
            <a:off x="9727974" y="5883099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F84C7F1-FA14-EF41-9380-9CBD27CAC998}"/>
              </a:ext>
            </a:extLst>
          </p:cNvPr>
          <p:cNvCxnSpPr>
            <a:cxnSpLocks/>
            <a:stCxn id="20" idx="0"/>
            <a:endCxn id="11" idx="2"/>
          </p:cNvCxnSpPr>
          <p:nvPr/>
        </p:nvCxnSpPr>
        <p:spPr bwMode="auto">
          <a:xfrm flipH="1" flipV="1">
            <a:off x="10413773" y="5635551"/>
            <a:ext cx="1" cy="2475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F308595-F041-5148-9734-6F0B410B9617}"/>
              </a:ext>
            </a:extLst>
          </p:cNvPr>
          <p:cNvSpPr txBox="1"/>
          <p:nvPr/>
        </p:nvSpPr>
        <p:spPr>
          <a:xfrm>
            <a:off x="7156137" y="588412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SUPPLIER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A2ADB7-9FB0-E340-9D21-C246A707A43E}"/>
              </a:ext>
            </a:extLst>
          </p:cNvPr>
          <p:cNvCxnSpPr>
            <a:cxnSpLocks/>
            <a:stCxn id="22" idx="0"/>
            <a:endCxn id="7" idx="2"/>
          </p:cNvCxnSpPr>
          <p:nvPr/>
        </p:nvCxnSpPr>
        <p:spPr bwMode="auto">
          <a:xfrm flipV="1">
            <a:off x="7841937" y="5351974"/>
            <a:ext cx="0" cy="5321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D7A2655-262C-8543-87B2-34F43E1BFE73}"/>
              </a:ext>
            </a:extLst>
          </p:cNvPr>
          <p:cNvCxnSpPr>
            <a:cxnSpLocks/>
            <a:stCxn id="6" idx="3"/>
            <a:endCxn id="12" idx="1"/>
          </p:cNvCxnSpPr>
          <p:nvPr/>
        </p:nvCxnSpPr>
        <p:spPr bwMode="auto">
          <a:xfrm flipV="1">
            <a:off x="8527737" y="4899120"/>
            <a:ext cx="1394405" cy="28792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56C695F9-0675-1C45-8D35-C375C1EEEC25}"/>
              </a:ext>
            </a:extLst>
          </p:cNvPr>
          <p:cNvSpPr/>
          <p:nvPr/>
        </p:nvSpPr>
        <p:spPr bwMode="auto">
          <a:xfrm>
            <a:off x="9728359" y="178086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8147D5B-7CC6-C14C-AD5E-FFBFEE343A8D}"/>
              </a:ext>
            </a:extLst>
          </p:cNvPr>
          <p:cNvCxnSpPr>
            <a:cxnSpLocks/>
            <a:stCxn id="10" idx="0"/>
            <a:endCxn id="32" idx="2"/>
          </p:cNvCxnSpPr>
          <p:nvPr/>
        </p:nvCxnSpPr>
        <p:spPr bwMode="auto">
          <a:xfrm flipV="1">
            <a:off x="10413773" y="2695263"/>
            <a:ext cx="386" cy="203458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Elbow Connector 33">
            <a:extLst>
              <a:ext uri="{FF2B5EF4-FFF2-40B4-BE49-F238E27FC236}">
                <a16:creationId xmlns:a16="http://schemas.microsoft.com/office/drawing/2014/main" id="{A47D80E3-EC27-094F-8BEC-66832B22A3AF}"/>
              </a:ext>
            </a:extLst>
          </p:cNvPr>
          <p:cNvCxnSpPr>
            <a:cxnSpLocks/>
            <a:stCxn id="18" idx="0"/>
            <a:endCxn id="32" idx="2"/>
          </p:cNvCxnSpPr>
          <p:nvPr/>
        </p:nvCxnSpPr>
        <p:spPr>
          <a:xfrm rot="16200000" flipV="1">
            <a:off x="9547542" y="3561880"/>
            <a:ext cx="1889730" cy="156496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>
            <a:extLst>
              <a:ext uri="{FF2B5EF4-FFF2-40B4-BE49-F238E27FC236}">
                <a16:creationId xmlns:a16="http://schemas.microsoft.com/office/drawing/2014/main" id="{C6F39542-4F6B-854D-A8DA-510E0FFCDF8C}"/>
              </a:ext>
            </a:extLst>
          </p:cNvPr>
          <p:cNvCxnSpPr>
            <a:cxnSpLocks/>
            <a:stCxn id="19" idx="0"/>
            <a:endCxn id="32" idx="2"/>
          </p:cNvCxnSpPr>
          <p:nvPr/>
        </p:nvCxnSpPr>
        <p:spPr>
          <a:xfrm rot="16200000" flipV="1">
            <a:off x="9702710" y="3406712"/>
            <a:ext cx="1731794" cy="308896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54A36353-0208-A847-B93D-B3455F8D960D}"/>
              </a:ext>
            </a:extLst>
          </p:cNvPr>
          <p:cNvSpPr txBox="1"/>
          <p:nvPr/>
        </p:nvSpPr>
        <p:spPr>
          <a:xfrm>
            <a:off x="8040688" y="2005319"/>
            <a:ext cx="1452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Coordinator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30DDD3E-8DEE-BE43-AFB2-FD57D5BEBCB0}"/>
              </a:ext>
            </a:extLst>
          </p:cNvPr>
          <p:cNvSpPr txBox="1"/>
          <p:nvPr/>
        </p:nvSpPr>
        <p:spPr>
          <a:xfrm>
            <a:off x="8831387" y="5202957"/>
            <a:ext cx="9188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broadcast</a:t>
            </a:r>
          </a:p>
        </p:txBody>
      </p:sp>
    </p:spTree>
    <p:extLst>
      <p:ext uri="{BB962C8B-B14F-4D97-AF65-F5344CB8AC3E}">
        <p14:creationId xmlns:p14="http://schemas.microsoft.com/office/powerpoint/2010/main" val="306905516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4B97F88-4463-9746-9E15-4AC5E2AEA9C5}"/>
              </a:ext>
            </a:extLst>
          </p:cNvPr>
          <p:cNvSpPr/>
          <p:nvPr/>
        </p:nvSpPr>
        <p:spPr bwMode="auto">
          <a:xfrm>
            <a:off x="7460937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FF15B3-EB5D-9A41-B622-8B4454BC4700}"/>
              </a:ext>
            </a:extLst>
          </p:cNvPr>
          <p:cNvSpPr/>
          <p:nvPr/>
        </p:nvSpPr>
        <p:spPr bwMode="auto">
          <a:xfrm>
            <a:off x="7308537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330B8A5-C42A-0849-B092-FD535988877B}"/>
              </a:ext>
            </a:extLst>
          </p:cNvPr>
          <p:cNvCxnSpPr>
            <a:cxnSpLocks/>
            <a:stCxn id="6" idx="3"/>
          </p:cNvCxnSpPr>
          <p:nvPr/>
        </p:nvCxnSpPr>
        <p:spPr bwMode="auto">
          <a:xfrm flipV="1">
            <a:off x="8527737" y="5068397"/>
            <a:ext cx="1394405" cy="1186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997D0CA-CE35-2146-8783-EAAAA80A0892}"/>
              </a:ext>
            </a:extLst>
          </p:cNvPr>
          <p:cNvCxnSpPr>
            <a:cxnSpLocks/>
            <a:stCxn id="6" idx="3"/>
          </p:cNvCxnSpPr>
          <p:nvPr/>
        </p:nvCxnSpPr>
        <p:spPr bwMode="auto">
          <a:xfrm>
            <a:off x="8527737" y="5187043"/>
            <a:ext cx="156237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1B89A7D-113F-F649-AE46-569D12EDEDA9}"/>
              </a:ext>
            </a:extLst>
          </p:cNvPr>
          <p:cNvSpPr/>
          <p:nvPr/>
        </p:nvSpPr>
        <p:spPr bwMode="auto">
          <a:xfrm>
            <a:off x="10037255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CA3FCE-B0EB-AF4F-AFF9-E2BA5B6993CF}"/>
              </a:ext>
            </a:extLst>
          </p:cNvPr>
          <p:cNvSpPr/>
          <p:nvPr/>
        </p:nvSpPr>
        <p:spPr bwMode="auto">
          <a:xfrm>
            <a:off x="9884855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join (Parallel nested loop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and suppliers are in the same country?”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SUPPLIER partitioned on SKEY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Join on CNATION=SNATION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Scan SUPPLIER on each partition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Send tuples to all CUSTOMER nodes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Join SUPPLIER tuples with each CUSTOMER fragment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Send joined relations to coordinator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Take union and return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154C9-DB73-CE46-B4E0-0DA32BD69D89}"/>
              </a:ext>
            </a:extLst>
          </p:cNvPr>
          <p:cNvSpPr/>
          <p:nvPr/>
        </p:nvSpPr>
        <p:spPr bwMode="auto">
          <a:xfrm>
            <a:off x="7156137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7D6F-726C-4E42-B6A5-CCAB6CAB3AF0}"/>
              </a:ext>
            </a:extLst>
          </p:cNvPr>
          <p:cNvSpPr txBox="1"/>
          <p:nvPr/>
        </p:nvSpPr>
        <p:spPr>
          <a:xfrm>
            <a:off x="7464269" y="5013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E31CD7-0D7D-9B49-9416-359CF51FF8B8}"/>
              </a:ext>
            </a:extLst>
          </p:cNvPr>
          <p:cNvSpPr/>
          <p:nvPr/>
        </p:nvSpPr>
        <p:spPr bwMode="auto">
          <a:xfrm>
            <a:off x="9727973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CE9EE2-ABEB-5E4B-A5E9-45307E2476EB}"/>
              </a:ext>
            </a:extLst>
          </p:cNvPr>
          <p:cNvSpPr txBox="1"/>
          <p:nvPr/>
        </p:nvSpPr>
        <p:spPr>
          <a:xfrm>
            <a:off x="10036105" y="5296997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226F06-0779-0E4E-B849-B0D705F4BB06}"/>
              </a:ext>
            </a:extLst>
          </p:cNvPr>
          <p:cNvSpPr txBox="1"/>
          <p:nvPr/>
        </p:nvSpPr>
        <p:spPr>
          <a:xfrm>
            <a:off x="9922142" y="4729843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JOIN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C7DDFE0-F0DA-704A-BD60-795601EB9985}"/>
              </a:ext>
            </a:extLst>
          </p:cNvPr>
          <p:cNvCxnSpPr>
            <a:cxnSpLocks/>
            <a:stCxn id="11" idx="0"/>
            <a:endCxn id="12" idx="2"/>
          </p:cNvCxnSpPr>
          <p:nvPr/>
        </p:nvCxnSpPr>
        <p:spPr bwMode="auto">
          <a:xfrm flipH="1" flipV="1">
            <a:off x="10254124" y="5068397"/>
            <a:ext cx="159649" cy="228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AD87FBB-EA87-5548-A234-8A49F1FF0257}"/>
              </a:ext>
            </a:extLst>
          </p:cNvPr>
          <p:cNvSpPr txBox="1"/>
          <p:nvPr/>
        </p:nvSpPr>
        <p:spPr>
          <a:xfrm>
            <a:off x="6478431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DB1678-770D-8949-9E27-012071A10584}"/>
              </a:ext>
            </a:extLst>
          </p:cNvPr>
          <p:cNvSpPr txBox="1"/>
          <p:nvPr/>
        </p:nvSpPr>
        <p:spPr>
          <a:xfrm>
            <a:off x="9048912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DDF04B-0DAA-944A-80C4-B6F8814A8159}"/>
              </a:ext>
            </a:extLst>
          </p:cNvPr>
          <p:cNvSpPr txBox="1"/>
          <p:nvPr/>
        </p:nvSpPr>
        <p:spPr>
          <a:xfrm>
            <a:off x="9727974" y="5883099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F84C7F1-FA14-EF41-9380-9CBD27CAC998}"/>
              </a:ext>
            </a:extLst>
          </p:cNvPr>
          <p:cNvCxnSpPr>
            <a:cxnSpLocks/>
            <a:stCxn id="20" idx="0"/>
            <a:endCxn id="11" idx="2"/>
          </p:cNvCxnSpPr>
          <p:nvPr/>
        </p:nvCxnSpPr>
        <p:spPr bwMode="auto">
          <a:xfrm flipH="1" flipV="1">
            <a:off x="10413773" y="5635551"/>
            <a:ext cx="1" cy="2475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F308595-F041-5148-9734-6F0B410B9617}"/>
              </a:ext>
            </a:extLst>
          </p:cNvPr>
          <p:cNvSpPr txBox="1"/>
          <p:nvPr/>
        </p:nvSpPr>
        <p:spPr>
          <a:xfrm>
            <a:off x="7156137" y="588412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SUPPLIER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A2ADB7-9FB0-E340-9D21-C246A707A43E}"/>
              </a:ext>
            </a:extLst>
          </p:cNvPr>
          <p:cNvCxnSpPr>
            <a:cxnSpLocks/>
            <a:stCxn id="22" idx="0"/>
            <a:endCxn id="7" idx="2"/>
          </p:cNvCxnSpPr>
          <p:nvPr/>
        </p:nvCxnSpPr>
        <p:spPr bwMode="auto">
          <a:xfrm flipV="1">
            <a:off x="7841937" y="5351974"/>
            <a:ext cx="0" cy="5321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D7A2655-262C-8543-87B2-34F43E1BFE73}"/>
              </a:ext>
            </a:extLst>
          </p:cNvPr>
          <p:cNvCxnSpPr>
            <a:cxnSpLocks/>
            <a:stCxn id="6" idx="3"/>
            <a:endCxn id="12" idx="1"/>
          </p:cNvCxnSpPr>
          <p:nvPr/>
        </p:nvCxnSpPr>
        <p:spPr bwMode="auto">
          <a:xfrm flipV="1">
            <a:off x="8527737" y="4899120"/>
            <a:ext cx="1394405" cy="28792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56C695F9-0675-1C45-8D35-C375C1EEEC25}"/>
              </a:ext>
            </a:extLst>
          </p:cNvPr>
          <p:cNvSpPr/>
          <p:nvPr/>
        </p:nvSpPr>
        <p:spPr bwMode="auto">
          <a:xfrm>
            <a:off x="9728359" y="178086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8147D5B-7CC6-C14C-AD5E-FFBFEE343A8D}"/>
              </a:ext>
            </a:extLst>
          </p:cNvPr>
          <p:cNvCxnSpPr>
            <a:cxnSpLocks/>
            <a:stCxn id="10" idx="0"/>
            <a:endCxn id="32" idx="2"/>
          </p:cNvCxnSpPr>
          <p:nvPr/>
        </p:nvCxnSpPr>
        <p:spPr bwMode="auto">
          <a:xfrm flipV="1">
            <a:off x="10413773" y="2695263"/>
            <a:ext cx="386" cy="203458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Elbow Connector 33">
            <a:extLst>
              <a:ext uri="{FF2B5EF4-FFF2-40B4-BE49-F238E27FC236}">
                <a16:creationId xmlns:a16="http://schemas.microsoft.com/office/drawing/2014/main" id="{A47D80E3-EC27-094F-8BEC-66832B22A3AF}"/>
              </a:ext>
            </a:extLst>
          </p:cNvPr>
          <p:cNvCxnSpPr>
            <a:cxnSpLocks/>
            <a:stCxn id="18" idx="0"/>
            <a:endCxn id="32" idx="2"/>
          </p:cNvCxnSpPr>
          <p:nvPr/>
        </p:nvCxnSpPr>
        <p:spPr>
          <a:xfrm rot="16200000" flipV="1">
            <a:off x="9547542" y="3561880"/>
            <a:ext cx="1889730" cy="156496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>
            <a:extLst>
              <a:ext uri="{FF2B5EF4-FFF2-40B4-BE49-F238E27FC236}">
                <a16:creationId xmlns:a16="http://schemas.microsoft.com/office/drawing/2014/main" id="{C6F39542-4F6B-854D-A8DA-510E0FFCDF8C}"/>
              </a:ext>
            </a:extLst>
          </p:cNvPr>
          <p:cNvCxnSpPr>
            <a:cxnSpLocks/>
            <a:stCxn id="19" idx="0"/>
            <a:endCxn id="32" idx="2"/>
          </p:cNvCxnSpPr>
          <p:nvPr/>
        </p:nvCxnSpPr>
        <p:spPr>
          <a:xfrm rot="16200000" flipV="1">
            <a:off x="9702710" y="3406712"/>
            <a:ext cx="1731794" cy="308896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CA36855-9CA5-EB44-B649-52474A32B4A8}"/>
              </a:ext>
            </a:extLst>
          </p:cNvPr>
          <p:cNvCxnSpPr>
            <a:cxnSpLocks/>
            <a:stCxn id="32" idx="3"/>
          </p:cNvCxnSpPr>
          <p:nvPr/>
        </p:nvCxnSpPr>
        <p:spPr bwMode="auto">
          <a:xfrm>
            <a:off x="11099959" y="2238063"/>
            <a:ext cx="80917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54A36353-0208-A847-B93D-B3455F8D960D}"/>
              </a:ext>
            </a:extLst>
          </p:cNvPr>
          <p:cNvSpPr txBox="1"/>
          <p:nvPr/>
        </p:nvSpPr>
        <p:spPr>
          <a:xfrm>
            <a:off x="8040688" y="2005319"/>
            <a:ext cx="1452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Coordinator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C2C9061-0537-F64A-AF4D-462C40D88926}"/>
              </a:ext>
            </a:extLst>
          </p:cNvPr>
          <p:cNvSpPr txBox="1"/>
          <p:nvPr/>
        </p:nvSpPr>
        <p:spPr>
          <a:xfrm>
            <a:off x="9922210" y="2097096"/>
            <a:ext cx="8851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UNION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30DDD3E-8DEE-BE43-AFB2-FD57D5BEBCB0}"/>
              </a:ext>
            </a:extLst>
          </p:cNvPr>
          <p:cNvSpPr txBox="1"/>
          <p:nvPr/>
        </p:nvSpPr>
        <p:spPr>
          <a:xfrm>
            <a:off x="8831387" y="5202957"/>
            <a:ext cx="9188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broadcast</a:t>
            </a:r>
          </a:p>
        </p:txBody>
      </p:sp>
    </p:spTree>
    <p:extLst>
      <p:ext uri="{BB962C8B-B14F-4D97-AF65-F5344CB8AC3E}">
        <p14:creationId xmlns:p14="http://schemas.microsoft.com/office/powerpoint/2010/main" val="55992810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Repartitioned join (Parallel hash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and suppliers are in the same country?”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8883538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Repartitioned join (Parallel hash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and suppliers are in the same country?”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SUPPLIER partitioned on SKEY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Join on CNATION=SNATION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0186116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1B89A7D-113F-F649-AE46-569D12EDEDA9}"/>
              </a:ext>
            </a:extLst>
          </p:cNvPr>
          <p:cNvSpPr/>
          <p:nvPr/>
        </p:nvSpPr>
        <p:spPr bwMode="auto">
          <a:xfrm>
            <a:off x="10037255" y="4674800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B97F88-4463-9746-9E15-4AC5E2AEA9C5}"/>
              </a:ext>
            </a:extLst>
          </p:cNvPr>
          <p:cNvSpPr/>
          <p:nvPr/>
        </p:nvSpPr>
        <p:spPr bwMode="auto">
          <a:xfrm>
            <a:off x="7460937" y="4674800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CA3FCE-B0EB-AF4F-AFF9-E2BA5B6993CF}"/>
              </a:ext>
            </a:extLst>
          </p:cNvPr>
          <p:cNvSpPr/>
          <p:nvPr/>
        </p:nvSpPr>
        <p:spPr bwMode="auto">
          <a:xfrm>
            <a:off x="9884855" y="483273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FF15B3-EB5D-9A41-B622-8B4454BC4700}"/>
              </a:ext>
            </a:extLst>
          </p:cNvPr>
          <p:cNvSpPr/>
          <p:nvPr/>
        </p:nvSpPr>
        <p:spPr bwMode="auto">
          <a:xfrm>
            <a:off x="7308537" y="483273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Repartitioned join (Parallel hash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and suppliers are in the same country?”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SUPPLIER partitioned on SKEY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Join on CNATION=SNATION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Scan SUPPLIER, CUSTOMER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154C9-DB73-CE46-B4E0-0DA32BD69D89}"/>
              </a:ext>
            </a:extLst>
          </p:cNvPr>
          <p:cNvSpPr/>
          <p:nvPr/>
        </p:nvSpPr>
        <p:spPr bwMode="auto">
          <a:xfrm>
            <a:off x="7156137" y="497758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7D6F-726C-4E42-B6A5-CCAB6CAB3AF0}"/>
              </a:ext>
            </a:extLst>
          </p:cNvPr>
          <p:cNvSpPr txBox="1"/>
          <p:nvPr/>
        </p:nvSpPr>
        <p:spPr>
          <a:xfrm>
            <a:off x="7464269" y="5261163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E31CD7-0D7D-9B49-9416-359CF51FF8B8}"/>
              </a:ext>
            </a:extLst>
          </p:cNvPr>
          <p:cNvSpPr/>
          <p:nvPr/>
        </p:nvSpPr>
        <p:spPr bwMode="auto">
          <a:xfrm>
            <a:off x="9727973" y="497758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CE9EE2-ABEB-5E4B-A5E9-45307E2476EB}"/>
              </a:ext>
            </a:extLst>
          </p:cNvPr>
          <p:cNvSpPr txBox="1"/>
          <p:nvPr/>
        </p:nvSpPr>
        <p:spPr>
          <a:xfrm>
            <a:off x="10036105" y="5259575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D87FBB-EA87-5548-A234-8A49F1FF0257}"/>
              </a:ext>
            </a:extLst>
          </p:cNvPr>
          <p:cNvSpPr txBox="1"/>
          <p:nvPr/>
        </p:nvSpPr>
        <p:spPr>
          <a:xfrm>
            <a:off x="6314162" y="454034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DB1678-770D-8949-9E27-012071A10584}"/>
              </a:ext>
            </a:extLst>
          </p:cNvPr>
          <p:cNvSpPr txBox="1"/>
          <p:nvPr/>
        </p:nvSpPr>
        <p:spPr>
          <a:xfrm>
            <a:off x="8904252" y="4534405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DDF04B-0DAA-944A-80C4-B6F8814A8159}"/>
              </a:ext>
            </a:extLst>
          </p:cNvPr>
          <p:cNvSpPr txBox="1"/>
          <p:nvPr/>
        </p:nvSpPr>
        <p:spPr>
          <a:xfrm>
            <a:off x="9727974" y="613084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F84C7F1-FA14-EF41-9380-9CBD27CAC998}"/>
              </a:ext>
            </a:extLst>
          </p:cNvPr>
          <p:cNvCxnSpPr>
            <a:cxnSpLocks/>
            <a:stCxn id="20" idx="0"/>
            <a:endCxn id="11" idx="2"/>
          </p:cNvCxnSpPr>
          <p:nvPr/>
        </p:nvCxnSpPr>
        <p:spPr bwMode="auto">
          <a:xfrm flipH="1" flipV="1">
            <a:off x="10413773" y="5598129"/>
            <a:ext cx="1" cy="53271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F308595-F041-5148-9734-6F0B410B9617}"/>
              </a:ext>
            </a:extLst>
          </p:cNvPr>
          <p:cNvSpPr txBox="1"/>
          <p:nvPr/>
        </p:nvSpPr>
        <p:spPr>
          <a:xfrm>
            <a:off x="7156137" y="6131865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SUPPLIER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A2ADB7-9FB0-E340-9D21-C246A707A43E}"/>
              </a:ext>
            </a:extLst>
          </p:cNvPr>
          <p:cNvCxnSpPr>
            <a:cxnSpLocks/>
            <a:stCxn id="22" idx="0"/>
            <a:endCxn id="7" idx="2"/>
          </p:cNvCxnSpPr>
          <p:nvPr/>
        </p:nvCxnSpPr>
        <p:spPr bwMode="auto">
          <a:xfrm flipV="1">
            <a:off x="7841937" y="5599717"/>
            <a:ext cx="0" cy="5321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267912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Why Parallel Databases?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GB" dirty="0"/>
              <a:t>Hardware trends</a:t>
            </a:r>
          </a:p>
          <a:p>
            <a:r>
              <a:rPr lang="en-GB" dirty="0"/>
              <a:t>Reduced elapsed time for queries</a:t>
            </a:r>
          </a:p>
          <a:p>
            <a:r>
              <a:rPr lang="en-GB" dirty="0"/>
              <a:t>Increased transaction throughput</a:t>
            </a:r>
          </a:p>
          <a:p>
            <a:r>
              <a:rPr lang="en-GB" dirty="0"/>
              <a:t>Increased scalability</a:t>
            </a:r>
          </a:p>
          <a:p>
            <a:r>
              <a:rPr lang="en-GB" dirty="0"/>
              <a:t>Better price/performance</a:t>
            </a:r>
          </a:p>
          <a:p>
            <a:r>
              <a:rPr lang="en-GB" dirty="0"/>
              <a:t>Improved application availability</a:t>
            </a:r>
          </a:p>
          <a:p>
            <a:r>
              <a:rPr lang="en-GB" dirty="0"/>
              <a:t>Access to more data</a:t>
            </a:r>
          </a:p>
          <a:p>
            <a:endParaRPr lang="en-GB" dirty="0"/>
          </a:p>
          <a:p>
            <a:r>
              <a:rPr lang="en-GB" dirty="0"/>
              <a:t> in short, for better performance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B510D9-CCFF-C647-BD23-611F972BBD4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95981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1B89A7D-113F-F649-AE46-569D12EDEDA9}"/>
              </a:ext>
            </a:extLst>
          </p:cNvPr>
          <p:cNvSpPr/>
          <p:nvPr/>
        </p:nvSpPr>
        <p:spPr bwMode="auto">
          <a:xfrm>
            <a:off x="10037255" y="4674800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B97F88-4463-9746-9E15-4AC5E2AEA9C5}"/>
              </a:ext>
            </a:extLst>
          </p:cNvPr>
          <p:cNvSpPr/>
          <p:nvPr/>
        </p:nvSpPr>
        <p:spPr bwMode="auto">
          <a:xfrm>
            <a:off x="7460937" y="4674800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CA3FCE-B0EB-AF4F-AFF9-E2BA5B6993CF}"/>
              </a:ext>
            </a:extLst>
          </p:cNvPr>
          <p:cNvSpPr/>
          <p:nvPr/>
        </p:nvSpPr>
        <p:spPr bwMode="auto">
          <a:xfrm>
            <a:off x="9884855" y="483273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FF15B3-EB5D-9A41-B622-8B4454BC4700}"/>
              </a:ext>
            </a:extLst>
          </p:cNvPr>
          <p:cNvSpPr/>
          <p:nvPr/>
        </p:nvSpPr>
        <p:spPr bwMode="auto">
          <a:xfrm>
            <a:off x="7308537" y="483273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Repartitioned join (Parallel hash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and suppliers are in the same country?”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SUPPLIER partitioned on SKEY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Join on CNATION=SNATION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Scan SUPPLIER, CUSTOMER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Repartition on *NATION and send to appropriate worker for Task 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154C9-DB73-CE46-B4E0-0DA32BD69D89}"/>
              </a:ext>
            </a:extLst>
          </p:cNvPr>
          <p:cNvSpPr/>
          <p:nvPr/>
        </p:nvSpPr>
        <p:spPr bwMode="auto">
          <a:xfrm>
            <a:off x="7156137" y="497758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7D6F-726C-4E42-B6A5-CCAB6CAB3AF0}"/>
              </a:ext>
            </a:extLst>
          </p:cNvPr>
          <p:cNvSpPr txBox="1"/>
          <p:nvPr/>
        </p:nvSpPr>
        <p:spPr>
          <a:xfrm>
            <a:off x="7464269" y="5261163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E31CD7-0D7D-9B49-9416-359CF51FF8B8}"/>
              </a:ext>
            </a:extLst>
          </p:cNvPr>
          <p:cNvSpPr/>
          <p:nvPr/>
        </p:nvSpPr>
        <p:spPr bwMode="auto">
          <a:xfrm>
            <a:off x="9727973" y="497758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CE9EE2-ABEB-5E4B-A5E9-45307E2476EB}"/>
              </a:ext>
            </a:extLst>
          </p:cNvPr>
          <p:cNvSpPr txBox="1"/>
          <p:nvPr/>
        </p:nvSpPr>
        <p:spPr>
          <a:xfrm>
            <a:off x="10036105" y="5259575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D87FBB-EA87-5548-A234-8A49F1FF0257}"/>
              </a:ext>
            </a:extLst>
          </p:cNvPr>
          <p:cNvSpPr txBox="1"/>
          <p:nvPr/>
        </p:nvSpPr>
        <p:spPr>
          <a:xfrm>
            <a:off x="6314162" y="454034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DB1678-770D-8949-9E27-012071A10584}"/>
              </a:ext>
            </a:extLst>
          </p:cNvPr>
          <p:cNvSpPr txBox="1"/>
          <p:nvPr/>
        </p:nvSpPr>
        <p:spPr>
          <a:xfrm>
            <a:off x="8904252" y="4534405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DDF04B-0DAA-944A-80C4-B6F8814A8159}"/>
              </a:ext>
            </a:extLst>
          </p:cNvPr>
          <p:cNvSpPr txBox="1"/>
          <p:nvPr/>
        </p:nvSpPr>
        <p:spPr>
          <a:xfrm>
            <a:off x="9727974" y="613084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F84C7F1-FA14-EF41-9380-9CBD27CAC998}"/>
              </a:ext>
            </a:extLst>
          </p:cNvPr>
          <p:cNvCxnSpPr>
            <a:cxnSpLocks/>
            <a:stCxn id="20" idx="0"/>
            <a:endCxn id="11" idx="2"/>
          </p:cNvCxnSpPr>
          <p:nvPr/>
        </p:nvCxnSpPr>
        <p:spPr bwMode="auto">
          <a:xfrm flipH="1" flipV="1">
            <a:off x="10413773" y="5598129"/>
            <a:ext cx="1" cy="53271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F308595-F041-5148-9734-6F0B410B9617}"/>
              </a:ext>
            </a:extLst>
          </p:cNvPr>
          <p:cNvSpPr txBox="1"/>
          <p:nvPr/>
        </p:nvSpPr>
        <p:spPr>
          <a:xfrm>
            <a:off x="7156137" y="6131865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SUPPLIER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A2ADB7-9FB0-E340-9D21-C246A707A43E}"/>
              </a:ext>
            </a:extLst>
          </p:cNvPr>
          <p:cNvCxnSpPr>
            <a:cxnSpLocks/>
            <a:stCxn id="22" idx="0"/>
            <a:endCxn id="7" idx="2"/>
          </p:cNvCxnSpPr>
          <p:nvPr/>
        </p:nvCxnSpPr>
        <p:spPr bwMode="auto">
          <a:xfrm flipV="1">
            <a:off x="7841937" y="5599717"/>
            <a:ext cx="0" cy="5321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159925BB-9F79-F043-B2FA-7CB392143641}"/>
              </a:ext>
            </a:extLst>
          </p:cNvPr>
          <p:cNvSpPr/>
          <p:nvPr/>
        </p:nvSpPr>
        <p:spPr bwMode="auto">
          <a:xfrm>
            <a:off x="8831340" y="3217735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D6227F3-8A6F-1745-83D1-798C4D6E0CF2}"/>
              </a:ext>
            </a:extLst>
          </p:cNvPr>
          <p:cNvSpPr/>
          <p:nvPr/>
        </p:nvSpPr>
        <p:spPr bwMode="auto">
          <a:xfrm>
            <a:off x="8678940" y="3375671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59B0FA7-C8BA-8444-B39D-843793F7462C}"/>
              </a:ext>
            </a:extLst>
          </p:cNvPr>
          <p:cNvSpPr/>
          <p:nvPr/>
        </p:nvSpPr>
        <p:spPr bwMode="auto">
          <a:xfrm>
            <a:off x="8526540" y="3520521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D7A2655-262C-8543-87B2-34F43E1BFE73}"/>
              </a:ext>
            </a:extLst>
          </p:cNvPr>
          <p:cNvCxnSpPr>
            <a:cxnSpLocks/>
            <a:stCxn id="6" idx="0"/>
          </p:cNvCxnSpPr>
          <p:nvPr/>
        </p:nvCxnSpPr>
        <p:spPr bwMode="auto">
          <a:xfrm flipV="1">
            <a:off x="7841937" y="4434921"/>
            <a:ext cx="684603" cy="54266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66714580-8A5D-3D43-9AE3-ECB275D136C5}"/>
              </a:ext>
            </a:extLst>
          </p:cNvPr>
          <p:cNvSpPr txBox="1"/>
          <p:nvPr/>
        </p:nvSpPr>
        <p:spPr>
          <a:xfrm>
            <a:off x="7450826" y="365389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3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6DC3D7A-BA33-D144-A4E0-ACE9435106C7}"/>
              </a:ext>
            </a:extLst>
          </p:cNvPr>
          <p:cNvCxnSpPr>
            <a:cxnSpLocks/>
            <a:stCxn id="10" idx="0"/>
          </p:cNvCxnSpPr>
          <p:nvPr/>
        </p:nvCxnSpPr>
        <p:spPr bwMode="auto">
          <a:xfrm flipH="1" flipV="1">
            <a:off x="9884855" y="4434921"/>
            <a:ext cx="528918" cy="54266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3398976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1B89A7D-113F-F649-AE46-569D12EDEDA9}"/>
              </a:ext>
            </a:extLst>
          </p:cNvPr>
          <p:cNvSpPr/>
          <p:nvPr/>
        </p:nvSpPr>
        <p:spPr bwMode="auto">
          <a:xfrm>
            <a:off x="10037255" y="4674800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B97F88-4463-9746-9E15-4AC5E2AEA9C5}"/>
              </a:ext>
            </a:extLst>
          </p:cNvPr>
          <p:cNvSpPr/>
          <p:nvPr/>
        </p:nvSpPr>
        <p:spPr bwMode="auto">
          <a:xfrm>
            <a:off x="7460937" y="4674800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CA3FCE-B0EB-AF4F-AFF9-E2BA5B6993CF}"/>
              </a:ext>
            </a:extLst>
          </p:cNvPr>
          <p:cNvSpPr/>
          <p:nvPr/>
        </p:nvSpPr>
        <p:spPr bwMode="auto">
          <a:xfrm>
            <a:off x="9884855" y="483273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FF15B3-EB5D-9A41-B622-8B4454BC4700}"/>
              </a:ext>
            </a:extLst>
          </p:cNvPr>
          <p:cNvSpPr/>
          <p:nvPr/>
        </p:nvSpPr>
        <p:spPr bwMode="auto">
          <a:xfrm>
            <a:off x="7308537" y="483273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Repartitioned join (Parallel hash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and suppliers are in the same country?”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SUPPLIER partitioned on SKEY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Join on CNATION=SNATION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Scan SUPPLIER, CUSTOMER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Repartition on *NATION and send to appropriate worker for Task 3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Join SUPPLIER and CUSTOMER tuples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154C9-DB73-CE46-B4E0-0DA32BD69D89}"/>
              </a:ext>
            </a:extLst>
          </p:cNvPr>
          <p:cNvSpPr/>
          <p:nvPr/>
        </p:nvSpPr>
        <p:spPr bwMode="auto">
          <a:xfrm>
            <a:off x="7156137" y="497758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7D6F-726C-4E42-B6A5-CCAB6CAB3AF0}"/>
              </a:ext>
            </a:extLst>
          </p:cNvPr>
          <p:cNvSpPr txBox="1"/>
          <p:nvPr/>
        </p:nvSpPr>
        <p:spPr>
          <a:xfrm>
            <a:off x="7464269" y="5261163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E31CD7-0D7D-9B49-9416-359CF51FF8B8}"/>
              </a:ext>
            </a:extLst>
          </p:cNvPr>
          <p:cNvSpPr/>
          <p:nvPr/>
        </p:nvSpPr>
        <p:spPr bwMode="auto">
          <a:xfrm>
            <a:off x="9727973" y="497758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CE9EE2-ABEB-5E4B-A5E9-45307E2476EB}"/>
              </a:ext>
            </a:extLst>
          </p:cNvPr>
          <p:cNvSpPr txBox="1"/>
          <p:nvPr/>
        </p:nvSpPr>
        <p:spPr>
          <a:xfrm>
            <a:off x="10036105" y="5259575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D87FBB-EA87-5548-A234-8A49F1FF0257}"/>
              </a:ext>
            </a:extLst>
          </p:cNvPr>
          <p:cNvSpPr txBox="1"/>
          <p:nvPr/>
        </p:nvSpPr>
        <p:spPr>
          <a:xfrm>
            <a:off x="6314162" y="454034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DB1678-770D-8949-9E27-012071A10584}"/>
              </a:ext>
            </a:extLst>
          </p:cNvPr>
          <p:cNvSpPr txBox="1"/>
          <p:nvPr/>
        </p:nvSpPr>
        <p:spPr>
          <a:xfrm>
            <a:off x="8904252" y="4534405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DDF04B-0DAA-944A-80C4-B6F8814A8159}"/>
              </a:ext>
            </a:extLst>
          </p:cNvPr>
          <p:cNvSpPr txBox="1"/>
          <p:nvPr/>
        </p:nvSpPr>
        <p:spPr>
          <a:xfrm>
            <a:off x="9727974" y="613084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F84C7F1-FA14-EF41-9380-9CBD27CAC998}"/>
              </a:ext>
            </a:extLst>
          </p:cNvPr>
          <p:cNvCxnSpPr>
            <a:cxnSpLocks/>
            <a:stCxn id="20" idx="0"/>
            <a:endCxn id="11" idx="2"/>
          </p:cNvCxnSpPr>
          <p:nvPr/>
        </p:nvCxnSpPr>
        <p:spPr bwMode="auto">
          <a:xfrm flipH="1" flipV="1">
            <a:off x="10413773" y="5598129"/>
            <a:ext cx="1" cy="53271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F308595-F041-5148-9734-6F0B410B9617}"/>
              </a:ext>
            </a:extLst>
          </p:cNvPr>
          <p:cNvSpPr txBox="1"/>
          <p:nvPr/>
        </p:nvSpPr>
        <p:spPr>
          <a:xfrm>
            <a:off x="7156137" y="6131865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SUPPLIER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A2ADB7-9FB0-E340-9D21-C246A707A43E}"/>
              </a:ext>
            </a:extLst>
          </p:cNvPr>
          <p:cNvCxnSpPr>
            <a:cxnSpLocks/>
            <a:stCxn id="22" idx="0"/>
            <a:endCxn id="7" idx="2"/>
          </p:cNvCxnSpPr>
          <p:nvPr/>
        </p:nvCxnSpPr>
        <p:spPr bwMode="auto">
          <a:xfrm flipV="1">
            <a:off x="7841937" y="5599717"/>
            <a:ext cx="0" cy="5321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159925BB-9F79-F043-B2FA-7CB392143641}"/>
              </a:ext>
            </a:extLst>
          </p:cNvPr>
          <p:cNvSpPr/>
          <p:nvPr/>
        </p:nvSpPr>
        <p:spPr bwMode="auto">
          <a:xfrm>
            <a:off x="8831340" y="3217735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D6227F3-8A6F-1745-83D1-798C4D6E0CF2}"/>
              </a:ext>
            </a:extLst>
          </p:cNvPr>
          <p:cNvSpPr/>
          <p:nvPr/>
        </p:nvSpPr>
        <p:spPr bwMode="auto">
          <a:xfrm>
            <a:off x="8678940" y="3375671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59B0FA7-C8BA-8444-B39D-843793F7462C}"/>
              </a:ext>
            </a:extLst>
          </p:cNvPr>
          <p:cNvSpPr/>
          <p:nvPr/>
        </p:nvSpPr>
        <p:spPr bwMode="auto">
          <a:xfrm>
            <a:off x="8526540" y="3520521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71877A1-53F3-7B4B-A958-B236FCFC9008}"/>
              </a:ext>
            </a:extLst>
          </p:cNvPr>
          <p:cNvSpPr txBox="1"/>
          <p:nvPr/>
        </p:nvSpPr>
        <p:spPr>
          <a:xfrm>
            <a:off x="8831340" y="3829877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JOIN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D7A2655-262C-8543-87B2-34F43E1BFE73}"/>
              </a:ext>
            </a:extLst>
          </p:cNvPr>
          <p:cNvCxnSpPr>
            <a:cxnSpLocks/>
            <a:stCxn id="6" idx="0"/>
            <a:endCxn id="40" idx="1"/>
          </p:cNvCxnSpPr>
          <p:nvPr/>
        </p:nvCxnSpPr>
        <p:spPr bwMode="auto">
          <a:xfrm flipV="1">
            <a:off x="7841937" y="3999154"/>
            <a:ext cx="989403" cy="9784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66714580-8A5D-3D43-9AE3-ECB275D136C5}"/>
              </a:ext>
            </a:extLst>
          </p:cNvPr>
          <p:cNvSpPr txBox="1"/>
          <p:nvPr/>
        </p:nvSpPr>
        <p:spPr>
          <a:xfrm>
            <a:off x="7450826" y="365389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3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6DC3D7A-BA33-D144-A4E0-ACE9435106C7}"/>
              </a:ext>
            </a:extLst>
          </p:cNvPr>
          <p:cNvCxnSpPr>
            <a:cxnSpLocks/>
            <a:stCxn id="10" idx="0"/>
            <a:endCxn id="40" idx="3"/>
          </p:cNvCxnSpPr>
          <p:nvPr/>
        </p:nvCxnSpPr>
        <p:spPr bwMode="auto">
          <a:xfrm flipH="1" flipV="1">
            <a:off x="9495304" y="3999154"/>
            <a:ext cx="918469" cy="9784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97061907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1B89A7D-113F-F649-AE46-569D12EDEDA9}"/>
              </a:ext>
            </a:extLst>
          </p:cNvPr>
          <p:cNvSpPr/>
          <p:nvPr/>
        </p:nvSpPr>
        <p:spPr bwMode="auto">
          <a:xfrm>
            <a:off x="10037255" y="4674800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B97F88-4463-9746-9E15-4AC5E2AEA9C5}"/>
              </a:ext>
            </a:extLst>
          </p:cNvPr>
          <p:cNvSpPr/>
          <p:nvPr/>
        </p:nvSpPr>
        <p:spPr bwMode="auto">
          <a:xfrm>
            <a:off x="7460937" y="4674800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CA3FCE-B0EB-AF4F-AFF9-E2BA5B6993CF}"/>
              </a:ext>
            </a:extLst>
          </p:cNvPr>
          <p:cNvSpPr/>
          <p:nvPr/>
        </p:nvSpPr>
        <p:spPr bwMode="auto">
          <a:xfrm>
            <a:off x="9884855" y="483273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FF15B3-EB5D-9A41-B622-8B4454BC4700}"/>
              </a:ext>
            </a:extLst>
          </p:cNvPr>
          <p:cNvSpPr/>
          <p:nvPr/>
        </p:nvSpPr>
        <p:spPr bwMode="auto">
          <a:xfrm>
            <a:off x="7308537" y="483273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Repartitioned join (Parallel hash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and suppliers are in the same country?”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SUPPLIER partitioned on SKEY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Join on CNATION=SNATION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Scan SUPPLIER, CUSTOMER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Repartition on *NATION and send to appropriate worker for Task 3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Join SUPPLIER and CUSTOMER tuples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Send joined relations to coordinator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154C9-DB73-CE46-B4E0-0DA32BD69D89}"/>
              </a:ext>
            </a:extLst>
          </p:cNvPr>
          <p:cNvSpPr/>
          <p:nvPr/>
        </p:nvSpPr>
        <p:spPr bwMode="auto">
          <a:xfrm>
            <a:off x="7156137" y="497758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7D6F-726C-4E42-B6A5-CCAB6CAB3AF0}"/>
              </a:ext>
            </a:extLst>
          </p:cNvPr>
          <p:cNvSpPr txBox="1"/>
          <p:nvPr/>
        </p:nvSpPr>
        <p:spPr>
          <a:xfrm>
            <a:off x="7464269" y="5261163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E31CD7-0D7D-9B49-9416-359CF51FF8B8}"/>
              </a:ext>
            </a:extLst>
          </p:cNvPr>
          <p:cNvSpPr/>
          <p:nvPr/>
        </p:nvSpPr>
        <p:spPr bwMode="auto">
          <a:xfrm>
            <a:off x="9727973" y="497758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CE9EE2-ABEB-5E4B-A5E9-45307E2476EB}"/>
              </a:ext>
            </a:extLst>
          </p:cNvPr>
          <p:cNvSpPr txBox="1"/>
          <p:nvPr/>
        </p:nvSpPr>
        <p:spPr>
          <a:xfrm>
            <a:off x="10036105" y="5259575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D87FBB-EA87-5548-A234-8A49F1FF0257}"/>
              </a:ext>
            </a:extLst>
          </p:cNvPr>
          <p:cNvSpPr txBox="1"/>
          <p:nvPr/>
        </p:nvSpPr>
        <p:spPr>
          <a:xfrm>
            <a:off x="6314162" y="454034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DB1678-770D-8949-9E27-012071A10584}"/>
              </a:ext>
            </a:extLst>
          </p:cNvPr>
          <p:cNvSpPr txBox="1"/>
          <p:nvPr/>
        </p:nvSpPr>
        <p:spPr>
          <a:xfrm>
            <a:off x="8904252" y="4534405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DDF04B-0DAA-944A-80C4-B6F8814A8159}"/>
              </a:ext>
            </a:extLst>
          </p:cNvPr>
          <p:cNvSpPr txBox="1"/>
          <p:nvPr/>
        </p:nvSpPr>
        <p:spPr>
          <a:xfrm>
            <a:off x="9727974" y="613084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F84C7F1-FA14-EF41-9380-9CBD27CAC998}"/>
              </a:ext>
            </a:extLst>
          </p:cNvPr>
          <p:cNvCxnSpPr>
            <a:cxnSpLocks/>
            <a:stCxn id="20" idx="0"/>
            <a:endCxn id="11" idx="2"/>
          </p:cNvCxnSpPr>
          <p:nvPr/>
        </p:nvCxnSpPr>
        <p:spPr bwMode="auto">
          <a:xfrm flipH="1" flipV="1">
            <a:off x="10413773" y="5598129"/>
            <a:ext cx="1" cy="53271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F308595-F041-5148-9734-6F0B410B9617}"/>
              </a:ext>
            </a:extLst>
          </p:cNvPr>
          <p:cNvSpPr txBox="1"/>
          <p:nvPr/>
        </p:nvSpPr>
        <p:spPr>
          <a:xfrm>
            <a:off x="7156137" y="6131865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SUPPLIER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A2ADB7-9FB0-E340-9D21-C246A707A43E}"/>
              </a:ext>
            </a:extLst>
          </p:cNvPr>
          <p:cNvCxnSpPr>
            <a:cxnSpLocks/>
            <a:stCxn id="22" idx="0"/>
            <a:endCxn id="7" idx="2"/>
          </p:cNvCxnSpPr>
          <p:nvPr/>
        </p:nvCxnSpPr>
        <p:spPr bwMode="auto">
          <a:xfrm flipV="1">
            <a:off x="7841937" y="5599717"/>
            <a:ext cx="0" cy="5321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56C695F9-0675-1C45-8D35-C375C1EEEC25}"/>
              </a:ext>
            </a:extLst>
          </p:cNvPr>
          <p:cNvSpPr/>
          <p:nvPr/>
        </p:nvSpPr>
        <p:spPr bwMode="auto">
          <a:xfrm>
            <a:off x="8526540" y="1798052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4A36353-0208-A847-B93D-B3455F8D960D}"/>
              </a:ext>
            </a:extLst>
          </p:cNvPr>
          <p:cNvSpPr txBox="1"/>
          <p:nvPr/>
        </p:nvSpPr>
        <p:spPr>
          <a:xfrm>
            <a:off x="6885488" y="2094850"/>
            <a:ext cx="1452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Coordinator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59925BB-9F79-F043-B2FA-7CB392143641}"/>
              </a:ext>
            </a:extLst>
          </p:cNvPr>
          <p:cNvSpPr/>
          <p:nvPr/>
        </p:nvSpPr>
        <p:spPr bwMode="auto">
          <a:xfrm>
            <a:off x="8831340" y="3217735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D6227F3-8A6F-1745-83D1-798C4D6E0CF2}"/>
              </a:ext>
            </a:extLst>
          </p:cNvPr>
          <p:cNvSpPr/>
          <p:nvPr/>
        </p:nvSpPr>
        <p:spPr bwMode="auto">
          <a:xfrm>
            <a:off x="8678940" y="3375671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59B0FA7-C8BA-8444-B39D-843793F7462C}"/>
              </a:ext>
            </a:extLst>
          </p:cNvPr>
          <p:cNvSpPr/>
          <p:nvPr/>
        </p:nvSpPr>
        <p:spPr bwMode="auto">
          <a:xfrm>
            <a:off x="8526540" y="3520521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71877A1-53F3-7B4B-A958-B236FCFC9008}"/>
              </a:ext>
            </a:extLst>
          </p:cNvPr>
          <p:cNvSpPr txBox="1"/>
          <p:nvPr/>
        </p:nvSpPr>
        <p:spPr>
          <a:xfrm>
            <a:off x="8831340" y="3829877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JOIN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D7A2655-262C-8543-87B2-34F43E1BFE73}"/>
              </a:ext>
            </a:extLst>
          </p:cNvPr>
          <p:cNvCxnSpPr>
            <a:cxnSpLocks/>
            <a:stCxn id="6" idx="0"/>
            <a:endCxn id="40" idx="1"/>
          </p:cNvCxnSpPr>
          <p:nvPr/>
        </p:nvCxnSpPr>
        <p:spPr bwMode="auto">
          <a:xfrm flipV="1">
            <a:off x="7841937" y="3999154"/>
            <a:ext cx="989403" cy="9784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66714580-8A5D-3D43-9AE3-ECB275D136C5}"/>
              </a:ext>
            </a:extLst>
          </p:cNvPr>
          <p:cNvSpPr txBox="1"/>
          <p:nvPr/>
        </p:nvSpPr>
        <p:spPr>
          <a:xfrm>
            <a:off x="7450826" y="365389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3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8147D5B-7CC6-C14C-AD5E-FFBFEE343A8D}"/>
              </a:ext>
            </a:extLst>
          </p:cNvPr>
          <p:cNvCxnSpPr>
            <a:cxnSpLocks/>
            <a:stCxn id="39" idx="0"/>
            <a:endCxn id="32" idx="2"/>
          </p:cNvCxnSpPr>
          <p:nvPr/>
        </p:nvCxnSpPr>
        <p:spPr bwMode="auto">
          <a:xfrm flipV="1">
            <a:off x="9212340" y="2712452"/>
            <a:ext cx="0" cy="80806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Elbow Connector 33">
            <a:extLst>
              <a:ext uri="{FF2B5EF4-FFF2-40B4-BE49-F238E27FC236}">
                <a16:creationId xmlns:a16="http://schemas.microsoft.com/office/drawing/2014/main" id="{A47D80E3-EC27-094F-8BEC-66832B22A3AF}"/>
              </a:ext>
            </a:extLst>
          </p:cNvPr>
          <p:cNvCxnSpPr>
            <a:cxnSpLocks/>
            <a:stCxn id="31" idx="0"/>
            <a:endCxn id="32" idx="2"/>
          </p:cNvCxnSpPr>
          <p:nvPr/>
        </p:nvCxnSpPr>
        <p:spPr>
          <a:xfrm rot="16200000" flipV="1">
            <a:off x="8956931" y="2967862"/>
            <a:ext cx="663219" cy="15240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>
            <a:extLst>
              <a:ext uri="{FF2B5EF4-FFF2-40B4-BE49-F238E27FC236}">
                <a16:creationId xmlns:a16="http://schemas.microsoft.com/office/drawing/2014/main" id="{C6F39542-4F6B-854D-A8DA-510E0FFCDF8C}"/>
              </a:ext>
            </a:extLst>
          </p:cNvPr>
          <p:cNvCxnSpPr>
            <a:cxnSpLocks/>
            <a:stCxn id="30" idx="0"/>
            <a:endCxn id="32" idx="2"/>
          </p:cNvCxnSpPr>
          <p:nvPr/>
        </p:nvCxnSpPr>
        <p:spPr>
          <a:xfrm rot="16200000" flipV="1">
            <a:off x="9112099" y="2812694"/>
            <a:ext cx="505283" cy="30480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6DC3D7A-BA33-D144-A4E0-ACE9435106C7}"/>
              </a:ext>
            </a:extLst>
          </p:cNvPr>
          <p:cNvCxnSpPr>
            <a:cxnSpLocks/>
            <a:stCxn id="10" idx="0"/>
            <a:endCxn id="40" idx="3"/>
          </p:cNvCxnSpPr>
          <p:nvPr/>
        </p:nvCxnSpPr>
        <p:spPr bwMode="auto">
          <a:xfrm flipH="1" flipV="1">
            <a:off x="9495304" y="3999154"/>
            <a:ext cx="918469" cy="9784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08357462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1B89A7D-113F-F649-AE46-569D12EDEDA9}"/>
              </a:ext>
            </a:extLst>
          </p:cNvPr>
          <p:cNvSpPr/>
          <p:nvPr/>
        </p:nvSpPr>
        <p:spPr bwMode="auto">
          <a:xfrm>
            <a:off x="10037255" y="4674800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B97F88-4463-9746-9E15-4AC5E2AEA9C5}"/>
              </a:ext>
            </a:extLst>
          </p:cNvPr>
          <p:cNvSpPr/>
          <p:nvPr/>
        </p:nvSpPr>
        <p:spPr bwMode="auto">
          <a:xfrm>
            <a:off x="7460937" y="4674800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CA3FCE-B0EB-AF4F-AFF9-E2BA5B6993CF}"/>
              </a:ext>
            </a:extLst>
          </p:cNvPr>
          <p:cNvSpPr/>
          <p:nvPr/>
        </p:nvSpPr>
        <p:spPr bwMode="auto">
          <a:xfrm>
            <a:off x="9884855" y="483273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FF15B3-EB5D-9A41-B622-8B4454BC4700}"/>
              </a:ext>
            </a:extLst>
          </p:cNvPr>
          <p:cNvSpPr/>
          <p:nvPr/>
        </p:nvSpPr>
        <p:spPr bwMode="auto">
          <a:xfrm>
            <a:off x="7308537" y="483273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Repartitioned join (Parallel hash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and suppliers are in the same country?”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SUPPLIER partitioned on SKEY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Join on CNATION=SNATION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Scan SUPPLIER, CUSTOMER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Repartition on *NATION and send to appropriate worker for Task 3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Join SUPPLIER tuples CUSTOMER tuples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Send joined relations to coordinator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Take union and return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154C9-DB73-CE46-B4E0-0DA32BD69D89}"/>
              </a:ext>
            </a:extLst>
          </p:cNvPr>
          <p:cNvSpPr/>
          <p:nvPr/>
        </p:nvSpPr>
        <p:spPr bwMode="auto">
          <a:xfrm>
            <a:off x="7156137" y="497758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7D6F-726C-4E42-B6A5-CCAB6CAB3AF0}"/>
              </a:ext>
            </a:extLst>
          </p:cNvPr>
          <p:cNvSpPr txBox="1"/>
          <p:nvPr/>
        </p:nvSpPr>
        <p:spPr>
          <a:xfrm>
            <a:off x="7464269" y="5261163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E31CD7-0D7D-9B49-9416-359CF51FF8B8}"/>
              </a:ext>
            </a:extLst>
          </p:cNvPr>
          <p:cNvSpPr/>
          <p:nvPr/>
        </p:nvSpPr>
        <p:spPr bwMode="auto">
          <a:xfrm>
            <a:off x="9727973" y="497758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CE9EE2-ABEB-5E4B-A5E9-45307E2476EB}"/>
              </a:ext>
            </a:extLst>
          </p:cNvPr>
          <p:cNvSpPr txBox="1"/>
          <p:nvPr/>
        </p:nvSpPr>
        <p:spPr>
          <a:xfrm>
            <a:off x="10036105" y="5259575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D87FBB-EA87-5548-A234-8A49F1FF0257}"/>
              </a:ext>
            </a:extLst>
          </p:cNvPr>
          <p:cNvSpPr txBox="1"/>
          <p:nvPr/>
        </p:nvSpPr>
        <p:spPr>
          <a:xfrm>
            <a:off x="6314162" y="454034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DB1678-770D-8949-9E27-012071A10584}"/>
              </a:ext>
            </a:extLst>
          </p:cNvPr>
          <p:cNvSpPr txBox="1"/>
          <p:nvPr/>
        </p:nvSpPr>
        <p:spPr>
          <a:xfrm>
            <a:off x="8904252" y="4534405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DDF04B-0DAA-944A-80C4-B6F8814A8159}"/>
              </a:ext>
            </a:extLst>
          </p:cNvPr>
          <p:cNvSpPr txBox="1"/>
          <p:nvPr/>
        </p:nvSpPr>
        <p:spPr>
          <a:xfrm>
            <a:off x="9727974" y="613084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F84C7F1-FA14-EF41-9380-9CBD27CAC998}"/>
              </a:ext>
            </a:extLst>
          </p:cNvPr>
          <p:cNvCxnSpPr>
            <a:cxnSpLocks/>
            <a:stCxn id="20" idx="0"/>
            <a:endCxn id="11" idx="2"/>
          </p:cNvCxnSpPr>
          <p:nvPr/>
        </p:nvCxnSpPr>
        <p:spPr bwMode="auto">
          <a:xfrm flipH="1" flipV="1">
            <a:off x="10413773" y="5598129"/>
            <a:ext cx="1" cy="53271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F308595-F041-5148-9734-6F0B410B9617}"/>
              </a:ext>
            </a:extLst>
          </p:cNvPr>
          <p:cNvSpPr txBox="1"/>
          <p:nvPr/>
        </p:nvSpPr>
        <p:spPr>
          <a:xfrm>
            <a:off x="7156137" y="6131865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SUPPLIER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A2ADB7-9FB0-E340-9D21-C246A707A43E}"/>
              </a:ext>
            </a:extLst>
          </p:cNvPr>
          <p:cNvCxnSpPr>
            <a:cxnSpLocks/>
            <a:stCxn id="22" idx="0"/>
            <a:endCxn id="7" idx="2"/>
          </p:cNvCxnSpPr>
          <p:nvPr/>
        </p:nvCxnSpPr>
        <p:spPr bwMode="auto">
          <a:xfrm flipV="1">
            <a:off x="7841937" y="5599717"/>
            <a:ext cx="0" cy="5321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56C695F9-0675-1C45-8D35-C375C1EEEC25}"/>
              </a:ext>
            </a:extLst>
          </p:cNvPr>
          <p:cNvSpPr/>
          <p:nvPr/>
        </p:nvSpPr>
        <p:spPr bwMode="auto">
          <a:xfrm>
            <a:off x="8524645" y="1798052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CA36855-9CA5-EB44-B649-52474A32B4A8}"/>
              </a:ext>
            </a:extLst>
          </p:cNvPr>
          <p:cNvCxnSpPr>
            <a:cxnSpLocks/>
            <a:stCxn id="32" idx="3"/>
          </p:cNvCxnSpPr>
          <p:nvPr/>
        </p:nvCxnSpPr>
        <p:spPr bwMode="auto">
          <a:xfrm>
            <a:off x="9896245" y="2255252"/>
            <a:ext cx="80917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54A36353-0208-A847-B93D-B3455F8D960D}"/>
              </a:ext>
            </a:extLst>
          </p:cNvPr>
          <p:cNvSpPr txBox="1"/>
          <p:nvPr/>
        </p:nvSpPr>
        <p:spPr>
          <a:xfrm>
            <a:off x="6885488" y="2094850"/>
            <a:ext cx="1452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Coordinator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C2C9061-0537-F64A-AF4D-462C40D88926}"/>
              </a:ext>
            </a:extLst>
          </p:cNvPr>
          <p:cNvSpPr txBox="1"/>
          <p:nvPr/>
        </p:nvSpPr>
        <p:spPr>
          <a:xfrm>
            <a:off x="8756465" y="2094850"/>
            <a:ext cx="8851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UNION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59925BB-9F79-F043-B2FA-7CB392143641}"/>
              </a:ext>
            </a:extLst>
          </p:cNvPr>
          <p:cNvSpPr/>
          <p:nvPr/>
        </p:nvSpPr>
        <p:spPr bwMode="auto">
          <a:xfrm>
            <a:off x="8831340" y="3217735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D6227F3-8A6F-1745-83D1-798C4D6E0CF2}"/>
              </a:ext>
            </a:extLst>
          </p:cNvPr>
          <p:cNvSpPr/>
          <p:nvPr/>
        </p:nvSpPr>
        <p:spPr bwMode="auto">
          <a:xfrm>
            <a:off x="8678940" y="3375671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59B0FA7-C8BA-8444-B39D-843793F7462C}"/>
              </a:ext>
            </a:extLst>
          </p:cNvPr>
          <p:cNvSpPr/>
          <p:nvPr/>
        </p:nvSpPr>
        <p:spPr bwMode="auto">
          <a:xfrm>
            <a:off x="8526540" y="3520521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71877A1-53F3-7B4B-A958-B236FCFC9008}"/>
              </a:ext>
            </a:extLst>
          </p:cNvPr>
          <p:cNvSpPr txBox="1"/>
          <p:nvPr/>
        </p:nvSpPr>
        <p:spPr>
          <a:xfrm>
            <a:off x="8831340" y="3829877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JOIN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D7A2655-262C-8543-87B2-34F43E1BFE73}"/>
              </a:ext>
            </a:extLst>
          </p:cNvPr>
          <p:cNvCxnSpPr>
            <a:cxnSpLocks/>
            <a:stCxn id="6" idx="0"/>
            <a:endCxn id="40" idx="1"/>
          </p:cNvCxnSpPr>
          <p:nvPr/>
        </p:nvCxnSpPr>
        <p:spPr bwMode="auto">
          <a:xfrm flipV="1">
            <a:off x="7841937" y="3999154"/>
            <a:ext cx="989403" cy="9784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66714580-8A5D-3D43-9AE3-ECB275D136C5}"/>
              </a:ext>
            </a:extLst>
          </p:cNvPr>
          <p:cNvSpPr txBox="1"/>
          <p:nvPr/>
        </p:nvSpPr>
        <p:spPr>
          <a:xfrm>
            <a:off x="7450826" y="365389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3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8147D5B-7CC6-C14C-AD5E-FFBFEE343A8D}"/>
              </a:ext>
            </a:extLst>
          </p:cNvPr>
          <p:cNvCxnSpPr>
            <a:cxnSpLocks/>
            <a:stCxn id="39" idx="0"/>
            <a:endCxn id="32" idx="2"/>
          </p:cNvCxnSpPr>
          <p:nvPr/>
        </p:nvCxnSpPr>
        <p:spPr bwMode="auto">
          <a:xfrm flipH="1" flipV="1">
            <a:off x="9210445" y="2712452"/>
            <a:ext cx="1895" cy="80806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Elbow Connector 33">
            <a:extLst>
              <a:ext uri="{FF2B5EF4-FFF2-40B4-BE49-F238E27FC236}">
                <a16:creationId xmlns:a16="http://schemas.microsoft.com/office/drawing/2014/main" id="{A47D80E3-EC27-094F-8BEC-66832B22A3AF}"/>
              </a:ext>
            </a:extLst>
          </p:cNvPr>
          <p:cNvCxnSpPr>
            <a:cxnSpLocks/>
            <a:stCxn id="31" idx="0"/>
            <a:endCxn id="32" idx="2"/>
          </p:cNvCxnSpPr>
          <p:nvPr/>
        </p:nvCxnSpPr>
        <p:spPr>
          <a:xfrm rot="16200000" flipV="1">
            <a:off x="8955984" y="2966914"/>
            <a:ext cx="663219" cy="154295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>
            <a:extLst>
              <a:ext uri="{FF2B5EF4-FFF2-40B4-BE49-F238E27FC236}">
                <a16:creationId xmlns:a16="http://schemas.microsoft.com/office/drawing/2014/main" id="{C6F39542-4F6B-854D-A8DA-510E0FFCDF8C}"/>
              </a:ext>
            </a:extLst>
          </p:cNvPr>
          <p:cNvCxnSpPr>
            <a:cxnSpLocks/>
            <a:stCxn id="30" idx="0"/>
            <a:endCxn id="32" idx="2"/>
          </p:cNvCxnSpPr>
          <p:nvPr/>
        </p:nvCxnSpPr>
        <p:spPr>
          <a:xfrm rot="16200000" flipV="1">
            <a:off x="9111152" y="2811746"/>
            <a:ext cx="505283" cy="306695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6DC3D7A-BA33-D144-A4E0-ACE9435106C7}"/>
              </a:ext>
            </a:extLst>
          </p:cNvPr>
          <p:cNvCxnSpPr>
            <a:cxnSpLocks/>
            <a:stCxn id="10" idx="0"/>
            <a:endCxn id="40" idx="3"/>
          </p:cNvCxnSpPr>
          <p:nvPr/>
        </p:nvCxnSpPr>
        <p:spPr bwMode="auto">
          <a:xfrm flipH="1" flipV="1">
            <a:off x="9495304" y="3999154"/>
            <a:ext cx="918469" cy="9784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8598204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Concurrency Control</a:t>
            </a:r>
          </a:p>
        </p:txBody>
      </p:sp>
    </p:spTree>
    <p:extLst>
      <p:ext uri="{BB962C8B-B14F-4D97-AF65-F5344CB8AC3E}">
        <p14:creationId xmlns:p14="http://schemas.microsoft.com/office/powerpoint/2010/main" val="301043522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Concurrency and Parallelism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85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/>
              <a:t>A single transaction may update data in several different places</a:t>
            </a:r>
          </a:p>
          <a:p>
            <a:r>
              <a:rPr lang="en-GB"/>
              <a:t>Multiple transactions may be using the same (distributed) tables simultaneously</a:t>
            </a:r>
          </a:p>
          <a:p>
            <a:r>
              <a:rPr lang="en-GB"/>
              <a:t>One or several nodes cou</a:t>
            </a:r>
            <a:r>
              <a:rPr lang="en-US"/>
              <a:t>ld</a:t>
            </a:r>
            <a:r>
              <a:rPr lang="en-GB"/>
              <a:t> fail</a:t>
            </a:r>
          </a:p>
          <a:p>
            <a:r>
              <a:rPr lang="en-GB"/>
              <a:t>Requires concurrency control and recovery across multiple nodes for:</a:t>
            </a:r>
          </a:p>
          <a:p>
            <a:pPr lvl="1"/>
            <a:r>
              <a:rPr lang="en-GB"/>
              <a:t>Locking and deadlock detection</a:t>
            </a:r>
          </a:p>
          <a:p>
            <a:pPr lvl="1"/>
            <a:r>
              <a:rPr lang="en-GB"/>
              <a:t>Two-phase commit to ensure ‘all or nothing’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141C17B-C4FF-E64D-8296-CABA75BB82B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9289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Locking and Deadlocks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86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/>
              <a:t>With Shared Nothing architecture, each node is responsible for locking its own data</a:t>
            </a:r>
          </a:p>
          <a:p>
            <a:r>
              <a:rPr lang="en-GB"/>
              <a:t>No global locking mechanism</a:t>
            </a:r>
          </a:p>
          <a:p>
            <a:r>
              <a:rPr lang="en-GB"/>
              <a:t>However:</a:t>
            </a:r>
          </a:p>
          <a:p>
            <a:pPr lvl="1"/>
            <a:r>
              <a:rPr lang="en-GB"/>
              <a:t>T1 locks item A on Node 1 and wants item B on Node 2</a:t>
            </a:r>
          </a:p>
          <a:p>
            <a:pPr lvl="1"/>
            <a:r>
              <a:rPr lang="en-GB"/>
              <a:t>T2 locks item B on Node 2 and wants item A on Node 1</a:t>
            </a:r>
          </a:p>
          <a:p>
            <a:pPr lvl="1"/>
            <a:r>
              <a:rPr lang="en-GB"/>
              <a:t>Distributed Deadlock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4DE09C-1FAA-2A41-B8B3-D34088D1981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78233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Resolving Deadlocks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87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Simple approach </a:t>
            </a:r>
            <a:r>
              <a:rPr lang="en-US" dirty="0"/>
              <a:t>–</a:t>
            </a:r>
            <a:r>
              <a:rPr lang="en-GB" dirty="0"/>
              <a:t> Timeouts</a:t>
            </a:r>
          </a:p>
          <a:p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Timeout T2, after wait exceeds a certain interval</a:t>
            </a:r>
          </a:p>
          <a:p>
            <a:pPr lvl="1"/>
            <a:r>
              <a:rPr lang="en-GB" dirty="0"/>
              <a:t>Interval may need random element to avoid ‘chatter’</a:t>
            </a:r>
            <a:br>
              <a:rPr lang="en-GB" dirty="0"/>
            </a:br>
            <a:r>
              <a:rPr lang="en-GB" dirty="0"/>
              <a:t>i.e. both transactions give up at the same time and then try again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Rollback T2 to let T1 to proceed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Restart T2, which can now complete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9BA191-E305-B64B-BBF5-83EEFF406A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88483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Resolving Deadlocks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88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More sophisticated approach (used by DB2)</a:t>
            </a:r>
          </a:p>
          <a:p>
            <a:endParaRPr lang="en-GB" dirty="0"/>
          </a:p>
          <a:p>
            <a:r>
              <a:rPr lang="en-GB" dirty="0"/>
              <a:t>Each node maintains a local ‘wait-for’ graph</a:t>
            </a:r>
          </a:p>
          <a:p>
            <a:r>
              <a:rPr lang="en-GB" dirty="0"/>
              <a:t>Distributed deadlock detector (DDD) runs at the catalogue node for each database</a:t>
            </a:r>
          </a:p>
          <a:p>
            <a:r>
              <a:rPr lang="en-GB" dirty="0"/>
              <a:t>Periodically, all nodes send their graphs to the DDD</a:t>
            </a:r>
          </a:p>
          <a:p>
            <a:r>
              <a:rPr lang="en-GB" dirty="0"/>
              <a:t>DDD records all locks found in wait state</a:t>
            </a:r>
          </a:p>
          <a:p>
            <a:r>
              <a:rPr lang="en-GB" dirty="0"/>
              <a:t>Transaction becomes a candidate for termination if found in same lock wait state on two successive iterations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E9E37C-04A5-7646-A42C-24884031AAF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26290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</a:t>
            </a:r>
          </a:p>
        </p:txBody>
      </p:sp>
    </p:spTree>
    <p:extLst>
      <p:ext uri="{BB962C8B-B14F-4D97-AF65-F5344CB8AC3E}">
        <p14:creationId xmlns:p14="http://schemas.microsoft.com/office/powerpoint/2010/main" val="735271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Architectures</a:t>
            </a:r>
          </a:p>
        </p:txBody>
      </p:sp>
    </p:spTree>
    <p:extLst>
      <p:ext uri="{BB962C8B-B14F-4D97-AF65-F5344CB8AC3E}">
        <p14:creationId xmlns:p14="http://schemas.microsoft.com/office/powerpoint/2010/main" val="3391200316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Reliability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We wish to preserve the ACID properties for parallelised transactions</a:t>
            </a:r>
          </a:p>
          <a:p>
            <a:pPr lvl="1"/>
            <a:r>
              <a:rPr lang="en-GB" dirty="0"/>
              <a:t>Isolation is taken care of by 2PL protocol</a:t>
            </a:r>
          </a:p>
          <a:p>
            <a:pPr lvl="1"/>
            <a:r>
              <a:rPr lang="en-GB" dirty="0"/>
              <a:t>Isolation implies Consistency</a:t>
            </a:r>
          </a:p>
          <a:p>
            <a:pPr lvl="1"/>
            <a:r>
              <a:rPr lang="en-GB" dirty="0"/>
              <a:t>Durability can be taken care of node-by-node, with proper logging and recovery routines</a:t>
            </a:r>
          </a:p>
          <a:p>
            <a:pPr lvl="1"/>
            <a:r>
              <a:rPr lang="en-GB" dirty="0"/>
              <a:t>Atomicity is the hard part. We need to commit all parts of a transaction, or abort all parts</a:t>
            </a:r>
          </a:p>
          <a:p>
            <a:pPr marL="0" indent="0">
              <a:buNone/>
            </a:pPr>
            <a:r>
              <a:rPr lang="en-GB" dirty="0"/>
              <a:t>Two-phase commit protocol (2PC) is used to ensure that Atomicity is preserved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8FD77A-7775-804D-BFF5-5FDF540AD6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52254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Two-Phase Commit (2PC)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91</a:t>
            </a:fld>
            <a:endParaRPr lang="en-US" dirty="0"/>
          </a:p>
        </p:txBody>
      </p:sp>
      <p:sp>
        <p:nvSpPr>
          <p:cNvPr id="19865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/>
              <a:t>Distinguish between: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The global transaction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The local transactions into which the global transaction is decomposed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/>
          </a:p>
          <a:p>
            <a:pPr marL="0" indent="0">
              <a:lnSpc>
                <a:spcPct val="90000"/>
              </a:lnSpc>
              <a:buNone/>
            </a:pPr>
            <a:r>
              <a:rPr lang="en-GB" dirty="0"/>
              <a:t>Global transaction is managed by a single site, known as the </a:t>
            </a:r>
            <a:r>
              <a:rPr lang="en-GB" i="1" dirty="0"/>
              <a:t>coordinator</a:t>
            </a:r>
            <a:r>
              <a:rPr lang="en-GB" dirty="0"/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dirty="0"/>
              <a:t>Local transactions may be executed on separate sites, known as the </a:t>
            </a:r>
            <a:r>
              <a:rPr lang="en-GB" i="1" dirty="0"/>
              <a:t>participants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E798B7-CD03-F646-83C3-BC821C58F32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50426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Phase 1: Voting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92</a:t>
            </a:fld>
            <a:endParaRPr lang="en-US" dirty="0"/>
          </a:p>
        </p:txBody>
      </p:sp>
      <p:sp>
        <p:nvSpPr>
          <p:cNvPr id="26009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Coordinator sends “prepare T” message to all participants</a:t>
            </a:r>
          </a:p>
          <a:p>
            <a:r>
              <a:rPr lang="en-GB" dirty="0"/>
              <a:t>Participants respond with either “vote-commit T” or </a:t>
            </a:r>
            <a:br>
              <a:rPr lang="en-GB" dirty="0"/>
            </a:br>
            <a:r>
              <a:rPr lang="en-GB" dirty="0"/>
              <a:t>“vote-abort T”</a:t>
            </a:r>
          </a:p>
          <a:p>
            <a:r>
              <a:rPr lang="en-GB" dirty="0"/>
              <a:t>Coordinator waits for participants to respond within a timeout period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EFB7C-B52F-224C-BDD0-36C66F0BA0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73658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Phase 2: Decision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93</a:t>
            </a:fld>
            <a:endParaRPr lang="en-US" dirty="0"/>
          </a:p>
        </p:txBody>
      </p:sp>
      <p:sp>
        <p:nvSpPr>
          <p:cNvPr id="26112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If all participants return “vote-commit T” (to commit), send “commit T” to all participants. Wait for acknowledgements within timeout period.</a:t>
            </a:r>
          </a:p>
          <a:p>
            <a:pPr>
              <a:lnSpc>
                <a:spcPct val="90000"/>
              </a:lnSpc>
            </a:pPr>
            <a:r>
              <a:rPr lang="en-GB" dirty="0"/>
              <a:t>If any participant returns “vote-abort T”, send “abort T” to all participants. Wait for acknowledgements within timeout period.</a:t>
            </a:r>
          </a:p>
          <a:p>
            <a:pPr>
              <a:lnSpc>
                <a:spcPct val="90000"/>
              </a:lnSpc>
            </a:pPr>
            <a:r>
              <a:rPr lang="en-GB" dirty="0"/>
              <a:t>When all acknowledgements received, transaction is completed.</a:t>
            </a:r>
          </a:p>
          <a:p>
            <a:pPr>
              <a:lnSpc>
                <a:spcPct val="90000"/>
              </a:lnSpc>
            </a:pPr>
            <a:r>
              <a:rPr lang="en-GB" dirty="0"/>
              <a:t>If a site does not acknowledge, resend global decision until it is acknowledged.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D01951-04AD-0548-B004-15729925EE6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43655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Normal Operation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94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9FA096E-1681-0843-837E-AAFBF04E0E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8256265" y="2117600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84307842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Normal Operation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95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9FA096E-1681-0843-837E-AAFBF04E0E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8256265" y="2117600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</p:spTree>
    <p:extLst>
      <p:ext uri="{BB962C8B-B14F-4D97-AF65-F5344CB8AC3E}">
        <p14:creationId xmlns:p14="http://schemas.microsoft.com/office/powerpoint/2010/main" val="1503666083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Normal Operation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96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9FA096E-1681-0843-837E-AAFBF04E0E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8256265" y="2117600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8651" y="3356992"/>
            <a:ext cx="162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vote-commit T</a:t>
            </a:r>
          </a:p>
        </p:txBody>
      </p:sp>
    </p:spTree>
    <p:extLst>
      <p:ext uri="{BB962C8B-B14F-4D97-AF65-F5344CB8AC3E}">
        <p14:creationId xmlns:p14="http://schemas.microsoft.com/office/powerpoint/2010/main" val="164456900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Normal Operation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97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9FA096E-1681-0843-837E-AAFBF04E0E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8256265" y="2117600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8651" y="3356992"/>
            <a:ext cx="162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vote-commit T</a:t>
            </a:r>
          </a:p>
        </p:txBody>
      </p:sp>
      <p:sp>
        <p:nvSpPr>
          <p:cNvPr id="2" name="Left Brace 1">
            <a:extLst>
              <a:ext uri="{FF2B5EF4-FFF2-40B4-BE49-F238E27FC236}">
                <a16:creationId xmlns:a16="http://schemas.microsoft.com/office/drawing/2014/main" id="{7DF93BE2-E024-5B4C-B7E8-490C213FBC47}"/>
              </a:ext>
            </a:extLst>
          </p:cNvPr>
          <p:cNvSpPr/>
          <p:nvPr/>
        </p:nvSpPr>
        <p:spPr>
          <a:xfrm>
            <a:off x="3575695" y="2276476"/>
            <a:ext cx="266840" cy="1889944"/>
          </a:xfrm>
          <a:prstGeom prst="leftBrace">
            <a:avLst>
              <a:gd name="adj1" fmla="val 16228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0EE591-258A-344C-ABFE-AA029B762FCA}"/>
              </a:ext>
            </a:extLst>
          </p:cNvPr>
          <p:cNvSpPr txBox="1"/>
          <p:nvPr/>
        </p:nvSpPr>
        <p:spPr>
          <a:xfrm>
            <a:off x="1947433" y="3018438"/>
            <a:ext cx="14750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Voting Phase</a:t>
            </a:r>
          </a:p>
        </p:txBody>
      </p:sp>
    </p:spTree>
    <p:extLst>
      <p:ext uri="{BB962C8B-B14F-4D97-AF65-F5344CB8AC3E}">
        <p14:creationId xmlns:p14="http://schemas.microsoft.com/office/powerpoint/2010/main" val="3908107703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Normal Operation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98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9FA096E-1681-0843-837E-AAFBF04E0E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8256265" y="2117600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8651" y="3356992"/>
            <a:ext cx="162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vote-commit 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35760" y="4005065"/>
            <a:ext cx="18678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Lucida Sans" panose="020B0602030504020204" pitchFamily="34" charset="77"/>
                <a:cs typeface="Georgia"/>
              </a:rPr>
              <a:t>vote-commit T</a:t>
            </a:r>
            <a:br>
              <a:rPr lang="en-US" sz="1600" i="1" dirty="0">
                <a:latin typeface="Lucida Sans" panose="020B0602030504020204" pitchFamily="34" charset="77"/>
                <a:cs typeface="Georgia"/>
              </a:rPr>
            </a:br>
            <a:r>
              <a:rPr lang="en-US" sz="1600" i="1" dirty="0">
                <a:latin typeface="Lucida Sans" panose="020B0602030504020204" pitchFamily="34" charset="77"/>
                <a:cs typeface="Georgia"/>
              </a:rPr>
              <a:t>received from all</a:t>
            </a:r>
            <a:br>
              <a:rPr lang="en-US" sz="1600" i="1" dirty="0">
                <a:latin typeface="Lucida Sans" panose="020B0602030504020204" pitchFamily="34" charset="77"/>
                <a:cs typeface="Georgia"/>
              </a:rPr>
            </a:br>
            <a:r>
              <a:rPr lang="en-US" sz="1600" i="1" dirty="0">
                <a:latin typeface="Lucida Sans" panose="020B0602030504020204" pitchFamily="34" charset="77"/>
                <a:cs typeface="Georgia"/>
              </a:rPr>
              <a:t>participants </a:t>
            </a:r>
          </a:p>
        </p:txBody>
      </p:sp>
    </p:spTree>
    <p:extLst>
      <p:ext uri="{BB962C8B-B14F-4D97-AF65-F5344CB8AC3E}">
        <p14:creationId xmlns:p14="http://schemas.microsoft.com/office/powerpoint/2010/main" val="164401499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Normal Operation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99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9FA096E-1681-0843-837E-AAFBF04E0E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8256265" y="2117600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935760" y="486916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8651" y="3356992"/>
            <a:ext cx="162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vote-commit 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79022" y="4509120"/>
            <a:ext cx="1133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commit 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35760" y="4005065"/>
            <a:ext cx="18678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Lucida Sans" panose="020B0602030504020204" pitchFamily="34" charset="77"/>
                <a:cs typeface="Georgia"/>
              </a:rPr>
              <a:t>vote-commit T</a:t>
            </a:r>
            <a:br>
              <a:rPr lang="en-US" sz="1600" i="1" dirty="0">
                <a:latin typeface="Lucida Sans" panose="020B0602030504020204" pitchFamily="34" charset="77"/>
                <a:cs typeface="Georgia"/>
              </a:rPr>
            </a:br>
            <a:r>
              <a:rPr lang="en-US" sz="1600" i="1" dirty="0">
                <a:latin typeface="Lucida Sans" panose="020B0602030504020204" pitchFamily="34" charset="77"/>
                <a:cs typeface="Georgia"/>
              </a:rPr>
              <a:t>received from all</a:t>
            </a:r>
            <a:br>
              <a:rPr lang="en-US" sz="1600" i="1" dirty="0">
                <a:latin typeface="Lucida Sans" panose="020B0602030504020204" pitchFamily="34" charset="77"/>
                <a:cs typeface="Georgia"/>
              </a:rPr>
            </a:br>
            <a:r>
              <a:rPr lang="en-US" sz="1600" i="1" dirty="0">
                <a:latin typeface="Lucida Sans" panose="020B0602030504020204" pitchFamily="34" charset="77"/>
                <a:cs typeface="Georgia"/>
              </a:rPr>
              <a:t>participants </a:t>
            </a:r>
          </a:p>
        </p:txBody>
      </p:sp>
    </p:spTree>
    <p:extLst>
      <p:ext uri="{BB962C8B-B14F-4D97-AF65-F5344CB8AC3E}">
        <p14:creationId xmlns:p14="http://schemas.microsoft.com/office/powerpoint/2010/main" val="22266820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7ea6606-3653-47fa-b268-91e6b6ffd5ec"/>
</p:tagLst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5565</TotalTime>
  <Words>5385</Words>
  <Application>Microsoft Macintosh PowerPoint</Application>
  <PresentationFormat>Widescreen</PresentationFormat>
  <Paragraphs>1293</Paragraphs>
  <Slides>138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138</vt:i4>
      </vt:variant>
    </vt:vector>
  </HeadingPairs>
  <TitlesOfParts>
    <vt:vector size="152" baseType="lpstr">
      <vt:lpstr>Arial</vt:lpstr>
      <vt:lpstr>Calibri</vt:lpstr>
      <vt:lpstr>Georgia</vt:lpstr>
      <vt:lpstr>Lucida Console</vt:lpstr>
      <vt:lpstr>Lucida Grande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Parallel Databases</vt:lpstr>
      <vt:lpstr>Overview</vt:lpstr>
      <vt:lpstr>The I/O Bottleneck</vt:lpstr>
      <vt:lpstr>The Memory Hierarchy, Revisited</vt:lpstr>
      <vt:lpstr>The I/O Bottleneck</vt:lpstr>
      <vt:lpstr>Definitions</vt:lpstr>
      <vt:lpstr>Why Parallel Databases?</vt:lpstr>
      <vt:lpstr>Parallel Architectures</vt:lpstr>
      <vt:lpstr>Shared Memory Architecture</vt:lpstr>
      <vt:lpstr>Software – Shared Memory</vt:lpstr>
      <vt:lpstr>Shared Disc Architecture</vt:lpstr>
      <vt:lpstr>Software – Shared Disc</vt:lpstr>
      <vt:lpstr>Shared Nothing Architecture</vt:lpstr>
      <vt:lpstr>Software - Shared Nothing</vt:lpstr>
      <vt:lpstr>Hardware vs. Software Architecture</vt:lpstr>
      <vt:lpstr>Shared Nothing Challenges</vt:lpstr>
      <vt:lpstr>Parallel Query Processing</vt:lpstr>
      <vt:lpstr>Dividing up the Work</vt:lpstr>
      <vt:lpstr>Database Software on each node</vt:lpstr>
      <vt:lpstr>Inter-Query Parallelism</vt:lpstr>
      <vt:lpstr>Intra-Query Parallelism</vt:lpstr>
      <vt:lpstr>Intra-Operator Parallelism</vt:lpstr>
      <vt:lpstr>Intra-Operator Parallelism</vt:lpstr>
      <vt:lpstr>Partitioning</vt:lpstr>
      <vt:lpstr>Range Partitioning</vt:lpstr>
      <vt:lpstr>Hash Partitioning</vt:lpstr>
      <vt:lpstr>Schema Partitioning</vt:lpstr>
      <vt:lpstr>Rebalancing Data</vt:lpstr>
      <vt:lpstr>Rebalancing Data</vt:lpstr>
      <vt:lpstr>Rebalancing Data</vt:lpstr>
      <vt:lpstr>Rebalancing Data</vt:lpstr>
      <vt:lpstr>Intra-Operator Parallelism</vt:lpstr>
      <vt:lpstr>Data Shipping</vt:lpstr>
      <vt:lpstr>Data Shipping</vt:lpstr>
      <vt:lpstr>Query Shipping</vt:lpstr>
      <vt:lpstr>Query Shipping</vt:lpstr>
      <vt:lpstr>Query Shipping Benefits</vt:lpstr>
      <vt:lpstr>Inter-Operator Parallelism</vt:lpstr>
      <vt:lpstr>Inter-Operator Parallelism</vt:lpstr>
      <vt:lpstr>Inter-Operator Parallelism</vt:lpstr>
      <vt:lpstr>Intra- + Inter-Operator Parallelism</vt:lpstr>
      <vt:lpstr>The Volcano Architecture</vt:lpstr>
      <vt:lpstr>Exchange Operators</vt:lpstr>
      <vt:lpstr>Exchange Operators</vt:lpstr>
      <vt:lpstr>Exchange Operators</vt:lpstr>
      <vt:lpstr>Exchange Operators</vt:lpstr>
      <vt:lpstr>PowerPoint Presentation</vt:lpstr>
      <vt:lpstr>Bushy Parallelism</vt:lpstr>
      <vt:lpstr>Bushy Parallelism</vt:lpstr>
      <vt:lpstr>Parallel Query Processing</vt:lpstr>
      <vt:lpstr>Some Parallel Queries</vt:lpstr>
      <vt:lpstr>Orders Database</vt:lpstr>
      <vt:lpstr>Enquiry/Query without join</vt:lpstr>
      <vt:lpstr>Enquiry/Query without join</vt:lpstr>
      <vt:lpstr>Enquiry/Query without join</vt:lpstr>
      <vt:lpstr>Enquiry/Query without join</vt:lpstr>
      <vt:lpstr>Co-located join</vt:lpstr>
      <vt:lpstr>Co-located join</vt:lpstr>
      <vt:lpstr>Co-located join</vt:lpstr>
      <vt:lpstr>Co-located join</vt:lpstr>
      <vt:lpstr>Co-located join</vt:lpstr>
      <vt:lpstr>Directed join (Parallel associative join)</vt:lpstr>
      <vt:lpstr>Directed join (Parallel associative join)</vt:lpstr>
      <vt:lpstr>Directed join (Parallel associative join)</vt:lpstr>
      <vt:lpstr>Directed join (Parallel associative join)</vt:lpstr>
      <vt:lpstr>Directed join (Parallel associative join)</vt:lpstr>
      <vt:lpstr>Directed join (Parallel associative join)</vt:lpstr>
      <vt:lpstr>Directed join (Parallel associative join)</vt:lpstr>
      <vt:lpstr>Broadcast join (Parallel nested loop join)</vt:lpstr>
      <vt:lpstr>Broadcast join (Parallel nested loop join)</vt:lpstr>
      <vt:lpstr>Broadcast join (Parallel nested loop join)</vt:lpstr>
      <vt:lpstr>Broadcast join (Parallel nested loop join)</vt:lpstr>
      <vt:lpstr>Broadcast join (Parallel nested loop join)</vt:lpstr>
      <vt:lpstr>Broadcast join (Parallel nested loop join)</vt:lpstr>
      <vt:lpstr>Broadcast join (Parallel nested loop join)</vt:lpstr>
      <vt:lpstr>Repartitioned join (Parallel hash join)</vt:lpstr>
      <vt:lpstr>Repartitioned join (Parallel hash join)</vt:lpstr>
      <vt:lpstr>Repartitioned join (Parallel hash join)</vt:lpstr>
      <vt:lpstr>Repartitioned join (Parallel hash join)</vt:lpstr>
      <vt:lpstr>Repartitioned join (Parallel hash join)</vt:lpstr>
      <vt:lpstr>Repartitioned join (Parallel hash join)</vt:lpstr>
      <vt:lpstr>Repartitioned join (Parallel hash join)</vt:lpstr>
      <vt:lpstr>Concurrency Control</vt:lpstr>
      <vt:lpstr>Concurrency and Parallelism</vt:lpstr>
      <vt:lpstr>Locking and Deadlocks</vt:lpstr>
      <vt:lpstr>Resolving Deadlocks</vt:lpstr>
      <vt:lpstr>Resolving Deadlocks</vt:lpstr>
      <vt:lpstr>Reliability</vt:lpstr>
      <vt:lpstr>Reliability</vt:lpstr>
      <vt:lpstr>Two-Phase Commit (2PC)</vt:lpstr>
      <vt:lpstr>Phase 1: Voting</vt:lpstr>
      <vt:lpstr>Phase 2: Decision</vt:lpstr>
      <vt:lpstr>Normal Operation</vt:lpstr>
      <vt:lpstr>Normal Operation</vt:lpstr>
      <vt:lpstr>Normal Operation</vt:lpstr>
      <vt:lpstr>Normal Operation</vt:lpstr>
      <vt:lpstr>Normal Operation</vt:lpstr>
      <vt:lpstr>Normal Operation</vt:lpstr>
      <vt:lpstr>Normal Operation</vt:lpstr>
      <vt:lpstr>Normal Operation</vt:lpstr>
      <vt:lpstr>Logging</vt:lpstr>
      <vt:lpstr>Aborted Transaction</vt:lpstr>
      <vt:lpstr>Aborted Transaction</vt:lpstr>
      <vt:lpstr>State Transitions</vt:lpstr>
      <vt:lpstr>State Transitions</vt:lpstr>
      <vt:lpstr>State Transitions</vt:lpstr>
      <vt:lpstr>Coordinator State Diagram</vt:lpstr>
      <vt:lpstr>Participant State Diagram</vt:lpstr>
      <vt:lpstr>Dealing with failures</vt:lpstr>
      <vt:lpstr>Termination Protocol: Coordinator</vt:lpstr>
      <vt:lpstr>Termination Protocol: Coordinator</vt:lpstr>
      <vt:lpstr>Termination Protocol: Participant</vt:lpstr>
      <vt:lpstr>Termination Protocol: Participant</vt:lpstr>
      <vt:lpstr>Cooperative Termination Protocol</vt:lpstr>
      <vt:lpstr>Recovery Protocol: Coordinator</vt:lpstr>
      <vt:lpstr>Recovery Protocol: Coordinator</vt:lpstr>
      <vt:lpstr>Recovery Protocol: Coordinator</vt:lpstr>
      <vt:lpstr>Recovery Protocol: Participant</vt:lpstr>
      <vt:lpstr>Recovery Protocol: Participant</vt:lpstr>
      <vt:lpstr>Recovery Protocol: Participant</vt:lpstr>
      <vt:lpstr>2PC Variants</vt:lpstr>
      <vt:lpstr>2PC Performance</vt:lpstr>
      <vt:lpstr>Presumed-Abort</vt:lpstr>
      <vt:lpstr>Presumed-Commit</vt:lpstr>
      <vt:lpstr>Three-Phase Commit</vt:lpstr>
      <vt:lpstr>Three-Phase Commit</vt:lpstr>
      <vt:lpstr>Coordinator State Diagram</vt:lpstr>
      <vt:lpstr>Participant State Diagram</vt:lpstr>
      <vt:lpstr>3PC Termination Protocol: Coordinator</vt:lpstr>
      <vt:lpstr>3PC Termination Protocol: Coordinator</vt:lpstr>
      <vt:lpstr>3PC Termination Protocol: Participant</vt:lpstr>
      <vt:lpstr>3PC Recovery Protocol: Coordinator</vt:lpstr>
      <vt:lpstr>3PC Recovery Protocol: Coordinator</vt:lpstr>
      <vt:lpstr>3PC Recover Protocol: Participant</vt:lpstr>
      <vt:lpstr>Parallel Utilities</vt:lpstr>
      <vt:lpstr>Parallel Utilities</vt:lpstr>
      <vt:lpstr>Next Lecture: Distributed Databases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Gibbins N.M.</dc:creator>
  <cp:lastModifiedBy>Nicholas Gibbins</cp:lastModifiedBy>
  <cp:revision>40</cp:revision>
  <dcterms:created xsi:type="dcterms:W3CDTF">2019-03-11T08:56:41Z</dcterms:created>
  <dcterms:modified xsi:type="dcterms:W3CDTF">2021-04-16T07:04:05Z</dcterms:modified>
</cp:coreProperties>
</file>