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7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0"/>
  </p:notesMasterIdLst>
  <p:sldIdLst>
    <p:sldId id="259" r:id="rId9"/>
    <p:sldId id="257" r:id="rId10"/>
    <p:sldId id="699" r:id="rId11"/>
    <p:sldId id="716" r:id="rId12"/>
    <p:sldId id="700" r:id="rId13"/>
    <p:sldId id="701" r:id="rId14"/>
    <p:sldId id="702" r:id="rId15"/>
    <p:sldId id="703" r:id="rId16"/>
    <p:sldId id="704" r:id="rId17"/>
    <p:sldId id="705" r:id="rId18"/>
    <p:sldId id="706" r:id="rId19"/>
    <p:sldId id="707" r:id="rId20"/>
    <p:sldId id="708" r:id="rId21"/>
    <p:sldId id="709" r:id="rId22"/>
    <p:sldId id="710" r:id="rId23"/>
    <p:sldId id="711" r:id="rId24"/>
    <p:sldId id="272" r:id="rId25"/>
    <p:sldId id="712" r:id="rId26"/>
    <p:sldId id="713" r:id="rId27"/>
    <p:sldId id="714" r:id="rId28"/>
    <p:sldId id="715" r:id="rId29"/>
  </p:sldIdLst>
  <p:sldSz cx="12192000" cy="6858000"/>
  <p:notesSz cx="6858000" cy="9144000"/>
  <p:embeddedFontLs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Lucida Console" panose="020B0609040504020204" pitchFamily="49" charset="0"/>
      <p:regular r:id="rId35"/>
    </p:embeddedFont>
    <p:embeddedFont>
      <p:font typeface="Lucida Sans" panose="020B0602030504020204" pitchFamily="34" charset="77"/>
      <p:regular r:id="rId36"/>
      <p:bold r:id="rId37"/>
      <p:italic r:id="rId38"/>
      <p:boldItalic r:id="rId3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6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font" Target="fonts/font9.fntdata"/><Relationship Id="rId21" Type="http://schemas.openxmlformats.org/officeDocument/2006/relationships/slide" Target="slides/slide13.xml"/><Relationship Id="rId34" Type="http://schemas.openxmlformats.org/officeDocument/2006/relationships/font" Target="fonts/font4.fntdata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font" Target="fonts/font6.fntdata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font" Target="fonts/font1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font" Target="fonts/font3.fntdata"/><Relationship Id="rId38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2D839-E36B-9740-8BF6-34E493CF836A}" type="slidenum">
              <a:rPr lang="en-US"/>
              <a:pPr/>
              <a:t>12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55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CB18-BA3F-F748-B69F-87D304D5C6B3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68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A98AD-6592-3E43-A95E-D3198DE8F701}" type="slidenum">
              <a:rPr lang="en-US"/>
              <a:pPr/>
              <a:t>14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13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346C-3CDA-EE4E-98F0-A2C5D4C3D15F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844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7AF-F214-F944-98CE-46BE9E7C2C8F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05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1FB4-8592-CA40-A57F-755AD61DE72A}" type="slidenum">
              <a:rPr lang="en-US"/>
              <a:pPr/>
              <a:t>17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874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5E01-D9A8-6642-91D1-3AFEB8DC3380}" type="slidenum">
              <a:rPr lang="en-US"/>
              <a:pPr/>
              <a:t>18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0139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63905-6A98-6B4E-B499-658BA45C16B2}" type="slidenum">
              <a:rPr lang="en-US"/>
              <a:pPr/>
              <a:t>19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4999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7B6EC-9014-C14C-AD41-5ACB102F3CA0}" type="slidenum">
              <a:rPr lang="en-US"/>
              <a:pPr/>
              <a:t>20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32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92722-A03F-D54F-BA5B-75592C6872BF}" type="slidenum">
              <a:rPr lang="en-US"/>
              <a:pPr/>
              <a:t>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1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47720-7A72-4E4B-8F06-1989CA87B9C4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63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F5DA7-3771-4444-8B5F-C1802C61C294}" type="slidenum">
              <a:rPr lang="en-US"/>
              <a:pPr/>
              <a:t>6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7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933C3-7CF4-8044-82BA-97147B49D4ED}" type="slidenum">
              <a:rPr lang="en-US"/>
              <a:pPr/>
              <a:t>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7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40EDC-FB51-F746-9E17-F70588F2463B}" type="slidenum">
              <a:rPr lang="en-US"/>
              <a:pPr/>
              <a:t>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ACC3E-B15D-EE49-94CE-0F56213F304B}" type="slidenum">
              <a:rPr lang="en-US"/>
              <a:pPr/>
              <a:t>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651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E044C-B054-4544-8D8F-5ED0D3F16EF2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697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155FC-DE1A-1E41-82D0-EF922850E1B1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94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6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6"/>
            <a:ext cx="11328000" cy="790575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253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700213"/>
            <a:ext cx="11328000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2000" y="6308726"/>
            <a:ext cx="10176501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522733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05274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523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700213"/>
            <a:ext cx="5471384" cy="44656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618" y="1700214"/>
            <a:ext cx="5471383" cy="446563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2000" y="6308726"/>
            <a:ext cx="10176501" cy="288925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42141441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0930-80BC-9E43-BC91-259F45447E64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32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017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432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define the property </a:t>
            </a:r>
            <a:r>
              <a:rPr lang="en-GB" dirty="0" err="1"/>
              <a:t>worksFor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A00CA-EA6F-984B-AB3B-8902F8CBD5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3365104" y="3284762"/>
            <a:ext cx="157162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7288" name="AutoShape 8"/>
          <p:cNvSpPr>
            <a:spLocks noChangeArrowheads="1"/>
          </p:cNvSpPr>
          <p:nvPr/>
        </p:nvSpPr>
        <p:spPr bwMode="auto">
          <a:xfrm>
            <a:off x="7248129" y="3284762"/>
            <a:ext cx="152717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7290" name="AutoShape 10"/>
          <p:cNvCxnSpPr>
            <a:cxnSpLocks noChangeShapeType="1"/>
            <a:stCxn id="97285" idx="3"/>
            <a:endCxn id="97288" idx="1"/>
          </p:cNvCxnSpPr>
          <p:nvPr/>
        </p:nvCxnSpPr>
        <p:spPr bwMode="auto">
          <a:xfrm>
            <a:off x="4936728" y="3573686"/>
            <a:ext cx="23114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5663804" y="3235549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2532063" y="5497488"/>
            <a:ext cx="7127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</a:t>
            </a:r>
            <a:r>
              <a:rPr lang="en-GB" sz="2000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WorksFor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30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Important difference between RDF and object-oriented programming languages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OO languages define classes in terms of the properties they have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 dirty="0"/>
              <a:t>RDF defines properties in terms of the classes whose instances they relate to each other</a:t>
            </a:r>
          </a:p>
          <a:p>
            <a:pPr marL="692150" lvl="1" indent="-347663">
              <a:lnSpc>
                <a:spcPct val="90000"/>
              </a:lnSpc>
            </a:pPr>
            <a:endParaRPr lang="en-GB" sz="2000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</a:t>
            </a:r>
            <a:r>
              <a:rPr lang="en-GB" i="1" dirty="0"/>
              <a:t>domain</a:t>
            </a:r>
            <a:r>
              <a:rPr lang="en-GB" dirty="0"/>
              <a:t> of a property is the class that the property runs </a:t>
            </a:r>
            <a:r>
              <a:rPr lang="en-GB" i="1" dirty="0"/>
              <a:t>from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</a:t>
            </a:r>
            <a:r>
              <a:rPr lang="en-GB" i="1" dirty="0"/>
              <a:t>range</a:t>
            </a:r>
            <a:r>
              <a:rPr lang="en-GB" dirty="0"/>
              <a:t> of a property is the class that a property runs </a:t>
            </a:r>
            <a:r>
              <a:rPr lang="en-GB" i="1" dirty="0"/>
              <a:t>to</a:t>
            </a:r>
            <a:endParaRPr lang="en-US" i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24ACA-40EF-3040-8AC8-E536EC24DB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5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The property </a:t>
            </a:r>
            <a:r>
              <a:rPr lang="en-GB" dirty="0" err="1"/>
              <a:t>worksFor</a:t>
            </a:r>
            <a:r>
              <a:rPr lang="en-GB" dirty="0"/>
              <a:t> relates objects of class Employee to objects of class Company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C5ECC-F974-1444-8B65-412D7799F9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179764" y="5251124"/>
            <a:ext cx="7127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rdf:Property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rdfs:domain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rdfs:range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ex:Company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GB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5334001" y="3573463"/>
            <a:ext cx="1547813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7896226" y="3573463"/>
            <a:ext cx="14763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1387" name="AutoShape 11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6881813" y="3862388"/>
            <a:ext cx="1014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7032626" y="3524250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3200400" y="4149726"/>
            <a:ext cx="15875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3200401" y="2997201"/>
            <a:ext cx="1590675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ex:Company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5087938" y="4389438"/>
            <a:ext cx="1391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5160964" y="2947988"/>
            <a:ext cx="12089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01397" name="AutoShape 21"/>
          <p:cNvCxnSpPr>
            <a:cxnSpLocks noChangeShapeType="1"/>
            <a:stCxn id="101382" idx="0"/>
            <a:endCxn id="101393" idx="3"/>
          </p:cNvCxnSpPr>
          <p:nvPr/>
        </p:nvCxnSpPr>
        <p:spPr bwMode="auto">
          <a:xfrm rot="5400000" flipH="1">
            <a:off x="5306219" y="2770982"/>
            <a:ext cx="287338" cy="131762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398" name="AutoShape 22"/>
          <p:cNvCxnSpPr>
            <a:cxnSpLocks noChangeShapeType="1"/>
            <a:stCxn id="101382" idx="2"/>
            <a:endCxn id="101390" idx="3"/>
          </p:cNvCxnSpPr>
          <p:nvPr/>
        </p:nvCxnSpPr>
        <p:spPr bwMode="auto">
          <a:xfrm rot="5400000">
            <a:off x="5303838" y="3633788"/>
            <a:ext cx="288925" cy="1320800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02714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Specialisation exists in properties as well as classes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dirty="0" err="1"/>
              <a:t>worksFor</a:t>
            </a:r>
            <a:r>
              <a:rPr lang="en-GB" dirty="0"/>
              <a:t> is 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/>
              <a:t>affiliatedTo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B451-A6AB-F947-82C8-79429732F1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532063" y="5527675"/>
            <a:ext cx="7416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ex:worksFor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rdf:</a:t>
            </a:r>
            <a:r>
              <a:rPr lang="en-GB" sz="2000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Property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;</a:t>
            </a:r>
            <a:b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rdfs:subPropertyOf</a:t>
            </a:r>
            <a:r>
              <a:rPr lang="en-GB" dirty="0"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  <a:ea typeface="Arial" charset="0"/>
                <a:cs typeface="Arial" charset="0"/>
              </a:rPr>
              <a:t>ex:affiliatedTo</a:t>
            </a:r>
            <a:endParaRPr lang="en-US" dirty="0"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  <p:sp>
        <p:nvSpPr>
          <p:cNvPr id="103430" name="AutoShape 6"/>
          <p:cNvSpPr>
            <a:spLocks noChangeArrowheads="1"/>
          </p:cNvSpPr>
          <p:nvPr/>
        </p:nvSpPr>
        <p:spPr bwMode="auto">
          <a:xfrm>
            <a:off x="3584404" y="4652963"/>
            <a:ext cx="171948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ex:worksFor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6896770" y="4652963"/>
            <a:ext cx="1611312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3435" name="AutoShape 11"/>
          <p:cNvCxnSpPr>
            <a:cxnSpLocks noChangeShapeType="1"/>
            <a:stCxn id="103430" idx="3"/>
            <a:endCxn id="103433" idx="1"/>
          </p:cNvCxnSpPr>
          <p:nvPr/>
        </p:nvCxnSpPr>
        <p:spPr bwMode="auto">
          <a:xfrm>
            <a:off x="5303888" y="4941094"/>
            <a:ext cx="159288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5672635" y="4615259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rdf:type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3584402" y="3213101"/>
            <a:ext cx="1719486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ex:affiliatedTo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3440" name="AutoShape 16"/>
          <p:cNvCxnSpPr>
            <a:cxnSpLocks noChangeShapeType="1"/>
            <a:stCxn id="103430" idx="0"/>
            <a:endCxn id="103438" idx="2"/>
          </p:cNvCxnSpPr>
          <p:nvPr/>
        </p:nvCxnSpPr>
        <p:spPr bwMode="auto">
          <a:xfrm flipH="1" flipV="1">
            <a:off x="4444146" y="3789363"/>
            <a:ext cx="1" cy="863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2371142" y="4051886"/>
            <a:ext cx="2073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ea typeface="Arial" charset="0"/>
                <a:cs typeface="Arial" charset="0"/>
              </a:rPr>
              <a:t>rdfs:subPropertyOf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3857675" y="354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US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2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rdfs:subPropertyOf</a:t>
            </a:r>
            <a:r>
              <a:rPr lang="en-GB" dirty="0"/>
              <a:t> is transitive and reflexive</a:t>
            </a:r>
          </a:p>
          <a:p>
            <a:pPr lvl="1"/>
            <a:r>
              <a:rPr lang="en-GB" dirty="0"/>
              <a:t>Entailment of </a:t>
            </a:r>
            <a:r>
              <a:rPr lang="en-GB" dirty="0" err="1"/>
              <a:t>superproperties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B4A5-8D3E-1F4D-9A7F-E445736F4E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3339107" y="5084763"/>
            <a:ext cx="160437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7248526" y="5084763"/>
            <a:ext cx="171053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Example Inc.</a:t>
            </a:r>
          </a:p>
        </p:txBody>
      </p:sp>
      <p:cxnSp>
        <p:nvCxnSpPr>
          <p:cNvPr id="105482" name="AutoShape 10"/>
          <p:cNvCxnSpPr>
            <a:cxnSpLocks noChangeShapeType="1"/>
            <a:stCxn id="105477" idx="3"/>
            <a:endCxn id="105480" idx="1"/>
          </p:cNvCxnSpPr>
          <p:nvPr/>
        </p:nvCxnSpPr>
        <p:spPr bwMode="auto">
          <a:xfrm>
            <a:off x="4943477" y="5372894"/>
            <a:ext cx="2305049" cy="0"/>
          </a:xfrm>
          <a:prstGeom prst="straightConnector1">
            <a:avLst/>
          </a:prstGeom>
          <a:noFill/>
          <a:ln w="1905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5439409" y="5403607"/>
            <a:ext cx="1404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ex:worksFor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5235027" y="3355558"/>
            <a:ext cx="17219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ex:affiliatedTo</a:t>
            </a:r>
            <a:endParaRPr lang="en-US" sz="1600" b="1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05485" name="AutoShape 13"/>
          <p:cNvCxnSpPr>
            <a:cxnSpLocks noChangeShapeType="1"/>
            <a:stCxn id="105477" idx="0"/>
            <a:endCxn id="105480" idx="0"/>
          </p:cNvCxnSpPr>
          <p:nvPr/>
        </p:nvCxnSpPr>
        <p:spPr bwMode="auto">
          <a:xfrm rot="5400000" flipH="1" flipV="1">
            <a:off x="6122543" y="3103512"/>
            <a:ext cx="12700" cy="3962503"/>
          </a:xfrm>
          <a:prstGeom prst="curvedConnector3">
            <a:avLst>
              <a:gd name="adj1" fmla="val 10779780"/>
            </a:avLst>
          </a:prstGeom>
          <a:noFill/>
          <a:ln w="25400">
            <a:solidFill>
              <a:schemeClr val="tx1">
                <a:lumMod val="50000"/>
              </a:schemeClr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6096000" y="3716338"/>
            <a:ext cx="0" cy="1655762"/>
          </a:xfrm>
          <a:prstGeom prst="line">
            <a:avLst/>
          </a:prstGeom>
          <a:noFill/>
          <a:ln w="19050">
            <a:solidFill>
              <a:schemeClr val="tx1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4656139" y="4387850"/>
            <a:ext cx="20730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rdfs:subPropertyOf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83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/>
      <p:bldP spid="105486" grpId="0" animBg="1"/>
      <p:bldP spid="105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Type entailments from range and domain constraints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62109-19A7-2140-9989-2A416FBEBF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3429001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7248526" y="5084763"/>
            <a:ext cx="151447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Example Inc.</a:t>
            </a:r>
          </a:p>
        </p:txBody>
      </p:sp>
      <p:cxnSp>
        <p:nvCxnSpPr>
          <p:cNvPr id="107530" name="AutoShape 10"/>
          <p:cNvCxnSpPr>
            <a:cxnSpLocks noChangeShapeType="1"/>
            <a:stCxn id="107525" idx="3"/>
            <a:endCxn id="107528" idx="1"/>
          </p:cNvCxnSpPr>
          <p:nvPr/>
        </p:nvCxnSpPr>
        <p:spPr bwMode="auto">
          <a:xfrm>
            <a:off x="4943475" y="5373688"/>
            <a:ext cx="23050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5393725" y="5417987"/>
            <a:ext cx="14045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ex:worksFor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4730211" y="4275440"/>
            <a:ext cx="1391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rdfs:domain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3397250" y="3284538"/>
            <a:ext cx="154305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7250113" y="3284538"/>
            <a:ext cx="149860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ex:Company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5896322" y="3654384"/>
            <a:ext cx="12089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ea typeface="Arial" charset="0"/>
                <a:cs typeface="Arial" charset="0"/>
              </a:rPr>
              <a:t>rdfs:range</a:t>
            </a:r>
            <a:endParaRPr lang="en-US" sz="1600" dirty="0">
              <a:ea typeface="Arial" charset="0"/>
              <a:cs typeface="Arial" charset="0"/>
            </a:endParaRP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119581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ea typeface="Arial" charset="0"/>
                <a:cs typeface="Arial" charset="0"/>
              </a:rPr>
              <a:t>rdf:type</a:t>
            </a:r>
            <a:endParaRPr lang="en-US" sz="1600" b="1" dirty="0">
              <a:ea typeface="Arial" charset="0"/>
              <a:cs typeface="Arial" charset="0"/>
            </a:endParaRP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 flipV="1">
            <a:off x="4943476" y="3573464"/>
            <a:ext cx="1152525" cy="1800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V="1">
            <a:off x="6096001" y="3573464"/>
            <a:ext cx="1152525" cy="1800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7543" name="AutoShape 23"/>
          <p:cNvCxnSpPr>
            <a:cxnSpLocks noChangeShapeType="1"/>
            <a:stCxn id="107525" idx="0"/>
            <a:endCxn id="107534" idx="2"/>
          </p:cNvCxnSpPr>
          <p:nvPr/>
        </p:nvCxnSpPr>
        <p:spPr bwMode="auto">
          <a:xfrm flipH="1" flipV="1">
            <a:off x="4168776" y="3860801"/>
            <a:ext cx="17463" cy="12239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cxnSp>
        <p:nvCxnSpPr>
          <p:cNvPr id="107544" name="AutoShape 24"/>
          <p:cNvCxnSpPr>
            <a:cxnSpLocks noChangeShapeType="1"/>
            <a:stCxn id="107528" idx="0"/>
            <a:endCxn id="107537" idx="2"/>
          </p:cNvCxnSpPr>
          <p:nvPr/>
        </p:nvCxnSpPr>
        <p:spPr bwMode="auto">
          <a:xfrm flipH="1" flipV="1">
            <a:off x="7999413" y="3860801"/>
            <a:ext cx="6350" cy="12239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8038844" y="4267786"/>
            <a:ext cx="103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b="1" dirty="0" err="1">
                <a:ea typeface="Arial" charset="0"/>
                <a:cs typeface="Arial" charset="0"/>
              </a:rPr>
              <a:t>rdf:type</a:t>
            </a:r>
            <a:endParaRPr lang="en-US" sz="1600" b="1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2" grpId="0"/>
      <p:bldP spid="107539" grpId="0"/>
      <p:bldP spid="107540" grpId="0"/>
      <p:bldP spid="107541" grpId="0" animBg="1"/>
      <p:bldP spid="107542" grpId="0" animBg="1"/>
      <p:bldP spid="1075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rdfs:Class</a:t>
            </a:r>
          </a:p>
          <a:p>
            <a:r>
              <a:rPr lang="en-GB"/>
              <a:t>rdf:Property (note different namespace)</a:t>
            </a:r>
          </a:p>
          <a:p>
            <a:r>
              <a:rPr lang="en-GB"/>
              <a:t>rdfs:Resource</a:t>
            </a:r>
          </a:p>
          <a:p>
            <a:r>
              <a:rPr lang="en-GB"/>
              <a:t>rdfs:Literal</a:t>
            </a:r>
          </a:p>
          <a:p>
            <a:r>
              <a:rPr lang="en-GB"/>
              <a:t>rdfs:Datatype</a:t>
            </a:r>
          </a:p>
          <a:p>
            <a:r>
              <a:rPr lang="en-GB"/>
              <a:t>rdf:XMLLiteral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8B025-199F-5041-B456-2C3FB402AF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2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53A6C-9108-F946-B336-2539C80037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3696547" y="222805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5242755" y="1640284"/>
            <a:ext cx="16891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rdfs:Resource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2782889" y="306863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rdfs:Class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5414099" y="3068638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rdfs:Literal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2665414" y="4508501"/>
            <a:ext cx="1601787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rdfs:Datatype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6910388" y="4508501"/>
            <a:ext cx="16637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rdf:XMLLiteral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8256588" y="3068638"/>
            <a:ext cx="1497012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rdf:Property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11638" name="AutoShape 22"/>
          <p:cNvCxnSpPr>
            <a:cxnSpLocks noChangeShapeType="1"/>
            <a:stCxn id="111630" idx="0"/>
            <a:endCxn id="111624" idx="2"/>
          </p:cNvCxnSpPr>
          <p:nvPr/>
        </p:nvCxnSpPr>
        <p:spPr bwMode="auto">
          <a:xfrm flipV="1">
            <a:off x="3467100" y="3644900"/>
            <a:ext cx="0" cy="863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39" name="AutoShape 23"/>
          <p:cNvCxnSpPr>
            <a:cxnSpLocks noChangeShapeType="1"/>
            <a:stCxn id="111627" idx="0"/>
            <a:endCxn id="111621" idx="2"/>
          </p:cNvCxnSpPr>
          <p:nvPr/>
        </p:nvCxnSpPr>
        <p:spPr bwMode="auto">
          <a:xfrm flipH="1" flipV="1">
            <a:off x="6087305" y="2216547"/>
            <a:ext cx="11007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0" name="AutoShape 24"/>
          <p:cNvCxnSpPr>
            <a:cxnSpLocks noChangeShapeType="1"/>
            <a:stCxn id="111636" idx="0"/>
            <a:endCxn id="111621" idx="2"/>
          </p:cNvCxnSpPr>
          <p:nvPr/>
        </p:nvCxnSpPr>
        <p:spPr bwMode="auto">
          <a:xfrm flipH="1" flipV="1">
            <a:off x="6087305" y="2216547"/>
            <a:ext cx="2917789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1" name="AutoShape 25"/>
          <p:cNvCxnSpPr>
            <a:cxnSpLocks noChangeShapeType="1"/>
            <a:stCxn id="111624" idx="0"/>
            <a:endCxn id="111621" idx="2"/>
          </p:cNvCxnSpPr>
          <p:nvPr/>
        </p:nvCxnSpPr>
        <p:spPr bwMode="auto">
          <a:xfrm flipV="1">
            <a:off x="3467102" y="2216547"/>
            <a:ext cx="2620203" cy="85209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7349218" y="222805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1834411" y="388302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6039264" y="2718574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11645" name="AutoShape 29"/>
          <p:cNvCxnSpPr>
            <a:cxnSpLocks noChangeShapeType="1"/>
            <a:stCxn id="111633" idx="0"/>
            <a:endCxn id="111627" idx="2"/>
          </p:cNvCxnSpPr>
          <p:nvPr/>
        </p:nvCxnSpPr>
        <p:spPr bwMode="auto">
          <a:xfrm flipH="1" flipV="1">
            <a:off x="6098312" y="3644900"/>
            <a:ext cx="1643926" cy="8636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1646" name="Group 30"/>
          <p:cNvGrpSpPr>
            <a:grpSpLocks/>
          </p:cNvGrpSpPr>
          <p:nvPr/>
        </p:nvGrpSpPr>
        <p:grpSpPr bwMode="auto">
          <a:xfrm>
            <a:off x="4583114" y="4437063"/>
            <a:ext cx="2160587" cy="1223962"/>
            <a:chOff x="1882" y="2886"/>
            <a:chExt cx="1361" cy="771"/>
          </a:xfrm>
        </p:grpSpPr>
        <p:sp>
          <p:nvSpPr>
            <p:cNvPr id="111648" name="AutoShape 32"/>
            <p:cNvSpPr>
              <a:spLocks noChangeArrowheads="1"/>
            </p:cNvSpPr>
            <p:nvPr/>
          </p:nvSpPr>
          <p:spPr bwMode="auto">
            <a:xfrm>
              <a:off x="1973" y="297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xsd:String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1651" name="AutoShape 35"/>
            <p:cNvSpPr>
              <a:spLocks noChangeArrowheads="1"/>
            </p:cNvSpPr>
            <p:nvPr/>
          </p:nvSpPr>
          <p:spPr bwMode="auto">
            <a:xfrm>
              <a:off x="2290" y="3203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xsd:integer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1653" name="Rectangle 37"/>
            <p:cNvSpPr>
              <a:spLocks noChangeArrowheads="1"/>
            </p:cNvSpPr>
            <p:nvPr/>
          </p:nvSpPr>
          <p:spPr bwMode="auto">
            <a:xfrm>
              <a:off x="1882" y="2886"/>
              <a:ext cx="1361" cy="771"/>
            </a:xfrm>
            <a:prstGeom prst="rect">
              <a:avLst/>
            </a:prstGeom>
            <a:noFill/>
            <a:ln w="19050">
              <a:solidFill>
                <a:schemeClr val="tx1">
                  <a:lumMod val="50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111654" name="AutoShape 38"/>
          <p:cNvCxnSpPr>
            <a:cxnSpLocks noChangeShapeType="1"/>
            <a:stCxn id="111653" idx="0"/>
            <a:endCxn id="111627" idx="2"/>
          </p:cNvCxnSpPr>
          <p:nvPr/>
        </p:nvCxnSpPr>
        <p:spPr bwMode="auto">
          <a:xfrm flipV="1">
            <a:off x="5663408" y="3644900"/>
            <a:ext cx="434904" cy="7921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4038338" y="388302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sp>
        <p:nvSpPr>
          <p:cNvPr id="111656" name="Text Box 40"/>
          <p:cNvSpPr txBox="1">
            <a:spLocks noChangeArrowheads="1"/>
          </p:cNvSpPr>
          <p:nvPr/>
        </p:nvSpPr>
        <p:spPr bwMode="auto">
          <a:xfrm>
            <a:off x="7115655" y="3883026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err="1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rdfs:subClassOf</a:t>
            </a:r>
            <a:endParaRPr lang="en-US" sz="1600" dirty="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cxnSp>
        <p:nvCxnSpPr>
          <p:cNvPr id="111657" name="AutoShape 41"/>
          <p:cNvCxnSpPr>
            <a:cxnSpLocks noChangeShapeType="1"/>
            <a:stCxn id="111653" idx="2"/>
            <a:endCxn id="111630" idx="2"/>
          </p:cNvCxnSpPr>
          <p:nvPr/>
        </p:nvCxnSpPr>
        <p:spPr bwMode="auto">
          <a:xfrm rot="16200000" flipV="1">
            <a:off x="4277519" y="4274344"/>
            <a:ext cx="576262" cy="2197100"/>
          </a:xfrm>
          <a:prstGeom prst="curvedConnector3">
            <a:avLst>
              <a:gd name="adj1" fmla="val -39671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4265319" y="5827713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>
                <a:solidFill>
                  <a:schemeClr val="tx1">
                    <a:lumMod val="50000"/>
                  </a:schemeClr>
                </a:solidFill>
                <a:ea typeface="Arial" charset="0"/>
                <a:cs typeface="Arial" charset="0"/>
              </a:rPr>
              <a:t>rdf:type</a:t>
            </a:r>
            <a:endParaRPr lang="en-US" sz="1600">
              <a:solidFill>
                <a:schemeClr val="tx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32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rdfs:label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give a human-readable name for a resource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&lt;#person-01269&gt; </a:t>
            </a:r>
            <a:r>
              <a:rPr lang="en-GB" sz="1800" dirty="0" err="1">
                <a:latin typeface="Lucida Console" panose="020B0609040504020204" pitchFamily="49" charset="0"/>
              </a:rPr>
              <a:t>rdfs:label</a:t>
            </a:r>
            <a:r>
              <a:rPr lang="en-GB" sz="1800" dirty="0">
                <a:latin typeface="Lucida Console" panose="020B0609040504020204" pitchFamily="49" charset="0"/>
              </a:rPr>
              <a:t> “John Smith” .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rdfs:comment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give a human-readable description for a resource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&lt;#Employee&gt; </a:t>
            </a:r>
            <a:r>
              <a:rPr lang="en-GB" sz="1800" dirty="0" err="1">
                <a:latin typeface="Lucida Console" panose="020B0609040504020204" pitchFamily="49" charset="0"/>
              </a:rPr>
              <a:t>rdfs:comment</a:t>
            </a:r>
            <a:r>
              <a:rPr lang="en-GB" sz="1800" dirty="0">
                <a:latin typeface="Lucida Console" panose="020B0609040504020204" pitchFamily="49" charset="0"/>
              </a:rPr>
              <a:t> “A person who works.” .</a:t>
            </a:r>
            <a:endParaRPr lang="en-US" sz="1800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91968C-DD09-5C43-B94F-8B29AF3F09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25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rdfs:seeAlso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is used to indicate a resource which can be retrieved to give more information about something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dirty="0" err="1">
                <a:latin typeface="Lucida Console" panose="020B0609040504020204" pitchFamily="49" charset="0"/>
              </a:rPr>
              <a:t>rdfs:isDefinedBy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dirty="0"/>
              <a:t>indicates a resource which is responsible for the definition of something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subproperty</a:t>
            </a:r>
            <a:r>
              <a:rPr lang="en-GB" dirty="0"/>
              <a:t> of </a:t>
            </a:r>
            <a:r>
              <a:rPr lang="en-GB" dirty="0" err="1">
                <a:latin typeface="Lucida Console" panose="020B0609040504020204" pitchFamily="49" charset="0"/>
              </a:rPr>
              <a:t>rdfs:seeAlso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A3A88-E39E-E140-8F3A-9EFD2F2F05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RDF Schema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34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Status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Original version contemporary with RDF (but never became a W3C Recommendation)</a:t>
            </a:r>
          </a:p>
          <a:p>
            <a:r>
              <a:rPr lang="en-GB" dirty="0"/>
              <a:t>Revised version published in 2004</a:t>
            </a:r>
          </a:p>
          <a:p>
            <a:r>
              <a:rPr lang="en-GB" dirty="0"/>
              <a:t>Second revision published in 2014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2CCBA-95BC-3D47-98FA-634E2BAEF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41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7B62-21EB-8D4F-B8FB-F97E826C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Description Logics</a:t>
            </a:r>
          </a:p>
        </p:txBody>
      </p:sp>
    </p:spTree>
    <p:extLst>
      <p:ext uri="{BB962C8B-B14F-4D97-AF65-F5344CB8AC3E}">
        <p14:creationId xmlns:p14="http://schemas.microsoft.com/office/powerpoint/2010/main" val="352500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RDF to define RDFS</a:t>
            </a: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RDFS is a simple ontology language for use with RDF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RDFS is an RDF vocabulary which contains:</a:t>
            </a:r>
          </a:p>
          <a:p>
            <a:r>
              <a:rPr lang="en-GB" dirty="0"/>
              <a:t>Classes for defining classes and properties</a:t>
            </a:r>
          </a:p>
          <a:p>
            <a:r>
              <a:rPr lang="en-GB" dirty="0"/>
              <a:t>Properties for defining basic characteristics of classes and properties</a:t>
            </a:r>
          </a:p>
          <a:p>
            <a:pPr lvl="1"/>
            <a:r>
              <a:rPr lang="en-GB" dirty="0"/>
              <a:t>Global property domains and ranges</a:t>
            </a:r>
          </a:p>
          <a:p>
            <a:r>
              <a:rPr lang="en-GB" dirty="0"/>
              <a:t>Some ancillary properties</a:t>
            </a:r>
          </a:p>
          <a:p>
            <a:pPr lvl="1"/>
            <a:r>
              <a:rPr lang="en-GB" dirty="0"/>
              <a:t>Defined by, see also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A2CF9-C8DC-1A4E-A779-234510D501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493E-9BCD-4242-89F5-CA34AC584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RDF and RDFS 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1E8C-4C74-1F4D-BFE7-5749ACACC5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terms in RDF Schema are defined as part of the RDFS namespace</a:t>
            </a:r>
          </a:p>
          <a:p>
            <a:r>
              <a:rPr lang="en-GB" dirty="0">
                <a:latin typeface="Lucida Console" panose="020B0609040504020204" pitchFamily="49" charset="0"/>
              </a:rPr>
              <a:t>http://www.w3.org/2000/01/</a:t>
            </a:r>
            <a:r>
              <a:rPr lang="en-GB" dirty="0" err="1">
                <a:latin typeface="Lucida Console" panose="020B0609040504020204" pitchFamily="49" charset="0"/>
              </a:rPr>
              <a:t>rdf</a:t>
            </a:r>
            <a:r>
              <a:rPr lang="en-GB" dirty="0">
                <a:latin typeface="Lucida Console" panose="020B0609040504020204" pitchFamily="49" charset="0"/>
              </a:rPr>
              <a:t>-schema# </a:t>
            </a:r>
            <a:r>
              <a:rPr lang="en-GB" dirty="0"/>
              <a:t>, abbreviated here as </a:t>
            </a:r>
            <a:r>
              <a:rPr lang="en-GB" dirty="0" err="1">
                <a:latin typeface="Lucida Console" panose="020B0609040504020204" pitchFamily="49" charset="0"/>
              </a:rPr>
              <a:t>rdfs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Two terms are defined as part of the RDF namespace: </a:t>
            </a:r>
            <a:r>
              <a:rPr lang="en-GB" dirty="0" err="1"/>
              <a:t>rdf:type</a:t>
            </a:r>
            <a:r>
              <a:rPr lang="en-GB" dirty="0"/>
              <a:t> and </a:t>
            </a:r>
            <a:r>
              <a:rPr lang="en-GB" dirty="0" err="1"/>
              <a:t>rdf:Property</a:t>
            </a:r>
            <a:endParaRPr lang="en-GB" dirty="0"/>
          </a:p>
          <a:p>
            <a:r>
              <a:rPr lang="en-GB" dirty="0">
                <a:latin typeface="Lucida Console" panose="020B0609040504020204" pitchFamily="49" charset="0"/>
              </a:rPr>
              <a:t>http://www.w3.org/1999/02/22-rdf-syntax-ns#</a:t>
            </a:r>
            <a:r>
              <a:rPr lang="en-GB" dirty="0"/>
              <a:t> , abbreviated as </a:t>
            </a:r>
            <a:r>
              <a:rPr lang="en-GB" dirty="0" err="1">
                <a:latin typeface="Lucida Console" panose="020B0609040504020204" pitchFamily="49" charset="0"/>
              </a:rPr>
              <a:t>rdf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a historical accident, but can trip up the unwary</a:t>
            </a:r>
          </a:p>
          <a:p>
            <a:pPr marL="0" indent="0">
              <a:buNone/>
            </a:pPr>
            <a:r>
              <a:rPr lang="en-US" dirty="0"/>
              <a:t>Be careful when using these terms in SPARQL queries!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7A447-1A02-464D-B663-195F086B0A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1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We wish to define the class Person: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D36EF85-CA8E-C44D-9CCF-0AFC105E38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3575050" y="3284538"/>
            <a:ext cx="5041900" cy="625475"/>
            <a:chOff x="1292" y="1721"/>
            <a:chExt cx="3176" cy="394"/>
          </a:xfrm>
        </p:grpSpPr>
        <p:sp>
          <p:nvSpPr>
            <p:cNvPr id="87046" name="AutoShape 6"/>
            <p:cNvSpPr>
              <a:spLocks noChangeArrowheads="1"/>
            </p:cNvSpPr>
            <p:nvPr/>
          </p:nvSpPr>
          <p:spPr bwMode="auto">
            <a:xfrm>
              <a:off x="1292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ex:Person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7049" name="AutoShape 9"/>
            <p:cNvSpPr>
              <a:spLocks noChangeArrowheads="1"/>
            </p:cNvSpPr>
            <p:nvPr/>
          </p:nvSpPr>
          <p:spPr bwMode="auto">
            <a:xfrm>
              <a:off x="3606" y="1752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rdfs:Class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7051" name="AutoShape 11"/>
            <p:cNvCxnSpPr>
              <a:cxnSpLocks noChangeShapeType="1"/>
              <a:stCxn id="87046" idx="3"/>
              <a:endCxn id="87049" idx="1"/>
            </p:cNvCxnSpPr>
            <p:nvPr/>
          </p:nvCxnSpPr>
          <p:spPr bwMode="auto">
            <a:xfrm>
              <a:off x="2154" y="1934"/>
              <a:ext cx="145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2608" y="1721"/>
              <a:ext cx="60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3204856" y="5497712"/>
            <a:ext cx="578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8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Employee is a subclass of Person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3BF6B-7F37-D44F-A85B-819C25714E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69E424A-F0B0-944F-9910-21D7390E794B}"/>
              </a:ext>
            </a:extLst>
          </p:cNvPr>
          <p:cNvGrpSpPr/>
          <p:nvPr/>
        </p:nvGrpSpPr>
        <p:grpSpPr>
          <a:xfrm>
            <a:off x="2929823" y="2937531"/>
            <a:ext cx="4982129" cy="1766888"/>
            <a:chOff x="1534559" y="2743200"/>
            <a:chExt cx="4982129" cy="1766888"/>
          </a:xfrm>
        </p:grpSpPr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2468488" y="3933825"/>
              <a:ext cx="1668537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ex:Employee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5148263" y="3933825"/>
              <a:ext cx="1368425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rdfs:Class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89098" name="AutoShape 10"/>
            <p:cNvCxnSpPr>
              <a:cxnSpLocks noChangeShapeType="1"/>
              <a:stCxn id="89093" idx="3"/>
              <a:endCxn id="89096" idx="1"/>
            </p:cNvCxnSpPr>
            <p:nvPr/>
          </p:nvCxnSpPr>
          <p:spPr bwMode="auto">
            <a:xfrm>
              <a:off x="4137025" y="4221957"/>
              <a:ext cx="1011238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>
              <a:off x="4211638" y="3884613"/>
              <a:ext cx="9669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ea typeface="Arial" charset="0"/>
                  <a:cs typeface="Arial" charset="0"/>
                </a:rPr>
                <a:t>rdf:type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2540496" y="2743200"/>
              <a:ext cx="1512168" cy="5762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ex:Person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9103" name="Text Box 15"/>
            <p:cNvSpPr txBox="1">
              <a:spLocks noChangeArrowheads="1"/>
            </p:cNvSpPr>
            <p:nvPr/>
          </p:nvSpPr>
          <p:spPr bwMode="auto">
            <a:xfrm>
              <a:off x="1534559" y="3483073"/>
              <a:ext cx="176202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ea typeface="Arial" charset="0"/>
                  <a:cs typeface="Arial" charset="0"/>
                </a:rPr>
                <a:t>rdfs:subClassOf</a:t>
              </a:r>
              <a:endParaRPr lang="en-US" sz="1600" dirty="0">
                <a:ea typeface="Arial" charset="0"/>
                <a:cs typeface="Arial" charset="0"/>
              </a:endParaRPr>
            </a:p>
          </p:txBody>
        </p:sp>
        <p:cxnSp>
          <p:nvCxnSpPr>
            <p:cNvPr id="89104" name="AutoShape 16"/>
            <p:cNvCxnSpPr>
              <a:cxnSpLocks noChangeShapeType="1"/>
              <a:stCxn id="89093" idx="0"/>
              <a:endCxn id="89101" idx="2"/>
            </p:cNvCxnSpPr>
            <p:nvPr/>
          </p:nvCxnSpPr>
          <p:spPr bwMode="auto">
            <a:xfrm flipH="1" flipV="1">
              <a:off x="3296580" y="3319463"/>
              <a:ext cx="6177" cy="61436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3018235" y="5517233"/>
            <a:ext cx="557845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ex:Employee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rdf:type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rdfs:Class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; </a:t>
            </a:r>
            <a:b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</a:b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          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rdfs:subClassOf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ex:Person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ea typeface="Arial" charset="0"/>
                <a:cs typeface="Arial" charset="0"/>
              </a:rPr>
              <a:t> . </a:t>
            </a:r>
            <a:endParaRPr lang="en-US" dirty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16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transitive</a:t>
            </a:r>
          </a:p>
          <a:p>
            <a:pPr marL="360000" lvl="1" indent="0">
              <a:buNone/>
            </a:pPr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(B </a:t>
            </a:r>
            <a:r>
              <a:rPr lang="en-GB" dirty="0" err="1"/>
              <a:t>rdfs:subClassOf</a:t>
            </a:r>
            <a:r>
              <a:rPr lang="en-GB" dirty="0"/>
              <a:t> C) </a:t>
            </a:r>
            <a:br>
              <a:rPr lang="en-GB" dirty="0"/>
            </a:br>
            <a:r>
              <a:rPr lang="en-GB" dirty="0"/>
              <a:t>implies (A </a:t>
            </a:r>
            <a:r>
              <a:rPr lang="en-GB" dirty="0" err="1"/>
              <a:t>rdfs:subClassOf</a:t>
            </a:r>
            <a:r>
              <a:rPr lang="en-GB" dirty="0"/>
              <a:t> 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58772-E6CE-344B-92A7-BE80799B13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273675" y="5373018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squar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Ex:PartTime</a:t>
            </a:r>
            <a:r>
              <a:rPr lang="en-US" dirty="0">
                <a:solidFill>
                  <a:schemeClr val="bg1"/>
                </a:solidFill>
              </a:rPr>
              <a:t> Employee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5273675" y="4323680"/>
            <a:ext cx="1644650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343401" y="4915817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47" name="AutoShape 11"/>
          <p:cNvCxnSpPr>
            <a:cxnSpLocks noChangeShapeType="1"/>
            <a:stCxn id="91141" idx="0"/>
            <a:endCxn id="91144" idx="2"/>
          </p:cNvCxnSpPr>
          <p:nvPr/>
        </p:nvCxnSpPr>
        <p:spPr bwMode="auto">
          <a:xfrm flipV="1">
            <a:off x="6096000" y="4899943"/>
            <a:ext cx="0" cy="473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5273675" y="3315618"/>
            <a:ext cx="164465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4343401" y="3907755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52" name="AutoShape 16"/>
          <p:cNvCxnSpPr>
            <a:cxnSpLocks noChangeShapeType="1"/>
            <a:stCxn id="91144" idx="0"/>
            <a:endCxn id="91149" idx="2"/>
          </p:cNvCxnSpPr>
          <p:nvPr/>
        </p:nvCxnSpPr>
        <p:spPr bwMode="auto">
          <a:xfrm flipV="1">
            <a:off x="6096000" y="3891880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53" name="AutoShape 17"/>
          <p:cNvCxnSpPr>
            <a:cxnSpLocks noChangeShapeType="1"/>
            <a:stCxn id="91141" idx="3"/>
            <a:endCxn id="91149" idx="3"/>
          </p:cNvCxnSpPr>
          <p:nvPr/>
        </p:nvCxnSpPr>
        <p:spPr bwMode="auto">
          <a:xfrm flipV="1">
            <a:off x="6918325" y="3603749"/>
            <a:ext cx="12700" cy="2057400"/>
          </a:xfrm>
          <a:prstGeom prst="curvedConnector3">
            <a:avLst>
              <a:gd name="adj1" fmla="val 4957898"/>
            </a:avLst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7570789" y="4418930"/>
            <a:ext cx="1869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 dirty="0" err="1">
                <a:ea typeface="Arial" charset="0"/>
                <a:cs typeface="Arial" charset="0"/>
              </a:rPr>
              <a:t>rdfs:subClassOf</a:t>
            </a:r>
            <a:endParaRPr lang="en-US" sz="1600" b="1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rdfs:subClassOf</a:t>
            </a:r>
            <a:r>
              <a:rPr lang="en-GB" dirty="0"/>
              <a:t> is reflexive</a:t>
            </a:r>
          </a:p>
          <a:p>
            <a:pPr lvl="1"/>
            <a:r>
              <a:rPr lang="en-GB" dirty="0"/>
              <a:t>All classes are subclasses of themselves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1630F-A345-6E4C-B342-F8DD75BBBA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189" name="AutoShape 5"/>
          <p:cNvSpPr>
            <a:spLocks noChangeArrowheads="1"/>
          </p:cNvSpPr>
          <p:nvPr/>
        </p:nvSpPr>
        <p:spPr bwMode="auto">
          <a:xfrm>
            <a:off x="5411788" y="3968750"/>
            <a:ext cx="1368425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6996113" y="4064000"/>
            <a:ext cx="1869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ea typeface="Arial" charset="0"/>
                <a:cs typeface="Arial" charset="0"/>
              </a:rPr>
              <a:t>rdfs:subClassOf</a:t>
            </a:r>
            <a:endParaRPr lang="en-US" sz="1600" b="1">
              <a:ea typeface="Arial" charset="0"/>
              <a:cs typeface="Arial" charset="0"/>
            </a:endParaRPr>
          </a:p>
        </p:txBody>
      </p:sp>
      <p:cxnSp>
        <p:nvCxnSpPr>
          <p:cNvPr id="93192" name="AutoShape 8"/>
          <p:cNvCxnSpPr>
            <a:cxnSpLocks noChangeShapeType="1"/>
            <a:stCxn id="93189" idx="0"/>
            <a:endCxn id="93189" idx="2"/>
          </p:cNvCxnSpPr>
          <p:nvPr/>
        </p:nvCxnSpPr>
        <p:spPr bwMode="auto">
          <a:xfrm rot="5400000" flipV="1">
            <a:off x="5808662" y="4256087"/>
            <a:ext cx="576262" cy="1588"/>
          </a:xfrm>
          <a:prstGeom prst="curvedConnector5">
            <a:avLst>
              <a:gd name="adj1" fmla="val -39671"/>
              <a:gd name="adj2" fmla="val 57500000"/>
              <a:gd name="adj3" fmla="val 139671"/>
            </a:avLst>
          </a:prstGeom>
          <a:noFill/>
          <a:ln w="25400">
            <a:solidFill>
              <a:schemeClr val="tx1"/>
            </a:solidFill>
            <a:prstDash val="dash"/>
            <a:round/>
            <a:headEnd type="triangle"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08062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/>
              <a:t>rdf:type</a:t>
            </a:r>
            <a:r>
              <a:rPr lang="en-GB" dirty="0"/>
              <a:t> distributes over </a:t>
            </a:r>
            <a:r>
              <a:rPr lang="en-GB" dirty="0" err="1"/>
              <a:t>rdf:subClassOf</a:t>
            </a:r>
            <a:endParaRPr lang="en-GB" dirty="0"/>
          </a:p>
          <a:p>
            <a:pPr lvl="1"/>
            <a:r>
              <a:rPr lang="en-GB" dirty="0"/>
              <a:t>(A </a:t>
            </a:r>
            <a:r>
              <a:rPr lang="en-GB" dirty="0" err="1"/>
              <a:t>rdfs:subClassOf</a:t>
            </a:r>
            <a:r>
              <a:rPr lang="en-GB" dirty="0"/>
              <a:t> B) and (C </a:t>
            </a:r>
            <a:r>
              <a:rPr lang="en-GB" dirty="0" err="1"/>
              <a:t>rdf:type</a:t>
            </a:r>
            <a:r>
              <a:rPr lang="en-GB" dirty="0"/>
              <a:t> A)</a:t>
            </a:r>
            <a:br>
              <a:rPr lang="en-GB" dirty="0"/>
            </a:br>
            <a:r>
              <a:rPr lang="en-GB" dirty="0"/>
              <a:t>implies (C </a:t>
            </a:r>
            <a:r>
              <a:rPr lang="en-GB" dirty="0" err="1"/>
              <a:t>rdf:type</a:t>
            </a:r>
            <a:r>
              <a:rPr lang="en-GB" dirty="0"/>
              <a:t> B)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AE01F-2AC6-2A43-A0CA-7A24EA3367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6815113" y="4865967"/>
            <a:ext cx="1600200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John Smith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3719513" y="4865967"/>
            <a:ext cx="1512168" cy="576263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ex:Employee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735614" y="4816754"/>
            <a:ext cx="9669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3" name="AutoShape 11"/>
          <p:cNvCxnSpPr>
            <a:cxnSpLocks noChangeShapeType="1"/>
            <a:stCxn id="95237" idx="1"/>
            <a:endCxn id="95240" idx="3"/>
          </p:cNvCxnSpPr>
          <p:nvPr/>
        </p:nvCxnSpPr>
        <p:spPr bwMode="auto">
          <a:xfrm flipH="1">
            <a:off x="5231681" y="5154098"/>
            <a:ext cx="158343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3719513" y="3642004"/>
            <a:ext cx="1512168" cy="57626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ex:Person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776514" y="4399241"/>
            <a:ext cx="176202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8" name="AutoShape 16"/>
          <p:cNvCxnSpPr>
            <a:cxnSpLocks noChangeShapeType="1"/>
            <a:stCxn id="95240" idx="0"/>
            <a:endCxn id="95245" idx="2"/>
          </p:cNvCxnSpPr>
          <p:nvPr/>
        </p:nvCxnSpPr>
        <p:spPr bwMode="auto">
          <a:xfrm flipV="1">
            <a:off x="4475597" y="4218266"/>
            <a:ext cx="0" cy="647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5249" name="AutoShape 17"/>
          <p:cNvCxnSpPr>
            <a:cxnSpLocks noChangeShapeType="1"/>
            <a:stCxn id="95237" idx="0"/>
            <a:endCxn id="95245" idx="3"/>
          </p:cNvCxnSpPr>
          <p:nvPr/>
        </p:nvCxnSpPr>
        <p:spPr bwMode="auto">
          <a:xfrm rot="16200000" flipV="1">
            <a:off x="5955533" y="3206285"/>
            <a:ext cx="935831" cy="2383532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ffectLst/>
        </p:spPr>
      </p:cxn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6672239" y="3808691"/>
            <a:ext cx="10102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ea typeface="Arial" charset="0"/>
                <a:cs typeface="Arial" charset="0"/>
              </a:rPr>
              <a:t>rdf:type</a:t>
            </a:r>
            <a:endParaRPr lang="en-US" sz="1600" b="1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132</TotalTime>
  <Words>862</Words>
  <Application>Microsoft Macintosh PowerPoint</Application>
  <PresentationFormat>Widescreen</PresentationFormat>
  <Paragraphs>166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Lucida Sans</vt:lpstr>
      <vt:lpstr>Calibri</vt:lpstr>
      <vt:lpstr>Arial</vt:lpstr>
      <vt:lpstr>Lucida Grande</vt:lpstr>
      <vt:lpstr>Lucida Console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RDF Schema </vt:lpstr>
      <vt:lpstr>Using RDF to define RDFS</vt:lpstr>
      <vt:lpstr>Notes on RDF and RDFS namespaces</vt:lpstr>
      <vt:lpstr>RDF Schema class definitions</vt:lpstr>
      <vt:lpstr>RDF Schema class definitions</vt:lpstr>
      <vt:lpstr>RDF Schema class semantics</vt:lpstr>
      <vt:lpstr>RDF Schema class semantics</vt:lpstr>
      <vt:lpstr>RDF Schema class semantics</vt:lpstr>
      <vt:lpstr>RDF Schema property definitions</vt:lpstr>
      <vt:lpstr>RDF Schema property definitions</vt:lpstr>
      <vt:lpstr>RDF Schema property definitions</vt:lpstr>
      <vt:lpstr>RDF Schema property definitions</vt:lpstr>
      <vt:lpstr>RDF Schema property semantics</vt:lpstr>
      <vt:lpstr>RDF Schema property semantics</vt:lpstr>
      <vt:lpstr>RDF Schema predefined classes</vt:lpstr>
      <vt:lpstr>RDF Schema predefined classes</vt:lpstr>
      <vt:lpstr>RDF Schema ancillary features</vt:lpstr>
      <vt:lpstr>RDF Schema ancillary features</vt:lpstr>
      <vt:lpstr>RDF Schema Status</vt:lpstr>
      <vt:lpstr>Next Lecture: Description Logics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4</cp:revision>
  <dcterms:created xsi:type="dcterms:W3CDTF">2020-01-23T12:04:07Z</dcterms:created>
  <dcterms:modified xsi:type="dcterms:W3CDTF">2021-02-15T10:20:57Z</dcterms:modified>
</cp:coreProperties>
</file>