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650" r:id="rId2"/>
    <p:sldMasterId id="2147483653" r:id="rId3"/>
  </p:sldMasterIdLst>
  <p:notesMasterIdLst>
    <p:notesMasterId r:id="rId21"/>
  </p:notesMasterIdLst>
  <p:handoutMasterIdLst>
    <p:handoutMasterId r:id="rId22"/>
  </p:handoutMasterIdLst>
  <p:sldIdLst>
    <p:sldId id="366" r:id="rId4"/>
    <p:sldId id="403" r:id="rId5"/>
    <p:sldId id="397" r:id="rId6"/>
    <p:sldId id="300" r:id="rId7"/>
    <p:sldId id="385" r:id="rId8"/>
    <p:sldId id="405" r:id="rId9"/>
    <p:sldId id="407" r:id="rId10"/>
    <p:sldId id="408" r:id="rId11"/>
    <p:sldId id="396" r:id="rId12"/>
    <p:sldId id="289" r:id="rId13"/>
    <p:sldId id="292" r:id="rId14"/>
    <p:sldId id="412" r:id="rId15"/>
    <p:sldId id="293" r:id="rId16"/>
    <p:sldId id="294" r:id="rId17"/>
    <p:sldId id="295" r:id="rId18"/>
    <p:sldId id="410" r:id="rId19"/>
    <p:sldId id="411" r:id="rId20"/>
  </p:sldIdLst>
  <p:sldSz cx="9144000" cy="6858000" type="screen4x3"/>
  <p:notesSz cx="6797675" cy="9874250"/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pitchFamily="34" charset="0"/>
        <a:ea typeface="ＭＳ Ｐゴシック" pitchFamily="34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pitchFamily="34" charset="0"/>
        <a:ea typeface="ＭＳ Ｐゴシック" pitchFamily="34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pitchFamily="34" charset="0"/>
        <a:ea typeface="ＭＳ Ｐゴシック" pitchFamily="34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pitchFamily="34" charset="0"/>
        <a:ea typeface="ＭＳ Ｐゴシック" pitchFamily="34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Lucida Sans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Lucida Sans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Lucida Sans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Lucida Sans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615A20"/>
    <a:srgbClr val="A6D85F"/>
    <a:srgbClr val="FFB300"/>
    <a:srgbClr val="FE3E14"/>
    <a:srgbClr val="F00F2C"/>
    <a:srgbClr val="8A412B"/>
    <a:srgbClr val="CCDA86"/>
    <a:srgbClr val="531F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94"/>
    <p:restoredTop sz="92644" autoAdjust="0"/>
  </p:normalViewPr>
  <p:slideViewPr>
    <p:cSldViewPr>
      <p:cViewPr varScale="1">
        <p:scale>
          <a:sx n="90" d="100"/>
          <a:sy n="90" d="100"/>
        </p:scale>
        <p:origin x="1552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5" d="100"/>
        <a:sy n="85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659" cy="4937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Arial" charset="0"/>
                <a:ea typeface="ＭＳ Ｐゴシック" pitchFamily="16" charset="-128"/>
                <a:cs typeface="ＭＳ Ｐゴシック" pitchFamily="1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1"/>
            <a:ext cx="2945659" cy="4937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  <a:ea typeface="ＭＳ Ｐゴシック" pitchFamily="16" charset="-128"/>
                <a:cs typeface="ＭＳ Ｐゴシック" pitchFamily="1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825"/>
            <a:ext cx="2945659" cy="4937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>
                <a:latin typeface="Arial" charset="0"/>
                <a:ea typeface="ＭＳ Ｐゴシック" pitchFamily="16" charset="-128"/>
                <a:cs typeface="ＭＳ Ｐゴシック" pitchFamily="1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378825"/>
            <a:ext cx="2945659" cy="4937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Arial" pitchFamily="34" charset="0"/>
              </a:defRPr>
            </a:lvl1pPr>
          </a:lstStyle>
          <a:p>
            <a:fld id="{46CE7418-6476-4638-8124-34B20CAF98B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1159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659" cy="49371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Arial" charset="0"/>
                <a:ea typeface="ＭＳ Ｐゴシック" pitchFamily="16" charset="-128"/>
                <a:cs typeface="ＭＳ Ｐゴシック" pitchFamily="1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1"/>
            <a:ext cx="2945659" cy="49371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  <a:ea typeface="ＭＳ Ｐゴシック" pitchFamily="16" charset="-128"/>
                <a:cs typeface="ＭＳ Ｐゴシック" pitchFamily="1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39775"/>
            <a:ext cx="4937125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8" y="4690269"/>
            <a:ext cx="4984962" cy="444341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0538"/>
            <a:ext cx="2945659" cy="49371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>
                <a:latin typeface="Arial" charset="0"/>
                <a:ea typeface="ＭＳ Ｐゴシック" pitchFamily="16" charset="-128"/>
                <a:cs typeface="ＭＳ Ｐゴシック" pitchFamily="1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380538"/>
            <a:ext cx="2945659" cy="49371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Arial" pitchFamily="34" charset="0"/>
              </a:defRPr>
            </a:lvl1pPr>
          </a:lstStyle>
          <a:p>
            <a:fld id="{517D9258-2E51-4345-873F-AD84D9DB35A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8309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ＭＳ Ｐゴシック" pitchFamily="1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ＭＳ Ｐゴシック" pitchFamily="16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ＭＳ Ｐゴシック" pitchFamily="16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ＭＳ Ｐゴシック" pitchFamily="16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ＭＳ Ｐゴシック" pitchFamily="16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D9258-2E51-4345-873F-AD84D9DB35A1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1163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GB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GB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 aware of what people can find out about you</a:t>
            </a: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–Clear cookies</a:t>
            </a: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–Search engines</a:t>
            </a: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–192.com</a:t>
            </a: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•Everything on Twitter is public (including direct messages)</a:t>
            </a: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•Separate the professional from the private (e.g., separate Twitter accounts)</a:t>
            </a: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•Improving Google rankings e.g., by blogging regularly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A50D6-6132-4FF4-AFC5-01B946DDB4AB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4020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GB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GB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 aware of what people can find out about you</a:t>
            </a: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–Clear cookies</a:t>
            </a: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–Search engines</a:t>
            </a: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–192.com</a:t>
            </a: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•Everything on Twitter is public (including direct messages)</a:t>
            </a: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•Separate the professional from the private (e.g., separate Twitter accounts)</a:t>
            </a: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•Improving Google rankings e.g., by blogging regularly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A50D6-6132-4FF4-AFC5-01B946DDB4AB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3339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1"/>
          <p:cNvSpPr>
            <a:spLocks noChangeArrowheads="1"/>
          </p:cNvSpPr>
          <p:nvPr/>
        </p:nvSpPr>
        <p:spPr bwMode="auto">
          <a:xfrm>
            <a:off x="-79375" y="3200400"/>
            <a:ext cx="9223375" cy="3657600"/>
          </a:xfrm>
          <a:prstGeom prst="rect">
            <a:avLst/>
          </a:prstGeom>
          <a:gradFill rotWithShape="0">
            <a:gsLst>
              <a:gs pos="0">
                <a:srgbClr val="014359"/>
              </a:gs>
              <a:gs pos="100000">
                <a:srgbClr val="007275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1032"/>
          <p:cNvSpPr>
            <a:spLocks noChangeArrowheads="1"/>
          </p:cNvSpPr>
          <p:nvPr/>
        </p:nvSpPr>
        <p:spPr bwMode="auto">
          <a:xfrm>
            <a:off x="-79375" y="0"/>
            <a:ext cx="9223375" cy="3276600"/>
          </a:xfrm>
          <a:prstGeom prst="rect">
            <a:avLst/>
          </a:prstGeom>
          <a:solidFill>
            <a:srgbClr val="01435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>
              <a:latin typeface="Arial" pitchFamily="34" charset="0"/>
            </a:endParaRPr>
          </a:p>
        </p:txBody>
      </p:sp>
      <p:pic>
        <p:nvPicPr>
          <p:cNvPr id="6" name="Picture 1033" descr="white_logo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0" y="381000"/>
            <a:ext cx="2695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04813"/>
            <a:ext cx="21177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850" y="1700213"/>
            <a:ext cx="8496300" cy="2160587"/>
          </a:xfrm>
        </p:spPr>
        <p:txBody>
          <a:bodyPr lIns="91440"/>
          <a:lstStyle>
            <a:lvl1pPr>
              <a:defRPr sz="7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933825"/>
            <a:ext cx="8496300" cy="1752600"/>
          </a:xfrm>
        </p:spPr>
        <p:txBody>
          <a:bodyPr lIns="91440"/>
          <a:lstStyle>
            <a:lvl1pPr marL="0" indent="0">
              <a:buFontTx/>
              <a:buNone/>
              <a:defRPr sz="35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 rIns="91440"/>
          <a:lstStyle>
            <a:lvl1pPr>
              <a:defRPr>
                <a:latin typeface="Arial" pitchFamily="34" charset="0"/>
              </a:defRPr>
            </a:lvl1pPr>
          </a:lstStyle>
          <a:p>
            <a:fld id="{C2F1A0CE-72EB-48E9-96A9-04B2B8798EF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126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95F3A2-0D31-4D14-98E0-03F3885A257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53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0"/>
            <a:ext cx="2124075" cy="4906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9825" cy="4906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114DF4-1C48-4A7E-8163-297DE0BAB4F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512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908050"/>
            <a:ext cx="8496300" cy="6492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700213"/>
            <a:ext cx="417195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700213"/>
            <a:ext cx="4171950" cy="4114800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  <a:endParaRPr lang="en-GB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D4DFD6-A021-4359-A275-44DFEFEB260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35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908050"/>
            <a:ext cx="8496300" cy="6492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3850" y="1700213"/>
            <a:ext cx="8496300" cy="4114800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288F81-721D-49A1-96B0-2409602C561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990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7544" y="1844824"/>
            <a:ext cx="8135937" cy="4393059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2000"/>
            </a:lvl1pPr>
            <a:lvl2pPr>
              <a:spcBef>
                <a:spcPts val="0"/>
              </a:spcBef>
              <a:spcAft>
                <a:spcPts val="1200"/>
              </a:spcAft>
              <a:defRPr sz="1800"/>
            </a:lvl2pPr>
            <a:lvl3pPr>
              <a:spcBef>
                <a:spcPts val="0"/>
              </a:spcBef>
              <a:spcAft>
                <a:spcPts val="1200"/>
              </a:spcAft>
              <a:defRPr/>
            </a:lvl3pPr>
            <a:lvl4pPr>
              <a:spcBef>
                <a:spcPts val="0"/>
              </a:spcBef>
              <a:spcAft>
                <a:spcPts val="1200"/>
              </a:spcAft>
              <a:defRPr/>
            </a:lvl4pPr>
            <a:lvl5pPr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1763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7544" y="1844824"/>
            <a:ext cx="8135937" cy="4393059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2000"/>
            </a:lvl1pPr>
            <a:lvl2pPr>
              <a:spcBef>
                <a:spcPts val="0"/>
              </a:spcBef>
              <a:spcAft>
                <a:spcPts val="1200"/>
              </a:spcAft>
              <a:defRPr sz="1800"/>
            </a:lvl2pPr>
            <a:lvl3pPr>
              <a:spcBef>
                <a:spcPts val="0"/>
              </a:spcBef>
              <a:spcAft>
                <a:spcPts val="1200"/>
              </a:spcAft>
              <a:defRPr/>
            </a:lvl3pPr>
            <a:lvl4pPr>
              <a:spcBef>
                <a:spcPts val="0"/>
              </a:spcBef>
              <a:spcAft>
                <a:spcPts val="1200"/>
              </a:spcAft>
              <a:defRPr/>
            </a:lvl4pPr>
            <a:lvl5pPr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24016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7544" y="1844824"/>
            <a:ext cx="8135937" cy="4393059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2000"/>
            </a:lvl1pPr>
            <a:lvl2pPr>
              <a:spcBef>
                <a:spcPts val="0"/>
              </a:spcBef>
              <a:spcAft>
                <a:spcPts val="1200"/>
              </a:spcAft>
              <a:defRPr sz="1800"/>
            </a:lvl2pPr>
            <a:lvl3pPr>
              <a:spcBef>
                <a:spcPts val="0"/>
              </a:spcBef>
              <a:spcAft>
                <a:spcPts val="1200"/>
              </a:spcAft>
              <a:defRPr/>
            </a:lvl3pPr>
            <a:lvl4pPr>
              <a:spcBef>
                <a:spcPts val="0"/>
              </a:spcBef>
              <a:spcAft>
                <a:spcPts val="1200"/>
              </a:spcAft>
              <a:defRPr/>
            </a:lvl4pPr>
            <a:lvl5pPr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85245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7544" y="1844824"/>
            <a:ext cx="8135937" cy="4393059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2000"/>
            </a:lvl1pPr>
            <a:lvl2pPr>
              <a:spcBef>
                <a:spcPts val="0"/>
              </a:spcBef>
              <a:spcAft>
                <a:spcPts val="1200"/>
              </a:spcAft>
              <a:defRPr sz="1800"/>
            </a:lvl2pPr>
            <a:lvl3pPr>
              <a:spcBef>
                <a:spcPts val="0"/>
              </a:spcBef>
              <a:spcAft>
                <a:spcPts val="1200"/>
              </a:spcAft>
              <a:defRPr/>
            </a:lvl3pPr>
            <a:lvl4pPr>
              <a:spcBef>
                <a:spcPts val="0"/>
              </a:spcBef>
              <a:spcAft>
                <a:spcPts val="1200"/>
              </a:spcAft>
              <a:defRPr/>
            </a:lvl4pPr>
            <a:lvl5pPr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17056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7544" y="1844824"/>
            <a:ext cx="8135937" cy="4393059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2000"/>
            </a:lvl1pPr>
            <a:lvl2pPr>
              <a:spcBef>
                <a:spcPts val="0"/>
              </a:spcBef>
              <a:spcAft>
                <a:spcPts val="1200"/>
              </a:spcAft>
              <a:defRPr sz="1800"/>
            </a:lvl2pPr>
            <a:lvl3pPr>
              <a:spcBef>
                <a:spcPts val="0"/>
              </a:spcBef>
              <a:spcAft>
                <a:spcPts val="1200"/>
              </a:spcAft>
              <a:defRPr/>
            </a:lvl3pPr>
            <a:lvl4pPr>
              <a:spcBef>
                <a:spcPts val="0"/>
              </a:spcBef>
              <a:spcAft>
                <a:spcPts val="1200"/>
              </a:spcAft>
              <a:defRPr/>
            </a:lvl4pPr>
            <a:lvl5pPr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7647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1"/>
          <p:cNvSpPr>
            <a:spLocks noChangeArrowheads="1"/>
          </p:cNvSpPr>
          <p:nvPr/>
        </p:nvSpPr>
        <p:spPr bwMode="auto">
          <a:xfrm>
            <a:off x="-90488" y="3200400"/>
            <a:ext cx="9234488" cy="3657600"/>
          </a:xfrm>
          <a:prstGeom prst="rect">
            <a:avLst/>
          </a:prstGeom>
          <a:gradFill rotWithShape="0">
            <a:gsLst>
              <a:gs pos="0">
                <a:srgbClr val="007275"/>
              </a:gs>
              <a:gs pos="100000">
                <a:srgbClr val="008CA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1032"/>
          <p:cNvSpPr>
            <a:spLocks noChangeArrowheads="1"/>
          </p:cNvSpPr>
          <p:nvPr/>
        </p:nvSpPr>
        <p:spPr bwMode="auto">
          <a:xfrm>
            <a:off x="-90488" y="0"/>
            <a:ext cx="9234488" cy="3276600"/>
          </a:xfrm>
          <a:prstGeom prst="rect">
            <a:avLst/>
          </a:prstGeom>
          <a:solidFill>
            <a:srgbClr val="007275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>
              <a:latin typeface="Arial" pitchFamily="34" charset="0"/>
            </a:endParaRPr>
          </a:p>
        </p:txBody>
      </p:sp>
      <p:pic>
        <p:nvPicPr>
          <p:cNvPr id="6" name="Picture 1033" descr="white_logo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381000"/>
            <a:ext cx="213995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17272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850" y="1700213"/>
            <a:ext cx="8496300" cy="4105275"/>
          </a:xfrm>
        </p:spPr>
        <p:txBody>
          <a:bodyPr lIns="91440"/>
          <a:lstStyle>
            <a:lvl1pPr algn="r">
              <a:defRPr sz="75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edit Master title style</a:t>
            </a:r>
          </a:p>
        </p:txBody>
      </p:sp>
      <p:sp>
        <p:nvSpPr>
          <p:cNvPr id="122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-69850" y="7461250"/>
            <a:ext cx="69850" cy="69850"/>
          </a:xfrm>
        </p:spPr>
        <p:txBody>
          <a:bodyPr lIns="91440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2043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B76B4D-260D-4EC1-9A8A-CDDCEAC88FC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99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44103D-C5DA-40E1-A293-4204AB3D5BC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156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D6F1B5-0E55-4223-B6E1-753DD9389B5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90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5E9D45-D077-4D29-8E98-65C94DE8730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51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FA9D88-5BB6-4091-8A94-78F4C788DD5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16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9AFB70-BF01-4ABF-A160-2426756C7EE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01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B5E305-CAF5-45D4-A734-CC51E581CE7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19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382A26-D3D8-4F1C-8881-05B30C534BA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46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DC916C-7DB1-4EEE-8A10-7FBC116C394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21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BC29D9-8184-4EB9-AD4D-13509039A08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56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0"/>
            <a:ext cx="2124075" cy="5318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9825" cy="5318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053001-54FD-41F0-939F-B316828D95F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940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BE8CFC-1513-446D-8B65-185D686A47A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21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11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7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89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76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1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57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06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56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76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19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719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AC07C0-4185-4980-AEF7-9C22F08CAEC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201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0"/>
            <a:ext cx="2124075" cy="5318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9825" cy="5318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11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E1722D-6095-4A0F-AA6A-268AC624441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27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E2B00E-0011-4642-9C0D-3293ED573B4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95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D15771-4B72-48B8-A498-731C48849CA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289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D34C8F-93B0-44B4-A239-723199B3E21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08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4D2518-1DC6-4F66-A1CD-6C73F7D0879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36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5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/>
        </p:nvSpPr>
        <p:spPr bwMode="auto">
          <a:xfrm>
            <a:off x="-79375" y="0"/>
            <a:ext cx="9223375" cy="3810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>
              <a:latin typeface="Arial" pitchFamily="34" charset="0"/>
            </a:endParaRPr>
          </a:p>
        </p:txBody>
      </p:sp>
      <p:sp>
        <p:nvSpPr>
          <p:cNvPr id="1027" name="Rectangle 9"/>
          <p:cNvSpPr>
            <a:spLocks noChangeArrowheads="1"/>
          </p:cNvSpPr>
          <p:nvPr/>
        </p:nvSpPr>
        <p:spPr bwMode="auto">
          <a:xfrm>
            <a:off x="-79375" y="3048000"/>
            <a:ext cx="9223375" cy="3810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DCDEDE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08050"/>
            <a:ext cx="84963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00213"/>
            <a:ext cx="84963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ea typeface="ＭＳ Ｐゴシック" pitchFamily="16" charset="-128"/>
                <a:cs typeface="ＭＳ Ｐゴシック" pitchFamily="1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pitchFamily="16" charset="-128"/>
                <a:cs typeface="ＭＳ Ｐゴシック" pitchFamily="1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308725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Georgia" pitchFamily="18" charset="0"/>
              </a:defRPr>
            </a:lvl1pPr>
          </a:lstStyle>
          <a:p>
            <a:fld id="{7ECF242B-FCDD-416E-8A60-3FB34C287464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1033" name="Picture 7" descr="marine_blue _logo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17272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98" r:id="rId14"/>
    <p:sldLayoutId id="2147483799" r:id="rId15"/>
    <p:sldLayoutId id="2147483800" r:id="rId16"/>
    <p:sldLayoutId id="2147483801" r:id="rId17"/>
    <p:sldLayoutId id="2147483802" r:id="rId18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+mj-lt"/>
          <a:ea typeface="+mj-ea"/>
          <a:cs typeface="ＭＳ Ｐゴシック" pitchFamily="16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  <a:cs typeface="ＭＳ Ｐゴシック" pitchFamily="16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  <a:cs typeface="ＭＳ Ｐゴシック" pitchFamily="16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  <a:cs typeface="ＭＳ Ｐゴシック" pitchFamily="16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  <a:cs typeface="ＭＳ Ｐゴシック" pitchFamily="1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7000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 pitchFamily="16" charset="-128"/>
        </a:defRPr>
      </a:lvl1pPr>
      <a:lvl2pPr marL="811213" indent="-288925" algn="l" rtl="0" eaLnBrk="1" fontAlgn="base" hangingPunct="1">
        <a:lnSpc>
          <a:spcPct val="90000"/>
        </a:lnSpc>
        <a:spcBef>
          <a:spcPct val="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  <a:ea typeface="+mn-ea"/>
          <a:cs typeface="ＭＳ Ｐゴシック" pitchFamily="16" charset="-128"/>
        </a:defRPr>
      </a:lvl2pPr>
      <a:lvl3pPr marL="1219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 pitchFamily="16" charset="-128"/>
        </a:defRPr>
      </a:lvl3pPr>
      <a:lvl4pPr marL="1627188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ＭＳ Ｐゴシック" pitchFamily="16" charset="-128"/>
        </a:defRPr>
      </a:lvl4pPr>
      <a:lvl5pPr marL="20574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  <a:cs typeface="ＭＳ Ｐゴシック" pitchFamily="16" charset="-128"/>
        </a:defRPr>
      </a:lvl5pPr>
      <a:lvl6pPr marL="25146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08050"/>
            <a:ext cx="84963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00213"/>
            <a:ext cx="84963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ea typeface="ＭＳ Ｐゴシック" pitchFamily="16" charset="-128"/>
                <a:cs typeface="ＭＳ Ｐゴシック" pitchFamily="1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pitchFamily="16" charset="-128"/>
                <a:cs typeface="ＭＳ Ｐゴシック" pitchFamily="1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42100" y="63087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Georgia" pitchFamily="18" charset="0"/>
              </a:defRPr>
            </a:lvl1pPr>
          </a:lstStyle>
          <a:p>
            <a:fld id="{BB68A43F-5C98-44AF-8C7D-766220EF92DE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15367" name="Picture 7" descr="marine_blue _log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7" descr="Health Sciences_(CMYK).eps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173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+mj-lt"/>
          <a:ea typeface="ＭＳ Ｐゴシック" charset="0"/>
          <a:cs typeface="Geneva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charset="0"/>
          <a:cs typeface="Genev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charset="0"/>
          <a:cs typeface="Genev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charset="0"/>
          <a:cs typeface="Genev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charset="0"/>
          <a:cs typeface="Genev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7000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Geneva" charset="0"/>
        </a:defRPr>
      </a:lvl1pPr>
      <a:lvl2pPr marL="742950" indent="-285750" algn="l" rtl="0" eaLnBrk="0" fontAlgn="base" hangingPunct="0">
        <a:lnSpc>
          <a:spcPct val="90000"/>
        </a:lnSpc>
        <a:spcBef>
          <a:spcPct val="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  <a:ea typeface="Geneva" charset="-128"/>
          <a:cs typeface="Geneva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50000"/>
        </a:spcAft>
        <a:buChar char="•"/>
        <a:defRPr sz="2400">
          <a:solidFill>
            <a:schemeClr val="tx1"/>
          </a:solidFill>
          <a:latin typeface="+mn-lt"/>
          <a:ea typeface="Geneva" charset="-128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08050"/>
            <a:ext cx="84963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00213"/>
            <a:ext cx="84963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ea typeface="ＭＳ Ｐゴシック" pitchFamily="16" charset="-128"/>
                <a:cs typeface="ＭＳ Ｐゴシック" pitchFamily="1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pitchFamily="16" charset="-128"/>
                <a:cs typeface="ＭＳ Ｐゴシック" pitchFamily="16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+mj-lt"/>
          <a:ea typeface="ＭＳ Ｐゴシック" charset="0"/>
          <a:cs typeface="Geneva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charset="0"/>
          <a:cs typeface="Genev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charset="0"/>
          <a:cs typeface="Genev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charset="0"/>
          <a:cs typeface="Genev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charset="0"/>
          <a:cs typeface="Genev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7000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Geneva" charset="0"/>
        </a:defRPr>
      </a:lvl1pPr>
      <a:lvl2pPr marL="742950" indent="-285750" algn="l" rtl="0" eaLnBrk="0" fontAlgn="base" hangingPunct="0">
        <a:lnSpc>
          <a:spcPct val="90000"/>
        </a:lnSpc>
        <a:spcBef>
          <a:spcPct val="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  <a:ea typeface="Geneva" charset="-128"/>
          <a:cs typeface="Geneva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50000"/>
        </a:spcAft>
        <a:buChar char="•"/>
        <a:defRPr sz="2400">
          <a:solidFill>
            <a:schemeClr val="tx1"/>
          </a:solidFill>
          <a:latin typeface="+mn-lt"/>
          <a:ea typeface="Geneva" charset="-128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edshare.soton.ac.uk/20071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emf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bc.co.uk/news/business-42621920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outhampton.ac.uk/careers/students/index.page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southampton.ac.uk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5400" dirty="0"/>
              <a:t>CVs and Online presence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597" y="3521682"/>
            <a:ext cx="8496300" cy="1752600"/>
          </a:xfrm>
        </p:spPr>
        <p:txBody>
          <a:bodyPr/>
          <a:lstStyle/>
          <a:p>
            <a:r>
              <a:rPr lang="en-GB" dirty="0"/>
              <a:t>Lecture 1.3 </a:t>
            </a:r>
            <a:br>
              <a:rPr lang="en-GB"/>
            </a:br>
            <a:r>
              <a:rPr lang="en-GB"/>
              <a:t>03/10/2019</a:t>
            </a:r>
            <a:endParaRPr lang="en-GB" dirty="0"/>
          </a:p>
          <a:p>
            <a:r>
              <a:rPr lang="en-GB" sz="2400" dirty="0">
                <a:solidFill>
                  <a:schemeClr val="accent3"/>
                </a:solidFill>
              </a:rPr>
              <a:t>Dr </a:t>
            </a:r>
            <a:r>
              <a:rPr lang="en-GB" sz="2400" dirty="0" err="1">
                <a:solidFill>
                  <a:schemeClr val="accent3"/>
                </a:solidFill>
              </a:rPr>
              <a:t>Su</a:t>
            </a:r>
            <a:r>
              <a:rPr lang="en-GB" sz="2400" dirty="0">
                <a:solidFill>
                  <a:schemeClr val="accent3"/>
                </a:solidFill>
              </a:rPr>
              <a:t> White</a:t>
            </a:r>
          </a:p>
          <a:p>
            <a:r>
              <a:rPr lang="en-GB" sz="2400" dirty="0"/>
              <a:t>Professional development (COMP1205)</a:t>
            </a:r>
            <a:endParaRPr lang="en-GB" sz="2400" dirty="0">
              <a:solidFill>
                <a:schemeClr val="accent3"/>
              </a:solidFill>
            </a:endParaRPr>
          </a:p>
        </p:txBody>
      </p:sp>
      <p:sp>
        <p:nvSpPr>
          <p:cNvPr id="4" name="AutoShape 2" descr="data:image/jpeg;base64,/9j/4AAQSkZJRgABAQAAAQABAAD/2wCEAAkGBxQSEBUUExQUFhUXGBoYFRYYFxkdGxYYHBscFxocHyAZKCggHB0mHhcYITIiJSosLi8uFyA4ODctNyotLiwBCgoKDAwNFAwPFCwcFBksLCs3KywsLCsrKysrLCsrKysrKys3KysrKysrKysrKysrKyssKysrKysrKysrKysrK//AABEIAFkBAQMBIgACEQEDEQH/xAAcAAEAAwADAQEAAAAAAAAAAAAABQYHAQQIAgP/xABGEAABAwIBBgsFBgUBCQEAAAABAAIDBBEFBgcSITGSExciQVFTYXGBsdEWMlSRoRQ0QlJycyM1YrLBMxUkJUNjgqLi8Aj/xAAWAQEBAQAAAAAAAAAAAAAAAAAAAQL/xAAYEQEBAQEBAAAAAAAAAAAAAAAAAREhQf/aAAwDAQACEQMRAD8A6eDYWzFIzWVhfLJK9xALzoxNvyWNA2ABd7i/oOpO+71TNp/LYu93mVaFEVfi/oOpO+71T2AoOpO871VnLgNZ1DnJ2BZ/lJnLZGSylaJCNshPIB7Le99ERM8X9D1J3neq54vqHqTvO9VmzMXxSvcREal+v3YWuAG5s8Su97E42eVwNX38Jr/uuqvV6Ob+g6k7zvVOL+g6n/zd6rOJMSxWgcOF+1R69kzXWPcX7R3FWnJ3Oa17gyraGE2tK33fEbW+BKCe4v6DqTvu9U4v6DqTvu9VZY5A4AtIIOsEG4I6QvtRFX4v6DqTvu9U4v6DqTvu9VaERVX4v6DqTvu9U4v6DqTvu9VaEQVfi/oOpO+71Ti/oOpO+71VoRBV+L+g6k77vVOL+g6k77vVWhEFX4v6DqTvu9V8vyDw9ouY7DpLyB9So3K/LsxPNPSDTmvol1rhp/K0D3nf/a184XmjxGutLW1HA6WvRfd7wP03DR3XVHcbklhRNhwZPRwuvzXZGQNAdfBav1u9V+jswEejYVz9LnJgFvlp3HzVexXIDFcJHDU8hnibrdwd9TecmM83dsQ6nuL+g6k7zvVOL+g6k77vVfjkVlqytAjeAycA3A919udvorcoKvxf0HUnfd6pxf0HUnfd6q0Igq/F/QdSd93qnF/QdSd93qrQiCr8X9B1J33eqcX9B1J33eqtCIKvxf0HUnfd6rrYpkrBSQyVFKZIJoml7Hse69xrsekHnCuKisqfuVR+27yQVDjyq/yMXCyhFVbpm0/lsXe7zKtAVXzafy2Lvd5lfGcjGTTUZDTaSU6DekCx0j4DV4qIpucHLB1Q809O7+ENTy3/AJp6B/T5q65t8zrdFtRiIuSAWU99Tee8ltp/p2dN1F5hsjWzyurZmXjiOjCCNTpNpdr2hurxPYvQJIsqr86elZG0MY1rGjY1oAA8Av1supDikL3aLZonOG1oe0keAN13EH5zQNe0te0OadocAQfmshziZnIpWumw9ojlFy6G/Ik/Tf3Hdmw9i1irxGKIgSSxsvs03tbf5lftFIHC7SCDzg3H0QeWMh8rH0Uv2efSEJdouDtsLthNjzdIWxgg7PA9I2gqp5/sjmttiELbXIZUAAazsa/v5j4L8c1uMmekMbzd8JDb85Ydbf8AI8FEsXNERRBERAREQFVM42PmkpSGG0sh0WkfhH4nfLV4q1rMcumfaMao6c+7eJtv1v1/Syqr7mVyDbTwMrZ23qJRpRhw/wBJh2HX+Nw19x71qkmw83aelfUbA0ADYBYeCyn/APRM7m0EIa5wBm12JF+SdtlVVzI3JTFIse4eUPazhHmaYvu2Rmuw28q922HNbsW8heI/tD/zO+ZXqjM1O5+CUrnuLjaQXJubCV4A8AAEGf56siRSvGJUl4+WOGa3Yx51NkHQCbAjZc9pUxkrjIq6SOb8RGi8dDxqPhz+K0fKygFRQ1MThcPiePGxI+tlhWZqoJhnZzNe1w8Rb/ClStFREUQREQEREBRWVP3Ko/bd5KVUVlT9yqP23eSo88IiKtN0zaj/AIbF3u8yqdnkqL1ELOZsZO8f/VXDNr/LYu93mVSc8EdqyM9MQ+hKJ637NnhzafCqVjeeMPPa5/KJ+ZWQZ6crqiorzQQOcI2FrCxuoyyuttI2jWABs2rbci5tPDqV2rXDHs/SF51y/jdQ5Qvle0kNqI6ht/xtBa/V4gjwRVrrcxUsdNwkNTpVLRpBltFrnD8LXXuD0E/RT2J41X4NgX+9yMfVPcI4HC7iwOBPKJ1OLQHEHu2q8VWXNAylNSamIx6NxZwLnHmaG7dLmsszzrY5Fi2DMqaTSc2CdvDNLXAsuwjosdbm6wba0FbyBzdSYyySqqKh7W6ZYHEaT5HAAuN3HYNK3eCrlkBkDieHYg4NmYaMHlaRNpWnoYDyXC519PSF95hsqacUBpZJWRyxve4NcQ3TY7laQvtsS4HosFbYM5NA+v8AsTZS6QkNY9oLmOefwhzb6x07O1BJ5dYcKjDaqI/ihfbsc1pc0/MBed80E9quRvM6PZ0kEEL0tlDOGUdQ9xsGwyEnsDCV5jzSxaVeT+WJ3+Ag2VERZZEREBERAWYZfPNPi9JU/hHBuJ/bfyvoQtPVay+wD7ZSEMF5WcqPtPO3xH1sqraIZQ5ocDcOFx3HWqnnMySbiVIGuldGIi6QWAOkQ06tapmZbOA10bMPq3aErOTC59xpj8hvsc3YL7QANq1jE9cEo/6bvIqq8b5P4eKiqhhJ0RJI1hcObSNrr1xkbk83D6OOla8vbHpWcQATpPc/m/UvL+RWFTtxGlc6GUATRkkxuAHKHYvXL3gAkkADaTzBBEZY4iKegqZnGwZE4+JFgPmQsNzN0xEM7+Zzw0dthr813M72W/8AtGVmH0P8RmmNNzdkrxsA6WN236R2Ky5NYSKSljhGstF3Hpcdbj81KlSaIiiCIiAiIgKKyp+5VH7bvJSqisqfuVR+27yVHnhERVpumbT+Wxd7vMqEzwYWXwxTtH+mSx/6XWsfmLf9y7GQWUFLFQRslniY8Xu0usRrJVpFRT10MjGvZLGQWv0Te1x9Dz+CiPvMBlKJ6F1I4/xKc8n+qJxuCO43Hy6VcMssiKXE2AVDTps9yRhs9t9o6COwrzcftOCYg18brOabtd+GWO+tp7DsI2jm5ivSWRWWVPiUOnC6zxbhIj7zCfMdBCqqJT5hKUPBfVTOaDraGtaT4rSsPyepoKX7LHEwQFpaYyLhwOp2lf3ieclSq5QZLieYijfIXRTzRN/JqeB3F2v53VkyJza0mGu4RmlJNs4V9rgc4aBqb5q6qCytyrp8OgMtQ+23QYNbpD0NH+dgQVXPllG2mw10AI4WpGg0c+hq0z3W1eKzXM7hpAmnI1G0be23KcR8wFW8WxGqxvEdI7XWaxv4YYwfIbSecrWYPs+H00cbnsjY2zQXG13bSe86yiVLIoX2roviod9Paui+Kh31BNIoX2roviod9Paui+Kh30E0ihfaui+Kh309q6L4qHfQTSKF9q6L4qHfT2soviod9BDZYZCtqncNCRFPtJ2NeRzm2x3aFG4bl7jOGAR1ERmjGoGRpOrZqkbtHfdWv2soviod9DlXRfEwbyCJOfiYiww9ml08I4j5aP8AlQmJ4/jOMfw7GGB20NBjZb+onlO7vord7TUHxFP8wv09rKL4qHfVHTyPyQiom6XvzEWdJbYOhoOweasqhvayi+Kh31x7V0XxUO+oJpFC+1lF8VDvp7V0XxUO+gmkUL7V0XxUO+ntXRfFQ76CaRQvtXRfFQ76e1dF8VDvoJpRWVP3Ko/bd5L8vaui+Kh31HZRZTUb6SZrKmJznRuAAdrJI1IMOREVUVhyMykdQz6Wsxu1SN6R0j+oKvLkIPQWKYbT4jTN0rPaReORp1tPSPQ9CyrEsBrcLm4WJ0gAPJmiJGr+oDZ3HUunkplZNRO5J0oieXGTq7x+U9y1rAsrqWrbZrw13PHJYHXzdDgoiCwDPtUxgNqoWTAbXs5Dj4e6T8lYuPym0fus+l0aTLfNfGIZG0Uxu+naD0sJaTu2B71GuzbUN/dkHZwjk011sez8TvBbSQMi6HvOm4dw9353VIpMLr8Wm4SR0j7+9NKTotHZ6NC1DD8iqGE3bTtcel9327tI2+i+scyspaNtnvBcPdjZYu+Q1NHfZDXOB4LT4bA4ggWF5ZXbTbyHYFkuXOUxrZ7tuIWao2nn6XHtOpcZV5YTVpseREDyYx5uP4j5KuEqq4REQEREBERAREQdnD6UyysibbSe4MbfULuNhf5rQX5lcQBsXUt+jhjf5aKpWSv36m/fj/vC2zL6rwuPGmGqdWtnHBEcHo8FYe7ex0u/Ugy7D83VZNUzUtomVELdJ0T32c9p1gssCHDWOfnC6GTWSFVXVLqeFgD2AmQvOi2PRNuUbG2vVZXvOdiFVh+PsrdJpBax0OjqBhA0XRuHSbuuT+a/YLVnGxuGiw59TSMLJsT0SX87QWDSPYdHo53EoMCxGkMMr4y5rixxaXMN2kg2NibXC6y5cuEBERAREQEREBERAREQfRC+V3cY+8TfuP8A7iukg5BTSXCIJahylq4f9OolA6NIkfJ1wpAZfV9rcOe/RZfyVZRMEvXZT1cwtJUSkdAdYHvDbXUSSuEQEREBERAREQEREBERB28LqjDNHKACY3teAefROlb6LSavPA2WXhZMMo3yi1pHcpwts1kX1LLOZcu2oJvKzKafEagzTkXtota3U1jRsAH1PepDKrLh9bR0tM6JrBTABrg4kus0NF77NQVUch2IOCuERAREQEREBERAQIiDmyLU0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108520" y="6581001"/>
            <a:ext cx="9252520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/>
              <a:t>https://</a:t>
            </a:r>
            <a:r>
              <a:rPr lang="en-GB" dirty="0" err="1"/>
              <a:t>secure.ecs.soton.ac.uk</a:t>
            </a:r>
            <a:r>
              <a:rPr lang="en-GB" dirty="0"/>
              <a:t>/module/1920/COMP1205/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26AF124-9366-BB46-AAD2-07E1E17052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13" y="3494674"/>
            <a:ext cx="1659751" cy="16597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283BA3B-8D45-944A-8C28-00D577D3F3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127" y="6045908"/>
            <a:ext cx="1117600" cy="393700"/>
          </a:xfrm>
          <a:prstGeom prst="rect">
            <a:avLst/>
          </a:prstGeom>
        </p:spPr>
      </p:pic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86223459-53C6-8E4C-AFBB-DACD04A04777}"/>
              </a:ext>
            </a:extLst>
          </p:cNvPr>
          <p:cNvSpPr/>
          <p:nvPr/>
        </p:nvSpPr>
        <p:spPr>
          <a:xfrm>
            <a:off x="-54260" y="2558577"/>
            <a:ext cx="9252520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Slides online at: http://</a:t>
            </a:r>
            <a:r>
              <a:rPr lang="en-GB" dirty="0" err="1">
                <a:hlinkClick r:id="rId4"/>
              </a:rPr>
              <a:t>edshare.soton.ac.uk</a:t>
            </a:r>
            <a:r>
              <a:rPr lang="en-GB" dirty="0">
                <a:hlinkClick r:id="rId4"/>
              </a:rPr>
              <a:t>/20071/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83C7EB-FAFA-0843-9E74-8655C3E5F320}"/>
              </a:ext>
            </a:extLst>
          </p:cNvPr>
          <p:cNvSpPr txBox="1"/>
          <p:nvPr/>
        </p:nvSpPr>
        <p:spPr>
          <a:xfrm>
            <a:off x="6734808" y="5301910"/>
            <a:ext cx="1612942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Module home page</a:t>
            </a:r>
          </a:p>
        </p:txBody>
      </p:sp>
    </p:spTree>
    <p:extLst>
      <p:ext uri="{BB962C8B-B14F-4D97-AF65-F5344CB8AC3E}">
        <p14:creationId xmlns:p14="http://schemas.microsoft.com/office/powerpoint/2010/main" val="300261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861048"/>
            <a:ext cx="8136904" cy="936104"/>
          </a:xfrm>
        </p:spPr>
        <p:txBody>
          <a:bodyPr/>
          <a:lstStyle/>
          <a:p>
            <a:r>
              <a:rPr lang="en-GB" dirty="0"/>
              <a:t>Online Presence</a:t>
            </a:r>
          </a:p>
        </p:txBody>
      </p:sp>
      <p:sp>
        <p:nvSpPr>
          <p:cNvPr id="5" name="Frame 4"/>
          <p:cNvSpPr/>
          <p:nvPr/>
        </p:nvSpPr>
        <p:spPr>
          <a:xfrm>
            <a:off x="683568" y="4797152"/>
            <a:ext cx="462132" cy="482637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522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GB" dirty="0"/>
              <a:t>Managing your online Presence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1520" y="2276872"/>
            <a:ext cx="3888432" cy="4393059"/>
          </a:xfrm>
          <a:solidFill>
            <a:schemeClr val="bg1"/>
          </a:solidFill>
        </p:spPr>
        <p:txBody>
          <a:bodyPr/>
          <a:lstStyle/>
          <a:p>
            <a:r>
              <a:rPr lang="en-GB" sz="1800" b="1" dirty="0"/>
              <a:t>Professional</a:t>
            </a:r>
            <a:endParaRPr lang="en-GB" sz="1800" dirty="0"/>
          </a:p>
          <a:p>
            <a:pPr lvl="1"/>
            <a:r>
              <a:rPr lang="en-GB" sz="1600" dirty="0"/>
              <a:t>Contact details</a:t>
            </a:r>
          </a:p>
          <a:p>
            <a:pPr lvl="1"/>
            <a:r>
              <a:rPr lang="en-GB" sz="1600" dirty="0"/>
              <a:t>Information about you (Informal and Formal)</a:t>
            </a:r>
          </a:p>
          <a:p>
            <a:pPr lvl="1"/>
            <a:r>
              <a:rPr lang="en-GB" sz="1600" dirty="0"/>
              <a:t>Blogs that aim to inform</a:t>
            </a:r>
          </a:p>
          <a:p>
            <a:pPr lvl="1"/>
            <a:r>
              <a:rPr lang="en-GB" sz="1600" dirty="0"/>
              <a:t>What you can offer</a:t>
            </a:r>
          </a:p>
          <a:p>
            <a:r>
              <a:rPr lang="en-GB" sz="1800" b="1" dirty="0"/>
              <a:t>Personal</a:t>
            </a:r>
            <a:endParaRPr lang="en-GB" sz="1800" dirty="0"/>
          </a:p>
          <a:p>
            <a:pPr lvl="1"/>
            <a:r>
              <a:rPr lang="en-GB" sz="1600" dirty="0"/>
              <a:t>Tastes and interests (music, hobbies, politics, photos)</a:t>
            </a:r>
          </a:p>
          <a:p>
            <a:pPr lvl="1"/>
            <a:r>
              <a:rPr lang="en-GB" sz="1600" dirty="0"/>
              <a:t>Diary as a blog</a:t>
            </a:r>
          </a:p>
          <a:p>
            <a:pPr lvl="1"/>
            <a:r>
              <a:rPr lang="en-GB" sz="1600" dirty="0"/>
              <a:t>Social Network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427984" y="2280158"/>
            <a:ext cx="4464496" cy="439305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»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/>
              <a:t>Prospective employers</a:t>
            </a:r>
          </a:p>
          <a:p>
            <a:r>
              <a:rPr lang="en-GB" sz="1600" dirty="0"/>
              <a:t>Colleagues at work</a:t>
            </a:r>
          </a:p>
          <a:p>
            <a:r>
              <a:rPr lang="en-GB" sz="1600" dirty="0"/>
              <a:t>Collaborators</a:t>
            </a:r>
          </a:p>
          <a:p>
            <a:r>
              <a:rPr lang="en-GB" sz="1600" dirty="0"/>
              <a:t>Potential Customers</a:t>
            </a:r>
          </a:p>
          <a:p>
            <a:r>
              <a:rPr lang="en-GB" sz="1600" dirty="0"/>
              <a:t>Friends</a:t>
            </a:r>
          </a:p>
          <a:p>
            <a:r>
              <a:rPr lang="en-GB" sz="1600" dirty="0"/>
              <a:t>Family</a:t>
            </a:r>
          </a:p>
          <a:p>
            <a:r>
              <a:rPr lang="en-GB" sz="1600" dirty="0"/>
              <a:t>People</a:t>
            </a:r>
            <a:br>
              <a:rPr lang="en-GB" sz="1600" dirty="0"/>
            </a:br>
            <a:r>
              <a:rPr lang="en-GB" sz="1600" dirty="0"/>
              <a:t>like </a:t>
            </a:r>
            <a:br>
              <a:rPr lang="en-GB" sz="1600" dirty="0"/>
            </a:br>
            <a:r>
              <a:rPr lang="en-GB" sz="1600" dirty="0"/>
              <a:t>you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551" y="1733908"/>
            <a:ext cx="290358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2"/>
                </a:solidFill>
              </a:rPr>
              <a:t>Projecting What?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27984" y="1733908"/>
            <a:ext cx="376768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2"/>
                </a:solidFill>
              </a:rPr>
              <a:t>Projecting to Whom?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b="56554"/>
          <a:stretch/>
        </p:blipFill>
        <p:spPr>
          <a:xfrm>
            <a:off x="5580112" y="4263400"/>
            <a:ext cx="3563888" cy="2291521"/>
          </a:xfrm>
          <a:prstGeom prst="rect">
            <a:avLst/>
          </a:prstGeom>
        </p:spPr>
      </p:pic>
      <p:pic>
        <p:nvPicPr>
          <p:cNvPr id="8" name="Picture 7" descr="Original file ‎ (960 × 960 pixels, file size: 43 KB, MIME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264" y="5654620"/>
            <a:ext cx="773832" cy="800307"/>
          </a:xfrm>
          <a:prstGeom prst="rect">
            <a:avLst/>
          </a:prstGeom>
        </p:spPr>
      </p:pic>
      <p:pic>
        <p:nvPicPr>
          <p:cNvPr id="9" name="Picture 8" descr="Análisis de Medios: &lt;strong&gt;Twitter&lt;/strong&gt; recopilará información ...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918" y="5772579"/>
            <a:ext cx="695165" cy="564387"/>
          </a:xfrm>
          <a:prstGeom prst="rect">
            <a:avLst/>
          </a:prstGeom>
        </p:spPr>
      </p:pic>
      <p:pic>
        <p:nvPicPr>
          <p:cNvPr id="11" name="Picture 10" descr="멘델리 - 위키백과, 우리 모두의 백과사전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218" y="5654620"/>
            <a:ext cx="800307" cy="800307"/>
          </a:xfrm>
          <a:prstGeom prst="rect">
            <a:avLst/>
          </a:prstGeom>
        </p:spPr>
      </p:pic>
      <p:pic>
        <p:nvPicPr>
          <p:cNvPr id="12" name="Picture 11" descr="BiblioSésame devient Eurêkoi – Il suffit de demander ...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66" y="1196421"/>
            <a:ext cx="1294284" cy="761344"/>
          </a:xfrm>
          <a:prstGeom prst="rect">
            <a:avLst/>
          </a:prstGeom>
        </p:spPr>
      </p:pic>
      <p:pic>
        <p:nvPicPr>
          <p:cNvPr id="13" name="Picture 12" descr="File:&lt;strong&gt;LinkedIn&lt;/strong&gt; Logo.svg - Wikimedia Commons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980" y="3751335"/>
            <a:ext cx="1333500" cy="361503"/>
          </a:xfrm>
          <a:prstGeom prst="rect">
            <a:avLst/>
          </a:prstGeom>
        </p:spPr>
      </p:pic>
      <p:pic>
        <p:nvPicPr>
          <p:cNvPr id="14" name="Picture 13" descr="&lt;strong&gt;flickr&lt;/strong&gt;-logo | pqgw | &lt;strong&gt;Flickr&lt;/strong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77" y="1966528"/>
            <a:ext cx="966673" cy="867163"/>
          </a:xfrm>
          <a:prstGeom prst="rect">
            <a:avLst/>
          </a:prstGeom>
        </p:spPr>
      </p:pic>
      <p:pic>
        <p:nvPicPr>
          <p:cNvPr id="15" name="Picture 14" descr="Maldita Almohada: &lt;strong&gt;Instagram&lt;/strong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337" y="2877426"/>
            <a:ext cx="806143" cy="80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631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7982F-CA38-9F4D-9795-EA71D9211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Impact of your presence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FE4E91-1E73-8844-BAC5-3D6E4C193A0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What do you do if you want find out about someone?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9F279D5-5328-BA4B-9209-27E5B14309E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A recent survey from </a:t>
            </a:r>
            <a:r>
              <a:rPr lang="en-GB" dirty="0" err="1"/>
              <a:t>reed.co.uk</a:t>
            </a:r>
            <a:r>
              <a:rPr lang="en-GB" dirty="0"/>
              <a:t> found that 43% of recruiters check digital profiles often.</a:t>
            </a:r>
          </a:p>
          <a:p>
            <a:r>
              <a:rPr lang="en-GB" dirty="0"/>
              <a:t>Other surveys show the vast majority, upwards of 80%, look at least once at a candidate's online presence.</a:t>
            </a:r>
          </a:p>
          <a:p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3C50C3-AD97-AF43-9569-244EBD0A9D2B}"/>
              </a:ext>
            </a:extLst>
          </p:cNvPr>
          <p:cNvSpPr/>
          <p:nvPr/>
        </p:nvSpPr>
        <p:spPr>
          <a:xfrm>
            <a:off x="0" y="6453336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https</a:t>
            </a:r>
            <a:r>
              <a:rPr lang="en-GB" dirty="0"/>
              <a:t>://</a:t>
            </a:r>
            <a:r>
              <a:rPr lang="en-GB" dirty="0" err="1"/>
              <a:t>www.bbc.co.uk</a:t>
            </a:r>
            <a:r>
              <a:rPr lang="en-GB" dirty="0"/>
              <a:t>/news/business-42621920</a:t>
            </a:r>
          </a:p>
        </p:txBody>
      </p:sp>
    </p:spTree>
    <p:extLst>
      <p:ext uri="{BB962C8B-B14F-4D97-AF65-F5344CB8AC3E}">
        <p14:creationId xmlns:p14="http://schemas.microsoft.com/office/powerpoint/2010/main" val="296490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Internet doesn’t forget – protect your digital identity!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001506" y="1716838"/>
            <a:ext cx="4032448" cy="4393059"/>
          </a:xfrm>
        </p:spPr>
        <p:txBody>
          <a:bodyPr/>
          <a:lstStyle/>
          <a:p>
            <a:r>
              <a:rPr lang="en-GB" dirty="0"/>
              <a:t>Strong passwords, changed often</a:t>
            </a:r>
          </a:p>
          <a:p>
            <a:r>
              <a:rPr lang="en-GB" dirty="0"/>
              <a:t>Claiming identifiers</a:t>
            </a:r>
          </a:p>
          <a:p>
            <a:r>
              <a:rPr lang="en-GB" b="1" dirty="0"/>
              <a:t>Selective publication</a:t>
            </a:r>
            <a:endParaRPr lang="en-GB" dirty="0"/>
          </a:p>
          <a:p>
            <a:r>
              <a:rPr lang="en-GB" dirty="0"/>
              <a:t>You have no idea who has your data, or why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6163" y="4089535"/>
            <a:ext cx="3023134" cy="276310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93851" y="1973502"/>
            <a:ext cx="8730050" cy="2218143"/>
            <a:chOff x="-1361626" y="2095673"/>
            <a:chExt cx="14311928" cy="2218143"/>
          </a:xfrm>
        </p:grpSpPr>
        <p:sp>
          <p:nvSpPr>
            <p:cNvPr id="6" name="TextBox 5"/>
            <p:cNvSpPr txBox="1"/>
            <p:nvPr/>
          </p:nvSpPr>
          <p:spPr>
            <a:xfrm rot="1862905">
              <a:off x="9496660" y="3790596"/>
              <a:ext cx="34536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b="1" dirty="0">
                  <a:solidFill>
                    <a:srgbClr val="C00000"/>
                  </a:solidFill>
                </a:rPr>
                <a:t>But GDPR?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-1361626" y="2095673"/>
              <a:ext cx="7905114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dirty="0"/>
            </a:p>
            <a:p>
              <a:r>
                <a:rPr lang="en-GB" sz="1600" dirty="0"/>
                <a:t>European Court of Justice ruled in May 2014 that Google must remove certain links  –‘inadequate, irrelevant or no longer relevant’, unless there is a ‘preponderant’ public interest</a:t>
              </a:r>
            </a:p>
            <a:p>
              <a:endParaRPr lang="en-GB" dirty="0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b="45846"/>
          <a:stretch/>
        </p:blipFill>
        <p:spPr>
          <a:xfrm>
            <a:off x="179512" y="3964197"/>
            <a:ext cx="5095804" cy="284917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9512" y="3325086"/>
            <a:ext cx="4591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/>
              <a:t>Google isn’t the only access point.</a:t>
            </a:r>
          </a:p>
          <a:p>
            <a:pPr marL="342900" indent="-342900">
              <a:buAutoNum type="arabicPeriod"/>
            </a:pPr>
            <a:r>
              <a:rPr lang="en-GB" dirty="0"/>
              <a:t>Do you want the hassle of requests?</a:t>
            </a:r>
          </a:p>
        </p:txBody>
      </p:sp>
    </p:spTree>
    <p:extLst>
      <p:ext uri="{BB962C8B-B14F-4D97-AF65-F5344CB8AC3E}">
        <p14:creationId xmlns:p14="http://schemas.microsoft.com/office/powerpoint/2010/main" val="72810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your data says about you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28" y="1627014"/>
            <a:ext cx="8658444" cy="38902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1600" y="5733256"/>
            <a:ext cx="7128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2"/>
                </a:solidFill>
              </a:rPr>
              <a:t>Personality predictions just from Facebook Likes</a:t>
            </a:r>
          </a:p>
        </p:txBody>
      </p:sp>
    </p:spTree>
    <p:extLst>
      <p:ext uri="{BB962C8B-B14F-4D97-AF65-F5344CB8AC3E}">
        <p14:creationId xmlns:p14="http://schemas.microsoft.com/office/powerpoint/2010/main" val="36356479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Create Positive online image of you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2564904"/>
            <a:ext cx="3191618" cy="4393059"/>
          </a:xfrm>
        </p:spPr>
        <p:txBody>
          <a:bodyPr/>
          <a:lstStyle/>
          <a:p>
            <a:r>
              <a:rPr lang="en-GB" sz="1800" dirty="0"/>
              <a:t>Linked-In</a:t>
            </a:r>
          </a:p>
          <a:p>
            <a:pPr lvl="1"/>
            <a:r>
              <a:rPr lang="en-GB" sz="1400" dirty="0"/>
              <a:t>Generic CV. Keep it up to date!</a:t>
            </a:r>
          </a:p>
          <a:p>
            <a:pPr lvl="1"/>
            <a:r>
              <a:rPr lang="en-GB" sz="1400" dirty="0"/>
              <a:t>Connections with other professionals</a:t>
            </a:r>
          </a:p>
          <a:p>
            <a:r>
              <a:rPr lang="en-GB" sz="1600" dirty="0"/>
              <a:t>Professional Societies</a:t>
            </a:r>
          </a:p>
          <a:p>
            <a:pPr lvl="1"/>
            <a:r>
              <a:rPr lang="en-GB" sz="1400" dirty="0"/>
              <a:t>Offers for students</a:t>
            </a:r>
          </a:p>
          <a:p>
            <a:pPr lvl="1"/>
            <a:r>
              <a:rPr lang="en-GB" sz="1400" dirty="0"/>
              <a:t>Association of Computing Machinery (ACM)</a:t>
            </a:r>
          </a:p>
          <a:p>
            <a:pPr lvl="1"/>
            <a:r>
              <a:rPr lang="en-GB" sz="1400" dirty="0"/>
              <a:t>Institute of Electrical and Electronics Engineers (IEEE)</a:t>
            </a:r>
          </a:p>
          <a:p>
            <a:r>
              <a:rPr lang="en-GB" sz="1600" dirty="0"/>
              <a:t>Personal website /Blog/ Twitter</a:t>
            </a:r>
          </a:p>
          <a:p>
            <a:pPr lvl="1"/>
            <a:endParaRPr lang="en-GB" sz="1400" dirty="0"/>
          </a:p>
          <a:p>
            <a:pPr lvl="1"/>
            <a:endParaRPr lang="en-GB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316602" y="1735267"/>
            <a:ext cx="2903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2"/>
                </a:solidFill>
              </a:rPr>
              <a:t>Professional Networks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11378" y="2100666"/>
            <a:ext cx="2596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2"/>
                </a:solidFill>
              </a:rPr>
              <a:t>Blogs</a:t>
            </a: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3181645" y="2564903"/>
            <a:ext cx="3191618" cy="43930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»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“one stop shop” about you</a:t>
            </a:r>
          </a:p>
          <a:p>
            <a:pPr lvl="1"/>
            <a:r>
              <a:rPr lang="en-GB" sz="1400" dirty="0"/>
              <a:t>Include links to other media</a:t>
            </a:r>
          </a:p>
          <a:p>
            <a:pPr lvl="1"/>
            <a:r>
              <a:rPr lang="en-GB" sz="1400" dirty="0"/>
              <a:t>The more you blog, the more your visibility will improve</a:t>
            </a:r>
          </a:p>
          <a:p>
            <a:r>
              <a:rPr lang="en-GB" sz="1600" dirty="0"/>
              <a:t>Community</a:t>
            </a:r>
          </a:p>
          <a:p>
            <a:pPr lvl="1"/>
            <a:r>
              <a:rPr lang="en-GB" sz="1400" dirty="0"/>
              <a:t>Link to and comment on other peoples’ blogs</a:t>
            </a:r>
          </a:p>
          <a:p>
            <a:r>
              <a:rPr lang="en-GB" sz="1600" dirty="0"/>
              <a:t>Keep it up to date!</a:t>
            </a:r>
          </a:p>
          <a:p>
            <a:pPr lvl="1"/>
            <a:endParaRPr lang="en-GB" sz="1400" dirty="0"/>
          </a:p>
          <a:p>
            <a:pPr lvl="1"/>
            <a:endParaRPr lang="en-GB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6441503" y="1733907"/>
            <a:ext cx="25969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2"/>
                </a:solidFill>
              </a:rPr>
              <a:t>Code Communities</a:t>
            </a: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6153472" y="2559759"/>
            <a:ext cx="2993103" cy="43930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»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QA sites and software repositories</a:t>
            </a:r>
          </a:p>
          <a:p>
            <a:pPr lvl="1"/>
            <a:r>
              <a:rPr lang="en-GB" sz="1400" dirty="0"/>
              <a:t>Be a good member of the community – Engage!</a:t>
            </a:r>
          </a:p>
          <a:p>
            <a:pPr lvl="1"/>
            <a:r>
              <a:rPr lang="en-GB" sz="1400" dirty="0"/>
              <a:t>Learn about a topic</a:t>
            </a:r>
          </a:p>
          <a:p>
            <a:pPr lvl="1"/>
            <a:r>
              <a:rPr lang="en-GB" sz="1400" dirty="0"/>
              <a:t>Build a reputation as an expert</a:t>
            </a:r>
          </a:p>
          <a:p>
            <a:pPr lvl="1"/>
            <a:r>
              <a:rPr lang="en-GB" sz="1400" dirty="0"/>
              <a:t>Promote your work and collaborate</a:t>
            </a:r>
          </a:p>
          <a:p>
            <a:pPr lvl="1"/>
            <a:endParaRPr lang="en-GB" sz="1400" dirty="0"/>
          </a:p>
        </p:txBody>
      </p:sp>
      <p:pic>
        <p:nvPicPr>
          <p:cNvPr id="4" name="Picture 3" descr="File:&lt;strong&gt;LinkedIn&lt;/strong&gt; Logo.svg - Wikimedia Common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532" y="6347338"/>
            <a:ext cx="1501631" cy="407083"/>
          </a:xfrm>
          <a:prstGeom prst="rect">
            <a:avLst/>
          </a:prstGeom>
        </p:spPr>
      </p:pic>
      <p:pic>
        <p:nvPicPr>
          <p:cNvPr id="7" name="Picture 6" descr="A collaboration to issue badges in #numericalmooc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154" y="5862568"/>
            <a:ext cx="914447" cy="914447"/>
          </a:xfrm>
          <a:prstGeom prst="rect">
            <a:avLst/>
          </a:prstGeom>
        </p:spPr>
      </p:pic>
      <p:pic>
        <p:nvPicPr>
          <p:cNvPr id="10" name="Picture 9" descr="&lt;strong&gt;Quora&lt;/strong&gt; Archives - VentureSquare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701" y="6114883"/>
            <a:ext cx="1227938" cy="647204"/>
          </a:xfrm>
          <a:prstGeom prst="rect">
            <a:avLst/>
          </a:prstGeom>
        </p:spPr>
      </p:pic>
      <p:pic>
        <p:nvPicPr>
          <p:cNvPr id="12" name="Picture 11" descr="encoding - Meteor: Saving images from urls to AWS S3 ...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116" y="5862568"/>
            <a:ext cx="1051365" cy="1051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025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87AA6-9402-3949-A713-7E110184F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Before next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8CAAC-2BF8-7346-AA4D-2C7E73ECF2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Create a simple draft CV and upload it using the </a:t>
            </a:r>
            <a:r>
              <a:rPr lang="en-GB" dirty="0" err="1"/>
              <a:t>handin</a:t>
            </a:r>
            <a:endParaRPr lang="en-GB" dirty="0"/>
          </a:p>
          <a:p>
            <a:pPr lvl="1"/>
            <a:r>
              <a:rPr lang="en-GB" dirty="0"/>
              <a:t>This will make uploading the actual document feel easier </a:t>
            </a:r>
            <a:r>
              <a:rPr lang="en-GB" dirty="0">
                <a:sym typeface="Wingdings" pitchFamily="2" charset="2"/>
              </a:rPr>
              <a:t></a:t>
            </a:r>
          </a:p>
          <a:p>
            <a:pPr lvl="1"/>
            <a:r>
              <a:rPr lang="en-GB" dirty="0">
                <a:sym typeface="Wingdings" pitchFamily="2" charset="2"/>
              </a:rPr>
              <a:t>It will give you time to read all the instructions carefully</a:t>
            </a:r>
          </a:p>
          <a:p>
            <a:pPr lvl="1"/>
            <a:r>
              <a:rPr lang="en-GB" dirty="0">
                <a:sym typeface="Wingdings" pitchFamily="2" charset="2"/>
              </a:rPr>
              <a:t>I will show you my view of the </a:t>
            </a:r>
            <a:r>
              <a:rPr lang="en-GB" dirty="0" err="1">
                <a:sym typeface="Wingdings" pitchFamily="2" charset="2"/>
              </a:rPr>
              <a:t>handin</a:t>
            </a:r>
            <a:r>
              <a:rPr lang="en-GB" dirty="0">
                <a:sym typeface="Wingdings" pitchFamily="2" charset="2"/>
              </a:rPr>
              <a:t> page next week</a:t>
            </a:r>
          </a:p>
          <a:p>
            <a:pPr marL="522288" lvl="1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0A8CCD-B51D-A34B-80F3-E654A5B7F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76B4D-260D-4EC1-9A8A-CDDCEAC88FCA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34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965EC-EEED-E945-AC85-80C22D7E6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During next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DB94D0-8BB9-B741-B27F-6D0E36CAAB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 You may discuss your draft with your personal tutor</a:t>
            </a:r>
          </a:p>
          <a:p>
            <a:r>
              <a:rPr lang="en-GB" dirty="0"/>
              <a:t>Or you may agree to do this in week three</a:t>
            </a:r>
          </a:p>
          <a:p>
            <a:r>
              <a:rPr lang="en-GB" dirty="0"/>
              <a:t>We will discuss appropriate content of CVs in the tutorial lecture on Tuesday</a:t>
            </a:r>
          </a:p>
          <a:p>
            <a:r>
              <a:rPr lang="en-GB" dirty="0"/>
              <a:t>Following up the links from the previous lecture will provide you with some preparation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ACF3C0-ADDD-EC4C-9D5D-7AA46CB5D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76B4D-260D-4EC1-9A8A-CDDCEAC88FCA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532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2EA0D-E585-0B48-917F-346803B30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Assessed part of the course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40B5822-9FFA-474E-AC2A-026DDA93F3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1060633"/>
              </p:ext>
            </p:extLst>
          </p:nvPr>
        </p:nvGraphicFramePr>
        <p:xfrm>
          <a:off x="323850" y="1700213"/>
          <a:ext cx="8496299" cy="505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3854">
                  <a:extLst>
                    <a:ext uri="{9D8B030D-6E8A-4147-A177-3AD203B41FA5}">
                      <a16:colId xmlns:a16="http://schemas.microsoft.com/office/drawing/2014/main" val="272044889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78714578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1656670877"/>
                    </a:ext>
                  </a:extLst>
                </a:gridCol>
                <a:gridCol w="4608189">
                  <a:extLst>
                    <a:ext uri="{9D8B030D-6E8A-4147-A177-3AD203B41FA5}">
                      <a16:colId xmlns:a16="http://schemas.microsoft.com/office/drawing/2014/main" val="971485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Topic &amp; weighting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When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Lead Lecturer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Focus/Rationale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7535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CV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W1-3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Su</a:t>
                      </a:r>
                      <a:r>
                        <a:rPr lang="en-GB" dirty="0"/>
                        <a:t> White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/>
                        <a:t>Learn ‘hands on’ what can make a good CV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/>
                        <a:t>Prepare and submit a simple assignment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/>
                        <a:t>Get ready for a careers fair, and maybe submitting an internship application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793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Group Presentation</a:t>
                      </a:r>
                    </a:p>
                    <a:p>
                      <a:r>
                        <a:rPr lang="en-GB" dirty="0"/>
                        <a:t>NB: </a:t>
                      </a:r>
                      <a:br>
                        <a:rPr lang="en-GB" dirty="0"/>
                      </a:br>
                      <a:r>
                        <a:rPr lang="en-GB" dirty="0"/>
                        <a:t>complex timetable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W4-8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Hugh Davis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700" dirty="0"/>
                        <a:t>Learn ‘hands on’ about teamwork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700" dirty="0"/>
                        <a:t>Make a start at building good research skills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700" dirty="0"/>
                        <a:t>Make a presentation before it </a:t>
                      </a:r>
                      <a:r>
                        <a:rPr lang="en-GB" sz="1700" b="1" dirty="0"/>
                        <a:t>really matters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700" dirty="0"/>
                        <a:t>Prepare for future modules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3763267"/>
                  </a:ext>
                </a:extLst>
              </a:tr>
              <a:tr h="283611">
                <a:tc>
                  <a:txBody>
                    <a:bodyPr/>
                    <a:lstStyle/>
                    <a:p>
                      <a:r>
                        <a:rPr lang="en-GB" dirty="0"/>
                        <a:t>Technical Report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W4,</a:t>
                      </a:r>
                      <a:br>
                        <a:rPr lang="en-GB" dirty="0"/>
                      </a:br>
                      <a:r>
                        <a:rPr lang="en-GB" dirty="0"/>
                        <a:t>6-11,15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Mark Weal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/>
                        <a:t>Learn ‘hands on’ about academic integrity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/>
                        <a:t>Establish good research and recording practices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/>
                        <a:t>Practice formal writing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/>
                        <a:t>Prepare for future modules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984068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F5B47C-34DC-814A-BE9A-F69095112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103D-C5DA-40E1-A293-4204AB3D5BC0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51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1 CVs </a:t>
            </a:r>
            <a:r>
              <a:rPr lang="mr-IN" dirty="0"/>
              <a:t>–</a:t>
            </a:r>
            <a:r>
              <a:rPr lang="en-US" dirty="0"/>
              <a:t> and careers’ fair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1722D-6095-4A0F-AA6A-268AC6244413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F138D6-959D-E84C-B55F-250163D48F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7" y="5469780"/>
            <a:ext cx="1296144" cy="12961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7908B76-F39F-B241-A4E5-3A80FD8A743A}"/>
              </a:ext>
            </a:extLst>
          </p:cNvPr>
          <p:cNvSpPr txBox="1"/>
          <p:nvPr/>
        </p:nvSpPr>
        <p:spPr>
          <a:xfrm>
            <a:off x="3404138" y="5687161"/>
            <a:ext cx="1731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Careers fairs</a:t>
            </a:r>
            <a:br>
              <a:rPr lang="en-US" dirty="0"/>
            </a:br>
            <a:r>
              <a:rPr lang="en-US" dirty="0"/>
              <a:t>in Jubilee Sports Hall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184459A1-2D66-A647-8EC7-08DDAC05F2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7" y="2168661"/>
            <a:ext cx="8856985" cy="2564883"/>
          </a:xfr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33A658F-CA19-8C45-BBDF-5965B393D471}"/>
              </a:ext>
            </a:extLst>
          </p:cNvPr>
          <p:cNvSpPr/>
          <p:nvPr/>
        </p:nvSpPr>
        <p:spPr>
          <a:xfrm>
            <a:off x="755576" y="3486653"/>
            <a:ext cx="6121474" cy="12657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 eaLnBrk="1" hangingPunct="1"/>
            <a:endParaRPr lang="en-GB" sz="2400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FE8A712-2967-5F4C-BA39-FBA711F68588}"/>
              </a:ext>
            </a:extLst>
          </p:cNvPr>
          <p:cNvSpPr/>
          <p:nvPr/>
        </p:nvSpPr>
        <p:spPr>
          <a:xfrm>
            <a:off x="3351614" y="3067498"/>
            <a:ext cx="1815934" cy="4191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 eaLnBrk="1" hangingPunct="1"/>
            <a:endParaRPr lang="en-GB" sz="2400" b="1" dirty="0"/>
          </a:p>
        </p:txBody>
      </p:sp>
      <p:sp>
        <p:nvSpPr>
          <p:cNvPr id="2" name="Rectangle 1">
            <a:hlinkClick r:id="rId4"/>
            <a:extLst>
              <a:ext uri="{FF2B5EF4-FFF2-40B4-BE49-F238E27FC236}">
                <a16:creationId xmlns:a16="http://schemas.microsoft.com/office/drawing/2014/main" id="{5A7526DC-0EC3-1143-92C2-74D2A0D77FDB}"/>
              </a:ext>
            </a:extLst>
          </p:cNvPr>
          <p:cNvSpPr/>
          <p:nvPr/>
        </p:nvSpPr>
        <p:spPr>
          <a:xfrm>
            <a:off x="143506" y="4867313"/>
            <a:ext cx="8856985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>
                <a:hlinkClick r:id="rId4"/>
              </a:rPr>
              <a:t>https://</a:t>
            </a:r>
            <a:r>
              <a:rPr lang="en-US" sz="1600" dirty="0" err="1">
                <a:hlinkClick r:id="rId4"/>
              </a:rPr>
              <a:t>www.southampton.ac.uk</a:t>
            </a:r>
            <a:r>
              <a:rPr lang="en-US" sz="1600" dirty="0">
                <a:hlinkClick r:id="rId4"/>
              </a:rPr>
              <a:t>/careers/students/</a:t>
            </a:r>
            <a:r>
              <a:rPr lang="en-US" sz="1600" dirty="0" err="1">
                <a:hlinkClick r:id="rId4"/>
              </a:rPr>
              <a:t>index.page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0682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027289"/>
            <a:ext cx="8454213" cy="21602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600" b="1" dirty="0"/>
              <a:t>All coursework have  </a:t>
            </a:r>
            <a:r>
              <a:rPr lang="en-GB" sz="1600" b="1" u="sng" dirty="0"/>
              <a:t>marking schemes </a:t>
            </a:r>
            <a:r>
              <a:rPr lang="en-GB" sz="1600" b="1" dirty="0"/>
              <a:t>that you can use for self-assessment</a:t>
            </a:r>
          </a:p>
          <a:p>
            <a:pPr marL="0" indent="0">
              <a:buNone/>
            </a:pPr>
            <a:r>
              <a:rPr lang="en-GB" sz="1600" b="1" u="sng" dirty="0"/>
              <a:t>Why self-assessment?</a:t>
            </a:r>
          </a:p>
          <a:p>
            <a:pPr lvl="1"/>
            <a:r>
              <a:rPr lang="en-GB" sz="1600" dirty="0"/>
              <a:t>To know how you are doing</a:t>
            </a:r>
          </a:p>
          <a:p>
            <a:pPr lvl="1"/>
            <a:r>
              <a:rPr lang="en-GB" sz="1600" dirty="0"/>
              <a:t>To understand how we assess your work and compare yourself with others</a:t>
            </a:r>
          </a:p>
          <a:p>
            <a:pPr lvl="1"/>
            <a:r>
              <a:rPr lang="en-US" sz="1600" u="sng" dirty="0"/>
              <a:t>You will learn as much from seriously trying to assess your own grade as from our feedback</a:t>
            </a:r>
            <a:endParaRPr lang="en-GB" sz="1600" u="sng" dirty="0"/>
          </a:p>
          <a:p>
            <a:pPr marL="522288" lvl="1" indent="0">
              <a:buNone/>
            </a:pPr>
            <a:endParaRPr lang="en-GB" sz="1600" dirty="0"/>
          </a:p>
          <a:p>
            <a:pPr marL="522288" lvl="1" indent="0">
              <a:buNone/>
            </a:pPr>
            <a:r>
              <a:rPr lang="en-US" sz="1600" dirty="0"/>
              <a:t>I will show you the marking sheet on the video OHP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3152354"/>
              </p:ext>
            </p:extLst>
          </p:nvPr>
        </p:nvGraphicFramePr>
        <p:xfrm>
          <a:off x="467544" y="1556792"/>
          <a:ext cx="8496944" cy="11938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664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845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Item</a:t>
                      </a:r>
                      <a:endParaRPr lang="en-US" sz="16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%</a:t>
                      </a:r>
                      <a:endParaRPr lang="en-US" sz="16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Feedback through</a:t>
                      </a:r>
                      <a:endParaRPr lang="en-US" sz="16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CV</a:t>
                      </a:r>
                      <a:r>
                        <a:rPr lang="en-US" sz="1600" baseline="0" dirty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 </a:t>
                      </a:r>
                      <a:br>
                        <a:rPr lang="en-US" sz="1600" baseline="0" dirty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</a:br>
                      <a:r>
                        <a:rPr lang="en-US" sz="1600" baseline="0" dirty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(due end of Week 3)</a:t>
                      </a:r>
                      <a:endParaRPr lang="en-US" sz="16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15%</a:t>
                      </a:r>
                      <a:endParaRPr lang="en-US" sz="16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Feedback</a:t>
                      </a:r>
                      <a:r>
                        <a:rPr lang="en-US" sz="1600" baseline="0" dirty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 </a:t>
                      </a:r>
                      <a:r>
                        <a:rPr lang="en-US" sz="1600" dirty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from teaching staff </a:t>
                      </a:r>
                      <a:br>
                        <a:rPr lang="en-US" sz="1600" dirty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</a:br>
                      <a:r>
                        <a:rPr lang="en-US" sz="1600" dirty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Based on pre-defined</a:t>
                      </a:r>
                      <a:r>
                        <a:rPr lang="en-US" sz="1600" baseline="0" dirty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 marking scheme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Feedback lecture week 6</a:t>
                      </a:r>
                      <a:endParaRPr lang="en-US" sz="16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-34213" y="6027003"/>
            <a:ext cx="9144000" cy="8309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 eaLnBrk="1" hangingPunct="1"/>
            <a:r>
              <a:rPr lang="en-GB" sz="2400" b="1" dirty="0"/>
              <a:t>Penalties for late </a:t>
            </a:r>
            <a:r>
              <a:rPr lang="en-GB" sz="2400" b="1" dirty="0" err="1"/>
              <a:t>handin</a:t>
            </a:r>
            <a:r>
              <a:rPr lang="en-GB" sz="2400" b="1" dirty="0"/>
              <a:t> are harsh </a:t>
            </a:r>
            <a:r>
              <a:rPr lang="mr-IN" sz="2400" b="1" dirty="0"/>
              <a:t>–</a:t>
            </a:r>
            <a:r>
              <a:rPr lang="en-GB" sz="2400" b="1" dirty="0"/>
              <a:t> hand in on time!</a:t>
            </a:r>
          </a:p>
          <a:p>
            <a:pPr eaLnBrk="1" hangingPunct="1"/>
            <a:r>
              <a:rPr lang="en-GB" sz="2400" b="1" dirty="0"/>
              <a:t>All deadlines are Friday, 16:00</a:t>
            </a:r>
          </a:p>
        </p:txBody>
      </p:sp>
    </p:spTree>
    <p:extLst>
      <p:ext uri="{BB962C8B-B14F-4D97-AF65-F5344CB8AC3E}">
        <p14:creationId xmlns:p14="http://schemas.microsoft.com/office/powerpoint/2010/main" val="2884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Coursework: CV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1950" cy="4608512"/>
          </a:xfrm>
        </p:spPr>
        <p:txBody>
          <a:bodyPr>
            <a:noAutofit/>
          </a:bodyPr>
          <a:lstStyle/>
          <a:p>
            <a:pPr>
              <a:spcAft>
                <a:spcPts val="1080"/>
              </a:spcAft>
            </a:pPr>
            <a:r>
              <a:rPr lang="en-GB" sz="2000" dirty="0"/>
              <a:t>What is the coursework about?</a:t>
            </a:r>
          </a:p>
          <a:p>
            <a:pPr lvl="1"/>
            <a:r>
              <a:rPr lang="en-GB" sz="1600" dirty="0"/>
              <a:t>You will choose between two job openings</a:t>
            </a:r>
          </a:p>
          <a:p>
            <a:pPr lvl="1"/>
            <a:r>
              <a:rPr lang="en-GB" sz="1600" dirty="0"/>
              <a:t>You will prepare a CV</a:t>
            </a:r>
          </a:p>
          <a:p>
            <a:pPr>
              <a:spcAft>
                <a:spcPts val="1080"/>
              </a:spcAft>
            </a:pPr>
            <a:r>
              <a:rPr lang="en-GB" sz="2000" dirty="0"/>
              <a:t>Marking scheme</a:t>
            </a:r>
          </a:p>
          <a:p>
            <a:pPr lvl="1">
              <a:spcAft>
                <a:spcPts val="1080"/>
              </a:spcAft>
            </a:pPr>
            <a:r>
              <a:rPr lang="en-GB" sz="1600" dirty="0"/>
              <a:t>See the </a:t>
            </a:r>
            <a:r>
              <a:rPr lang="en-GB" sz="1600" dirty="0" err="1"/>
              <a:t>handin</a:t>
            </a:r>
            <a:r>
              <a:rPr lang="en-GB" sz="1600" dirty="0"/>
              <a:t> page	 </a:t>
            </a:r>
          </a:p>
          <a:p>
            <a:pPr>
              <a:spcAft>
                <a:spcPts val="1080"/>
              </a:spcAft>
            </a:pPr>
            <a:r>
              <a:rPr lang="en-GB" sz="2000" dirty="0"/>
              <a:t>Coursework specification </a:t>
            </a:r>
          </a:p>
          <a:p>
            <a:pPr lvl="1"/>
            <a:r>
              <a:rPr lang="en-GB" sz="1600" dirty="0"/>
              <a:t>released end of Week 1</a:t>
            </a:r>
          </a:p>
          <a:p>
            <a:pPr lvl="1"/>
            <a:r>
              <a:rPr lang="en-GB" sz="1600" dirty="0"/>
              <a:t>already on module page</a:t>
            </a:r>
          </a:p>
          <a:p>
            <a:pPr lvl="1"/>
            <a:r>
              <a:rPr lang="en-GB" sz="1600" dirty="0"/>
              <a:t>discussed in week 2 tutorial lecture</a:t>
            </a:r>
          </a:p>
          <a:p>
            <a:r>
              <a:rPr lang="en-GB" sz="2000" dirty="0"/>
              <a:t>Coursework deadline</a:t>
            </a:r>
          </a:p>
          <a:p>
            <a:pPr lvl="1"/>
            <a:r>
              <a:rPr lang="en-GB" sz="1600" dirty="0"/>
              <a:t>End of week 3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spcAft>
                <a:spcPts val="1080"/>
              </a:spcAft>
            </a:pPr>
            <a:r>
              <a:rPr lang="en-GB" sz="2000" b="1" dirty="0"/>
              <a:t>Feedback</a:t>
            </a:r>
          </a:p>
          <a:p>
            <a:pPr>
              <a:spcAft>
                <a:spcPts val="1080"/>
              </a:spcAft>
            </a:pPr>
            <a:r>
              <a:rPr lang="en-GB" sz="2000" dirty="0"/>
              <a:t>Week 2 feedback in tutor groups</a:t>
            </a:r>
          </a:p>
          <a:p>
            <a:pPr lvl="1"/>
            <a:r>
              <a:rPr lang="en-GB" sz="1600" dirty="0"/>
              <a:t>Take your draft to the meeting</a:t>
            </a:r>
          </a:p>
          <a:p>
            <a:pPr lvl="1"/>
            <a:r>
              <a:rPr lang="en-GB" sz="1600" dirty="0"/>
              <a:t>Discuss your CV</a:t>
            </a:r>
          </a:p>
          <a:p>
            <a:pPr>
              <a:spcAft>
                <a:spcPts val="1080"/>
              </a:spcAft>
            </a:pPr>
            <a:r>
              <a:rPr lang="en-GB" sz="2000" dirty="0"/>
              <a:t>Week 6 COMP1205 feedback lecture </a:t>
            </a:r>
          </a:p>
          <a:p>
            <a:pPr>
              <a:spcAft>
                <a:spcPts val="1080"/>
              </a:spcAft>
            </a:pPr>
            <a:r>
              <a:rPr lang="en-GB" sz="2000" dirty="0"/>
              <a:t>Week 7 special cases</a:t>
            </a:r>
            <a:br>
              <a:rPr lang="en-GB" sz="2000" dirty="0"/>
            </a:br>
            <a:r>
              <a:rPr lang="en-GB" sz="2000" dirty="0"/>
              <a:t>low grades or no submissions </a:t>
            </a:r>
          </a:p>
          <a:p>
            <a:pPr lvl="1">
              <a:spcAft>
                <a:spcPts val="1080"/>
              </a:spcAft>
            </a:pPr>
            <a:r>
              <a:rPr lang="en-GB" sz="1600" dirty="0"/>
              <a:t>Personal feedback via face-to-face meetings with module leader</a:t>
            </a:r>
          </a:p>
          <a:p>
            <a:pPr lvl="1">
              <a:spcAft>
                <a:spcPts val="1080"/>
              </a:spcAft>
            </a:pPr>
            <a:r>
              <a:rPr lang="en-GB" sz="1600" dirty="0"/>
              <a:t>referral to personal tutor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76B4D-260D-4EC1-9A8A-CDDCEAC88FCA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377991" y="6599386"/>
            <a:ext cx="3989041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dirty="0"/>
              <a:t>Coursework due on Friday Week 3, October18th, 16:00 </a:t>
            </a:r>
          </a:p>
        </p:txBody>
      </p:sp>
    </p:spTree>
    <p:extLst>
      <p:ext uri="{BB962C8B-B14F-4D97-AF65-F5344CB8AC3E}">
        <p14:creationId xmlns:p14="http://schemas.microsoft.com/office/powerpoint/2010/main" val="242120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35B0129-7F00-DF4D-884C-FD1A53D60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ECS handing walk-through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1266F9-473A-7A4F-9AC6-8340434D44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CD5CD8-52A7-4D4C-B8FC-6A84DB69D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C07C0-4185-4980-AEF7-9C22F08CAECA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15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B696C8B-521F-484C-8BA0-1E947D074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 need a volunteer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9C75F66-1E88-C74B-A787-FAD4AD5517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050" y="3306763"/>
            <a:ext cx="4279900" cy="9017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BC168B-AB33-E44F-9CEA-CB4800D97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E8CFC-1513-446D-8B65-185D686A47A9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71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5F9C7-33A1-C94D-8350-2092DF99B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 will use the video OHP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FEFB26-F8C2-414C-A87B-D1BCA10647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Talk through the printed module specification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3E2264-68E0-4344-B9D1-8A192829A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76B4D-260D-4EC1-9A8A-CDDCEAC88FCA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304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Next week’s lectures</a:t>
            </a:r>
          </a:p>
          <a:p>
            <a:r>
              <a:rPr lang="en-US" sz="2400" dirty="0"/>
              <a:t>Tuesday 13:00</a:t>
            </a:r>
          </a:p>
          <a:p>
            <a:pPr lvl="1"/>
            <a:r>
              <a:rPr lang="en-US" sz="2000" dirty="0"/>
              <a:t>CV tutorial</a:t>
            </a:r>
          </a:p>
          <a:p>
            <a:r>
              <a:rPr lang="en-US" sz="2400" dirty="0"/>
              <a:t>Thursday 15:00</a:t>
            </a:r>
          </a:p>
          <a:p>
            <a:pPr lvl="1"/>
            <a:r>
              <a:rPr lang="en-US" sz="2000" dirty="0"/>
              <a:t>Guest lecture</a:t>
            </a:r>
          </a:p>
          <a:p>
            <a:r>
              <a:rPr lang="en-US" sz="2400" dirty="0"/>
              <a:t>Thursday 17:00</a:t>
            </a:r>
          </a:p>
          <a:p>
            <a:pPr lvl="1"/>
            <a:r>
              <a:rPr lang="en-US" sz="2000" dirty="0"/>
              <a:t>Alumni Panel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C07C0-4185-4980-AEF7-9C22F08CAECA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0" y="1004304"/>
            <a:ext cx="9144000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>
              <a:spcBef>
                <a:spcPct val="30000"/>
              </a:spcBef>
              <a:defRPr/>
            </a:pPr>
            <a:r>
              <a:rPr lang="en-US" sz="2400" b="1" dirty="0"/>
              <a:t>Building 32 Room 1015</a:t>
            </a:r>
          </a:p>
        </p:txBody>
      </p:sp>
      <p:sp>
        <p:nvSpPr>
          <p:cNvPr id="11" name="Rectangle 10">
            <a:hlinkClick r:id="rId3"/>
          </p:cNvPr>
          <p:cNvSpPr/>
          <p:nvPr/>
        </p:nvSpPr>
        <p:spPr>
          <a:xfrm>
            <a:off x="5557907" y="5733256"/>
            <a:ext cx="2329484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dirty="0"/>
              <a:t>https://</a:t>
            </a:r>
            <a:r>
              <a:rPr lang="en-GB" dirty="0" err="1"/>
              <a:t>data.southampton.ac.uk</a:t>
            </a:r>
            <a:r>
              <a:rPr lang="en-GB" dirty="0"/>
              <a:t>/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66583" y="6653988"/>
            <a:ext cx="66403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 and while we are looking at it you might be interested in </a:t>
            </a:r>
            <a:r>
              <a:rPr lang="en-GB" dirty="0" err="1"/>
              <a:t>data.southampton.ac.uk</a:t>
            </a:r>
            <a:r>
              <a:rPr lang="en-GB" dirty="0"/>
              <a:t>/  </a:t>
            </a:r>
            <a:r>
              <a:rPr lang="mr-IN" dirty="0"/>
              <a:t>…</a:t>
            </a:r>
            <a:r>
              <a:rPr lang="en-GB" dirty="0"/>
              <a:t>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3413AEC-392A-F345-96C9-3D44EFA39FB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061350"/>
            <a:ext cx="4171950" cy="3392525"/>
          </a:xfrm>
        </p:spPr>
      </p:pic>
    </p:spTree>
    <p:extLst>
      <p:ext uri="{BB962C8B-B14F-4D97-AF65-F5344CB8AC3E}">
        <p14:creationId xmlns:p14="http://schemas.microsoft.com/office/powerpoint/2010/main" val="16428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owards a classification framework for social machines">
  <a:themeElements>
    <a:clrScheme name="uos_ppt__template_v7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algn="ctr" eaLnBrk="1" hangingPunct="1">
          <a:defRPr sz="2400" b="1" dirty="0"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lnDef>
  </a:objectDefaults>
  <a:extraClrSchemeLst>
    <a:extraClrScheme>
      <a:clrScheme name="uos_ppt__template_v7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UOS divider slide design">
  <a:themeElements>
    <a:clrScheme name="UOS divider slide design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lnDef>
  </a:objectDefaults>
  <a:extraClrSchemeLst>
    <a:extraClrScheme>
      <a:clrScheme name="UOS divider slide design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UOS full bleed image">
  <a:themeElements>
    <a:clrScheme name="UOS full bleed image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lnDef>
  </a:objectDefaults>
  <a:extraClrSchemeLst>
    <a:extraClrScheme>
      <a:clrScheme name="UOS full bleed image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Towards a classification framework for social machines</Template>
  <TotalTime>7112</TotalTime>
  <Words>972</Words>
  <Application>Microsoft Macintosh PowerPoint</Application>
  <PresentationFormat>On-screen Show (4:3)</PresentationFormat>
  <Paragraphs>190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Georgia</vt:lpstr>
      <vt:lpstr>Lucida Sans</vt:lpstr>
      <vt:lpstr>Towards a classification framework for social machines</vt:lpstr>
      <vt:lpstr>UOS divider slide design</vt:lpstr>
      <vt:lpstr>UOS full bleed image</vt:lpstr>
      <vt:lpstr>CVs and Online presence</vt:lpstr>
      <vt:lpstr>Assessed part of the course</vt:lpstr>
      <vt:lpstr>Stage 1 CVs – and careers’ fair</vt:lpstr>
      <vt:lpstr>Assessment</vt:lpstr>
      <vt:lpstr>Coursework: CV</vt:lpstr>
      <vt:lpstr>ECS handing walk-through</vt:lpstr>
      <vt:lpstr>I need a volunteer</vt:lpstr>
      <vt:lpstr>I will use the video OHP</vt:lpstr>
      <vt:lpstr>PowerPoint Presentation</vt:lpstr>
      <vt:lpstr>Online Presence</vt:lpstr>
      <vt:lpstr>Managing your online Presence</vt:lpstr>
      <vt:lpstr>Impact of your presence</vt:lpstr>
      <vt:lpstr>The Internet doesn’t forget – protect your digital identity!</vt:lpstr>
      <vt:lpstr>What your data says about you</vt:lpstr>
      <vt:lpstr>Create Positive online image of you</vt:lpstr>
      <vt:lpstr>Before next week</vt:lpstr>
      <vt:lpstr>During next week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Towards a classification framework for social machines</dc:title>
  <dc:creator>Elena Simperl</dc:creator>
  <cp:lastModifiedBy>Su White</cp:lastModifiedBy>
  <cp:revision>213</cp:revision>
  <cp:lastPrinted>2019-10-02T22:20:21Z</cp:lastPrinted>
  <dcterms:created xsi:type="dcterms:W3CDTF">2013-04-26T07:53:01Z</dcterms:created>
  <dcterms:modified xsi:type="dcterms:W3CDTF">2019-10-03T15:44:30Z</dcterms:modified>
</cp:coreProperties>
</file>