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7" r:id="rId2"/>
    <p:sldId id="310" r:id="rId3"/>
    <p:sldId id="300" r:id="rId4"/>
    <p:sldId id="299" r:id="rId5"/>
    <p:sldId id="302" r:id="rId6"/>
    <p:sldId id="304" r:id="rId7"/>
    <p:sldId id="322" r:id="rId8"/>
    <p:sldId id="321" r:id="rId9"/>
    <p:sldId id="319" r:id="rId10"/>
    <p:sldId id="323" r:id="rId11"/>
    <p:sldId id="320" r:id="rId12"/>
    <p:sldId id="311" r:id="rId13"/>
    <p:sldId id="324" r:id="rId14"/>
    <p:sldId id="313" r:id="rId15"/>
    <p:sldId id="314" r:id="rId16"/>
    <p:sldId id="315" r:id="rId17"/>
    <p:sldId id="316" r:id="rId18"/>
    <p:sldId id="318" r:id="rId19"/>
    <p:sldId id="317" r:id="rId20"/>
    <p:sldId id="325" r:id="rId21"/>
    <p:sldId id="326" r:id="rId22"/>
    <p:sldId id="327" r:id="rId23"/>
    <p:sldId id="328" r:id="rId24"/>
    <p:sldId id="305" r:id="rId25"/>
    <p:sldId id="306" r:id="rId26"/>
    <p:sldId id="307" r:id="rId27"/>
    <p:sldId id="308" r:id="rId28"/>
    <p:sldId id="309" r:id="rId29"/>
    <p:sldId id="296" r:id="rId30"/>
  </p:sldIdLst>
  <p:sldSz cx="9144000" cy="6858000" type="screen4x3"/>
  <p:notesSz cx="6858000" cy="9144000"/>
  <p:custDataLst>
    <p:tags r:id="rId32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pos="2132">
          <p15:clr>
            <a:srgbClr val="A4A3A4"/>
          </p15:clr>
        </p15:guide>
        <p15:guide id="7" pos="249">
          <p15:clr>
            <a:srgbClr val="A4A3A4"/>
          </p15:clr>
        </p15:guide>
        <p15:guide id="8" pos="5534">
          <p15:clr>
            <a:srgbClr val="A4A3A4"/>
          </p15:clr>
        </p15:guide>
        <p15:guide id="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AECEE"/>
    <a:srgbClr val="005C84"/>
    <a:srgbClr val="A3A86B"/>
    <a:srgbClr val="AF94A3"/>
    <a:srgbClr val="6A4061"/>
    <a:srgbClr val="4A3C31"/>
    <a:srgbClr val="00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75" autoAdjust="0"/>
    <p:restoredTop sz="75279" autoAdjust="0"/>
  </p:normalViewPr>
  <p:slideViewPr>
    <p:cSldViewPr>
      <p:cViewPr varScale="1">
        <p:scale>
          <a:sx n="73" d="100"/>
          <a:sy n="73" d="100"/>
        </p:scale>
        <p:origin x="336" y="192"/>
      </p:cViewPr>
      <p:guideLst>
        <p:guide orient="horz" pos="799"/>
        <p:guide orient="horz" pos="4088"/>
        <p:guide orient="horz" pos="1117"/>
        <p:guide orient="horz" pos="2840"/>
        <p:guide orient="horz" pos="527"/>
        <p:guide pos="2132"/>
        <p:guide pos="249"/>
        <p:guide pos="5534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fld id="{D2D20942-D6F2-004D-9DD1-B0E39CB8315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5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AFCBF06-7CBF-5B44-AFD0-39AA4E3283DE}" type="slidenum">
              <a:rPr lang="en-GB">
                <a:latin typeface="Arial" charset="0"/>
              </a:rPr>
              <a:pPr/>
              <a:t>1</a:t>
            </a:fld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E3B1-57E6-F144-B5D9-E32E2ED2AA4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08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86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35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592796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48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681028"/>
            <a:ext cx="8426450" cy="13321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2800">
                <a:solidFill>
                  <a:srgbClr val="CCE5E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5109725"/>
            <a:ext cx="3997325" cy="8035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33743" y="306838"/>
            <a:ext cx="1751709" cy="523220"/>
            <a:chOff x="356263" y="440371"/>
            <a:chExt cx="1751709" cy="523220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6" name="Straight Connector 35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731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" y="6221015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87395" y="6289846"/>
            <a:ext cx="1749197" cy="523220"/>
            <a:chOff x="356263" y="395437"/>
            <a:chExt cx="1749197" cy="523220"/>
          </a:xfrm>
        </p:grpSpPr>
        <p:sp>
          <p:nvSpPr>
            <p:cNvPr id="42" name="TextBox 41"/>
            <p:cNvSpPr txBox="1"/>
            <p:nvPr userDrawn="1"/>
          </p:nvSpPr>
          <p:spPr>
            <a:xfrm>
              <a:off x="356263" y="395437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3" name="Straight Connector 4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1629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152636"/>
            <a:ext cx="8676964" cy="494162"/>
          </a:xfrm>
        </p:spPr>
        <p:txBody>
          <a:bodyPr/>
          <a:lstStyle>
            <a:lvl1pPr marL="0" indent="0">
              <a:buNone/>
              <a:defRPr sz="3200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10E8578B-9E7E-CF49-BBF4-89BE8DC6002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7524" y="6319214"/>
            <a:ext cx="1751709" cy="523220"/>
            <a:chOff x="356263" y="440371"/>
            <a:chExt cx="1751709" cy="52322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7" name="Straight Connector 1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933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5EB98-3D45-8048-A507-7CD6512E81F7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279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4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708" y="3248980"/>
            <a:ext cx="6769508" cy="2916920"/>
          </a:xfrm>
        </p:spPr>
        <p:txBody>
          <a:bodyPr anchor="t"/>
          <a:lstStyle>
            <a:lvl1pPr algn="r">
              <a:lnSpc>
                <a:spcPct val="90000"/>
              </a:lnSpc>
              <a:defRPr sz="60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E28517BE-FDD0-1E43-A191-EB02CB45822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7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and_footer_title_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F4996F3-FC67-2A4C-9080-69CC06323CB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51520" y="6304094"/>
            <a:ext cx="1751709" cy="523220"/>
            <a:chOff x="356263" y="440371"/>
            <a:chExt cx="1751709" cy="523220"/>
          </a:xfrm>
        </p:grpSpPr>
        <p:sp>
          <p:nvSpPr>
            <p:cNvPr id="36" name="TextBox 3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7" name="Straight Connector 3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53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9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23528" y="6280477"/>
            <a:ext cx="1751709" cy="523220"/>
            <a:chOff x="356263" y="440371"/>
            <a:chExt cx="1751709" cy="52322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862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079612" y="4797152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 dirty="0" smtClean="0"/>
              <a:t>Institute</a:t>
            </a:r>
            <a:r>
              <a:rPr lang="en-US" sz="1535" baseline="0" dirty="0" smtClean="0"/>
              <a:t> for Learning </a:t>
            </a:r>
          </a:p>
          <a:p>
            <a:pPr>
              <a:defRPr/>
            </a:pPr>
            <a:r>
              <a:rPr lang="en-US" sz="1200" baseline="0" dirty="0" smtClean="0"/>
              <a:t>Innovation</a:t>
            </a:r>
            <a:r>
              <a:rPr lang="en-US" sz="1200" baseline="0" dirty="0"/>
              <a:t> </a:t>
            </a:r>
            <a:r>
              <a:rPr lang="en-US" sz="1200" baseline="0" dirty="0" smtClean="0"/>
              <a:t>an</a:t>
            </a:r>
            <a:r>
              <a:rPr lang="en-US" sz="1200" dirty="0" smtClean="0"/>
              <a:t>d Development</a:t>
            </a:r>
            <a:endParaRPr lang="en-US" sz="12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8775" y="6267636"/>
            <a:ext cx="1751709" cy="523220"/>
            <a:chOff x="356263" y="440371"/>
            <a:chExt cx="1751709" cy="52322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4" name="Straight Connector 13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40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tit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260648"/>
            <a:ext cx="903700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C997584-46BE-084C-A4F9-FD2AD25F1077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48192" y="6255279"/>
            <a:ext cx="1751709" cy="523220"/>
            <a:chOff x="356263" y="440371"/>
            <a:chExt cx="1751709" cy="52322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3" name="Straight Connector 1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321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16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841E4A8B-7CE1-BC4B-9352-78518045172B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377031" y="6280477"/>
            <a:ext cx="1751709" cy="523220"/>
            <a:chOff x="356263" y="440371"/>
            <a:chExt cx="1751709" cy="523220"/>
          </a:xfrm>
        </p:grpSpPr>
        <p:sp>
          <p:nvSpPr>
            <p:cNvPr id="40" name="TextBox 3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1" name="Straight Connector 4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980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cs typeface="ＭＳ Ｐゴシック" charset="0"/>
              </a:defRPr>
            </a:lvl1pPr>
          </a:lstStyle>
          <a:p>
            <a:fld id="{5FE4B18E-1D6C-014B-9DAD-89E1EFBE0526}" type="datetime1">
              <a:rPr lang="en-GB" smtClean="0"/>
              <a:t>12/11/2018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Lucida San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http://edshare.soton.ac.uk/19120/</a:t>
            </a:r>
            <a:endParaRPr lang="en-US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ＭＳ Ｐゴシック" charset="0"/>
              </a:defRPr>
            </a:lvl1pPr>
          </a:lstStyle>
          <a:p>
            <a:fld id="{E0CF9774-E819-DB47-BF85-8F31F85A3970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6" r:id="rId3"/>
    <p:sldLayoutId id="2147484154" r:id="rId4"/>
    <p:sldLayoutId id="2147484192" r:id="rId5"/>
    <p:sldLayoutId id="2147484184" r:id="rId6"/>
    <p:sldLayoutId id="2147484191" r:id="rId7"/>
    <p:sldLayoutId id="2147484160" r:id="rId8"/>
    <p:sldLayoutId id="2147484162" r:id="rId9"/>
    <p:sldLayoutId id="2147484164" r:id="rId10"/>
    <p:sldLayoutId id="2147484165" r:id="rId11"/>
    <p:sldLayoutId id="214748419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1" fontAlgn="base" hangingPunct="1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09625" indent="-358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0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edshare.soton.ac.uk/19454/" TargetMode="Externa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32" y="1520788"/>
            <a:ext cx="8568952" cy="1873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How do I </a:t>
            </a:r>
            <a:r>
              <a:rPr lang="en-US" sz="4000" b="1" dirty="0" smtClean="0"/>
              <a:t>research </a:t>
            </a:r>
            <a:r>
              <a:rPr lang="en-US" sz="4000" b="1" dirty="0"/>
              <a:t>effectively</a:t>
            </a:r>
            <a:r>
              <a:rPr lang="en-US" sz="4000" b="1" dirty="0" smtClean="0"/>
              <a:t>?</a:t>
            </a:r>
            <a:br>
              <a:rPr lang="en-US" sz="4000" b="1" dirty="0" smtClean="0"/>
            </a:br>
            <a:r>
              <a:rPr lang="en-US" sz="4000" b="1" dirty="0" smtClean="0"/>
              <a:t>Part 2 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COMP1205</a:t>
            </a:r>
          </a:p>
          <a:p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err="1"/>
              <a:t>edshare.soton.ac.uk</a:t>
            </a:r>
            <a:r>
              <a:rPr lang="en-GB" dirty="0"/>
              <a:t>/19120</a:t>
            </a:r>
            <a:r>
              <a:rPr lang="en-GB" dirty="0" smtClean="0"/>
              <a:t>/ 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Try to get a copy via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Log in to journal</a:t>
            </a:r>
          </a:p>
          <a:p>
            <a:r>
              <a:rPr lang="en-GB" dirty="0" smtClean="0"/>
              <a:t>Select shibboleth option</a:t>
            </a:r>
          </a:p>
          <a:p>
            <a:r>
              <a:rPr lang="en-GB" dirty="0" smtClean="0"/>
              <a:t>Log in via </a:t>
            </a:r>
            <a:r>
              <a:rPr lang="en-GB" dirty="0" smtClean="0"/>
              <a:t>soton</a:t>
            </a:r>
            <a:r>
              <a:rPr lang="en-GB" dirty="0" smtClean="0"/>
              <a:t> through shibboleth</a:t>
            </a:r>
          </a:p>
          <a:p>
            <a:r>
              <a:rPr lang="en-GB" dirty="0" smtClean="0"/>
              <a:t>Discover that you still can’t access the document</a:t>
            </a:r>
          </a:p>
          <a:p>
            <a:r>
              <a:rPr lang="en-GB" dirty="0" smtClean="0"/>
              <a:t>Find another way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PS if you are working off campus, make sure on all your searches that you are connected via </a:t>
            </a:r>
            <a:r>
              <a:rPr lang="en-GB" dirty="0" smtClean="0"/>
              <a:t>vpn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global connect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BA0-1672-FA41-BC56-333939A932B1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5181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</a:t>
            </a:r>
            <a:r>
              <a:rPr lang="mr-IN" dirty="0" smtClean="0"/>
              <a:t>–</a:t>
            </a:r>
            <a:r>
              <a:rPr lang="en-GB" dirty="0" smtClean="0"/>
              <a:t> find another way</a:t>
            </a:r>
            <a:br>
              <a:rPr lang="en-GB" dirty="0" smtClean="0"/>
            </a:br>
            <a:r>
              <a:rPr lang="en-GB" dirty="0" smtClean="0"/>
              <a:t>Full text via </a:t>
            </a:r>
            <a:r>
              <a:rPr lang="en-GB" dirty="0" smtClean="0"/>
              <a:t>researchgate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9" y="1700213"/>
            <a:ext cx="7948001" cy="45021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F4996F3-FC67-2A4C-9080-69CC06323CB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33B6-8AEF-6143-B030-ADAC668F1AAB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0964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Let’s think about our </a:t>
            </a:r>
            <a:r>
              <a:rPr lang="en-US" dirty="0" smtClean="0"/>
              <a:t>activity in the real world..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You have a task</a:t>
            </a:r>
            <a:r>
              <a:rPr lang="mr-IN" dirty="0" smtClean="0"/>
              <a:t>…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Prepare a technical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do you know already?</a:t>
            </a:r>
          </a:p>
          <a:p>
            <a:r>
              <a:rPr lang="en-US" dirty="0" smtClean="0"/>
              <a:t>How can you get up to speed quickly?</a:t>
            </a:r>
          </a:p>
          <a:p>
            <a:r>
              <a:rPr lang="en-US" dirty="0" smtClean="0"/>
              <a:t>How can you complete the task in the most efficient way possible?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efore </a:t>
            </a:r>
            <a:r>
              <a:rPr lang="en-US" dirty="0" smtClean="0"/>
              <a:t>we </a:t>
            </a:r>
            <a:r>
              <a:rPr lang="en-US" dirty="0" smtClean="0"/>
              <a:t>begin CW3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7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You don</a:t>
            </a:r>
            <a:r>
              <a:rPr lang="mr-IN" dirty="0" smtClean="0"/>
              <a:t>’</a:t>
            </a:r>
            <a:r>
              <a:rPr lang="en-US" dirty="0" smtClean="0"/>
              <a:t>t get to choose a 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You have to submit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abstract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week </a:t>
            </a:r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smtClean="0"/>
              <a:t>for small group </a:t>
            </a:r>
            <a:r>
              <a:rPr lang="en-US" dirty="0" smtClean="0"/>
              <a:t>feedback </a:t>
            </a:r>
            <a:r>
              <a:rPr lang="en-US" b="1" dirty="0" smtClean="0"/>
              <a:t>30</a:t>
            </a:r>
            <a:r>
              <a:rPr lang="en-US" b="1" baseline="30000" dirty="0" smtClean="0"/>
              <a:t>th</a:t>
            </a:r>
            <a:r>
              <a:rPr lang="en-US" b="1" dirty="0" smtClean="0"/>
              <a:t> November</a:t>
            </a:r>
            <a:endParaRPr lang="en-US" b="1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draft</a:t>
            </a:r>
            <a:r>
              <a:rPr lang="en-US" dirty="0" smtClean="0"/>
              <a:t> for submission to the </a:t>
            </a:r>
            <a:r>
              <a:rPr lang="en-US" dirty="0" smtClean="0"/>
              <a:t>turnitin</a:t>
            </a:r>
            <a:r>
              <a:rPr lang="en-US" dirty="0" smtClean="0"/>
              <a:t> plagiarism </a:t>
            </a:r>
            <a:r>
              <a:rPr lang="en-US" dirty="0" smtClean="0"/>
              <a:t>checker </a:t>
            </a:r>
            <a:r>
              <a:rPr lang="mr-IN" dirty="0" smtClean="0"/>
              <a:t>–</a:t>
            </a:r>
            <a:r>
              <a:rPr lang="en-US" dirty="0" smtClean="0"/>
              <a:t> week 11 </a:t>
            </a:r>
            <a:r>
              <a:rPr lang="en-US" b="1" dirty="0" smtClean="0"/>
              <a:t>13</a:t>
            </a:r>
            <a:r>
              <a:rPr lang="en-US" b="1" baseline="30000" dirty="0" smtClean="0"/>
              <a:t>th</a:t>
            </a:r>
            <a:r>
              <a:rPr lang="en-US" b="1" dirty="0" smtClean="0"/>
              <a:t> December</a:t>
            </a:r>
          </a:p>
          <a:p>
            <a:r>
              <a:rPr lang="en-US" b="1" dirty="0" smtClean="0"/>
              <a:t>Final report 11</a:t>
            </a:r>
            <a:r>
              <a:rPr lang="en-US" b="1" baseline="30000" dirty="0" smtClean="0"/>
              <a:t>th</a:t>
            </a:r>
            <a:r>
              <a:rPr lang="en-US" b="1" dirty="0" smtClean="0"/>
              <a:t> January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Lets take a look at the topics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2627" y="5271252"/>
            <a:ext cx="9144000" cy="954107"/>
          </a:xfrm>
          <a:prstGeom prst="rect">
            <a:avLst/>
          </a:prstGeom>
          <a:gradFill>
            <a:lin ang="96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http://edshare.soton.ac.uk/19454</a:t>
            </a:r>
            <a:r>
              <a:rPr lang="en-US" sz="2800" b="1" dirty="0" smtClean="0">
                <a:hlinkClick r:id="rId2"/>
              </a:rPr>
              <a:t>/</a:t>
            </a:r>
            <a:endParaRPr lang="en-US" sz="2800" b="1" dirty="0" smtClean="0"/>
          </a:p>
          <a:p>
            <a:r>
              <a:rPr lang="en-US" sz="2800" b="1" dirty="0"/>
              <a:t>Download https://</a:t>
            </a:r>
            <a:r>
              <a:rPr lang="en-US" sz="2800" b="1" dirty="0"/>
              <a:t>goo.gl</a:t>
            </a:r>
            <a:r>
              <a:rPr lang="en-US" sz="2800" b="1" dirty="0"/>
              <a:t>/W2CiRQ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8" y="1940941"/>
            <a:ext cx="25400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524" y="442087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Topic List</a:t>
            </a:r>
            <a:endParaRPr lang="en-GB" sz="1600" b="1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611560" y="1772816"/>
            <a:ext cx="2880320" cy="298661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0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Think </a:t>
            </a:r>
            <a:r>
              <a:rPr lang="en-US" dirty="0" smtClean="0"/>
              <a:t>about the </a:t>
            </a:r>
            <a:r>
              <a:rPr lang="en-US" dirty="0" smtClean="0"/>
              <a:t>topics</a:t>
            </a:r>
          </a:p>
          <a:p>
            <a:r>
              <a:rPr lang="en-US" dirty="0" smtClean="0"/>
              <a:t>Who knows what topic they have been allocated?</a:t>
            </a:r>
            <a:endParaRPr lang="en-US" dirty="0" smtClean="0"/>
          </a:p>
          <a:p>
            <a:r>
              <a:rPr lang="en-US" dirty="0" smtClean="0"/>
              <a:t>How confident are you that you will be able to</a:t>
            </a:r>
          </a:p>
          <a:p>
            <a:r>
              <a:rPr lang="en-US" dirty="0"/>
              <a:t>	</a:t>
            </a:r>
            <a:r>
              <a:rPr lang="en-US" dirty="0" smtClean="0"/>
              <a:t>do the work well</a:t>
            </a:r>
          </a:p>
          <a:p>
            <a:r>
              <a:rPr lang="en-US" dirty="0"/>
              <a:t>	</a:t>
            </a:r>
            <a:r>
              <a:rPr lang="en-US" dirty="0" smtClean="0"/>
              <a:t>meet all the deadlines</a:t>
            </a:r>
            <a:endParaRPr lang="en-US" dirty="0" smtClean="0"/>
          </a:p>
          <a:p>
            <a:r>
              <a:rPr lang="en-US" dirty="0" smtClean="0"/>
              <a:t>NEXT: Suggestions </a:t>
            </a:r>
            <a:r>
              <a:rPr lang="en-US" dirty="0" smtClean="0"/>
              <a:t>on how to go about preparing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Lets look at the topics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29940" y="2060848"/>
            <a:ext cx="3528392" cy="2986617"/>
            <a:chOff x="287524" y="1772816"/>
            <a:chExt cx="3528392" cy="2986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20" y="1978748"/>
              <a:ext cx="2540000" cy="254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7524" y="442087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Topic List</a:t>
              </a:r>
              <a:endParaRPr lang="en-GB" sz="1600" b="1" dirty="0" smtClean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11560" y="1772816"/>
              <a:ext cx="2880320" cy="298661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940" y="2307807"/>
            <a:ext cx="3528392" cy="2986617"/>
            <a:chOff x="287524" y="1772816"/>
            <a:chExt cx="3528392" cy="29866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20" y="1978748"/>
              <a:ext cx="2540000" cy="254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7524" y="442087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Topic List</a:t>
              </a:r>
              <a:endParaRPr lang="en-GB" sz="1600" b="1" dirty="0" smtClean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1560" y="1772816"/>
              <a:ext cx="2880320" cy="298661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14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Suggest some search terms or strategies :-)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google.co.uk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First stage orientation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24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Suggestions of search terms or strategies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scholar.google.co.uk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Second stage </a:t>
            </a:r>
            <a:r>
              <a:rPr lang="en-US" dirty="0" smtClean="0"/>
              <a:t>focussed</a:t>
            </a:r>
            <a:r>
              <a:rPr lang="en-US" dirty="0" smtClean="0"/>
              <a:t> </a:t>
            </a:r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98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One touch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tools and note taking methods?</a:t>
            </a:r>
          </a:p>
          <a:p>
            <a:r>
              <a:rPr lang="en-US" dirty="0" smtClean="0"/>
              <a:t>How will we go about the writing?</a:t>
            </a:r>
          </a:p>
          <a:p>
            <a:r>
              <a:rPr lang="en-US" dirty="0" smtClean="0"/>
              <a:t>How many stages to the writing?</a:t>
            </a:r>
          </a:p>
          <a:p>
            <a:r>
              <a:rPr lang="en-US" dirty="0" smtClean="0"/>
              <a:t>Lets plan a timeline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But lets back up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thought about this before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4C14C06-903E-A142-9DD8-89372C659E02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3138"/>
            <a:ext cx="6057900" cy="341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51" y="2924944"/>
            <a:ext cx="2540000" cy="2540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4309-BF5B-6A43-A0FB-F9B9CE33DB7F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8539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mr-IN" dirty="0" smtClean="0"/>
              <a:t>–</a:t>
            </a:r>
            <a:r>
              <a:rPr lang="en-US" dirty="0" smtClean="0"/>
              <a:t> what are you going to do next?</a:t>
            </a:r>
          </a:p>
          <a:p>
            <a:r>
              <a:rPr lang="en-US" dirty="0" smtClean="0"/>
              <a:t>Example of bullet list continuation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Rule of three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Probably we are running out of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66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 with a reminder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17BE-FDD0-1E43-A191-EB02CB45822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Orientation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940"/>
            <a:ext cx="9144000" cy="23698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4C14C06-903E-A142-9DD8-89372C659E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93351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Very soon</a:t>
            </a:r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" y="3140968"/>
            <a:ext cx="9398274" cy="20061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EB98-3D45-8048-A507-7CD6512E81F7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9355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The same date as your abstract deadline</a:t>
            </a:r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4864"/>
            <a:ext cx="9108442" cy="35065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EB98-3D45-8048-A507-7CD6512E81F7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5210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Writing ends one week after the end of term</a:t>
            </a:r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636"/>
            <a:ext cx="9144000" cy="46473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EB98-3D45-8048-A507-7CD6512E81F7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89637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Coming up with good terms to put into a search engine is a skill</a:t>
            </a:r>
          </a:p>
          <a:p>
            <a:r>
              <a:rPr lang="en-GB" dirty="0" smtClean="0"/>
              <a:t>(Librarians are the people who know how to do this best)</a:t>
            </a:r>
          </a:p>
          <a:p>
            <a:r>
              <a:rPr lang="en-GB" dirty="0" smtClean="0"/>
              <a:t>In general thinks of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Keywords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Synonyms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Alternative Spellings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Common Abbreviations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Search 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0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Google vs Google </a:t>
            </a:r>
            <a:r>
              <a:rPr lang="en-US" dirty="0"/>
              <a:t>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5530064" cy="374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69" y="2492896"/>
            <a:ext cx="4309393" cy="36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3474889" cy="4716524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Who is the author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is the relevance of the points made?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Is the context correct?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When was the source published?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was the publication medium?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Evaluating the Sources you find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14" y="1159793"/>
            <a:ext cx="3928986" cy="56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Finding Papers you have seen referenced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50" y="1329812"/>
            <a:ext cx="7479241" cy="48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7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You usually need to have accessed the journal through the university library</a:t>
            </a:r>
          </a:p>
          <a:p>
            <a:r>
              <a:rPr lang="en-GB" dirty="0" smtClean="0"/>
              <a:t>May need to login to say you are from University of Southampton along the way</a:t>
            </a:r>
          </a:p>
          <a:p>
            <a:r>
              <a:rPr lang="en-GB" dirty="0" smtClean="0"/>
              <a:t>Access to *most* quality journals is available on line.</a:t>
            </a:r>
          </a:p>
          <a:p>
            <a:r>
              <a:rPr lang="en-GB" dirty="0" smtClean="0"/>
              <a:t>Including all the ACM and IEEE journals and conference </a:t>
            </a:r>
            <a:r>
              <a:rPr lang="en-GB" dirty="0" smtClean="0"/>
              <a:t>proceedings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Access to on-line journals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2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27D88-34A0-4E65-B42F-E76A7A218ED4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583668" y="1988840"/>
            <a:ext cx="6228692" cy="291143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Thank you</a:t>
            </a: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Any Questions?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r>
              <a:rPr lang="en-GB" sz="3000" dirty="0" smtClean="0">
                <a:solidFill>
                  <a:schemeClr val="tx1"/>
                </a:solidFill>
                <a:latin typeface="+mj-lt"/>
              </a:rPr>
              <a:t>Su White</a:t>
            </a:r>
            <a:r>
              <a:rPr lang="en-GB" sz="3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1"/>
                </a:solidFill>
                <a:latin typeface="+mj-lt"/>
              </a:rPr>
            </a:b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+mj-lt"/>
              </a:rPr>
              <a:t>saw@soton.ac.uk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3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02" y="1412776"/>
            <a:ext cx="3816424" cy="45646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06894" y="2348880"/>
            <a:ext cx="1800200" cy="1224136"/>
          </a:xfrm>
          <a:prstGeom prst="wedgeEllipseCallout">
            <a:avLst>
              <a:gd name="adj1" fmla="val 126540"/>
              <a:gd name="adj2" fmla="val 6924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has done this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46854" y="3789040"/>
            <a:ext cx="1800200" cy="1224136"/>
          </a:xfrm>
          <a:prstGeom prst="wedgeEllipseCallout">
            <a:avLst>
              <a:gd name="adj1" fmla="val 165443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has done this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767534" y="2060848"/>
            <a:ext cx="1800200" cy="1224136"/>
          </a:xfrm>
          <a:prstGeom prst="wedgeEllipseCallout">
            <a:avLst>
              <a:gd name="adj1" fmla="val -90279"/>
              <a:gd name="adj2" fmla="val 249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said this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983558" y="3284984"/>
            <a:ext cx="1800200" cy="1224136"/>
          </a:xfrm>
          <a:prstGeom prst="wedgeEllipseCallout">
            <a:avLst>
              <a:gd name="adj1" fmla="val -108952"/>
              <a:gd name="adj2" fmla="val 2118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said this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5126" y="4581128"/>
            <a:ext cx="26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286" y="48691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934886" y="5085184"/>
            <a:ext cx="1800200" cy="1224136"/>
          </a:xfrm>
          <a:prstGeom prst="wedgeEllipseCallout">
            <a:avLst>
              <a:gd name="adj1" fmla="val 151438"/>
              <a:gd name="adj2" fmla="val -589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quote came from here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7055566" y="4653136"/>
            <a:ext cx="2016224" cy="1584176"/>
          </a:xfrm>
          <a:prstGeom prst="wedgeEllipseCallout">
            <a:avLst>
              <a:gd name="adj1" fmla="val -100135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And this </a:t>
            </a:r>
          </a:p>
          <a:p>
            <a:pPr algn="ctr"/>
            <a:r>
              <a:rPr lang="en-US" dirty="0" smtClean="0"/>
              <a:t>is my summary of this person’s work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5194" y="22312"/>
            <a:ext cx="8426450" cy="1052736"/>
          </a:xfrm>
        </p:spPr>
        <p:txBody>
          <a:bodyPr/>
          <a:lstStyle/>
          <a:p>
            <a:r>
              <a:rPr lang="en-US" dirty="0" smtClean="0"/>
              <a:t>The Scholarly Trail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294" y="1484784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Blue bubbles are all “Citations”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9502" y="1196752"/>
            <a:ext cx="280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cite a </a:t>
            </a:r>
            <a:r>
              <a:rPr lang="en-US" dirty="0" smtClean="0"/>
              <a:t> </a:t>
            </a:r>
            <a:r>
              <a:rPr lang="en-US" i="1" dirty="0" smtClean="0"/>
              <a:t>source</a:t>
            </a:r>
            <a:r>
              <a:rPr lang="en-US" dirty="0" smtClean="0"/>
              <a:t> which </a:t>
            </a:r>
          </a:p>
          <a:p>
            <a:r>
              <a:rPr lang="en-US" dirty="0" smtClean="0"/>
              <a:t>will be “referenced” at </a:t>
            </a:r>
          </a:p>
          <a:p>
            <a:r>
              <a:rPr lang="en-US" dirty="0"/>
              <a:t>t</a:t>
            </a:r>
            <a:r>
              <a:rPr lang="en-US" dirty="0" smtClean="0"/>
              <a:t>he end of the paper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Facebook Page?</a:t>
            </a:r>
          </a:p>
          <a:p>
            <a:r>
              <a:rPr lang="en-US" dirty="0"/>
              <a:t>Someone’s Blog?</a:t>
            </a:r>
          </a:p>
          <a:p>
            <a:r>
              <a:rPr lang="en-US" dirty="0"/>
              <a:t>A company website?</a:t>
            </a:r>
          </a:p>
          <a:p>
            <a:r>
              <a:rPr lang="en-US" dirty="0"/>
              <a:t>A Newspaper Article?</a:t>
            </a:r>
          </a:p>
          <a:p>
            <a:r>
              <a:rPr lang="en-US" dirty="0"/>
              <a:t>A magazine?</a:t>
            </a:r>
          </a:p>
          <a:p>
            <a:r>
              <a:rPr lang="en-US" dirty="0"/>
              <a:t>A trade journal?</a:t>
            </a:r>
          </a:p>
          <a:p>
            <a:r>
              <a:rPr lang="en-US" dirty="0"/>
              <a:t>A talk presented at a conference?</a:t>
            </a:r>
          </a:p>
          <a:p>
            <a:r>
              <a:rPr lang="en-US" dirty="0"/>
              <a:t>A </a:t>
            </a:r>
            <a:r>
              <a:rPr lang="en-US" dirty="0" smtClean="0"/>
              <a:t>Wikipedia </a:t>
            </a:r>
            <a:r>
              <a:rPr lang="en-US" dirty="0"/>
              <a:t>page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 open source pre-print journal paper?</a:t>
            </a:r>
          </a:p>
          <a:p>
            <a:r>
              <a:rPr lang="en-US" dirty="0"/>
              <a:t>A scholarly journal paper?</a:t>
            </a:r>
          </a:p>
          <a:p>
            <a:r>
              <a:rPr lang="en-US" dirty="0"/>
              <a:t>A book?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Good source/poor source?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2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1520" y="1916051"/>
            <a:ext cx="4213224" cy="4716524"/>
          </a:xfrm>
        </p:spPr>
        <p:txBody>
          <a:bodyPr/>
          <a:lstStyle/>
          <a:p>
            <a:r>
              <a:rPr lang="en-GB" b="1" dirty="0" smtClean="0"/>
              <a:t>Authoritative</a:t>
            </a:r>
            <a:endParaRPr lang="en-GB" b="1" dirty="0"/>
          </a:p>
          <a:p>
            <a:r>
              <a:rPr lang="en-GB" dirty="0"/>
              <a:t>We must </a:t>
            </a:r>
            <a:r>
              <a:rPr lang="en-GB" dirty="0" smtClean="0"/>
              <a:t>identify </a:t>
            </a:r>
            <a:r>
              <a:rPr lang="en-GB" dirty="0"/>
              <a:t>information </a:t>
            </a:r>
            <a:r>
              <a:rPr lang="en-GB" dirty="0" smtClean="0"/>
              <a:t>which is </a:t>
            </a:r>
            <a:r>
              <a:rPr lang="en-GB" dirty="0"/>
              <a:t>reliable and </a:t>
            </a:r>
            <a:r>
              <a:rPr lang="en-GB" dirty="0" smtClean="0"/>
              <a:t>true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preferably written </a:t>
            </a:r>
            <a:r>
              <a:rPr lang="en-GB" dirty="0"/>
              <a:t>by the person who </a:t>
            </a:r>
            <a:r>
              <a:rPr lang="en-GB" b="1" dirty="0"/>
              <a:t>is</a:t>
            </a:r>
            <a:r>
              <a:rPr lang="en-GB" dirty="0"/>
              <a:t> </a:t>
            </a:r>
            <a:r>
              <a:rPr lang="en-GB" b="1" dirty="0"/>
              <a:t>the</a:t>
            </a:r>
            <a:r>
              <a:rPr lang="en-GB" dirty="0"/>
              <a:t> </a:t>
            </a:r>
            <a:r>
              <a:rPr lang="en-GB" dirty="0" smtClean="0"/>
              <a:t>authority</a:t>
            </a:r>
            <a:br>
              <a:rPr lang="en-GB" dirty="0" smtClean="0"/>
            </a:br>
            <a:r>
              <a:rPr lang="en-GB" dirty="0" smtClean="0"/>
              <a:t>i.e. a primary source 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 rather than an author who is quoting the primary source </a:t>
            </a:r>
            <a:br>
              <a:rPr lang="en-GB" dirty="0" smtClean="0"/>
            </a:br>
            <a:r>
              <a:rPr lang="en-GB" dirty="0" smtClean="0"/>
              <a:t>i.e. a secondary source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90002" y="1916051"/>
            <a:ext cx="4213224" cy="4716524"/>
          </a:xfrm>
        </p:spPr>
        <p:txBody>
          <a:bodyPr/>
          <a:lstStyle/>
          <a:p>
            <a:r>
              <a:rPr lang="en-GB" b="1" dirty="0"/>
              <a:t>Findable</a:t>
            </a:r>
          </a:p>
          <a:p>
            <a:r>
              <a:rPr lang="en-GB" dirty="0"/>
              <a:t>Your reader must be able to follow your reference to find the article or book in their library or on-line.</a:t>
            </a:r>
          </a:p>
          <a:p>
            <a:r>
              <a:rPr lang="en-GB" dirty="0"/>
              <a:t>The thing they find must not have changed since you referenced it.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Why? What makes one </a:t>
            </a:r>
            <a:br>
              <a:rPr lang="en-US" dirty="0"/>
            </a:br>
            <a:r>
              <a:rPr lang="en-US" dirty="0" smtClean="0"/>
              <a:t>source </a:t>
            </a:r>
            <a:r>
              <a:rPr lang="en-US" dirty="0"/>
              <a:t>better than another?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Serendipity: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references </a:t>
            </a:r>
            <a:r>
              <a:rPr lang="en-US" dirty="0"/>
              <a:t>in </a:t>
            </a:r>
            <a:r>
              <a:rPr lang="en-US" dirty="0" smtClean="0"/>
              <a:t>articles, blogs, newspapers, videos stumbled </a:t>
            </a:r>
            <a:r>
              <a:rPr lang="en-US" dirty="0"/>
              <a:t>across by good </a:t>
            </a:r>
            <a:r>
              <a:rPr lang="en-US" dirty="0" smtClean="0"/>
              <a:t>fortune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Systematic search</a:t>
            </a:r>
            <a:endParaRPr lang="en-US" dirty="0"/>
          </a:p>
          <a:p>
            <a:pPr marL="793750" lvl="1" indent="-342900">
              <a:buFont typeface="Arial" charset="0"/>
              <a:buChar char="•"/>
            </a:pPr>
            <a:r>
              <a:rPr lang="en-US" sz="1800" dirty="0" smtClean="0"/>
              <a:t>Google (or other search engine)</a:t>
            </a:r>
            <a:endParaRPr lang="en-US" dirty="0"/>
          </a:p>
          <a:p>
            <a:pPr marL="793750" lvl="1" indent="-342900">
              <a:buFont typeface="Arial" charset="0"/>
              <a:buChar char="•"/>
            </a:pPr>
            <a:r>
              <a:rPr lang="en-US" sz="2000" dirty="0" smtClean="0"/>
              <a:t>Google Scholar</a:t>
            </a:r>
          </a:p>
          <a:p>
            <a:pPr marL="793750" lvl="1" indent="-342900">
              <a:buFont typeface="Arial" charset="0"/>
              <a:buChar char="•"/>
            </a:pPr>
            <a:r>
              <a:rPr lang="en-US" sz="2000" dirty="0" smtClean="0"/>
              <a:t>Wikipedia (</a:t>
            </a:r>
            <a:r>
              <a:rPr lang="en-US" sz="2000" dirty="0" smtClean="0"/>
              <a:t>for orientation) but beware use </a:t>
            </a:r>
            <a:r>
              <a:rPr lang="en-US" sz="2000" dirty="0" smtClean="0"/>
              <a:t>but </a:t>
            </a:r>
            <a:r>
              <a:rPr lang="en-US" sz="2000" dirty="0"/>
              <a:t>only to follow up the references they have found)</a:t>
            </a:r>
          </a:p>
          <a:p>
            <a:pPr lvl="2"/>
            <a:r>
              <a:rPr lang="en-US" sz="2000" dirty="0"/>
              <a:t>The </a:t>
            </a:r>
            <a:r>
              <a:rPr lang="en-US" sz="2000" dirty="0" smtClean="0"/>
              <a:t>Library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common </a:t>
            </a:r>
            <a:r>
              <a:rPr lang="en-GB" dirty="0"/>
              <a:t>student mistakes</a:t>
            </a:r>
          </a:p>
          <a:p>
            <a:r>
              <a:rPr lang="en-GB" dirty="0"/>
              <a:t>What they do: 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Student finds </a:t>
            </a:r>
            <a:r>
              <a:rPr lang="en-GB" dirty="0"/>
              <a:t>an article and </a:t>
            </a:r>
            <a:r>
              <a:rPr lang="en-GB" dirty="0" smtClean="0"/>
              <a:t>cites </a:t>
            </a:r>
            <a:r>
              <a:rPr lang="en-GB" dirty="0"/>
              <a:t>it from </a:t>
            </a:r>
            <a:r>
              <a:rPr lang="en-GB" dirty="0" smtClean="0"/>
              <a:t>CiteSeer</a:t>
            </a:r>
            <a:endParaRPr lang="en-GB" dirty="0"/>
          </a:p>
          <a:p>
            <a:r>
              <a:rPr lang="en-GB" dirty="0"/>
              <a:t>What they need to do: read the paper you find, but locate the definitive source of the information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Where do we find sources of </a:t>
            </a:r>
            <a:r>
              <a:rPr lang="en-US" sz="2800" dirty="0" smtClean="0"/>
              <a:t>information?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0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Somehow from </a:t>
            </a:r>
            <a:r>
              <a:rPr lang="en-GB" dirty="0" smtClean="0"/>
              <a:t>citeseer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4" y="1700213"/>
            <a:ext cx="7227531" cy="45021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CBBC-0401-5640-B6E7-F9EB89D8D515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1630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Check out via google scholar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32" y="1700213"/>
            <a:ext cx="6470935" cy="45021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BD48-927C-494C-A61D-EC29F5209C99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2060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Confirm contents and grab citation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20659"/>
            <a:ext cx="8426450" cy="42612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4C14C06-903E-A142-9DD8-89372C659E0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CA3-85EE-6A46-8806-2621371E2124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6972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in presentation title goes here. &amp;#x0D;&amp;#x0A;&amp;quot;&quot;/&gt;&lt;property id=&quot;20307&quot; value=&quot;256&quot;/&gt;&lt;/object&gt;&lt;object type=&quot;3&quot; unique_id=&quot;10302&quot;&gt;&lt;property id=&quot;20148&quot; value=&quot;5&quot;/&gt;&lt;property id=&quot;20300&quot; value=&quot;Slide 3&quot;/&gt;&lt;property id=&quot;20307&quot; value=&quot;257&quot;/&gt;&lt;/object&gt;&lt;object type=&quot;3&quot; unique_id=&quot;10655&quot;&gt;&lt;property id=&quot;20148&quot; value=&quot;5&quot;/&gt;&lt;property id=&quot;20300&quot; value=&quot;Slide 13 - &amp;quot;Divider page title goes here&amp;quot;&quot;/&gt;&lt;property id=&quot;20307&quot; value=&quot;258&quot;/&gt;&lt;/object&gt;&lt;object type=&quot;3&quot; unique_id=&quot;10656&quot;&gt;&lt;property id=&quot;20148&quot; value=&quot;5&quot;/&gt;&lt;property id=&quot;20300&quot; value=&quot;Slide 2&quot;/&gt;&lt;property id=&quot;20307&quot; value=&quot;259&quot;/&gt;&lt;/object&gt;&lt;object type=&quot;3&quot; unique_id=&quot;10831&quot;&gt;&lt;property id=&quot;20148&quot; value=&quot;5&quot;/&gt;&lt;property id=&quot;20300&quot; value=&quot;Slide 9&quot;/&gt;&lt;property id=&quot;20307&quot; value=&quot;260&quot;/&gt;&lt;/object&gt;&lt;object type=&quot;3&quot; unique_id=&quot;10832&quot;&gt;&lt;property id=&quot;20148&quot; value=&quot;5&quot;/&gt;&lt;property id=&quot;20300&quot; value=&quot;Slide 10&quot;/&gt;&lt;property id=&quot;20307&quot; value=&quot;261&quot;/&gt;&lt;/object&gt;&lt;object type=&quot;3&quot; unique_id=&quot;10833&quot;&gt;&lt;property id=&quot;20148&quot; value=&quot;5&quot;/&gt;&lt;property id=&quot;20300&quot; value=&quot;Slide 4 - &amp;quot;Picture Caption&amp;quot;&quot;/&gt;&lt;property id=&quot;20307&quot; value=&quot;262&quot;/&gt;&lt;/object&gt;&lt;object type=&quot;3&quot; unique_id=&quot;10834&quot;&gt;&lt;property id=&quot;20148&quot; value=&quot;5&quot;/&gt;&lt;property id=&quot;20300&quot; value=&quot;Slide 5 - &amp;quot;Picture Caption&amp;quot;&quot;/&gt;&lt;property id=&quot;20307&quot; value=&quot;263&quot;/&gt;&lt;/object&gt;&lt;object type=&quot;3&quot; unique_id=&quot;10835&quot;&gt;&lt;property id=&quot;20148&quot; value=&quot;5&quot;/&gt;&lt;property id=&quot;20300&quot; value=&quot;Slide 6 - &amp;quot;Left: Image caption&amp;quot;&quot;/&gt;&lt;property id=&quot;20307&quot; value=&quot;264&quot;/&gt;&lt;/object&gt;&lt;object type=&quot;3&quot; unique_id=&quot;11056&quot;&gt;&lt;property id=&quot;20148&quot; value=&quot;5&quot;/&gt;&lt;property id=&quot;20300&quot; value=&quot;Slide 7 - &amp;quot;Caption for graph&amp;quot;&quot;/&gt;&lt;property id=&quot;20307&quot; value=&quot;265&quot;/&gt;&lt;/object&gt;&lt;object type=&quot;3&quot; unique_id=&quot;11057&quot;&gt;&lt;property id=&quot;20148&quot; value=&quot;5&quot;/&gt;&lt;property id=&quot;20300&quot; value=&quot;Slide 11&quot;/&gt;&lt;property id=&quot;20307&quot; value=&quot;266&quot;/&gt;&lt;/object&gt;&lt;object type=&quot;3&quot; unique_id=&quot;11574&quot;&gt;&lt;property id=&quot;20148&quot; value=&quot;5&quot;/&gt;&lt;property id=&quot;20300&quot; value=&quot;Slide 8&quot;/&gt;&lt;property id=&quot;20307&quot; value=&quot;269&quot;/&gt;&lt;/object&gt;&lt;object type=&quot;3&quot; unique_id=&quot;11995&quot;&gt;&lt;property id=&quot;20148&quot; value=&quot;5&quot;/&gt;&lt;property id=&quot;20300&quot; value=&quot;Slide 12&quot;/&gt;&lt;property id=&quot;20307&quot; value=&quot;271&quot;/&gt;&lt;/object&gt;&lt;object type=&quot;3&quot; unique_id=&quot;11996&quot;&gt;&lt;property id=&quot;20148&quot; value=&quot;5&quot;/&gt;&lt;property id=&quot;20300&quot; value=&quot;Slide 14&quot;/&gt;&lt;property id=&quot;20307&quot; value=&quot;272&quot;/&gt;&lt;/object&gt;&lt;object type=&quot;3&quot; unique_id=&quot;11997&quot;&gt;&lt;property id=&quot;20148&quot; value=&quot;5&quot;/&gt;&lt;property id=&quot;20300&quot; value=&quot;Slide 15 - &amp;quot;Picture Caption&amp;quot;&quot;/&gt;&lt;property id=&quot;20307&quot; value=&quot;276&quot;/&gt;&lt;/object&gt;&lt;object type=&quot;3&quot; unique_id=&quot;11998&quot;&gt;&lt;property id=&quot;20148&quot; value=&quot;5&quot;/&gt;&lt;property id=&quot;20300&quot; value=&quot;Slide 16 - &amp;quot;Picture Caption&amp;quot;&quot;/&gt;&lt;property id=&quot;20307&quot; value=&quot;275&quot;/&gt;&lt;/object&gt;&lt;object type=&quot;3&quot; unique_id=&quot;11999&quot;&gt;&lt;property id=&quot;20148&quot; value=&quot;5&quot;/&gt;&lt;property id=&quot;20300&quot; value=&quot;Slide 19&quot;/&gt;&lt;property id=&quot;20307&quot; value=&quot;273&quot;/&gt;&lt;/object&gt;&lt;object type=&quot;3&quot; unique_id=&quot;12000&quot;&gt;&lt;property id=&quot;20148&quot; value=&quot;5&quot;/&gt;&lt;property id=&quot;20300&quot; value=&quot;Slide 20&quot;/&gt;&lt;property id=&quot;20307&quot; value=&quot;274&quot;/&gt;&lt;/object&gt;&lt;object type=&quot;3&quot; unique_id=&quot;12001&quot;&gt;&lt;property id=&quot;20148&quot; value=&quot;5&quot;/&gt;&lt;property id=&quot;20300&quot; value=&quot;Slide 17 - &amp;quot;Left: Image caption&amp;quot;&quot;/&gt;&lt;property id=&quot;20307&quot; value=&quot;277&quot;/&gt;&lt;/object&gt;&lt;object type=&quot;3&quot; unique_id=&quot;12002&quot;&gt;&lt;property id=&quot;20148&quot; value=&quot;5&quot;/&gt;&lt;property id=&quot;20300&quot; value=&quot;Slide 18 - &amp;quot;Caption for graph&amp;quot;&quot;/&gt;&lt;property id=&quot;20307&quot; value=&quot;278&quot;/&gt;&lt;/object&gt;&lt;object type=&quot;3&quot; unique_id=&quot;12003&quot;&gt;&lt;property id=&quot;20148&quot; value=&quot;5&quot;/&gt;&lt;property id=&quot;20300&quot; value=&quot;Slide 21&quot;/&gt;&lt;property id=&quot;20307&quot; value=&quot;279&quot;/&gt;&lt;/object&gt;&lt;object type=&quot;3&quot; unique_id=&quot;12004&quot;&gt;&lt;property id=&quot;20148&quot; value=&quot;5&quot;/&gt;&lt;property id=&quot;20300&quot; value=&quot;Slide 22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ITE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70C71B6A-224C-7044-9752-F271C6A0A86C}" vid="{ED9B8DAD-0556-CE40-8EC4-F51F6C9683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854</TotalTime>
  <Words>800</Words>
  <Application>Microsoft Macintosh PowerPoint</Application>
  <PresentationFormat>On-screen Show (4:3)</PresentationFormat>
  <Paragraphs>172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Georgia</vt:lpstr>
      <vt:lpstr>Lucida Sans</vt:lpstr>
      <vt:lpstr>ＭＳ Ｐゴシック</vt:lpstr>
      <vt:lpstr>Symbol</vt:lpstr>
      <vt:lpstr>Wingdings</vt:lpstr>
      <vt:lpstr>Arial</vt:lpstr>
      <vt:lpstr>CITE</vt:lpstr>
      <vt:lpstr>How do I research effectively? Part 2 </vt:lpstr>
      <vt:lpstr>Begin with a reminder…</vt:lpstr>
      <vt:lpstr>The Scholarly Trail</vt:lpstr>
      <vt:lpstr>PowerPoint Presentation</vt:lpstr>
      <vt:lpstr>PowerPoint Presentation</vt:lpstr>
      <vt:lpstr>PowerPoint Presentation</vt:lpstr>
      <vt:lpstr>Example: Somehow from citeseer…</vt:lpstr>
      <vt:lpstr>1. Check out via google scholar</vt:lpstr>
      <vt:lpstr>2. Confirm contents and grab citation</vt:lpstr>
      <vt:lpstr>3. Try to get a copy via university</vt:lpstr>
      <vt:lpstr>4 – find another way Full text via researchgate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thought about this before</vt:lpstr>
      <vt:lpstr>PowerPoint Presentation</vt:lpstr>
      <vt:lpstr>Orientation</vt:lpstr>
      <vt:lpstr>Very soon</vt:lpstr>
      <vt:lpstr>The same date as your abstract deadline</vt:lpstr>
      <vt:lpstr>Writing ends one week after the end of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M.S.Treagust@soton.ac.uk</Manager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Evaluation Information</dc:title>
  <dc:creator>Microsoft Office User</dc:creator>
  <dc:description>v1 of CITE PowerPoint tempate created 30/03/12</dc:description>
  <cp:lastModifiedBy>Su White</cp:lastModifiedBy>
  <cp:revision>19</cp:revision>
  <dcterms:created xsi:type="dcterms:W3CDTF">2017-10-22T17:24:03Z</dcterms:created>
  <dcterms:modified xsi:type="dcterms:W3CDTF">2018-11-12T16:22:47Z</dcterms:modified>
</cp:coreProperties>
</file>