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0"/>
    <p:restoredTop sz="94629"/>
  </p:normalViewPr>
  <p:slideViewPr>
    <p:cSldViewPr>
      <p:cViewPr varScale="1">
        <p:scale>
          <a:sx n="108" d="100"/>
          <a:sy n="108" d="100"/>
        </p:scale>
        <p:origin x="1760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5/31/16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5/31/16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5" name="Picture 40"/>
          <p:cNvPicPr>
            <a:picLocks noChangeAspect="1" noChangeArrowheads="1"/>
          </p:cNvPicPr>
          <p:nvPr/>
        </p:nvPicPr>
        <p:blipFill>
          <a:blip r:embed="rId2" cstate="print"/>
          <a:srcRect t="24800" r="38360" b="23540"/>
          <a:stretch>
            <a:fillRect/>
          </a:stretch>
        </p:blipFill>
        <p:spPr bwMode="auto">
          <a:xfrm>
            <a:off x="5410200" y="3611213"/>
            <a:ext cx="3429000" cy="2560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cxnSp>
        <p:nvCxnSpPr>
          <p:cNvPr id="46" name="Straight Connector 45"/>
          <p:cNvCxnSpPr/>
          <p:nvPr/>
        </p:nvCxnSpPr>
        <p:spPr>
          <a:xfrm>
            <a:off x="5486400" y="4601814"/>
            <a:ext cx="3276600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"/>
            <a:ext cx="7772400" cy="533400"/>
          </a:xfrm>
        </p:spPr>
        <p:txBody>
          <a:bodyPr>
            <a:normAutofit/>
          </a:bodyPr>
          <a:lstStyle/>
          <a:p>
            <a:r>
              <a:rPr lang="en-GB" sz="1600" u="sng" dirty="0">
                <a:latin typeface="Comic Sans MS" pitchFamily="66" charset="0"/>
              </a:rPr>
              <a:t>S</a:t>
            </a:r>
            <a:r>
              <a:rPr lang="en-GB" sz="1600" u="sng" dirty="0" smtClean="0">
                <a:latin typeface="Comic Sans MS" pitchFamily="66" charset="0"/>
              </a:rPr>
              <a:t>urfing in warm water is more dangerous compared to cold water</a:t>
            </a:r>
            <a:endParaRPr lang="en-GB" sz="1600" u="sng" dirty="0">
              <a:latin typeface="Comic Sans MS" pitchFamily="66" charset="0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73920326"/>
              </p:ext>
            </p:extLst>
          </p:nvPr>
        </p:nvGraphicFramePr>
        <p:xfrm>
          <a:off x="228600" y="609600"/>
          <a:ext cx="6799262" cy="2500312"/>
        </p:xfrm>
        <a:graphic>
          <a:graphicData uri="http://schemas.openxmlformats.org/drawingml/2006/table">
            <a:tbl>
              <a:tblPr firstRow="1" bandRow="1">
                <a:tableStyleId>{D7AC3CCA-C797-4891-BE02-D94E43425B78}</a:tableStyleId>
              </a:tblPr>
              <a:tblGrid>
                <a:gridCol w="963612"/>
                <a:gridCol w="914400"/>
                <a:gridCol w="1066800"/>
                <a:gridCol w="1143000"/>
                <a:gridCol w="2711450"/>
              </a:tblGrid>
              <a:tr h="701307">
                <a:tc rowSpan="2">
                  <a:txBody>
                    <a:bodyPr/>
                    <a:lstStyle/>
                    <a:p>
                      <a:endParaRPr lang="en-GB" sz="1200" dirty="0">
                        <a:latin typeface="Comic Sans MS" pitchFamily="66" charset="0"/>
                      </a:endParaRPr>
                    </a:p>
                  </a:txBody>
                  <a:tcPr marL="91431" marR="91431" marT="45737" marB="45737">
                    <a:noFill/>
                  </a:tcPr>
                </a:tc>
                <a:tc gridSpan="4">
                  <a:txBody>
                    <a:bodyPr/>
                    <a:lstStyle/>
                    <a:p>
                      <a:endParaRPr lang="en-GB" sz="1200" dirty="0">
                        <a:latin typeface="Comic Sans MS" pitchFamily="66" charset="0"/>
                      </a:endParaRPr>
                    </a:p>
                  </a:txBody>
                  <a:tcPr marL="91431" marR="91431" marT="45737" marB="45737"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</a:tr>
              <a:tr h="396391">
                <a:tc vMerge="1">
                  <a:txBody>
                    <a:bodyPr/>
                    <a:lstStyle/>
                    <a:p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Comic Sans MS" pitchFamily="66" charset="0"/>
                        </a:rPr>
                        <a:t>Attempt 1</a:t>
                      </a:r>
                      <a:endParaRPr lang="en-GB" sz="1200" dirty="0">
                        <a:latin typeface="Comic Sans MS" pitchFamily="66" charset="0"/>
                      </a:endParaRPr>
                    </a:p>
                  </a:txBody>
                  <a:tcPr marL="91431" marR="91431" marT="45737" marB="45737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Comic Sans MS" pitchFamily="66" charset="0"/>
                        </a:rPr>
                        <a:t>Attempt 2</a:t>
                      </a:r>
                      <a:endParaRPr lang="en-GB" sz="1200" dirty="0">
                        <a:latin typeface="Comic Sans MS" pitchFamily="66" charset="0"/>
                      </a:endParaRPr>
                    </a:p>
                  </a:txBody>
                  <a:tcPr marL="91431" marR="91431" marT="45737" marB="45737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Comic Sans MS" pitchFamily="66" charset="0"/>
                        </a:rPr>
                        <a:t>Attempt 3</a:t>
                      </a:r>
                      <a:endParaRPr lang="en-GB" sz="1200" dirty="0">
                        <a:latin typeface="Comic Sans MS" pitchFamily="66" charset="0"/>
                      </a:endParaRPr>
                    </a:p>
                  </a:txBody>
                  <a:tcPr marL="91431" marR="91431" marT="45737" marB="45737"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1200" dirty="0" smtClean="0">
                          <a:latin typeface="Comic Sans MS" pitchFamily="66" charset="0"/>
                        </a:rPr>
                        <a:t>Mean</a:t>
                      </a:r>
                      <a:r>
                        <a:rPr lang="en-GB" sz="1200" baseline="0" dirty="0" smtClean="0">
                          <a:latin typeface="Comic Sans MS" pitchFamily="66" charset="0"/>
                        </a:rPr>
                        <a:t> Average</a:t>
                      </a:r>
                      <a:endParaRPr lang="en-GB" sz="1200" dirty="0">
                        <a:latin typeface="Comic Sans MS" pitchFamily="66" charset="0"/>
                      </a:endParaRPr>
                    </a:p>
                  </a:txBody>
                  <a:tcPr marL="91431" marR="91431" marT="45737" marB="45737">
                    <a:noFill/>
                  </a:tcPr>
                </a:tc>
              </a:tr>
              <a:tr h="701307">
                <a:tc>
                  <a:txBody>
                    <a:bodyPr/>
                    <a:lstStyle/>
                    <a:p>
                      <a:endParaRPr lang="en-GB" sz="1200" dirty="0">
                        <a:latin typeface="Comic Sans MS" pitchFamily="66" charset="0"/>
                      </a:endParaRPr>
                    </a:p>
                  </a:txBody>
                  <a:tcPr marL="91431" marR="91431" marT="45737" marB="45737"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Comic Sans MS" pitchFamily="66" charset="0"/>
                      </a:endParaRPr>
                    </a:p>
                  </a:txBody>
                  <a:tcPr marL="91431" marR="91431" marT="45737" marB="45737"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Comic Sans MS" pitchFamily="66" charset="0"/>
                      </a:endParaRPr>
                    </a:p>
                  </a:txBody>
                  <a:tcPr marL="91431" marR="91431" marT="45737" marB="45737"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Comic Sans MS" pitchFamily="66" charset="0"/>
                      </a:endParaRPr>
                    </a:p>
                  </a:txBody>
                  <a:tcPr marL="91431" marR="91431" marT="45737" marB="45737"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Comic Sans MS" pitchFamily="66" charset="0"/>
                      </a:endParaRPr>
                    </a:p>
                  </a:txBody>
                  <a:tcPr marL="91431" marR="91431" marT="45737" marB="45737">
                    <a:noFill/>
                  </a:tcPr>
                </a:tc>
              </a:tr>
              <a:tr h="701307">
                <a:tc>
                  <a:txBody>
                    <a:bodyPr/>
                    <a:lstStyle/>
                    <a:p>
                      <a:endParaRPr lang="en-GB" sz="1200" dirty="0">
                        <a:latin typeface="Comic Sans MS" pitchFamily="66" charset="0"/>
                      </a:endParaRPr>
                    </a:p>
                  </a:txBody>
                  <a:tcPr marL="91431" marR="91431" marT="45737" marB="45737"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Comic Sans MS" pitchFamily="66" charset="0"/>
                      </a:endParaRPr>
                    </a:p>
                  </a:txBody>
                  <a:tcPr marL="91431" marR="91431" marT="45737" marB="45737"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Comic Sans MS" pitchFamily="66" charset="0"/>
                      </a:endParaRPr>
                    </a:p>
                  </a:txBody>
                  <a:tcPr marL="91431" marR="91431" marT="45737" marB="45737"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Comic Sans MS" pitchFamily="66" charset="0"/>
                      </a:endParaRPr>
                    </a:p>
                  </a:txBody>
                  <a:tcPr marL="91431" marR="91431" marT="45737" marB="45737">
                    <a:noFill/>
                  </a:tcPr>
                </a:tc>
                <a:tc>
                  <a:txBody>
                    <a:bodyPr/>
                    <a:lstStyle/>
                    <a:p>
                      <a:endParaRPr lang="en-GB" sz="1200" dirty="0">
                        <a:latin typeface="Comic Sans MS" pitchFamily="66" charset="0"/>
                      </a:endParaRPr>
                    </a:p>
                  </a:txBody>
                  <a:tcPr marL="91431" marR="91431" marT="45737" marB="45737">
                    <a:noFill/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7086600" y="609600"/>
            <a:ext cx="182880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latin typeface="Comic Sans MS" pitchFamily="66" charset="0"/>
              </a:rPr>
              <a:t>Independent Variable</a:t>
            </a:r>
          </a:p>
          <a:p>
            <a:r>
              <a:rPr lang="en-GB" sz="1200" dirty="0" smtClean="0">
                <a:latin typeface="Comic Sans MS" pitchFamily="66" charset="0"/>
              </a:rPr>
              <a:t>.................................................................................................................................</a:t>
            </a:r>
          </a:p>
          <a:p>
            <a:r>
              <a:rPr lang="en-GB" sz="1200" b="1" dirty="0" smtClean="0">
                <a:latin typeface="Comic Sans MS" pitchFamily="66" charset="0"/>
              </a:rPr>
              <a:t>Dependent variable</a:t>
            </a:r>
            <a:r>
              <a:rPr lang="en-GB" sz="1200" dirty="0" smtClean="0">
                <a:latin typeface="Comic Sans MS" pitchFamily="66" charset="0"/>
              </a:rPr>
              <a:t>:</a:t>
            </a:r>
          </a:p>
          <a:p>
            <a:r>
              <a:rPr lang="en-GB" sz="1200" dirty="0" smtClean="0">
                <a:latin typeface="Comic Sans MS" pitchFamily="66" charset="0"/>
              </a:rPr>
              <a:t>................................................................................................................................</a:t>
            </a:r>
          </a:p>
          <a:p>
            <a:endParaRPr lang="en-GB" sz="1200" dirty="0">
              <a:latin typeface="Comic Sans MS" pitchFamily="66" charset="0"/>
            </a:endParaRPr>
          </a:p>
          <a:p>
            <a:r>
              <a:rPr lang="en-GB" sz="1200" b="1" dirty="0" smtClean="0">
                <a:latin typeface="Comic Sans MS" pitchFamily="66" charset="0"/>
              </a:rPr>
              <a:t>What needs to be kept the same?</a:t>
            </a:r>
          </a:p>
          <a:p>
            <a:r>
              <a:rPr lang="en-GB" sz="1200" dirty="0" smtClean="0">
                <a:latin typeface="Comic Sans MS" pitchFamily="66" charset="0"/>
              </a:rPr>
              <a:t>……………………………………………………………………………………………………………………….</a:t>
            </a:r>
            <a:endParaRPr lang="en-GB" sz="1200" dirty="0">
              <a:latin typeface="Comic Sans MS" pitchFamily="66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228600" y="3124200"/>
            <a:ext cx="5082112" cy="36009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200" b="1" dirty="0" smtClean="0">
                <a:latin typeface="Comic Sans MS" pitchFamily="66" charset="0"/>
              </a:rPr>
              <a:t>Conclusion of evidence</a:t>
            </a:r>
          </a:p>
          <a:p>
            <a:endParaRPr lang="en-GB" sz="1200" b="1" dirty="0" smtClean="0">
              <a:latin typeface="Comic Sans MS" pitchFamily="66" charset="0"/>
            </a:endParaRPr>
          </a:p>
          <a:p>
            <a:r>
              <a:rPr lang="en-GB" sz="800" dirty="0" smtClean="0">
                <a:latin typeface="Comic Sans MS" pitchFamily="66" charset="0"/>
              </a:rPr>
              <a:t>-State your findings</a:t>
            </a:r>
            <a:endParaRPr lang="en-GB" sz="800" b="1" dirty="0">
              <a:latin typeface="Comic Sans MS" pitchFamily="66" charset="0"/>
            </a:endParaRPr>
          </a:p>
          <a:p>
            <a:r>
              <a:rPr lang="en-GB" sz="800" dirty="0" smtClean="0">
                <a:latin typeface="Comic Sans MS" pitchFamily="66" charset="0"/>
              </a:rPr>
              <a:t>-Quote and discuss the evidence you have for those findings </a:t>
            </a:r>
          </a:p>
          <a:p>
            <a:r>
              <a:rPr lang="en-GB" sz="800" b="1" dirty="0" smtClean="0">
                <a:latin typeface="Comic Sans MS" pitchFamily="66" charset="0"/>
              </a:rPr>
              <a:t>-</a:t>
            </a:r>
            <a:r>
              <a:rPr lang="en-GB" sz="800" dirty="0" smtClean="0">
                <a:latin typeface="Comic Sans MS" pitchFamily="66" charset="0"/>
              </a:rPr>
              <a:t>Using </a:t>
            </a:r>
            <a:r>
              <a:rPr lang="en-GB" sz="800" dirty="0">
                <a:latin typeface="Comic Sans MS" pitchFamily="66" charset="0"/>
              </a:rPr>
              <a:t>scientific ideas, discuss what could have caused these findings (use your scientific keywords)</a:t>
            </a:r>
          </a:p>
          <a:p>
            <a:r>
              <a:rPr lang="en-GB" sz="1200" b="1" dirty="0" smtClean="0">
                <a:latin typeface="Comic Sans MS" pitchFamily="66" charset="0"/>
              </a:rPr>
              <a:t>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</a:t>
            </a:r>
          </a:p>
        </p:txBody>
      </p:sp>
      <p:sp>
        <p:nvSpPr>
          <p:cNvPr id="3" name="Cloud Callout 2"/>
          <p:cNvSpPr/>
          <p:nvPr/>
        </p:nvSpPr>
        <p:spPr>
          <a:xfrm>
            <a:off x="5562600" y="2833816"/>
            <a:ext cx="1752599" cy="914400"/>
          </a:xfrm>
          <a:prstGeom prst="cloudCallout">
            <a:avLst>
              <a:gd name="adj1" fmla="val -49254"/>
              <a:gd name="adj2" fmla="val 9867"/>
            </a:avLst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GB" sz="1200" dirty="0" smtClean="0">
                <a:solidFill>
                  <a:schemeClr val="tx1"/>
                </a:solidFill>
                <a:latin typeface="Comic Sans MS" pitchFamily="66" charset="0"/>
              </a:rPr>
              <a:t>Why is three attempts useful?</a:t>
            </a:r>
            <a:endParaRPr lang="en-GB" sz="1200" dirty="0">
              <a:solidFill>
                <a:schemeClr val="tx1"/>
              </a:solidFill>
              <a:latin typeface="Comic Sans MS" pitchFamily="66" charset="0"/>
            </a:endParaRPr>
          </a:p>
        </p:txBody>
      </p:sp>
      <p:sp>
        <p:nvSpPr>
          <p:cNvPr id="44" name="TextBox 43"/>
          <p:cNvSpPr txBox="1"/>
          <p:nvPr/>
        </p:nvSpPr>
        <p:spPr>
          <a:xfrm>
            <a:off x="5310712" y="6324600"/>
            <a:ext cx="3562994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1000" dirty="0" smtClean="0">
                <a:latin typeface="Comic Sans MS" pitchFamily="66" charset="0"/>
              </a:rPr>
              <a:t>Which area on the map would you </a:t>
            </a:r>
            <a:r>
              <a:rPr lang="en-GB" sz="1000" dirty="0" smtClean="0">
                <a:latin typeface="Comic Sans MS" pitchFamily="66" charset="0"/>
              </a:rPr>
              <a:t>most </a:t>
            </a:r>
            <a:r>
              <a:rPr lang="en-GB" sz="1000" dirty="0" smtClean="0">
                <a:latin typeface="Comic Sans MS" pitchFamily="66" charset="0"/>
              </a:rPr>
              <a:t>like to surf at and why? ………………………………………………………………………………………………………</a:t>
            </a:r>
            <a:endParaRPr lang="en-GB" sz="1000" dirty="0">
              <a:latin typeface="Comic Sans MS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59750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94</Words>
  <Application>Microsoft Macintosh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Calibri</vt:lpstr>
      <vt:lpstr>Comic Sans MS</vt:lpstr>
      <vt:lpstr>Arial</vt:lpstr>
      <vt:lpstr>Office Theme</vt:lpstr>
      <vt:lpstr>Surfing in warm water is more dangerous compared to cold water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 surfing in warm water more dangerous compared to cold water?</dc:title>
  <dc:creator>Michael Watson</dc:creator>
  <cp:lastModifiedBy>Fielding S.</cp:lastModifiedBy>
  <cp:revision>11</cp:revision>
  <dcterms:created xsi:type="dcterms:W3CDTF">2006-08-16T00:00:00Z</dcterms:created>
  <dcterms:modified xsi:type="dcterms:W3CDTF">2016-05-31T13:25:58Z</dcterms:modified>
</cp:coreProperties>
</file>