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4" r:id="rId2"/>
    <p:sldMasterId id="2147483687" r:id="rId3"/>
    <p:sldMasterId id="2147483700" r:id="rId4"/>
    <p:sldMasterId id="2147483713" r:id="rId5"/>
  </p:sldMasterIdLst>
  <p:notesMasterIdLst>
    <p:notesMasterId r:id="rId51"/>
  </p:notesMasterIdLst>
  <p:sldIdLst>
    <p:sldId id="256" r:id="rId6"/>
    <p:sldId id="307" r:id="rId7"/>
    <p:sldId id="308" r:id="rId8"/>
    <p:sldId id="309" r:id="rId9"/>
    <p:sldId id="310" r:id="rId10"/>
    <p:sldId id="289" r:id="rId11"/>
    <p:sldId id="298" r:id="rId12"/>
    <p:sldId id="259" r:id="rId13"/>
    <p:sldId id="304" r:id="rId14"/>
    <p:sldId id="305" r:id="rId15"/>
    <p:sldId id="300" r:id="rId16"/>
    <p:sldId id="301" r:id="rId17"/>
    <p:sldId id="302" r:id="rId18"/>
    <p:sldId id="303" r:id="rId19"/>
    <p:sldId id="272" r:id="rId20"/>
    <p:sldId id="273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77" r:id="rId30"/>
    <p:sldId id="270" r:id="rId31"/>
    <p:sldId id="288" r:id="rId32"/>
    <p:sldId id="278" r:id="rId33"/>
    <p:sldId id="263" r:id="rId34"/>
    <p:sldId id="264" r:id="rId35"/>
    <p:sldId id="265" r:id="rId36"/>
    <p:sldId id="266" r:id="rId37"/>
    <p:sldId id="267" r:id="rId38"/>
    <p:sldId id="268" r:id="rId39"/>
    <p:sldId id="279" r:id="rId40"/>
    <p:sldId id="269" r:id="rId41"/>
    <p:sldId id="274" r:id="rId42"/>
    <p:sldId id="280" r:id="rId43"/>
    <p:sldId id="281" r:id="rId44"/>
    <p:sldId id="282" r:id="rId45"/>
    <p:sldId id="275" r:id="rId46"/>
    <p:sldId id="283" r:id="rId47"/>
    <p:sldId id="284" r:id="rId48"/>
    <p:sldId id="311" r:id="rId49"/>
    <p:sldId id="313" r:id="rId50"/>
  </p:sldIdLst>
  <p:sldSz cx="9144000" cy="6858000" type="screen4x3"/>
  <p:notesSz cx="6858000" cy="9144000"/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8" d="100"/>
          <a:sy n="88" d="100"/>
        </p:scale>
        <p:origin x="-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50" Type="http://schemas.openxmlformats.org/officeDocument/2006/relationships/slide" Target="slides/slide45.xml"/><Relationship Id="rId51" Type="http://schemas.openxmlformats.org/officeDocument/2006/relationships/notesMaster" Target="notesMasters/notes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5B564-C263-DD4E-85B4-EB22A19FC72E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7C363-B7C9-6245-BE67-0D935841590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803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963F47-5237-D54F-B284-EAE444CF5306}" type="slidenum">
              <a:rPr lang="en-GB"/>
              <a:pPr/>
              <a:t>2</a:t>
            </a:fld>
            <a:endParaRPr lang="en-GB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CONSTRUCT matches graph patterns and returns a new graph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We could implement a simple rule-based system using CONSTRUCT queries to represent rules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7C363-B7C9-6245-BE67-0D9358415907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542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Class membership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7C363-B7C9-6245-BE67-0D9358415907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Use of restrictions and other</a:t>
            </a:r>
            <a:r>
              <a:rPr lang="en-GB" baseline="0" dirty="0" smtClean="0"/>
              <a:t> OWL features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7C363-B7C9-6245-BE67-0D9358415907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Based on OWL XML Presentation Syntax (with </a:t>
            </a:r>
            <a:r>
              <a:rPr lang="en-GB" sz="1200" dirty="0" err="1" smtClean="0"/>
              <a:t>RuleML</a:t>
            </a:r>
            <a:r>
              <a:rPr lang="en-GB" sz="12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7C363-B7C9-6245-BE67-0D9358415907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43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jpeg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3.png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jpeg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jpe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jpe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jpe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48.xml"/><Relationship Id="rId13" Type="http://schemas.openxmlformats.org/officeDocument/2006/relationships/theme" Target="../theme/theme4.xml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5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5.xml"/><Relationship Id="rId8" Type="http://schemas.openxmlformats.org/officeDocument/2006/relationships/slideLayout" Target="../slideLayouts/slideLayout56.xml"/><Relationship Id="rId9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8.xml"/><Relationship Id="rId11" Type="http://schemas.openxmlformats.org/officeDocument/2006/relationships/theme" Target="../theme/theme5.xml"/><Relationship Id="rId1" Type="http://schemas.openxmlformats.org/officeDocument/2006/relationships/slideLayout" Target="../slideLayouts/slideLayout49.xml"/><Relationship Id="rId2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7E81A30-F93B-054F-8B81-74B04B24CEFA}" type="datetimeFigureOut">
              <a:rPr lang="en-GB" smtClean="0"/>
              <a:pPr/>
              <a:t>17.04.16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1BAAA69-9139-EB43-BCF7-0AB71C5E40C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Relationship Id="rId2" Type="http://schemas.openxmlformats.org/officeDocument/2006/relationships/hyperlink" Target="http://purl.org/dc/elements/1.1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Relationship Id="rId2" Type="http://schemas.openxmlformats.org/officeDocument/2006/relationships/hyperlink" Target="http://purl.org/dc/elements/1.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GB" dirty="0" smtClean="0"/>
              <a:t>Semantic Web </a:t>
            </a:r>
            <a:br>
              <a:rPr lang="en-GB" dirty="0" smtClean="0"/>
            </a:br>
            <a:r>
              <a:rPr lang="en-GB" dirty="0" smtClean="0"/>
              <a:t>in Depth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Rules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Professor Steffen </a:t>
            </a:r>
            <a:r>
              <a:rPr lang="en-GB" dirty="0" err="1" smtClean="0"/>
              <a:t>Staab</a:t>
            </a:r>
            <a:r>
              <a:rPr lang="en-GB" dirty="0" smtClean="0"/>
              <a:t>  - </a:t>
            </a:r>
            <a:r>
              <a:rPr lang="en-GB" dirty="0" err="1" smtClean="0"/>
              <a:t>s.r.staab@soton.ac.uk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2016   Many slides courtesy by </a:t>
            </a:r>
            <a:r>
              <a:rPr lang="en-GB" dirty="0" err="1" smtClean="0"/>
              <a:t>Dr.</a:t>
            </a:r>
            <a:r>
              <a:rPr lang="en-GB" dirty="0" smtClean="0"/>
              <a:t> Nick </a:t>
            </a:r>
            <a:r>
              <a:rPr lang="en-GB" dirty="0" err="1" smtClean="0"/>
              <a:t>Gibbins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>
          <a:xfrm>
            <a:off x="80392" y="1682750"/>
            <a:ext cx="4419600" cy="4489450"/>
          </a:xfrm>
        </p:spPr>
        <p:txBody>
          <a:bodyPr/>
          <a:lstStyle/>
          <a:p>
            <a:pPr marL="0" indent="0">
              <a:buNone/>
            </a:pPr>
            <a:r>
              <a:rPr lang="de-DE" b="1" u="sng" dirty="0" err="1" smtClean="0"/>
              <a:t>Given</a:t>
            </a:r>
            <a:endParaRPr lang="de-DE" b="1" dirty="0" smtClean="0"/>
          </a:p>
          <a:p>
            <a:pPr marL="0" indent="0">
              <a:buNone/>
            </a:pPr>
            <a:r>
              <a:rPr lang="de-DE" b="1" dirty="0"/>
              <a:t>E</a:t>
            </a:r>
            <a:r>
              <a:rPr lang="de-DE" b="1" dirty="0" smtClean="0"/>
              <a:t>mpty </a:t>
            </a:r>
            <a:r>
              <a:rPr lang="de-DE" b="1" dirty="0" err="1" smtClean="0"/>
              <a:t>default</a:t>
            </a:r>
            <a:r>
              <a:rPr lang="de-DE" b="1" dirty="0" smtClean="0"/>
              <a:t> </a:t>
            </a:r>
            <a:r>
              <a:rPr lang="de-DE" b="1" dirty="0" err="1" smtClean="0"/>
              <a:t>graph</a:t>
            </a:r>
            <a:r>
              <a:rPr lang="de-DE" b="1" dirty="0"/>
              <a:t> </a:t>
            </a:r>
            <a:endParaRPr lang="de-DE" b="1" dirty="0" smtClean="0"/>
          </a:p>
          <a:p>
            <a:pPr marL="0" indent="0">
              <a:buNone/>
            </a:pPr>
            <a:r>
              <a:rPr lang="de-DE" b="1" dirty="0"/>
              <a:t>PREFIX</a:t>
            </a:r>
            <a:r>
              <a:rPr lang="de-DE" dirty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d</a:t>
            </a:r>
            <a:r>
              <a:rPr lang="de-DE" sz="1800" dirty="0" smtClean="0"/>
              <a:t>c</a:t>
            </a:r>
            <a:r>
              <a:rPr lang="de-DE" sz="1800" dirty="0"/>
              <a:t>: </a:t>
            </a:r>
            <a:r>
              <a:rPr lang="de-DE" sz="1800" dirty="0" smtClean="0">
                <a:hlinkClick r:id="rId2"/>
              </a:rPr>
              <a:t>http</a:t>
            </a:r>
            <a:r>
              <a:rPr lang="de-DE" sz="1800" dirty="0">
                <a:hlinkClick r:id="rId2"/>
              </a:rPr>
              <a:t>://purl.org/dc/elements/1.1</a:t>
            </a:r>
            <a:r>
              <a:rPr lang="de-DE" sz="1800" dirty="0" smtClean="0">
                <a:hlinkClick r:id="rId2"/>
              </a:rPr>
              <a:t>/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>  </a:t>
            </a:r>
            <a:r>
              <a:rPr lang="de-DE" sz="1800" dirty="0" err="1" smtClean="0"/>
              <a:t>my</a:t>
            </a:r>
            <a:r>
              <a:rPr lang="de-DE" sz="1800" dirty="0" smtClean="0"/>
              <a:t>: &lt;http://</a:t>
            </a:r>
            <a:r>
              <a:rPr lang="de-DE" sz="1800" dirty="0" err="1" smtClean="0"/>
              <a:t>example.org</a:t>
            </a:r>
            <a:r>
              <a:rPr lang="de-DE" sz="1800" dirty="0" smtClean="0"/>
              <a:t>&gt;</a:t>
            </a:r>
            <a:r>
              <a:rPr lang="de-DE" dirty="0" smtClean="0"/>
              <a:t>	</a:t>
            </a:r>
            <a:endParaRPr lang="de-DE" dirty="0"/>
          </a:p>
          <a:p>
            <a:pPr marL="0" indent="0">
              <a:buNone/>
            </a:pPr>
            <a:r>
              <a:rPr lang="de-DE" b="1" dirty="0" err="1" smtClean="0"/>
              <a:t>Rule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my:hasCreated</a:t>
            </a:r>
            <a:r>
              <a:rPr lang="de-DE" dirty="0" smtClean="0"/>
              <a:t>(?X,?Y) :- </a:t>
            </a:r>
            <a:br>
              <a:rPr lang="de-DE" dirty="0" smtClean="0"/>
            </a:br>
            <a:r>
              <a:rPr lang="de-DE" dirty="0" smtClean="0"/>
              <a:t>  </a:t>
            </a:r>
            <a:r>
              <a:rPr lang="de-DE" dirty="0" err="1" smtClean="0"/>
              <a:t>dc:creator</a:t>
            </a:r>
            <a:r>
              <a:rPr lang="de-DE" dirty="0" smtClean="0"/>
              <a:t>(?Y,?X).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419600" cy="4489449"/>
          </a:xfrm>
        </p:spPr>
        <p:txBody>
          <a:bodyPr/>
          <a:lstStyle/>
          <a:p>
            <a:pPr marL="0" indent="0">
              <a:buNone/>
            </a:pPr>
            <a:r>
              <a:rPr lang="de-DE" b="1" u="sng" dirty="0" err="1" smtClean="0"/>
              <a:t>Sequence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of</a:t>
            </a:r>
            <a:r>
              <a:rPr lang="de-DE" b="1" u="sng" dirty="0" smtClean="0"/>
              <a:t> Actions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INSERT DATA</a:t>
            </a:r>
            <a:br>
              <a:rPr lang="de-DE" dirty="0" smtClean="0"/>
            </a:br>
            <a:r>
              <a:rPr lang="de-DE" dirty="0" smtClean="0"/>
              <a:t>{ &lt;http</a:t>
            </a:r>
            <a:r>
              <a:rPr lang="de-DE" dirty="0"/>
              <a:t>://</a:t>
            </a:r>
            <a:r>
              <a:rPr lang="de-DE" dirty="0" err="1"/>
              <a:t>example</a:t>
            </a:r>
            <a:r>
              <a:rPr lang="de-DE" dirty="0"/>
              <a:t>/</a:t>
            </a:r>
            <a:r>
              <a:rPr lang="de-DE" dirty="0" smtClean="0"/>
              <a:t>book1&gt;  </a:t>
            </a:r>
            <a:r>
              <a:rPr lang="de-DE" dirty="0" err="1" smtClean="0"/>
              <a:t>dc:creator</a:t>
            </a:r>
            <a:r>
              <a:rPr lang="de-DE" dirty="0" smtClean="0"/>
              <a:t> </a:t>
            </a:r>
            <a:r>
              <a:rPr lang="de-DE" dirty="0"/>
              <a:t>"</a:t>
            </a:r>
            <a:r>
              <a:rPr lang="de-DE" dirty="0" err="1"/>
              <a:t>A.N.Other</a:t>
            </a:r>
            <a:r>
              <a:rPr lang="de-DE" dirty="0"/>
              <a:t>" </a:t>
            </a:r>
            <a:r>
              <a:rPr lang="de-DE" dirty="0" smtClean="0"/>
              <a:t>. }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DELETE DATA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{ &lt;http://</a:t>
            </a:r>
            <a:r>
              <a:rPr lang="de-DE" dirty="0" err="1"/>
              <a:t>example</a:t>
            </a:r>
            <a:r>
              <a:rPr lang="de-DE" dirty="0"/>
              <a:t>/book1&gt;  </a:t>
            </a:r>
            <a:r>
              <a:rPr lang="de-DE" dirty="0" err="1"/>
              <a:t>dc:creator</a:t>
            </a:r>
            <a:r>
              <a:rPr lang="de-DE" dirty="0"/>
              <a:t> "</a:t>
            </a:r>
            <a:r>
              <a:rPr lang="de-DE" dirty="0" err="1"/>
              <a:t>A.N.Other</a:t>
            </a:r>
            <a:r>
              <a:rPr lang="de-DE" dirty="0"/>
              <a:t>" . }</a:t>
            </a:r>
          </a:p>
          <a:p>
            <a:pPr marL="0" indent="0">
              <a:buNone/>
            </a:pPr>
            <a:r>
              <a:rPr lang="de-DE" b="1" dirty="0" err="1" smtClean="0"/>
              <a:t>What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</a:t>
            </a:r>
            <a:r>
              <a:rPr lang="de-DE" b="1" dirty="0" err="1" smtClean="0"/>
              <a:t>now</a:t>
            </a:r>
            <a:r>
              <a:rPr lang="de-DE" b="1" dirty="0" smtClean="0"/>
              <a:t> </a:t>
            </a:r>
            <a:r>
              <a:rPr lang="de-DE" b="1" dirty="0" err="1" smtClean="0"/>
              <a:t>returned</a:t>
            </a:r>
            <a:r>
              <a:rPr lang="de-DE" b="1" dirty="0" smtClean="0"/>
              <a:t> in </a:t>
            </a:r>
            <a:r>
              <a:rPr lang="de-DE" b="1" dirty="0" err="1" smtClean="0"/>
              <a:t>Step</a:t>
            </a:r>
            <a:r>
              <a:rPr lang="de-DE" b="1" dirty="0" smtClean="0"/>
              <a:t> 3?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de-DE" dirty="0" smtClean="0"/>
              <a:t>CREATE ?X ?P ?Z.</a:t>
            </a:r>
            <a:br>
              <a:rPr lang="de-DE" dirty="0" smtClean="0"/>
            </a:br>
            <a:r>
              <a:rPr lang="de-DE" dirty="0" smtClean="0"/>
              <a:t>WHERE {?X ?P ?Z.}</a:t>
            </a:r>
          </a:p>
          <a:p>
            <a:pPr marL="0" indent="0">
              <a:buNone/>
            </a:pPr>
            <a:r>
              <a:rPr lang="de-DE" dirty="0" smtClean="0"/>
              <a:t>      {}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Declarative</a:t>
            </a:r>
            <a:r>
              <a:rPr lang="de-DE" dirty="0" smtClean="0"/>
              <a:t> Logical Rules: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395536" y="5373216"/>
            <a:ext cx="3627741" cy="1277273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Here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,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data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and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b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</a:b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logical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rules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are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questioned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b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</a:b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to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determine</a:t>
            </a:r>
            <a:r>
              <a:rPr lang="de-DE" sz="20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what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holds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b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</a:b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at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time </a:t>
            </a: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of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querying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.</a:t>
            </a:r>
            <a:endParaRPr kumimoji="0" 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" name="Gekrümmte Verbindung 6"/>
          <p:cNvCxnSpPr/>
          <p:nvPr/>
        </p:nvCxnSpPr>
        <p:spPr bwMode="auto">
          <a:xfrm flipV="1">
            <a:off x="2412008" y="5373216"/>
            <a:ext cx="2159994" cy="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24075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Issues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Semantics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/>
              <a:t>Logical Rules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275856" y="2492896"/>
            <a:ext cx="1872208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 smtClean="0"/>
              <a:t>Recursion</a:t>
            </a:r>
            <a:endParaRPr lang="de-DE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1691680" y="4365104"/>
            <a:ext cx="1872208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Negation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5364088" y="4381634"/>
            <a:ext cx="1872208" cy="830997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 smtClean="0"/>
              <a:t>Function</a:t>
            </a:r>
            <a:r>
              <a:rPr lang="de-DE" sz="2400" dirty="0" smtClean="0"/>
              <a:t> </a:t>
            </a:r>
            <a:r>
              <a:rPr lang="de-DE" sz="2400" dirty="0" err="1" smtClean="0"/>
              <a:t>symbols</a:t>
            </a:r>
            <a:endParaRPr lang="de-DE" sz="2400" dirty="0"/>
          </a:p>
        </p:txBody>
      </p:sp>
      <p:cxnSp>
        <p:nvCxnSpPr>
          <p:cNvPr id="8" name="Gerade Verbindung 7"/>
          <p:cNvCxnSpPr>
            <a:stCxn id="4" idx="2"/>
            <a:endCxn id="5" idx="0"/>
          </p:cNvCxnSpPr>
          <p:nvPr/>
        </p:nvCxnSpPr>
        <p:spPr bwMode="auto">
          <a:xfrm flipH="1">
            <a:off x="2627784" y="2954561"/>
            <a:ext cx="1584176" cy="14105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" name="Gerade Verbindung 8"/>
          <p:cNvCxnSpPr>
            <a:stCxn id="4" idx="2"/>
            <a:endCxn id="6" idx="0"/>
          </p:cNvCxnSpPr>
          <p:nvPr/>
        </p:nvCxnSpPr>
        <p:spPr bwMode="auto">
          <a:xfrm>
            <a:off x="4211960" y="2954561"/>
            <a:ext cx="2088232" cy="14270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431540" y="486916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Negation-</a:t>
            </a:r>
            <a:r>
              <a:rPr lang="de-DE" dirty="0" err="1" smtClean="0"/>
              <a:t>as</a:t>
            </a:r>
            <a:r>
              <a:rPr lang="de-DE" dirty="0" smtClean="0"/>
              <a:t>-</a:t>
            </a:r>
            <a:r>
              <a:rPr lang="de-DE" dirty="0" err="1" smtClean="0"/>
              <a:t>failure</a:t>
            </a:r>
            <a:endParaRPr lang="de-DE" dirty="0" smtClean="0"/>
          </a:p>
          <a:p>
            <a:r>
              <a:rPr lang="de-DE" dirty="0" smtClean="0"/>
              <a:t>Non-</a:t>
            </a:r>
            <a:r>
              <a:rPr lang="de-DE" dirty="0" err="1" smtClean="0"/>
              <a:t>monotonicity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5364088" y="321297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Infinite </a:t>
            </a:r>
            <a:r>
              <a:rPr lang="de-DE" dirty="0" err="1" smtClean="0"/>
              <a:t>structures</a:t>
            </a:r>
            <a:endParaRPr lang="de-DE" dirty="0" smtClean="0"/>
          </a:p>
          <a:p>
            <a:r>
              <a:rPr lang="de-DE" dirty="0" err="1" smtClean="0"/>
              <a:t>Undecidability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1187624" y="335699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Multiple </a:t>
            </a:r>
            <a:r>
              <a:rPr lang="de-DE" dirty="0" err="1" smtClean="0"/>
              <a:t>semantics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326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Non-</a:t>
            </a:r>
            <a:r>
              <a:rPr lang="de-DE" dirty="0" err="1" smtClean="0"/>
              <a:t>monotonicity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DE" dirty="0" err="1" smtClean="0"/>
              <a:t>Given</a:t>
            </a:r>
            <a:r>
              <a:rPr lang="de-DE" dirty="0" smtClean="0"/>
              <a:t>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/>
              <a:t>	</a:t>
            </a:r>
            <a:r>
              <a:rPr lang="de-DE" dirty="0" smtClean="0"/>
              <a:t>Person(</a:t>
            </a:r>
            <a:r>
              <a:rPr lang="de-DE" dirty="0" err="1" smtClean="0"/>
              <a:t>nicola</a:t>
            </a:r>
            <a:r>
              <a:rPr lang="de-DE" dirty="0" smtClean="0"/>
              <a:t>).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/>
              <a:t>	</a:t>
            </a:r>
            <a:r>
              <a:rPr lang="de-DE" dirty="0" smtClean="0"/>
              <a:t>Man(?X) :- Person(?X), not </a:t>
            </a:r>
            <a:r>
              <a:rPr lang="de-DE" dirty="0" err="1" smtClean="0"/>
              <a:t>Woman</a:t>
            </a:r>
            <a:r>
              <a:rPr lang="de-DE" dirty="0" smtClean="0"/>
              <a:t>(?X).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 err="1" smtClean="0"/>
              <a:t>Infers</a:t>
            </a:r>
            <a:r>
              <a:rPr lang="de-DE" dirty="0" smtClean="0"/>
              <a:t>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/>
              <a:t>	</a:t>
            </a:r>
            <a:r>
              <a:rPr lang="de-DE" dirty="0" smtClean="0"/>
              <a:t>Man(</a:t>
            </a:r>
            <a:r>
              <a:rPr lang="de-DE" dirty="0" err="1" smtClean="0"/>
              <a:t>nicola</a:t>
            </a:r>
            <a:r>
              <a:rPr lang="de-DE" dirty="0" smtClean="0"/>
              <a:t>).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 smtClean="0"/>
              <a:t>But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another</a:t>
            </a:r>
            <a:r>
              <a:rPr lang="de-DE" dirty="0" smtClean="0"/>
              <a:t> </a:t>
            </a:r>
            <a:r>
              <a:rPr lang="de-DE" dirty="0" err="1" smtClean="0"/>
              <a:t>fact</a:t>
            </a:r>
            <a:r>
              <a:rPr lang="de-DE" dirty="0" smtClean="0"/>
              <a:t>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/>
              <a:t>	</a:t>
            </a:r>
            <a:r>
              <a:rPr lang="de-DE" dirty="0" err="1" smtClean="0"/>
              <a:t>Woman</a:t>
            </a:r>
            <a:r>
              <a:rPr lang="de-DE" dirty="0" smtClean="0"/>
              <a:t>(</a:t>
            </a:r>
            <a:r>
              <a:rPr lang="de-DE" dirty="0" err="1" smtClean="0"/>
              <a:t>nicola</a:t>
            </a:r>
            <a:r>
              <a:rPr lang="de-DE" dirty="0" smtClean="0"/>
              <a:t>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inference</a:t>
            </a:r>
            <a:r>
              <a:rPr lang="de-DE" dirty="0"/>
              <a:t> </a:t>
            </a:r>
            <a:r>
              <a:rPr lang="de-DE" dirty="0" smtClean="0"/>
              <a:t>Man(</a:t>
            </a:r>
            <a:r>
              <a:rPr lang="de-DE" dirty="0" err="1" smtClean="0"/>
              <a:t>nicola</a:t>
            </a:r>
            <a:r>
              <a:rPr lang="de-DE" dirty="0" smtClean="0"/>
              <a:t>)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retracted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11560" y="5589240"/>
            <a:ext cx="7776864" cy="830997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OWL </a:t>
            </a:r>
            <a:r>
              <a:rPr lang="de-DE" sz="2400" dirty="0" err="1" smtClean="0"/>
              <a:t>and</a:t>
            </a:r>
            <a:r>
              <a:rPr lang="de-DE" sz="2400" dirty="0" smtClean="0"/>
              <a:t> 1st </a:t>
            </a:r>
            <a:r>
              <a:rPr lang="de-DE" sz="2400" dirty="0" err="1" smtClean="0"/>
              <a:t>order</a:t>
            </a:r>
            <a:r>
              <a:rPr lang="de-DE" sz="2400" dirty="0" smtClean="0"/>
              <a:t> </a:t>
            </a:r>
            <a:r>
              <a:rPr lang="de-DE" sz="2400" dirty="0" err="1" smtClean="0"/>
              <a:t>predicate</a:t>
            </a:r>
            <a:r>
              <a:rPr lang="de-DE" sz="2400" dirty="0" smtClean="0"/>
              <a:t> </a:t>
            </a:r>
            <a:r>
              <a:rPr lang="de-DE" sz="2400" dirty="0" err="1" smtClean="0"/>
              <a:t>logics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monotonous</a:t>
            </a:r>
            <a:r>
              <a:rPr lang="de-DE" sz="2400" dirty="0" smtClean="0"/>
              <a:t>: More </a:t>
            </a:r>
            <a:r>
              <a:rPr lang="de-DE" sz="2400" dirty="0" err="1" smtClean="0"/>
              <a:t>facts</a:t>
            </a:r>
            <a:r>
              <a:rPr lang="de-DE" sz="2400" dirty="0" smtClean="0"/>
              <a:t> </a:t>
            </a:r>
            <a:r>
              <a:rPr lang="de-DE" sz="2400" dirty="0" err="1" smtClean="0"/>
              <a:t>always</a:t>
            </a:r>
            <a:r>
              <a:rPr lang="de-DE" sz="2400" dirty="0" smtClean="0"/>
              <a:t> </a:t>
            </a:r>
            <a:r>
              <a:rPr lang="de-DE" sz="2400" dirty="0" err="1" smtClean="0"/>
              <a:t>lead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more</a:t>
            </a:r>
            <a:r>
              <a:rPr lang="de-DE" sz="2400" dirty="0" smtClean="0"/>
              <a:t> </a:t>
            </a:r>
            <a:r>
              <a:rPr lang="de-DE" sz="2400" dirty="0" err="1" smtClean="0"/>
              <a:t>inferences</a:t>
            </a:r>
            <a:r>
              <a:rPr lang="de-DE" sz="2400" dirty="0" smtClean="0"/>
              <a:t>, </a:t>
            </a:r>
            <a:r>
              <a:rPr lang="de-DE" sz="2400" dirty="0" err="1" smtClean="0"/>
              <a:t>never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less</a:t>
            </a:r>
            <a:r>
              <a:rPr lang="de-DE" sz="2400" dirty="0" smtClean="0"/>
              <a:t>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976554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Multiple </a:t>
            </a:r>
            <a:r>
              <a:rPr lang="de-DE" dirty="0" err="1" smtClean="0"/>
              <a:t>Semantics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DE" dirty="0" err="1" smtClean="0"/>
              <a:t>Given</a:t>
            </a:r>
            <a:r>
              <a:rPr lang="de-DE" dirty="0" smtClean="0"/>
              <a:t>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/>
              <a:t>	</a:t>
            </a:r>
            <a:r>
              <a:rPr lang="de-DE" dirty="0" smtClean="0"/>
              <a:t>Person(</a:t>
            </a:r>
            <a:r>
              <a:rPr lang="de-DE" dirty="0" err="1" smtClean="0"/>
              <a:t>nicola</a:t>
            </a:r>
            <a:r>
              <a:rPr lang="de-DE" dirty="0" smtClean="0"/>
              <a:t>).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/>
              <a:t>	</a:t>
            </a:r>
            <a:r>
              <a:rPr lang="de-DE" dirty="0" smtClean="0"/>
              <a:t>Man(?X) :- Person(?X), not </a:t>
            </a:r>
            <a:r>
              <a:rPr lang="de-DE" dirty="0" err="1" smtClean="0"/>
              <a:t>Woman</a:t>
            </a:r>
            <a:r>
              <a:rPr lang="de-DE" dirty="0" smtClean="0"/>
              <a:t>(?X).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 smtClean="0"/>
              <a:t>	</a:t>
            </a:r>
            <a:r>
              <a:rPr lang="de-DE" dirty="0" err="1" smtClean="0"/>
              <a:t>Woman</a:t>
            </a:r>
            <a:r>
              <a:rPr lang="de-DE" dirty="0"/>
              <a:t>(?X) :- Person(?X), not M</a:t>
            </a:r>
            <a:r>
              <a:rPr lang="de-DE" dirty="0" smtClean="0"/>
              <a:t>an</a:t>
            </a:r>
            <a:r>
              <a:rPr lang="de-DE" dirty="0"/>
              <a:t>(?X).</a:t>
            </a:r>
          </a:p>
          <a:p>
            <a:pPr marL="0" indent="0">
              <a:spcAft>
                <a:spcPts val="600"/>
              </a:spcAft>
              <a:buNone/>
            </a:pPr>
            <a:endParaRPr lang="de-DE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inferred</a:t>
            </a:r>
            <a:r>
              <a:rPr lang="de-DE" dirty="0" smtClean="0"/>
              <a:t>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 smtClean="0"/>
              <a:t>	</a:t>
            </a:r>
            <a:r>
              <a:rPr lang="de-DE" dirty="0" err="1" smtClean="0"/>
              <a:t>Possibility</a:t>
            </a:r>
            <a:r>
              <a:rPr lang="de-DE" dirty="0" smtClean="0"/>
              <a:t> 1: </a:t>
            </a:r>
            <a:r>
              <a:rPr lang="de-DE" dirty="0" err="1" smtClean="0"/>
              <a:t>Nothing</a:t>
            </a:r>
            <a:r>
              <a:rPr lang="de-DE" dirty="0" smtClean="0"/>
              <a:t> (e.g. </a:t>
            </a:r>
            <a:r>
              <a:rPr lang="de-DE" i="1" dirty="0" smtClean="0"/>
              <a:t>well-</a:t>
            </a:r>
            <a:r>
              <a:rPr lang="de-DE" i="1" dirty="0" err="1" smtClean="0"/>
              <a:t>founded</a:t>
            </a:r>
            <a:r>
              <a:rPr lang="de-DE" i="1" dirty="0" smtClean="0"/>
              <a:t> </a:t>
            </a:r>
            <a:r>
              <a:rPr lang="de-DE" i="1" dirty="0" err="1" smtClean="0"/>
              <a:t>semantics</a:t>
            </a:r>
            <a:r>
              <a:rPr lang="de-DE" dirty="0" smtClean="0"/>
              <a:t>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/>
              <a:t>	</a:t>
            </a:r>
            <a:r>
              <a:rPr lang="de-DE" dirty="0" err="1" smtClean="0"/>
              <a:t>Possibility</a:t>
            </a:r>
            <a:r>
              <a:rPr lang="de-DE" dirty="0" smtClean="0"/>
              <a:t> 2: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competing</a:t>
            </a:r>
            <a:r>
              <a:rPr lang="de-DE" dirty="0" smtClean="0"/>
              <a:t> </a:t>
            </a:r>
            <a:r>
              <a:rPr lang="de-DE" dirty="0" err="1" smtClean="0"/>
              <a:t>solutions</a:t>
            </a:r>
            <a:r>
              <a:rPr lang="de-DE" dirty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never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	</a:t>
            </a:r>
            <a:r>
              <a:rPr lang="de-DE" dirty="0" err="1" smtClean="0"/>
              <a:t>true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same time (e.g. </a:t>
            </a:r>
            <a:r>
              <a:rPr lang="de-DE" i="1" dirty="0" err="1" smtClean="0"/>
              <a:t>answer</a:t>
            </a:r>
            <a:r>
              <a:rPr lang="de-DE" i="1" dirty="0" smtClean="0"/>
              <a:t>-set </a:t>
            </a:r>
            <a:r>
              <a:rPr lang="de-DE" i="1" dirty="0" err="1" smtClean="0"/>
              <a:t>semantics</a:t>
            </a:r>
            <a:r>
              <a:rPr lang="de-DE" dirty="0" smtClean="0"/>
              <a:t>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/>
              <a:t>	</a:t>
            </a:r>
            <a:r>
              <a:rPr lang="de-DE" dirty="0" smtClean="0"/>
              <a:t>	a. Man(</a:t>
            </a:r>
            <a:r>
              <a:rPr lang="de-DE" dirty="0" err="1" smtClean="0"/>
              <a:t>nicola</a:t>
            </a:r>
            <a:r>
              <a:rPr lang="de-DE" dirty="0" smtClean="0"/>
              <a:t>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dirty="0"/>
              <a:t>	</a:t>
            </a:r>
            <a:r>
              <a:rPr lang="de-DE" dirty="0" smtClean="0"/>
              <a:t>	b. </a:t>
            </a:r>
            <a:r>
              <a:rPr lang="de-DE" dirty="0" err="1" smtClean="0"/>
              <a:t>Woman</a:t>
            </a:r>
            <a:r>
              <a:rPr lang="de-DE" dirty="0" smtClean="0"/>
              <a:t>(</a:t>
            </a:r>
            <a:r>
              <a:rPr lang="de-DE" dirty="0" err="1" smtClean="0"/>
              <a:t>nicola</a:t>
            </a:r>
            <a:r>
              <a:rPr lang="de-D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776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Infinite </a:t>
            </a:r>
            <a:r>
              <a:rPr lang="de-DE" dirty="0" err="1" smtClean="0"/>
              <a:t>Structures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Number</a:t>
            </a:r>
            <a:r>
              <a:rPr lang="de-DE" dirty="0" smtClean="0"/>
              <a:t>(0).</a:t>
            </a:r>
          </a:p>
          <a:p>
            <a:pPr marL="0" indent="0">
              <a:buNone/>
            </a:pPr>
            <a:r>
              <a:rPr lang="de-DE" dirty="0" err="1" smtClean="0"/>
              <a:t>Number</a:t>
            </a:r>
            <a:r>
              <a:rPr lang="de-DE" dirty="0" smtClean="0"/>
              <a:t>(</a:t>
            </a:r>
            <a:r>
              <a:rPr lang="de-DE" dirty="0" err="1" smtClean="0"/>
              <a:t>succ</a:t>
            </a:r>
            <a:r>
              <a:rPr lang="de-DE" dirty="0" smtClean="0"/>
              <a:t>(?X)) :- </a:t>
            </a:r>
            <a:r>
              <a:rPr lang="de-DE" dirty="0" err="1" smtClean="0"/>
              <a:t>Number</a:t>
            </a:r>
            <a:r>
              <a:rPr lang="de-DE" dirty="0" smtClean="0"/>
              <a:t>(?X).</a:t>
            </a:r>
          </a:p>
          <a:p>
            <a:pPr marL="0" indent="0" algn="r">
              <a:buNone/>
            </a:pPr>
            <a:r>
              <a:rPr lang="de-DE" i="1" dirty="0" err="1" smtClean="0">
                <a:solidFill>
                  <a:srgbClr val="008000"/>
                </a:solidFill>
              </a:rPr>
              <a:t>Number</a:t>
            </a:r>
            <a:r>
              <a:rPr lang="de-DE" i="1" dirty="0" smtClean="0">
                <a:solidFill>
                  <a:srgbClr val="008000"/>
                </a:solidFill>
              </a:rPr>
              <a:t> </a:t>
            </a:r>
            <a:r>
              <a:rPr lang="de-DE" i="1" dirty="0" err="1" smtClean="0">
                <a:solidFill>
                  <a:srgbClr val="008000"/>
                </a:solidFill>
              </a:rPr>
              <a:t>holds</a:t>
            </a:r>
            <a:r>
              <a:rPr lang="de-DE" i="1" dirty="0" smtClean="0">
                <a:solidFill>
                  <a:srgbClr val="008000"/>
                </a:solidFill>
              </a:rPr>
              <a:t> </a:t>
            </a:r>
            <a:r>
              <a:rPr lang="de-DE" i="1" dirty="0" err="1" smtClean="0">
                <a:solidFill>
                  <a:srgbClr val="008000"/>
                </a:solidFill>
              </a:rPr>
              <a:t>for</a:t>
            </a:r>
            <a:r>
              <a:rPr lang="de-DE" i="1" dirty="0" smtClean="0">
                <a:solidFill>
                  <a:srgbClr val="008000"/>
                </a:solidFill>
              </a:rPr>
              <a:t> 0, </a:t>
            </a:r>
            <a:r>
              <a:rPr lang="de-DE" i="1" dirty="0" err="1" smtClean="0">
                <a:solidFill>
                  <a:srgbClr val="008000"/>
                </a:solidFill>
              </a:rPr>
              <a:t>succ</a:t>
            </a:r>
            <a:r>
              <a:rPr lang="de-DE" i="1" dirty="0" smtClean="0">
                <a:solidFill>
                  <a:srgbClr val="008000"/>
                </a:solidFill>
              </a:rPr>
              <a:t>(0), </a:t>
            </a:r>
            <a:r>
              <a:rPr lang="de-DE" i="1" dirty="0" err="1" smtClean="0">
                <a:solidFill>
                  <a:srgbClr val="008000"/>
                </a:solidFill>
              </a:rPr>
              <a:t>succ</a:t>
            </a:r>
            <a:r>
              <a:rPr lang="de-DE" i="1" dirty="0" smtClean="0">
                <a:solidFill>
                  <a:srgbClr val="008000"/>
                </a:solidFill>
              </a:rPr>
              <a:t>(</a:t>
            </a:r>
            <a:r>
              <a:rPr lang="de-DE" i="1" dirty="0" err="1" smtClean="0">
                <a:solidFill>
                  <a:srgbClr val="008000"/>
                </a:solidFill>
              </a:rPr>
              <a:t>succ</a:t>
            </a:r>
            <a:r>
              <a:rPr lang="de-DE" i="1" dirty="0" smtClean="0">
                <a:solidFill>
                  <a:srgbClr val="008000"/>
                </a:solidFill>
              </a:rPr>
              <a:t>(0)),...</a:t>
            </a:r>
          </a:p>
          <a:p>
            <a:pPr marL="0" indent="0">
              <a:buNone/>
            </a:pPr>
            <a:r>
              <a:rPr lang="de-DE" dirty="0" smtClean="0"/>
              <a:t>Even(0).					</a:t>
            </a:r>
            <a:r>
              <a:rPr lang="de-DE" i="1" dirty="0" smtClean="0">
                <a:solidFill>
                  <a:srgbClr val="008000"/>
                </a:solidFill>
              </a:rPr>
              <a:t>Even(0)</a:t>
            </a:r>
          </a:p>
          <a:p>
            <a:pPr marL="0" indent="0">
              <a:buNone/>
            </a:pPr>
            <a:r>
              <a:rPr lang="de-DE" dirty="0" smtClean="0"/>
              <a:t>Even(</a:t>
            </a:r>
            <a:r>
              <a:rPr lang="de-DE" dirty="0" err="1" smtClean="0"/>
              <a:t>succ</a:t>
            </a:r>
            <a:r>
              <a:rPr lang="de-DE" dirty="0" smtClean="0"/>
              <a:t>(</a:t>
            </a:r>
            <a:r>
              <a:rPr lang="de-DE" dirty="0" err="1" smtClean="0"/>
              <a:t>succ</a:t>
            </a:r>
            <a:r>
              <a:rPr lang="de-DE" dirty="0" smtClean="0"/>
              <a:t>(?X))) :- Even(?X). 	</a:t>
            </a:r>
            <a:r>
              <a:rPr lang="de-DE" i="1" dirty="0" smtClean="0">
                <a:solidFill>
                  <a:srgbClr val="008000"/>
                </a:solidFill>
              </a:rPr>
              <a:t>Even(2),Even(4),...</a:t>
            </a:r>
          </a:p>
          <a:p>
            <a:pPr marL="0" indent="0">
              <a:buNone/>
            </a:pPr>
            <a:r>
              <a:rPr lang="de-DE" dirty="0" err="1" smtClean="0"/>
              <a:t>Odd</a:t>
            </a:r>
            <a:r>
              <a:rPr lang="de-DE" dirty="0" smtClean="0"/>
              <a:t>(</a:t>
            </a:r>
            <a:r>
              <a:rPr lang="de-DE" dirty="0" err="1" smtClean="0"/>
              <a:t>succ</a:t>
            </a:r>
            <a:r>
              <a:rPr lang="de-DE" dirty="0" smtClean="0"/>
              <a:t>(?X)) :- Even(?X).		</a:t>
            </a:r>
            <a:r>
              <a:rPr lang="de-DE" i="1" dirty="0" err="1" smtClean="0">
                <a:solidFill>
                  <a:srgbClr val="008000"/>
                </a:solidFill>
              </a:rPr>
              <a:t>Odd</a:t>
            </a:r>
            <a:r>
              <a:rPr lang="de-DE" i="1" dirty="0" smtClean="0">
                <a:solidFill>
                  <a:srgbClr val="008000"/>
                </a:solidFill>
              </a:rPr>
              <a:t>(1),</a:t>
            </a:r>
            <a:r>
              <a:rPr lang="de-DE" i="1" dirty="0" err="1" smtClean="0">
                <a:solidFill>
                  <a:srgbClr val="008000"/>
                </a:solidFill>
              </a:rPr>
              <a:t>Odd</a:t>
            </a:r>
            <a:r>
              <a:rPr lang="de-DE" i="1" dirty="0" smtClean="0">
                <a:solidFill>
                  <a:srgbClr val="008000"/>
                </a:solidFill>
              </a:rPr>
              <a:t>(3),..</a:t>
            </a:r>
          </a:p>
          <a:p>
            <a:pPr marL="0" indent="0">
              <a:buNone/>
            </a:pPr>
            <a:r>
              <a:rPr lang="de-DE" dirty="0" smtClean="0"/>
              <a:t>Magic :- EXISTS ?X </a:t>
            </a:r>
            <a:r>
              <a:rPr lang="de-DE" dirty="0" err="1" smtClean="0"/>
              <a:t>Number</a:t>
            </a:r>
            <a:r>
              <a:rPr lang="de-DE" dirty="0" smtClean="0"/>
              <a:t>(?X) </a:t>
            </a:r>
            <a:r>
              <a:rPr lang="de-DE" dirty="0" err="1" smtClean="0"/>
              <a:t>and</a:t>
            </a:r>
            <a:r>
              <a:rPr lang="de-DE" dirty="0" smtClean="0"/>
              <a:t> not Even(?X) </a:t>
            </a:r>
            <a:br>
              <a:rPr lang="de-DE" dirty="0" smtClean="0"/>
            </a:br>
            <a:r>
              <a:rPr lang="de-DE" dirty="0" smtClean="0"/>
              <a:t>					</a:t>
            </a:r>
            <a:r>
              <a:rPr lang="de-DE" dirty="0" err="1" smtClean="0"/>
              <a:t>and</a:t>
            </a:r>
            <a:r>
              <a:rPr lang="de-DE" dirty="0" smtClean="0"/>
              <a:t> not </a:t>
            </a:r>
            <a:r>
              <a:rPr lang="de-DE" dirty="0" err="1" smtClean="0"/>
              <a:t>Odd</a:t>
            </a:r>
            <a:r>
              <a:rPr lang="de-DE" dirty="0" smtClean="0"/>
              <a:t>(?X).</a:t>
            </a:r>
            <a:r>
              <a:rPr lang="de-DE" dirty="0"/>
              <a:t>	</a:t>
            </a:r>
            <a:endParaRPr lang="de-DE" dirty="0" smtClean="0"/>
          </a:p>
          <a:p>
            <a:pPr marL="0" indent="0">
              <a:buNone/>
            </a:pPr>
            <a:r>
              <a:rPr lang="de-DE" i="1" dirty="0" smtClean="0">
                <a:solidFill>
                  <a:srgbClr val="008000"/>
                </a:solidFill>
              </a:rPr>
              <a:t>Magic </a:t>
            </a:r>
            <a:r>
              <a:rPr lang="de-DE" i="1" dirty="0" err="1" smtClean="0">
                <a:solidFill>
                  <a:srgbClr val="008000"/>
                </a:solidFill>
              </a:rPr>
              <a:t>requires</a:t>
            </a:r>
            <a:r>
              <a:rPr lang="de-DE" i="1" dirty="0" smtClean="0">
                <a:solidFill>
                  <a:srgbClr val="008000"/>
                </a:solidFill>
              </a:rPr>
              <a:t> </a:t>
            </a:r>
            <a:r>
              <a:rPr lang="de-DE" i="1" dirty="0" err="1" smtClean="0">
                <a:solidFill>
                  <a:srgbClr val="008000"/>
                </a:solidFill>
              </a:rPr>
              <a:t>to</a:t>
            </a:r>
            <a:r>
              <a:rPr lang="de-DE" i="1" dirty="0" smtClean="0">
                <a:solidFill>
                  <a:srgbClr val="008000"/>
                </a:solidFill>
              </a:rPr>
              <a:t> check all </a:t>
            </a:r>
            <a:r>
              <a:rPr lang="de-DE" i="1" dirty="0" err="1" smtClean="0">
                <a:solidFill>
                  <a:srgbClr val="008000"/>
                </a:solidFill>
              </a:rPr>
              <a:t>infinitely</a:t>
            </a:r>
            <a:r>
              <a:rPr lang="de-DE" i="1" dirty="0" smtClean="0">
                <a:solidFill>
                  <a:srgbClr val="008000"/>
                </a:solidFill>
              </a:rPr>
              <a:t> </a:t>
            </a:r>
            <a:r>
              <a:rPr lang="de-DE" i="1" dirty="0" err="1" smtClean="0">
                <a:solidFill>
                  <a:srgbClr val="008000"/>
                </a:solidFill>
              </a:rPr>
              <a:t>many</a:t>
            </a:r>
            <a:r>
              <a:rPr lang="de-DE" i="1" dirty="0" smtClean="0">
                <a:solidFill>
                  <a:srgbClr val="008000"/>
                </a:solidFill>
              </a:rPr>
              <a:t> </a:t>
            </a:r>
            <a:r>
              <a:rPr lang="de-DE" i="1" dirty="0" err="1" smtClean="0">
                <a:solidFill>
                  <a:srgbClr val="008000"/>
                </a:solidFill>
              </a:rPr>
              <a:t>numbers</a:t>
            </a:r>
            <a:endParaRPr lang="de-DE" i="1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de-DE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017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Description Logics and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Some work on designing DLs which include trigger rules of the form: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 ⇒D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(if an individual is a member of C, then it must be a member of 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Description Logics and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 ⇒D is (often) not the same as saying C ⊑ D </a:t>
            </a:r>
            <a:br>
              <a:rPr lang="en-GB" dirty="0" smtClean="0"/>
            </a:br>
            <a:r>
              <a:rPr lang="en-GB" dirty="0" smtClean="0"/>
              <a:t>(every instance of C is an instance of D)</a:t>
            </a:r>
          </a:p>
          <a:p>
            <a:pPr lvl="1"/>
            <a:r>
              <a:rPr lang="en-GB" dirty="0" smtClean="0"/>
              <a:t>C ⊑ D is equivalent to saying </a:t>
            </a:r>
            <a:r>
              <a:rPr lang="ru-RU" dirty="0" smtClean="0"/>
              <a:t>¬</a:t>
            </a:r>
            <a:r>
              <a:rPr lang="en-GB" dirty="0" smtClean="0"/>
              <a:t>D ⊑ </a:t>
            </a:r>
            <a:r>
              <a:rPr lang="ru-RU" dirty="0" smtClean="0"/>
              <a:t>¬</a:t>
            </a:r>
            <a:r>
              <a:rPr lang="en-GB" dirty="0" smtClean="0"/>
              <a:t>C (</a:t>
            </a:r>
            <a:r>
              <a:rPr lang="en-GB" dirty="0" err="1" smtClean="0"/>
              <a:t>contrapositive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The procedural trigger rule C ⇒D is not equivalent to </a:t>
            </a:r>
            <a:r>
              <a:rPr lang="ru-RU" dirty="0" smtClean="0"/>
              <a:t>¬</a:t>
            </a:r>
            <a:r>
              <a:rPr lang="en-GB" dirty="0" smtClean="0"/>
              <a:t>D ⇒ </a:t>
            </a:r>
            <a:r>
              <a:rPr lang="ru-RU" dirty="0" smtClean="0"/>
              <a:t>¬</a:t>
            </a:r>
            <a:r>
              <a:rPr lang="en-GB" dirty="0" smtClean="0"/>
              <a:t>C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DLs with rules include an epistemic (modal) operator K:</a:t>
            </a:r>
          </a:p>
          <a:p>
            <a:pPr lvl="1"/>
            <a:r>
              <a:rPr lang="en-GB" dirty="0" smtClean="0"/>
              <a:t>KC can be read as “the class of things which are </a:t>
            </a:r>
            <a:r>
              <a:rPr lang="en-GB" b="1" dirty="0" smtClean="0"/>
              <a:t>known </a:t>
            </a:r>
            <a:r>
              <a:rPr lang="en-GB" dirty="0" smtClean="0"/>
              <a:t>to be of class C”      </a:t>
            </a:r>
          </a:p>
          <a:p>
            <a:pPr lvl="1"/>
            <a:r>
              <a:rPr lang="en-GB" dirty="0" smtClean="0"/>
              <a:t>C ⇒D is equivalent to KC ⊑ D</a:t>
            </a:r>
          </a:p>
          <a:p>
            <a:pPr lvl="1"/>
            <a:r>
              <a:rPr lang="en-GB" dirty="0" smtClean="0"/>
              <a:t>Used as a foundation for SWRL, etc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SPARQL CONSTRUCT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000" dirty="0" smtClean="0">
                <a:latin typeface="Lucida Sans"/>
                <a:cs typeface="Lucida Sans"/>
              </a:rPr>
              <a:t>PREFIX </a:t>
            </a:r>
            <a:r>
              <a:rPr lang="en-GB" sz="2000" dirty="0" err="1" smtClean="0">
                <a:latin typeface="Lucida Sans"/>
                <a:cs typeface="Lucida Sans"/>
              </a:rPr>
              <a:t>foaf</a:t>
            </a:r>
            <a:r>
              <a:rPr lang="en-GB" sz="2000" dirty="0" smtClean="0">
                <a:latin typeface="Lucida Sans"/>
                <a:cs typeface="Lucida Sans"/>
              </a:rPr>
              <a:t>:    &lt;http://xmlns.com/foaf/0.1/&gt;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PREFIX </a:t>
            </a:r>
            <a:r>
              <a:rPr lang="en-GB" sz="2000" dirty="0" err="1" smtClean="0">
                <a:latin typeface="Lucida Sans"/>
                <a:cs typeface="Lucida Sans"/>
              </a:rPr>
              <a:t>vcard</a:t>
            </a:r>
            <a:r>
              <a:rPr lang="en-GB" sz="2000" dirty="0" smtClean="0">
                <a:latin typeface="Lucida Sans"/>
                <a:cs typeface="Lucida Sans"/>
              </a:rPr>
              <a:t>:   &lt;http://www.w3.org/2001/vcard-rdf/3.0#&gt;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b="1" dirty="0" smtClean="0">
                <a:latin typeface="Lucida Sans"/>
                <a:cs typeface="Lucida Sans"/>
              </a:rPr>
              <a:t>CONSTRUCT   {</a:t>
            </a:r>
            <a:br>
              <a:rPr lang="en-GB" sz="2000" b="1" dirty="0" smtClean="0">
                <a:latin typeface="Lucida Sans"/>
                <a:cs typeface="Lucida Sans"/>
              </a:rPr>
            </a:br>
            <a:r>
              <a:rPr lang="en-GB" sz="2000" b="1" dirty="0" smtClean="0">
                <a:latin typeface="Lucida Sans"/>
                <a:cs typeface="Lucida Sans"/>
              </a:rPr>
              <a:t>	?x </a:t>
            </a:r>
            <a:r>
              <a:rPr lang="en-GB" sz="2000" b="1" dirty="0" err="1" smtClean="0">
                <a:latin typeface="Lucida Sans"/>
                <a:cs typeface="Lucida Sans"/>
              </a:rPr>
              <a:t>vcard:FN</a:t>
            </a:r>
            <a:r>
              <a:rPr lang="en-GB" sz="2000" b="1" dirty="0" smtClean="0">
                <a:latin typeface="Lucida Sans"/>
                <a:cs typeface="Lucida Sans"/>
              </a:rPr>
              <a:t> ?name .</a:t>
            </a:r>
            <a:br>
              <a:rPr lang="en-GB" sz="2000" b="1" dirty="0" smtClean="0">
                <a:latin typeface="Lucida Sans"/>
                <a:cs typeface="Lucida Sans"/>
              </a:rPr>
            </a:br>
            <a:r>
              <a:rPr lang="en-GB" sz="2000" b="1" dirty="0" smtClean="0">
                <a:latin typeface="Lucida Sans"/>
                <a:cs typeface="Lucida Sans"/>
              </a:rPr>
              <a:t>	?</a:t>
            </a:r>
            <a:r>
              <a:rPr lang="en-GB" sz="2000" b="1" dirty="0" err="1" smtClean="0">
                <a:latin typeface="Lucida Sans"/>
                <a:cs typeface="Lucida Sans"/>
              </a:rPr>
              <a:t>x</a:t>
            </a:r>
            <a:r>
              <a:rPr lang="en-GB" sz="2000" b="1" dirty="0" smtClean="0">
                <a:latin typeface="Lucida Sans"/>
                <a:cs typeface="Lucida Sans"/>
              </a:rPr>
              <a:t> </a:t>
            </a:r>
            <a:r>
              <a:rPr lang="en-GB" sz="2000" b="1" dirty="0" err="1" smtClean="0">
                <a:latin typeface="Lucida Sans"/>
                <a:cs typeface="Lucida Sans"/>
              </a:rPr>
              <a:t>vcard:EMAIL</a:t>
            </a:r>
            <a:r>
              <a:rPr lang="en-GB" sz="2000" b="1" dirty="0" smtClean="0">
                <a:latin typeface="Lucida Sans"/>
                <a:cs typeface="Lucida Sans"/>
              </a:rPr>
              <a:t> ?mail . </a:t>
            </a:r>
            <a:br>
              <a:rPr lang="en-GB" sz="2000" b="1" dirty="0" smtClean="0">
                <a:latin typeface="Lucida Sans"/>
                <a:cs typeface="Lucida Sans"/>
              </a:rPr>
            </a:br>
            <a:r>
              <a:rPr lang="en-GB" sz="2000" b="1" dirty="0" smtClean="0">
                <a:latin typeface="Lucida Sans"/>
                <a:cs typeface="Lucida Sans"/>
              </a:rPr>
              <a:t>}</a:t>
            </a:r>
            <a:br>
              <a:rPr lang="en-GB" sz="2000" b="1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WHERE { 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?</a:t>
            </a:r>
            <a:r>
              <a:rPr lang="en-GB" sz="2000" dirty="0" err="1" smtClean="0">
                <a:latin typeface="Lucida Sans"/>
                <a:cs typeface="Lucida Sans"/>
              </a:rPr>
              <a:t>x</a:t>
            </a:r>
            <a:r>
              <a:rPr lang="en-GB" sz="2000" dirty="0" smtClean="0">
                <a:latin typeface="Lucida Sans"/>
                <a:cs typeface="Lucida Sans"/>
              </a:rPr>
              <a:t> </a:t>
            </a:r>
            <a:r>
              <a:rPr lang="en-GB" sz="2000" dirty="0" err="1" smtClean="0">
                <a:latin typeface="Lucida Sans"/>
                <a:cs typeface="Lucida Sans"/>
              </a:rPr>
              <a:t>foaf:name</a:t>
            </a:r>
            <a:r>
              <a:rPr lang="en-GB" sz="2000" dirty="0" smtClean="0">
                <a:latin typeface="Lucida Sans"/>
                <a:cs typeface="Lucida Sans"/>
              </a:rPr>
              <a:t> ?name .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?</a:t>
            </a:r>
            <a:r>
              <a:rPr lang="en-GB" sz="2000" dirty="0" err="1" smtClean="0">
                <a:latin typeface="Lucida Sans"/>
                <a:cs typeface="Lucida Sans"/>
              </a:rPr>
              <a:t>x</a:t>
            </a:r>
            <a:r>
              <a:rPr lang="en-GB" sz="2000" dirty="0" smtClean="0">
                <a:latin typeface="Lucida Sans"/>
                <a:cs typeface="Lucida Sans"/>
              </a:rPr>
              <a:t> </a:t>
            </a:r>
            <a:r>
              <a:rPr lang="en-GB" sz="2000" dirty="0" err="1" smtClean="0">
                <a:latin typeface="Lucida Sans"/>
                <a:cs typeface="Lucida Sans"/>
              </a:rPr>
              <a:t>foaf:mbox</a:t>
            </a:r>
            <a:r>
              <a:rPr lang="en-GB" sz="2000" dirty="0" smtClean="0">
                <a:latin typeface="Lucida Sans"/>
                <a:cs typeface="Lucida Sans"/>
              </a:rPr>
              <a:t> ?mail . 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 }</a:t>
            </a:r>
          </a:p>
          <a:p>
            <a:pPr eaLnBrk="1" hangingPunct="1">
              <a:buFontTx/>
              <a:buNone/>
            </a:pPr>
            <a:endParaRPr lang="en-GB" sz="2000" dirty="0" smtClean="0">
              <a:latin typeface="Lucida Sans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516641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SPARQL CONSTRUCT is not a rule language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From the Data Access Working Group Charter:</a:t>
            </a:r>
          </a:p>
          <a:p>
            <a:pPr marL="360000" lvl="1" indent="0">
              <a:buNone/>
            </a:pPr>
            <a:r>
              <a:rPr lang="en-GB" dirty="0" smtClean="0"/>
              <a:t>“While it is hoped that the product of the RDF Data Access Working Group will be useful in later development of a rules language, development of such a rules language is out of scope for this working group. However, any serializations of a query language must not preclude extension to, or inclusion in, a rules language. The group should expend minimal effort assuring that such an extension be intuitive and and consistent with any query language produced by the group.”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2871092" y="5325521"/>
            <a:ext cx="3042870" cy="415498"/>
          </a:xfrm>
          <a:prstGeom prst="rect">
            <a:avLst/>
          </a:prstGeom>
          <a:solidFill>
            <a:srgbClr val="CCFFCC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Spin 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goe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this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way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.</a:t>
            </a: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716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7" name="Text Box 9"/>
          <p:cNvSpPr txBox="1">
            <a:spLocks noChangeArrowheads="1"/>
          </p:cNvSpPr>
          <p:nvPr/>
        </p:nvSpPr>
        <p:spPr bwMode="auto">
          <a:xfrm>
            <a:off x="4314825" y="3070225"/>
            <a:ext cx="1439863" cy="376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2"/>
            </a:solidFill>
            <a:prstDash val="dash"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tx2"/>
                </a:solidFill>
              </a:rPr>
              <a:t>Rules</a:t>
            </a:r>
            <a:endParaRPr lang="en-US" sz="1800" b="0">
              <a:solidFill>
                <a:schemeClr val="tx2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930275" y="2201863"/>
            <a:ext cx="7945438" cy="2971800"/>
            <a:chOff x="930275" y="2201863"/>
            <a:chExt cx="7945438" cy="2971800"/>
          </a:xfrm>
        </p:grpSpPr>
        <p:sp>
          <p:nvSpPr>
            <p:cNvPr id="211971" name="Text Box 3"/>
            <p:cNvSpPr txBox="1">
              <a:spLocks noChangeArrowheads="1"/>
            </p:cNvSpPr>
            <p:nvPr/>
          </p:nvSpPr>
          <p:spPr bwMode="auto">
            <a:xfrm>
              <a:off x="930275" y="4365625"/>
              <a:ext cx="5688013" cy="376238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rgbClr val="FFFF00"/>
                  </a:solidFill>
                </a:rPr>
                <a:t>XML + Namespaces</a:t>
              </a:r>
              <a:endParaRPr lang="en-US" sz="1800" b="0">
                <a:solidFill>
                  <a:srgbClr val="FFFF00"/>
                </a:solidFill>
              </a:endParaRPr>
            </a:p>
          </p:txBody>
        </p:sp>
        <p:sp>
          <p:nvSpPr>
            <p:cNvPr id="211972" name="Text Box 4"/>
            <p:cNvSpPr txBox="1">
              <a:spLocks noChangeArrowheads="1"/>
            </p:cNvSpPr>
            <p:nvPr/>
          </p:nvSpPr>
          <p:spPr bwMode="auto">
            <a:xfrm>
              <a:off x="930275" y="4797425"/>
              <a:ext cx="3816350" cy="37623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bg1"/>
                  </a:solidFill>
                </a:rPr>
                <a:t>URI</a:t>
              </a:r>
              <a:endParaRPr lang="en-US" sz="1800" b="0">
                <a:solidFill>
                  <a:schemeClr val="bg1"/>
                </a:solidFill>
              </a:endParaRPr>
            </a:p>
          </p:txBody>
        </p:sp>
        <p:sp>
          <p:nvSpPr>
            <p:cNvPr id="211973" name="Text Box 5"/>
            <p:cNvSpPr txBox="1">
              <a:spLocks noChangeArrowheads="1"/>
            </p:cNvSpPr>
            <p:nvPr/>
          </p:nvSpPr>
          <p:spPr bwMode="auto">
            <a:xfrm>
              <a:off x="4819650" y="4797425"/>
              <a:ext cx="1800225" cy="37623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bg1"/>
                  </a:solidFill>
                </a:rPr>
                <a:t>Unicode</a:t>
              </a:r>
              <a:endParaRPr lang="en-US" sz="1800" b="0">
                <a:solidFill>
                  <a:schemeClr val="bg1"/>
                </a:solidFill>
              </a:endParaRPr>
            </a:p>
          </p:txBody>
        </p:sp>
        <p:grpSp>
          <p:nvGrpSpPr>
            <p:cNvPr id="2" name="Group 6"/>
            <p:cNvGrpSpPr>
              <a:grpSpLocks/>
            </p:cNvGrpSpPr>
            <p:nvPr/>
          </p:nvGrpSpPr>
          <p:grpSpPr bwMode="auto">
            <a:xfrm>
              <a:off x="5827713" y="2654300"/>
              <a:ext cx="808037" cy="1655763"/>
              <a:chOff x="4196" y="1389"/>
              <a:chExt cx="509" cy="1588"/>
            </a:xfrm>
          </p:grpSpPr>
          <p:sp>
            <p:nvSpPr>
              <p:cNvPr id="211975" name="Text Box 7"/>
              <p:cNvSpPr txBox="1">
                <a:spLocks noChangeArrowheads="1"/>
              </p:cNvSpPr>
              <p:nvPr/>
            </p:nvSpPr>
            <p:spPr bwMode="auto">
              <a:xfrm rot="16200000">
                <a:off x="3521" y="2064"/>
                <a:ext cx="1588" cy="23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800" b="0">
                    <a:solidFill>
                      <a:schemeClr val="tx2"/>
                    </a:solidFill>
                  </a:rPr>
                  <a:t>Signature</a:t>
                </a:r>
                <a:endParaRPr lang="en-US" sz="18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211976" name="Text Box 8"/>
              <p:cNvSpPr txBox="1">
                <a:spLocks noChangeArrowheads="1"/>
              </p:cNvSpPr>
              <p:nvPr/>
            </p:nvSpPr>
            <p:spPr bwMode="auto">
              <a:xfrm rot="16200000">
                <a:off x="3793" y="2064"/>
                <a:ext cx="1588" cy="23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800" b="0">
                    <a:solidFill>
                      <a:schemeClr val="tx2"/>
                    </a:solidFill>
                  </a:rPr>
                  <a:t>Encryption</a:t>
                </a:r>
                <a:endParaRPr lang="en-US" sz="1800" b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211980" name="Text Box 12"/>
            <p:cNvSpPr txBox="1">
              <a:spLocks noChangeArrowheads="1"/>
            </p:cNvSpPr>
            <p:nvPr/>
          </p:nvSpPr>
          <p:spPr bwMode="auto">
            <a:xfrm>
              <a:off x="930275" y="3933825"/>
              <a:ext cx="4824413" cy="37623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tx2"/>
                  </a:solidFill>
                </a:rPr>
                <a:t>RDF</a:t>
              </a:r>
              <a:endParaRPr lang="en-US" sz="1800" b="0">
                <a:solidFill>
                  <a:schemeClr val="tx2"/>
                </a:solidFill>
              </a:endParaRPr>
            </a:p>
          </p:txBody>
        </p:sp>
        <p:sp>
          <p:nvSpPr>
            <p:cNvPr id="211981" name="Text Box 13"/>
            <p:cNvSpPr txBox="1">
              <a:spLocks noChangeArrowheads="1"/>
            </p:cNvSpPr>
            <p:nvPr/>
          </p:nvSpPr>
          <p:spPr bwMode="auto">
            <a:xfrm>
              <a:off x="2874963" y="3502025"/>
              <a:ext cx="2879725" cy="37623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 dirty="0">
                  <a:solidFill>
                    <a:schemeClr val="tx2"/>
                  </a:solidFill>
                </a:rPr>
                <a:t>RDF Schema</a:t>
              </a:r>
              <a:endParaRPr lang="en-US" sz="1800" b="0" dirty="0">
                <a:solidFill>
                  <a:schemeClr val="tx2"/>
                </a:solidFill>
              </a:endParaRPr>
            </a:p>
          </p:txBody>
        </p:sp>
        <p:sp>
          <p:nvSpPr>
            <p:cNvPr id="211982" name="Text Box 14"/>
            <p:cNvSpPr txBox="1">
              <a:spLocks noChangeArrowheads="1"/>
            </p:cNvSpPr>
            <p:nvPr/>
          </p:nvSpPr>
          <p:spPr bwMode="auto">
            <a:xfrm>
              <a:off x="2874963" y="3070225"/>
              <a:ext cx="1366837" cy="37623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 dirty="0">
                  <a:solidFill>
                    <a:schemeClr val="tx2"/>
                  </a:solidFill>
                </a:rPr>
                <a:t>OWL</a:t>
              </a:r>
              <a:endParaRPr lang="en-US" sz="1800" b="0" dirty="0">
                <a:solidFill>
                  <a:schemeClr val="tx2"/>
                </a:solidFill>
              </a:endParaRPr>
            </a:p>
          </p:txBody>
        </p:sp>
        <p:sp>
          <p:nvSpPr>
            <p:cNvPr id="211983" name="Text Box 15"/>
            <p:cNvSpPr txBox="1">
              <a:spLocks noChangeArrowheads="1"/>
            </p:cNvSpPr>
            <p:nvPr/>
          </p:nvSpPr>
          <p:spPr bwMode="auto">
            <a:xfrm>
              <a:off x="7051675" y="4794250"/>
              <a:ext cx="9874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Identity</a:t>
              </a:r>
            </a:p>
          </p:txBody>
        </p:sp>
        <p:sp>
          <p:nvSpPr>
            <p:cNvPr id="211984" name="Text Box 16"/>
            <p:cNvSpPr txBox="1">
              <a:spLocks noChangeArrowheads="1"/>
            </p:cNvSpPr>
            <p:nvPr/>
          </p:nvSpPr>
          <p:spPr bwMode="auto">
            <a:xfrm>
              <a:off x="7051675" y="4368800"/>
              <a:ext cx="182403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Standard syntax</a:t>
              </a:r>
            </a:p>
          </p:txBody>
        </p:sp>
        <p:sp>
          <p:nvSpPr>
            <p:cNvPr id="211985" name="Text Box 17"/>
            <p:cNvSpPr txBox="1">
              <a:spLocks noChangeArrowheads="1"/>
            </p:cNvSpPr>
            <p:nvPr/>
          </p:nvSpPr>
          <p:spPr bwMode="auto">
            <a:xfrm>
              <a:off x="7051675" y="3930650"/>
              <a:ext cx="114141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Metadata</a:t>
              </a:r>
            </a:p>
          </p:txBody>
        </p:sp>
        <p:sp>
          <p:nvSpPr>
            <p:cNvPr id="211986" name="Text Box 18"/>
            <p:cNvSpPr txBox="1">
              <a:spLocks noChangeArrowheads="1"/>
            </p:cNvSpPr>
            <p:nvPr/>
          </p:nvSpPr>
          <p:spPr bwMode="auto">
            <a:xfrm>
              <a:off x="7051675" y="3144838"/>
              <a:ext cx="1474788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Ontologies +</a:t>
              </a:r>
              <a:br>
                <a:rPr lang="en-GB" sz="1800" b="0">
                  <a:solidFill>
                    <a:schemeClr val="tx2"/>
                  </a:solidFill>
                </a:rPr>
              </a:br>
              <a:r>
                <a:rPr lang="en-GB" sz="1800" b="0">
                  <a:solidFill>
                    <a:schemeClr val="tx2"/>
                  </a:solidFill>
                </a:rPr>
                <a:t>Inference</a:t>
              </a:r>
            </a:p>
          </p:txBody>
        </p:sp>
        <p:sp>
          <p:nvSpPr>
            <p:cNvPr id="211987" name="Text Box 19"/>
            <p:cNvSpPr txBox="1">
              <a:spLocks noChangeArrowheads="1"/>
            </p:cNvSpPr>
            <p:nvPr/>
          </p:nvSpPr>
          <p:spPr bwMode="auto">
            <a:xfrm>
              <a:off x="7051675" y="2706688"/>
              <a:ext cx="14144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Explanation</a:t>
              </a:r>
            </a:p>
          </p:txBody>
        </p:sp>
        <p:sp>
          <p:nvSpPr>
            <p:cNvPr id="211988" name="Text Box 20"/>
            <p:cNvSpPr txBox="1">
              <a:spLocks noChangeArrowheads="1"/>
            </p:cNvSpPr>
            <p:nvPr/>
          </p:nvSpPr>
          <p:spPr bwMode="auto">
            <a:xfrm>
              <a:off x="7051675" y="2201863"/>
              <a:ext cx="131921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Attribution</a:t>
              </a:r>
            </a:p>
          </p:txBody>
        </p:sp>
        <p:sp>
          <p:nvSpPr>
            <p:cNvPr id="211989" name="Text Box 21"/>
            <p:cNvSpPr txBox="1">
              <a:spLocks noChangeArrowheads="1"/>
            </p:cNvSpPr>
            <p:nvPr/>
          </p:nvSpPr>
          <p:spPr bwMode="auto">
            <a:xfrm>
              <a:off x="930275" y="3086100"/>
              <a:ext cx="1871663" cy="792163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r>
                <a:rPr lang="en-GB" sz="1800" b="0" dirty="0">
                  <a:solidFill>
                    <a:schemeClr val="tx2"/>
                  </a:solidFill>
                </a:rPr>
                <a:t>SPARQL</a:t>
              </a:r>
              <a:br>
                <a:rPr lang="en-GB" sz="1800" b="0" dirty="0">
                  <a:solidFill>
                    <a:schemeClr val="tx2"/>
                  </a:solidFill>
                </a:rPr>
              </a:br>
              <a:r>
                <a:rPr lang="en-GB" sz="1800" b="0" dirty="0">
                  <a:solidFill>
                    <a:schemeClr val="tx2"/>
                  </a:solidFill>
                </a:rPr>
                <a:t>(queries)</a:t>
              </a:r>
              <a:endParaRPr lang="en-US" sz="1800" b="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30275" y="1773238"/>
            <a:ext cx="5688013" cy="1239837"/>
            <a:chOff x="930275" y="1773238"/>
            <a:chExt cx="5688013" cy="1239837"/>
          </a:xfrm>
        </p:grpSpPr>
        <p:sp>
          <p:nvSpPr>
            <p:cNvPr id="211978" name="Text Box 10"/>
            <p:cNvSpPr txBox="1">
              <a:spLocks noChangeArrowheads="1"/>
            </p:cNvSpPr>
            <p:nvPr/>
          </p:nvSpPr>
          <p:spPr bwMode="auto">
            <a:xfrm>
              <a:off x="930275" y="2636838"/>
              <a:ext cx="4824413" cy="37623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2"/>
              </a:solidFill>
              <a:prstDash val="dash"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tx2"/>
                  </a:solidFill>
                </a:rPr>
                <a:t>Proof</a:t>
              </a:r>
              <a:endParaRPr lang="en-US" sz="1800" b="0">
                <a:solidFill>
                  <a:schemeClr val="tx2"/>
                </a:solidFill>
              </a:endParaRPr>
            </a:p>
          </p:txBody>
        </p:sp>
        <p:sp>
          <p:nvSpPr>
            <p:cNvPr id="211979" name="Text Box 11"/>
            <p:cNvSpPr txBox="1">
              <a:spLocks noChangeArrowheads="1"/>
            </p:cNvSpPr>
            <p:nvPr/>
          </p:nvSpPr>
          <p:spPr bwMode="auto">
            <a:xfrm>
              <a:off x="930275" y="2205038"/>
              <a:ext cx="5688013" cy="37623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2"/>
              </a:solidFill>
              <a:prstDash val="dash"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tx2"/>
                  </a:solidFill>
                </a:rPr>
                <a:t>Trust</a:t>
              </a:r>
              <a:endParaRPr lang="en-US" sz="1800" b="0">
                <a:solidFill>
                  <a:schemeClr val="tx2"/>
                </a:solidFill>
              </a:endParaRPr>
            </a:p>
          </p:txBody>
        </p:sp>
        <p:sp>
          <p:nvSpPr>
            <p:cNvPr id="211990" name="Text Box 22"/>
            <p:cNvSpPr txBox="1">
              <a:spLocks noChangeArrowheads="1"/>
            </p:cNvSpPr>
            <p:nvPr/>
          </p:nvSpPr>
          <p:spPr bwMode="auto">
            <a:xfrm>
              <a:off x="930275" y="1773238"/>
              <a:ext cx="5688013" cy="37623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 dirty="0">
                  <a:solidFill>
                    <a:schemeClr val="tx2"/>
                  </a:solidFill>
                </a:rPr>
                <a:t>User Interface and Applications</a:t>
              </a:r>
              <a:endParaRPr lang="en-US" sz="1800" b="0" dirty="0">
                <a:solidFill>
                  <a:schemeClr val="tx2"/>
                </a:solidFill>
              </a:endParaRPr>
            </a:p>
          </p:txBody>
        </p:sp>
      </p:grpSp>
      <p:sp>
        <p:nvSpPr>
          <p:cNvPr id="21199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Semantic Web layer cake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612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Constraints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4000" y="2132856"/>
            <a:ext cx="8496000" cy="40282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# must be at least 18 years old</a:t>
            </a:r>
          </a:p>
          <a:p>
            <a:pPr marL="0" indent="0">
              <a:buNone/>
            </a:pPr>
            <a:r>
              <a:rPr lang="en-US" dirty="0"/>
              <a:t>    ASK WHERE {</a:t>
            </a:r>
          </a:p>
          <a:p>
            <a:pPr marL="0" indent="0">
              <a:buNone/>
            </a:pPr>
            <a:r>
              <a:rPr lang="en-US" dirty="0"/>
              <a:t>        ?this </a:t>
            </a:r>
            <a:r>
              <a:rPr lang="en-US" dirty="0" err="1"/>
              <a:t>ex:age</a:t>
            </a:r>
            <a:r>
              <a:rPr lang="en-US" dirty="0"/>
              <a:t> ?age .</a:t>
            </a:r>
          </a:p>
          <a:p>
            <a:pPr marL="0" indent="0">
              <a:buNone/>
            </a:pPr>
            <a:r>
              <a:rPr lang="en-US" dirty="0"/>
              <a:t>        FILTER (?age &lt; 18) .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Put this </a:t>
            </a:r>
            <a:r>
              <a:rPr lang="en-US" dirty="0" err="1" smtClean="0"/>
              <a:t>boolean</a:t>
            </a:r>
            <a:r>
              <a:rPr lang="en-US" dirty="0" smtClean="0"/>
              <a:t> condition on a class.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4392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0" y="260648"/>
            <a:ext cx="8496000" cy="649288"/>
          </a:xfrm>
        </p:spPr>
        <p:txBody>
          <a:bodyPr/>
          <a:lstStyle/>
          <a:p>
            <a:r>
              <a:rPr lang="de-DE" dirty="0" smtClean="0"/>
              <a:t>Class </a:t>
            </a:r>
            <a:r>
              <a:rPr lang="de-DE" dirty="0" err="1" smtClean="0"/>
              <a:t>constraint</a:t>
            </a:r>
            <a:r>
              <a:rPr lang="de-DE" dirty="0" smtClean="0"/>
              <a:t> in SPIN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4000" y="1052648"/>
            <a:ext cx="8496000" cy="4469088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</a:t>
            </a:r>
            <a:r>
              <a:rPr lang="en-US" sz="2000" dirty="0" err="1"/>
              <a:t>ex:Parent</a:t>
            </a:r>
            <a:endParaRPr lang="en-US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a       </a:t>
            </a:r>
            <a:r>
              <a:rPr lang="en-US" sz="2000" dirty="0" err="1"/>
              <a:t>rdfs:Class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</a:t>
            </a:r>
            <a:r>
              <a:rPr lang="en-US" sz="2000" dirty="0" err="1"/>
              <a:t>rdfs:label</a:t>
            </a:r>
            <a:r>
              <a:rPr lang="en-US" sz="2000" dirty="0"/>
              <a:t> "Parent"^^</a:t>
            </a:r>
            <a:r>
              <a:rPr lang="en-US" sz="2000" dirty="0" err="1"/>
              <a:t>xsd:string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</a:t>
            </a:r>
            <a:r>
              <a:rPr lang="en-US" sz="2000" dirty="0" err="1"/>
              <a:t>rdfs:subClassOf</a:t>
            </a:r>
            <a:r>
              <a:rPr lang="en-US" sz="2000" dirty="0"/>
              <a:t> </a:t>
            </a:r>
            <a:r>
              <a:rPr lang="en-US" sz="2000" dirty="0" err="1"/>
              <a:t>ex:Person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</a:t>
            </a:r>
            <a:r>
              <a:rPr lang="en-US" sz="2000" dirty="0">
                <a:solidFill>
                  <a:srgbClr val="FF0000"/>
                </a:solidFill>
              </a:rPr>
              <a:t>   </a:t>
            </a:r>
            <a:r>
              <a:rPr lang="en-US" sz="2000" dirty="0" err="1">
                <a:solidFill>
                  <a:srgbClr val="FF0000"/>
                </a:solidFill>
              </a:rPr>
              <a:t>spin:constraint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</a:t>
            </a:r>
            <a:r>
              <a:rPr lang="en-US" sz="2000" dirty="0">
                <a:solidFill>
                  <a:srgbClr val="FF0000"/>
                </a:solidFill>
              </a:rPr>
              <a:t>[ a       </a:t>
            </a:r>
            <a:r>
              <a:rPr lang="en-US" sz="2000" dirty="0" err="1">
                <a:solidFill>
                  <a:srgbClr val="FF0000"/>
                </a:solidFill>
              </a:rPr>
              <a:t>sp:Ask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</a:t>
            </a:r>
            <a:r>
              <a:rPr lang="en-US" sz="2000" dirty="0" err="1"/>
              <a:t>rdfs:comment</a:t>
            </a:r>
            <a:r>
              <a:rPr lang="en-US" sz="2000" dirty="0"/>
              <a:t> "must be at least 18 years old"^^</a:t>
            </a:r>
            <a:r>
              <a:rPr lang="en-US" sz="2000" dirty="0" err="1"/>
              <a:t>xsd:string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</a:t>
            </a:r>
            <a:r>
              <a:rPr lang="en-US" sz="2000" dirty="0" err="1">
                <a:solidFill>
                  <a:srgbClr val="FF0000"/>
                </a:solidFill>
              </a:rPr>
              <a:t>sp:where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([ </a:t>
            </a:r>
            <a:r>
              <a:rPr lang="en-US" sz="2000" dirty="0" err="1"/>
              <a:t>sp:object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8000"/>
                </a:solidFill>
              </a:rPr>
              <a:t>sp</a:t>
            </a:r>
            <a:r>
              <a:rPr lang="en-US" sz="2000" dirty="0">
                <a:solidFill>
                  <a:srgbClr val="008000"/>
                </a:solidFill>
              </a:rPr>
              <a:t>:_age </a:t>
            </a:r>
            <a:r>
              <a:rPr lang="en-US" sz="2000" dirty="0" smtClean="0"/>
              <a:t>;		</a:t>
            </a:r>
            <a:r>
              <a:rPr lang="en-GB" sz="2000" dirty="0" smtClean="0">
                <a:solidFill>
                  <a:srgbClr val="008000"/>
                </a:solidFill>
                <a:sym typeface="Symbol"/>
              </a:rPr>
              <a:t></a:t>
            </a:r>
            <a:r>
              <a:rPr lang="de-DE" sz="2000" dirty="0" smtClean="0">
                <a:solidFill>
                  <a:srgbClr val="008000"/>
                </a:solidFill>
              </a:rPr>
              <a:t> variable ?</a:t>
            </a:r>
            <a:r>
              <a:rPr lang="de-DE" sz="2000" dirty="0" err="1" smtClean="0">
                <a:solidFill>
                  <a:srgbClr val="008000"/>
                </a:solidFill>
              </a:rPr>
              <a:t>age</a:t>
            </a:r>
            <a:endParaRPr lang="en-US" sz="2000" dirty="0">
              <a:solidFill>
                <a:srgbClr val="008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</a:t>
            </a:r>
            <a:r>
              <a:rPr lang="en-US" sz="2000" dirty="0" err="1"/>
              <a:t>sp:predicate</a:t>
            </a:r>
            <a:r>
              <a:rPr lang="en-US" sz="2000" dirty="0"/>
              <a:t> </a:t>
            </a:r>
            <a:r>
              <a:rPr lang="en-US" sz="2000" dirty="0" err="1"/>
              <a:t>ex:age</a:t>
            </a:r>
            <a:r>
              <a:rPr lang="en-US" sz="2000" dirty="0"/>
              <a:t> </a:t>
            </a:r>
            <a:r>
              <a:rPr lang="en-US" sz="2000" dirty="0" smtClean="0"/>
              <a:t>;		</a:t>
            </a:r>
            <a:r>
              <a:rPr lang="en-GB" sz="2000" dirty="0">
                <a:solidFill>
                  <a:srgbClr val="008000"/>
                </a:solidFill>
                <a:sym typeface="Symbol"/>
              </a:rPr>
              <a:t></a:t>
            </a:r>
            <a:r>
              <a:rPr lang="de-DE" sz="2000" dirty="0">
                <a:solidFill>
                  <a:srgbClr val="008000"/>
                </a:solidFill>
              </a:rPr>
              <a:t> </a:t>
            </a:r>
            <a:r>
              <a:rPr lang="de-DE" sz="2000" dirty="0" err="1" smtClean="0">
                <a:solidFill>
                  <a:srgbClr val="008000"/>
                </a:solidFill>
              </a:rPr>
              <a:t>property</a:t>
            </a:r>
            <a:r>
              <a:rPr lang="de-DE" sz="2000" dirty="0" smtClean="0">
                <a:solidFill>
                  <a:srgbClr val="008000"/>
                </a:solidFill>
              </a:rPr>
              <a:t> </a:t>
            </a:r>
            <a:r>
              <a:rPr lang="de-DE" sz="2000" dirty="0" err="1" smtClean="0">
                <a:solidFill>
                  <a:srgbClr val="008000"/>
                </a:solidFill>
              </a:rPr>
              <a:t>ex:age</a:t>
            </a:r>
            <a:endParaRPr lang="en-US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</a:t>
            </a:r>
            <a:r>
              <a:rPr lang="en-US" sz="2000" dirty="0" err="1"/>
              <a:t>sp:subject</a:t>
            </a:r>
            <a:r>
              <a:rPr lang="en-US" sz="2000" dirty="0"/>
              <a:t> </a:t>
            </a:r>
            <a:r>
              <a:rPr lang="en-US" sz="2000" dirty="0" err="1"/>
              <a:t>spin:</a:t>
            </a:r>
            <a:r>
              <a:rPr lang="en-US" sz="2000" dirty="0" err="1" smtClean="0"/>
              <a:t>_this</a:t>
            </a:r>
            <a:r>
              <a:rPr lang="en-US" sz="2000" dirty="0" smtClean="0"/>
              <a:t>		</a:t>
            </a:r>
            <a:r>
              <a:rPr lang="en-GB" sz="2000" dirty="0">
                <a:solidFill>
                  <a:srgbClr val="008000"/>
                </a:solidFill>
                <a:sym typeface="Symbol"/>
              </a:rPr>
              <a:t></a:t>
            </a:r>
            <a:r>
              <a:rPr lang="de-DE" sz="2000" dirty="0">
                <a:solidFill>
                  <a:srgbClr val="008000"/>
                </a:solidFill>
              </a:rPr>
              <a:t> </a:t>
            </a:r>
            <a:r>
              <a:rPr lang="de-DE" sz="2000" dirty="0" smtClean="0">
                <a:solidFill>
                  <a:srgbClr val="008000"/>
                </a:solidFill>
              </a:rPr>
              <a:t>variable ?</a:t>
            </a:r>
            <a:r>
              <a:rPr lang="de-DE" sz="2000" dirty="0" err="1" smtClean="0">
                <a:solidFill>
                  <a:srgbClr val="008000"/>
                </a:solidFill>
              </a:rPr>
              <a:t>this</a:t>
            </a:r>
            <a:endParaRPr lang="en-US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] [ a       </a:t>
            </a:r>
            <a:r>
              <a:rPr lang="en-US" sz="2000" dirty="0" err="1"/>
              <a:t>sp:Filter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</a:t>
            </a:r>
            <a:r>
              <a:rPr lang="en-US" sz="2000" dirty="0" err="1"/>
              <a:t>sp:expression</a:t>
            </a:r>
            <a:endParaRPr lang="en-US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        [ a       </a:t>
            </a:r>
            <a:r>
              <a:rPr lang="en-US" sz="2000" dirty="0" err="1"/>
              <a:t>sp:lt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          sp:arg1 </a:t>
            </a:r>
            <a:r>
              <a:rPr lang="en-US" sz="2000" dirty="0" err="1"/>
              <a:t>sp</a:t>
            </a:r>
            <a:r>
              <a:rPr lang="en-US" sz="2000" dirty="0"/>
              <a:t>:_age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          sp:arg2 18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        ]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])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].</a:t>
            </a:r>
            <a:endParaRPr lang="de-DE" sz="2000" dirty="0"/>
          </a:p>
        </p:txBody>
      </p:sp>
      <p:sp>
        <p:nvSpPr>
          <p:cNvPr id="4" name="Rechteck 3"/>
          <p:cNvSpPr/>
          <p:nvPr/>
        </p:nvSpPr>
        <p:spPr bwMode="auto">
          <a:xfrm>
            <a:off x="4211960" y="5587206"/>
            <a:ext cx="4824536" cy="1154162"/>
          </a:xfrm>
          <a:prstGeom prst="rect">
            <a:avLst/>
          </a:prstGeom>
          <a:solidFill>
            <a:srgbClr val="CCFFCC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Spin 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encodes</a:t>
            </a:r>
            <a:r>
              <a:rPr kumimoji="0" lang="de-DE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the</a:t>
            </a:r>
            <a:r>
              <a:rPr kumimoji="0" lang="de-DE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syntax</a:t>
            </a:r>
            <a:r>
              <a:rPr kumimoji="0" lang="de-DE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tree</a:t>
            </a:r>
            <a:r>
              <a:rPr kumimoji="0" lang="de-DE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of</a:t>
            </a:r>
            <a:r>
              <a:rPr kumimoji="0" lang="de-DE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SPARQL </a:t>
            </a:r>
            <a:r>
              <a:rPr kumimoji="0" lang="de-DE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queries</a:t>
            </a:r>
            <a:r>
              <a:rPr kumimoji="0" lang="de-DE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using</a:t>
            </a:r>
            <a:r>
              <a:rPr kumimoji="0" lang="de-DE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blank </a:t>
            </a:r>
            <a:r>
              <a:rPr kumimoji="0" lang="de-DE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nodes</a:t>
            </a:r>
            <a:r>
              <a:rPr kumimoji="0" lang="de-DE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.</a:t>
            </a: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426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Spin 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encodes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the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syntax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tree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of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SPARQL 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queries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using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blank 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nodes</a:t>
            </a:r>
            <a:r>
              <a:rPr lang="de-DE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.</a:t>
            </a:r>
          </a:p>
          <a:p>
            <a:pPr marL="0" indent="0">
              <a:buNone/>
            </a:pPr>
            <a:endParaRPr lang="de-DE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>
              <a:buFont typeface="Symbol" charset="0"/>
              <a:buChar char="Þ"/>
            </a:pPr>
            <a:r>
              <a:rPr lang="de-DE" dirty="0" err="1" smtClean="0"/>
              <a:t>Unreadable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Unless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made</a:t>
            </a:r>
            <a:r>
              <a:rPr lang="de-DE" dirty="0" smtClean="0"/>
              <a:t> </a:t>
            </a:r>
            <a:r>
              <a:rPr lang="de-DE" dirty="0" err="1" smtClean="0"/>
              <a:t>readable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</a:t>
            </a:r>
            <a:r>
              <a:rPr lang="de-DE" dirty="0" err="1" smtClean="0"/>
              <a:t>tool</a:t>
            </a:r>
            <a:endParaRPr lang="de-DE" dirty="0" smtClean="0"/>
          </a:p>
          <a:p>
            <a:pPr lvl="1"/>
            <a:endParaRPr lang="de-DE" dirty="0" smtClean="0"/>
          </a:p>
          <a:p>
            <a:pPr>
              <a:buFont typeface="Symbol" charset="0"/>
              <a:buChar char="Þ"/>
            </a:pPr>
            <a:r>
              <a:rPr lang="de-DE" dirty="0" err="1" smtClean="0"/>
              <a:t>Constraint</a:t>
            </a:r>
            <a:r>
              <a:rPr lang="de-DE" dirty="0" smtClean="0"/>
              <a:t>/</a:t>
            </a:r>
            <a:r>
              <a:rPr lang="de-DE" dirty="0" err="1" smtClean="0"/>
              <a:t>rule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stored</a:t>
            </a:r>
            <a:r>
              <a:rPr lang="de-DE" dirty="0" smtClean="0"/>
              <a:t> </a:t>
            </a:r>
            <a:r>
              <a:rPr lang="de-DE" dirty="0" err="1" smtClean="0"/>
              <a:t>together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executed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indicate</a:t>
            </a:r>
            <a:r>
              <a:rPr lang="de-DE" dirty="0" smtClean="0"/>
              <a:t> </a:t>
            </a:r>
            <a:r>
              <a:rPr lang="de-DE" dirty="0" err="1" smtClean="0"/>
              <a:t>consistency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inferred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 smtClean="0"/>
          </a:p>
          <a:p>
            <a:pPr>
              <a:buFont typeface="Symbol" charset="0"/>
              <a:buChar char="Þ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6679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SPARQL </a:t>
            </a:r>
            <a:r>
              <a:rPr lang="de-DE" dirty="0" err="1" smtClean="0"/>
              <a:t>Construct</a:t>
            </a:r>
            <a:r>
              <a:rPr lang="de-DE" dirty="0" smtClean="0"/>
              <a:t> </a:t>
            </a:r>
            <a:r>
              <a:rPr lang="de-DE" dirty="0" smtClean="0"/>
              <a:t>Query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CONSTRUCT {</a:t>
            </a:r>
          </a:p>
          <a:p>
            <a:pPr marL="0" indent="0">
              <a:buNone/>
            </a:pPr>
            <a:r>
              <a:rPr lang="de-DE" dirty="0"/>
              <a:t>    	?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ex:grandParent</a:t>
            </a:r>
            <a:r>
              <a:rPr lang="de-DE" dirty="0"/>
              <a:t> ?</a:t>
            </a:r>
            <a:r>
              <a:rPr lang="de-DE" dirty="0" err="1"/>
              <a:t>grandParent</a:t>
            </a:r>
            <a:r>
              <a:rPr lang="de-DE" dirty="0"/>
              <a:t> .</a:t>
            </a:r>
          </a:p>
          <a:p>
            <a:pPr marL="0" indent="0">
              <a:buNone/>
            </a:pPr>
            <a:r>
              <a:rPr lang="de-DE" dirty="0"/>
              <a:t>    }</a:t>
            </a:r>
          </a:p>
          <a:p>
            <a:pPr marL="0" indent="0">
              <a:buNone/>
            </a:pPr>
            <a:r>
              <a:rPr lang="de-DE" dirty="0"/>
              <a:t>    WHERE {</a:t>
            </a:r>
          </a:p>
          <a:p>
            <a:pPr marL="0" indent="0">
              <a:buNone/>
            </a:pPr>
            <a:r>
              <a:rPr lang="de-DE" dirty="0"/>
              <a:t>    	?</a:t>
            </a:r>
            <a:r>
              <a:rPr lang="de-DE" dirty="0" err="1"/>
              <a:t>parent</a:t>
            </a:r>
            <a:r>
              <a:rPr lang="de-DE" dirty="0"/>
              <a:t> </a:t>
            </a:r>
            <a:r>
              <a:rPr lang="de-DE" dirty="0" err="1"/>
              <a:t>ex:child</a:t>
            </a:r>
            <a:r>
              <a:rPr lang="de-DE" dirty="0"/>
              <a:t> ?</a:t>
            </a:r>
            <a:r>
              <a:rPr lang="de-DE" dirty="0" err="1"/>
              <a:t>this</a:t>
            </a:r>
            <a:r>
              <a:rPr lang="de-DE" dirty="0"/>
              <a:t> .</a:t>
            </a:r>
          </a:p>
          <a:p>
            <a:pPr marL="0" indent="0">
              <a:buNone/>
            </a:pPr>
            <a:r>
              <a:rPr lang="de-DE" dirty="0"/>
              <a:t>    	?</a:t>
            </a:r>
            <a:r>
              <a:rPr lang="de-DE" dirty="0" err="1"/>
              <a:t>grandParent</a:t>
            </a:r>
            <a:r>
              <a:rPr lang="de-DE" dirty="0"/>
              <a:t> </a:t>
            </a:r>
            <a:r>
              <a:rPr lang="de-DE" dirty="0" err="1"/>
              <a:t>ex:child</a:t>
            </a:r>
            <a:r>
              <a:rPr lang="de-DE" dirty="0"/>
              <a:t> ?</a:t>
            </a:r>
            <a:r>
              <a:rPr lang="de-DE" dirty="0" err="1"/>
              <a:t>parent</a:t>
            </a:r>
            <a:r>
              <a:rPr lang="de-DE" dirty="0"/>
              <a:t> .</a:t>
            </a:r>
          </a:p>
          <a:p>
            <a:pPr marL="0" indent="0">
              <a:buNone/>
            </a:pPr>
            <a:r>
              <a:rPr lang="de-DE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537688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0" y="760200"/>
            <a:ext cx="8496000" cy="649288"/>
          </a:xfrm>
        </p:spPr>
        <p:txBody>
          <a:bodyPr/>
          <a:lstStyle/>
          <a:p>
            <a:r>
              <a:rPr lang="de-DE" sz="3000" dirty="0" smtClean="0"/>
              <a:t>SPARQL </a:t>
            </a:r>
            <a:r>
              <a:rPr lang="de-DE" sz="3000" dirty="0" err="1" smtClean="0"/>
              <a:t>Construct</a:t>
            </a:r>
            <a:r>
              <a:rPr lang="de-DE" sz="3000" dirty="0" smtClean="0"/>
              <a:t> </a:t>
            </a:r>
            <a:r>
              <a:rPr lang="de-DE" sz="3000" dirty="0" smtClean="0"/>
              <a:t>Query </a:t>
            </a:r>
            <a:r>
              <a:rPr lang="de-DE" sz="3000" dirty="0" err="1" smtClean="0"/>
              <a:t>Turned</a:t>
            </a:r>
            <a:r>
              <a:rPr lang="de-DE" sz="3000" dirty="0" smtClean="0"/>
              <a:t> </a:t>
            </a:r>
            <a:r>
              <a:rPr lang="de-DE" sz="3000" dirty="0" err="1" smtClean="0"/>
              <a:t>into</a:t>
            </a:r>
            <a:r>
              <a:rPr lang="de-DE" sz="3000" dirty="0" smtClean="0"/>
              <a:t> SPIN </a:t>
            </a:r>
            <a:r>
              <a:rPr lang="de-DE" sz="3000" dirty="0" err="1" smtClean="0"/>
              <a:t>Rule</a:t>
            </a:r>
            <a:endParaRPr lang="de-DE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4000" y="1552200"/>
            <a:ext cx="8496000" cy="4469088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de-DE" sz="2000" dirty="0"/>
              <a:t> </a:t>
            </a:r>
            <a:r>
              <a:rPr lang="en-US" sz="2000" dirty="0"/>
              <a:t> </a:t>
            </a:r>
            <a:r>
              <a:rPr lang="en-US" sz="2000" dirty="0" err="1"/>
              <a:t>ex:Person</a:t>
            </a:r>
            <a:endParaRPr lang="en-US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a       </a:t>
            </a:r>
            <a:r>
              <a:rPr lang="en-US" sz="2000" dirty="0" err="1"/>
              <a:t>rdfs:Class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</a:t>
            </a:r>
            <a:r>
              <a:rPr lang="en-US" sz="2000" dirty="0" err="1"/>
              <a:t>rdfs:label</a:t>
            </a:r>
            <a:r>
              <a:rPr lang="en-US" sz="2000" dirty="0"/>
              <a:t> "Person"^^</a:t>
            </a:r>
            <a:r>
              <a:rPr lang="en-US" sz="2000" dirty="0" err="1"/>
              <a:t>xsd:string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</a:t>
            </a:r>
            <a:r>
              <a:rPr lang="en-US" sz="2000" dirty="0" err="1"/>
              <a:t>rdfs:subClassOf</a:t>
            </a:r>
            <a:r>
              <a:rPr lang="en-US" sz="2000" dirty="0"/>
              <a:t> </a:t>
            </a:r>
            <a:r>
              <a:rPr lang="en-US" sz="2000" dirty="0" err="1"/>
              <a:t>owl:Thing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</a:t>
            </a:r>
            <a:r>
              <a:rPr lang="en-US" sz="2000" dirty="0" err="1">
                <a:solidFill>
                  <a:srgbClr val="FF0000"/>
                </a:solidFill>
              </a:rPr>
              <a:t>spin:rule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[ a       </a:t>
            </a:r>
            <a:r>
              <a:rPr lang="en-US" sz="2000" dirty="0" err="1">
                <a:solidFill>
                  <a:srgbClr val="FF0000"/>
                </a:solidFill>
              </a:rPr>
              <a:t>sp:Construct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</a:t>
            </a:r>
            <a:r>
              <a:rPr lang="en-US" sz="2000" dirty="0" err="1">
                <a:solidFill>
                  <a:srgbClr val="FF0000"/>
                </a:solidFill>
              </a:rPr>
              <a:t>sp:templates</a:t>
            </a:r>
            <a:r>
              <a:rPr lang="en-US" sz="2000" dirty="0"/>
              <a:t> ([ </a:t>
            </a:r>
            <a:r>
              <a:rPr lang="en-US" sz="2000" dirty="0" err="1"/>
              <a:t>sp:object</a:t>
            </a:r>
            <a:r>
              <a:rPr lang="en-US" sz="2000" dirty="0"/>
              <a:t> </a:t>
            </a:r>
            <a:r>
              <a:rPr lang="en-US" sz="2000" dirty="0" err="1"/>
              <a:t>sp</a:t>
            </a:r>
            <a:r>
              <a:rPr lang="en-US" sz="2000" dirty="0"/>
              <a:t>:_</a:t>
            </a:r>
            <a:r>
              <a:rPr lang="en-US" sz="2000" dirty="0" err="1"/>
              <a:t>grandParent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</a:t>
            </a:r>
            <a:r>
              <a:rPr lang="en-US" sz="2000" dirty="0" err="1"/>
              <a:t>sp:predicate</a:t>
            </a:r>
            <a:r>
              <a:rPr lang="en-US" sz="2000" dirty="0"/>
              <a:t> </a:t>
            </a:r>
            <a:r>
              <a:rPr lang="en-US" sz="2000" dirty="0" err="1"/>
              <a:t>ex:grandParent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</a:t>
            </a:r>
            <a:r>
              <a:rPr lang="en-US" sz="2000" dirty="0" err="1"/>
              <a:t>sp:subject</a:t>
            </a:r>
            <a:r>
              <a:rPr lang="en-US" sz="2000" dirty="0"/>
              <a:t> </a:t>
            </a:r>
            <a:r>
              <a:rPr lang="en-US" sz="2000" dirty="0" err="1"/>
              <a:t>spin:_this</a:t>
            </a:r>
            <a:endParaRPr lang="en-US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])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</a:t>
            </a:r>
            <a:r>
              <a:rPr lang="en-US" sz="2000" dirty="0" err="1">
                <a:solidFill>
                  <a:srgbClr val="FF0000"/>
                </a:solidFill>
              </a:rPr>
              <a:t>sp:where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([ </a:t>
            </a:r>
            <a:r>
              <a:rPr lang="en-US" sz="2000" dirty="0" err="1"/>
              <a:t>sp:object</a:t>
            </a:r>
            <a:r>
              <a:rPr lang="en-US" sz="2000" dirty="0"/>
              <a:t> </a:t>
            </a:r>
            <a:r>
              <a:rPr lang="en-US" sz="2000" dirty="0" err="1"/>
              <a:t>spin:_this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</a:t>
            </a:r>
            <a:r>
              <a:rPr lang="en-US" sz="2000" dirty="0" err="1"/>
              <a:t>sp:predicate</a:t>
            </a:r>
            <a:r>
              <a:rPr lang="en-US" sz="2000" dirty="0"/>
              <a:t> </a:t>
            </a:r>
            <a:r>
              <a:rPr lang="en-US" sz="2000" dirty="0" err="1"/>
              <a:t>ex:child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</a:t>
            </a:r>
            <a:r>
              <a:rPr lang="en-US" sz="2000" dirty="0" err="1"/>
              <a:t>sp:subject</a:t>
            </a:r>
            <a:r>
              <a:rPr lang="en-US" sz="2000" dirty="0"/>
              <a:t> </a:t>
            </a:r>
            <a:r>
              <a:rPr lang="en-US" sz="2000" dirty="0" err="1"/>
              <a:t>sp</a:t>
            </a:r>
            <a:r>
              <a:rPr lang="en-US" sz="2000" dirty="0"/>
              <a:t>:_parent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] [ </a:t>
            </a:r>
            <a:r>
              <a:rPr lang="en-US" sz="2000" dirty="0" err="1"/>
              <a:t>sp:object</a:t>
            </a:r>
            <a:r>
              <a:rPr lang="en-US" sz="2000" dirty="0"/>
              <a:t> </a:t>
            </a:r>
            <a:r>
              <a:rPr lang="en-US" sz="2000" dirty="0" err="1"/>
              <a:t>sp</a:t>
            </a:r>
            <a:r>
              <a:rPr lang="en-US" sz="2000" dirty="0"/>
              <a:t>:_parent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</a:t>
            </a:r>
            <a:r>
              <a:rPr lang="en-US" sz="2000" dirty="0" err="1"/>
              <a:t>sp:predicate</a:t>
            </a:r>
            <a:r>
              <a:rPr lang="en-US" sz="2000" dirty="0"/>
              <a:t> </a:t>
            </a:r>
            <a:r>
              <a:rPr lang="en-US" sz="2000" dirty="0" err="1"/>
              <a:t>ex:child</a:t>
            </a:r>
            <a:r>
              <a:rPr lang="en-US" sz="2000" dirty="0"/>
              <a:t> 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  </a:t>
            </a:r>
            <a:r>
              <a:rPr lang="en-US" sz="2000" dirty="0" err="1"/>
              <a:t>sp:subject</a:t>
            </a:r>
            <a:r>
              <a:rPr lang="en-US" sz="2000" dirty="0"/>
              <a:t> </a:t>
            </a:r>
            <a:r>
              <a:rPr lang="en-US" sz="2000" dirty="0" err="1"/>
              <a:t>sp</a:t>
            </a:r>
            <a:r>
              <a:rPr lang="en-US" sz="2000" dirty="0"/>
              <a:t>:_</a:t>
            </a:r>
            <a:r>
              <a:rPr lang="en-US" sz="2000" dirty="0" err="1"/>
              <a:t>grandParent</a:t>
            </a:r>
            <a:endParaRPr lang="en-US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                          ]</a:t>
            </a:r>
            <a:r>
              <a:rPr lang="en-US" sz="2000" dirty="0" smtClean="0"/>
              <a:t>)       </a:t>
            </a:r>
            <a:r>
              <a:rPr lang="en-US" sz="2000" dirty="0"/>
              <a:t>] 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588906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Jena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67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Jena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Jena RDF/OWL library contains support for forward- and backward-chaining rules</a:t>
            </a:r>
          </a:p>
          <a:p>
            <a:pPr lvl="1"/>
            <a:r>
              <a:rPr lang="en-GB" dirty="0" smtClean="0"/>
              <a:t>Only implemented in Jena</a:t>
            </a:r>
          </a:p>
          <a:p>
            <a:pPr marL="0" indent="0">
              <a:buNone/>
            </a:pPr>
            <a:r>
              <a:rPr lang="en-GB" dirty="0" smtClean="0"/>
              <a:t>Syntax:</a:t>
            </a:r>
          </a:p>
          <a:p>
            <a:pPr marL="0" indent="0">
              <a:buNone/>
            </a:pPr>
            <a:r>
              <a:rPr lang="en-GB" dirty="0" smtClean="0">
                <a:latin typeface="Lucida Sans"/>
                <a:cs typeface="Lucida Sans"/>
              </a:rPr>
              <a:t>[</a:t>
            </a:r>
            <a:r>
              <a:rPr lang="en-GB" i="1" dirty="0" smtClean="0">
                <a:latin typeface="Lucida Sans"/>
                <a:cs typeface="Lucida Sans"/>
              </a:rPr>
              <a:t>rule name</a:t>
            </a:r>
            <a:r>
              <a:rPr lang="en-GB" dirty="0" smtClean="0">
                <a:latin typeface="Lucida Sans"/>
                <a:cs typeface="Lucida Sans"/>
              </a:rPr>
              <a:t>: </a:t>
            </a:r>
            <a:r>
              <a:rPr lang="en-GB" i="1" dirty="0" smtClean="0">
                <a:latin typeface="Lucida Sans"/>
                <a:cs typeface="Lucida Sans"/>
              </a:rPr>
              <a:t>antecedents</a:t>
            </a:r>
            <a:r>
              <a:rPr lang="en-GB" dirty="0" smtClean="0">
                <a:latin typeface="Lucida Sans"/>
                <a:cs typeface="Lucida Sans"/>
              </a:rPr>
              <a:t> -&gt; </a:t>
            </a:r>
            <a:r>
              <a:rPr lang="en-GB" i="1" dirty="0" smtClean="0">
                <a:latin typeface="Lucida Sans"/>
                <a:cs typeface="Lucida Sans"/>
              </a:rPr>
              <a:t>consequent </a:t>
            </a:r>
            <a:r>
              <a:rPr lang="en-GB" dirty="0" smtClean="0">
                <a:latin typeface="Lucida Sans"/>
                <a:cs typeface="Lucida Sans"/>
              </a:rPr>
              <a:t>]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Antecedents expressed as triple patterns (unfortunately not in a SPARQL-like syntax)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Jena Rule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/>
                <a:cs typeface="Lucida Sans"/>
              </a:rPr>
              <a:t># Example rule file</a:t>
            </a:r>
            <a:br>
              <a:rPr lang="en-GB" dirty="0">
                <a:latin typeface="Lucida Sans"/>
                <a:cs typeface="Lucida Sans"/>
              </a:rPr>
            </a:br>
            <a:r>
              <a:rPr lang="en-GB" dirty="0">
                <a:latin typeface="Lucida Sans"/>
                <a:cs typeface="Lucida Sans"/>
              </a:rPr>
              <a:t>@prefix </a:t>
            </a:r>
            <a:r>
              <a:rPr lang="en-GB" dirty="0" err="1">
                <a:latin typeface="Lucida Sans"/>
                <a:cs typeface="Lucida Sans"/>
              </a:rPr>
              <a:t>ont</a:t>
            </a:r>
            <a:r>
              <a:rPr lang="en-GB" dirty="0">
                <a:latin typeface="Lucida Sans"/>
                <a:cs typeface="Lucida Sans"/>
              </a:rPr>
              <a:t>: &lt;http://</a:t>
            </a:r>
            <a:r>
              <a:rPr lang="en-GB" dirty="0" err="1">
                <a:latin typeface="Lucida Sans"/>
                <a:cs typeface="Lucida Sans"/>
              </a:rPr>
              <a:t>example.org</a:t>
            </a:r>
            <a:r>
              <a:rPr lang="en-GB" dirty="0">
                <a:latin typeface="Lucida Sans"/>
                <a:cs typeface="Lucida Sans"/>
              </a:rPr>
              <a:t>/ontology#&gt;.</a:t>
            </a:r>
            <a:br>
              <a:rPr lang="en-GB" dirty="0">
                <a:latin typeface="Lucida Sans"/>
                <a:cs typeface="Lucida Sans"/>
              </a:rPr>
            </a:br>
            <a:r>
              <a:rPr lang="en-GB" dirty="0">
                <a:latin typeface="Lucida Sans"/>
                <a:cs typeface="Lucida Sans"/>
              </a:rPr>
              <a:t>@include &lt;RDFS&gt;.</a:t>
            </a:r>
            <a:br>
              <a:rPr lang="en-GB" dirty="0">
                <a:latin typeface="Lucida Sans"/>
                <a:cs typeface="Lucida Sans"/>
              </a:rPr>
            </a:br>
            <a:r>
              <a:rPr lang="en-GB" dirty="0">
                <a:latin typeface="Lucida Sans"/>
                <a:cs typeface="Lucida Sans"/>
              </a:rPr>
              <a:t/>
            </a:r>
            <a:br>
              <a:rPr lang="en-GB" dirty="0">
                <a:latin typeface="Lucida Sans"/>
                <a:cs typeface="Lucida Sans"/>
              </a:rPr>
            </a:br>
            <a:r>
              <a:rPr lang="en-GB" dirty="0">
                <a:latin typeface="Lucida Sans"/>
                <a:cs typeface="Lucida Sans"/>
              </a:rPr>
              <a:t>[rule1: (</a:t>
            </a:r>
            <a:r>
              <a:rPr lang="en-GB" dirty="0" smtClean="0">
                <a:latin typeface="Lucida Sans"/>
                <a:cs typeface="Lucida Sans"/>
              </a:rPr>
              <a:t>?x </a:t>
            </a:r>
            <a:r>
              <a:rPr lang="en-GB" dirty="0" err="1">
                <a:latin typeface="Lucida Sans"/>
                <a:cs typeface="Lucida Sans"/>
              </a:rPr>
              <a:t>ont:parent</a:t>
            </a:r>
            <a:r>
              <a:rPr lang="en-GB" dirty="0">
                <a:latin typeface="Lucida Sans"/>
                <a:cs typeface="Lucida Sans"/>
              </a:rPr>
              <a:t> </a:t>
            </a:r>
            <a:r>
              <a:rPr lang="en-GB" dirty="0" smtClean="0">
                <a:latin typeface="Lucida Sans"/>
                <a:cs typeface="Lucida Sans"/>
              </a:rPr>
              <a:t>?t) </a:t>
            </a:r>
            <a:r>
              <a:rPr lang="en-GB" dirty="0">
                <a:latin typeface="Lucida Sans"/>
                <a:cs typeface="Lucida Sans"/>
              </a:rPr>
              <a:t>(</a:t>
            </a:r>
            <a:r>
              <a:rPr lang="en-GB" dirty="0" smtClean="0">
                <a:latin typeface="Lucida Sans"/>
                <a:cs typeface="Lucida Sans"/>
              </a:rPr>
              <a:t>?t </a:t>
            </a:r>
            <a:r>
              <a:rPr lang="en-GB" dirty="0" err="1">
                <a:latin typeface="Lucida Sans"/>
                <a:cs typeface="Lucida Sans"/>
              </a:rPr>
              <a:t>ont:brother</a:t>
            </a:r>
            <a:r>
              <a:rPr lang="en-GB" dirty="0">
                <a:latin typeface="Lucida Sans"/>
                <a:cs typeface="Lucida Sans"/>
              </a:rPr>
              <a:t> </a:t>
            </a:r>
            <a:r>
              <a:rPr lang="en-GB" dirty="0" smtClean="0">
                <a:latin typeface="Lucida Sans"/>
                <a:cs typeface="Lucida Sans"/>
              </a:rPr>
              <a:t>?z) </a:t>
            </a:r>
            <a:r>
              <a:rPr lang="en-GB" dirty="0">
                <a:latin typeface="Lucida Sans"/>
                <a:cs typeface="Lucida Sans"/>
              </a:rPr>
              <a:t>-&gt; </a:t>
            </a:r>
            <a:r>
              <a:rPr lang="en-GB" dirty="0" smtClean="0">
                <a:latin typeface="Lucida Sans"/>
                <a:cs typeface="Lucida Sans"/>
              </a:rPr>
              <a:t/>
            </a:r>
            <a:br>
              <a:rPr lang="en-GB" dirty="0" smtClean="0">
                <a:latin typeface="Lucida Sans"/>
                <a:cs typeface="Lucida Sans"/>
              </a:rPr>
            </a:br>
            <a:r>
              <a:rPr lang="en-GB" dirty="0" smtClean="0">
                <a:latin typeface="Lucida Sans"/>
                <a:cs typeface="Lucida Sans"/>
              </a:rPr>
              <a:t>           </a:t>
            </a:r>
            <a:r>
              <a:rPr lang="en-GB" smtClean="0">
                <a:latin typeface="Lucida Sans"/>
                <a:cs typeface="Lucida Sans"/>
              </a:rPr>
              <a:t>(?x </a:t>
            </a:r>
            <a:r>
              <a:rPr lang="en-GB" dirty="0" err="1">
                <a:latin typeface="Lucida Sans"/>
                <a:cs typeface="Lucida Sans"/>
              </a:rPr>
              <a:t>ont:uncle</a:t>
            </a:r>
            <a:r>
              <a:rPr lang="en-GB" dirty="0">
                <a:latin typeface="Lucida Sans"/>
                <a:cs typeface="Lucida Sans"/>
              </a:rPr>
              <a:t> </a:t>
            </a:r>
            <a:r>
              <a:rPr lang="en-GB" dirty="0" smtClean="0">
                <a:latin typeface="Lucida Sans"/>
                <a:cs typeface="Lucida Sans"/>
              </a:rPr>
              <a:t>?z)</a:t>
            </a:r>
            <a:r>
              <a:rPr lang="en-GB" dirty="0">
                <a:latin typeface="Lucida Sans"/>
                <a:cs typeface="Lucida Sans"/>
              </a:rPr>
              <a:t>]</a:t>
            </a:r>
          </a:p>
          <a:p>
            <a:endParaRPr lang="en-US" dirty="0"/>
          </a:p>
        </p:txBody>
      </p:sp>
      <p:sp>
        <p:nvSpPr>
          <p:cNvPr id="5" name="Line Callout 1 4"/>
          <p:cNvSpPr/>
          <p:nvPr/>
        </p:nvSpPr>
        <p:spPr bwMode="auto">
          <a:xfrm>
            <a:off x="4075318" y="3933056"/>
            <a:ext cx="4161741" cy="661720"/>
          </a:xfrm>
          <a:prstGeom prst="borderCallout1">
            <a:avLst>
              <a:gd name="adj1" fmla="val 49582"/>
              <a:gd name="adj2" fmla="val 261"/>
              <a:gd name="adj3" fmla="val -186415"/>
              <a:gd name="adj4" fmla="val -24325"/>
            </a:avLst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can include other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rulebases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– these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are the entailment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rules for RDFS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127527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Web </a:t>
            </a:r>
            <a:br>
              <a:rPr lang="en-US" dirty="0" smtClean="0"/>
            </a:br>
            <a:r>
              <a:rPr lang="en-US" dirty="0" smtClean="0"/>
              <a:t>Rule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708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SWRL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Member Submission to </a:t>
            </a:r>
            <a:r>
              <a:rPr lang="en-GB" dirty="0" smtClean="0"/>
              <a:t>W3C in 2004</a:t>
            </a:r>
          </a:p>
          <a:p>
            <a:pPr lvl="1"/>
            <a:r>
              <a:rPr lang="en-GB" dirty="0" smtClean="0"/>
              <a:t>Based on </a:t>
            </a:r>
            <a:r>
              <a:rPr lang="en-GB" dirty="0" err="1" smtClean="0"/>
              <a:t>RuleML</a:t>
            </a:r>
            <a:r>
              <a:rPr lang="en-GB" dirty="0" smtClean="0"/>
              <a:t> subset and OWL</a:t>
            </a:r>
          </a:p>
          <a:p>
            <a:pPr lvl="1"/>
            <a:r>
              <a:rPr lang="en-GB" dirty="0" smtClean="0"/>
              <a:t>XML and RDF-based serialisations</a:t>
            </a:r>
            <a:br>
              <a:rPr lang="en-GB" dirty="0" smtClean="0"/>
            </a:br>
            <a:r>
              <a:rPr lang="en-GB" dirty="0" smtClean="0"/>
              <a:t>(also, human-readable abstract syntax)</a:t>
            </a:r>
          </a:p>
          <a:p>
            <a:pPr lvl="1"/>
            <a:r>
              <a:rPr lang="en-GB" dirty="0" smtClean="0"/>
              <a:t>Obeys constraints put on OWL re: </a:t>
            </a:r>
            <a:r>
              <a:rPr lang="en-GB" dirty="0" err="1" smtClean="0"/>
              <a:t>disjointness</a:t>
            </a:r>
            <a:r>
              <a:rPr lang="en-GB" dirty="0" smtClean="0"/>
              <a:t> of instances and </a:t>
            </a:r>
            <a:r>
              <a:rPr lang="en-GB" dirty="0" err="1" smtClean="0"/>
              <a:t>datatype</a:t>
            </a:r>
            <a:r>
              <a:rPr lang="en-GB" dirty="0" smtClean="0"/>
              <a:t> values</a:t>
            </a:r>
          </a:p>
          <a:p>
            <a:pPr marL="0" indent="0">
              <a:buNone/>
            </a:pPr>
            <a:r>
              <a:rPr lang="en-GB" dirty="0" smtClean="0"/>
              <a:t>Two types of variable in expressions</a:t>
            </a:r>
          </a:p>
          <a:p>
            <a:pPr lvl="1"/>
            <a:r>
              <a:rPr lang="en-GB" dirty="0" smtClean="0"/>
              <a:t>I-variable – matches class instances</a:t>
            </a:r>
          </a:p>
          <a:p>
            <a:pPr lvl="1"/>
            <a:r>
              <a:rPr lang="en-GB" dirty="0" smtClean="0"/>
              <a:t>D-variable – matches </a:t>
            </a:r>
            <a:r>
              <a:rPr lang="en-GB" dirty="0" err="1" smtClean="0"/>
              <a:t>datatype</a:t>
            </a:r>
            <a:r>
              <a:rPr lang="en-GB" dirty="0" smtClean="0"/>
              <a:t> values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Role of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KR formalisms of the Semantic Web have expressive limitations which can be overcome by rule-based knowledge</a:t>
            </a:r>
          </a:p>
          <a:p>
            <a:pPr marL="0" indent="0">
              <a:buNone/>
            </a:pPr>
            <a:r>
              <a:rPr lang="en-GB" dirty="0" smtClean="0"/>
              <a:t>For example, we cannot assert a new fact in OWL by checking three other relations, like:</a:t>
            </a:r>
            <a:endParaRPr lang="en-GB" dirty="0"/>
          </a:p>
          <a:p>
            <a:pPr marL="365375" lvl="1" indent="0">
              <a:buNone/>
            </a:pPr>
            <a:r>
              <a:rPr lang="en-GB" dirty="0" smtClean="0"/>
              <a:t>triangle(?</a:t>
            </a:r>
            <a:r>
              <a:rPr lang="en-GB" dirty="0" err="1" smtClean="0"/>
              <a:t>x,?y,?z</a:t>
            </a:r>
            <a:r>
              <a:rPr lang="en-GB" dirty="0" smtClean="0"/>
              <a:t>) :- knows(?</a:t>
            </a:r>
            <a:r>
              <a:rPr lang="en-GB" dirty="0" err="1" smtClean="0"/>
              <a:t>x,?y</a:t>
            </a:r>
            <a:r>
              <a:rPr lang="en-GB" dirty="0" smtClean="0"/>
              <a:t>),knows(?</a:t>
            </a:r>
            <a:r>
              <a:rPr lang="en-GB" dirty="0" err="1" smtClean="0"/>
              <a:t>y,?z</a:t>
            </a:r>
            <a:r>
              <a:rPr lang="en-GB" dirty="0" smtClean="0"/>
              <a:t>),knows(?</a:t>
            </a:r>
            <a:r>
              <a:rPr lang="en-GB" dirty="0" err="1" smtClean="0"/>
              <a:t>z,?x</a:t>
            </a:r>
            <a:r>
              <a:rPr lang="en-GB" dirty="0" smtClean="0"/>
              <a:t>).</a:t>
            </a:r>
          </a:p>
          <a:p>
            <a:pPr marL="365375" lvl="1" indent="0">
              <a:buNone/>
            </a:pPr>
            <a:r>
              <a:rPr lang="en-GB" i="1" dirty="0" smtClean="0">
                <a:solidFill>
                  <a:srgbClr val="008000"/>
                </a:solidFill>
              </a:rPr>
              <a:t>“Three nodes are called a triangle if all three nodes know each other.”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OWL does not allow for stating constraints:</a:t>
            </a:r>
          </a:p>
          <a:p>
            <a:pPr marL="365375" lvl="1" indent="0">
              <a:buNone/>
            </a:pPr>
            <a:r>
              <a:rPr lang="en-GB" dirty="0" smtClean="0"/>
              <a:t>Inconsistent :- </a:t>
            </a:r>
            <a:r>
              <a:rPr lang="en-GB" dirty="0" err="1" smtClean="0"/>
              <a:t>hasChild</a:t>
            </a:r>
            <a:r>
              <a:rPr lang="en-GB" dirty="0" smtClean="0"/>
              <a:t>(?</a:t>
            </a:r>
            <a:r>
              <a:rPr lang="en-GB" dirty="0" err="1" smtClean="0"/>
              <a:t>x,?y</a:t>
            </a:r>
            <a:r>
              <a:rPr lang="en-GB" dirty="0" smtClean="0"/>
              <a:t>), </a:t>
            </a:r>
            <a:r>
              <a:rPr lang="en-GB" dirty="0" err="1" smtClean="0"/>
              <a:t>hasAge</a:t>
            </a:r>
            <a:r>
              <a:rPr lang="en-GB" dirty="0" smtClean="0"/>
              <a:t>(?</a:t>
            </a:r>
            <a:r>
              <a:rPr lang="en-GB" dirty="0" err="1" smtClean="0"/>
              <a:t>x,?n</a:t>
            </a:r>
            <a:r>
              <a:rPr lang="en-GB" dirty="0" smtClean="0"/>
              <a:t>), </a:t>
            </a:r>
            <a:r>
              <a:rPr lang="en-GB" dirty="0" err="1" smtClean="0"/>
              <a:t>hasAge</a:t>
            </a:r>
            <a:r>
              <a:rPr lang="en-GB" dirty="0" smtClean="0"/>
              <a:t>(?</a:t>
            </a:r>
            <a:r>
              <a:rPr lang="en-GB" dirty="0" err="1" smtClean="0"/>
              <a:t>y,?m</a:t>
            </a:r>
            <a:r>
              <a:rPr lang="en-GB" dirty="0" smtClean="0"/>
              <a:t>), ?n &lt; ?m.</a:t>
            </a:r>
          </a:p>
          <a:p>
            <a:pPr marL="365375" lvl="1" indent="0">
              <a:buNone/>
            </a:pPr>
            <a:r>
              <a:rPr lang="en-GB" i="1" dirty="0" smtClean="0">
                <a:solidFill>
                  <a:srgbClr val="008000"/>
                </a:solidFill>
              </a:rPr>
              <a:t>“A parent cannot be younger than his/her child.</a:t>
            </a:r>
            <a:r>
              <a:rPr lang="en-GB" i="1" dirty="0">
                <a:solidFill>
                  <a:srgbClr val="008000"/>
                </a:solidFill>
              </a:rPr>
              <a:t>”</a:t>
            </a:r>
          </a:p>
          <a:p>
            <a:pPr marL="365375" lvl="1" indent="0">
              <a:buNone/>
            </a:pPr>
            <a:endParaRPr lang="en-GB" dirty="0"/>
          </a:p>
          <a:p>
            <a:pPr marL="0" indent="0">
              <a:buNone/>
            </a:pPr>
            <a:endParaRPr lang="en-GB" i="1" dirty="0" smtClean="0">
              <a:solidFill>
                <a:srgbClr val="008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196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SWRL Rule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err="1" smtClean="0"/>
              <a:t>hasParent</a:t>
            </a:r>
            <a:r>
              <a:rPr lang="en-GB" sz="2000" dirty="0" smtClean="0"/>
              <a:t>(?x1,?x2) ∧ hasBrother(?x2,?x3) ⇒ hasUncle(?x1,?x3)</a:t>
            </a:r>
          </a:p>
          <a:p>
            <a:endParaRPr lang="en-GB" sz="2000" dirty="0" smtClean="0"/>
          </a:p>
          <a:p>
            <a:pPr marL="0" indent="0">
              <a:buNone/>
            </a:pPr>
            <a:r>
              <a:rPr lang="en-GB" dirty="0" smtClean="0"/>
              <a:t>In abstract syntax:</a:t>
            </a:r>
          </a:p>
          <a:p>
            <a:pPr>
              <a:buNone/>
            </a:pPr>
            <a:r>
              <a:rPr lang="en-GB" sz="2000" dirty="0" smtClean="0"/>
              <a:t> </a:t>
            </a:r>
          </a:p>
          <a:p>
            <a:pPr>
              <a:buNone/>
            </a:pPr>
            <a:r>
              <a:rPr lang="en-GB" sz="2000" dirty="0" smtClean="0">
                <a:latin typeface="Lucida Sans"/>
                <a:cs typeface="Lucida Sans"/>
              </a:rPr>
              <a:t>Implies(Antecedent(hasParent(I-variable(x1) I-variable(x2))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</a:t>
            </a:r>
            <a:r>
              <a:rPr lang="en-GB" sz="2000" dirty="0" err="1" smtClean="0">
                <a:latin typeface="Lucida Sans"/>
                <a:cs typeface="Lucida Sans"/>
              </a:rPr>
              <a:t>hasBrother</a:t>
            </a:r>
            <a:r>
              <a:rPr lang="en-GB" sz="2000" dirty="0" smtClean="0">
                <a:latin typeface="Lucida Sans"/>
                <a:cs typeface="Lucida Sans"/>
              </a:rPr>
              <a:t>(I-variable(x2) I-variable(x3)))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 Consequent(hasUncle(I-variable(x1) I-variable(x3))))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SWRL Rule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Artist(?x) ∧ </a:t>
            </a:r>
            <a:r>
              <a:rPr lang="en-GB" sz="2000" dirty="0" err="1" smtClean="0"/>
              <a:t>artistStyle</a:t>
            </a:r>
            <a:r>
              <a:rPr lang="en-GB" sz="2000" dirty="0" smtClean="0"/>
              <a:t>(?</a:t>
            </a:r>
            <a:r>
              <a:rPr lang="en-GB" sz="2000" dirty="0" err="1" smtClean="0"/>
              <a:t>x,?y</a:t>
            </a:r>
            <a:r>
              <a:rPr lang="en-GB" sz="2000" dirty="0" smtClean="0"/>
              <a:t>) ∧ Style(?y) ∧ creator(?</a:t>
            </a:r>
            <a:r>
              <a:rPr lang="en-GB" sz="2000" dirty="0" err="1" smtClean="0"/>
              <a:t>z,?x</a:t>
            </a:r>
            <a:r>
              <a:rPr lang="en-GB" sz="2000" dirty="0" smtClean="0"/>
              <a:t>) ⇒ </a:t>
            </a:r>
            <a:br>
              <a:rPr lang="en-GB" sz="2000" dirty="0" smtClean="0"/>
            </a:br>
            <a:r>
              <a:rPr lang="en-GB" sz="2000" dirty="0" smtClean="0"/>
              <a:t>	style/period(?</a:t>
            </a:r>
            <a:r>
              <a:rPr lang="en-GB" sz="2000" dirty="0" err="1" smtClean="0"/>
              <a:t>z,?y</a:t>
            </a:r>
            <a:r>
              <a:rPr lang="en-GB" sz="2000" dirty="0" smtClean="0"/>
              <a:t>)</a:t>
            </a:r>
          </a:p>
          <a:p>
            <a:endParaRPr lang="en-GB" sz="2000" dirty="0" smtClean="0"/>
          </a:p>
          <a:p>
            <a:pPr>
              <a:buNone/>
            </a:pPr>
            <a:r>
              <a:rPr lang="en-GB" sz="2000" dirty="0" smtClean="0">
                <a:latin typeface="Lucida Sans"/>
                <a:cs typeface="Lucida Sans"/>
              </a:rPr>
              <a:t>Implies(Antecedent(Artist(I-variable(x)) 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</a:t>
            </a:r>
            <a:r>
              <a:rPr lang="en-GB" sz="2000" dirty="0" err="1" smtClean="0">
                <a:latin typeface="Lucida Sans"/>
                <a:cs typeface="Lucida Sans"/>
              </a:rPr>
              <a:t>artistStyle</a:t>
            </a:r>
            <a:r>
              <a:rPr lang="en-GB" sz="2000" dirty="0" smtClean="0">
                <a:latin typeface="Lucida Sans"/>
                <a:cs typeface="Lucida Sans"/>
              </a:rPr>
              <a:t>(I-variable(x) I-variable(y))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Style(I-variable(y))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creator(I-variable(z) I-variable(x)))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</a:t>
            </a:r>
            <a:r>
              <a:rPr lang="en-GB" sz="2000" dirty="0">
                <a:latin typeface="Lucida Sans"/>
                <a:cs typeface="Lucida Sans"/>
              </a:rPr>
              <a:t> </a:t>
            </a:r>
            <a:r>
              <a:rPr lang="en-GB" sz="2000" dirty="0" smtClean="0">
                <a:latin typeface="Lucida Sans"/>
                <a:cs typeface="Lucida Sans"/>
              </a:rPr>
              <a:t>Consequent(style/period(I-variable(z) I-variable(y))))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SWRL Rule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Artist(?x) ∧ (≤1 </a:t>
            </a:r>
            <a:r>
              <a:rPr lang="en-GB" sz="2000" dirty="0" err="1" smtClean="0"/>
              <a:t>artistStyle</a:t>
            </a:r>
            <a:r>
              <a:rPr lang="en-GB" sz="2000" dirty="0" smtClean="0"/>
              <a:t>)(?x) ∧ creator(?</a:t>
            </a:r>
            <a:r>
              <a:rPr lang="en-GB" sz="2000" dirty="0" err="1" smtClean="0"/>
              <a:t>z,?x</a:t>
            </a:r>
            <a:r>
              <a:rPr lang="en-GB" sz="2000" dirty="0" smtClean="0"/>
              <a:t>) ⇒ </a:t>
            </a:r>
            <a:br>
              <a:rPr lang="en-GB" sz="2000" dirty="0" smtClean="0"/>
            </a:br>
            <a:r>
              <a:rPr lang="en-GB" sz="2000" dirty="0" smtClean="0"/>
              <a:t>	(≤1 style/period)(?z)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>
                <a:latin typeface="Lucida Sans"/>
                <a:cs typeface="Lucida Sans"/>
              </a:rPr>
              <a:t>Implies(Antecedent(Artist(I-variable(x))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</a:t>
            </a:r>
            <a:r>
              <a:rPr lang="en-GB" sz="2000" dirty="0">
                <a:latin typeface="Lucida Sans"/>
                <a:cs typeface="Lucida Sans"/>
              </a:rPr>
              <a:t> </a:t>
            </a:r>
            <a:r>
              <a:rPr lang="en-GB" sz="2000" dirty="0" smtClean="0">
                <a:latin typeface="Lucida Sans"/>
                <a:cs typeface="Lucida Sans"/>
              </a:rPr>
              <a:t>  (restriction(</a:t>
            </a:r>
            <a:r>
              <a:rPr lang="en-GB" sz="2000" dirty="0" err="1" smtClean="0">
                <a:latin typeface="Lucida Sans"/>
                <a:cs typeface="Lucida Sans"/>
              </a:rPr>
              <a:t>artistStyle</a:t>
            </a:r>
            <a:r>
              <a:rPr lang="en-GB" sz="2000" dirty="0" smtClean="0">
                <a:latin typeface="Lucida Sans"/>
                <a:cs typeface="Lucida Sans"/>
              </a:rPr>
              <a:t> maxCardinality(1)))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		 </a:t>
            </a:r>
            <a:r>
              <a:rPr lang="en-GB" sz="2000" dirty="0">
                <a:latin typeface="Lucida Sans"/>
                <a:cs typeface="Lucida Sans"/>
              </a:rPr>
              <a:t> </a:t>
            </a:r>
            <a:r>
              <a:rPr lang="en-GB" sz="2000" dirty="0" smtClean="0">
                <a:latin typeface="Lucida Sans"/>
                <a:cs typeface="Lucida Sans"/>
              </a:rPr>
              <a:t> (I-variable(x))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Style(I-variable(y))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creator(I-variable(z) I-variable(x)))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 Consequent((restriction(style/period maxCardinality(1))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		  </a:t>
            </a:r>
            <a:r>
              <a:rPr lang="en-GB" sz="2000" dirty="0">
                <a:latin typeface="Lucida Sans"/>
                <a:cs typeface="Lucida Sans"/>
              </a:rPr>
              <a:t> </a:t>
            </a:r>
            <a:r>
              <a:rPr lang="en-GB" sz="2000" dirty="0" smtClean="0">
                <a:latin typeface="Lucida Sans"/>
                <a:cs typeface="Lucida Sans"/>
              </a:rPr>
              <a:t> (I-variable(z))))</a:t>
            </a:r>
          </a:p>
          <a:p>
            <a:pPr>
              <a:buNone/>
            </a:pPr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SWRL XML Syntax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	</a:t>
            </a:r>
            <a:r>
              <a:rPr lang="en-GB" sz="1600" dirty="0" smtClean="0">
                <a:latin typeface="Lucida Sans"/>
                <a:cs typeface="Lucida Sans"/>
              </a:rPr>
              <a:t>&lt;</a:t>
            </a:r>
            <a:r>
              <a:rPr lang="en-GB" sz="1600" dirty="0" err="1" smtClean="0">
                <a:latin typeface="Lucida Sans"/>
                <a:cs typeface="Lucida Sans"/>
              </a:rPr>
              <a:t>ruleml:imp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</a:t>
            </a:r>
            <a:r>
              <a:rPr lang="en-GB" sz="1600" dirty="0" err="1" smtClean="0">
                <a:latin typeface="Lucida Sans"/>
                <a:cs typeface="Lucida Sans"/>
              </a:rPr>
              <a:t>ruleml:_rlab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ruleml:href</a:t>
            </a:r>
            <a:r>
              <a:rPr lang="en-GB" sz="1600" dirty="0" smtClean="0">
                <a:latin typeface="Lucida Sans"/>
                <a:cs typeface="Lucida Sans"/>
              </a:rPr>
              <a:t>="#example1"/&gt;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</a:t>
            </a:r>
            <a:r>
              <a:rPr lang="en-GB" sz="1600" dirty="0" err="1" smtClean="0">
                <a:latin typeface="Lucida Sans"/>
                <a:cs typeface="Lucida Sans"/>
              </a:rPr>
              <a:t>ruleml:_body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  </a:t>
            </a:r>
            <a:r>
              <a:rPr lang="en-GB" sz="1600" dirty="0" err="1" smtClean="0">
                <a:latin typeface="Lucida Sans"/>
                <a:cs typeface="Lucida Sans"/>
              </a:rPr>
              <a:t>swrlx:property</a:t>
            </a:r>
            <a:r>
              <a:rPr lang="en-GB" sz="1600" dirty="0" smtClean="0">
                <a:latin typeface="Lucida Sans"/>
                <a:cs typeface="Lucida Sans"/>
              </a:rPr>
              <a:t>="</a:t>
            </a:r>
            <a:r>
              <a:rPr lang="en-GB" sz="1600" dirty="0" err="1" smtClean="0">
                <a:latin typeface="Lucida Sans"/>
                <a:cs typeface="Lucida Sans"/>
              </a:rPr>
              <a:t>hasParent</a:t>
            </a:r>
            <a:r>
              <a:rPr lang="en-GB" sz="1600" dirty="0" smtClean="0">
                <a:latin typeface="Lucida Sans"/>
                <a:cs typeface="Lucida Sans"/>
              </a:rPr>
              <a:t>"&gt;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&gt;x1&lt;/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&gt;x2&lt;/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&lt;/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  </a:t>
            </a:r>
            <a:r>
              <a:rPr lang="en-GB" sz="1600" dirty="0" err="1" smtClean="0">
                <a:latin typeface="Lucida Sans"/>
                <a:cs typeface="Lucida Sans"/>
              </a:rPr>
              <a:t>swrlx:property</a:t>
            </a:r>
            <a:r>
              <a:rPr lang="en-GB" sz="1600" dirty="0" smtClean="0">
                <a:latin typeface="Lucida Sans"/>
                <a:cs typeface="Lucida Sans"/>
              </a:rPr>
              <a:t>="</a:t>
            </a:r>
            <a:r>
              <a:rPr lang="en-GB" sz="1600" dirty="0" err="1" smtClean="0">
                <a:latin typeface="Lucida Sans"/>
                <a:cs typeface="Lucida Sans"/>
              </a:rPr>
              <a:t>hasBrother</a:t>
            </a:r>
            <a:r>
              <a:rPr lang="en-GB" sz="1600" dirty="0" smtClean="0">
                <a:latin typeface="Lucida Sans"/>
                <a:cs typeface="Lucida Sans"/>
              </a:rPr>
              <a:t>"&gt;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&gt;x2&lt;/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&gt;x3&lt;/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&lt;/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&lt;/</a:t>
            </a:r>
            <a:r>
              <a:rPr lang="en-GB" sz="1600" dirty="0" err="1" smtClean="0">
                <a:latin typeface="Lucida Sans"/>
                <a:cs typeface="Lucida Sans"/>
              </a:rPr>
              <a:t>ruleml:_body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</a:t>
            </a:r>
            <a:r>
              <a:rPr lang="en-GB" sz="1600" dirty="0" err="1" smtClean="0">
                <a:latin typeface="Lucida Sans"/>
                <a:cs typeface="Lucida Sans"/>
              </a:rPr>
              <a:t>ruleml:_head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  </a:t>
            </a:r>
            <a:r>
              <a:rPr lang="en-GB" sz="1600" dirty="0" err="1" smtClean="0">
                <a:latin typeface="Lucida Sans"/>
                <a:cs typeface="Lucida Sans"/>
              </a:rPr>
              <a:t>swrlx:property</a:t>
            </a:r>
            <a:r>
              <a:rPr lang="en-GB" sz="1600" dirty="0" smtClean="0">
                <a:latin typeface="Lucida Sans"/>
                <a:cs typeface="Lucida Sans"/>
              </a:rPr>
              <a:t>="</a:t>
            </a:r>
            <a:r>
              <a:rPr lang="en-GB" sz="1600" dirty="0" err="1" smtClean="0">
                <a:latin typeface="Lucida Sans"/>
                <a:cs typeface="Lucida Sans"/>
              </a:rPr>
              <a:t>hasUncle</a:t>
            </a:r>
            <a:r>
              <a:rPr lang="en-GB" sz="1600" dirty="0" smtClean="0">
                <a:latin typeface="Lucida Sans"/>
                <a:cs typeface="Lucida Sans"/>
              </a:rPr>
              <a:t>"&gt;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&gt;x1&lt;/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&gt;x3&lt;/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&lt;/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&lt;/</a:t>
            </a:r>
            <a:r>
              <a:rPr lang="en-GB" sz="1600" dirty="0" err="1" smtClean="0">
                <a:latin typeface="Lucida Sans"/>
                <a:cs typeface="Lucida Sans"/>
              </a:rPr>
              <a:t>ruleml:_head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&lt;/</a:t>
            </a:r>
            <a:r>
              <a:rPr lang="en-GB" sz="1600" dirty="0" err="1" smtClean="0">
                <a:latin typeface="Lucida Sans"/>
                <a:cs typeface="Lucida Sans"/>
              </a:rPr>
              <a:t>ruleml:imp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SWRL RDF Syntax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1600" dirty="0" smtClean="0"/>
              <a:t>	</a:t>
            </a:r>
            <a:r>
              <a:rPr lang="en-GB" sz="1600" dirty="0" smtClean="0">
                <a:latin typeface="Lucida Sans"/>
                <a:cs typeface="Lucida Sans"/>
              </a:rPr>
              <a:t>&lt;</a:t>
            </a:r>
            <a:r>
              <a:rPr lang="en-GB" sz="1600" dirty="0" err="1" smtClean="0">
                <a:latin typeface="Lucida Sans"/>
                <a:cs typeface="Lucida Sans"/>
              </a:rPr>
              <a:t>swrl:Variable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rdf:ID</a:t>
            </a:r>
            <a:r>
              <a:rPr lang="en-GB" sz="1600" dirty="0" smtClean="0">
                <a:latin typeface="Lucida Sans"/>
                <a:cs typeface="Lucida Sans"/>
              </a:rPr>
              <a:t>="x1"/&gt;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&lt;</a:t>
            </a:r>
            <a:r>
              <a:rPr lang="en-GB" sz="1600" dirty="0" err="1" smtClean="0">
                <a:latin typeface="Lucida Sans"/>
                <a:cs typeface="Lucida Sans"/>
              </a:rPr>
              <a:t>swrl:Variable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rdf:ID</a:t>
            </a:r>
            <a:r>
              <a:rPr lang="en-GB" sz="1600" dirty="0" smtClean="0">
                <a:latin typeface="Lucida Sans"/>
                <a:cs typeface="Lucida Sans"/>
              </a:rPr>
              <a:t>="x2"/&gt;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&lt;</a:t>
            </a:r>
            <a:r>
              <a:rPr lang="en-GB" sz="1600" dirty="0" err="1" smtClean="0">
                <a:latin typeface="Lucida Sans"/>
                <a:cs typeface="Lucida Sans"/>
              </a:rPr>
              <a:t>swrl:Variable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rdf:ID</a:t>
            </a:r>
            <a:r>
              <a:rPr lang="en-GB" sz="1600" dirty="0" smtClean="0">
                <a:latin typeface="Lucida Sans"/>
                <a:cs typeface="Lucida Sans"/>
              </a:rPr>
              <a:t>="x3"/&gt;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&lt;</a:t>
            </a:r>
            <a:r>
              <a:rPr lang="en-GB" sz="1600" dirty="0" err="1" smtClean="0">
                <a:latin typeface="Lucida Sans"/>
                <a:cs typeface="Lucida Sans"/>
              </a:rPr>
              <a:t>ruleml:Imp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</a:t>
            </a:r>
            <a:r>
              <a:rPr lang="en-GB" sz="1600" dirty="0" err="1" smtClean="0">
                <a:latin typeface="Lucida Sans"/>
                <a:cs typeface="Lucida Sans"/>
              </a:rPr>
              <a:t>ruleml:body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rdf:parseType</a:t>
            </a:r>
            <a:r>
              <a:rPr lang="en-GB" sz="1600" dirty="0" smtClean="0">
                <a:latin typeface="Lucida Sans"/>
                <a:cs typeface="Lucida Sans"/>
              </a:rPr>
              <a:t>="Collection”&gt;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</a:t>
            </a:r>
            <a:r>
              <a:rPr lang="en-GB" sz="1600" dirty="0" err="1" smtClean="0">
                <a:latin typeface="Lucida Sans"/>
                <a:cs typeface="Lucida Sans"/>
              </a:rPr>
              <a:t>swrl:IndividualPropertyAtom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swrl:propertyPredicate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="&amp;</a:t>
            </a:r>
            <a:r>
              <a:rPr lang="en-GB" sz="1600" dirty="0" err="1" smtClean="0">
                <a:latin typeface="Lucida Sans"/>
                <a:cs typeface="Lucida Sans"/>
              </a:rPr>
              <a:t>eg;hasParent</a:t>
            </a:r>
            <a:r>
              <a:rPr lang="en-GB" sz="1600" dirty="0" smtClean="0">
                <a:latin typeface="Lucida Sans"/>
                <a:cs typeface="Lucida Sans"/>
              </a:rPr>
              <a:t>"/&gt;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&lt;swrl:argument1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="#x1" 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&lt;swrl:argument2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="#x2" 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&lt;/</a:t>
            </a:r>
            <a:r>
              <a:rPr lang="en-GB" sz="1600" dirty="0" err="1" smtClean="0">
                <a:latin typeface="Lucida Sans"/>
                <a:cs typeface="Lucida Sans"/>
              </a:rPr>
              <a:t>swrl:IndividualPropertyAtom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</a:t>
            </a:r>
            <a:r>
              <a:rPr lang="en-GB" sz="1600" dirty="0" err="1" smtClean="0">
                <a:latin typeface="Lucida Sans"/>
                <a:cs typeface="Lucida Sans"/>
              </a:rPr>
              <a:t>swrl:IndividualPropertyAtom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swrl:propertyPredicate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="&amp;</a:t>
            </a:r>
            <a:r>
              <a:rPr lang="en-GB" sz="1600" dirty="0" err="1" smtClean="0">
                <a:latin typeface="Lucida Sans"/>
                <a:cs typeface="Lucida Sans"/>
              </a:rPr>
              <a:t>eg;hasSibling</a:t>
            </a:r>
            <a:r>
              <a:rPr lang="en-GB" sz="1600" dirty="0" smtClean="0">
                <a:latin typeface="Lucida Sans"/>
                <a:cs typeface="Lucida Sans"/>
              </a:rPr>
              <a:t>"/&gt;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&lt;swrl:argument1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="#x2" 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&lt;swrl:argument2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="#x3" 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&lt;/</a:t>
            </a:r>
            <a:r>
              <a:rPr lang="en-GB" sz="1600" dirty="0" err="1" smtClean="0">
                <a:latin typeface="Lucida Sans"/>
                <a:cs typeface="Lucida Sans"/>
              </a:rPr>
              <a:t>swrl:IndividualPropertyAtom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&lt;/</a:t>
            </a:r>
            <a:r>
              <a:rPr lang="en-GB" sz="1600" dirty="0" err="1" smtClean="0">
                <a:latin typeface="Lucida Sans"/>
                <a:cs typeface="Lucida Sans"/>
              </a:rPr>
              <a:t>ruleml:body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</a:t>
            </a:r>
            <a:br>
              <a:rPr lang="en-US" dirty="0" smtClean="0"/>
            </a:br>
            <a:r>
              <a:rPr lang="en-US" dirty="0" smtClean="0"/>
              <a:t>Interchange </a:t>
            </a:r>
            <a:br>
              <a:rPr lang="en-US" dirty="0" smtClean="0"/>
            </a:br>
            <a:r>
              <a:rPr lang="en-US" dirty="0" smtClean="0"/>
              <a:t>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707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Interchange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W3C Working Group chartered in late 2005</a:t>
            </a:r>
          </a:p>
          <a:p>
            <a:endParaRPr lang="en-GB" dirty="0" smtClean="0"/>
          </a:p>
          <a:p>
            <a:r>
              <a:rPr lang="en-GB" dirty="0" smtClean="0"/>
              <a:t>More expressive language than SWRL</a:t>
            </a:r>
          </a:p>
          <a:p>
            <a:pPr lvl="1"/>
            <a:r>
              <a:rPr lang="en-GB" dirty="0" smtClean="0"/>
              <a:t>Common core with extensions</a:t>
            </a:r>
          </a:p>
          <a:p>
            <a:endParaRPr lang="en-GB" dirty="0"/>
          </a:p>
          <a:p>
            <a:r>
              <a:rPr lang="en-GB" dirty="0" smtClean="0"/>
              <a:t>Reached Recommendation in June 2010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Interchange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XML syntax and non-XML presentation syntax (c.f. OWL)</a:t>
            </a:r>
          </a:p>
          <a:p>
            <a:endParaRPr lang="en-US" dirty="0" smtClean="0"/>
          </a:p>
          <a:p>
            <a:r>
              <a:rPr lang="en-US" dirty="0" smtClean="0"/>
              <a:t>Latest version from:</a:t>
            </a:r>
            <a:br>
              <a:rPr lang="en-US" dirty="0" smtClean="0"/>
            </a:br>
            <a:r>
              <a:rPr lang="en-US" sz="2000" dirty="0" smtClean="0"/>
              <a:t>http://www.w3.org/2005/rules/wiki/RIF_Working_Group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Dialects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dialects (building on a common core):</a:t>
            </a:r>
            <a:endParaRPr lang="en-US" dirty="0"/>
          </a:p>
          <a:p>
            <a:r>
              <a:rPr lang="en-US" dirty="0" smtClean="0"/>
              <a:t>RIF Basic Logic Dialect</a:t>
            </a:r>
          </a:p>
          <a:p>
            <a:pPr lvl="1"/>
            <a:r>
              <a:rPr lang="en-US" dirty="0" smtClean="0"/>
              <a:t>Monotonic condition and conclusion</a:t>
            </a:r>
          </a:p>
          <a:p>
            <a:pPr lvl="1"/>
            <a:r>
              <a:rPr lang="en-US" dirty="0" smtClean="0"/>
              <a:t>Statements are either true or false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values of predicates cannot be changed, you can only add new </a:t>
            </a:r>
            <a:r>
              <a:rPr lang="en-US" dirty="0" smtClean="0"/>
              <a:t>statements</a:t>
            </a:r>
            <a:endParaRPr lang="en-US" dirty="0" smtClean="0"/>
          </a:p>
          <a:p>
            <a:r>
              <a:rPr lang="en-US" dirty="0" smtClean="0"/>
              <a:t>RIF Production Rule Dialect</a:t>
            </a:r>
          </a:p>
          <a:p>
            <a:pPr lvl="1"/>
            <a:r>
              <a:rPr lang="en-US" dirty="0" smtClean="0"/>
              <a:t>Non-monotonic condition and conclusion</a:t>
            </a:r>
          </a:p>
          <a:p>
            <a:pPr lvl="1"/>
            <a:r>
              <a:rPr lang="en-US" dirty="0" smtClean="0"/>
              <a:t>Values of predicates can be changed</a:t>
            </a:r>
          </a:p>
        </p:txBody>
      </p:sp>
    </p:spTree>
    <p:extLst>
      <p:ext uri="{BB962C8B-B14F-4D97-AF65-F5344CB8AC3E}">
        <p14:creationId xmlns:p14="http://schemas.microsoft.com/office/powerpoint/2010/main" val="3907745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Basic Logic Dialect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Definite Horn rules</a:t>
            </a:r>
          </a:p>
          <a:p>
            <a:pPr lvl="1"/>
            <a:r>
              <a:rPr lang="en-US" dirty="0" smtClean="0"/>
              <a:t>Disjunction with exactly one positive literal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:- B and C and D</a:t>
            </a:r>
          </a:p>
          <a:p>
            <a:r>
              <a:rPr lang="en-US" dirty="0" smtClean="0"/>
              <a:t>N-</a:t>
            </a:r>
            <a:r>
              <a:rPr lang="en-US" dirty="0" err="1" smtClean="0"/>
              <a:t>ary</a:t>
            </a:r>
            <a:r>
              <a:rPr lang="en-US" dirty="0" smtClean="0"/>
              <a:t> predicates (sugared syntax)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24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Rule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majority of rules in rule-based systems are of the form: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 ⇐ B1 ∧ B2 ∧ … ∧ </a:t>
            </a:r>
            <a:r>
              <a:rPr lang="en-GB" dirty="0" err="1" smtClean="0"/>
              <a:t>Bn</a:t>
            </a:r>
            <a:r>
              <a:rPr lang="en-GB" dirty="0" smtClean="0"/>
              <a:t>	</a:t>
            </a:r>
          </a:p>
          <a:p>
            <a:endParaRPr lang="en-GB" dirty="0" smtClean="0"/>
          </a:p>
          <a:p>
            <a:r>
              <a:rPr lang="en-GB" dirty="0" smtClean="0"/>
              <a:t>A is known as the consequent or head of the rule</a:t>
            </a:r>
          </a:p>
          <a:p>
            <a:r>
              <a:rPr lang="en-GB" dirty="0" smtClean="0"/>
              <a:t>B1…</a:t>
            </a:r>
            <a:r>
              <a:rPr lang="en-GB" dirty="0" err="1" smtClean="0"/>
              <a:t>Bn</a:t>
            </a:r>
            <a:r>
              <a:rPr lang="en-GB" dirty="0" smtClean="0"/>
              <a:t> are known as the antecedents or body of the rule</a:t>
            </a:r>
          </a:p>
          <a:p>
            <a:endParaRPr lang="en-GB" dirty="0" smtClean="0"/>
          </a:p>
          <a:p>
            <a:r>
              <a:rPr lang="en-GB" dirty="0" smtClean="0"/>
              <a:t>Also known as Horn Clauses (disjunction with at most one positive literal)</a:t>
            </a:r>
          </a:p>
        </p:txBody>
      </p:sp>
    </p:spTree>
    <p:extLst>
      <p:ext uri="{BB962C8B-B14F-4D97-AF65-F5344CB8AC3E}">
        <p14:creationId xmlns:p14="http://schemas.microsoft.com/office/powerpoint/2010/main" val="412428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Rules occur in Groups:</a:t>
            </a:r>
          </a:p>
          <a:p>
            <a:pPr marL="0" indent="0">
              <a:buNone/>
            </a:pPr>
            <a:r>
              <a:rPr lang="en-US" sz="2000" dirty="0" smtClean="0">
                <a:latin typeface="Lucida Sans"/>
                <a:cs typeface="Lucida Sans"/>
              </a:rPr>
              <a:t>Group( (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?x Q(?x) :- P(?x))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(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?x Q(?x) :- R(?x))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Groups occur in Documents:</a:t>
            </a:r>
          </a:p>
          <a:p>
            <a:pPr marL="0" indent="0">
              <a:buNone/>
            </a:pPr>
            <a:r>
              <a:rPr lang="en-US" sz="2000" dirty="0" smtClean="0">
                <a:latin typeface="Lucida Sans"/>
                <a:cs typeface="Lucida Sans"/>
              </a:rPr>
              <a:t>Document(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Group( (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?x Q(?x) :- P(?x))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(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?x Q(?x) :- R(?x))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Group( (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?y R(?y) :- S(?y)) 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142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>
                <a:latin typeface="Lucida Sans"/>
                <a:cs typeface="Lucida Sans"/>
              </a:rPr>
              <a:t>Document(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err="1" smtClean="0">
                <a:latin typeface="Lucida Sans"/>
                <a:cs typeface="Lucida Sans"/>
              </a:rPr>
              <a:t>Prefix(cpt</a:t>
            </a:r>
            <a:r>
              <a:rPr lang="en-US" sz="2000" dirty="0" smtClean="0">
                <a:latin typeface="Lucida Sans"/>
                <a:cs typeface="Lucida Sans"/>
              </a:rPr>
              <a:t> http://</a:t>
            </a:r>
            <a:r>
              <a:rPr lang="en-US" sz="2000" dirty="0" err="1" smtClean="0">
                <a:latin typeface="Lucida Sans"/>
                <a:cs typeface="Lucida Sans"/>
              </a:rPr>
              <a:t>example.com</a:t>
            </a:r>
            <a:r>
              <a:rPr lang="en-US" sz="2000" dirty="0" smtClean="0">
                <a:latin typeface="Lucida Sans"/>
                <a:cs typeface="Lucida Sans"/>
              </a:rPr>
              <a:t>/concepts#)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err="1" smtClean="0">
                <a:latin typeface="Lucida Sans"/>
                <a:cs typeface="Lucida Sans"/>
              </a:rPr>
              <a:t>Prefix(ppl</a:t>
            </a:r>
            <a:r>
              <a:rPr lang="en-US" sz="2000" dirty="0" smtClean="0">
                <a:latin typeface="Lucida Sans"/>
                <a:cs typeface="Lucida Sans"/>
              </a:rPr>
              <a:t> http://example.com/people#)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err="1" smtClean="0">
                <a:latin typeface="Lucida Sans"/>
                <a:cs typeface="Lucida Sans"/>
              </a:rPr>
              <a:t>Prefix(bks</a:t>
            </a:r>
            <a:r>
              <a:rPr lang="en-US" sz="2000" dirty="0" smtClean="0">
                <a:latin typeface="Lucida Sans"/>
                <a:cs typeface="Lucida Sans"/>
              </a:rPr>
              <a:t> http://</a:t>
            </a:r>
            <a:r>
              <a:rPr lang="en-US" sz="2000" dirty="0" err="1" smtClean="0">
                <a:latin typeface="Lucida Sans"/>
                <a:cs typeface="Lucida Sans"/>
              </a:rPr>
              <a:t>example.com</a:t>
            </a:r>
            <a:r>
              <a:rPr lang="en-US" sz="2000" dirty="0" smtClean="0">
                <a:latin typeface="Lucida Sans"/>
                <a:cs typeface="Lucida Sans"/>
              </a:rPr>
              <a:t>/books#)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Group (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?Buyer ?Item ?Seller (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</a:t>
            </a:r>
            <a:r>
              <a:rPr lang="en-US" sz="2000" dirty="0" err="1" smtClean="0">
                <a:latin typeface="Lucida Sans"/>
                <a:cs typeface="Lucida Sans"/>
              </a:rPr>
              <a:t>cpt:buy(?Buyer</a:t>
            </a:r>
            <a:r>
              <a:rPr lang="en-US" sz="2000" dirty="0" smtClean="0">
                <a:latin typeface="Lucida Sans"/>
                <a:cs typeface="Lucida Sans"/>
              </a:rPr>
              <a:t> ?Item ?Seller) :- 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	</a:t>
            </a:r>
            <a:r>
              <a:rPr lang="en-US" sz="2000" dirty="0" err="1" smtClean="0">
                <a:latin typeface="Lucida Sans"/>
                <a:cs typeface="Lucida Sans"/>
              </a:rPr>
              <a:t>cpt:sell(?Seller</a:t>
            </a:r>
            <a:r>
              <a:rPr lang="en-US" sz="2000" dirty="0" smtClean="0">
                <a:latin typeface="Lucida Sans"/>
                <a:cs typeface="Lucida Sans"/>
              </a:rPr>
              <a:t> ?Item ?Buyer)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</a:t>
            </a:r>
            <a:r>
              <a:rPr lang="en-US" sz="2000" dirty="0" err="1" smtClean="0">
                <a:latin typeface="Lucida Sans"/>
                <a:cs typeface="Lucida Sans"/>
              </a:rPr>
              <a:t>cpt:sell(ppl:John</a:t>
            </a:r>
            <a:r>
              <a:rPr lang="en-US" sz="2000" dirty="0" smtClean="0">
                <a:latin typeface="Lucida Sans"/>
                <a:cs typeface="Lucida Sans"/>
              </a:rPr>
              <a:t> </a:t>
            </a:r>
            <a:r>
              <a:rPr lang="en-US" sz="2000" dirty="0" err="1" smtClean="0">
                <a:latin typeface="Lucida Sans"/>
                <a:cs typeface="Lucida Sans"/>
              </a:rPr>
              <a:t>bks:LeRif</a:t>
            </a:r>
            <a:r>
              <a:rPr lang="en-US" sz="2000" dirty="0" smtClean="0">
                <a:latin typeface="Lucida Sans"/>
                <a:cs typeface="Lucida Sans"/>
              </a:rPr>
              <a:t> </a:t>
            </a:r>
            <a:r>
              <a:rPr lang="en-US" sz="2000" dirty="0" err="1" smtClean="0">
                <a:latin typeface="Lucida Sans"/>
                <a:cs typeface="Lucida Sans"/>
              </a:rPr>
              <a:t>ppl:Mary</a:t>
            </a:r>
            <a:r>
              <a:rPr lang="en-US" sz="2000" dirty="0" smtClean="0">
                <a:latin typeface="Lucida Sans"/>
                <a:cs typeface="Lucida Sans"/>
              </a:rPr>
              <a:t>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)</a:t>
            </a:r>
          </a:p>
          <a:p>
            <a:pPr>
              <a:buNone/>
            </a:pPr>
            <a:r>
              <a:rPr lang="en-US" sz="2000" dirty="0" smtClean="0">
                <a:latin typeface="Lucida Sans"/>
                <a:cs typeface="Lucida Sans"/>
              </a:rPr>
              <a:t>)</a:t>
            </a:r>
          </a:p>
          <a:p>
            <a:endParaRPr lang="en-US" sz="20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Lucida Sans"/>
                <a:cs typeface="Lucida Sans"/>
              </a:rPr>
              <a:t>Document(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</a:t>
            </a:r>
            <a:r>
              <a:rPr lang="en-US" sz="2000" dirty="0" err="1">
                <a:latin typeface="Lucida Sans"/>
                <a:cs typeface="Lucida Sans"/>
              </a:rPr>
              <a:t>dbp</a:t>
            </a:r>
            <a:r>
              <a:rPr lang="en-US" sz="2000" dirty="0">
                <a:latin typeface="Lucida Sans"/>
                <a:cs typeface="Lucida Sans"/>
              </a:rPr>
              <a:t> http://</a:t>
            </a:r>
            <a:r>
              <a:rPr lang="en-US" sz="2000" dirty="0" err="1">
                <a:latin typeface="Lucida Sans"/>
                <a:cs typeface="Lucida Sans"/>
              </a:rPr>
              <a:t>dbpedia.org</a:t>
            </a:r>
            <a:r>
              <a:rPr lang="en-US" sz="2000" dirty="0">
                <a:latin typeface="Lucida Sans"/>
                <a:cs typeface="Lucida Sans"/>
              </a:rPr>
              <a:t>/property/)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(my http://</a:t>
            </a:r>
            <a:r>
              <a:rPr lang="en-US" sz="2000" dirty="0" err="1">
                <a:latin typeface="Lucida Sans"/>
                <a:cs typeface="Lucida Sans"/>
              </a:rPr>
              <a:t>mydata.org</a:t>
            </a:r>
            <a:r>
              <a:rPr lang="en-US" sz="2000" dirty="0">
                <a:latin typeface="Lucida Sans"/>
                <a:cs typeface="Lucida Sans"/>
              </a:rPr>
              <a:t>/resource#) </a:t>
            </a:r>
            <a:br>
              <a:rPr lang="en-US" sz="2000" dirty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</a:t>
            </a:r>
            <a:r>
              <a:rPr lang="en-US" sz="2000" dirty="0" err="1">
                <a:latin typeface="Lucida Sans"/>
                <a:cs typeface="Lucida Sans"/>
              </a:rPr>
              <a:t>rdfs</a:t>
            </a:r>
            <a:r>
              <a:rPr lang="en-US" sz="2000" dirty="0">
                <a:latin typeface="Lucida Sans"/>
                <a:cs typeface="Lucida Sans"/>
              </a:rPr>
              <a:t> http://www.w3.org/2000/01/</a:t>
            </a:r>
            <a:r>
              <a:rPr lang="en-US" sz="2000" dirty="0" err="1">
                <a:latin typeface="Lucida Sans"/>
                <a:cs typeface="Lucida Sans"/>
              </a:rPr>
              <a:t>rdf</a:t>
            </a:r>
            <a:r>
              <a:rPr lang="en-US" sz="2000" dirty="0">
                <a:latin typeface="Lucida Sans"/>
                <a:cs typeface="Lucida Sans"/>
              </a:rPr>
              <a:t>-schema#) </a:t>
            </a:r>
            <a:r>
              <a:rPr lang="en-US" sz="2000" dirty="0" smtClean="0">
                <a:latin typeface="Lucida Sans"/>
                <a:cs typeface="Lucida Sans"/>
              </a:rPr>
              <a:t>	Group </a:t>
            </a:r>
            <a:r>
              <a:rPr lang="en-US" sz="2000" dirty="0">
                <a:latin typeface="Lucida Sans"/>
                <a:cs typeface="Lucida Sans"/>
              </a:rPr>
              <a:t>( </a:t>
            </a:r>
            <a:r>
              <a:rPr lang="en-US" sz="2000" dirty="0" err="1">
                <a:latin typeface="Lucida Sans"/>
                <a:cs typeface="Lucida Sans"/>
              </a:rPr>
              <a:t>Forall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>
                <a:latin typeface="Lucida Sans"/>
                <a:cs typeface="Lucida Sans"/>
              </a:rPr>
              <a:t> ?movie ?actor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</a:t>
            </a:r>
            <a:r>
              <a:rPr lang="en-US" sz="2000" dirty="0" err="1" smtClean="0">
                <a:latin typeface="Lucida Sans"/>
                <a:cs typeface="Lucida Sans"/>
              </a:rPr>
              <a:t>my:actorIn</a:t>
            </a:r>
            <a:r>
              <a:rPr lang="en-US" sz="2000" dirty="0">
                <a:latin typeface="Lucida Sans"/>
                <a:cs typeface="Lucida Sans"/>
              </a:rPr>
              <a:t>(?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) :-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	And</a:t>
            </a:r>
            <a:r>
              <a:rPr lang="en-US" sz="2000" dirty="0">
                <a:latin typeface="Lucida Sans"/>
                <a:cs typeface="Lucida Sans"/>
              </a:rPr>
              <a:t>( </a:t>
            </a:r>
            <a:r>
              <a:rPr lang="en-US" sz="2000" dirty="0" err="1" smtClean="0">
                <a:latin typeface="Lucida Sans"/>
                <a:cs typeface="Lucida Sans"/>
              </a:rPr>
              <a:t>dbp:starring</a:t>
            </a:r>
            <a:r>
              <a:rPr lang="en-US" sz="2000" dirty="0">
                <a:latin typeface="Lucida Sans"/>
                <a:cs typeface="Lucida Sans"/>
              </a:rPr>
              <a:t>(?movie ?actor)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	        </a:t>
            </a:r>
            <a:r>
              <a:rPr lang="en-US" sz="2000" dirty="0" err="1" smtClean="0">
                <a:latin typeface="Lucida Sans"/>
                <a:cs typeface="Lucida Sans"/>
              </a:rPr>
              <a:t>rdfs:label</a:t>
            </a:r>
            <a:r>
              <a:rPr lang="en-US" sz="2000" dirty="0">
                <a:latin typeface="Lucida Sans"/>
                <a:cs typeface="Lucida Sans"/>
              </a:rPr>
              <a:t>(?movie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)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	        </a:t>
            </a:r>
            <a:r>
              <a:rPr lang="en-US" sz="2000" dirty="0" err="1" smtClean="0">
                <a:latin typeface="Lucida Sans"/>
                <a:cs typeface="Lucida Sans"/>
              </a:rPr>
              <a:t>rdfs:label</a:t>
            </a:r>
            <a:r>
              <a:rPr lang="en-US" sz="2000" dirty="0">
                <a:latin typeface="Lucida Sans"/>
                <a:cs typeface="Lucida Sans"/>
              </a:rPr>
              <a:t>(?actor 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 smtClean="0">
                <a:latin typeface="Lucida Sans"/>
                <a:cs typeface="Lucida Sans"/>
              </a:rPr>
              <a:t>) 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) </a:t>
            </a:r>
            <a:endParaRPr lang="en-US" sz="2000" dirty="0">
              <a:latin typeface="Lucida Sans"/>
              <a:cs typeface="Lucida Sans"/>
            </a:endParaRPr>
          </a:p>
          <a:p>
            <a:endParaRPr lang="en-US" sz="2000" dirty="0">
              <a:latin typeface="Lucida Sans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00183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Lucida Sans"/>
                <a:cs typeface="Lucida Sans"/>
              </a:rPr>
              <a:t>Document(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</a:t>
            </a:r>
            <a:r>
              <a:rPr lang="en-US" sz="2000" dirty="0" err="1">
                <a:latin typeface="Lucida Sans"/>
                <a:cs typeface="Lucida Sans"/>
              </a:rPr>
              <a:t>dbp</a:t>
            </a:r>
            <a:r>
              <a:rPr lang="en-US" sz="2000" dirty="0">
                <a:latin typeface="Lucida Sans"/>
                <a:cs typeface="Lucida Sans"/>
              </a:rPr>
              <a:t> http://</a:t>
            </a:r>
            <a:r>
              <a:rPr lang="en-US" sz="2000" dirty="0" err="1">
                <a:latin typeface="Lucida Sans"/>
                <a:cs typeface="Lucida Sans"/>
              </a:rPr>
              <a:t>dbpedia.org</a:t>
            </a:r>
            <a:r>
              <a:rPr lang="en-US" sz="2000" dirty="0">
                <a:latin typeface="Lucida Sans"/>
                <a:cs typeface="Lucida Sans"/>
              </a:rPr>
              <a:t>/property/)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(my http://</a:t>
            </a:r>
            <a:r>
              <a:rPr lang="en-US" sz="2000" dirty="0" err="1">
                <a:latin typeface="Lucida Sans"/>
                <a:cs typeface="Lucida Sans"/>
              </a:rPr>
              <a:t>mydata.org</a:t>
            </a:r>
            <a:r>
              <a:rPr lang="en-US" sz="2000" dirty="0">
                <a:latin typeface="Lucida Sans"/>
                <a:cs typeface="Lucida Sans"/>
              </a:rPr>
              <a:t>/resource#)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</a:t>
            </a:r>
            <a:r>
              <a:rPr lang="en-US" sz="2000" dirty="0" err="1">
                <a:latin typeface="Lucida Sans"/>
                <a:cs typeface="Lucida Sans"/>
              </a:rPr>
              <a:t>rdfs</a:t>
            </a:r>
            <a:r>
              <a:rPr lang="en-US" sz="2000" dirty="0">
                <a:latin typeface="Lucida Sans"/>
                <a:cs typeface="Lucida Sans"/>
              </a:rPr>
              <a:t> http://www.w3.org/2000/01/</a:t>
            </a:r>
            <a:r>
              <a:rPr lang="en-US" sz="2000" dirty="0" err="1">
                <a:latin typeface="Lucida Sans"/>
                <a:cs typeface="Lucida Sans"/>
              </a:rPr>
              <a:t>rdf</a:t>
            </a:r>
            <a:r>
              <a:rPr lang="en-US" sz="2000" dirty="0">
                <a:latin typeface="Lucida Sans"/>
                <a:cs typeface="Lucida Sans"/>
              </a:rPr>
              <a:t>-schema#) </a:t>
            </a:r>
            <a:r>
              <a:rPr lang="en-US" sz="2000" dirty="0" smtClean="0">
                <a:latin typeface="Lucida Sans"/>
                <a:cs typeface="Lucida Sans"/>
              </a:rPr>
              <a:t>	Group </a:t>
            </a:r>
            <a:r>
              <a:rPr lang="en-US" sz="2000" dirty="0">
                <a:latin typeface="Lucida Sans"/>
                <a:cs typeface="Lucida Sans"/>
              </a:rPr>
              <a:t>( </a:t>
            </a:r>
            <a:r>
              <a:rPr lang="en-US" sz="2000" dirty="0" err="1">
                <a:latin typeface="Lucida Sans"/>
                <a:cs typeface="Lucida Sans"/>
              </a:rPr>
              <a:t>Forall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>
                <a:latin typeface="Lucida Sans"/>
                <a:cs typeface="Lucida Sans"/>
              </a:rPr>
              <a:t> ?movie ?actor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</a:t>
            </a:r>
            <a:r>
              <a:rPr lang="en-US" sz="2000" dirty="0" err="1" smtClean="0">
                <a:latin typeface="Lucida Sans"/>
                <a:cs typeface="Lucida Sans"/>
              </a:rPr>
              <a:t>my:actorIn</a:t>
            </a:r>
            <a:r>
              <a:rPr lang="en-US" sz="2000" dirty="0">
                <a:latin typeface="Lucida Sans"/>
                <a:cs typeface="Lucida Sans"/>
              </a:rPr>
              <a:t>(?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) :-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And( ?</a:t>
            </a:r>
            <a:r>
              <a:rPr lang="en-US" sz="2000" dirty="0">
                <a:latin typeface="Lucida Sans"/>
                <a:cs typeface="Lucida Sans"/>
              </a:rPr>
              <a:t>movie[</a:t>
            </a:r>
            <a:r>
              <a:rPr lang="en-US" sz="2000" dirty="0" err="1">
                <a:latin typeface="Lucida Sans"/>
                <a:cs typeface="Lucida Sans"/>
              </a:rPr>
              <a:t>dbp:starring</a:t>
            </a:r>
            <a:r>
              <a:rPr lang="en-US" sz="2000" dirty="0">
                <a:latin typeface="Lucida Sans"/>
                <a:cs typeface="Lucida Sans"/>
              </a:rPr>
              <a:t> -&gt; ?actor </a:t>
            </a:r>
            <a:br>
              <a:rPr lang="en-US" sz="2000" dirty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	        </a:t>
            </a:r>
            <a:r>
              <a:rPr lang="en-US" sz="2000" dirty="0" err="1" smtClean="0">
                <a:latin typeface="Lucida Sans"/>
                <a:cs typeface="Lucida Sans"/>
              </a:rPr>
              <a:t>rdfs:label</a:t>
            </a:r>
            <a:r>
              <a:rPr lang="en-US" sz="2000" dirty="0" smtClean="0">
                <a:latin typeface="Lucida Sans"/>
                <a:cs typeface="Lucida Sans"/>
              </a:rPr>
              <a:t> </a:t>
            </a:r>
            <a:r>
              <a:rPr lang="en-US" sz="2000" dirty="0">
                <a:latin typeface="Lucida Sans"/>
                <a:cs typeface="Lucida Sans"/>
              </a:rPr>
              <a:t>-&gt;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]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        ?actor</a:t>
            </a:r>
            <a:r>
              <a:rPr lang="en-US" sz="2000" dirty="0">
                <a:latin typeface="Lucida Sans"/>
                <a:cs typeface="Lucida Sans"/>
              </a:rPr>
              <a:t>[</a:t>
            </a:r>
            <a:r>
              <a:rPr lang="en-US" sz="2000" dirty="0" err="1">
                <a:latin typeface="Lucida Sans"/>
                <a:cs typeface="Lucida Sans"/>
              </a:rPr>
              <a:t>rdfs:label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 smtClean="0">
                <a:latin typeface="Lucida Sans"/>
                <a:cs typeface="Lucida Sans"/>
              </a:rPr>
              <a:t>] 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) </a:t>
            </a:r>
            <a:endParaRPr lang="en-US" sz="2000" dirty="0">
              <a:latin typeface="Lucida Sans"/>
              <a:cs typeface="Lucida Sans"/>
            </a:endParaRPr>
          </a:p>
          <a:p>
            <a:endParaRPr lang="en-US" sz="2000" dirty="0">
              <a:latin typeface="Lucida Sans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00349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730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692696"/>
            <a:ext cx="8496000" cy="649288"/>
          </a:xfrm>
        </p:spPr>
        <p:txBody>
          <a:bodyPr/>
          <a:lstStyle/>
          <a:p>
            <a:r>
              <a:rPr lang="en-US" dirty="0" smtClean="0"/>
              <a:t>Reflection 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0" y="1484696"/>
            <a:ext cx="8496000" cy="44690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Lucida Sans"/>
                <a:cs typeface="Lucida Sans"/>
              </a:rPr>
              <a:t>Current subjective assessment of rules</a:t>
            </a:r>
          </a:p>
          <a:p>
            <a:r>
              <a:rPr lang="en-US" dirty="0" smtClean="0">
                <a:latin typeface="Lucida Sans"/>
                <a:cs typeface="Lucida Sans"/>
              </a:rPr>
              <a:t>Much used in </a:t>
            </a:r>
            <a:r>
              <a:rPr lang="en-US" dirty="0" smtClean="0">
                <a:latin typeface="Lucida Sans"/>
                <a:cs typeface="Lucida Sans"/>
              </a:rPr>
              <a:t>Knowledge representation and </a:t>
            </a:r>
            <a:r>
              <a:rPr lang="en-US" dirty="0" smtClean="0">
                <a:latin typeface="Lucida Sans"/>
                <a:cs typeface="Lucida Sans"/>
              </a:rPr>
              <a:t>Databases</a:t>
            </a:r>
          </a:p>
          <a:p>
            <a:r>
              <a:rPr lang="en-US" dirty="0" smtClean="0">
                <a:latin typeface="Lucida Sans"/>
                <a:cs typeface="Lucida Sans"/>
              </a:rPr>
              <a:t>More used than Description Logics</a:t>
            </a:r>
          </a:p>
          <a:p>
            <a:r>
              <a:rPr lang="en-US" dirty="0" smtClean="0">
                <a:latin typeface="Lucida Sans"/>
                <a:cs typeface="Lucida Sans"/>
              </a:rPr>
              <a:t>Rules are not </a:t>
            </a:r>
            <a:r>
              <a:rPr lang="en-US" b="1" dirty="0" smtClean="0">
                <a:latin typeface="Lucida Sans"/>
                <a:cs typeface="Lucida Sans"/>
              </a:rPr>
              <a:t>exchanged</a:t>
            </a:r>
            <a:r>
              <a:rPr lang="en-US" dirty="0" smtClean="0">
                <a:latin typeface="Lucida Sans"/>
                <a:cs typeface="Lucida Sans"/>
              </a:rPr>
              <a:t> much on the Web</a:t>
            </a:r>
          </a:p>
          <a:p>
            <a:pPr marL="0" indent="0">
              <a:buNone/>
            </a:pPr>
            <a:endParaRPr lang="en-US" dirty="0">
              <a:latin typeface="Lucida Sans"/>
              <a:cs typeface="Lucida Sans"/>
            </a:endParaRPr>
          </a:p>
          <a:p>
            <a:pPr marL="0" indent="0">
              <a:buNone/>
            </a:pPr>
            <a:r>
              <a:rPr lang="en-US" dirty="0" smtClean="0">
                <a:latin typeface="Lucida Sans"/>
                <a:cs typeface="Lucida Sans"/>
              </a:rPr>
              <a:t>Suggested solution for the time being:</a:t>
            </a:r>
          </a:p>
          <a:p>
            <a:r>
              <a:rPr lang="en-US" dirty="0" smtClean="0">
                <a:latin typeface="Lucida Sans"/>
                <a:cs typeface="Lucida Sans"/>
              </a:rPr>
              <a:t>Define your rules locally</a:t>
            </a:r>
          </a:p>
          <a:p>
            <a:r>
              <a:rPr lang="en-US" dirty="0" smtClean="0">
                <a:latin typeface="Lucida Sans"/>
                <a:cs typeface="Lucida Sans"/>
              </a:rPr>
              <a:t>Use whatever rule mechanism </a:t>
            </a:r>
            <a:r>
              <a:rPr lang="en-US" smtClean="0">
                <a:latin typeface="Lucida Sans"/>
                <a:cs typeface="Lucida Sans"/>
              </a:rPr>
              <a:t>and syntax </a:t>
            </a:r>
            <a:r>
              <a:rPr lang="en-US" dirty="0" smtClean="0">
                <a:latin typeface="Lucida Sans"/>
                <a:cs typeface="Lucida Sans"/>
              </a:rPr>
              <a:t>you like</a:t>
            </a:r>
          </a:p>
          <a:p>
            <a:r>
              <a:rPr lang="en-US" dirty="0" smtClean="0">
                <a:latin typeface="Lucida Sans"/>
                <a:cs typeface="Lucida Sans"/>
              </a:rPr>
              <a:t>Apply with data from the Web</a:t>
            </a:r>
          </a:p>
          <a:p>
            <a:endParaRPr lang="en-US" dirty="0">
              <a:latin typeface="Lucida Sans"/>
              <a:cs typeface="Lucida Sans"/>
            </a:endParaRPr>
          </a:p>
          <a:p>
            <a:endParaRPr lang="en-US" dirty="0">
              <a:latin typeface="Lucida Sans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93643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Rule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⇐ B1 ∧ B2 ∧ … ∧ </a:t>
            </a:r>
            <a:r>
              <a:rPr lang="en-GB" dirty="0" err="1" smtClean="0"/>
              <a:t>Bn</a:t>
            </a:r>
            <a:r>
              <a:rPr lang="en-GB" dirty="0" smtClean="0"/>
              <a:t>	</a:t>
            </a:r>
          </a:p>
          <a:p>
            <a:r>
              <a:rPr lang="en-GB" dirty="0" smtClean="0"/>
              <a:t>A is known as the consequent or head of the rule</a:t>
            </a:r>
          </a:p>
          <a:p>
            <a:r>
              <a:rPr lang="en-GB" dirty="0" smtClean="0"/>
              <a:t>B1…</a:t>
            </a:r>
            <a:r>
              <a:rPr lang="en-GB" dirty="0" err="1" smtClean="0"/>
              <a:t>Bn</a:t>
            </a:r>
            <a:r>
              <a:rPr lang="en-GB" dirty="0" smtClean="0"/>
              <a:t> are known as the antecedents or body of the rule</a:t>
            </a:r>
          </a:p>
          <a:p>
            <a:r>
              <a:rPr lang="en-GB" dirty="0"/>
              <a:t>Rule systems differ in what kind of </a:t>
            </a:r>
            <a:r>
              <a:rPr lang="en-GB" dirty="0" smtClean="0"/>
              <a:t>heads and antecedents they allow</a:t>
            </a:r>
          </a:p>
          <a:p>
            <a:pPr lvl="1"/>
            <a:r>
              <a:rPr lang="en-GB" dirty="0" smtClean="0"/>
              <a:t>Propositional:			P, Q, …</a:t>
            </a:r>
          </a:p>
          <a:p>
            <a:pPr lvl="1"/>
            <a:r>
              <a:rPr lang="en-GB" dirty="0" smtClean="0"/>
              <a:t>Relational: 			</a:t>
            </a:r>
            <a:r>
              <a:rPr lang="en-GB" dirty="0" err="1" smtClean="0"/>
              <a:t>P</a:t>
            </a:r>
            <a:r>
              <a:rPr lang="en-GB" baseline="-25000" dirty="0" err="1" smtClean="0"/>
              <a:t>k</a:t>
            </a:r>
            <a:r>
              <a:rPr lang="en-GB" dirty="0" smtClean="0"/>
              <a:t>(?X</a:t>
            </a:r>
            <a:r>
              <a:rPr lang="en-GB" baseline="-25000" dirty="0" smtClean="0"/>
              <a:t>1</a:t>
            </a:r>
            <a:r>
              <a:rPr lang="en-GB" dirty="0" smtClean="0"/>
              <a:t>,…,?</a:t>
            </a:r>
            <a:r>
              <a:rPr lang="en-GB" dirty="0" err="1" smtClean="0"/>
              <a:t>X</a:t>
            </a:r>
            <a:r>
              <a:rPr lang="en-GB" baseline="-25000" dirty="0" err="1" smtClean="0"/>
              <a:t>n</a:t>
            </a:r>
            <a:r>
              <a:rPr lang="en-GB" dirty="0" smtClean="0"/>
              <a:t>) </a:t>
            </a:r>
          </a:p>
          <a:p>
            <a:pPr lvl="1"/>
            <a:r>
              <a:rPr lang="en-GB" dirty="0" smtClean="0"/>
              <a:t>(nested) Function Symbols:			</a:t>
            </a:r>
            <a:r>
              <a:rPr lang="en-GB" dirty="0" err="1"/>
              <a:t>P</a:t>
            </a:r>
            <a:r>
              <a:rPr lang="en-GB" baseline="-25000" dirty="0" err="1"/>
              <a:t>k</a:t>
            </a:r>
            <a:r>
              <a:rPr lang="en-GB" dirty="0" smtClean="0"/>
              <a:t>(f(?X</a:t>
            </a:r>
            <a:r>
              <a:rPr lang="en-GB" baseline="-25000" dirty="0" smtClean="0"/>
              <a:t>1</a:t>
            </a:r>
            <a:r>
              <a:rPr lang="en-GB" dirty="0" smtClean="0"/>
              <a:t>),…,g(</a:t>
            </a:r>
            <a:r>
              <a:rPr lang="en-GB" dirty="0"/>
              <a:t>?</a:t>
            </a:r>
            <a:r>
              <a:rPr lang="en-GB" dirty="0" smtClean="0"/>
              <a:t>X</a:t>
            </a:r>
            <a:r>
              <a:rPr lang="en-GB" baseline="-25000" dirty="0" smtClean="0"/>
              <a:t>n-1</a:t>
            </a:r>
            <a:r>
              <a:rPr lang="en-GB" dirty="0" smtClean="0"/>
              <a:t>,</a:t>
            </a:r>
            <a:r>
              <a:rPr lang="en-GB" dirty="0"/>
              <a:t> f(?X</a:t>
            </a:r>
            <a:r>
              <a:rPr lang="en-GB" baseline="-25000" dirty="0"/>
              <a:t>1</a:t>
            </a:r>
            <a:r>
              <a:rPr lang="en-GB" dirty="0" smtClean="0"/>
              <a:t>),?</a:t>
            </a:r>
            <a:r>
              <a:rPr lang="en-GB" dirty="0" err="1" smtClean="0"/>
              <a:t>X</a:t>
            </a:r>
            <a:r>
              <a:rPr lang="en-GB" baseline="-25000" dirty="0" err="1" smtClean="0"/>
              <a:t>n</a:t>
            </a:r>
            <a:r>
              <a:rPr lang="en-GB" dirty="0" smtClean="0"/>
              <a:t>)) </a:t>
            </a:r>
          </a:p>
          <a:p>
            <a:pPr lvl="1"/>
            <a:r>
              <a:rPr lang="en-GB" dirty="0" smtClean="0"/>
              <a:t>Negation (for the antecedent):	not </a:t>
            </a:r>
            <a:r>
              <a:rPr lang="en-GB" dirty="0" err="1" smtClean="0"/>
              <a:t>P</a:t>
            </a:r>
            <a:r>
              <a:rPr lang="en-GB" baseline="-25000" dirty="0" err="1"/>
              <a:t>k</a:t>
            </a:r>
            <a:r>
              <a:rPr lang="en-GB" baseline="-25000" dirty="0"/>
              <a:t> </a:t>
            </a:r>
            <a:r>
              <a:rPr lang="en-GB" dirty="0" smtClean="0"/>
              <a:t>(</a:t>
            </a:r>
            <a:r>
              <a:rPr lang="en-GB" dirty="0"/>
              <a:t>?X</a:t>
            </a:r>
            <a:r>
              <a:rPr lang="en-GB" baseline="-25000" dirty="0"/>
              <a:t>1</a:t>
            </a:r>
            <a:r>
              <a:rPr lang="en-GB" dirty="0"/>
              <a:t>,…,?</a:t>
            </a:r>
            <a:r>
              <a:rPr lang="en-GB" dirty="0" err="1"/>
              <a:t>X</a:t>
            </a:r>
            <a:r>
              <a:rPr lang="en-GB" baseline="-25000" dirty="0" err="1"/>
              <a:t>n</a:t>
            </a:r>
            <a:r>
              <a:rPr lang="en-GB" dirty="0"/>
              <a:t>) </a:t>
            </a:r>
          </a:p>
          <a:p>
            <a:pPr lvl="1"/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86873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5175250"/>
          </a:xfrm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Declarative</a:t>
            </a:r>
            <a:r>
              <a:rPr lang="de-DE" dirty="0" smtClean="0"/>
              <a:t>, but </a:t>
            </a:r>
            <a:br>
              <a:rPr lang="de-DE" dirty="0" smtClean="0"/>
            </a:br>
            <a:r>
              <a:rPr lang="de-DE" dirty="0" err="1"/>
              <a:t>r</a:t>
            </a:r>
            <a:r>
              <a:rPr lang="de-DE" dirty="0" err="1" smtClean="0"/>
              <a:t>ather</a:t>
            </a:r>
            <a:r>
              <a:rPr lang="de-DE" dirty="0" smtClean="0"/>
              <a:t> </a:t>
            </a:r>
            <a:r>
              <a:rPr lang="de-DE" dirty="0" err="1"/>
              <a:t>p</a:t>
            </a:r>
            <a:r>
              <a:rPr lang="de-DE" dirty="0" err="1" smtClean="0"/>
              <a:t>rocedural</a:t>
            </a:r>
            <a:r>
              <a:rPr lang="de-DE" dirty="0" smtClean="0"/>
              <a:t> </a:t>
            </a:r>
            <a:r>
              <a:rPr lang="de-DE" dirty="0" err="1"/>
              <a:t>k</a:t>
            </a:r>
            <a:r>
              <a:rPr lang="de-DE" dirty="0" err="1" smtClean="0"/>
              <a:t>nowledge</a:t>
            </a:r>
            <a:endParaRPr lang="de-DE" dirty="0" smtClean="0"/>
          </a:p>
          <a:p>
            <a:pPr lvl="1"/>
            <a:r>
              <a:rPr lang="en-GB" dirty="0" smtClean="0"/>
              <a:t>Traditional Expert </a:t>
            </a:r>
            <a:r>
              <a:rPr lang="en-GB" dirty="0"/>
              <a:t>Systems</a:t>
            </a:r>
          </a:p>
          <a:p>
            <a:pPr lvl="1"/>
            <a:r>
              <a:rPr lang="en-GB" dirty="0"/>
              <a:t>CLIPS, JESS, OPS</a:t>
            </a:r>
            <a:r>
              <a:rPr lang="en-GB" dirty="0" smtClean="0"/>
              <a:t>,…</a:t>
            </a:r>
          </a:p>
          <a:p>
            <a:pPr lvl="1"/>
            <a:r>
              <a:rPr lang="en-GB" dirty="0" smtClean="0"/>
              <a:t>Database triggers, ECA rules (Event-Condition-Action),</a:t>
            </a:r>
            <a:r>
              <a:rPr lang="en-GB" dirty="0"/>
              <a:t> </a:t>
            </a:r>
            <a:r>
              <a:rPr lang="en-GB" dirty="0" smtClean="0"/>
              <a:t>Production rules</a:t>
            </a:r>
            <a:endParaRPr lang="en-GB" dirty="0"/>
          </a:p>
          <a:p>
            <a:pPr marL="273050" lvl="1" indent="0" algn="ctr">
              <a:buNone/>
            </a:pPr>
            <a:endParaRPr lang="en-GB" dirty="0" smtClean="0"/>
          </a:p>
          <a:p>
            <a:pPr marL="273050" lvl="1" indent="0" algn="ctr">
              <a:buNone/>
            </a:pPr>
            <a:r>
              <a:rPr lang="en-GB" dirty="0" smtClean="0"/>
              <a:t>Rules are active in time</a:t>
            </a:r>
          </a:p>
          <a:p>
            <a:pPr marL="273050" lvl="1" indent="0" algn="ctr">
              <a:buNone/>
            </a:pPr>
            <a:r>
              <a:rPr lang="en-GB" dirty="0" smtClean="0"/>
              <a:t>The order of processing is key to the effect of rules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Declarative</a:t>
            </a:r>
            <a:r>
              <a:rPr lang="de-DE" dirty="0" smtClean="0"/>
              <a:t>,</a:t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err="1" smtClean="0"/>
              <a:t>truely</a:t>
            </a:r>
            <a:r>
              <a:rPr lang="de-DE" dirty="0" smtClean="0"/>
              <a:t>) </a:t>
            </a:r>
            <a:r>
              <a:rPr lang="de-DE" dirty="0" err="1" smtClean="0"/>
              <a:t>logical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endParaRPr lang="de-DE" dirty="0" smtClean="0"/>
          </a:p>
          <a:p>
            <a:pPr lvl="1"/>
            <a:r>
              <a:rPr lang="en-GB" dirty="0" err="1" smtClean="0"/>
              <a:t>Datalog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(part of many DBs)</a:t>
            </a:r>
          </a:p>
          <a:p>
            <a:pPr lvl="1"/>
            <a:r>
              <a:rPr lang="en-GB" dirty="0" smtClean="0"/>
              <a:t>Answer set programming:</a:t>
            </a:r>
            <a:br>
              <a:rPr lang="en-GB" dirty="0" smtClean="0"/>
            </a:br>
            <a:r>
              <a:rPr lang="en-GB" dirty="0" smtClean="0"/>
              <a:t>DLV, </a:t>
            </a:r>
            <a:r>
              <a:rPr lang="en-GB" dirty="0" err="1" smtClean="0"/>
              <a:t>Potassco</a:t>
            </a:r>
            <a:endParaRPr lang="en-GB" dirty="0" smtClean="0"/>
          </a:p>
          <a:p>
            <a:pPr lvl="1"/>
            <a:r>
              <a:rPr lang="en-GB" dirty="0" smtClean="0"/>
              <a:t>F-Logic:</a:t>
            </a:r>
            <a:br>
              <a:rPr lang="en-GB" dirty="0" smtClean="0"/>
            </a:br>
            <a:r>
              <a:rPr lang="en-GB" dirty="0" smtClean="0"/>
              <a:t>Florid, </a:t>
            </a:r>
            <a:r>
              <a:rPr lang="en-GB" dirty="0" err="1" smtClean="0"/>
              <a:t>Ontobroker</a:t>
            </a:r>
            <a:r>
              <a:rPr lang="en-GB" dirty="0" smtClean="0"/>
              <a:t>, </a:t>
            </a:r>
            <a:br>
              <a:rPr lang="en-GB" dirty="0" smtClean="0"/>
            </a:br>
            <a:r>
              <a:rPr lang="en-GB" dirty="0" smtClean="0"/>
              <a:t>Flora-2 / Ergo Suite</a:t>
            </a:r>
          </a:p>
          <a:p>
            <a:pPr lvl="1"/>
            <a:r>
              <a:rPr lang="en-GB" dirty="0" smtClean="0"/>
              <a:t>…</a:t>
            </a:r>
          </a:p>
          <a:p>
            <a:pPr marL="273050" lvl="1" indent="0" algn="ctr">
              <a:buNone/>
            </a:pPr>
            <a:r>
              <a:rPr lang="en-GB" dirty="0" smtClean="0"/>
              <a:t>Rules describe logical constraints. Either used to derive data views (F-Logic) XOR logical consistency (ASP)</a:t>
            </a:r>
            <a:endParaRPr lang="en-GB" dirty="0"/>
          </a:p>
          <a:p>
            <a:pPr lvl="1"/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/>
              <a:t>Rules</a:t>
            </a:r>
            <a:r>
              <a:rPr lang="de-DE" dirty="0" smtClean="0"/>
              <a:t> – </a:t>
            </a:r>
            <a:r>
              <a:rPr lang="de-DE" dirty="0" err="1" smtClean="0"/>
              <a:t>One</a:t>
            </a:r>
            <a:r>
              <a:rPr lang="de-DE" dirty="0" smtClean="0"/>
              <a:t> Word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Things</a:t>
            </a:r>
            <a:endParaRPr lang="de-DE" dirty="0"/>
          </a:p>
        </p:txBody>
      </p:sp>
      <p:sp>
        <p:nvSpPr>
          <p:cNvPr id="6" name="Geschweifte Klammer rechts 5"/>
          <p:cNvSpPr/>
          <p:nvPr/>
        </p:nvSpPr>
        <p:spPr bwMode="auto">
          <a:xfrm rot="5400000">
            <a:off x="2122038" y="2851246"/>
            <a:ext cx="288032" cy="3891812"/>
          </a:xfrm>
          <a:prstGeom prst="rightBrace">
            <a:avLst/>
          </a:prstGeom>
          <a:solidFill>
            <a:srgbClr val="FFFFFF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Geschweifte Klammer rechts 6"/>
          <p:cNvSpPr/>
          <p:nvPr/>
        </p:nvSpPr>
        <p:spPr bwMode="auto">
          <a:xfrm rot="5400000">
            <a:off x="6661922" y="3643334"/>
            <a:ext cx="288032" cy="3891812"/>
          </a:xfrm>
          <a:prstGeom prst="rightBrace">
            <a:avLst/>
          </a:prstGeom>
          <a:solidFill>
            <a:srgbClr val="FFFFFF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913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5175250"/>
          </a:xfrm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Declarative</a:t>
            </a:r>
            <a:r>
              <a:rPr lang="de-DE" dirty="0" smtClean="0"/>
              <a:t>, but </a:t>
            </a:r>
            <a:br>
              <a:rPr lang="de-DE" dirty="0" smtClean="0"/>
            </a:br>
            <a:r>
              <a:rPr lang="de-DE" dirty="0" err="1"/>
              <a:t>r</a:t>
            </a:r>
            <a:r>
              <a:rPr lang="de-DE" dirty="0" err="1" smtClean="0"/>
              <a:t>ather</a:t>
            </a:r>
            <a:r>
              <a:rPr lang="de-DE" dirty="0" smtClean="0"/>
              <a:t> </a:t>
            </a:r>
            <a:r>
              <a:rPr lang="de-DE" dirty="0" err="1"/>
              <a:t>p</a:t>
            </a:r>
            <a:r>
              <a:rPr lang="de-DE" dirty="0" err="1" smtClean="0"/>
              <a:t>rocedural</a:t>
            </a:r>
            <a:r>
              <a:rPr lang="de-DE" dirty="0" smtClean="0"/>
              <a:t> </a:t>
            </a:r>
            <a:r>
              <a:rPr lang="de-DE" dirty="0" err="1"/>
              <a:t>k</a:t>
            </a:r>
            <a:r>
              <a:rPr lang="de-DE" dirty="0" err="1" smtClean="0"/>
              <a:t>nowledge</a:t>
            </a:r>
            <a:endParaRPr lang="de-DE" dirty="0" smtClean="0"/>
          </a:p>
          <a:p>
            <a:pPr lvl="1"/>
            <a:r>
              <a:rPr lang="en-GB" dirty="0" smtClean="0"/>
              <a:t>Traditional Expert </a:t>
            </a:r>
            <a:r>
              <a:rPr lang="en-GB" dirty="0"/>
              <a:t>Systems</a:t>
            </a:r>
          </a:p>
          <a:p>
            <a:pPr lvl="1"/>
            <a:r>
              <a:rPr lang="en-GB" dirty="0"/>
              <a:t>CLIPS, JESS, OPS</a:t>
            </a:r>
            <a:r>
              <a:rPr lang="en-GB" dirty="0" smtClean="0"/>
              <a:t>,…</a:t>
            </a:r>
          </a:p>
          <a:p>
            <a:pPr lvl="1"/>
            <a:r>
              <a:rPr lang="en-GB" dirty="0" smtClean="0"/>
              <a:t>Database triggers, ECA rules (Event-Condition-Action),</a:t>
            </a:r>
            <a:r>
              <a:rPr lang="en-GB" dirty="0"/>
              <a:t> </a:t>
            </a:r>
            <a:r>
              <a:rPr lang="en-GB" dirty="0" smtClean="0"/>
              <a:t>Production rules</a:t>
            </a:r>
            <a:endParaRPr lang="en-GB" dirty="0"/>
          </a:p>
          <a:p>
            <a:pPr marL="273050" lvl="1" indent="0" algn="ctr">
              <a:buNone/>
            </a:pPr>
            <a:endParaRPr lang="en-GB" dirty="0" smtClean="0"/>
          </a:p>
          <a:p>
            <a:pPr marL="273050" lvl="1" indent="0" algn="ctr">
              <a:buNone/>
            </a:pPr>
            <a:r>
              <a:rPr lang="en-GB" dirty="0" smtClean="0"/>
              <a:t>Rules are active in time</a:t>
            </a:r>
          </a:p>
          <a:p>
            <a:pPr marL="273050" lvl="1" indent="0" algn="ctr">
              <a:buNone/>
            </a:pPr>
            <a:r>
              <a:rPr lang="en-GB" dirty="0" smtClean="0"/>
              <a:t>The order of processing is key to the effect of rules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Declarative</a:t>
            </a:r>
            <a:r>
              <a:rPr lang="de-DE" dirty="0" smtClean="0"/>
              <a:t>,</a:t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err="1" smtClean="0"/>
              <a:t>truely</a:t>
            </a:r>
            <a:r>
              <a:rPr lang="de-DE" dirty="0" smtClean="0"/>
              <a:t>) </a:t>
            </a:r>
            <a:r>
              <a:rPr lang="de-DE" dirty="0" err="1" smtClean="0"/>
              <a:t>logical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endParaRPr lang="de-DE" dirty="0" smtClean="0"/>
          </a:p>
          <a:p>
            <a:pPr lvl="1"/>
            <a:r>
              <a:rPr lang="en-GB" dirty="0" err="1" smtClean="0"/>
              <a:t>Datalog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(part of many DBs)</a:t>
            </a:r>
          </a:p>
          <a:p>
            <a:pPr lvl="1"/>
            <a:r>
              <a:rPr lang="en-GB" dirty="0" smtClean="0"/>
              <a:t>Answer set programming:</a:t>
            </a:r>
            <a:br>
              <a:rPr lang="en-GB" dirty="0" smtClean="0"/>
            </a:br>
            <a:r>
              <a:rPr lang="en-GB" dirty="0" smtClean="0"/>
              <a:t>DLV, </a:t>
            </a:r>
            <a:r>
              <a:rPr lang="en-GB" dirty="0" err="1" smtClean="0"/>
              <a:t>Potassco</a:t>
            </a:r>
            <a:endParaRPr lang="en-GB" dirty="0" smtClean="0"/>
          </a:p>
          <a:p>
            <a:pPr lvl="1"/>
            <a:r>
              <a:rPr lang="en-GB" dirty="0" smtClean="0"/>
              <a:t>F-Logic:</a:t>
            </a:r>
            <a:br>
              <a:rPr lang="en-GB" dirty="0" smtClean="0"/>
            </a:br>
            <a:r>
              <a:rPr lang="en-GB" dirty="0" smtClean="0"/>
              <a:t>Florid, </a:t>
            </a:r>
            <a:r>
              <a:rPr lang="en-GB" dirty="0" err="1" smtClean="0"/>
              <a:t>Ontobroker</a:t>
            </a:r>
            <a:r>
              <a:rPr lang="en-GB" dirty="0" smtClean="0"/>
              <a:t>, </a:t>
            </a:r>
            <a:br>
              <a:rPr lang="en-GB" dirty="0" smtClean="0"/>
            </a:br>
            <a:r>
              <a:rPr lang="en-GB" dirty="0" smtClean="0"/>
              <a:t>Flora-2 / Ergo Suite</a:t>
            </a:r>
          </a:p>
          <a:p>
            <a:pPr lvl="1"/>
            <a:r>
              <a:rPr lang="en-GB" dirty="0" smtClean="0"/>
              <a:t>…</a:t>
            </a:r>
          </a:p>
          <a:p>
            <a:pPr marL="273050" lvl="1" indent="0" algn="ctr">
              <a:buNone/>
            </a:pPr>
            <a:r>
              <a:rPr lang="en-GB" dirty="0" smtClean="0"/>
              <a:t>Rules describe logical constraints. Either used to derive data views (F-Logic) XOR logical consistency (ASP)</a:t>
            </a:r>
            <a:endParaRPr lang="en-GB" dirty="0"/>
          </a:p>
          <a:p>
            <a:pPr lvl="1"/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/>
              <a:t>Rules</a:t>
            </a:r>
            <a:r>
              <a:rPr lang="de-DE" dirty="0" smtClean="0"/>
              <a:t> – </a:t>
            </a:r>
            <a:r>
              <a:rPr lang="de-DE" dirty="0" err="1" smtClean="0"/>
              <a:t>One</a:t>
            </a:r>
            <a:r>
              <a:rPr lang="de-DE" dirty="0" smtClean="0"/>
              <a:t> Word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Things</a:t>
            </a:r>
            <a:endParaRPr lang="de-DE" dirty="0"/>
          </a:p>
        </p:txBody>
      </p:sp>
      <p:sp>
        <p:nvSpPr>
          <p:cNvPr id="6" name="Geschweifte Klammer rechts 5"/>
          <p:cNvSpPr/>
          <p:nvPr/>
        </p:nvSpPr>
        <p:spPr bwMode="auto">
          <a:xfrm rot="5400000">
            <a:off x="2122038" y="2851246"/>
            <a:ext cx="288032" cy="3891812"/>
          </a:xfrm>
          <a:prstGeom prst="rightBrace">
            <a:avLst/>
          </a:prstGeom>
          <a:solidFill>
            <a:srgbClr val="FFFFFF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Geschweifte Klammer rechts 6"/>
          <p:cNvSpPr/>
          <p:nvPr/>
        </p:nvSpPr>
        <p:spPr bwMode="auto">
          <a:xfrm rot="5400000">
            <a:off x="6661922" y="3643334"/>
            <a:ext cx="288032" cy="3891812"/>
          </a:xfrm>
          <a:prstGeom prst="rightBrace">
            <a:avLst/>
          </a:prstGeom>
          <a:solidFill>
            <a:srgbClr val="FFFFFF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echteck 2"/>
          <p:cNvSpPr/>
          <p:nvPr/>
        </p:nvSpPr>
        <p:spPr bwMode="auto">
          <a:xfrm>
            <a:off x="2048573" y="2780928"/>
            <a:ext cx="4539651" cy="1154162"/>
          </a:xfrm>
          <a:prstGeom prst="rect">
            <a:avLst/>
          </a:prstGeom>
          <a:solidFill>
            <a:srgbClr val="CCFFCC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Some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important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language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sit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in 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the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middle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Prolog,</a:t>
            </a:r>
            <a:r>
              <a:rPr kumimoji="0" lang="de-DE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RIF,...</a:t>
            </a: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8452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Rules and the Semantic Web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Several proposed rule languages for use with the SW:</a:t>
            </a:r>
          </a:p>
          <a:p>
            <a:pPr lvl="1"/>
            <a:r>
              <a:rPr lang="en-GB" dirty="0" err="1" smtClean="0"/>
              <a:t>RuleML</a:t>
            </a:r>
            <a:endParaRPr lang="en-GB" dirty="0" smtClean="0"/>
          </a:p>
          <a:p>
            <a:pPr lvl="1"/>
            <a:r>
              <a:rPr lang="en-GB" dirty="0" smtClean="0"/>
              <a:t>N3 Rules</a:t>
            </a:r>
          </a:p>
          <a:p>
            <a:pPr lvl="1"/>
            <a:r>
              <a:rPr lang="en-GB" dirty="0" smtClean="0"/>
              <a:t>Jena Rules</a:t>
            </a:r>
          </a:p>
          <a:p>
            <a:pPr lvl="1"/>
            <a:r>
              <a:rPr lang="en-GB" dirty="0" smtClean="0"/>
              <a:t>Semantic Web Rule Language (SWRL)</a:t>
            </a:r>
          </a:p>
          <a:p>
            <a:pPr lvl="1"/>
            <a:r>
              <a:rPr lang="en-GB" dirty="0" smtClean="0"/>
              <a:t>Rule Interchange Format (RIF)</a:t>
            </a:r>
          </a:p>
          <a:p>
            <a:pPr lvl="1"/>
            <a:r>
              <a:rPr lang="en-GB" dirty="0" smtClean="0"/>
              <a:t>SPIN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>
          <a:xfrm>
            <a:off x="80392" y="1682750"/>
            <a:ext cx="4419600" cy="4489450"/>
          </a:xfrm>
        </p:spPr>
        <p:txBody>
          <a:bodyPr/>
          <a:lstStyle/>
          <a:p>
            <a:pPr marL="0" indent="0">
              <a:buNone/>
            </a:pPr>
            <a:r>
              <a:rPr lang="de-DE" b="1" u="sng" dirty="0" err="1" smtClean="0"/>
              <a:t>Given</a:t>
            </a:r>
            <a:endParaRPr lang="de-DE" b="1" dirty="0" smtClean="0"/>
          </a:p>
          <a:p>
            <a:pPr marL="0" indent="0">
              <a:buNone/>
            </a:pPr>
            <a:r>
              <a:rPr lang="de-DE" b="1" dirty="0"/>
              <a:t>E</a:t>
            </a:r>
            <a:r>
              <a:rPr lang="de-DE" b="1" dirty="0" smtClean="0"/>
              <a:t>mpty </a:t>
            </a:r>
            <a:r>
              <a:rPr lang="de-DE" b="1" dirty="0" err="1" smtClean="0"/>
              <a:t>default</a:t>
            </a:r>
            <a:r>
              <a:rPr lang="de-DE" b="1" dirty="0" smtClean="0"/>
              <a:t> </a:t>
            </a:r>
            <a:r>
              <a:rPr lang="de-DE" b="1" dirty="0" err="1" smtClean="0"/>
              <a:t>graph</a:t>
            </a:r>
            <a:r>
              <a:rPr lang="de-DE" b="1" dirty="0"/>
              <a:t> </a:t>
            </a:r>
            <a:endParaRPr lang="de-DE" b="1" dirty="0" smtClean="0"/>
          </a:p>
          <a:p>
            <a:pPr marL="0" indent="0">
              <a:buNone/>
            </a:pPr>
            <a:r>
              <a:rPr lang="de-DE" b="1" dirty="0"/>
              <a:t>PREFIX</a:t>
            </a:r>
            <a:r>
              <a:rPr lang="de-DE" dirty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d</a:t>
            </a:r>
            <a:r>
              <a:rPr lang="de-DE" sz="1800" dirty="0" smtClean="0"/>
              <a:t>c</a:t>
            </a:r>
            <a:r>
              <a:rPr lang="de-DE" sz="1800" dirty="0"/>
              <a:t>: </a:t>
            </a:r>
            <a:r>
              <a:rPr lang="de-DE" sz="1800" dirty="0" smtClean="0">
                <a:hlinkClick r:id="rId2"/>
              </a:rPr>
              <a:t>http</a:t>
            </a:r>
            <a:r>
              <a:rPr lang="de-DE" sz="1800" dirty="0">
                <a:hlinkClick r:id="rId2"/>
              </a:rPr>
              <a:t>://purl.org/dc/elements/1.1</a:t>
            </a:r>
            <a:r>
              <a:rPr lang="de-DE" sz="1800" dirty="0" smtClean="0">
                <a:hlinkClick r:id="rId2"/>
              </a:rPr>
              <a:t>/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>  </a:t>
            </a:r>
            <a:r>
              <a:rPr lang="de-DE" sz="1800" dirty="0" err="1" smtClean="0"/>
              <a:t>my</a:t>
            </a:r>
            <a:r>
              <a:rPr lang="de-DE" sz="1800" dirty="0" smtClean="0"/>
              <a:t>: &lt;http://</a:t>
            </a:r>
            <a:r>
              <a:rPr lang="de-DE" sz="1800" dirty="0" err="1" smtClean="0"/>
              <a:t>example.org</a:t>
            </a:r>
            <a:r>
              <a:rPr lang="de-DE" sz="1800" dirty="0" smtClean="0"/>
              <a:t>&gt;</a:t>
            </a:r>
            <a:r>
              <a:rPr lang="de-DE" dirty="0" smtClean="0"/>
              <a:t>	</a:t>
            </a:r>
            <a:endParaRPr lang="de-DE" dirty="0"/>
          </a:p>
          <a:p>
            <a:pPr marL="0" indent="0">
              <a:buNone/>
            </a:pPr>
            <a:r>
              <a:rPr lang="de-DE" b="1" dirty="0" err="1" smtClean="0"/>
              <a:t>Rule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my:hasCreated</a:t>
            </a:r>
            <a:r>
              <a:rPr lang="de-DE" dirty="0" smtClean="0"/>
              <a:t>(?X,?Y) :- </a:t>
            </a:r>
            <a:br>
              <a:rPr lang="de-DE" dirty="0" smtClean="0"/>
            </a:br>
            <a:r>
              <a:rPr lang="de-DE" dirty="0" smtClean="0"/>
              <a:t>  </a:t>
            </a:r>
            <a:r>
              <a:rPr lang="de-DE" dirty="0" err="1" smtClean="0"/>
              <a:t>dc:creator</a:t>
            </a:r>
            <a:r>
              <a:rPr lang="de-DE" dirty="0" smtClean="0"/>
              <a:t>(?Y,?X).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419600" cy="4489449"/>
          </a:xfrm>
        </p:spPr>
        <p:txBody>
          <a:bodyPr/>
          <a:lstStyle/>
          <a:p>
            <a:pPr marL="0" indent="0">
              <a:buNone/>
            </a:pPr>
            <a:r>
              <a:rPr lang="de-DE" b="1" u="sng" dirty="0" err="1" smtClean="0"/>
              <a:t>Sequence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of</a:t>
            </a:r>
            <a:r>
              <a:rPr lang="de-DE" b="1" u="sng" dirty="0" smtClean="0"/>
              <a:t> Actions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INSERT DATA</a:t>
            </a:r>
            <a:br>
              <a:rPr lang="de-DE" dirty="0" smtClean="0"/>
            </a:br>
            <a:r>
              <a:rPr lang="de-DE" dirty="0" smtClean="0"/>
              <a:t>{ &lt;http</a:t>
            </a:r>
            <a:r>
              <a:rPr lang="de-DE" dirty="0"/>
              <a:t>://</a:t>
            </a:r>
            <a:r>
              <a:rPr lang="de-DE" dirty="0" err="1"/>
              <a:t>example</a:t>
            </a:r>
            <a:r>
              <a:rPr lang="de-DE" dirty="0"/>
              <a:t>/</a:t>
            </a:r>
            <a:r>
              <a:rPr lang="de-DE" dirty="0" smtClean="0"/>
              <a:t>book1&gt;  </a:t>
            </a:r>
            <a:r>
              <a:rPr lang="de-DE" dirty="0" err="1" smtClean="0"/>
              <a:t>dc:creator</a:t>
            </a:r>
            <a:r>
              <a:rPr lang="de-DE" dirty="0" smtClean="0"/>
              <a:t> </a:t>
            </a:r>
            <a:r>
              <a:rPr lang="de-DE" dirty="0"/>
              <a:t>"</a:t>
            </a:r>
            <a:r>
              <a:rPr lang="de-DE" dirty="0" err="1"/>
              <a:t>A.N.Other</a:t>
            </a:r>
            <a:r>
              <a:rPr lang="de-DE" dirty="0"/>
              <a:t>" </a:t>
            </a:r>
            <a:r>
              <a:rPr lang="de-DE" dirty="0" smtClean="0"/>
              <a:t>. }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DELETE DATA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{ &lt;http://</a:t>
            </a:r>
            <a:r>
              <a:rPr lang="de-DE" dirty="0" err="1"/>
              <a:t>example</a:t>
            </a:r>
            <a:r>
              <a:rPr lang="de-DE" dirty="0"/>
              <a:t>/book1&gt;  </a:t>
            </a:r>
            <a:r>
              <a:rPr lang="de-DE" dirty="0" err="1"/>
              <a:t>dc:creator</a:t>
            </a:r>
            <a:r>
              <a:rPr lang="de-DE" dirty="0"/>
              <a:t> "</a:t>
            </a:r>
            <a:r>
              <a:rPr lang="de-DE" dirty="0" err="1"/>
              <a:t>A.N.Other</a:t>
            </a:r>
            <a:r>
              <a:rPr lang="de-DE" dirty="0"/>
              <a:t>" . }</a:t>
            </a:r>
          </a:p>
          <a:p>
            <a:pPr marL="0" indent="0">
              <a:buNone/>
            </a:pPr>
            <a:r>
              <a:rPr lang="de-DE" b="1" dirty="0" err="1" smtClean="0"/>
              <a:t>What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</a:t>
            </a:r>
            <a:r>
              <a:rPr lang="de-DE" b="1" dirty="0" err="1" smtClean="0"/>
              <a:t>now</a:t>
            </a:r>
            <a:r>
              <a:rPr lang="de-DE" b="1" dirty="0" smtClean="0"/>
              <a:t> </a:t>
            </a:r>
            <a:r>
              <a:rPr lang="de-DE" b="1" dirty="0" err="1" smtClean="0"/>
              <a:t>returned</a:t>
            </a:r>
            <a:r>
              <a:rPr lang="de-DE" b="1" dirty="0" smtClean="0"/>
              <a:t> in </a:t>
            </a:r>
            <a:r>
              <a:rPr lang="de-DE" b="1" dirty="0" err="1" smtClean="0"/>
              <a:t>Step</a:t>
            </a:r>
            <a:r>
              <a:rPr lang="de-DE" b="1" dirty="0" smtClean="0"/>
              <a:t> 3?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de-DE" dirty="0" smtClean="0"/>
              <a:t>CREATE ?X ?P ?Z.</a:t>
            </a:r>
            <a:br>
              <a:rPr lang="de-DE" dirty="0" smtClean="0"/>
            </a:br>
            <a:r>
              <a:rPr lang="de-DE" dirty="0" smtClean="0"/>
              <a:t>WHERE {?X ?P ?Z.}</a:t>
            </a:r>
          </a:p>
          <a:p>
            <a:pPr marL="0" indent="0">
              <a:buNone/>
            </a:pPr>
            <a:r>
              <a:rPr lang="de-DE" dirty="0" smtClean="0"/>
              <a:t>       </a:t>
            </a:r>
            <a:r>
              <a:rPr lang="de-DE" dirty="0"/>
              <a:t>"</a:t>
            </a:r>
            <a:r>
              <a:rPr lang="de-DE" dirty="0" err="1" smtClean="0"/>
              <a:t>A.N.Other</a:t>
            </a:r>
            <a:r>
              <a:rPr lang="de-DE" dirty="0" smtClean="0"/>
              <a:t>“ </a:t>
            </a:r>
            <a:r>
              <a:rPr lang="de-DE" dirty="0" err="1" smtClean="0"/>
              <a:t>my:hasCreated</a:t>
            </a:r>
            <a:r>
              <a:rPr lang="de-DE" dirty="0" smtClean="0"/>
              <a:t>   </a:t>
            </a:r>
            <a:br>
              <a:rPr lang="de-DE" dirty="0" smtClean="0"/>
            </a:br>
            <a:r>
              <a:rPr lang="de-DE" dirty="0" smtClean="0"/>
              <a:t>       &lt;http</a:t>
            </a:r>
            <a:r>
              <a:rPr lang="de-DE" dirty="0"/>
              <a:t>://</a:t>
            </a:r>
            <a:r>
              <a:rPr lang="de-DE" dirty="0" err="1"/>
              <a:t>example</a:t>
            </a:r>
            <a:r>
              <a:rPr lang="de-DE" dirty="0"/>
              <a:t>/</a:t>
            </a:r>
            <a:r>
              <a:rPr lang="de-DE" dirty="0" smtClean="0"/>
              <a:t>book1&gt;. 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ECA-</a:t>
            </a:r>
            <a:r>
              <a:rPr lang="de-DE" dirty="0" err="1" smtClean="0"/>
              <a:t>like</a:t>
            </a:r>
            <a:r>
              <a:rPr lang="de-DE" dirty="0" smtClean="0"/>
              <a:t> Rules: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 bwMode="auto">
          <a:xfrm>
            <a:off x="659315" y="5373216"/>
            <a:ext cx="3505387" cy="1277273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An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event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happened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here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/>
            </a:r>
            <a:b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</a:b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that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added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a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/>
            </a:r>
            <a:b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</a:b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which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was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never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retracted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b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</a:b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by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another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rule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.</a:t>
            </a:r>
            <a:endParaRPr kumimoji="0" 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" name="Gekrümmte Verbindung 6"/>
          <p:cNvCxnSpPr>
            <a:stCxn id="3" idx="0"/>
          </p:cNvCxnSpPr>
          <p:nvPr/>
        </p:nvCxnSpPr>
        <p:spPr bwMode="auto">
          <a:xfrm rot="5400000" flipH="1" flipV="1">
            <a:off x="2524088" y="3172905"/>
            <a:ext cx="2088232" cy="2312391"/>
          </a:xfrm>
          <a:prstGeom prst="curvedConnector2">
            <a:avLst/>
          </a:prstGeom>
          <a:solidFill>
            <a:schemeClr val="accent1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34366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0</TotalTime>
  <Words>1309</Words>
  <Application>Microsoft Macintosh PowerPoint</Application>
  <PresentationFormat>Bildschirmpräsentation (4:3)</PresentationFormat>
  <Paragraphs>328</Paragraphs>
  <Slides>45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5</vt:i4>
      </vt:variant>
      <vt:variant>
        <vt:lpstr>Folientitel</vt:lpstr>
      </vt:variant>
      <vt:variant>
        <vt:i4>45</vt:i4>
      </vt:variant>
    </vt:vector>
  </HeadingPairs>
  <TitlesOfParts>
    <vt:vector size="50" baseType="lpstr">
      <vt:lpstr>ECS</vt:lpstr>
      <vt:lpstr>1_ECS</vt:lpstr>
      <vt:lpstr>2_ECS</vt:lpstr>
      <vt:lpstr>3_ECS</vt:lpstr>
      <vt:lpstr>4_ECS</vt:lpstr>
      <vt:lpstr>Semantic Web  in Depth</vt:lpstr>
      <vt:lpstr>The Semantic Web layer cake</vt:lpstr>
      <vt:lpstr>The Role of Rules</vt:lpstr>
      <vt:lpstr>Rule Format</vt:lpstr>
      <vt:lpstr>Rule Format</vt:lpstr>
      <vt:lpstr>Rules – One Word for Two Things</vt:lpstr>
      <vt:lpstr>Rules – One Word for Two Things</vt:lpstr>
      <vt:lpstr>Rules and the Semantic Web</vt:lpstr>
      <vt:lpstr>ECA-like Rules:</vt:lpstr>
      <vt:lpstr>Declarative Logical Rules:</vt:lpstr>
      <vt:lpstr>Issues with Semantics of Logical Rules</vt:lpstr>
      <vt:lpstr>Non-monotonicity</vt:lpstr>
      <vt:lpstr>Multiple Semantics</vt:lpstr>
      <vt:lpstr>Infinite Structures</vt:lpstr>
      <vt:lpstr>Description Logics and Rules</vt:lpstr>
      <vt:lpstr>Description Logics and Rules</vt:lpstr>
      <vt:lpstr>SPIN</vt:lpstr>
      <vt:lpstr>SPARQL CONSTRUCT</vt:lpstr>
      <vt:lpstr>SPARQL CONSTRUCT is not a rule language</vt:lpstr>
      <vt:lpstr>Constraints</vt:lpstr>
      <vt:lpstr>Class constraint in SPIN</vt:lpstr>
      <vt:lpstr>PowerPoint-Präsentation</vt:lpstr>
      <vt:lpstr>SPARQL Construct Query</vt:lpstr>
      <vt:lpstr>SPARQL Construct Query Turned into SPIN Rule</vt:lpstr>
      <vt:lpstr>Jena Rules</vt:lpstr>
      <vt:lpstr>Jena Rules</vt:lpstr>
      <vt:lpstr>Jena Rule Example</vt:lpstr>
      <vt:lpstr>Semantic Web  Rule Language</vt:lpstr>
      <vt:lpstr>SWRL</vt:lpstr>
      <vt:lpstr>SWRL Rule Example</vt:lpstr>
      <vt:lpstr>SWRL Rule Example</vt:lpstr>
      <vt:lpstr>SWRL Rule Example</vt:lpstr>
      <vt:lpstr>SWRL XML Syntax</vt:lpstr>
      <vt:lpstr>SWRL RDF Syntax</vt:lpstr>
      <vt:lpstr>Rule  Interchange  Format</vt:lpstr>
      <vt:lpstr>Rule Interchange Format</vt:lpstr>
      <vt:lpstr>Rule Interchange Format</vt:lpstr>
      <vt:lpstr>RIF Dialects</vt:lpstr>
      <vt:lpstr>RIF Basic Logic Dialect</vt:lpstr>
      <vt:lpstr>RIF Structure</vt:lpstr>
      <vt:lpstr>RIF Example</vt:lpstr>
      <vt:lpstr>RIF Example</vt:lpstr>
      <vt:lpstr>RIF Example</vt:lpstr>
      <vt:lpstr>Reflection</vt:lpstr>
      <vt:lpstr>Reflection on Rules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Web Rules</dc:title>
  <dc:creator>Nicholas Gibbins</dc:creator>
  <cp:lastModifiedBy>Steffen Staab</cp:lastModifiedBy>
  <cp:revision>83</cp:revision>
  <dcterms:created xsi:type="dcterms:W3CDTF">2010-05-05T13:13:45Z</dcterms:created>
  <dcterms:modified xsi:type="dcterms:W3CDTF">2016-04-17T14:35:51Z</dcterms:modified>
</cp:coreProperties>
</file>