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64"/>
  </p:notesMasterIdLst>
  <p:sldIdLst>
    <p:sldId id="257" r:id="rId2"/>
    <p:sldId id="335" r:id="rId3"/>
    <p:sldId id="299" r:id="rId4"/>
    <p:sldId id="311" r:id="rId5"/>
    <p:sldId id="312" r:id="rId6"/>
    <p:sldId id="328" r:id="rId7"/>
    <p:sldId id="322" r:id="rId8"/>
    <p:sldId id="324" r:id="rId9"/>
    <p:sldId id="326" r:id="rId10"/>
    <p:sldId id="325" r:id="rId11"/>
    <p:sldId id="327" r:id="rId12"/>
    <p:sldId id="259" r:id="rId13"/>
    <p:sldId id="261" r:id="rId14"/>
    <p:sldId id="301" r:id="rId15"/>
    <p:sldId id="302" r:id="rId16"/>
    <p:sldId id="303" r:id="rId17"/>
    <p:sldId id="310" r:id="rId18"/>
    <p:sldId id="305" r:id="rId19"/>
    <p:sldId id="308" r:id="rId20"/>
    <p:sldId id="309" r:id="rId21"/>
    <p:sldId id="306" r:id="rId22"/>
    <p:sldId id="307" r:id="rId23"/>
    <p:sldId id="300" r:id="rId24"/>
    <p:sldId id="260" r:id="rId25"/>
    <p:sldId id="329" r:id="rId26"/>
    <p:sldId id="262" r:id="rId27"/>
    <p:sldId id="264" r:id="rId28"/>
    <p:sldId id="265" r:id="rId29"/>
    <p:sldId id="263" r:id="rId30"/>
    <p:sldId id="266" r:id="rId31"/>
    <p:sldId id="283" r:id="rId32"/>
    <p:sldId id="290" r:id="rId33"/>
    <p:sldId id="271" r:id="rId34"/>
    <p:sldId id="270" r:id="rId35"/>
    <p:sldId id="267" r:id="rId36"/>
    <p:sldId id="268" r:id="rId37"/>
    <p:sldId id="272" r:id="rId38"/>
    <p:sldId id="273" r:id="rId39"/>
    <p:sldId id="274" r:id="rId40"/>
    <p:sldId id="275" r:id="rId41"/>
    <p:sldId id="294" r:id="rId42"/>
    <p:sldId id="295" r:id="rId43"/>
    <p:sldId id="276" r:id="rId44"/>
    <p:sldId id="277" r:id="rId45"/>
    <p:sldId id="278" r:id="rId46"/>
    <p:sldId id="279" r:id="rId47"/>
    <p:sldId id="281" r:id="rId48"/>
    <p:sldId id="282" r:id="rId49"/>
    <p:sldId id="284" r:id="rId50"/>
    <p:sldId id="291" r:id="rId51"/>
    <p:sldId id="285" r:id="rId52"/>
    <p:sldId id="286" r:id="rId53"/>
    <p:sldId id="287" r:id="rId54"/>
    <p:sldId id="289" r:id="rId55"/>
    <p:sldId id="292" r:id="rId56"/>
    <p:sldId id="293" r:id="rId57"/>
    <p:sldId id="296" r:id="rId58"/>
    <p:sldId id="297" r:id="rId59"/>
    <p:sldId id="330" r:id="rId60"/>
    <p:sldId id="336" r:id="rId61"/>
    <p:sldId id="334" r:id="rId62"/>
    <p:sldId id="337" r:id="rId6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FD4443E-F989-4FC4-A0C8-D5A2AF1F390B}" styleName="Dunkle Formatvorlage 1 - Akz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Designformatvorlage 2 - Akz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94" autoAdjust="0"/>
  </p:normalViewPr>
  <p:slideViewPr>
    <p:cSldViewPr snapToGrid="0" snapToObjects="1" showGuides="1">
      <p:cViewPr>
        <p:scale>
          <a:sx n="100" d="100"/>
          <a:sy n="100" d="100"/>
        </p:scale>
        <p:origin x="-1240" y="-80"/>
      </p:cViewPr>
      <p:guideLst>
        <p:guide orient="horz" pos="2385"/>
        <p:guide pos="55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printerSettings" Target="printerSettings/printerSettings1.bin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45C2B-B0B1-1D4F-A54E-8668E1C6EDA4}" type="datetimeFigureOut">
              <a:rPr lang="en-US" smtClean="0"/>
              <a:t>16.03.16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E2EF7-64D3-9348-A690-976959FE2B0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41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GSP,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name</a:t>
            </a:r>
            <a:r>
              <a:rPr lang="de-DE" dirty="0" smtClean="0"/>
              <a:t> </a:t>
            </a:r>
            <a:r>
              <a:rPr lang="de-DE" dirty="0" err="1" smtClean="0"/>
              <a:t>implies</a:t>
            </a:r>
            <a:r>
              <a:rPr lang="de-DE" dirty="0" smtClean="0"/>
              <a:t>,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seen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HTTP </a:t>
            </a:r>
            <a:r>
              <a:rPr lang="de-DE" dirty="0" err="1" smtClean="0"/>
              <a:t>protocol</a:t>
            </a:r>
            <a:r>
              <a:rPr lang="de-DE" dirty="0" smtClean="0"/>
              <a:t> </a:t>
            </a:r>
            <a:r>
              <a:rPr lang="de-DE" dirty="0" err="1" smtClean="0"/>
              <a:t>definition</a:t>
            </a:r>
            <a:r>
              <a:rPr lang="de-DE" dirty="0" smtClean="0"/>
              <a:t> on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interact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 </a:t>
            </a:r>
            <a:r>
              <a:rPr lang="de-DE" dirty="0" err="1" smtClean="0"/>
              <a:t>quad</a:t>
            </a:r>
            <a:r>
              <a:rPr lang="de-DE" dirty="0" smtClean="0"/>
              <a:t> (</a:t>
            </a:r>
            <a:r>
              <a:rPr lang="de-DE" dirty="0" err="1" smtClean="0"/>
              <a:t>graph</a:t>
            </a:r>
            <a:r>
              <a:rPr lang="de-DE" dirty="0" smtClean="0"/>
              <a:t>) </a:t>
            </a:r>
            <a:r>
              <a:rPr lang="de-DE" dirty="0" err="1" smtClean="0"/>
              <a:t>store</a:t>
            </a:r>
            <a:r>
              <a:rPr lang="de-DE" dirty="0" smtClean="0"/>
              <a:t>. The </a:t>
            </a:r>
            <a:r>
              <a:rPr lang="de-DE" dirty="0" err="1" smtClean="0"/>
              <a:t>model</a:t>
            </a:r>
            <a:r>
              <a:rPr lang="de-DE" dirty="0" smtClean="0"/>
              <a:t>,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seen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HTTP </a:t>
            </a:r>
            <a:r>
              <a:rPr lang="de-DE" dirty="0" err="1" smtClean="0"/>
              <a:t>clients</a:t>
            </a:r>
            <a:r>
              <a:rPr lang="de-DE" dirty="0" smtClean="0"/>
              <a:t>,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HTTP </a:t>
            </a:r>
            <a:r>
              <a:rPr lang="de-DE" dirty="0" err="1" smtClean="0"/>
              <a:t>resources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equal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 graph. 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useful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HTTP </a:t>
            </a:r>
            <a:r>
              <a:rPr lang="de-DE" dirty="0" err="1" smtClean="0"/>
              <a:t>clients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working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stores</a:t>
            </a:r>
            <a:r>
              <a:rPr lang="de-DE" dirty="0" smtClean="0"/>
              <a:t>. These </a:t>
            </a:r>
            <a:r>
              <a:rPr lang="de-DE" dirty="0" err="1" smtClean="0"/>
              <a:t>graphs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</a:t>
            </a:r>
            <a:r>
              <a:rPr lang="de-DE" dirty="0" err="1" smtClean="0"/>
              <a:t>triples</a:t>
            </a:r>
            <a:r>
              <a:rPr lang="de-DE" dirty="0" smtClean="0"/>
              <a:t> </a:t>
            </a:r>
            <a:r>
              <a:rPr lang="de-DE" dirty="0" err="1" smtClean="0"/>
              <a:t>under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URI, but do not </a:t>
            </a:r>
            <a:r>
              <a:rPr lang="de-DE" dirty="0" err="1" smtClean="0"/>
              <a:t>imply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extra </a:t>
            </a:r>
            <a:r>
              <a:rPr lang="de-DE" dirty="0" err="1" smtClean="0"/>
              <a:t>functionality</a:t>
            </a:r>
            <a:r>
              <a:rPr lang="de-DE" dirty="0" smtClean="0"/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In LDP,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. LDP </a:t>
            </a:r>
            <a:r>
              <a:rPr lang="de-DE" dirty="0" err="1" smtClean="0"/>
              <a:t>looks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abstract</a:t>
            </a:r>
            <a:r>
              <a:rPr lang="de-DE" dirty="0" smtClean="0"/>
              <a:t> </a:t>
            </a:r>
            <a:r>
              <a:rPr lang="de-DE" dirty="0" err="1" smtClean="0"/>
              <a:t>away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  <a:r>
              <a:rPr lang="de-DE" dirty="0" err="1" smtClean="0"/>
              <a:t>storage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focus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protocol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lifecycle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HTTP </a:t>
            </a:r>
            <a:r>
              <a:rPr lang="de-DE" dirty="0" err="1" smtClean="0"/>
              <a:t>resources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relationships</a:t>
            </a:r>
            <a:r>
              <a:rPr lang="de-DE" dirty="0" smtClean="0"/>
              <a:t> (links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containers</a:t>
            </a:r>
            <a:r>
              <a:rPr lang="de-DE" dirty="0" smtClean="0"/>
              <a:t>). LDP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implemented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store</a:t>
            </a:r>
            <a:r>
              <a:rPr lang="de-DE" dirty="0" smtClean="0"/>
              <a:t> </a:t>
            </a:r>
            <a:r>
              <a:rPr lang="de-DE" dirty="0" err="1" smtClean="0"/>
              <a:t>underneath</a:t>
            </a:r>
            <a:r>
              <a:rPr lang="de-DE" dirty="0" smtClean="0"/>
              <a:t>. LDP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semantics</a:t>
            </a:r>
            <a:r>
              <a:rPr lang="de-DE" dirty="0" smtClean="0"/>
              <a:t>, </a:t>
            </a:r>
            <a:r>
              <a:rPr lang="de-DE" dirty="0" err="1" smtClean="0"/>
              <a:t>confined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RDF, </a:t>
            </a:r>
            <a:r>
              <a:rPr lang="de-DE" dirty="0" err="1" smtClean="0"/>
              <a:t>imply</a:t>
            </a:r>
            <a:r>
              <a:rPr lang="de-DE" dirty="0" smtClean="0"/>
              <a:t> </a:t>
            </a:r>
            <a:r>
              <a:rPr lang="de-DE" dirty="0" err="1" smtClean="0"/>
              <a:t>certain</a:t>
            </a:r>
            <a:r>
              <a:rPr lang="de-DE" dirty="0" smtClean="0"/>
              <a:t>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  <a:r>
              <a:rPr lang="de-DE" dirty="0" err="1" smtClean="0"/>
              <a:t>behaviour</a:t>
            </a:r>
            <a:r>
              <a:rPr lang="de-DE" dirty="0" smtClean="0"/>
              <a:t>. An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an LDP ‘</a:t>
            </a:r>
            <a:r>
              <a:rPr lang="de-DE" dirty="0" err="1" smtClean="0"/>
              <a:t>collection</a:t>
            </a:r>
            <a:r>
              <a:rPr lang="de-DE" dirty="0" smtClean="0"/>
              <a:t>’. This </a:t>
            </a:r>
            <a:r>
              <a:rPr lang="de-DE" dirty="0" err="1" smtClean="0"/>
              <a:t>distinction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discussed</a:t>
            </a:r>
            <a:r>
              <a:rPr lang="de-DE" dirty="0" smtClean="0"/>
              <a:t> </a:t>
            </a:r>
            <a:r>
              <a:rPr lang="de-DE" dirty="0" err="1" smtClean="0"/>
              <a:t>later</a:t>
            </a:r>
            <a:r>
              <a:rPr lang="de-DE" dirty="0" smtClean="0"/>
              <a:t> on.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770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Etag</a:t>
            </a:r>
            <a:r>
              <a:rPr lang="de-DE" dirty="0" smtClean="0"/>
              <a:t> = </a:t>
            </a:r>
            <a:r>
              <a:rPr lang="de-DE" dirty="0" err="1" smtClean="0"/>
              <a:t>entity</a:t>
            </a:r>
            <a:r>
              <a:rPr lang="de-DE" dirty="0" smtClean="0"/>
              <a:t> tag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842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Slug</a:t>
            </a:r>
            <a:r>
              <a:rPr lang="en-US" baseline="0" dirty="0" smtClean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14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Slug</a:t>
            </a:r>
            <a:r>
              <a:rPr lang="en-US" baseline="0" dirty="0" smtClean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14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GSP,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name</a:t>
            </a:r>
            <a:r>
              <a:rPr lang="de-DE" dirty="0" smtClean="0"/>
              <a:t> </a:t>
            </a:r>
            <a:r>
              <a:rPr lang="de-DE" dirty="0" err="1" smtClean="0"/>
              <a:t>implies</a:t>
            </a:r>
            <a:r>
              <a:rPr lang="de-DE" dirty="0" smtClean="0"/>
              <a:t>,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seen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HTTP </a:t>
            </a:r>
            <a:r>
              <a:rPr lang="de-DE" dirty="0" err="1" smtClean="0"/>
              <a:t>protocol</a:t>
            </a:r>
            <a:r>
              <a:rPr lang="de-DE" dirty="0" smtClean="0"/>
              <a:t> </a:t>
            </a:r>
            <a:r>
              <a:rPr lang="de-DE" dirty="0" err="1" smtClean="0"/>
              <a:t>definition</a:t>
            </a:r>
            <a:r>
              <a:rPr lang="de-DE" dirty="0" smtClean="0"/>
              <a:t> on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interact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 </a:t>
            </a:r>
            <a:r>
              <a:rPr lang="de-DE" dirty="0" err="1" smtClean="0"/>
              <a:t>quad</a:t>
            </a:r>
            <a:r>
              <a:rPr lang="de-DE" dirty="0" smtClean="0"/>
              <a:t> (</a:t>
            </a:r>
            <a:r>
              <a:rPr lang="de-DE" dirty="0" err="1" smtClean="0"/>
              <a:t>graph</a:t>
            </a:r>
            <a:r>
              <a:rPr lang="de-DE" dirty="0" smtClean="0"/>
              <a:t>) </a:t>
            </a:r>
            <a:r>
              <a:rPr lang="de-DE" dirty="0" err="1" smtClean="0"/>
              <a:t>store</a:t>
            </a:r>
            <a:r>
              <a:rPr lang="de-DE" dirty="0" smtClean="0"/>
              <a:t>. The </a:t>
            </a:r>
            <a:r>
              <a:rPr lang="de-DE" dirty="0" err="1" smtClean="0"/>
              <a:t>model</a:t>
            </a:r>
            <a:r>
              <a:rPr lang="de-DE" dirty="0" smtClean="0"/>
              <a:t>,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seen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HTTP </a:t>
            </a:r>
            <a:r>
              <a:rPr lang="de-DE" dirty="0" err="1" smtClean="0"/>
              <a:t>clients</a:t>
            </a:r>
            <a:r>
              <a:rPr lang="de-DE" dirty="0" smtClean="0"/>
              <a:t>,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HTTP </a:t>
            </a:r>
            <a:r>
              <a:rPr lang="de-DE" dirty="0" err="1" smtClean="0"/>
              <a:t>resources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equal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 graph. 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useful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HTTP </a:t>
            </a:r>
            <a:r>
              <a:rPr lang="de-DE" dirty="0" err="1" smtClean="0"/>
              <a:t>clients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working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stores</a:t>
            </a:r>
            <a:r>
              <a:rPr lang="de-DE" dirty="0" smtClean="0"/>
              <a:t>. These </a:t>
            </a:r>
            <a:r>
              <a:rPr lang="de-DE" dirty="0" err="1" smtClean="0"/>
              <a:t>graphs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</a:t>
            </a:r>
            <a:r>
              <a:rPr lang="de-DE" dirty="0" err="1" smtClean="0"/>
              <a:t>triples</a:t>
            </a:r>
            <a:r>
              <a:rPr lang="de-DE" dirty="0" smtClean="0"/>
              <a:t> </a:t>
            </a:r>
            <a:r>
              <a:rPr lang="de-DE" dirty="0" err="1" smtClean="0"/>
              <a:t>under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URI, but do not </a:t>
            </a:r>
            <a:r>
              <a:rPr lang="de-DE" dirty="0" err="1" smtClean="0"/>
              <a:t>imply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extra </a:t>
            </a:r>
            <a:r>
              <a:rPr lang="de-DE" dirty="0" err="1" smtClean="0"/>
              <a:t>functionality</a:t>
            </a:r>
            <a:r>
              <a:rPr lang="de-DE" dirty="0" smtClean="0"/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In LDP,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. LDP </a:t>
            </a:r>
            <a:r>
              <a:rPr lang="de-DE" dirty="0" err="1" smtClean="0"/>
              <a:t>looks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abstract</a:t>
            </a:r>
            <a:r>
              <a:rPr lang="de-DE" dirty="0" smtClean="0"/>
              <a:t> </a:t>
            </a:r>
            <a:r>
              <a:rPr lang="de-DE" dirty="0" err="1" smtClean="0"/>
              <a:t>away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  <a:r>
              <a:rPr lang="de-DE" dirty="0" err="1" smtClean="0"/>
              <a:t>storage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focus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protocol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lifecycle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HTTP </a:t>
            </a:r>
            <a:r>
              <a:rPr lang="de-DE" dirty="0" err="1" smtClean="0"/>
              <a:t>resources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relationships</a:t>
            </a:r>
            <a:r>
              <a:rPr lang="de-DE" dirty="0" smtClean="0"/>
              <a:t> (links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containers</a:t>
            </a:r>
            <a:r>
              <a:rPr lang="de-DE" dirty="0" smtClean="0"/>
              <a:t>). LDP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implemented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store</a:t>
            </a:r>
            <a:r>
              <a:rPr lang="de-DE" dirty="0" smtClean="0"/>
              <a:t> </a:t>
            </a:r>
            <a:r>
              <a:rPr lang="de-DE" dirty="0" err="1" smtClean="0"/>
              <a:t>underneath</a:t>
            </a:r>
            <a:r>
              <a:rPr lang="de-DE" dirty="0" smtClean="0"/>
              <a:t>. LDP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semantics</a:t>
            </a:r>
            <a:r>
              <a:rPr lang="de-DE" dirty="0" smtClean="0"/>
              <a:t>, </a:t>
            </a:r>
            <a:r>
              <a:rPr lang="de-DE" dirty="0" err="1" smtClean="0"/>
              <a:t>confined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RDF, </a:t>
            </a:r>
            <a:r>
              <a:rPr lang="de-DE" dirty="0" err="1" smtClean="0"/>
              <a:t>imply</a:t>
            </a:r>
            <a:r>
              <a:rPr lang="de-DE" dirty="0" smtClean="0"/>
              <a:t> </a:t>
            </a:r>
            <a:r>
              <a:rPr lang="de-DE" dirty="0" err="1" smtClean="0"/>
              <a:t>certain</a:t>
            </a:r>
            <a:r>
              <a:rPr lang="de-DE" dirty="0" smtClean="0"/>
              <a:t>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  <a:r>
              <a:rPr lang="de-DE" dirty="0" err="1" smtClean="0"/>
              <a:t>behaviour</a:t>
            </a:r>
            <a:r>
              <a:rPr lang="de-DE" dirty="0" smtClean="0"/>
              <a:t>. An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an LDP ‘</a:t>
            </a:r>
            <a:r>
              <a:rPr lang="de-DE" dirty="0" err="1" smtClean="0"/>
              <a:t>collection</a:t>
            </a:r>
            <a:r>
              <a:rPr lang="de-DE" dirty="0" smtClean="0"/>
              <a:t>’. This </a:t>
            </a:r>
            <a:r>
              <a:rPr lang="de-DE" dirty="0" err="1" smtClean="0"/>
              <a:t>distinction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discussed</a:t>
            </a:r>
            <a:r>
              <a:rPr lang="de-DE" dirty="0" smtClean="0"/>
              <a:t> </a:t>
            </a:r>
            <a:r>
              <a:rPr lang="de-DE" dirty="0" err="1" smtClean="0"/>
              <a:t>later</a:t>
            </a:r>
            <a:r>
              <a:rPr lang="de-DE" dirty="0" smtClean="0"/>
              <a:t> on.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770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GSP,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name</a:t>
            </a:r>
            <a:r>
              <a:rPr lang="de-DE" dirty="0" smtClean="0"/>
              <a:t> </a:t>
            </a:r>
            <a:r>
              <a:rPr lang="de-DE" dirty="0" err="1" smtClean="0"/>
              <a:t>implies</a:t>
            </a:r>
            <a:r>
              <a:rPr lang="de-DE" dirty="0" smtClean="0"/>
              <a:t>,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seen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HTTP </a:t>
            </a:r>
            <a:r>
              <a:rPr lang="de-DE" dirty="0" err="1" smtClean="0"/>
              <a:t>protocol</a:t>
            </a:r>
            <a:r>
              <a:rPr lang="de-DE" dirty="0" smtClean="0"/>
              <a:t> </a:t>
            </a:r>
            <a:r>
              <a:rPr lang="de-DE" dirty="0" err="1" smtClean="0"/>
              <a:t>definition</a:t>
            </a:r>
            <a:r>
              <a:rPr lang="de-DE" dirty="0" smtClean="0"/>
              <a:t> on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interact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 </a:t>
            </a:r>
            <a:r>
              <a:rPr lang="de-DE" dirty="0" err="1" smtClean="0"/>
              <a:t>quad</a:t>
            </a:r>
            <a:r>
              <a:rPr lang="de-DE" dirty="0" smtClean="0"/>
              <a:t> (</a:t>
            </a:r>
            <a:r>
              <a:rPr lang="de-DE" dirty="0" err="1" smtClean="0"/>
              <a:t>graph</a:t>
            </a:r>
            <a:r>
              <a:rPr lang="de-DE" dirty="0" smtClean="0"/>
              <a:t>) </a:t>
            </a:r>
            <a:r>
              <a:rPr lang="de-DE" dirty="0" err="1" smtClean="0"/>
              <a:t>store</a:t>
            </a:r>
            <a:r>
              <a:rPr lang="de-DE" dirty="0" smtClean="0"/>
              <a:t>. The </a:t>
            </a:r>
            <a:r>
              <a:rPr lang="de-DE" dirty="0" err="1" smtClean="0"/>
              <a:t>model</a:t>
            </a:r>
            <a:r>
              <a:rPr lang="de-DE" dirty="0" smtClean="0"/>
              <a:t>,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seen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HTTP </a:t>
            </a:r>
            <a:r>
              <a:rPr lang="de-DE" dirty="0" err="1" smtClean="0"/>
              <a:t>clients</a:t>
            </a:r>
            <a:r>
              <a:rPr lang="de-DE" dirty="0" smtClean="0"/>
              <a:t>,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HTTP </a:t>
            </a:r>
            <a:r>
              <a:rPr lang="de-DE" dirty="0" err="1" smtClean="0"/>
              <a:t>resources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equal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 graph. 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useful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HTTP </a:t>
            </a:r>
            <a:r>
              <a:rPr lang="de-DE" dirty="0" err="1" smtClean="0"/>
              <a:t>clients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working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stores</a:t>
            </a:r>
            <a:r>
              <a:rPr lang="de-DE" dirty="0" smtClean="0"/>
              <a:t>. These </a:t>
            </a:r>
            <a:r>
              <a:rPr lang="de-DE" dirty="0" err="1" smtClean="0"/>
              <a:t>graphs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</a:t>
            </a:r>
            <a:r>
              <a:rPr lang="de-DE" dirty="0" err="1" smtClean="0"/>
              <a:t>triples</a:t>
            </a:r>
            <a:r>
              <a:rPr lang="de-DE" dirty="0" smtClean="0"/>
              <a:t> </a:t>
            </a:r>
            <a:r>
              <a:rPr lang="de-DE" dirty="0" err="1" smtClean="0"/>
              <a:t>under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URI, but do not </a:t>
            </a:r>
            <a:r>
              <a:rPr lang="de-DE" dirty="0" err="1" smtClean="0"/>
              <a:t>imply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extra </a:t>
            </a:r>
            <a:r>
              <a:rPr lang="de-DE" dirty="0" err="1" smtClean="0"/>
              <a:t>functionality</a:t>
            </a:r>
            <a:r>
              <a:rPr lang="de-DE" dirty="0" smtClean="0"/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In LDP,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. LDP </a:t>
            </a:r>
            <a:r>
              <a:rPr lang="de-DE" dirty="0" err="1" smtClean="0"/>
              <a:t>looks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abstract</a:t>
            </a:r>
            <a:r>
              <a:rPr lang="de-DE" dirty="0" smtClean="0"/>
              <a:t> </a:t>
            </a:r>
            <a:r>
              <a:rPr lang="de-DE" dirty="0" err="1" smtClean="0"/>
              <a:t>away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  <a:r>
              <a:rPr lang="de-DE" dirty="0" err="1" smtClean="0"/>
              <a:t>storage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focus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protocol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lifecycle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HTTP </a:t>
            </a:r>
            <a:r>
              <a:rPr lang="de-DE" dirty="0" err="1" smtClean="0"/>
              <a:t>resources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relationships</a:t>
            </a:r>
            <a:r>
              <a:rPr lang="de-DE" dirty="0" smtClean="0"/>
              <a:t> (links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containers</a:t>
            </a:r>
            <a:r>
              <a:rPr lang="de-DE" dirty="0" smtClean="0"/>
              <a:t>). LDP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implemented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store</a:t>
            </a:r>
            <a:r>
              <a:rPr lang="de-DE" dirty="0" smtClean="0"/>
              <a:t> </a:t>
            </a:r>
            <a:r>
              <a:rPr lang="de-DE" dirty="0" err="1" smtClean="0"/>
              <a:t>underneath</a:t>
            </a:r>
            <a:r>
              <a:rPr lang="de-DE" dirty="0" smtClean="0"/>
              <a:t>. LDP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semantics</a:t>
            </a:r>
            <a:r>
              <a:rPr lang="de-DE" dirty="0" smtClean="0"/>
              <a:t>, </a:t>
            </a:r>
            <a:r>
              <a:rPr lang="de-DE" dirty="0" err="1" smtClean="0"/>
              <a:t>confined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RDF, </a:t>
            </a:r>
            <a:r>
              <a:rPr lang="de-DE" dirty="0" err="1" smtClean="0"/>
              <a:t>imply</a:t>
            </a:r>
            <a:r>
              <a:rPr lang="de-DE" dirty="0" smtClean="0"/>
              <a:t> </a:t>
            </a:r>
            <a:r>
              <a:rPr lang="de-DE" dirty="0" err="1" smtClean="0"/>
              <a:t>certain</a:t>
            </a:r>
            <a:r>
              <a:rPr lang="de-DE" dirty="0" smtClean="0"/>
              <a:t>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  <a:r>
              <a:rPr lang="de-DE" dirty="0" err="1" smtClean="0"/>
              <a:t>behaviour</a:t>
            </a:r>
            <a:r>
              <a:rPr lang="de-DE" dirty="0" smtClean="0"/>
              <a:t>. An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an LDP ‘</a:t>
            </a:r>
            <a:r>
              <a:rPr lang="de-DE" dirty="0" err="1" smtClean="0"/>
              <a:t>collection</a:t>
            </a:r>
            <a:r>
              <a:rPr lang="de-DE" dirty="0" smtClean="0"/>
              <a:t>’. This </a:t>
            </a:r>
            <a:r>
              <a:rPr lang="de-DE" dirty="0" err="1" smtClean="0"/>
              <a:t>distinction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discussed</a:t>
            </a:r>
            <a:r>
              <a:rPr lang="de-DE" dirty="0" smtClean="0"/>
              <a:t> </a:t>
            </a:r>
            <a:r>
              <a:rPr lang="de-DE" dirty="0" err="1" smtClean="0"/>
              <a:t>later</a:t>
            </a:r>
            <a:r>
              <a:rPr lang="de-DE" dirty="0" smtClean="0"/>
              <a:t> on.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770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GSP,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name</a:t>
            </a:r>
            <a:r>
              <a:rPr lang="de-DE" dirty="0" smtClean="0"/>
              <a:t> </a:t>
            </a:r>
            <a:r>
              <a:rPr lang="de-DE" dirty="0" err="1" smtClean="0"/>
              <a:t>implies</a:t>
            </a:r>
            <a:r>
              <a:rPr lang="de-DE" dirty="0" smtClean="0"/>
              <a:t>,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seen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HTTP </a:t>
            </a:r>
            <a:r>
              <a:rPr lang="de-DE" dirty="0" err="1" smtClean="0"/>
              <a:t>protocol</a:t>
            </a:r>
            <a:r>
              <a:rPr lang="de-DE" dirty="0" smtClean="0"/>
              <a:t> </a:t>
            </a:r>
            <a:r>
              <a:rPr lang="de-DE" dirty="0" err="1" smtClean="0"/>
              <a:t>definition</a:t>
            </a:r>
            <a:r>
              <a:rPr lang="de-DE" dirty="0" smtClean="0"/>
              <a:t> on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interact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 </a:t>
            </a:r>
            <a:r>
              <a:rPr lang="de-DE" dirty="0" err="1" smtClean="0"/>
              <a:t>quad</a:t>
            </a:r>
            <a:r>
              <a:rPr lang="de-DE" dirty="0" smtClean="0"/>
              <a:t> (</a:t>
            </a:r>
            <a:r>
              <a:rPr lang="de-DE" dirty="0" err="1" smtClean="0"/>
              <a:t>graph</a:t>
            </a:r>
            <a:r>
              <a:rPr lang="de-DE" dirty="0" smtClean="0"/>
              <a:t>) </a:t>
            </a:r>
            <a:r>
              <a:rPr lang="de-DE" dirty="0" err="1" smtClean="0"/>
              <a:t>store</a:t>
            </a:r>
            <a:r>
              <a:rPr lang="de-DE" dirty="0" smtClean="0"/>
              <a:t>. The </a:t>
            </a:r>
            <a:r>
              <a:rPr lang="de-DE" dirty="0" err="1" smtClean="0"/>
              <a:t>model</a:t>
            </a:r>
            <a:r>
              <a:rPr lang="de-DE" dirty="0" smtClean="0"/>
              <a:t>,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seen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HTTP </a:t>
            </a:r>
            <a:r>
              <a:rPr lang="de-DE" dirty="0" err="1" smtClean="0"/>
              <a:t>clients</a:t>
            </a:r>
            <a:r>
              <a:rPr lang="de-DE" dirty="0" smtClean="0"/>
              <a:t>,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HTTP </a:t>
            </a:r>
            <a:r>
              <a:rPr lang="de-DE" dirty="0" err="1" smtClean="0"/>
              <a:t>resources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equal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 graph. 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useful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HTTP </a:t>
            </a:r>
            <a:r>
              <a:rPr lang="de-DE" dirty="0" err="1" smtClean="0"/>
              <a:t>clients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working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stores</a:t>
            </a:r>
            <a:r>
              <a:rPr lang="de-DE" dirty="0" smtClean="0"/>
              <a:t>. These </a:t>
            </a:r>
            <a:r>
              <a:rPr lang="de-DE" dirty="0" err="1" smtClean="0"/>
              <a:t>graphs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</a:t>
            </a:r>
            <a:r>
              <a:rPr lang="de-DE" dirty="0" err="1" smtClean="0"/>
              <a:t>triples</a:t>
            </a:r>
            <a:r>
              <a:rPr lang="de-DE" dirty="0" smtClean="0"/>
              <a:t> </a:t>
            </a:r>
            <a:r>
              <a:rPr lang="de-DE" dirty="0" err="1" smtClean="0"/>
              <a:t>under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URI, but do not </a:t>
            </a:r>
            <a:r>
              <a:rPr lang="de-DE" dirty="0" err="1" smtClean="0"/>
              <a:t>imply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extra </a:t>
            </a:r>
            <a:r>
              <a:rPr lang="de-DE" dirty="0" err="1" smtClean="0"/>
              <a:t>functionality</a:t>
            </a:r>
            <a:r>
              <a:rPr lang="de-DE" dirty="0" smtClean="0"/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In LDP,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. LDP </a:t>
            </a:r>
            <a:r>
              <a:rPr lang="de-DE" dirty="0" err="1" smtClean="0"/>
              <a:t>looks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abstract</a:t>
            </a:r>
            <a:r>
              <a:rPr lang="de-DE" dirty="0" smtClean="0"/>
              <a:t> </a:t>
            </a:r>
            <a:r>
              <a:rPr lang="de-DE" dirty="0" err="1" smtClean="0"/>
              <a:t>away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  <a:r>
              <a:rPr lang="de-DE" dirty="0" err="1" smtClean="0"/>
              <a:t>storage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focus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protocol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lifecycle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HTTP </a:t>
            </a:r>
            <a:r>
              <a:rPr lang="de-DE" dirty="0" err="1" smtClean="0"/>
              <a:t>resources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relationships</a:t>
            </a:r>
            <a:r>
              <a:rPr lang="de-DE" dirty="0" smtClean="0"/>
              <a:t> (links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containers</a:t>
            </a:r>
            <a:r>
              <a:rPr lang="de-DE" dirty="0" smtClean="0"/>
              <a:t>). LDP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implemented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 </a:t>
            </a:r>
            <a:r>
              <a:rPr lang="de-DE" dirty="0" err="1" smtClean="0"/>
              <a:t>graph</a:t>
            </a:r>
            <a:r>
              <a:rPr lang="de-DE" dirty="0" smtClean="0"/>
              <a:t> </a:t>
            </a:r>
            <a:r>
              <a:rPr lang="de-DE" dirty="0" err="1" smtClean="0"/>
              <a:t>store</a:t>
            </a:r>
            <a:r>
              <a:rPr lang="de-DE" dirty="0" smtClean="0"/>
              <a:t> </a:t>
            </a:r>
            <a:r>
              <a:rPr lang="de-DE" dirty="0" err="1" smtClean="0"/>
              <a:t>underneath</a:t>
            </a:r>
            <a:r>
              <a:rPr lang="de-DE" dirty="0" smtClean="0"/>
              <a:t>. LDP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semantics</a:t>
            </a:r>
            <a:r>
              <a:rPr lang="de-DE" dirty="0" smtClean="0"/>
              <a:t>, </a:t>
            </a:r>
            <a:r>
              <a:rPr lang="de-DE" dirty="0" err="1" smtClean="0"/>
              <a:t>confined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RDF, </a:t>
            </a:r>
            <a:r>
              <a:rPr lang="de-DE" dirty="0" err="1" smtClean="0"/>
              <a:t>imply</a:t>
            </a:r>
            <a:r>
              <a:rPr lang="de-DE" dirty="0" smtClean="0"/>
              <a:t> </a:t>
            </a:r>
            <a:r>
              <a:rPr lang="de-DE" dirty="0" err="1" smtClean="0"/>
              <a:t>certain</a:t>
            </a:r>
            <a:r>
              <a:rPr lang="de-DE" dirty="0" smtClean="0"/>
              <a:t>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  <a:r>
              <a:rPr lang="de-DE" dirty="0" err="1" smtClean="0"/>
              <a:t>behaviour</a:t>
            </a:r>
            <a:r>
              <a:rPr lang="de-DE" dirty="0" smtClean="0"/>
              <a:t>. An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an LDP ‘</a:t>
            </a:r>
            <a:r>
              <a:rPr lang="de-DE" dirty="0" err="1" smtClean="0"/>
              <a:t>collection</a:t>
            </a:r>
            <a:r>
              <a:rPr lang="de-DE" dirty="0" smtClean="0"/>
              <a:t>’. This </a:t>
            </a:r>
            <a:r>
              <a:rPr lang="de-DE" dirty="0" err="1" smtClean="0"/>
              <a:t>distinction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discussed</a:t>
            </a:r>
            <a:r>
              <a:rPr lang="de-DE" dirty="0" smtClean="0"/>
              <a:t> </a:t>
            </a:r>
            <a:r>
              <a:rPr lang="de-DE" dirty="0" err="1" smtClean="0"/>
              <a:t>later</a:t>
            </a:r>
            <a:r>
              <a:rPr lang="de-DE" dirty="0" smtClean="0"/>
              <a:t> on.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77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2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the naming authority associated with the IRI of an RDF graph in a Graph Store is not the same as the server managing the identified RDF content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the naming authority is not available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the IRI is not </a:t>
            </a:r>
            <a:r>
              <a:rPr lang="en-US" dirty="0" err="1" smtClean="0"/>
              <a:t>dereferenceable</a:t>
            </a:r>
            <a:r>
              <a:rPr lang="en-US" dirty="0" smtClean="0"/>
              <a:t> (i.e., when dereferenced, it does not produce a RDF graph representation)</a:t>
            </a:r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536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Issues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accessing</a:t>
            </a:r>
            <a:r>
              <a:rPr lang="de-DE" dirty="0" smtClean="0"/>
              <a:t> open SPARQL endpoints: </a:t>
            </a:r>
            <a:r>
              <a:rPr lang="de-DE" dirty="0" err="1" smtClean="0"/>
              <a:t>efficiency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IRIs</a:t>
            </a:r>
            <a:r>
              <a:rPr lang="de-DE" baseline="0" dirty="0" smtClean="0"/>
              <a:t> – </a:t>
            </a:r>
            <a:r>
              <a:rPr lang="de-DE" baseline="0" dirty="0" err="1" smtClean="0"/>
              <a:t>describe</a:t>
            </a:r>
            <a:r>
              <a:rPr lang="de-DE" baseline="0" dirty="0" smtClean="0"/>
              <a:t> – </a:t>
            </a:r>
            <a:r>
              <a:rPr lang="de-DE" baseline="0" dirty="0" err="1" smtClean="0"/>
              <a:t>very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small</a:t>
            </a:r>
            <a:endParaRPr lang="de-DE" baseline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28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Slug</a:t>
            </a:r>
            <a:r>
              <a:rPr lang="en-US" baseline="0" dirty="0" smtClean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1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Slug</a:t>
            </a:r>
            <a:r>
              <a:rPr lang="en-US" baseline="0" dirty="0" smtClean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1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Slug</a:t>
            </a:r>
            <a:r>
              <a:rPr lang="en-US" baseline="0" dirty="0" smtClean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1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Slug</a:t>
            </a:r>
            <a:r>
              <a:rPr lang="en-US" baseline="0" dirty="0" smtClean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1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Slug</a:t>
            </a:r>
            <a:r>
              <a:rPr lang="en-US" baseline="0" dirty="0" smtClean="0"/>
              <a:t> – gives server a URI hint for the created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E2EF7-64D3-9348-A690-976959FE2B0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1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44" r:id="rId10"/>
    <p:sldLayoutId id="214748374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Developing Linked Data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COMP6215 Semantic Web Technologies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Professor Steffen </a:t>
            </a:r>
            <a:r>
              <a:rPr lang="en-US" dirty="0" err="1" smtClean="0"/>
              <a:t>Staab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smtClean="0"/>
              <a:t>2016</a:t>
            </a:r>
          </a:p>
          <a:p>
            <a:r>
              <a:rPr lang="en-US" dirty="0" smtClean="0"/>
              <a:t>Most slides courtesy by Dr. Nick </a:t>
            </a:r>
            <a:r>
              <a:rPr lang="en-US" dirty="0" err="1" smtClean="0"/>
              <a:t>Gibbins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45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Client tries to GET HTML representation of resource</a:t>
            </a:r>
          </a:p>
          <a:p>
            <a:pPr lvl="1"/>
            <a:r>
              <a:rPr lang="en-US" dirty="0" smtClean="0"/>
              <a:t>303 redirect to HTML resource, followed by 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303 Redirection</a:t>
            </a:r>
            <a:endParaRPr lang="en-US" dirty="0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3946834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3946834"/>
            <a:ext cx="1061972" cy="1061972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2212366" y="4274731"/>
            <a:ext cx="4855034" cy="7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3804307"/>
            <a:ext cx="1853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 /&lt;id&gt; HTTP/1.1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Accept: text/html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4286100"/>
            <a:ext cx="3708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303 See Other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200" dirty="0" smtClean="0">
                <a:latin typeface="Lucida Sans Typewriter"/>
                <a:cs typeface="Lucida Sans Typewriter"/>
              </a:rPr>
              <a:t>/&lt;id&gt;.html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4738339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212366" y="5229709"/>
            <a:ext cx="4855034" cy="7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387600" y="4759285"/>
            <a:ext cx="2317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 /&lt;id&gt;.html HTTP/1.1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Accept: text/html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87600" y="5241078"/>
            <a:ext cx="2317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200 OK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Content-Type: text/html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2212366" y="5693317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Document 21"/>
          <p:cNvSpPr/>
          <p:nvPr/>
        </p:nvSpPr>
        <p:spPr bwMode="auto">
          <a:xfrm>
            <a:off x="6439249" y="5347827"/>
            <a:ext cx="525752" cy="709832"/>
          </a:xfrm>
          <a:prstGeom prst="flowChartDocument">
            <a:avLst/>
          </a:prstGeom>
          <a:solidFill>
            <a:schemeClr val="bg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html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50055" y="5017565"/>
            <a:ext cx="75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199586" y="5017565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498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8" grpId="0"/>
      <p:bldP spid="19" grpId="0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Client tries to GET an RDF representation of resource</a:t>
            </a:r>
          </a:p>
          <a:p>
            <a:pPr lvl="1"/>
            <a:r>
              <a:rPr lang="en-US" dirty="0" smtClean="0"/>
              <a:t>303 redirect to RDF resource, followed by GET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303 Redirection</a:t>
            </a:r>
            <a:endParaRPr lang="en-US" dirty="0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3946834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3946834"/>
            <a:ext cx="1061972" cy="1061972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2212366" y="4274731"/>
            <a:ext cx="4855034" cy="7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3804307"/>
            <a:ext cx="2688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 /&lt;id&gt; HTTP/1.1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Accept: application/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rdf+xml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4286100"/>
            <a:ext cx="3615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303 See Other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200" dirty="0" smtClean="0">
                <a:latin typeface="Lucida Sans Typewriter"/>
                <a:cs typeface="Lucida Sans Typewriter"/>
              </a:rPr>
              <a:t>/&lt;id&gt;.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rdf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4738339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212366" y="5229709"/>
            <a:ext cx="4855034" cy="73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387600" y="4759285"/>
            <a:ext cx="2688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 /&lt;id&gt;.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rdf</a:t>
            </a:r>
            <a:r>
              <a:rPr lang="en-US" sz="1200" dirty="0" smtClean="0">
                <a:latin typeface="Lucida Sans Typewriter"/>
                <a:cs typeface="Lucida Sans Typewriter"/>
              </a:rPr>
              <a:t> HTTP/1.1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Accept: application/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rdf+xml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87600" y="5241078"/>
            <a:ext cx="3244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200 OK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Content-Type: application/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rdf+xml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2212366" y="5693317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5" name="Group 14"/>
          <p:cNvGrpSpPr/>
          <p:nvPr/>
        </p:nvGrpSpPr>
        <p:grpSpPr>
          <a:xfrm>
            <a:off x="6439249" y="5347827"/>
            <a:ext cx="525752" cy="709832"/>
            <a:chOff x="923583" y="3169873"/>
            <a:chExt cx="1060022" cy="1431167"/>
          </a:xfrm>
        </p:grpSpPr>
        <p:sp>
          <p:nvSpPr>
            <p:cNvPr id="16" name="Document 15"/>
            <p:cNvSpPr/>
            <p:nvPr/>
          </p:nvSpPr>
          <p:spPr bwMode="auto">
            <a:xfrm>
              <a:off x="923583" y="3169873"/>
              <a:ext cx="1060022" cy="1431167"/>
            </a:xfrm>
            <a:prstGeom prst="flowChartDocument">
              <a:avLst/>
            </a:prstGeom>
            <a:solidFill>
              <a:schemeClr val="bg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1089690" y="3482805"/>
              <a:ext cx="787377" cy="696666"/>
              <a:chOff x="1269955" y="4911061"/>
              <a:chExt cx="787377" cy="696666"/>
            </a:xfrm>
          </p:grpSpPr>
          <p:sp>
            <p:nvSpPr>
              <p:cNvPr id="22" name="Oval 21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25" name="Straight Arrow Connector 24"/>
              <p:cNvCxnSpPr>
                <a:stCxn id="22" idx="5"/>
                <a:endCxn id="23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6" name="Straight Arrow Connector 25"/>
              <p:cNvCxnSpPr>
                <a:stCxn id="23" idx="2"/>
                <a:endCxn id="24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7" name="Straight Arrow Connector 26"/>
              <p:cNvCxnSpPr>
                <a:stCxn id="24" idx="0"/>
                <a:endCxn id="22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sp>
        <p:nvSpPr>
          <p:cNvPr id="5" name="TextBox 4"/>
          <p:cNvSpPr txBox="1"/>
          <p:nvPr/>
        </p:nvSpPr>
        <p:spPr>
          <a:xfrm>
            <a:off x="1250055" y="5008806"/>
            <a:ext cx="75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199586" y="5008806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1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458" name="Straight Connector 29"/>
          <p:cNvCxnSpPr>
            <a:cxnSpLocks noChangeShapeType="1"/>
          </p:cNvCxnSpPr>
          <p:nvPr/>
        </p:nvCxnSpPr>
        <p:spPr bwMode="auto">
          <a:xfrm>
            <a:off x="685800" y="3276600"/>
            <a:ext cx="77724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Publishing is only half the story...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667000" y="1981200"/>
            <a:ext cx="37338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GB" sz="2400">
                <a:solidFill>
                  <a:srgbClr val="333D43"/>
                </a:solidFill>
                <a:ea typeface="Georgia" charset="0"/>
                <a:cs typeface="Georgia" charset="0"/>
              </a:rPr>
              <a:t>User Interface</a:t>
            </a:r>
            <a:endParaRPr lang="en-GB" sz="2400">
              <a:solidFill>
                <a:schemeClr val="tx1"/>
              </a:solidFill>
              <a:ea typeface="Georgia" charset="0"/>
              <a:cs typeface="Georgia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143000" y="5638800"/>
            <a:ext cx="152400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GB" sz="2400">
                <a:solidFill>
                  <a:schemeClr val="tx1"/>
                </a:solidFill>
              </a:rPr>
              <a:t>RDF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895600" y="5638800"/>
            <a:ext cx="152400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GB" sz="2400">
                <a:solidFill>
                  <a:schemeClr val="tx1"/>
                </a:solidFill>
              </a:rPr>
              <a:t>RDF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648200" y="5638800"/>
            <a:ext cx="152400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GB" sz="2400">
                <a:solidFill>
                  <a:schemeClr val="tx1"/>
                </a:solidFill>
              </a:rPr>
              <a:t>RDF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400800" y="5638800"/>
            <a:ext cx="152400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GB" sz="2400">
                <a:solidFill>
                  <a:schemeClr val="tx1"/>
                </a:solidFill>
              </a:rPr>
              <a:t>RDF</a:t>
            </a:r>
          </a:p>
        </p:txBody>
      </p:sp>
      <p:sp>
        <p:nvSpPr>
          <p:cNvPr id="19465" name="TextBox 9"/>
          <p:cNvSpPr txBox="1">
            <a:spLocks noChangeArrowheads="1"/>
          </p:cNvSpPr>
          <p:nvPr/>
        </p:nvSpPr>
        <p:spPr bwMode="auto">
          <a:xfrm>
            <a:off x="379413" y="5257800"/>
            <a:ext cx="15255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 smtClean="0">
                <a:latin typeface="Georgia" charset="0"/>
              </a:rPr>
              <a:t>RDF Files</a:t>
            </a:r>
            <a:endParaRPr lang="en-GB" dirty="0">
              <a:latin typeface="Georgia" charset="0"/>
            </a:endParaRPr>
          </a:p>
        </p:txBody>
      </p:sp>
      <p:cxnSp>
        <p:nvCxnSpPr>
          <p:cNvPr id="19466" name="Straight Arrow Connector 11"/>
          <p:cNvCxnSpPr>
            <a:cxnSpLocks noChangeShapeType="1"/>
            <a:stCxn id="4" idx="2"/>
            <a:endCxn id="15" idx="0"/>
          </p:cNvCxnSpPr>
          <p:nvPr/>
        </p:nvCxnSpPr>
        <p:spPr bwMode="auto">
          <a:xfrm rot="16200000" flipH="1">
            <a:off x="4382294" y="2666206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9467" name="Elbow Connector 20"/>
          <p:cNvCxnSpPr>
            <a:cxnSpLocks noChangeShapeType="1"/>
          </p:cNvCxnSpPr>
          <p:nvPr/>
        </p:nvCxnSpPr>
        <p:spPr bwMode="auto">
          <a:xfrm rot="5400000">
            <a:off x="3637756" y="4742657"/>
            <a:ext cx="915987" cy="8763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19468" name="Elbow Connector 22"/>
          <p:cNvCxnSpPr>
            <a:cxnSpLocks noChangeShapeType="1"/>
            <a:stCxn id="8" idx="0"/>
          </p:cNvCxnSpPr>
          <p:nvPr/>
        </p:nvCxnSpPr>
        <p:spPr bwMode="auto">
          <a:xfrm rot="16200000" flipV="1">
            <a:off x="4514056" y="4742657"/>
            <a:ext cx="915987" cy="8763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9" name="Elbow Connector 24"/>
          <p:cNvCxnSpPr>
            <a:cxnSpLocks noChangeShapeType="1"/>
            <a:stCxn id="9" idx="0"/>
          </p:cNvCxnSpPr>
          <p:nvPr/>
        </p:nvCxnSpPr>
        <p:spPr bwMode="auto">
          <a:xfrm rot="16200000" flipV="1">
            <a:off x="5390356" y="3866357"/>
            <a:ext cx="915987" cy="2628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70" name="Elbow Connector 26"/>
          <p:cNvCxnSpPr>
            <a:cxnSpLocks noChangeShapeType="1"/>
            <a:stCxn id="6" idx="0"/>
          </p:cNvCxnSpPr>
          <p:nvPr/>
        </p:nvCxnSpPr>
        <p:spPr bwMode="auto">
          <a:xfrm rot="5400000" flipH="1" flipV="1">
            <a:off x="2761456" y="3866357"/>
            <a:ext cx="915987" cy="2628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5" name="Rectangle 14"/>
          <p:cNvSpPr/>
          <p:nvPr/>
        </p:nvSpPr>
        <p:spPr bwMode="auto">
          <a:xfrm>
            <a:off x="2668588" y="2819400"/>
            <a:ext cx="37338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GB" sz="2400">
                <a:solidFill>
                  <a:srgbClr val="333D43"/>
                </a:solidFill>
                <a:ea typeface="Georgia" charset="0"/>
                <a:cs typeface="Georgia" charset="0"/>
              </a:rPr>
              <a:t>Application Logic</a:t>
            </a:r>
            <a:endParaRPr lang="en-GB" sz="2400">
              <a:solidFill>
                <a:schemeClr val="tx1"/>
              </a:solidFill>
              <a:ea typeface="Georgia" charset="0"/>
              <a:cs typeface="Georgia" charset="0"/>
            </a:endParaRPr>
          </a:p>
        </p:txBody>
      </p:sp>
      <p:sp>
        <p:nvSpPr>
          <p:cNvPr id="16" name="Can 15"/>
          <p:cNvSpPr/>
          <p:nvPr/>
        </p:nvSpPr>
        <p:spPr bwMode="auto">
          <a:xfrm>
            <a:off x="3886200" y="4114800"/>
            <a:ext cx="1295400" cy="608013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 defTabSz="914400" eaLnBrk="0" hangingPunct="0"/>
            <a:endParaRPr lang="en-US" sz="24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9473" name="Straight Arrow Connector 18"/>
          <p:cNvCxnSpPr>
            <a:cxnSpLocks noChangeShapeType="1"/>
            <a:stCxn id="15" idx="2"/>
            <a:endCxn id="16" idx="1"/>
          </p:cNvCxnSpPr>
          <p:nvPr/>
        </p:nvCxnSpPr>
        <p:spPr bwMode="auto">
          <a:xfrm rot="5400000">
            <a:off x="4382294" y="3961606"/>
            <a:ext cx="304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9474" name="TextBox 19"/>
          <p:cNvSpPr txBox="1">
            <a:spLocks noChangeArrowheads="1"/>
          </p:cNvSpPr>
          <p:nvPr/>
        </p:nvSpPr>
        <p:spPr bwMode="auto">
          <a:xfrm>
            <a:off x="2133600" y="4114800"/>
            <a:ext cx="152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>
                <a:latin typeface="Georgia" charset="0"/>
              </a:rPr>
              <a:t>RDF </a:t>
            </a:r>
            <a:r>
              <a:rPr lang="en-GB" dirty="0" err="1" smtClean="0">
                <a:latin typeface="Georgia" charset="0"/>
              </a:rPr>
              <a:t>Triplestore</a:t>
            </a:r>
            <a:endParaRPr lang="en-GB" dirty="0">
              <a:latin typeface="Georgia" charset="0"/>
            </a:endParaRPr>
          </a:p>
        </p:txBody>
      </p:sp>
      <p:sp>
        <p:nvSpPr>
          <p:cNvPr id="19475" name="TextBox 30"/>
          <p:cNvSpPr txBox="1">
            <a:spLocks noChangeArrowheads="1"/>
          </p:cNvSpPr>
          <p:nvPr/>
        </p:nvSpPr>
        <p:spPr bwMode="auto">
          <a:xfrm>
            <a:off x="608013" y="2819400"/>
            <a:ext cx="15255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>
                <a:latin typeface="Georgia" charset="0"/>
              </a:rPr>
              <a:t>Client</a:t>
            </a:r>
          </a:p>
        </p:txBody>
      </p:sp>
      <p:sp>
        <p:nvSpPr>
          <p:cNvPr id="19476" name="TextBox 31"/>
          <p:cNvSpPr txBox="1">
            <a:spLocks noChangeArrowheads="1"/>
          </p:cNvSpPr>
          <p:nvPr/>
        </p:nvSpPr>
        <p:spPr bwMode="auto">
          <a:xfrm>
            <a:off x="609600" y="3429000"/>
            <a:ext cx="15255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>
                <a:latin typeface="Georgia" charset="0"/>
              </a:rPr>
              <a:t>Server</a:t>
            </a:r>
          </a:p>
        </p:txBody>
      </p:sp>
      <p:sp>
        <p:nvSpPr>
          <p:cNvPr id="19477" name="TextBox 32"/>
          <p:cNvSpPr txBox="1">
            <a:spLocks noChangeArrowheads="1"/>
          </p:cNvSpPr>
          <p:nvPr/>
        </p:nvSpPr>
        <p:spPr bwMode="auto">
          <a:xfrm>
            <a:off x="4114800" y="37338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GB" dirty="0" smtClean="0">
                <a:latin typeface="Georgia" charset="0"/>
              </a:rPr>
              <a:t>SPARQL</a:t>
            </a:r>
            <a:endParaRPr lang="en-GB" dirty="0">
              <a:latin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217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wrong with this picture?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a </a:t>
            </a:r>
            <a:r>
              <a:rPr lang="en-US" dirty="0" err="1" smtClean="0"/>
              <a:t>triplestore</a:t>
            </a:r>
            <a:r>
              <a:rPr lang="en-US" dirty="0" smtClean="0"/>
              <a:t>-centric view of linked data</a:t>
            </a:r>
          </a:p>
          <a:p>
            <a:pPr lvl="1"/>
            <a:r>
              <a:rPr lang="en-US" dirty="0" smtClean="0"/>
              <a:t>Graphs are managed by the </a:t>
            </a:r>
            <a:r>
              <a:rPr lang="en-US" dirty="0" err="1" smtClean="0"/>
              <a:t>triplestore</a:t>
            </a:r>
            <a:endParaRPr lang="en-US" dirty="0" smtClean="0"/>
          </a:p>
          <a:p>
            <a:r>
              <a:rPr lang="en-US" dirty="0" smtClean="0"/>
              <a:t>How does the application interact with the RDF files?</a:t>
            </a:r>
          </a:p>
          <a:p>
            <a:r>
              <a:rPr lang="en-US" dirty="0" smtClean="0"/>
              <a:t>How does caching work? (</a:t>
            </a:r>
            <a:r>
              <a:rPr lang="en-US" dirty="0" err="1" smtClean="0"/>
              <a:t>triplestore</a:t>
            </a:r>
            <a:r>
              <a:rPr lang="en-US" dirty="0" smtClean="0"/>
              <a:t> refresh frequency,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How do writes work? (only to </a:t>
            </a:r>
            <a:r>
              <a:rPr lang="en-US" dirty="0" err="1" smtClean="0"/>
              <a:t>triplestore</a:t>
            </a:r>
            <a:r>
              <a:rPr lang="en-US" dirty="0" smtClean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4188870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 1.1</a:t>
            </a:r>
            <a:br>
              <a:rPr lang="en-US" dirty="0" smtClean="0"/>
            </a:br>
            <a:r>
              <a:rPr lang="en-US" dirty="0" smtClean="0"/>
              <a:t>Graph Store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821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 1.1 Graph Store Protocol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</a:t>
            </a:r>
            <a:r>
              <a:rPr lang="en-US" dirty="0" smtClean="0"/>
              <a:t>approach to managing a collection of RDF graphs </a:t>
            </a:r>
          </a:p>
          <a:p>
            <a:pPr lvl="1"/>
            <a:r>
              <a:rPr lang="en-US" dirty="0"/>
              <a:t>A set of rules for HTTP operations on </a:t>
            </a:r>
            <a:r>
              <a:rPr lang="en-US" dirty="0" smtClean="0"/>
              <a:t>named graphs</a:t>
            </a:r>
          </a:p>
          <a:p>
            <a:pPr lvl="1"/>
            <a:r>
              <a:rPr lang="en-US" dirty="0" smtClean="0"/>
              <a:t>An alternative to SPARQL 1.1 Update</a:t>
            </a:r>
            <a:endParaRPr lang="en-US" dirty="0"/>
          </a:p>
          <a:p>
            <a:pPr lvl="1"/>
            <a:r>
              <a:rPr lang="en-US" dirty="0" err="1" smtClean="0"/>
              <a:t>RESTful</a:t>
            </a:r>
            <a:endParaRPr lang="en-US" dirty="0"/>
          </a:p>
          <a:p>
            <a:pPr lvl="1"/>
            <a:r>
              <a:rPr lang="en-US" dirty="0"/>
              <a:t>An architecture for read-write Linked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041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Model: Direct Graph Identification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5939785" y="2861403"/>
            <a:ext cx="2183015" cy="1563944"/>
            <a:chOff x="3159075" y="3831138"/>
            <a:chExt cx="2183015" cy="1563944"/>
          </a:xfrm>
        </p:grpSpPr>
        <p:sp>
          <p:nvSpPr>
            <p:cNvPr id="15" name="Cloud 14"/>
            <p:cNvSpPr/>
            <p:nvPr/>
          </p:nvSpPr>
          <p:spPr bwMode="auto">
            <a:xfrm>
              <a:off x="3159075" y="3831138"/>
              <a:ext cx="2183015" cy="1563944"/>
            </a:xfrm>
            <a:prstGeom prst="cloud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907450" y="4252707"/>
              <a:ext cx="787377" cy="696666"/>
              <a:chOff x="1269955" y="4911061"/>
              <a:chExt cx="787377" cy="696666"/>
            </a:xfrm>
          </p:grpSpPr>
          <p:sp>
            <p:nvSpPr>
              <p:cNvPr id="9" name="Oval 8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2" name="Straight Arrow Connector 11"/>
              <p:cNvCxnSpPr>
                <a:stCxn id="9" idx="5"/>
                <a:endCxn id="10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3" name="Straight Arrow Connector 12"/>
              <p:cNvCxnSpPr>
                <a:stCxn id="10" idx="2"/>
                <a:endCxn id="11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4" name="Straight Arrow Connector 13"/>
              <p:cNvCxnSpPr>
                <a:stCxn id="11" idx="0"/>
                <a:endCxn id="9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sp>
        <p:nvSpPr>
          <p:cNvPr id="26" name="TextBox 25"/>
          <p:cNvSpPr txBox="1"/>
          <p:nvPr/>
        </p:nvSpPr>
        <p:spPr>
          <a:xfrm>
            <a:off x="7294115" y="4255251"/>
            <a:ext cx="1357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RDF Graph </a:t>
            </a:r>
            <a:br>
              <a:rPr lang="en-US" dirty="0" smtClean="0"/>
            </a:br>
            <a:r>
              <a:rPr lang="en-US" dirty="0" smtClean="0"/>
              <a:t>Content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3951068" y="5383606"/>
            <a:ext cx="787377" cy="696666"/>
            <a:chOff x="1269955" y="4911061"/>
            <a:chExt cx="787377" cy="696666"/>
          </a:xfrm>
        </p:grpSpPr>
        <p:sp>
          <p:nvSpPr>
            <p:cNvPr id="30" name="Oval 29"/>
            <p:cNvSpPr/>
            <p:nvPr/>
          </p:nvSpPr>
          <p:spPr bwMode="auto">
            <a:xfrm>
              <a:off x="1451377" y="4911061"/>
              <a:ext cx="181422" cy="181422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1875910" y="5335594"/>
              <a:ext cx="181422" cy="181422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1269955" y="5426305"/>
              <a:ext cx="181422" cy="181422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33" name="Straight Arrow Connector 32"/>
            <p:cNvCxnSpPr>
              <a:stCxn id="30" idx="5"/>
              <a:endCxn id="31" idx="1"/>
            </p:cNvCxnSpPr>
            <p:nvPr/>
          </p:nvCxnSpPr>
          <p:spPr bwMode="auto">
            <a:xfrm>
              <a:off x="1606230" y="5065914"/>
              <a:ext cx="296249" cy="29624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34" name="Straight Arrow Connector 33"/>
            <p:cNvCxnSpPr>
              <a:stCxn id="31" idx="2"/>
              <a:endCxn id="32" idx="6"/>
            </p:cNvCxnSpPr>
            <p:nvPr/>
          </p:nvCxnSpPr>
          <p:spPr bwMode="auto">
            <a:xfrm flipH="1">
              <a:off x="1451377" y="5426305"/>
              <a:ext cx="424533" cy="907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35" name="Straight Arrow Connector 34"/>
            <p:cNvCxnSpPr>
              <a:stCxn id="32" idx="0"/>
              <a:endCxn id="30" idx="3"/>
            </p:cNvCxnSpPr>
            <p:nvPr/>
          </p:nvCxnSpPr>
          <p:spPr bwMode="auto">
            <a:xfrm flipV="1">
              <a:off x="1360666" y="5065914"/>
              <a:ext cx="117280" cy="36039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  <p:sp>
        <p:nvSpPr>
          <p:cNvPr id="36" name="TextBox 35"/>
          <p:cNvSpPr txBox="1"/>
          <p:nvPr/>
        </p:nvSpPr>
        <p:spPr>
          <a:xfrm>
            <a:off x="3725819" y="6131996"/>
            <a:ext cx="1357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RDF Graph</a:t>
            </a:r>
            <a:endParaRPr lang="en-US" dirty="0"/>
          </a:p>
        </p:txBody>
      </p:sp>
      <p:pic>
        <p:nvPicPr>
          <p:cNvPr id="37" name="Picture 3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08" y="3086141"/>
            <a:ext cx="1061972" cy="1061972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 bwMode="auto">
          <a:xfrm>
            <a:off x="1690835" y="2854134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839450" y="2577135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PUT/POST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1713232" y="4274289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1861847" y="3997290"/>
            <a:ext cx="462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flipH="1">
            <a:off x="1681380" y="4717801"/>
            <a:ext cx="42360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2767909" y="2491043"/>
            <a:ext cx="525752" cy="709832"/>
            <a:chOff x="923583" y="3169873"/>
            <a:chExt cx="1060022" cy="1431167"/>
          </a:xfrm>
        </p:grpSpPr>
        <p:sp>
          <p:nvSpPr>
            <p:cNvPr id="47" name="Document 46"/>
            <p:cNvSpPr/>
            <p:nvPr/>
          </p:nvSpPr>
          <p:spPr bwMode="auto">
            <a:xfrm>
              <a:off x="923583" y="3169873"/>
              <a:ext cx="1060022" cy="1431167"/>
            </a:xfrm>
            <a:prstGeom prst="flowChartDocument">
              <a:avLst/>
            </a:prstGeom>
            <a:solidFill>
              <a:schemeClr val="bg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1089690" y="3482805"/>
              <a:ext cx="787377" cy="696666"/>
              <a:chOff x="1269955" y="4911061"/>
              <a:chExt cx="787377" cy="696666"/>
            </a:xfrm>
          </p:grpSpPr>
          <p:sp>
            <p:nvSpPr>
              <p:cNvPr id="49" name="Oval 48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1" name="Oval 50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52" name="Straight Arrow Connector 51"/>
              <p:cNvCxnSpPr>
                <a:stCxn id="49" idx="5"/>
                <a:endCxn id="50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53" name="Straight Arrow Connector 52"/>
              <p:cNvCxnSpPr>
                <a:stCxn id="50" idx="2"/>
                <a:endCxn id="51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54" name="Straight Arrow Connector 53"/>
              <p:cNvCxnSpPr>
                <a:stCxn id="51" idx="0"/>
                <a:endCxn id="49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cxnSp>
        <p:nvCxnSpPr>
          <p:cNvPr id="55" name="Straight Arrow Connector 54"/>
          <p:cNvCxnSpPr/>
          <p:nvPr/>
        </p:nvCxnSpPr>
        <p:spPr bwMode="auto">
          <a:xfrm>
            <a:off x="1713232" y="3628127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1839450" y="3351128"/>
            <a:ext cx="741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DELETE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767909" y="4362885"/>
            <a:ext cx="525752" cy="709832"/>
            <a:chOff x="923583" y="3169873"/>
            <a:chExt cx="1060022" cy="1431167"/>
          </a:xfrm>
        </p:grpSpPr>
        <p:sp>
          <p:nvSpPr>
            <p:cNvPr id="24" name="Document 23"/>
            <p:cNvSpPr/>
            <p:nvPr/>
          </p:nvSpPr>
          <p:spPr bwMode="auto">
            <a:xfrm>
              <a:off x="923583" y="3169873"/>
              <a:ext cx="1060022" cy="1431167"/>
            </a:xfrm>
            <a:prstGeom prst="flowChartDocument">
              <a:avLst/>
            </a:prstGeom>
            <a:solidFill>
              <a:schemeClr val="bg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089690" y="3482805"/>
              <a:ext cx="787377" cy="696666"/>
              <a:chOff x="1269955" y="4911061"/>
              <a:chExt cx="787377" cy="696666"/>
            </a:xfrm>
          </p:grpSpPr>
          <p:sp>
            <p:nvSpPr>
              <p:cNvPr id="17" name="Oval 16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20" name="Straight Arrow Connector 19"/>
              <p:cNvCxnSpPr>
                <a:stCxn id="17" idx="5"/>
                <a:endCxn id="18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1" name="Straight Arrow Connector 20"/>
              <p:cNvCxnSpPr>
                <a:stCxn id="18" idx="2"/>
                <a:endCxn id="19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2" name="Straight Arrow Connector 21"/>
              <p:cNvCxnSpPr>
                <a:stCxn id="19" idx="0"/>
                <a:endCxn id="17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cxnSp>
        <p:nvCxnSpPr>
          <p:cNvPr id="58" name="Curved Connector 57"/>
          <p:cNvCxnSpPr>
            <a:stCxn id="24" idx="2"/>
          </p:cNvCxnSpPr>
          <p:nvPr/>
        </p:nvCxnSpPr>
        <p:spPr bwMode="auto">
          <a:xfrm rot="16200000" flipH="1">
            <a:off x="3091973" y="4964600"/>
            <a:ext cx="782351" cy="904727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0" name="Curved Connector 59"/>
          <p:cNvCxnSpPr>
            <a:endCxn id="15" idx="1"/>
          </p:cNvCxnSpPr>
          <p:nvPr/>
        </p:nvCxnSpPr>
        <p:spPr bwMode="auto">
          <a:xfrm flipV="1">
            <a:off x="4738445" y="4423682"/>
            <a:ext cx="2292848" cy="1307281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1577994" y="5396108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serialisation</a:t>
            </a:r>
            <a:r>
              <a:rPr lang="en-US" dirty="0" smtClean="0"/>
              <a:t> of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220387" y="5394103"/>
            <a:ext cx="1608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interpreted as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917388" y="1673174"/>
            <a:ext cx="526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IRI</a:t>
            </a:r>
            <a:endParaRPr lang="en-US" dirty="0"/>
          </a:p>
        </p:txBody>
      </p:sp>
      <p:cxnSp>
        <p:nvCxnSpPr>
          <p:cNvPr id="67" name="Curved Connector 66"/>
          <p:cNvCxnSpPr>
            <a:stCxn id="66" idx="3"/>
            <a:endCxn id="15" idx="3"/>
          </p:cNvCxnSpPr>
          <p:nvPr/>
        </p:nvCxnSpPr>
        <p:spPr bwMode="auto">
          <a:xfrm>
            <a:off x="6443907" y="1857840"/>
            <a:ext cx="587386" cy="1092983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6869582" y="2042506"/>
            <a:ext cx="113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identifies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447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Model: Indirect Graph Identification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5939785" y="2861403"/>
            <a:ext cx="2183015" cy="1563944"/>
            <a:chOff x="3159075" y="3831138"/>
            <a:chExt cx="2183015" cy="1563944"/>
          </a:xfrm>
        </p:grpSpPr>
        <p:sp>
          <p:nvSpPr>
            <p:cNvPr id="15" name="Cloud 14"/>
            <p:cNvSpPr/>
            <p:nvPr/>
          </p:nvSpPr>
          <p:spPr bwMode="auto">
            <a:xfrm>
              <a:off x="3159075" y="3831138"/>
              <a:ext cx="2183015" cy="1563944"/>
            </a:xfrm>
            <a:prstGeom prst="cloud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907450" y="4252707"/>
              <a:ext cx="787377" cy="696666"/>
              <a:chOff x="1269955" y="4911061"/>
              <a:chExt cx="787377" cy="696666"/>
            </a:xfrm>
          </p:grpSpPr>
          <p:sp>
            <p:nvSpPr>
              <p:cNvPr id="9" name="Oval 8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2" name="Straight Arrow Connector 11"/>
              <p:cNvCxnSpPr>
                <a:stCxn id="9" idx="5"/>
                <a:endCxn id="10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3" name="Straight Arrow Connector 12"/>
              <p:cNvCxnSpPr>
                <a:stCxn id="10" idx="2"/>
                <a:endCxn id="11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4" name="Straight Arrow Connector 13"/>
              <p:cNvCxnSpPr>
                <a:stCxn id="11" idx="0"/>
                <a:endCxn id="9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sp>
        <p:nvSpPr>
          <p:cNvPr id="26" name="TextBox 25"/>
          <p:cNvSpPr txBox="1"/>
          <p:nvPr/>
        </p:nvSpPr>
        <p:spPr>
          <a:xfrm>
            <a:off x="7294115" y="4255251"/>
            <a:ext cx="1357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RDF Graph </a:t>
            </a:r>
            <a:br>
              <a:rPr lang="en-US" dirty="0" smtClean="0"/>
            </a:br>
            <a:r>
              <a:rPr lang="en-US" dirty="0" smtClean="0"/>
              <a:t>Content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3951068" y="5383606"/>
            <a:ext cx="787377" cy="696666"/>
            <a:chOff x="1269955" y="4911061"/>
            <a:chExt cx="787377" cy="696666"/>
          </a:xfrm>
        </p:grpSpPr>
        <p:sp>
          <p:nvSpPr>
            <p:cNvPr id="30" name="Oval 29"/>
            <p:cNvSpPr/>
            <p:nvPr/>
          </p:nvSpPr>
          <p:spPr bwMode="auto">
            <a:xfrm>
              <a:off x="1451377" y="4911061"/>
              <a:ext cx="181422" cy="181422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1875910" y="5335594"/>
              <a:ext cx="181422" cy="181422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1269955" y="5426305"/>
              <a:ext cx="181422" cy="181422"/>
            </a:xfrm>
            <a:prstGeom prst="ellipse">
              <a:avLst/>
            </a:prstGeom>
            <a:solidFill>
              <a:srgbClr val="FFFFFF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33" name="Straight Arrow Connector 32"/>
            <p:cNvCxnSpPr>
              <a:stCxn id="30" idx="5"/>
              <a:endCxn id="31" idx="1"/>
            </p:cNvCxnSpPr>
            <p:nvPr/>
          </p:nvCxnSpPr>
          <p:spPr bwMode="auto">
            <a:xfrm>
              <a:off x="1606230" y="5065914"/>
              <a:ext cx="296249" cy="29624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34" name="Straight Arrow Connector 33"/>
            <p:cNvCxnSpPr>
              <a:stCxn id="31" idx="2"/>
              <a:endCxn id="32" idx="6"/>
            </p:cNvCxnSpPr>
            <p:nvPr/>
          </p:nvCxnSpPr>
          <p:spPr bwMode="auto">
            <a:xfrm flipH="1">
              <a:off x="1451377" y="5426305"/>
              <a:ext cx="424533" cy="907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35" name="Straight Arrow Connector 34"/>
            <p:cNvCxnSpPr>
              <a:stCxn id="32" idx="0"/>
              <a:endCxn id="30" idx="3"/>
            </p:cNvCxnSpPr>
            <p:nvPr/>
          </p:nvCxnSpPr>
          <p:spPr bwMode="auto">
            <a:xfrm flipV="1">
              <a:off x="1360666" y="5065914"/>
              <a:ext cx="117280" cy="36039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  <p:sp>
        <p:nvSpPr>
          <p:cNvPr id="36" name="TextBox 35"/>
          <p:cNvSpPr txBox="1"/>
          <p:nvPr/>
        </p:nvSpPr>
        <p:spPr>
          <a:xfrm>
            <a:off x="3725819" y="6131996"/>
            <a:ext cx="1357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RDF Graph</a:t>
            </a:r>
            <a:endParaRPr lang="en-US" dirty="0"/>
          </a:p>
        </p:txBody>
      </p:sp>
      <p:pic>
        <p:nvPicPr>
          <p:cNvPr id="37" name="Picture 3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08" y="3086141"/>
            <a:ext cx="1061972" cy="1061972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 bwMode="auto">
          <a:xfrm>
            <a:off x="1690835" y="2854134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839450" y="2577135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PUT/POST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1713232" y="4274289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1861847" y="3997290"/>
            <a:ext cx="462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flipH="1">
            <a:off x="1681380" y="4717801"/>
            <a:ext cx="42360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2767909" y="2491043"/>
            <a:ext cx="525752" cy="709832"/>
            <a:chOff x="923583" y="3169873"/>
            <a:chExt cx="1060022" cy="1431167"/>
          </a:xfrm>
        </p:grpSpPr>
        <p:sp>
          <p:nvSpPr>
            <p:cNvPr id="47" name="Document 46"/>
            <p:cNvSpPr/>
            <p:nvPr/>
          </p:nvSpPr>
          <p:spPr bwMode="auto">
            <a:xfrm>
              <a:off x="923583" y="3169873"/>
              <a:ext cx="1060022" cy="1431167"/>
            </a:xfrm>
            <a:prstGeom prst="flowChartDocument">
              <a:avLst/>
            </a:prstGeom>
            <a:solidFill>
              <a:schemeClr val="bg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1089690" y="3482805"/>
              <a:ext cx="787377" cy="696666"/>
              <a:chOff x="1269955" y="4911061"/>
              <a:chExt cx="787377" cy="696666"/>
            </a:xfrm>
          </p:grpSpPr>
          <p:sp>
            <p:nvSpPr>
              <p:cNvPr id="49" name="Oval 48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51" name="Oval 50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52" name="Straight Arrow Connector 51"/>
              <p:cNvCxnSpPr>
                <a:stCxn id="49" idx="5"/>
                <a:endCxn id="50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53" name="Straight Arrow Connector 52"/>
              <p:cNvCxnSpPr>
                <a:stCxn id="50" idx="2"/>
                <a:endCxn id="51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54" name="Straight Arrow Connector 53"/>
              <p:cNvCxnSpPr>
                <a:stCxn id="51" idx="0"/>
                <a:endCxn id="49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cxnSp>
        <p:nvCxnSpPr>
          <p:cNvPr id="55" name="Straight Arrow Connector 54"/>
          <p:cNvCxnSpPr/>
          <p:nvPr/>
        </p:nvCxnSpPr>
        <p:spPr bwMode="auto">
          <a:xfrm>
            <a:off x="1713232" y="3628127"/>
            <a:ext cx="42265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1839450" y="3351128"/>
            <a:ext cx="741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DELETE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767909" y="4362885"/>
            <a:ext cx="525752" cy="709832"/>
            <a:chOff x="923583" y="3169873"/>
            <a:chExt cx="1060022" cy="1431167"/>
          </a:xfrm>
        </p:grpSpPr>
        <p:sp>
          <p:nvSpPr>
            <p:cNvPr id="24" name="Document 23"/>
            <p:cNvSpPr/>
            <p:nvPr/>
          </p:nvSpPr>
          <p:spPr bwMode="auto">
            <a:xfrm>
              <a:off x="923583" y="3169873"/>
              <a:ext cx="1060022" cy="1431167"/>
            </a:xfrm>
            <a:prstGeom prst="flowChartDocument">
              <a:avLst/>
            </a:prstGeom>
            <a:solidFill>
              <a:schemeClr val="bg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089690" y="3482805"/>
              <a:ext cx="787377" cy="696666"/>
              <a:chOff x="1269955" y="4911061"/>
              <a:chExt cx="787377" cy="696666"/>
            </a:xfrm>
          </p:grpSpPr>
          <p:sp>
            <p:nvSpPr>
              <p:cNvPr id="17" name="Oval 16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20" name="Straight Arrow Connector 19"/>
              <p:cNvCxnSpPr>
                <a:stCxn id="17" idx="5"/>
                <a:endCxn id="18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1" name="Straight Arrow Connector 20"/>
              <p:cNvCxnSpPr>
                <a:stCxn id="18" idx="2"/>
                <a:endCxn id="19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2" name="Straight Arrow Connector 21"/>
              <p:cNvCxnSpPr>
                <a:stCxn id="19" idx="0"/>
                <a:endCxn id="17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cxnSp>
        <p:nvCxnSpPr>
          <p:cNvPr id="58" name="Curved Connector 57"/>
          <p:cNvCxnSpPr>
            <a:stCxn id="24" idx="2"/>
          </p:cNvCxnSpPr>
          <p:nvPr/>
        </p:nvCxnSpPr>
        <p:spPr bwMode="auto">
          <a:xfrm rot="16200000" flipH="1">
            <a:off x="3091973" y="4964600"/>
            <a:ext cx="782351" cy="904727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0" name="Curved Connector 59"/>
          <p:cNvCxnSpPr>
            <a:endCxn id="15" idx="1"/>
          </p:cNvCxnSpPr>
          <p:nvPr/>
        </p:nvCxnSpPr>
        <p:spPr bwMode="auto">
          <a:xfrm flipV="1">
            <a:off x="4738445" y="4423682"/>
            <a:ext cx="2292848" cy="1307281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1577994" y="5396108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serialisation</a:t>
            </a:r>
            <a:r>
              <a:rPr lang="en-US" dirty="0" smtClean="0"/>
              <a:t> of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490067" y="5106472"/>
            <a:ext cx="1608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interpreted as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4708989" y="1673172"/>
            <a:ext cx="323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http://...?graph=</a:t>
            </a:r>
            <a:r>
              <a:rPr lang="en-US" i="1" dirty="0" smtClean="0"/>
              <a:t>encoded IRI</a:t>
            </a:r>
            <a:endParaRPr lang="en-US" i="1" dirty="0"/>
          </a:p>
        </p:txBody>
      </p:sp>
      <p:cxnSp>
        <p:nvCxnSpPr>
          <p:cNvPr id="67" name="Curved Connector 66"/>
          <p:cNvCxnSpPr>
            <a:stCxn id="66" idx="2"/>
            <a:endCxn id="15" idx="3"/>
          </p:cNvCxnSpPr>
          <p:nvPr/>
        </p:nvCxnSpPr>
        <p:spPr bwMode="auto">
          <a:xfrm rot="16200000" flipH="1">
            <a:off x="6224744" y="2144273"/>
            <a:ext cx="908319" cy="704779"/>
          </a:xfrm>
          <a:prstGeom prst="curvedConnector3">
            <a:avLst>
              <a:gd name="adj1" fmla="val 43067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6869582" y="2173288"/>
            <a:ext cx="1134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identifies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12276" y="6150814"/>
            <a:ext cx="526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IRI</a:t>
            </a:r>
            <a:endParaRPr lang="en-US" dirty="0"/>
          </a:p>
        </p:txBody>
      </p:sp>
      <p:cxnSp>
        <p:nvCxnSpPr>
          <p:cNvPr id="61" name="Curved Connector 60"/>
          <p:cNvCxnSpPr>
            <a:stCxn id="7" idx="0"/>
          </p:cNvCxnSpPr>
          <p:nvPr/>
        </p:nvCxnSpPr>
        <p:spPr bwMode="auto">
          <a:xfrm rot="16200000" flipV="1">
            <a:off x="6020450" y="4695727"/>
            <a:ext cx="251965" cy="2658209"/>
          </a:xfrm>
          <a:prstGeom prst="curved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5651061" y="6016566"/>
            <a:ext cx="124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identifies?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142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Store Protocol: GET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GET 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store?graph</a:t>
            </a:r>
            <a:r>
              <a:rPr lang="en-US" sz="1600" dirty="0" smtClean="0">
                <a:latin typeface="Lucida Sans Typewriter"/>
                <a:cs typeface="Lucida Sans Typewriter"/>
              </a:rPr>
              <a:t>=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&lt;graph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&gt; </a:t>
            </a: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dirty="0">
                <a:latin typeface="Lucida Sans Typewriter"/>
                <a:cs typeface="Lucida Sans Typewriter"/>
              </a:rPr>
              <a:t>: 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HTTP/1.1 200 OK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text/turtle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i="1" dirty="0" smtClean="0">
                <a:latin typeface="Lucida Sans Typewriter"/>
                <a:cs typeface="Lucida Sans Typewriter"/>
              </a:rPr>
              <a:t>&lt;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rdf</a:t>
            </a:r>
            <a:r>
              <a:rPr lang="en-US" sz="1600" i="1" dirty="0" smtClean="0">
                <a:latin typeface="Lucida Sans Typewriter"/>
                <a:cs typeface="Lucida Sans Typewriter"/>
              </a:rPr>
              <a:t> content&gt;</a:t>
            </a: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Equivalent to :</a:t>
            </a:r>
          </a:p>
          <a:p>
            <a:pPr marL="0" indent="0">
              <a:buNone/>
            </a:pPr>
            <a:r>
              <a:rPr lang="en-US" sz="1600" dirty="0">
                <a:latin typeface="Lucida Sans Typewriter"/>
                <a:cs typeface="Lucida Sans Typewriter"/>
              </a:rPr>
              <a:t>CONSTRUCT {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?</a:t>
            </a:r>
            <a:r>
              <a:rPr lang="en-US" sz="1600" dirty="0">
                <a:latin typeface="Lucida Sans Typewriter"/>
                <a:cs typeface="Lucida Sans Typewriter"/>
              </a:rPr>
              <a:t>s ?p ?o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}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WHERE </a:t>
            </a:r>
            <a:r>
              <a:rPr lang="en-US" sz="1600" dirty="0">
                <a:latin typeface="Lucida Sans Typewriter"/>
                <a:cs typeface="Lucida Sans Typewriter"/>
              </a:rPr>
              <a:t>{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GRAPH </a:t>
            </a: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smtClean="0">
                <a:latin typeface="Lucida Sans Typewriter"/>
                <a:cs typeface="Lucida Sans Typewriter"/>
              </a:rPr>
              <a:t>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>
                <a:latin typeface="Lucida Sans Typewriter"/>
                <a:cs typeface="Lucida Sans Typewriter"/>
              </a:rPr>
              <a:t>&gt; </a:t>
            </a:r>
            <a:r>
              <a:rPr lang="en-US" sz="1600" dirty="0">
                <a:latin typeface="Lucida Sans Typewriter"/>
                <a:cs typeface="Lucida Sans Typewriter"/>
              </a:rPr>
              <a:t>{ ?s ?p ?o }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}</a:t>
            </a:r>
            <a:endParaRPr lang="en-US" sz="1600" dirty="0">
              <a:latin typeface="Lucida Sans Typewriter"/>
              <a:cs typeface="Lucida Sans Typewriter"/>
            </a:endParaRPr>
          </a:p>
        </p:txBody>
      </p:sp>
      <p:sp>
        <p:nvSpPr>
          <p:cNvPr id="3" name="Geschweifte Klammer rechts 2"/>
          <p:cNvSpPr/>
          <p:nvPr/>
        </p:nvSpPr>
        <p:spPr bwMode="auto">
          <a:xfrm>
            <a:off x="5168900" y="4635500"/>
            <a:ext cx="342900" cy="1409700"/>
          </a:xfrm>
          <a:prstGeom prst="rightBrace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638800" y="4953000"/>
            <a:ext cx="31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/>
              <a:t>What‘s</a:t>
            </a:r>
            <a:r>
              <a:rPr lang="de-DE" sz="2400" dirty="0" smtClean="0"/>
              <a:t> </a:t>
            </a:r>
            <a:r>
              <a:rPr lang="de-DE" sz="2400" dirty="0" err="1" smtClean="0"/>
              <a:t>wrong</a:t>
            </a:r>
            <a:r>
              <a:rPr lang="de-DE" sz="2400" dirty="0" smtClean="0"/>
              <a:t> </a:t>
            </a:r>
          </a:p>
          <a:p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this</a:t>
            </a:r>
            <a:r>
              <a:rPr lang="de-DE" sz="2400" dirty="0" smtClean="0"/>
              <a:t> </a:t>
            </a:r>
            <a:r>
              <a:rPr lang="de-DE" sz="2400" dirty="0" err="1" smtClean="0"/>
              <a:t>approach</a:t>
            </a:r>
            <a:r>
              <a:rPr lang="de-DE" sz="2400" dirty="0" smtClean="0"/>
              <a:t>?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687475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3" grpId="0" animBg="1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Store Protocol: POST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POST 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store?graph</a:t>
            </a:r>
            <a:r>
              <a:rPr lang="en-US" sz="1600" dirty="0" smtClean="0">
                <a:latin typeface="Lucida Sans Typewriter"/>
                <a:cs typeface="Lucida Sans Typewriter"/>
              </a:rPr>
              <a:t>=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&lt;graph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&gt; </a:t>
            </a: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</a:t>
            </a:r>
            <a:r>
              <a:rPr lang="en-US" sz="1600" dirty="0">
                <a:latin typeface="Lucida Sans Typewriter"/>
                <a:cs typeface="Lucida Sans Typewriter"/>
              </a:rPr>
              <a:t>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err="1">
                <a:latin typeface="Lucida Sans Typewriter"/>
                <a:cs typeface="Lucida Sans Typewriter"/>
              </a:rPr>
              <a:t>rdf</a:t>
            </a:r>
            <a:r>
              <a:rPr lang="en-US" sz="1600" i="1" dirty="0">
                <a:latin typeface="Lucida Sans Typewriter"/>
                <a:cs typeface="Lucida Sans Typewriter"/>
              </a:rPr>
              <a:t> </a:t>
            </a:r>
            <a:r>
              <a:rPr lang="en-US" sz="1600" i="1" dirty="0" smtClean="0">
                <a:latin typeface="Lucida Sans Typewriter"/>
                <a:cs typeface="Lucida Sans Typewriter"/>
              </a:rPr>
              <a:t>content&gt;</a:t>
            </a: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HTTP/1.1 200 OK</a:t>
            </a: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Equivalent to :</a:t>
            </a:r>
          </a:p>
          <a:p>
            <a:pPr marL="0" indent="0">
              <a:buNone/>
            </a:pPr>
            <a:r>
              <a:rPr lang="en-US" sz="1600" dirty="0">
                <a:latin typeface="Lucida Sans Typewriter"/>
                <a:cs typeface="Lucida Sans Typewriter"/>
              </a:rPr>
              <a:t>INSERT DATA {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GRAPH </a:t>
            </a: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smtClean="0">
                <a:latin typeface="Lucida Sans Typewriter"/>
                <a:cs typeface="Lucida Sans Typewriter"/>
              </a:rPr>
              <a:t>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>
                <a:latin typeface="Lucida Sans Typewriter"/>
                <a:cs typeface="Lucida Sans Typewriter"/>
              </a:rPr>
              <a:t>&gt; </a:t>
            </a:r>
            <a:r>
              <a:rPr lang="en-US" sz="1600" dirty="0">
                <a:latin typeface="Lucida Sans Typewriter"/>
                <a:cs typeface="Lucida Sans Typewriter"/>
              </a:rPr>
              <a:t>{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  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&lt;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rdf</a:t>
            </a:r>
            <a:r>
              <a:rPr lang="en-US" sz="1600" i="1" dirty="0" smtClean="0">
                <a:latin typeface="Lucida Sans Typewriter"/>
                <a:cs typeface="Lucida Sans Typewriter"/>
              </a:rPr>
              <a:t> content&gt;</a:t>
            </a:r>
            <a:br>
              <a:rPr lang="en-US" sz="1600" i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}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}</a:t>
            </a:r>
            <a:endParaRPr lang="en-US" sz="1600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325640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API to bind them all…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 want to:</a:t>
            </a:r>
          </a:p>
          <a:p>
            <a:r>
              <a:rPr lang="en-US" dirty="0" smtClean="0"/>
              <a:t>Provide interactive interfaces</a:t>
            </a:r>
          </a:p>
          <a:p>
            <a:r>
              <a:rPr lang="en-US" dirty="0" smtClean="0"/>
              <a:t>Let machines consume data</a:t>
            </a:r>
          </a:p>
          <a:p>
            <a:r>
              <a:rPr lang="en-US" dirty="0" smtClean="0"/>
              <a:t>Represent facts about things and ideas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The protocol for this is HTTP plus….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hteck 4"/>
          <p:cNvSpPr/>
          <p:nvPr/>
        </p:nvSpPr>
        <p:spPr bwMode="auto">
          <a:xfrm>
            <a:off x="4040602" y="5181600"/>
            <a:ext cx="4955203" cy="507831"/>
          </a:xfrm>
          <a:prstGeom prst="rect">
            <a:avLst/>
          </a:prstGeom>
          <a:solidFill>
            <a:srgbClr val="CCFFCC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Nice </a:t>
            </a:r>
            <a:r>
              <a:rPr lang="de-DE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read</a:t>
            </a:r>
            <a:r>
              <a:rPr lang="de-DE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: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http://</a:t>
            </a:r>
            <a:r>
              <a:rPr lang="de-DE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ruben.verborgh.org</a:t>
            </a:r>
            <a:r>
              <a:rPr lang="de-DE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/</a:t>
            </a:r>
            <a:r>
              <a:rPr lang="de-DE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blog</a:t>
            </a:r>
            <a:r>
              <a:rPr lang="de-DE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/2013/11/29/</a:t>
            </a:r>
            <a:r>
              <a:rPr lang="de-DE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the-lie-of-the-api</a:t>
            </a:r>
            <a:r>
              <a:rPr lang="de-DE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/</a:t>
            </a:r>
            <a:endParaRPr kumimoji="0" lang="de-D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7102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Store Protocol: POST graph creation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POST 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store</a:t>
            </a:r>
            <a:r>
              <a:rPr lang="en-US" sz="1600" dirty="0" err="1">
                <a:latin typeface="Lucida Sans Typewriter"/>
                <a:cs typeface="Lucida Sans Typewriter"/>
              </a:rPr>
              <a:t>?graph</a:t>
            </a:r>
            <a:r>
              <a:rPr lang="en-US" sz="1600" dirty="0">
                <a:latin typeface="Lucida Sans Typewriter"/>
                <a:cs typeface="Lucida Sans Typewriter"/>
              </a:rPr>
              <a:t>=http://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/store</a:t>
            </a:r>
            <a:r>
              <a:rPr lang="en-US" sz="1600" dirty="0" smtClean="0">
                <a:latin typeface="Lucida Sans Typewriter"/>
                <a:cs typeface="Lucida Sans Typewriter"/>
              </a:rPr>
              <a:t> HTTP</a:t>
            </a:r>
            <a:r>
              <a:rPr lang="en-US" sz="1600" dirty="0">
                <a:latin typeface="Lucida Sans Typewriter"/>
                <a:cs typeface="Lucida Sans Typewriter"/>
              </a:rPr>
              <a:t>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</a:t>
            </a:r>
            <a:r>
              <a:rPr lang="en-US" sz="1600" dirty="0">
                <a:latin typeface="Lucida Sans Typewriter"/>
                <a:cs typeface="Lucida Sans Typewriter"/>
              </a:rPr>
              <a:t>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err="1">
                <a:latin typeface="Lucida Sans Typewriter"/>
                <a:cs typeface="Lucida Sans Typewriter"/>
              </a:rPr>
              <a:t>rdf</a:t>
            </a:r>
            <a:r>
              <a:rPr lang="en-US" sz="1600" i="1" dirty="0">
                <a:latin typeface="Lucida Sans Typewriter"/>
                <a:cs typeface="Lucida Sans Typewriter"/>
              </a:rPr>
              <a:t> </a:t>
            </a:r>
            <a:r>
              <a:rPr lang="en-US" sz="1600" i="1" dirty="0" smtClean="0">
                <a:latin typeface="Lucida Sans Typewriter"/>
                <a:cs typeface="Lucida Sans Typewriter"/>
              </a:rPr>
              <a:t>content&gt;</a:t>
            </a: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HTTP/1.1 201 Created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dirty="0" smtClean="0">
                <a:latin typeface="Lucida Sans Typewriter"/>
                <a:cs typeface="Lucida Sans Typewriter"/>
              </a:rPr>
              <a:t>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store?graph</a:t>
            </a:r>
            <a:r>
              <a:rPr lang="en-US" sz="1600" dirty="0" smtClean="0">
                <a:latin typeface="Lucida Sans Typewriter"/>
                <a:cs typeface="Lucida Sans Typewriter"/>
              </a:rPr>
              <a:t>=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&lt;graph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Equivalent to :</a:t>
            </a:r>
          </a:p>
          <a:p>
            <a:pPr marL="0" indent="0">
              <a:buNone/>
            </a:pPr>
            <a:r>
              <a:rPr lang="en-US" sz="1600" dirty="0">
                <a:latin typeface="Lucida Sans Typewriter"/>
                <a:cs typeface="Lucida Sans Typewriter"/>
              </a:rPr>
              <a:t>INSERT DATA {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  GRAPH </a:t>
            </a:r>
            <a:r>
              <a:rPr lang="en-US" sz="1600" i="1" dirty="0">
                <a:latin typeface="Lucida Sans Typewriter"/>
                <a:cs typeface="Lucida Sans Typewriter"/>
              </a:rPr>
              <a:t>&lt;graph </a:t>
            </a:r>
            <a:r>
              <a:rPr lang="en-US" sz="1600" i="1" dirty="0" err="1">
                <a:latin typeface="Lucida Sans Typewriter"/>
                <a:cs typeface="Lucida Sans Typewriter"/>
              </a:rPr>
              <a:t>iri</a:t>
            </a:r>
            <a:r>
              <a:rPr lang="en-US" sz="1600" i="1" dirty="0">
                <a:latin typeface="Lucida Sans Typewriter"/>
                <a:cs typeface="Lucida Sans Typewriter"/>
              </a:rPr>
              <a:t>&gt; </a:t>
            </a:r>
            <a:r>
              <a:rPr lang="en-US" sz="1600" dirty="0">
                <a:latin typeface="Lucida Sans Typewriter"/>
                <a:cs typeface="Lucida Sans Typewriter"/>
              </a:rPr>
              <a:t>{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    </a:t>
            </a: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err="1">
                <a:latin typeface="Lucida Sans Typewriter"/>
                <a:cs typeface="Lucida Sans Typewriter"/>
              </a:rPr>
              <a:t>rdf</a:t>
            </a:r>
            <a:r>
              <a:rPr lang="en-US" sz="1600" i="1" dirty="0">
                <a:latin typeface="Lucida Sans Typewriter"/>
                <a:cs typeface="Lucida Sans Typewriter"/>
              </a:rPr>
              <a:t> content&gt;</a:t>
            </a:r>
            <a:br>
              <a:rPr lang="en-US" sz="1600" i="1" dirty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  }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91700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Store Protocol: PUT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PUT 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store?graph</a:t>
            </a:r>
            <a:r>
              <a:rPr lang="en-US" sz="1600" dirty="0" smtClean="0">
                <a:latin typeface="Lucida Sans Typewriter"/>
                <a:cs typeface="Lucida Sans Typewriter"/>
              </a:rPr>
              <a:t>=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&lt;graph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&gt; </a:t>
            </a: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</a:t>
            </a:r>
            <a:r>
              <a:rPr lang="en-US" sz="1600" dirty="0">
                <a:latin typeface="Lucida Sans Typewriter"/>
                <a:cs typeface="Lucida Sans Typewriter"/>
              </a:rPr>
              <a:t>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err="1">
                <a:latin typeface="Lucida Sans Typewriter"/>
                <a:cs typeface="Lucida Sans Typewriter"/>
              </a:rPr>
              <a:t>rdf</a:t>
            </a:r>
            <a:r>
              <a:rPr lang="en-US" sz="1600" i="1" dirty="0">
                <a:latin typeface="Lucida Sans Typewriter"/>
                <a:cs typeface="Lucida Sans Typewriter"/>
              </a:rPr>
              <a:t> </a:t>
            </a:r>
            <a:r>
              <a:rPr lang="en-US" sz="1600" i="1" dirty="0" smtClean="0">
                <a:latin typeface="Lucida Sans Typewriter"/>
                <a:cs typeface="Lucida Sans Typewriter"/>
              </a:rPr>
              <a:t>content&gt;</a:t>
            </a: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HTTP/1.1 204 No Content</a:t>
            </a: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Equivalent to :</a:t>
            </a:r>
          </a:p>
          <a:p>
            <a:pPr marL="0" indent="0">
              <a:buNone/>
            </a:pPr>
            <a:r>
              <a:rPr lang="en-US" sz="1600" dirty="0">
                <a:latin typeface="Lucida Sans Typewriter"/>
                <a:cs typeface="Lucida Sans Typewriter"/>
              </a:rPr>
              <a:t>DROP SILENT GRAPH </a:t>
            </a: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smtClean="0">
                <a:latin typeface="Lucida Sans Typewriter"/>
                <a:cs typeface="Lucida Sans Typewriter"/>
              </a:rPr>
              <a:t>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>
                <a:latin typeface="Lucida Sans Typewriter"/>
                <a:cs typeface="Lucida Sans Typewriter"/>
              </a:rPr>
              <a:t>&gt;</a:t>
            </a:r>
            <a:r>
              <a:rPr lang="en-US" sz="1600" dirty="0">
                <a:latin typeface="Lucida Sans Typewriter"/>
                <a:cs typeface="Lucida Sans Typewriter"/>
              </a:rPr>
              <a:t>;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INSERT </a:t>
            </a:r>
            <a:r>
              <a:rPr lang="en-US" sz="1600" dirty="0">
                <a:latin typeface="Lucida Sans Typewriter"/>
                <a:cs typeface="Lucida Sans Typewriter"/>
              </a:rPr>
              <a:t>DATA {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GRAPH </a:t>
            </a: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smtClean="0">
                <a:latin typeface="Lucida Sans Typewriter"/>
                <a:cs typeface="Lucida Sans Typewriter"/>
              </a:rPr>
              <a:t>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>
                <a:latin typeface="Lucida Sans Typewriter"/>
                <a:cs typeface="Lucida Sans Typewriter"/>
              </a:rPr>
              <a:t>&gt; </a:t>
            </a:r>
            <a:r>
              <a:rPr lang="en-US" sz="1600" dirty="0" smtClean="0">
                <a:latin typeface="Lucida Sans Typewriter"/>
                <a:cs typeface="Lucida Sans Typewriter"/>
              </a:rPr>
              <a:t>{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  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&lt;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rdf</a:t>
            </a:r>
            <a:r>
              <a:rPr lang="en-US" sz="1600" i="1" dirty="0" smtClean="0">
                <a:latin typeface="Lucida Sans Typewriter"/>
                <a:cs typeface="Lucida Sans Typewriter"/>
              </a:rPr>
              <a:t> content&gt;</a:t>
            </a:r>
            <a:br>
              <a:rPr lang="en-US" sz="1600" i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}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}</a:t>
            </a:r>
            <a:endParaRPr lang="en-US" sz="1600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478456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Store Protocol: DELETE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DELETE 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store?graph</a:t>
            </a:r>
            <a:r>
              <a:rPr lang="en-US" sz="1600" dirty="0" smtClean="0">
                <a:latin typeface="Lucida Sans Typewriter"/>
                <a:cs typeface="Lucida Sans Typewriter"/>
              </a:rPr>
              <a:t>=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&lt;graph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 smtClean="0">
                <a:latin typeface="Lucida Sans Typewriter"/>
                <a:cs typeface="Lucida Sans Typewriter"/>
              </a:rPr>
              <a:t>&gt; </a:t>
            </a: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HTTP/1.1 204 No Content</a:t>
            </a: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Equivalent to :</a:t>
            </a: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DROP GRAPH </a:t>
            </a:r>
            <a:r>
              <a:rPr lang="en-US" sz="1600" i="1" dirty="0">
                <a:latin typeface="Lucida Sans Typewriter"/>
                <a:cs typeface="Lucida Sans Typewriter"/>
              </a:rPr>
              <a:t>&lt;</a:t>
            </a:r>
            <a:r>
              <a:rPr lang="en-US" sz="1600" i="1" dirty="0" smtClean="0">
                <a:latin typeface="Lucida Sans Typewriter"/>
                <a:cs typeface="Lucida Sans Typewriter"/>
              </a:rPr>
              <a:t>graph </a:t>
            </a:r>
            <a:r>
              <a:rPr lang="en-US" sz="1600" i="1" dirty="0" err="1" smtClean="0">
                <a:latin typeface="Lucida Sans Typewriter"/>
                <a:cs typeface="Lucida Sans Typewriter"/>
              </a:rPr>
              <a:t>iri</a:t>
            </a:r>
            <a:r>
              <a:rPr lang="en-US" sz="1600" i="1" dirty="0">
                <a:latin typeface="Lucida Sans Typewriter"/>
                <a:cs typeface="Lucida Sans Typewriter"/>
              </a:rPr>
              <a:t>&gt;</a:t>
            </a:r>
            <a:endParaRPr lang="en-US" sz="1600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849620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Data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940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SPARQL Graph Store Http Protocol</a:t>
            </a:r>
          </a:p>
          <a:p>
            <a:pPr lvl="1"/>
            <a:r>
              <a:rPr lang="en-US" dirty="0" smtClean="0"/>
              <a:t>Assumes that you know it is handling </a:t>
            </a:r>
          </a:p>
          <a:p>
            <a:pPr lvl="2"/>
            <a:r>
              <a:rPr lang="en-US" dirty="0" smtClean="0"/>
              <a:t>Graphs</a:t>
            </a:r>
          </a:p>
          <a:p>
            <a:pPr lvl="2"/>
            <a:r>
              <a:rPr lang="en-US" dirty="0" smtClean="0"/>
              <a:t>Quads</a:t>
            </a:r>
          </a:p>
          <a:p>
            <a:pPr lvl="1"/>
            <a:r>
              <a:rPr lang="en-US" dirty="0" smtClean="0"/>
              <a:t>If you can do that: </a:t>
            </a:r>
            <a:br>
              <a:rPr lang="en-US" dirty="0" smtClean="0"/>
            </a:br>
            <a:r>
              <a:rPr lang="en-US" dirty="0" smtClean="0"/>
              <a:t>everything is fine!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 smtClean="0"/>
              <a:t>Linked</a:t>
            </a:r>
            <a:r>
              <a:rPr lang="de-DE" dirty="0" smtClean="0"/>
              <a:t> Data </a:t>
            </a:r>
            <a:r>
              <a:rPr lang="de-DE" dirty="0" err="1" smtClean="0"/>
              <a:t>Platform</a:t>
            </a:r>
            <a:endParaRPr lang="de-DE" dirty="0" smtClean="0"/>
          </a:p>
          <a:p>
            <a:pPr lvl="1"/>
            <a:r>
              <a:rPr lang="de-DE" dirty="0" err="1" smtClean="0"/>
              <a:t>Assumes</a:t>
            </a:r>
            <a:r>
              <a:rPr lang="de-DE" dirty="0" smtClean="0"/>
              <a:t> URIs stand </a:t>
            </a:r>
            <a:r>
              <a:rPr lang="de-DE" dirty="0" err="1" smtClean="0"/>
              <a:t>for</a:t>
            </a:r>
            <a:endParaRPr lang="de-DE" dirty="0" smtClean="0"/>
          </a:p>
          <a:p>
            <a:pPr lvl="2"/>
            <a:r>
              <a:rPr lang="de-DE" dirty="0" err="1" smtClean="0"/>
              <a:t>resources</a:t>
            </a:r>
            <a:endParaRPr lang="de-DE" dirty="0" smtClean="0"/>
          </a:p>
          <a:p>
            <a:pPr lvl="2"/>
            <a:r>
              <a:rPr lang="de-DE" dirty="0" err="1" smtClean="0"/>
              <a:t>containers</a:t>
            </a:r>
            <a:endParaRPr lang="de-DE" dirty="0" smtClean="0"/>
          </a:p>
          <a:p>
            <a:pPr lvl="1"/>
            <a:r>
              <a:rPr lang="de-DE" dirty="0" err="1" smtClean="0"/>
              <a:t>Everything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„</a:t>
            </a:r>
            <a:r>
              <a:rPr lang="de-DE" dirty="0" err="1" smtClean="0"/>
              <a:t>purely</a:t>
            </a:r>
            <a:r>
              <a:rPr lang="de-DE" dirty="0" smtClean="0"/>
              <a:t> Web“</a:t>
            </a:r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with Data in the Web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92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Linked Data Platform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approach to </a:t>
            </a:r>
            <a:r>
              <a:rPr lang="en-US" dirty="0" err="1" smtClean="0"/>
              <a:t>rationalising</a:t>
            </a:r>
            <a:r>
              <a:rPr lang="en-US" dirty="0" smtClean="0"/>
              <a:t> linked data applications:</a:t>
            </a:r>
          </a:p>
          <a:p>
            <a:pPr lvl="1"/>
            <a:r>
              <a:rPr lang="en-US" dirty="0" smtClean="0"/>
              <a:t>A set of rules for HTTP operations on web resources</a:t>
            </a:r>
          </a:p>
          <a:p>
            <a:pPr lvl="1"/>
            <a:r>
              <a:rPr lang="en-US" dirty="0" smtClean="0"/>
              <a:t>Based on RDF</a:t>
            </a:r>
          </a:p>
          <a:p>
            <a:pPr lvl="1"/>
            <a:r>
              <a:rPr lang="en-US" dirty="0" err="1" smtClean="0"/>
              <a:t>RESTful</a:t>
            </a:r>
            <a:endParaRPr lang="en-US" dirty="0" smtClean="0"/>
          </a:p>
          <a:p>
            <a:pPr lvl="1"/>
            <a:r>
              <a:rPr lang="en-US" dirty="0" smtClean="0"/>
              <a:t>Another architecture for read-write Linked Data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Hot off the press!</a:t>
            </a:r>
          </a:p>
          <a:p>
            <a:pPr lvl="1"/>
            <a:r>
              <a:rPr lang="en-US" dirty="0" smtClean="0"/>
              <a:t>Linked Data Platform became a Recommendation on 26 Feb 2015</a:t>
            </a:r>
          </a:p>
          <a:p>
            <a:pPr lvl="1"/>
            <a:r>
              <a:rPr lang="en-US" dirty="0" smtClean="0"/>
              <a:t>Linked Data Platform Primer is still a draft </a:t>
            </a:r>
            <a:br>
              <a:rPr lang="en-US" dirty="0" smtClean="0"/>
            </a:br>
            <a:r>
              <a:rPr lang="en-US" dirty="0" smtClean="0"/>
              <a:t>(this lecture is based on the version dated 16 Mar 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401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Data Platform Basics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types of Linked Data Platform Resources: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LDP RDF Sources (LDP-RS)</a:t>
            </a:r>
          </a:p>
          <a:p>
            <a:pPr lvl="1"/>
            <a:r>
              <a:rPr lang="en-US" dirty="0" smtClean="0"/>
              <a:t>State can be represented using RDF</a:t>
            </a:r>
          </a:p>
          <a:p>
            <a:pPr marL="0" indent="0">
              <a:buNone/>
            </a:pPr>
            <a:r>
              <a:rPr lang="en-US" dirty="0" smtClean="0"/>
              <a:t>LDP Non-RDF Sources (LDP-NR)</a:t>
            </a:r>
          </a:p>
          <a:p>
            <a:pPr lvl="1"/>
            <a:r>
              <a:rPr lang="en-US" dirty="0" smtClean="0"/>
              <a:t>HTML, images, other formats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752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LDP servers must advertise their LDP support in response to all requests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Resources</a:t>
            </a:r>
            <a:endParaRPr lang="en-US" dirty="0"/>
          </a:p>
        </p:txBody>
      </p:sp>
      <p:pic>
        <p:nvPicPr>
          <p:cNvPr id="6" name="Picture 5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7" name="Picture 6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4495568"/>
            <a:ext cx="18536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 /foo  HTTP/1.1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50679"/>
            <a:ext cx="4728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200 OK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Link</a:t>
            </a:r>
            <a:r>
              <a:rPr lang="en-US" sz="1200" dirty="0">
                <a:latin typeface="Lucida Sans Typewriter"/>
                <a:cs typeface="Lucida Sans Typewriter"/>
              </a:rPr>
              <a:t>: http://www.w3.org/ns/</a:t>
            </a:r>
            <a:r>
              <a:rPr lang="en-US" sz="1200" dirty="0" err="1">
                <a:latin typeface="Lucida Sans Typewriter"/>
                <a:cs typeface="Lucida Sans Typewriter"/>
              </a:rPr>
              <a:t>ldp#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Resource</a:t>
            </a:r>
            <a:r>
              <a:rPr lang="en-US" sz="1200" dirty="0" smtClean="0">
                <a:latin typeface="Lucida Sans Typewriter"/>
                <a:cs typeface="Lucida Sans Typewriter"/>
              </a:rPr>
              <a:t>; 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200" dirty="0" smtClean="0">
                <a:latin typeface="Lucida Sans Typewriter"/>
                <a:cs typeface="Lucida Sans Typewriter"/>
              </a:rPr>
              <a:t>=type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38121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Evolution of the </a:t>
            </a:r>
            <a:r>
              <a:rPr lang="en-US" dirty="0" err="1" smtClean="0"/>
              <a:t>RESTful</a:t>
            </a:r>
            <a:r>
              <a:rPr lang="en-US" dirty="0" smtClean="0"/>
              <a:t> pattern for collections of objects</a:t>
            </a:r>
          </a:p>
          <a:p>
            <a:pPr lvl="1"/>
            <a:r>
              <a:rPr lang="en-US" dirty="0" smtClean="0"/>
              <a:t>Use RDF representation of container to indicate items in container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Containers</a:t>
            </a:r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5098613"/>
              </p:ext>
            </p:extLst>
          </p:nvPr>
        </p:nvGraphicFramePr>
        <p:xfrm>
          <a:off x="324000" y="3568750"/>
          <a:ext cx="8496300" cy="21234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82882"/>
                <a:gridCol w="7213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Behaviour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 the members of the collection (list of URIs)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Replace the entire collection with another collection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 a new member in the collection</a:t>
                      </a:r>
                      <a:r>
                        <a:rPr lang="en-US" baseline="0" dirty="0" smtClean="0"/>
                        <a:t> and </a:t>
                      </a:r>
                      <a:r>
                        <a:rPr lang="en-US" dirty="0" smtClean="0"/>
                        <a:t>automatically assign</a:t>
                      </a:r>
                      <a:r>
                        <a:rPr lang="en-US" baseline="0" dirty="0" smtClean="0"/>
                        <a:t> it a URI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 the entire</a:t>
                      </a:r>
                      <a:r>
                        <a:rPr lang="en-US" baseline="0" dirty="0" smtClean="0"/>
                        <a:t> collection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497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Containers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430364"/>
              </p:ext>
            </p:extLst>
          </p:nvPr>
        </p:nvGraphicFramePr>
        <p:xfrm>
          <a:off x="323850" y="1692275"/>
          <a:ext cx="8496300" cy="44327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43698"/>
                <a:gridCol w="1179244"/>
                <a:gridCol w="4673358"/>
              </a:tblGrid>
              <a:tr h="340982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Path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Method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Description</a:t>
                      </a:r>
                      <a:endParaRPr lang="en-US" sz="1600" b="1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/&lt;container&gt;/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List resources in container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Create a new resource in container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Update the description/contents of the container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PATCH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Update the description/contents of the container</a:t>
                      </a:r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DELETE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 allowed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/&lt;container&gt;/&lt;resource&gt;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Retrieve</a:t>
                      </a:r>
                      <a:r>
                        <a:rPr lang="en-US" sz="1600" baseline="0" dirty="0" smtClean="0"/>
                        <a:t> resource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Update resource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PATCH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Partial update to resource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DELETE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Delete resource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/*/*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Discover allowed operations</a:t>
                      </a:r>
                      <a:endParaRPr lang="en-US" sz="1600" dirty="0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Retrieve only metadata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827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Publishing Linked Data</a:t>
            </a:r>
          </a:p>
          <a:p>
            <a:r>
              <a:rPr lang="en-US" dirty="0" smtClean="0"/>
              <a:t>SPARQL 1.1 Graph Store Protocol</a:t>
            </a:r>
          </a:p>
          <a:p>
            <a:r>
              <a:rPr lang="en-US" dirty="0" smtClean="0"/>
              <a:t>Linked Data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858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Containers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varieties of LDP container:</a:t>
            </a:r>
          </a:p>
          <a:p>
            <a:r>
              <a:rPr lang="en-US" dirty="0" smtClean="0"/>
              <a:t>Basic container (LDP-BC)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ses LDP vocabulary to indicate container membership</a:t>
            </a:r>
          </a:p>
          <a:p>
            <a:r>
              <a:rPr lang="en-US" dirty="0" smtClean="0"/>
              <a:t>Direct container (LDP-DC)</a:t>
            </a:r>
          </a:p>
          <a:p>
            <a:pPr lvl="1"/>
            <a:r>
              <a:rPr lang="en-US" dirty="0" smtClean="0"/>
              <a:t>Allows use of other vocabularies to indicate membership</a:t>
            </a:r>
          </a:p>
          <a:p>
            <a:r>
              <a:rPr lang="en-US" dirty="0" smtClean="0"/>
              <a:t>Indirect container (LDP-IC)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llows non-information resources as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280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Containers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799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4030413" y="2173288"/>
            <a:ext cx="1080000" cy="2520000"/>
            <a:chOff x="2565827" y="2241727"/>
            <a:chExt cx="1080000" cy="2520000"/>
          </a:xfrm>
        </p:grpSpPr>
        <p:sp>
          <p:nvSpPr>
            <p:cNvPr id="7" name="Rectangle 6"/>
            <p:cNvSpPr/>
            <p:nvPr/>
          </p:nvSpPr>
          <p:spPr bwMode="auto">
            <a:xfrm>
              <a:off x="2565827" y="2241727"/>
              <a:ext cx="1080000" cy="25200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2712019" y="3090016"/>
              <a:ext cx="787377" cy="696666"/>
              <a:chOff x="1269955" y="4911061"/>
              <a:chExt cx="787377" cy="696666"/>
            </a:xfrm>
          </p:grpSpPr>
          <p:sp>
            <p:nvSpPr>
              <p:cNvPr id="9" name="Oval 8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3" name="Straight Arrow Connector 12"/>
              <p:cNvCxnSpPr>
                <a:stCxn id="9" idx="5"/>
                <a:endCxn id="10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5" name="Straight Arrow Connector 14"/>
              <p:cNvCxnSpPr>
                <a:stCxn id="10" idx="2"/>
                <a:endCxn id="11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7" name="Straight Arrow Connector 16"/>
              <p:cNvCxnSpPr>
                <a:stCxn id="11" idx="0"/>
                <a:endCxn id="9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grpSp>
        <p:nvGrpSpPr>
          <p:cNvPr id="28" name="Group 27"/>
          <p:cNvGrpSpPr/>
          <p:nvPr/>
        </p:nvGrpSpPr>
        <p:grpSpPr>
          <a:xfrm>
            <a:off x="6753862" y="2173288"/>
            <a:ext cx="1080000" cy="1080000"/>
            <a:chOff x="4665141" y="2358349"/>
            <a:chExt cx="1080000" cy="1080000"/>
          </a:xfrm>
        </p:grpSpPr>
        <p:sp>
          <p:nvSpPr>
            <p:cNvPr id="8" name="Rectangle 7"/>
            <p:cNvSpPr/>
            <p:nvPr/>
          </p:nvSpPr>
          <p:spPr bwMode="auto">
            <a:xfrm>
              <a:off x="4665141" y="2358349"/>
              <a:ext cx="1080000" cy="10800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4830870" y="2574772"/>
              <a:ext cx="787377" cy="696666"/>
              <a:chOff x="1269955" y="4911061"/>
              <a:chExt cx="787377" cy="696666"/>
            </a:xfrm>
          </p:grpSpPr>
          <p:sp>
            <p:nvSpPr>
              <p:cNvPr id="22" name="Oval 21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25" name="Straight Arrow Connector 24"/>
              <p:cNvCxnSpPr>
                <a:stCxn id="22" idx="5"/>
                <a:endCxn id="23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6" name="Straight Arrow Connector 25"/>
              <p:cNvCxnSpPr>
                <a:stCxn id="23" idx="2"/>
                <a:endCxn id="24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27" name="Straight Arrow Connector 26"/>
              <p:cNvCxnSpPr>
                <a:stCxn id="24" idx="0"/>
                <a:endCxn id="22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sp>
        <p:nvSpPr>
          <p:cNvPr id="31" name="Rectangle 30"/>
          <p:cNvSpPr/>
          <p:nvPr/>
        </p:nvSpPr>
        <p:spPr bwMode="auto">
          <a:xfrm>
            <a:off x="6753862" y="3613288"/>
            <a:ext cx="1080000" cy="108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939521" y="1803956"/>
            <a:ext cx="119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Container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669489" y="1803956"/>
            <a:ext cx="1225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cxnSp>
        <p:nvCxnSpPr>
          <p:cNvPr id="42" name="Straight Arrow Connector 41"/>
          <p:cNvCxnSpPr>
            <a:endCxn id="8" idx="1"/>
          </p:cNvCxnSpPr>
          <p:nvPr/>
        </p:nvCxnSpPr>
        <p:spPr bwMode="auto">
          <a:xfrm>
            <a:off x="5110413" y="2709019"/>
            <a:ext cx="1643449" cy="426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endCxn id="31" idx="1"/>
          </p:cNvCxnSpPr>
          <p:nvPr/>
        </p:nvCxnSpPr>
        <p:spPr bwMode="auto">
          <a:xfrm>
            <a:off x="5110413" y="4153288"/>
            <a:ext cx="164344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267277" y="2389711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FF0000"/>
                </a:solidFill>
                <a:latin typeface="Lucida Sans Typewriter"/>
                <a:cs typeface="Lucida Sans Typewriter"/>
              </a:rPr>
              <a:t>ldp:contains</a:t>
            </a:r>
            <a:endParaRPr lang="en-US" sz="1200" dirty="0">
              <a:solidFill>
                <a:srgbClr val="FF0000"/>
              </a:solidFill>
              <a:latin typeface="Lucida Sans Typewriter"/>
              <a:cs typeface="Lucida Sans Typewriter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267277" y="3825926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FF0000"/>
                </a:solidFill>
                <a:latin typeface="Lucida Sans Typewriter"/>
                <a:cs typeface="Lucida Sans Typewriter"/>
              </a:rPr>
              <a:t>ldp:contains</a:t>
            </a:r>
            <a:endParaRPr lang="en-US" sz="1200" dirty="0">
              <a:solidFill>
                <a:srgbClr val="FF0000"/>
              </a:solidFill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209284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8" grpId="0"/>
      <p:bldP spid="4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“What can I do with this container?”</a:t>
            </a:r>
          </a:p>
          <a:p>
            <a:pPr marL="0" indent="0">
              <a:buNone/>
            </a:pPr>
            <a:r>
              <a:rPr lang="en-US" dirty="0" smtClean="0"/>
              <a:t>Returns list of HTTP methods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OPTIONS</a:t>
            </a:r>
            <a:endParaRPr lang="en-US" dirty="0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4503480"/>
            <a:ext cx="2410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OPTIONS /stuff/ HTTP/1.1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41253"/>
            <a:ext cx="2317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HTTP/1.1 204 No Content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ALLOW: </a:t>
            </a:r>
            <a:r>
              <a:rPr lang="en-US" sz="1200" i="1" dirty="0" smtClean="0">
                <a:latin typeface="Lucida Sans Typewriter"/>
                <a:cs typeface="Lucida Sans Typewriter"/>
              </a:rPr>
              <a:t>&lt;methods&gt;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6919959" y="5578370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882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OPTIONS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OPTIONS /stuff/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dirty="0">
                <a:latin typeface="Lucida Sans Typewriter"/>
                <a:cs typeface="Lucida Sans Typewriter"/>
              </a:rPr>
              <a:t>: 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</a:t>
            </a:r>
            <a:r>
              <a:rPr lang="en-US" sz="1600" dirty="0" smtClean="0">
                <a:latin typeface="Lucida Sans Typewriter"/>
                <a:cs typeface="Lucida Sans Typewriter"/>
              </a:rPr>
              <a:t>204 No Content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</a:t>
            </a:r>
            <a:r>
              <a:rPr lang="en-US" sz="1600" dirty="0">
                <a:latin typeface="Lucida Sans Typewriter"/>
                <a:cs typeface="Lucida Sans Typewriter"/>
              </a:rPr>
              <a:t>-Type: text/turtle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Date</a:t>
            </a:r>
            <a:r>
              <a:rPr lang="en-US" sz="1600" dirty="0">
                <a:latin typeface="Lucida Sans Typewriter"/>
                <a:cs typeface="Lucida Sans Typewriter"/>
              </a:rPr>
              <a:t>: Thu, 12 Jun 2014 18:26:59 GMT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err="1" smtClean="0">
                <a:latin typeface="Lucida Sans Typewriter"/>
                <a:cs typeface="Lucida Sans Typewriter"/>
              </a:rPr>
              <a:t>ETag</a:t>
            </a:r>
            <a:r>
              <a:rPr lang="en-US" sz="1600" dirty="0">
                <a:latin typeface="Lucida Sans Typewriter"/>
                <a:cs typeface="Lucida Sans Typewriter"/>
              </a:rPr>
              <a:t>: "8caab0784220148bfe98b738d5bb6d13"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b="1" dirty="0">
                <a:latin typeface="Lucida Sans Typewriter"/>
                <a:cs typeface="Lucida Sans Typewriter"/>
              </a:rPr>
              <a:t>-Post: text/turtle, application/</a:t>
            </a:r>
            <a:r>
              <a:rPr lang="en-US" sz="1600" b="1" dirty="0" err="1">
                <a:latin typeface="Lucida Sans Typewriter"/>
                <a:cs typeface="Lucida Sans Typewriter"/>
              </a:rPr>
              <a:t>ld+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json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, image/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png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Allow</a:t>
            </a:r>
            <a:r>
              <a:rPr lang="en-US" sz="1600" b="1" dirty="0">
                <a:latin typeface="Lucida Sans Typewriter"/>
                <a:cs typeface="Lucida Sans Typewriter"/>
              </a:rPr>
              <a:t>: POST,GET,OPTIONS,HEAD,</a:t>
            </a:r>
            <a:r>
              <a:rPr lang="en-US" sz="1600" b="1" dirty="0" smtClean="0">
                <a:latin typeface="Lucida Sans Typewriter"/>
                <a:cs typeface="Lucida Sans Typewriter"/>
              </a:rPr>
              <a:t>PUT,DELETE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ldp#BasicContainer</a:t>
            </a:r>
            <a:r>
              <a:rPr lang="en-US" sz="1600" dirty="0">
                <a:latin typeface="Lucida Sans Typewriter"/>
                <a:cs typeface="Lucida Sans Typewriter"/>
              </a:rPr>
              <a:t>&gt;; </a:t>
            </a:r>
            <a:r>
              <a:rPr lang="en-US" sz="1600" dirty="0" err="1">
                <a:latin typeface="Lucida Sans Typewriter"/>
                <a:cs typeface="Lucida Sans Typewriter"/>
              </a:rPr>
              <a:t>rel</a:t>
            </a:r>
            <a:r>
              <a:rPr lang="en-US" sz="1600" dirty="0">
                <a:latin typeface="Lucida Sans Typewriter"/>
                <a:cs typeface="Lucida Sans Typewriter"/>
              </a:rPr>
              <a:t>="</a:t>
            </a:r>
            <a:r>
              <a:rPr lang="en-US" sz="1600" dirty="0" smtClean="0">
                <a:latin typeface="Lucida Sans Typewriter"/>
                <a:cs typeface="Lucida Sans Typewriter"/>
              </a:rPr>
              <a:t>type”</a:t>
            </a:r>
            <a:endParaRPr lang="en-US" sz="1600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714186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“What’s in this container?”</a:t>
            </a:r>
          </a:p>
          <a:p>
            <a:pPr marL="0" indent="0">
              <a:buNone/>
            </a:pPr>
            <a:r>
              <a:rPr lang="en-US" dirty="0" smtClean="0"/>
              <a:t>RDF representation:</a:t>
            </a:r>
          </a:p>
          <a:p>
            <a:pPr lvl="1"/>
            <a:r>
              <a:rPr lang="en-US" dirty="0" smtClean="0"/>
              <a:t>Identifies resource as a </a:t>
            </a:r>
            <a:r>
              <a:rPr lang="en-US" sz="1800" dirty="0" err="1" smtClean="0">
                <a:latin typeface="Lucida Sans Typewriter"/>
                <a:cs typeface="Lucida Sans Typewriter"/>
              </a:rPr>
              <a:t>ldp:BasicContainer</a:t>
            </a:r>
            <a:endParaRPr lang="en-US" sz="1800" dirty="0" smtClean="0">
              <a:latin typeface="Lucida Sans Typewriter"/>
              <a:cs typeface="Lucida Sans Typewriter"/>
            </a:endParaRPr>
          </a:p>
          <a:p>
            <a:pPr lvl="1"/>
            <a:r>
              <a:rPr lang="en-US" dirty="0" smtClean="0"/>
              <a:t>Lists members of container using </a:t>
            </a:r>
            <a:r>
              <a:rPr lang="en-US" sz="1800" dirty="0" err="1" smtClean="0">
                <a:latin typeface="Lucida Sans Typewriter"/>
                <a:cs typeface="Lucida Sans Typewriter"/>
              </a:rPr>
              <a:t>ldp:contains</a:t>
            </a:r>
            <a:r>
              <a:rPr lang="en-US" dirty="0" smtClean="0"/>
              <a:t> property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GET</a:t>
            </a:r>
            <a:endParaRPr lang="en-US" dirty="0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4318050"/>
            <a:ext cx="2039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 /stuff/ HTTP/1.1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Accept: text/turtle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41253"/>
            <a:ext cx="3283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HTTP/1.1 200 OK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Content-Type: text/turtle</a:t>
            </a:r>
          </a:p>
          <a:p>
            <a:endParaRPr lang="en-US" sz="1200" i="1" dirty="0">
              <a:latin typeface="Lucida Sans Typewriter"/>
              <a:cs typeface="Lucida Sans Typewriter"/>
            </a:endParaRPr>
          </a:p>
          <a:p>
            <a:r>
              <a:rPr lang="en-US" sz="1200" i="1" dirty="0" smtClean="0">
                <a:latin typeface="Lucida Sans Typewriter"/>
                <a:cs typeface="Lucida Sans Typewriter"/>
              </a:rPr>
              <a:t>&lt;RDF representation of container&gt;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919959" y="5578370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853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GET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Sans Typewriter"/>
                <a:cs typeface="Lucida Sans Typewriter"/>
              </a:rPr>
              <a:t>GET </a:t>
            </a:r>
            <a:r>
              <a:rPr lang="en-US" sz="1600" dirty="0" smtClean="0">
                <a:latin typeface="Lucida Sans Typewriter"/>
                <a:cs typeface="Lucida Sans Typewriter"/>
              </a:rPr>
              <a:t>/stuff/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dirty="0">
                <a:latin typeface="Lucida Sans Typewriter"/>
                <a:cs typeface="Lucida Sans Typewriter"/>
              </a:rPr>
              <a:t>: 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/1.1 200 OK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</a:t>
            </a:r>
            <a:r>
              <a:rPr lang="en-US" sz="1600" dirty="0">
                <a:latin typeface="Lucida Sans Typewriter"/>
                <a:cs typeface="Lucida Sans Typewriter"/>
              </a:rPr>
              <a:t>-Type: text/turtle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Date</a:t>
            </a:r>
            <a:r>
              <a:rPr lang="en-US" sz="1600" dirty="0">
                <a:latin typeface="Lucida Sans Typewriter"/>
                <a:cs typeface="Lucida Sans Typewriter"/>
              </a:rPr>
              <a:t>: Thu, 12 Jun 2014 18:26:59 GMT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err="1" smtClean="0">
                <a:latin typeface="Lucida Sans Typewriter"/>
                <a:cs typeface="Lucida Sans Typewriter"/>
              </a:rPr>
              <a:t>ETag</a:t>
            </a:r>
            <a:r>
              <a:rPr lang="en-US" sz="1600" dirty="0">
                <a:latin typeface="Lucida Sans Typewriter"/>
                <a:cs typeface="Lucida Sans Typewriter"/>
              </a:rPr>
              <a:t>: "8caab0784220148bfe98b738d5bb6d13"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dirty="0">
                <a:latin typeface="Lucida Sans Typewriter"/>
                <a:cs typeface="Lucida Sans Typewriter"/>
              </a:rPr>
              <a:t>-Post: text/turtle, application/</a:t>
            </a:r>
            <a:r>
              <a:rPr lang="en-US" sz="1600" dirty="0" err="1">
                <a:latin typeface="Lucida Sans Typewriter"/>
                <a:cs typeface="Lucida Sans Typewriter"/>
              </a:rPr>
              <a:t>ld+json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Allow</a:t>
            </a:r>
            <a:r>
              <a:rPr lang="en-US" sz="1600" dirty="0">
                <a:latin typeface="Lucida Sans Typewriter"/>
                <a:cs typeface="Lucida Sans Typewriter"/>
              </a:rPr>
              <a:t>: POST,GET,OPTIONS,HEAD,PUT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b="1" dirty="0">
                <a:latin typeface="Lucida Sans Typewriter"/>
                <a:cs typeface="Lucida Sans Typewriter"/>
              </a:rPr>
              <a:t>&lt;http://www.w3.org/ns/</a:t>
            </a:r>
            <a:r>
              <a:rPr lang="en-US" sz="1600" b="1" dirty="0" err="1">
                <a:latin typeface="Lucida Sans Typewriter"/>
                <a:cs typeface="Lucida Sans Typewriter"/>
              </a:rPr>
              <a:t>ldp#BasicContainer</a:t>
            </a:r>
            <a:r>
              <a:rPr lang="en-US" sz="1600" b="1" dirty="0">
                <a:latin typeface="Lucida Sans Typewriter"/>
                <a:cs typeface="Lucida Sans Typewriter"/>
              </a:rPr>
              <a:t>&gt;; </a:t>
            </a:r>
            <a:r>
              <a:rPr lang="en-US" sz="1600" b="1" dirty="0" err="1">
                <a:latin typeface="Lucida Sans Typewriter"/>
                <a:cs typeface="Lucida Sans Typewriter"/>
              </a:rPr>
              <a:t>rel</a:t>
            </a:r>
            <a:r>
              <a:rPr lang="en-US" sz="1600" b="1" dirty="0">
                <a:latin typeface="Lucida Sans Typewriter"/>
                <a:cs typeface="Lucida Sans Typewriter"/>
              </a:rPr>
              <a:t>="</a:t>
            </a:r>
            <a:r>
              <a:rPr lang="en-US" sz="1600" b="1" dirty="0" smtClean="0">
                <a:latin typeface="Lucida Sans Typewriter"/>
                <a:cs typeface="Lucida Sans Typewriter"/>
              </a:rPr>
              <a:t>type”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dcterms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purl.org</a:t>
            </a:r>
            <a:r>
              <a:rPr lang="en-US" sz="1600" dirty="0">
                <a:latin typeface="Lucida Sans Typewriter"/>
                <a:cs typeface="Lucida Sans Typewriter"/>
              </a:rPr>
              <a:t>/dc/terms/&gt;.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#&gt;.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&lt;</a:t>
            </a:r>
            <a:r>
              <a:rPr lang="en-US" sz="1600" b="1" dirty="0">
                <a:latin typeface="Lucida Sans Typewriter"/>
                <a:cs typeface="Lucida Sans Typewriter"/>
              </a:rPr>
              <a:t>http://</a:t>
            </a:r>
            <a:r>
              <a:rPr lang="en-US" sz="1600" b="1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b="1" dirty="0">
                <a:latin typeface="Lucida Sans Typewriter"/>
                <a:cs typeface="Lucida Sans Typewriter"/>
              </a:rPr>
              <a:t>&gt; a </a:t>
            </a:r>
            <a:r>
              <a:rPr lang="en-US" sz="1600" b="1" dirty="0" err="1">
                <a:latin typeface="Lucida Sans Typewriter"/>
                <a:cs typeface="Lucida Sans Typewriter"/>
              </a:rPr>
              <a:t>ldp:BasicContainer</a:t>
            </a:r>
            <a:r>
              <a:rPr lang="en-US" sz="1600" b="1" dirty="0">
                <a:latin typeface="Lucida Sans Typewriter"/>
                <a:cs typeface="Lucida Sans Typewriter"/>
              </a:rPr>
              <a:t>;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dcterms:title</a:t>
            </a:r>
            <a:r>
              <a:rPr lang="en-US" sz="1600" dirty="0" smtClean="0">
                <a:latin typeface="Lucida Sans Typewriter"/>
                <a:cs typeface="Lucida Sans Typewriter"/>
              </a:rPr>
              <a:t> ”My stuff"</a:t>
            </a:r>
            <a:r>
              <a:rPr lang="en-US" sz="1600" dirty="0">
                <a:latin typeface="Lucida Sans Typewriter"/>
                <a:cs typeface="Lucida Sans Typewriter"/>
              </a:rPr>
              <a:t>;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ldp:contains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&lt;http://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/stuff/photo&gt;</a:t>
            </a:r>
            <a:r>
              <a:rPr lang="en-US" sz="1600" b="1" dirty="0">
                <a:latin typeface="Lucida Sans Typewriter"/>
                <a:cs typeface="Lucida Sans Typewriter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797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“Add this to the container”</a:t>
            </a:r>
          </a:p>
          <a:p>
            <a:pPr marL="0" indent="0">
              <a:buNone/>
            </a:pPr>
            <a:r>
              <a:rPr lang="en-US" dirty="0" smtClean="0"/>
              <a:t>Hint for IRI of created resource in </a:t>
            </a:r>
            <a:r>
              <a:rPr lang="en-US" sz="2000" dirty="0" smtClean="0">
                <a:latin typeface="Lucida Sans Typewriter"/>
                <a:cs typeface="Lucida Sans Typewriter"/>
              </a:rPr>
              <a:t>Slug:</a:t>
            </a:r>
            <a:r>
              <a:rPr lang="en-US" dirty="0" smtClean="0"/>
              <a:t> header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POST</a:t>
            </a:r>
            <a:endParaRPr lang="en-US" dirty="0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3941570"/>
            <a:ext cx="2502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POST /stuff/ HTTP/1.1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Content-Type: text/turtle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/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i="1" dirty="0" smtClean="0">
                <a:latin typeface="Lucida Sans Typewriter"/>
                <a:cs typeface="Lucida Sans Typewriter"/>
              </a:rPr>
              <a:t>&lt;content&gt;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41253"/>
            <a:ext cx="2448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HTTP/1.1 201 Created</a:t>
            </a:r>
          </a:p>
          <a:p>
            <a:r>
              <a:rPr lang="en-US" sz="1200" dirty="0" smtClean="0">
                <a:latin typeface="Lucida Sans Typewriter"/>
                <a:cs typeface="Lucida Sans Typewriter"/>
              </a:rPr>
              <a:t>Location:</a:t>
            </a:r>
            <a:r>
              <a:rPr lang="en-US" sz="1200" i="1" dirty="0" smtClean="0">
                <a:latin typeface="Lucida Sans Typewriter"/>
                <a:cs typeface="Lucida Sans Typewriter"/>
              </a:rPr>
              <a:t> &lt;resource IRI&gt;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919959" y="5578370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61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POST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POST /stuff/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Slug: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</a:t>
            </a:r>
            <a:r>
              <a:rPr lang="en-US" sz="1600" dirty="0">
                <a:latin typeface="Lucida Sans Typewriter"/>
                <a:cs typeface="Lucida Sans Typewriter"/>
              </a:rPr>
              <a:t>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dirty="0" smtClean="0">
                <a:latin typeface="Lucida Sans Typewriter"/>
                <a:cs typeface="Lucida Sans Typewriter"/>
              </a:rPr>
              <a:t>: </a:t>
            </a:r>
            <a:r>
              <a:rPr lang="en-US" sz="1600" dirty="0">
                <a:latin typeface="Lucida Sans Typewriter"/>
                <a:cs typeface="Lucida Sans Typewriter"/>
              </a:rPr>
              <a:t>&lt;http:/</a:t>
            </a:r>
            <a:r>
              <a:rPr lang="en-US" sz="1600" dirty="0" smtClean="0">
                <a:latin typeface="Lucida Sans Typewriter"/>
                <a:cs typeface="Lucida Sans Typewriter"/>
              </a:rPr>
              <a:t>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xmlns.com</a:t>
            </a:r>
            <a:r>
              <a:rPr lang="en-US" sz="1600" dirty="0" smtClean="0">
                <a:latin typeface="Lucida Sans Typewriter"/>
                <a:cs typeface="Lucida Sans Typewriter"/>
              </a:rPr>
              <a:t>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dirty="0" smtClean="0">
                <a:latin typeface="Lucida Sans Typewriter"/>
                <a:cs typeface="Lucida Sans Typewriter"/>
              </a:rPr>
              <a:t>/0.1/&gt;</a:t>
            </a:r>
            <a:r>
              <a:rPr lang="en-US" sz="1600" dirty="0">
                <a:latin typeface="Lucida Sans Typewriter"/>
                <a:cs typeface="Lucida Sans Typewriter"/>
              </a:rPr>
              <a:t>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&lt;&gt; 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foaf:PersonalProfileDocument</a:t>
            </a:r>
            <a:r>
              <a:rPr lang="en-US" sz="1600" dirty="0" smtClean="0">
                <a:latin typeface="Lucida Sans Typewriter"/>
                <a:cs typeface="Lucida Sans Typewriter"/>
              </a:rPr>
              <a:t>;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foaf:primaryTopic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>&lt;http://</a:t>
            </a:r>
            <a:r>
              <a:rPr lang="en-US" sz="1600" dirty="0" err="1">
                <a:latin typeface="Lucida Sans Typewriter"/>
                <a:cs typeface="Lucida Sans Typewriter"/>
              </a:rPr>
              <a:t>id.ecs.soton.ac.uk</a:t>
            </a:r>
            <a:r>
              <a:rPr lang="en-US" sz="1600" dirty="0">
                <a:latin typeface="Lucida Sans Typewriter"/>
                <a:cs typeface="Lucida Sans Typewriter"/>
              </a:rPr>
              <a:t>/person/</a:t>
            </a:r>
            <a:r>
              <a:rPr lang="en-US" sz="1600" dirty="0" smtClean="0">
                <a:latin typeface="Lucida Sans Typewriter"/>
                <a:cs typeface="Lucida Sans Typewriter"/>
              </a:rPr>
              <a:t>1269&gt; .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&lt;http://</a:t>
            </a:r>
            <a:r>
              <a:rPr lang="en-US" sz="1600" dirty="0" err="1">
                <a:latin typeface="Lucida Sans Typewriter"/>
                <a:cs typeface="Lucida Sans Typewriter"/>
              </a:rPr>
              <a:t>id.ecs.soton.ac.uk</a:t>
            </a:r>
            <a:r>
              <a:rPr lang="en-US" sz="1600" dirty="0">
                <a:latin typeface="Lucida Sans Typewriter"/>
                <a:cs typeface="Lucida Sans Typewriter"/>
              </a:rPr>
              <a:t>/person/1269</a:t>
            </a:r>
            <a:r>
              <a:rPr lang="en-US" sz="1600" dirty="0" smtClean="0">
                <a:latin typeface="Lucida Sans Typewriter"/>
                <a:cs typeface="Lucida Sans Typewriter"/>
              </a:rPr>
              <a:t>&gt; 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foaf:Person</a:t>
            </a:r>
            <a:r>
              <a:rPr lang="en-US" sz="1600" dirty="0" smtClean="0">
                <a:latin typeface="Lucida Sans Typewriter"/>
                <a:cs typeface="Lucida Sans Typewriter"/>
              </a:rPr>
              <a:t>;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foaf:name</a:t>
            </a:r>
            <a:r>
              <a:rPr lang="en-US" sz="1600" dirty="0" smtClean="0">
                <a:latin typeface="Lucida Sans Typewriter"/>
                <a:cs typeface="Lucida Sans Typewriter"/>
              </a:rPr>
              <a:t> “Nick Gibbins” ;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foaf:depiction</a:t>
            </a:r>
            <a:r>
              <a:rPr lang="en-US" sz="1600" dirty="0" smtClean="0">
                <a:latin typeface="Lucida Sans Typewriter"/>
                <a:cs typeface="Lucida Sans Typewriter"/>
              </a:rPr>
              <a:t> &lt;http://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dirty="0" smtClean="0">
                <a:latin typeface="Lucida Sans Typewriter"/>
                <a:cs typeface="Lucida Sans Typewriter"/>
              </a:rPr>
              <a:t>/stuff/photo&gt;.</a:t>
            </a:r>
            <a:endParaRPr lang="en-US" sz="1600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HTTP/1.1 201 Created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Link: &lt;http://www.w3.org/ns/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ldp#Resource</a:t>
            </a:r>
            <a:r>
              <a:rPr lang="en-US" sz="1600" dirty="0" smtClean="0">
                <a:latin typeface="Lucida Sans Typewriter"/>
                <a:cs typeface="Lucida Sans Typewriter"/>
              </a:rPr>
              <a:t>&gt;;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600" dirty="0" smtClean="0">
                <a:latin typeface="Lucida Sans Typewriter"/>
                <a:cs typeface="Lucida Sans Typewriter"/>
              </a:rPr>
              <a:t>=“type”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504594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GET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Sans Typewriter"/>
                <a:cs typeface="Lucida Sans Typewriter"/>
              </a:rPr>
              <a:t>GET </a:t>
            </a:r>
            <a:r>
              <a:rPr lang="en-US" sz="1600" dirty="0" smtClean="0">
                <a:latin typeface="Lucida Sans Typewriter"/>
                <a:cs typeface="Lucida Sans Typewriter"/>
              </a:rPr>
              <a:t>/stuff/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dirty="0">
                <a:latin typeface="Lucida Sans Typewriter"/>
                <a:cs typeface="Lucida Sans Typewriter"/>
              </a:rPr>
              <a:t>: 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/1.1 200 OK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</a:t>
            </a:r>
            <a:r>
              <a:rPr lang="en-US" sz="1600" dirty="0">
                <a:latin typeface="Lucida Sans Typewriter"/>
                <a:cs typeface="Lucida Sans Typewriter"/>
              </a:rPr>
              <a:t>-Type: text/turtle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Date</a:t>
            </a:r>
            <a:r>
              <a:rPr lang="en-US" sz="1600" dirty="0">
                <a:latin typeface="Lucida Sans Typewriter"/>
                <a:cs typeface="Lucida Sans Typewriter"/>
              </a:rPr>
              <a:t>: Thu, 12 Jun 2014 18:26:59 GMT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err="1" smtClean="0">
                <a:latin typeface="Lucida Sans Typewriter"/>
                <a:cs typeface="Lucida Sans Typewriter"/>
              </a:rPr>
              <a:t>ETag</a:t>
            </a:r>
            <a:r>
              <a:rPr lang="en-US" sz="1600" dirty="0">
                <a:latin typeface="Lucida Sans Typewriter"/>
                <a:cs typeface="Lucida Sans Typewriter"/>
              </a:rPr>
              <a:t>: "8caab0784220148bfe98b738d5bb6d13"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dirty="0">
                <a:latin typeface="Lucida Sans Typewriter"/>
                <a:cs typeface="Lucida Sans Typewriter"/>
              </a:rPr>
              <a:t>-Post: text/turtle, application/</a:t>
            </a:r>
            <a:r>
              <a:rPr lang="en-US" sz="1600" dirty="0" err="1">
                <a:latin typeface="Lucida Sans Typewriter"/>
                <a:cs typeface="Lucida Sans Typewriter"/>
              </a:rPr>
              <a:t>ld+json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Allow</a:t>
            </a:r>
            <a:r>
              <a:rPr lang="en-US" sz="1600" dirty="0">
                <a:latin typeface="Lucida Sans Typewriter"/>
                <a:cs typeface="Lucida Sans Typewriter"/>
              </a:rPr>
              <a:t>: POST,GET,OPTIONS,HEAD,PUT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ldp#BasicContainer</a:t>
            </a:r>
            <a:r>
              <a:rPr lang="en-US" sz="1600" dirty="0">
                <a:latin typeface="Lucida Sans Typewriter"/>
                <a:cs typeface="Lucida Sans Typewriter"/>
              </a:rPr>
              <a:t>&gt;; </a:t>
            </a:r>
            <a:r>
              <a:rPr lang="en-US" sz="1600" dirty="0" err="1">
                <a:latin typeface="Lucida Sans Typewriter"/>
                <a:cs typeface="Lucida Sans Typewriter"/>
              </a:rPr>
              <a:t>rel</a:t>
            </a:r>
            <a:r>
              <a:rPr lang="en-US" sz="1600" dirty="0">
                <a:latin typeface="Lucida Sans Typewriter"/>
                <a:cs typeface="Lucida Sans Typewriter"/>
              </a:rPr>
              <a:t>="</a:t>
            </a:r>
            <a:r>
              <a:rPr lang="en-US" sz="1600" dirty="0" smtClean="0">
                <a:latin typeface="Lucida Sans Typewriter"/>
                <a:cs typeface="Lucida Sans Typewriter"/>
              </a:rPr>
              <a:t>type”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dcterms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purl.org</a:t>
            </a:r>
            <a:r>
              <a:rPr lang="en-US" sz="1600" dirty="0">
                <a:latin typeface="Lucida Sans Typewriter"/>
                <a:cs typeface="Lucida Sans Typewriter"/>
              </a:rPr>
              <a:t>/dc/terms/&gt;.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#&gt;.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&lt;</a:t>
            </a:r>
            <a:r>
              <a:rPr lang="en-US" sz="1600" dirty="0">
                <a:latin typeface="Lucida Sans Typewriter"/>
                <a:cs typeface="Lucida Sans Typewriter"/>
              </a:rPr>
              <a:t>http://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dirty="0">
                <a:latin typeface="Lucida Sans Typewriter"/>
                <a:cs typeface="Lucida Sans Typewriter"/>
              </a:rPr>
              <a:t>&gt; 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ldp:BasicContainer</a:t>
            </a:r>
            <a:r>
              <a:rPr lang="en-US" sz="1600" dirty="0" smtClean="0">
                <a:latin typeface="Lucida Sans Typewriter"/>
                <a:cs typeface="Lucida Sans Typewriter"/>
              </a:rPr>
              <a:t>;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dcterms:title</a:t>
            </a:r>
            <a:r>
              <a:rPr lang="en-US" sz="1600" dirty="0" smtClean="0">
                <a:latin typeface="Lucida Sans Typewriter"/>
                <a:cs typeface="Lucida Sans Typewriter"/>
              </a:rPr>
              <a:t> ”My stuff”;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ldp:contains</a:t>
            </a:r>
            <a:r>
              <a:rPr lang="en-US" sz="1600" dirty="0" smtClean="0">
                <a:latin typeface="Lucida Sans Typewriter"/>
                <a:cs typeface="Lucida Sans Typewriter"/>
              </a:rPr>
              <a:t> &lt;http://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dirty="0" smtClean="0">
                <a:latin typeface="Lucida Sans Typewriter"/>
                <a:cs typeface="Lucida Sans Typewriter"/>
              </a:rPr>
              <a:t>/stuff/photo&gt;,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             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&lt;http://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 .</a:t>
            </a:r>
            <a:endParaRPr lang="en-US" sz="1600" b="1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022192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Publishing </a:t>
            </a:r>
            <a:br>
              <a:rPr lang="en-US" dirty="0" smtClean="0"/>
            </a:br>
            <a:r>
              <a:rPr lang="en-US" dirty="0" smtClean="0"/>
              <a:t>Linked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670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POST non-RDF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POST /stuff/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Slug: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Content-Type: image/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png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Content-Length: 1234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i="1" dirty="0" smtClean="0">
                <a:latin typeface="Lucida Sans Typewriter"/>
                <a:cs typeface="Lucida Sans Typewriter"/>
              </a:rPr>
              <a:t>&lt;binary data&gt;</a:t>
            </a: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HTTP/1.1 201 Created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Link: &lt;http://www.w3.org/ns/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ldp#Resource</a:t>
            </a:r>
            <a:r>
              <a:rPr lang="en-US" sz="1600" dirty="0" smtClean="0">
                <a:latin typeface="Lucida Sans Typewriter"/>
                <a:cs typeface="Lucida Sans Typewriter"/>
              </a:rPr>
              <a:t>&gt;;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600" dirty="0" smtClean="0">
                <a:latin typeface="Lucida Sans Typewriter"/>
                <a:cs typeface="Lucida Sans Typewriter"/>
              </a:rPr>
              <a:t>=“type”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Link: &lt;http://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/meta&gt;;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600" b="1" dirty="0" smtClean="0">
                <a:latin typeface="Lucida Sans Typewriter"/>
                <a:cs typeface="Lucida Sans Typewriter"/>
              </a:rPr>
              <a:t>=“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describedBy</a:t>
            </a:r>
            <a:r>
              <a:rPr lang="en-US" sz="1600" b="1" dirty="0" smtClean="0">
                <a:latin typeface="Lucida Sans Typewriter"/>
                <a:cs typeface="Lucida Sans Typewriter"/>
              </a:rPr>
              <a:t>”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691055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GET non-RDF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GET /stuff/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br>
              <a:rPr lang="en-US" sz="1600" dirty="0">
                <a:latin typeface="Lucida Sans Typewriter"/>
                <a:cs typeface="Lucida Sans Typewriter"/>
              </a:rPr>
            </a:b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HTTP/1.1 200 OK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image/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png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Link: &lt;http://www.w3.org/ns/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ldp#Resource</a:t>
            </a:r>
            <a:r>
              <a:rPr lang="en-US" sz="1600" dirty="0" smtClean="0">
                <a:latin typeface="Lucida Sans Typewriter"/>
                <a:cs typeface="Lucida Sans Typewriter"/>
              </a:rPr>
              <a:t>&gt;;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600" dirty="0" smtClean="0">
                <a:latin typeface="Lucida Sans Typewriter"/>
                <a:cs typeface="Lucida Sans Typewriter"/>
              </a:rPr>
              <a:t>=“type”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Link: &lt;http://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/meta&gt;;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600" b="1" dirty="0" smtClean="0">
                <a:latin typeface="Lucida Sans Typewriter"/>
                <a:cs typeface="Lucida Sans Typewriter"/>
              </a:rPr>
              <a:t>=“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describedBy</a:t>
            </a:r>
            <a:r>
              <a:rPr lang="en-US" sz="1600" b="1" dirty="0" smtClean="0">
                <a:latin typeface="Lucida Sans Typewriter"/>
                <a:cs typeface="Lucida Sans Typewriter"/>
              </a:rPr>
              <a:t>”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Content-Length: 1234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i="1" dirty="0">
                <a:latin typeface="Lucida Sans Typewriter"/>
                <a:cs typeface="Lucida Sans Typewriter"/>
              </a:rPr>
              <a:t>&lt;binary data&gt;</a:t>
            </a: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404894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GET non-RDF meta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GET /stuff/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dirty="0" smtClean="0">
                <a:latin typeface="Lucida Sans Typewriter"/>
                <a:cs typeface="Lucida Sans Typewriter"/>
              </a:rPr>
              <a:t>/meta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br>
              <a:rPr lang="en-US" sz="1600" dirty="0">
                <a:latin typeface="Lucida Sans Typewriter"/>
                <a:cs typeface="Lucida Sans Typewriter"/>
              </a:rPr>
            </a:b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HTTP/1.1 200 OK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text/turtle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@prefix 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#&gt;.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b="1" dirty="0">
                <a:latin typeface="Lucida Sans Typewriter"/>
                <a:cs typeface="Lucida Sans Typewriter"/>
              </a:rPr>
              <a:t>&lt;http://</a:t>
            </a:r>
            <a:r>
              <a:rPr lang="en-US" sz="1600" b="1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b="1" dirty="0">
                <a:latin typeface="Lucida Sans Typewriter"/>
                <a:cs typeface="Lucida Sans Typewriter"/>
              </a:rPr>
              <a:t>/stuff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 </a:t>
            </a:r>
            <a:r>
              <a:rPr lang="en-US" sz="1600" b="1" dirty="0">
                <a:latin typeface="Lucida Sans Typewriter"/>
                <a:cs typeface="Lucida Sans Typewriter"/>
              </a:rPr>
              <a:t>a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ldp:Resource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751177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“Update this resource”</a:t>
            </a:r>
          </a:p>
          <a:p>
            <a:pPr marL="0" indent="0">
              <a:buNone/>
            </a:pPr>
            <a:r>
              <a:rPr lang="en-US" dirty="0"/>
              <a:t>Use </a:t>
            </a:r>
            <a:r>
              <a:rPr lang="en-US" sz="2000" dirty="0">
                <a:latin typeface="Lucida Sans Typewriter"/>
                <a:cs typeface="Lucida Sans Typewriter"/>
              </a:rPr>
              <a:t>If-Match: </a:t>
            </a:r>
            <a:r>
              <a:rPr lang="en-US" dirty="0"/>
              <a:t>to make </a:t>
            </a:r>
            <a:r>
              <a:rPr lang="en-US" dirty="0" smtClean="0"/>
              <a:t>avoid lost updates (compare to </a:t>
            </a:r>
            <a:r>
              <a:rPr lang="en-US" sz="2000" dirty="0" err="1" smtClean="0">
                <a:latin typeface="Lucida Sans Typewriter"/>
                <a:cs typeface="Lucida Sans Typewriter"/>
              </a:rPr>
              <a:t>ETag</a:t>
            </a:r>
            <a:r>
              <a:rPr lang="en-US" sz="2000" dirty="0" smtClean="0">
                <a:latin typeface="Lucida Sans Typewriter"/>
                <a:cs typeface="Lucida Sans Typewriter"/>
              </a:rPr>
              <a:t>: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Resource: PUT</a:t>
            </a:r>
            <a:endParaRPr lang="en-US" dirty="0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3937083"/>
            <a:ext cx="2502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PUT /stuff/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200" dirty="0" smtClean="0">
                <a:latin typeface="Lucida Sans Typewriter"/>
                <a:cs typeface="Lucida Sans Typewriter"/>
              </a:rPr>
              <a:t> HTTP/1.1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Content-Type: text/turtle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/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i="1" dirty="0" smtClean="0">
                <a:latin typeface="Lucida Sans Typewriter"/>
                <a:cs typeface="Lucida Sans Typewriter"/>
              </a:rPr>
              <a:t>&lt;content&gt;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50679"/>
            <a:ext cx="2317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HTTP/1.1 204 No Content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919959" y="5578370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489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Resource: PUT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POST /stuff/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If-Match: W/”12345678”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</a:t>
            </a:r>
            <a:r>
              <a:rPr lang="en-US" sz="1600" dirty="0">
                <a:latin typeface="Lucida Sans Typewriter"/>
                <a:cs typeface="Lucida Sans Typewriter"/>
              </a:rPr>
              <a:t>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dirty="0" smtClean="0">
                <a:latin typeface="Lucida Sans Typewriter"/>
                <a:cs typeface="Lucida Sans Typewriter"/>
              </a:rPr>
              <a:t>: </a:t>
            </a:r>
            <a:r>
              <a:rPr lang="en-US" sz="1600" dirty="0">
                <a:latin typeface="Lucida Sans Typewriter"/>
                <a:cs typeface="Lucida Sans Typewriter"/>
              </a:rPr>
              <a:t>&lt;http:/</a:t>
            </a:r>
            <a:r>
              <a:rPr lang="en-US" sz="1600" dirty="0" smtClean="0">
                <a:latin typeface="Lucida Sans Typewriter"/>
                <a:cs typeface="Lucida Sans Typewriter"/>
              </a:rPr>
              <a:t>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xmlns.com</a:t>
            </a:r>
            <a:r>
              <a:rPr lang="en-US" sz="1600" dirty="0" smtClean="0">
                <a:latin typeface="Lucida Sans Typewriter"/>
                <a:cs typeface="Lucida Sans Typewriter"/>
              </a:rPr>
              <a:t>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</a:t>
            </a:r>
            <a:r>
              <a:rPr lang="en-US" sz="1600" dirty="0" smtClean="0">
                <a:latin typeface="Lucida Sans Typewriter"/>
                <a:cs typeface="Lucida Sans Typewriter"/>
              </a:rPr>
              <a:t>/0.1/&gt;</a:t>
            </a:r>
            <a:r>
              <a:rPr lang="en-US" sz="1600" dirty="0">
                <a:latin typeface="Lucida Sans Typewriter"/>
                <a:cs typeface="Lucida Sans Typewriter"/>
              </a:rPr>
              <a:t>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&lt;&gt; 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foaf:PersonalProfileDocument</a:t>
            </a:r>
            <a:r>
              <a:rPr lang="en-US" sz="1600" dirty="0" smtClean="0">
                <a:latin typeface="Lucida Sans Typewriter"/>
                <a:cs typeface="Lucida Sans Typewriter"/>
              </a:rPr>
              <a:t>;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foaf:primaryTopic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>&lt;http://</a:t>
            </a:r>
            <a:r>
              <a:rPr lang="en-US" sz="1600" dirty="0" err="1">
                <a:latin typeface="Lucida Sans Typewriter"/>
                <a:cs typeface="Lucida Sans Typewriter"/>
              </a:rPr>
              <a:t>id.ecs.soton.ac.uk</a:t>
            </a:r>
            <a:r>
              <a:rPr lang="en-US" sz="1600" dirty="0">
                <a:latin typeface="Lucida Sans Typewriter"/>
                <a:cs typeface="Lucida Sans Typewriter"/>
              </a:rPr>
              <a:t>/person/</a:t>
            </a:r>
            <a:r>
              <a:rPr lang="en-US" sz="1600" dirty="0" smtClean="0">
                <a:latin typeface="Lucida Sans Typewriter"/>
                <a:cs typeface="Lucida Sans Typewriter"/>
              </a:rPr>
              <a:t>1269&gt; .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&lt;http://</a:t>
            </a:r>
            <a:r>
              <a:rPr lang="en-US" sz="1600" dirty="0" err="1">
                <a:latin typeface="Lucida Sans Typewriter"/>
                <a:cs typeface="Lucida Sans Typewriter"/>
              </a:rPr>
              <a:t>id.ecs.soton.ac.uk</a:t>
            </a:r>
            <a:r>
              <a:rPr lang="en-US" sz="1600" dirty="0">
                <a:latin typeface="Lucida Sans Typewriter"/>
                <a:cs typeface="Lucida Sans Typewriter"/>
              </a:rPr>
              <a:t>/person/1269</a:t>
            </a:r>
            <a:r>
              <a:rPr lang="en-US" sz="1600" dirty="0" smtClean="0">
                <a:latin typeface="Lucida Sans Typewriter"/>
                <a:cs typeface="Lucida Sans Typewriter"/>
              </a:rPr>
              <a:t>&gt; 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foaf:Person</a:t>
            </a:r>
            <a:r>
              <a:rPr lang="en-US" sz="1600" dirty="0" smtClean="0">
                <a:latin typeface="Lucida Sans Typewriter"/>
                <a:cs typeface="Lucida Sans Typewriter"/>
              </a:rPr>
              <a:t>;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foaf:name</a:t>
            </a:r>
            <a:r>
              <a:rPr lang="en-US" sz="1600" dirty="0" smtClean="0">
                <a:latin typeface="Lucida Sans Typewriter"/>
                <a:cs typeface="Lucida Sans Typewriter"/>
              </a:rPr>
              <a:t> “Nick Gibbins” ;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foaf:depiction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&lt;http://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usericon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&gt;.</a:t>
            </a:r>
            <a:endParaRPr lang="en-US" sz="1600" b="1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HTTP/1.1 204 No Content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Link: &lt;http://www.w3.org/ns/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ldp#Resource</a:t>
            </a:r>
            <a:r>
              <a:rPr lang="en-US" sz="1600" dirty="0" smtClean="0">
                <a:latin typeface="Lucida Sans Typewriter"/>
                <a:cs typeface="Lucida Sans Typewriter"/>
              </a:rPr>
              <a:t>&gt;;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600" dirty="0" smtClean="0">
                <a:latin typeface="Lucida Sans Typewriter"/>
                <a:cs typeface="Lucida Sans Typewriter"/>
              </a:rPr>
              <a:t>=“type”</a:t>
            </a:r>
          </a:p>
        </p:txBody>
      </p:sp>
    </p:spTree>
    <p:extLst>
      <p:ext uri="{BB962C8B-B14F-4D97-AF65-F5344CB8AC3E}">
        <p14:creationId xmlns:p14="http://schemas.microsoft.com/office/powerpoint/2010/main" val="2734456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“Delete this resource”</a:t>
            </a:r>
          </a:p>
          <a:p>
            <a:pPr marL="0" indent="0">
              <a:buNone/>
            </a:pPr>
            <a:r>
              <a:rPr lang="en-US" dirty="0" smtClean="0"/>
              <a:t>Use </a:t>
            </a:r>
            <a:r>
              <a:rPr lang="en-US" sz="2000" dirty="0" smtClean="0">
                <a:latin typeface="Lucida Sans Typewriter"/>
                <a:cs typeface="Lucida Sans Typewriter"/>
              </a:rPr>
              <a:t>If-Match: </a:t>
            </a:r>
            <a:r>
              <a:rPr lang="en-US" dirty="0" smtClean="0"/>
              <a:t>to make delete conditional (compare to </a:t>
            </a:r>
            <a:r>
              <a:rPr lang="en-US" sz="2000" dirty="0" err="1" smtClean="0">
                <a:latin typeface="Lucida Sans Typewriter"/>
                <a:cs typeface="Lucida Sans Typewriter"/>
              </a:rPr>
              <a:t>ETag</a:t>
            </a:r>
            <a:r>
              <a:rPr lang="en-US" sz="2000" dirty="0" smtClean="0">
                <a:latin typeface="Lucida Sans Typewriter"/>
                <a:cs typeface="Lucida Sans Typewriter"/>
              </a:rPr>
              <a:t>:</a:t>
            </a:r>
            <a:r>
              <a:rPr lang="en-US" dirty="0" smtClean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Resource: DELETE</a:t>
            </a:r>
            <a:endParaRPr lang="en-US" dirty="0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4492984"/>
            <a:ext cx="28117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DELETE /stuff/photo HTTP/1.1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41253"/>
            <a:ext cx="23173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HTTP/1.1 204 No Content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919959" y="5578370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28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Resource: DELETE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DELETE /stuff/photo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If-Match: W/”12345678”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HTTP/1.1 204 No Content</a:t>
            </a:r>
          </a:p>
        </p:txBody>
      </p:sp>
      <p:sp>
        <p:nvSpPr>
          <p:cNvPr id="3" name="Abgerundete rechteckige Legende 2"/>
          <p:cNvSpPr/>
          <p:nvPr/>
        </p:nvSpPr>
        <p:spPr bwMode="auto">
          <a:xfrm>
            <a:off x="4786414" y="1692000"/>
            <a:ext cx="3673272" cy="868323"/>
          </a:xfrm>
          <a:prstGeom prst="wedgeRoundRectCallout">
            <a:avLst>
              <a:gd name="adj1" fmla="val -97376"/>
              <a:gd name="adj2" fmla="val 25654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6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status</a:t>
            </a:r>
            <a:r>
              <a:rPr lang="de-DE" sz="16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code</a:t>
            </a:r>
            <a:r>
              <a:rPr lang="de-DE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412 (</a:t>
            </a:r>
            <a:r>
              <a:rPr lang="de-DE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Condition</a:t>
            </a:r>
            <a:r>
              <a:rPr lang="de-DE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Failed</a:t>
            </a:r>
            <a:r>
              <a:rPr lang="de-DE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) </a:t>
            </a:r>
            <a:endParaRPr lang="de-DE" sz="1600" dirty="0" smtClean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6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Given</a:t>
            </a:r>
            <a:r>
              <a:rPr lang="de-DE" sz="16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16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by</a:t>
            </a:r>
            <a:r>
              <a:rPr lang="de-DE" sz="16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16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server</a:t>
            </a:r>
            <a:endParaRPr lang="de-DE" sz="1600" dirty="0" smtClean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6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if</a:t>
            </a:r>
            <a:r>
              <a:rPr lang="de-DE" sz="16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ETags</a:t>
            </a:r>
            <a:r>
              <a:rPr lang="de-DE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fail</a:t>
            </a:r>
            <a:r>
              <a:rPr lang="de-DE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to</a:t>
            </a:r>
            <a:r>
              <a:rPr lang="de-DE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16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match</a:t>
            </a:r>
            <a:endParaRPr kumimoji="0" lang="de-D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096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3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“Create a sub-container in the container”</a:t>
            </a:r>
          </a:p>
          <a:p>
            <a:pPr marL="0" indent="0">
              <a:buNone/>
            </a:pPr>
            <a:r>
              <a:rPr lang="en-US" dirty="0" smtClean="0"/>
              <a:t>Hint for IRI of created container in </a:t>
            </a:r>
            <a:r>
              <a:rPr lang="en-US" sz="2000" dirty="0" smtClean="0">
                <a:latin typeface="Lucida Sans Typewriter"/>
                <a:cs typeface="Lucida Sans Typewriter"/>
              </a:rPr>
              <a:t>Slug:</a:t>
            </a:r>
            <a:r>
              <a:rPr lang="en-US" dirty="0" smtClean="0"/>
              <a:t> header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POST sub-container</a:t>
            </a:r>
            <a:endParaRPr lang="en-US" dirty="0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3941570"/>
            <a:ext cx="2502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POST /stuff/ HTTP/1.1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Content-Type: text/turtle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/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i="1" dirty="0" smtClean="0">
                <a:latin typeface="Lucida Sans Typewriter"/>
                <a:cs typeface="Lucida Sans Typewriter"/>
              </a:rPr>
              <a:t>&lt;content&gt;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41253"/>
            <a:ext cx="2448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HTTP/1.1 201 Created</a:t>
            </a:r>
          </a:p>
          <a:p>
            <a:r>
              <a:rPr lang="en-US" sz="1200" dirty="0" smtClean="0">
                <a:latin typeface="Lucida Sans Typewriter"/>
                <a:cs typeface="Lucida Sans Typewriter"/>
              </a:rPr>
              <a:t>Location:</a:t>
            </a:r>
            <a:r>
              <a:rPr lang="en-US" sz="1200" i="1" dirty="0" smtClean="0">
                <a:latin typeface="Lucida Sans Typewriter"/>
                <a:cs typeface="Lucida Sans Typewriter"/>
              </a:rPr>
              <a:t> &lt;resource IRI&gt;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919959" y="5578370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93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Basic Container: POST sub-container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POST /stuff/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Slug: gallery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Link: &lt;http://www.w3.org/ns/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BasicContainer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&gt;;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rel</a:t>
            </a:r>
            <a:r>
              <a:rPr lang="en-US" sz="1600" b="1" dirty="0" smtClean="0">
                <a:latin typeface="Lucida Sans Typewriter"/>
                <a:cs typeface="Lucida Sans Typewriter"/>
              </a:rPr>
              <a:t>=“type”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Content-Type: </a:t>
            </a:r>
            <a:r>
              <a:rPr lang="en-US" sz="1600" dirty="0">
                <a:latin typeface="Lucida Sans Typewriter"/>
                <a:cs typeface="Lucida Sans Typewriter"/>
              </a:rPr>
              <a:t>text/</a:t>
            </a:r>
            <a:r>
              <a:rPr lang="en-US" sz="1600" dirty="0" smtClean="0">
                <a:latin typeface="Lucida Sans Typewriter"/>
                <a:cs typeface="Lucida Sans Typewriter"/>
              </a:rPr>
              <a:t>turtle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@prefix </a:t>
            </a:r>
            <a:r>
              <a:rPr lang="en-US" sz="1600" dirty="0" err="1">
                <a:latin typeface="Lucida Sans Typewriter"/>
                <a:cs typeface="Lucida Sans Typewriter"/>
              </a:rPr>
              <a:t>dcterms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purl.org</a:t>
            </a:r>
            <a:r>
              <a:rPr lang="en-US" sz="1600" dirty="0">
                <a:latin typeface="Lucida Sans Typewriter"/>
                <a:cs typeface="Lucida Sans Typewriter"/>
              </a:rPr>
              <a:t>/dc/terms/&gt;.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@prefix 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#&gt;. </a:t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&lt;&gt; </a:t>
            </a:r>
            <a:r>
              <a:rPr lang="en-US" sz="1600" b="1" dirty="0">
                <a:latin typeface="Lucida Sans Typewriter"/>
                <a:cs typeface="Lucida Sans Typewriter"/>
              </a:rPr>
              <a:t>a </a:t>
            </a:r>
            <a:r>
              <a:rPr lang="en-US" sz="1600" b="1" dirty="0" err="1">
                <a:latin typeface="Lucida Sans Typewriter"/>
                <a:cs typeface="Lucida Sans Typewriter"/>
              </a:rPr>
              <a:t>ldp:BasicContainer</a:t>
            </a:r>
            <a:r>
              <a:rPr lang="en-US" sz="1600" b="1" dirty="0">
                <a:latin typeface="Lucida Sans Typewriter"/>
                <a:cs typeface="Lucida Sans Typewriter"/>
              </a:rPr>
              <a:t>;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>
                <a:latin typeface="Lucida Sans Typewriter"/>
                <a:cs typeface="Lucida Sans Typewriter"/>
              </a:rPr>
              <a:t>  </a:t>
            </a:r>
            <a:r>
              <a:rPr lang="en-US" sz="1600" dirty="0" err="1">
                <a:latin typeface="Lucida Sans Typewriter"/>
                <a:cs typeface="Lucida Sans Typewriter"/>
              </a:rPr>
              <a:t>dcterms:title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>”My Gallery”</a:t>
            </a:r>
            <a:r>
              <a:rPr lang="en-US" sz="1600" b="1" dirty="0" smtClean="0">
                <a:latin typeface="Lucida Sans Typewriter"/>
                <a:cs typeface="Lucida Sans Typewriter"/>
              </a:rPr>
              <a:t>.</a:t>
            </a:r>
            <a:endParaRPr lang="en-US" sz="1600" b="1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HTTP/1.1 201 Created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/stuff/gallery/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1887605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Containers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9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Publishing Linked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SW Best Practice Recipes for Publishing RDF Vocabularies</a:t>
            </a:r>
          </a:p>
          <a:p>
            <a:pPr lvl="1"/>
            <a:r>
              <a:rPr lang="en-GB" dirty="0" smtClean="0"/>
              <a:t>Also used for published RDF Linked Data in general</a:t>
            </a:r>
          </a:p>
          <a:p>
            <a:pPr marL="0" indent="0">
              <a:buNone/>
            </a:pPr>
            <a:r>
              <a:rPr lang="en-GB" dirty="0" smtClean="0"/>
              <a:t>Uses content negotiation (HTTP Accept: header) to redirect clients to different representations of resources</a:t>
            </a:r>
          </a:p>
          <a:p>
            <a:pPr lvl="1"/>
            <a:r>
              <a:rPr lang="en-GB" dirty="0" smtClean="0"/>
              <a:t>Machine-readable RDF versus human-readable HTML</a:t>
            </a:r>
          </a:p>
        </p:txBody>
      </p:sp>
    </p:spTree>
    <p:extLst>
      <p:ext uri="{BB962C8B-B14F-4D97-AF65-F5344CB8AC3E}">
        <p14:creationId xmlns:p14="http://schemas.microsoft.com/office/powerpoint/2010/main" val="3916393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Arrow Connector 43"/>
          <p:cNvCxnSpPr/>
          <p:nvPr/>
        </p:nvCxnSpPr>
        <p:spPr bwMode="auto">
          <a:xfrm>
            <a:off x="2386964" y="4422682"/>
            <a:ext cx="436689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2386964" y="2990890"/>
            <a:ext cx="4366898" cy="955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Direct Containers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50</a:t>
            </a:fld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4030413" y="2173288"/>
            <a:ext cx="1080000" cy="2520000"/>
            <a:chOff x="2565827" y="2241727"/>
            <a:chExt cx="1080000" cy="2520000"/>
          </a:xfrm>
          <a:solidFill>
            <a:schemeClr val="bg1">
              <a:alpha val="75000"/>
            </a:schemeClr>
          </a:solidFill>
        </p:grpSpPr>
        <p:sp>
          <p:nvSpPr>
            <p:cNvPr id="7" name="Rectangle 6"/>
            <p:cNvSpPr/>
            <p:nvPr/>
          </p:nvSpPr>
          <p:spPr bwMode="auto">
            <a:xfrm>
              <a:off x="2565827" y="2241727"/>
              <a:ext cx="1080000" cy="2520000"/>
            </a:xfrm>
            <a:prstGeom prst="rect">
              <a:avLst/>
            </a:prstGeom>
            <a:grp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2712019" y="3090016"/>
              <a:ext cx="787377" cy="696666"/>
              <a:chOff x="1269955" y="4911061"/>
              <a:chExt cx="787377" cy="696666"/>
            </a:xfrm>
            <a:grpFill/>
          </p:grpSpPr>
          <p:sp>
            <p:nvSpPr>
              <p:cNvPr id="9" name="Oval 8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3" name="Straight Arrow Connector 12"/>
              <p:cNvCxnSpPr>
                <a:stCxn id="9" idx="5"/>
                <a:endCxn id="10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5" name="Straight Arrow Connector 14"/>
              <p:cNvCxnSpPr>
                <a:stCxn id="10" idx="2"/>
                <a:endCxn id="11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17" name="Straight Arrow Connector 16"/>
              <p:cNvCxnSpPr>
                <a:stCxn id="11" idx="0"/>
                <a:endCxn id="9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grpFill/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sp>
        <p:nvSpPr>
          <p:cNvPr id="8" name="Rectangle 7"/>
          <p:cNvSpPr/>
          <p:nvPr/>
        </p:nvSpPr>
        <p:spPr bwMode="auto">
          <a:xfrm>
            <a:off x="6753862" y="2173288"/>
            <a:ext cx="1080000" cy="108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753862" y="3613288"/>
            <a:ext cx="1080000" cy="10800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939521" y="1803956"/>
            <a:ext cx="119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Container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669489" y="1803956"/>
            <a:ext cx="1225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5110413" y="2478107"/>
            <a:ext cx="1643449" cy="426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5110413" y="3922376"/>
            <a:ext cx="164344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5267277" y="2158799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FF0000"/>
                </a:solidFill>
                <a:latin typeface="Lucida Sans Typewriter"/>
                <a:cs typeface="Lucida Sans Typewriter"/>
              </a:rPr>
              <a:t>ldp:contains</a:t>
            </a:r>
            <a:endParaRPr lang="en-US" sz="1200" dirty="0">
              <a:solidFill>
                <a:srgbClr val="FF0000"/>
              </a:solidFill>
              <a:latin typeface="Lucida Sans Typewriter"/>
              <a:cs typeface="Lucida Sans Typewriter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267277" y="3595014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FF0000"/>
                </a:solidFill>
                <a:latin typeface="Lucida Sans Typewriter"/>
                <a:cs typeface="Lucida Sans Typewriter"/>
              </a:rPr>
              <a:t>ldp:contains</a:t>
            </a:r>
            <a:endParaRPr lang="en-US" sz="1200" dirty="0">
              <a:solidFill>
                <a:srgbClr val="FF0000"/>
              </a:solidFill>
              <a:latin typeface="Lucida Sans Typewriter"/>
              <a:cs typeface="Lucida Sans Typewriter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291440" y="2173288"/>
            <a:ext cx="1080000" cy="2520000"/>
            <a:chOff x="2565827" y="2241727"/>
            <a:chExt cx="1080000" cy="252000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2565827" y="2241727"/>
              <a:ext cx="1080000" cy="25200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2712019" y="3090016"/>
              <a:ext cx="787377" cy="696666"/>
              <a:chOff x="1269955" y="4911061"/>
              <a:chExt cx="787377" cy="696666"/>
            </a:xfrm>
          </p:grpSpPr>
          <p:sp>
            <p:nvSpPr>
              <p:cNvPr id="34" name="Oval 33"/>
              <p:cNvSpPr/>
              <p:nvPr/>
            </p:nvSpPr>
            <p:spPr bwMode="auto">
              <a:xfrm>
                <a:off x="1451377" y="4911061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1875910" y="5335594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 bwMode="auto">
              <a:xfrm>
                <a:off x="1269955" y="5426305"/>
                <a:ext cx="181422" cy="181422"/>
              </a:xfrm>
              <a:prstGeom prst="ellipse">
                <a:avLst/>
              </a:prstGeom>
              <a:solidFill>
                <a:srgbClr val="FFFFFF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37" name="Straight Arrow Connector 36"/>
              <p:cNvCxnSpPr>
                <a:stCxn id="34" idx="5"/>
                <a:endCxn id="35" idx="1"/>
              </p:cNvCxnSpPr>
              <p:nvPr/>
            </p:nvCxnSpPr>
            <p:spPr bwMode="auto">
              <a:xfrm>
                <a:off x="1606230" y="5065914"/>
                <a:ext cx="296249" cy="296249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38" name="Straight Arrow Connector 37"/>
              <p:cNvCxnSpPr>
                <a:stCxn id="35" idx="2"/>
                <a:endCxn id="36" idx="6"/>
              </p:cNvCxnSpPr>
              <p:nvPr/>
            </p:nvCxnSpPr>
            <p:spPr bwMode="auto">
              <a:xfrm flipH="1">
                <a:off x="1451377" y="5426305"/>
                <a:ext cx="424533" cy="9071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  <p:cxnSp>
            <p:nvCxnSpPr>
              <p:cNvPr id="41" name="Straight Arrow Connector 40"/>
              <p:cNvCxnSpPr>
                <a:stCxn id="36" idx="0"/>
                <a:endCxn id="34" idx="3"/>
              </p:cNvCxnSpPr>
              <p:nvPr/>
            </p:nvCxnSpPr>
            <p:spPr bwMode="auto">
              <a:xfrm flipV="1">
                <a:off x="1360666" y="5065914"/>
                <a:ext cx="117280" cy="360391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arrow" w="sm" len="sm"/>
              </a:ln>
              <a:effectLst/>
            </p:spPr>
          </p:cxnSp>
        </p:grpSp>
      </p:grpSp>
      <p:sp>
        <p:nvSpPr>
          <p:cNvPr id="14" name="TextBox 13"/>
          <p:cNvSpPr txBox="1"/>
          <p:nvPr/>
        </p:nvSpPr>
        <p:spPr>
          <a:xfrm>
            <a:off x="1260822" y="1803956"/>
            <a:ext cx="112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Resource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64101" y="2665611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1">
                    <a:lumMod val="50000"/>
                  </a:schemeClr>
                </a:solidFill>
                <a:latin typeface="Lucida Sans Typewriter"/>
                <a:cs typeface="Lucida Sans Typewriter"/>
              </a:rPr>
              <a:t>ont:hasPhoto</a:t>
            </a:r>
            <a:endParaRPr lang="en-US" sz="1200" dirty="0">
              <a:solidFill>
                <a:schemeClr val="tx1">
                  <a:lumMod val="50000"/>
                </a:schemeClr>
              </a:solidFill>
              <a:latin typeface="Lucida Sans Typewriter"/>
              <a:cs typeface="Lucida Sans Typewriter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564101" y="4101826"/>
            <a:ext cx="1297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1">
                    <a:lumMod val="50000"/>
                  </a:schemeClr>
                </a:solidFill>
                <a:latin typeface="Lucida Sans Typewriter"/>
                <a:cs typeface="Lucida Sans Typewriter"/>
              </a:rPr>
              <a:t>ont:hasPhoto</a:t>
            </a:r>
            <a:endParaRPr lang="en-US" sz="1200" dirty="0">
              <a:solidFill>
                <a:schemeClr val="tx1">
                  <a:lumMod val="50000"/>
                </a:schemeClr>
              </a:solidFill>
              <a:latin typeface="Lucida Sans Typewriter"/>
              <a:cs typeface="Lucida Sans Typewriter"/>
            </a:endParaRPr>
          </a:p>
        </p:txBody>
      </p:sp>
      <p:cxnSp>
        <p:nvCxnSpPr>
          <p:cNvPr id="50" name="Straight Arrow Connector 49"/>
          <p:cNvCxnSpPr/>
          <p:nvPr/>
        </p:nvCxnSpPr>
        <p:spPr bwMode="auto">
          <a:xfrm flipH="1" flipV="1">
            <a:off x="2386964" y="2434699"/>
            <a:ext cx="1643449" cy="10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2380277" y="2118168"/>
            <a:ext cx="2224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FF0000"/>
                </a:solidFill>
                <a:latin typeface="Lucida Sans Typewriter"/>
                <a:cs typeface="Lucida Sans Typewriter"/>
              </a:rPr>
              <a:t>ldp:membershipResource</a:t>
            </a:r>
            <a:endParaRPr lang="en-US" sz="1200" dirty="0">
              <a:solidFill>
                <a:srgbClr val="FF0000"/>
              </a:solidFill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296537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8" grpId="0"/>
      <p:bldP spid="49" grpId="0"/>
      <p:bldP spid="14" grpId="0"/>
      <p:bldP spid="46" grpId="0"/>
      <p:bldP spid="47" grpId="0"/>
      <p:bldP spid="5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“What’s in this container?”</a:t>
            </a:r>
          </a:p>
          <a:p>
            <a:pPr marL="0" indent="0">
              <a:buNone/>
            </a:pPr>
            <a:r>
              <a:rPr lang="en-US" dirty="0" smtClean="0"/>
              <a:t>RDF representation:</a:t>
            </a:r>
          </a:p>
          <a:p>
            <a:pPr lvl="1"/>
            <a:r>
              <a:rPr lang="en-US" dirty="0" smtClean="0"/>
              <a:t>Uses custom property as well as </a:t>
            </a:r>
            <a:r>
              <a:rPr lang="en-US" sz="1800" dirty="0" err="1" smtClean="0">
                <a:latin typeface="Lucida Sans Typewriter"/>
                <a:cs typeface="Lucida Sans Typewriter"/>
              </a:rPr>
              <a:t>ldp:contains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Direct Container: GET</a:t>
            </a:r>
            <a:endParaRPr lang="en-US" dirty="0"/>
          </a:p>
        </p:txBody>
      </p:sp>
      <p:pic>
        <p:nvPicPr>
          <p:cNvPr id="7" name="Picture 6" descr="MC9004316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94" y="4437338"/>
            <a:ext cx="1061972" cy="1061972"/>
          </a:xfrm>
          <a:prstGeom prst="rect">
            <a:avLst/>
          </a:prstGeom>
        </p:spPr>
      </p:pic>
      <p:pic>
        <p:nvPicPr>
          <p:cNvPr id="8" name="Picture 7" descr="MC900431616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4437338"/>
            <a:ext cx="1061972" cy="106197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284063" y="4772567"/>
            <a:ext cx="478333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387600" y="4310902"/>
            <a:ext cx="2780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GET /stuff/gallery/ HTTP/1.1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Accept: text/turtle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600" y="5141253"/>
            <a:ext cx="3283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HTTP/1.1 200 OK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Content-Type: text/turtle</a:t>
            </a:r>
          </a:p>
          <a:p>
            <a:endParaRPr lang="en-US" sz="1200" i="1" dirty="0">
              <a:latin typeface="Lucida Sans Typewriter"/>
              <a:cs typeface="Lucida Sans Typewriter"/>
            </a:endParaRPr>
          </a:p>
          <a:p>
            <a:r>
              <a:rPr lang="en-US" sz="1200" i="1" dirty="0" smtClean="0">
                <a:latin typeface="Lucida Sans Typewriter"/>
                <a:cs typeface="Lucida Sans Typewriter"/>
              </a:rPr>
              <a:t>&lt;RDF representation of container&gt;</a:t>
            </a:r>
            <a:endParaRPr lang="en-US" sz="1200" i="1" dirty="0">
              <a:latin typeface="Lucida Sans Typewriter"/>
              <a:cs typeface="Lucida Sans Typewrite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12366" y="5141253"/>
            <a:ext cx="485503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919959" y="5578370"/>
            <a:ext cx="144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example.org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579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Direct Container: GET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/1.1 200 OK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</a:t>
            </a:r>
            <a:r>
              <a:rPr lang="en-US" sz="1600" dirty="0">
                <a:latin typeface="Lucida Sans Typewriter"/>
                <a:cs typeface="Lucida Sans Typewriter"/>
              </a:rPr>
              <a:t>-Type: text/turtle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Allow</a:t>
            </a:r>
            <a:r>
              <a:rPr lang="en-US" sz="1600" dirty="0">
                <a:latin typeface="Lucida Sans Typewriter"/>
                <a:cs typeface="Lucida Sans Typewriter"/>
              </a:rPr>
              <a:t>: POST,GET,OPTIONS,HEAD,PUT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b="1" dirty="0">
                <a:latin typeface="Lucida Sans Typewriter"/>
                <a:cs typeface="Lucida Sans Typewriter"/>
              </a:rPr>
              <a:t>&lt;http://www.w3.org/ns/</a:t>
            </a:r>
            <a:r>
              <a:rPr lang="en-US" sz="1600" b="1" dirty="0" err="1">
                <a:latin typeface="Lucida Sans Typewriter"/>
                <a:cs typeface="Lucida Sans Typewriter"/>
              </a:rPr>
              <a:t>ldp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#DirectContainer</a:t>
            </a:r>
            <a:r>
              <a:rPr lang="en-US" sz="1600" b="1" dirty="0">
                <a:latin typeface="Lucida Sans Typewriter"/>
                <a:cs typeface="Lucida Sans Typewriter"/>
              </a:rPr>
              <a:t>&gt;; </a:t>
            </a:r>
            <a:r>
              <a:rPr lang="en-US" sz="1600" b="1" dirty="0" err="1">
                <a:latin typeface="Lucida Sans Typewriter"/>
                <a:cs typeface="Lucida Sans Typewriter"/>
              </a:rPr>
              <a:t>rel</a:t>
            </a:r>
            <a:r>
              <a:rPr lang="en-US" sz="1600" b="1" dirty="0">
                <a:latin typeface="Lucida Sans Typewriter"/>
                <a:cs typeface="Lucida Sans Typewriter"/>
              </a:rPr>
              <a:t>="</a:t>
            </a:r>
            <a:r>
              <a:rPr lang="en-US" sz="1600" b="1" dirty="0" smtClean="0">
                <a:latin typeface="Lucida Sans Typewriter"/>
                <a:cs typeface="Lucida Sans Typewriter"/>
              </a:rPr>
              <a:t>type”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dcterms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purl.org</a:t>
            </a:r>
            <a:r>
              <a:rPr lang="en-US" sz="1600" dirty="0">
                <a:latin typeface="Lucida Sans Typewriter"/>
                <a:cs typeface="Lucida Sans Typewriter"/>
              </a:rPr>
              <a:t>/dc/terms/</a:t>
            </a:r>
            <a:r>
              <a:rPr lang="en-US" sz="1600" dirty="0" smtClean="0">
                <a:latin typeface="Lucida Sans Typewriter"/>
                <a:cs typeface="Lucida Sans Typewriter"/>
              </a:rPr>
              <a:t>&gt; .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#</a:t>
            </a:r>
            <a:r>
              <a:rPr lang="en-US" sz="1600" dirty="0" smtClean="0">
                <a:latin typeface="Lucida Sans Typewriter"/>
                <a:cs typeface="Lucida Sans Typewriter"/>
              </a:rPr>
              <a:t>&gt; .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@prefix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ont</a:t>
            </a:r>
            <a:r>
              <a:rPr lang="en-US" sz="1600" dirty="0" smtClean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600" dirty="0" smtClean="0">
                <a:latin typeface="Lucida Sans Typewriter"/>
                <a:cs typeface="Lucida Sans Typewriter"/>
              </a:rPr>
              <a:t>/gallery#&gt; .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&lt;</a:t>
            </a:r>
            <a:r>
              <a:rPr lang="en-US" sz="1600" b="1" dirty="0">
                <a:latin typeface="Lucida Sans Typewriter"/>
                <a:cs typeface="Lucida Sans Typewriter"/>
              </a:rPr>
              <a:t>http://</a:t>
            </a:r>
            <a:r>
              <a:rPr lang="en-US" sz="1600" b="1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b="1" dirty="0" smtClean="0">
                <a:latin typeface="Lucida Sans Typewriter"/>
                <a:cs typeface="Lucida Sans Typewriter"/>
              </a:rPr>
              <a:t>/stuff/gallery/&gt; </a:t>
            </a:r>
            <a:r>
              <a:rPr lang="en-US" sz="1600" b="1" dirty="0">
                <a:latin typeface="Lucida Sans Typewriter"/>
                <a:cs typeface="Lucida Sans Typewriter"/>
              </a:rPr>
              <a:t>a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ldp:DirectContainer</a:t>
            </a:r>
            <a:r>
              <a:rPr lang="en-US" sz="1600" b="1" dirty="0">
                <a:latin typeface="Lucida Sans Typewriter"/>
                <a:cs typeface="Lucida Sans Typewriter"/>
              </a:rPr>
              <a:t>; </a:t>
            </a:r>
            <a:r>
              <a:rPr lang="en-US" sz="1600" dirty="0">
                <a:latin typeface="Lucida Sans Typewriter"/>
                <a:cs typeface="Lucida Sans Typewriter"/>
              </a:rPr>
              <a:t/>
            </a:r>
            <a:br>
              <a:rPr lang="en-US" sz="1600" dirty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ldp:membershipResource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&lt;#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pics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&gt;;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ldp:hasMemberRelation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ont:hasPhoto</a:t>
            </a:r>
            <a:r>
              <a:rPr lang="en-US" sz="1600" b="1" dirty="0" smtClean="0">
                <a:latin typeface="Lucida Sans Typewriter"/>
                <a:cs typeface="Lucida Sans Typewriter"/>
              </a:rPr>
              <a:t>;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ldp:contains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&lt;photo1&gt;, &lt;photo2&gt; .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&lt;#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pics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 a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ont:Gallery</a:t>
            </a:r>
            <a:r>
              <a:rPr lang="en-US" sz="1600" b="1" dirty="0" smtClean="0">
                <a:latin typeface="Lucida Sans Typewriter"/>
                <a:cs typeface="Lucida Sans Typewriter"/>
              </a:rPr>
              <a:t>;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dcterms:title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“Photo Gallery”;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ont:hasPhoto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&lt;photo1&gt;, &lt;photo2&gt; .</a:t>
            </a:r>
            <a:endParaRPr lang="en-US" sz="1600" b="1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399883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Containers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054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Indirect Container: GET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GET /staff/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nmg</a:t>
            </a:r>
            <a:r>
              <a:rPr lang="en-US" sz="1600" dirty="0" smtClean="0">
                <a:latin typeface="Lucida Sans Typewriter"/>
                <a:cs typeface="Lucida Sans Typewriter"/>
              </a:rPr>
              <a:t> HTTP/1.1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Host: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example.org</a:t>
            </a:r>
            <a:endParaRPr lang="en-US" sz="1600" dirty="0" smtClean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/1.1 200 OK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#</a:t>
            </a:r>
            <a:r>
              <a:rPr lang="en-US" sz="1600" dirty="0" err="1">
                <a:latin typeface="Lucida Sans Typewriter"/>
                <a:cs typeface="Lucida Sans Typewriter"/>
              </a:rPr>
              <a:t>D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irectContainer</a:t>
            </a:r>
            <a:r>
              <a:rPr lang="en-US" sz="1600" dirty="0">
                <a:latin typeface="Lucida Sans Typewriter"/>
                <a:cs typeface="Lucida Sans Typewriter"/>
              </a:rPr>
              <a:t>&gt;; </a:t>
            </a:r>
            <a:r>
              <a:rPr lang="en-US" sz="1600" dirty="0" err="1">
                <a:latin typeface="Lucida Sans Typewriter"/>
                <a:cs typeface="Lucida Sans Typewriter"/>
              </a:rPr>
              <a:t>rel</a:t>
            </a:r>
            <a:r>
              <a:rPr lang="en-US" sz="1600" dirty="0">
                <a:latin typeface="Lucida Sans Typewriter"/>
                <a:cs typeface="Lucida Sans Typewriter"/>
              </a:rPr>
              <a:t>="</a:t>
            </a:r>
            <a:r>
              <a:rPr lang="en-US" sz="1600" dirty="0" smtClean="0">
                <a:latin typeface="Lucida Sans Typewriter"/>
                <a:cs typeface="Lucida Sans Typewriter"/>
              </a:rPr>
              <a:t>type”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#&gt;.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dcterms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purl.org</a:t>
            </a:r>
            <a:r>
              <a:rPr lang="en-US" sz="1600" dirty="0">
                <a:latin typeface="Lucida Sans Typewriter"/>
                <a:cs typeface="Lucida Sans Typewriter"/>
              </a:rPr>
              <a:t>/dc/terms/&gt;.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o: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/ontology#&gt;.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&lt;</a:t>
            </a:r>
            <a:r>
              <a:rPr lang="en-US" sz="1600" dirty="0">
                <a:latin typeface="Lucida Sans Typewriter"/>
                <a:cs typeface="Lucida Sans Typewriter"/>
              </a:rPr>
              <a:t>http://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 smtClean="0">
                <a:latin typeface="Lucida Sans Typewriter"/>
                <a:cs typeface="Lucida Sans Typewriter"/>
              </a:rPr>
              <a:t>/staff/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nmg</a:t>
            </a:r>
            <a:r>
              <a:rPr lang="en-US" sz="1600" dirty="0" smtClean="0">
                <a:latin typeface="Lucida Sans Typewriter"/>
                <a:cs typeface="Lucida Sans Typewriter"/>
              </a:rPr>
              <a:t>/&gt; </a:t>
            </a:r>
            <a:r>
              <a:rPr lang="en-US" sz="1600" dirty="0">
                <a:latin typeface="Lucida Sans Typewriter"/>
                <a:cs typeface="Lucida Sans Typewriter"/>
              </a:rPr>
              <a:t>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o:Academic</a:t>
            </a:r>
            <a:r>
              <a:rPr lang="en-US" sz="1600" dirty="0" smtClean="0">
                <a:latin typeface="Lucida Sans Typewriter"/>
                <a:cs typeface="Lucida Sans Typewriter"/>
              </a:rPr>
              <a:t>;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o:student</a:t>
            </a:r>
            <a:r>
              <a:rPr lang="en-US" sz="1600" dirty="0" smtClean="0">
                <a:latin typeface="Lucida Sans Typewriter"/>
                <a:cs typeface="Lucida Sans Typewriter"/>
              </a:rPr>
              <a:t> &lt;students/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alice#</a:t>
            </a:r>
            <a:r>
              <a:rPr lang="en-US" sz="1600" dirty="0" err="1">
                <a:latin typeface="Lucida Sans Typewriter"/>
                <a:cs typeface="Lucida Sans Typewriter"/>
              </a:rPr>
              <a:t>me</a:t>
            </a:r>
            <a:r>
              <a:rPr lang="en-US" sz="1600" dirty="0">
                <a:latin typeface="Lucida Sans Typewriter"/>
                <a:cs typeface="Lucida Sans Typewriter"/>
              </a:rPr>
              <a:t>&gt;, </a:t>
            </a:r>
            <a:r>
              <a:rPr lang="en-US" sz="1600" dirty="0" smtClean="0">
                <a:latin typeface="Lucida Sans Typewriter"/>
                <a:cs typeface="Lucida Sans Typewriter"/>
              </a:rPr>
              <a:t>&lt;students/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bob#</a:t>
            </a:r>
            <a:r>
              <a:rPr lang="en-US" sz="1600" dirty="0" err="1">
                <a:latin typeface="Lucida Sans Typewriter"/>
                <a:cs typeface="Lucida Sans Typewriter"/>
              </a:rPr>
              <a:t>me</a:t>
            </a:r>
            <a:r>
              <a:rPr lang="en-US" sz="1600" dirty="0">
                <a:latin typeface="Lucida Sans Typewriter"/>
                <a:cs typeface="Lucida Sans Typewriter"/>
              </a:rPr>
              <a:t>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&lt;students</a:t>
            </a:r>
            <a:r>
              <a:rPr lang="en-US" sz="1600" b="1" dirty="0">
                <a:latin typeface="Lucida Sans Typewriter"/>
                <a:cs typeface="Lucida Sans Typewriter"/>
              </a:rPr>
              <a:t>/&gt; a </a:t>
            </a:r>
            <a:r>
              <a:rPr lang="en-US" sz="1600" b="1" dirty="0" err="1">
                <a:latin typeface="Lucida Sans Typewriter"/>
                <a:cs typeface="Lucida Sans Typewriter"/>
              </a:rPr>
              <a:t>ldp:IndirectContainer</a:t>
            </a:r>
            <a:r>
              <a:rPr lang="en-US" sz="1600" b="1" dirty="0">
                <a:latin typeface="Lucida Sans Typewriter"/>
                <a:cs typeface="Lucida Sans Typewriter"/>
              </a:rPr>
              <a:t>; 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dcterms:title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>"The </a:t>
            </a:r>
            <a:r>
              <a:rPr lang="en-US" sz="1600" dirty="0" smtClean="0">
                <a:latin typeface="Lucida Sans Typewriter"/>
                <a:cs typeface="Lucida Sans Typewriter"/>
              </a:rPr>
              <a:t>students of Nick Gibbins"</a:t>
            </a:r>
            <a:r>
              <a:rPr lang="en-US" sz="1600" dirty="0">
                <a:latin typeface="Lucida Sans Typewriter"/>
                <a:cs typeface="Lucida Sans Typewriter"/>
              </a:rPr>
              <a:t>;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ldp:membershipResource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</a:t>
            </a:r>
            <a:r>
              <a:rPr lang="en-US" sz="1600" b="1" dirty="0">
                <a:latin typeface="Lucida Sans Typewriter"/>
                <a:cs typeface="Lucida Sans Typewriter"/>
              </a:rPr>
              <a:t>&lt;&gt;; 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ldp:hasMemberRelation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o:student</a:t>
            </a:r>
            <a:r>
              <a:rPr lang="en-US" sz="1600" b="1" dirty="0" smtClean="0">
                <a:latin typeface="Lucida Sans Typewriter"/>
                <a:cs typeface="Lucida Sans Typewriter"/>
              </a:rPr>
              <a:t>; 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ldp:insertedContentRelation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</a:t>
            </a:r>
            <a:r>
              <a:rPr lang="en-US" sz="1600" b="1" dirty="0" err="1">
                <a:latin typeface="Lucida Sans Typewriter"/>
                <a:cs typeface="Lucida Sans Typewriter"/>
              </a:rPr>
              <a:t>foaf:primaryTopic</a:t>
            </a:r>
            <a:r>
              <a:rPr lang="en-US" sz="1600" b="1" dirty="0">
                <a:latin typeface="Lucida Sans Typewriter"/>
                <a:cs typeface="Lucida Sans Typewriter"/>
              </a:rPr>
              <a:t>; </a:t>
            </a:r>
            <a:r>
              <a:rPr lang="en-US" sz="1600" b="1" dirty="0" smtClean="0">
                <a:latin typeface="Lucida Sans Typewriter"/>
                <a:cs typeface="Lucida Sans Typewriter"/>
              </a:rPr>
              <a:t/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ldp:contains</a:t>
            </a:r>
            <a:r>
              <a:rPr lang="en-US" sz="1600" dirty="0" smtClean="0">
                <a:latin typeface="Lucida Sans Typewriter"/>
                <a:cs typeface="Lucida Sans Typewriter"/>
              </a:rPr>
              <a:t> &lt;students/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alice</a:t>
            </a:r>
            <a:r>
              <a:rPr lang="en-US" sz="1600" dirty="0" smtClean="0">
                <a:latin typeface="Lucida Sans Typewriter"/>
                <a:cs typeface="Lucida Sans Typewriter"/>
              </a:rPr>
              <a:t>&gt;</a:t>
            </a:r>
            <a:r>
              <a:rPr lang="en-US" sz="1600" dirty="0">
                <a:latin typeface="Lucida Sans Typewriter"/>
                <a:cs typeface="Lucida Sans Typewriter"/>
              </a:rPr>
              <a:t>, </a:t>
            </a:r>
            <a:r>
              <a:rPr lang="en-US" sz="1600" dirty="0" smtClean="0">
                <a:latin typeface="Lucida Sans Typewriter"/>
                <a:cs typeface="Lucida Sans Typewriter"/>
              </a:rPr>
              <a:t>&lt;students/bob&gt;</a:t>
            </a:r>
            <a:r>
              <a:rPr lang="en-US" sz="1600" dirty="0">
                <a:latin typeface="Lucida Sans Typewriter"/>
                <a:cs typeface="Lucida Sans Typewriter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06248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Indirect Container: POST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Sans Typewriter"/>
                <a:cs typeface="Lucida Sans Typewriter"/>
              </a:rPr>
              <a:t>POST </a:t>
            </a:r>
            <a:r>
              <a:rPr lang="en-US" sz="1600" dirty="0" smtClean="0">
                <a:latin typeface="Lucida Sans Typewriter"/>
                <a:cs typeface="Lucida Sans Typewriter"/>
              </a:rPr>
              <a:t>/staff/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nmg</a:t>
            </a:r>
            <a:r>
              <a:rPr lang="en-US" sz="1600" dirty="0" smtClean="0">
                <a:latin typeface="Lucida Sans Typewriter"/>
                <a:cs typeface="Lucida Sans Typewriter"/>
              </a:rPr>
              <a:t>/students/ </a:t>
            </a:r>
            <a:r>
              <a:rPr lang="en-US" sz="1600" dirty="0">
                <a:latin typeface="Lucida Sans Typewriter"/>
                <a:cs typeface="Lucida Sans Typewriter"/>
              </a:rPr>
              <a:t>HTTP/1.1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Host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Accept</a:t>
            </a:r>
            <a:r>
              <a:rPr lang="en-US" sz="1600" dirty="0">
                <a:latin typeface="Lucida Sans Typewriter"/>
                <a:cs typeface="Lucida Sans Typewriter"/>
              </a:rPr>
              <a:t>: text/turtle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</a:t>
            </a:r>
            <a:r>
              <a:rPr lang="en-US" sz="1600" dirty="0">
                <a:latin typeface="Lucida Sans Typewriter"/>
                <a:cs typeface="Lucida Sans Typewriter"/>
              </a:rPr>
              <a:t>-Type: text/turtle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Slug</a:t>
            </a:r>
            <a:r>
              <a:rPr lang="en-US" sz="1600" dirty="0">
                <a:latin typeface="Lucida Sans Typewriter"/>
                <a:cs typeface="Lucida Sans Typewriter"/>
              </a:rPr>
              <a:t>: </a:t>
            </a:r>
            <a:r>
              <a:rPr lang="en-US" sz="1600" dirty="0" smtClean="0">
                <a:latin typeface="Lucida Sans Typewriter"/>
                <a:cs typeface="Lucida Sans Typewriter"/>
              </a:rPr>
              <a:t>eve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</a:t>
            </a:r>
            <a:r>
              <a:rPr lang="en-US" sz="1600" dirty="0">
                <a:latin typeface="Lucida Sans Typewriter"/>
                <a:cs typeface="Lucida Sans Typewriter"/>
              </a:rPr>
              <a:t>-Length: 72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foaf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xmlns.com</a:t>
            </a:r>
            <a:r>
              <a:rPr lang="en-US" sz="1600" dirty="0">
                <a:latin typeface="Lucida Sans Typewriter"/>
                <a:cs typeface="Lucida Sans Typewriter"/>
              </a:rPr>
              <a:t>/</a:t>
            </a:r>
            <a:r>
              <a:rPr lang="en-US" sz="1600" dirty="0" err="1">
                <a:latin typeface="Lucida Sans Typewriter"/>
                <a:cs typeface="Lucida Sans Typewriter"/>
              </a:rPr>
              <a:t>foaf</a:t>
            </a:r>
            <a:r>
              <a:rPr lang="en-US" sz="1600" dirty="0">
                <a:latin typeface="Lucida Sans Typewriter"/>
                <a:cs typeface="Lucida Sans Typewriter"/>
              </a:rPr>
              <a:t>/0.1/</a:t>
            </a:r>
            <a:r>
              <a:rPr lang="en-US" sz="1600" dirty="0" smtClean="0">
                <a:latin typeface="Lucida Sans Typewriter"/>
                <a:cs typeface="Lucida Sans Typewriter"/>
              </a:rPr>
              <a:t>&gt; .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o: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/ontology#</a:t>
            </a:r>
            <a:r>
              <a:rPr lang="en-US" sz="1600" dirty="0" smtClean="0">
                <a:latin typeface="Lucida Sans Typewriter"/>
                <a:cs typeface="Lucida Sans Typewriter"/>
              </a:rPr>
              <a:t>&gt; .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&lt;</a:t>
            </a:r>
            <a:r>
              <a:rPr lang="en-US" sz="1600" dirty="0">
                <a:latin typeface="Lucida Sans Typewriter"/>
                <a:cs typeface="Lucida Sans Typewriter"/>
              </a:rPr>
              <a:t>&gt; 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o:Student</a:t>
            </a:r>
            <a:r>
              <a:rPr lang="en-US" sz="1600" dirty="0" smtClean="0">
                <a:latin typeface="Lucida Sans Typewriter"/>
                <a:cs typeface="Lucida Sans Typewriter"/>
              </a:rPr>
              <a:t>;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b="1" dirty="0" smtClean="0">
                <a:latin typeface="Lucida Sans Typewriter"/>
                <a:cs typeface="Lucida Sans Typewriter"/>
              </a:rPr>
              <a:t>  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foaf:primaryTopic</a:t>
            </a:r>
            <a:r>
              <a:rPr lang="en-US" sz="1600" b="1" dirty="0" smtClean="0">
                <a:latin typeface="Lucida Sans Typewriter"/>
                <a:cs typeface="Lucida Sans Typewriter"/>
              </a:rPr>
              <a:t> </a:t>
            </a:r>
            <a:r>
              <a:rPr lang="en-US" sz="1600" b="1" dirty="0">
                <a:latin typeface="Lucida Sans Typewriter"/>
                <a:cs typeface="Lucida Sans Typewriter"/>
              </a:rPr>
              <a:t>&lt;#me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&gt;;</a:t>
            </a:r>
            <a:br>
              <a:rPr lang="en-US" sz="1600" b="1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foaf:name</a:t>
            </a:r>
            <a:r>
              <a:rPr lang="en-US" sz="1600" dirty="0" smtClean="0">
                <a:latin typeface="Lucida Sans Typewriter"/>
                <a:cs typeface="Lucida Sans Typewriter"/>
              </a:rPr>
              <a:t> “Eve” .</a:t>
            </a:r>
          </a:p>
        </p:txBody>
      </p:sp>
    </p:spTree>
    <p:extLst>
      <p:ext uri="{BB962C8B-B14F-4D97-AF65-F5344CB8AC3E}">
        <p14:creationId xmlns:p14="http://schemas.microsoft.com/office/powerpoint/2010/main" val="643864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Indirect Container: GET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23999" y="1692000"/>
            <a:ext cx="8743910" cy="4469088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Lucida Sans Typewriter"/>
                <a:cs typeface="Lucida Sans Typewriter"/>
              </a:rPr>
              <a:t>HTTP</a:t>
            </a:r>
            <a:r>
              <a:rPr lang="en-US" sz="1600" dirty="0">
                <a:latin typeface="Lucida Sans Typewriter"/>
                <a:cs typeface="Lucida Sans Typewriter"/>
              </a:rPr>
              <a:t>/1.1 200 OK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Content</a:t>
            </a:r>
            <a:r>
              <a:rPr lang="en-US" sz="1600" dirty="0">
                <a:latin typeface="Lucida Sans Typewriter"/>
                <a:cs typeface="Lucida Sans Typewriter"/>
              </a:rPr>
              <a:t>-Type: text/turtle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Link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#</a:t>
            </a:r>
            <a:r>
              <a:rPr lang="en-US" sz="1600" dirty="0" err="1">
                <a:latin typeface="Lucida Sans Typewriter"/>
                <a:cs typeface="Lucida Sans Typewriter"/>
              </a:rPr>
              <a:t>D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irectContainer</a:t>
            </a:r>
            <a:r>
              <a:rPr lang="en-US" sz="1600" dirty="0">
                <a:latin typeface="Lucida Sans Typewriter"/>
                <a:cs typeface="Lucida Sans Typewriter"/>
              </a:rPr>
              <a:t>&gt;; </a:t>
            </a:r>
            <a:r>
              <a:rPr lang="en-US" sz="1600" dirty="0" err="1">
                <a:latin typeface="Lucida Sans Typewriter"/>
                <a:cs typeface="Lucida Sans Typewriter"/>
              </a:rPr>
              <a:t>rel</a:t>
            </a:r>
            <a:r>
              <a:rPr lang="en-US" sz="1600" dirty="0">
                <a:latin typeface="Lucida Sans Typewriter"/>
                <a:cs typeface="Lucida Sans Typewriter"/>
              </a:rPr>
              <a:t>="</a:t>
            </a:r>
            <a:r>
              <a:rPr lang="en-US" sz="1600" dirty="0" smtClean="0">
                <a:latin typeface="Lucida Sans Typewriter"/>
                <a:cs typeface="Lucida Sans Typewriter"/>
              </a:rPr>
              <a:t>type”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: &lt;http://www.w3.org/ns/</a:t>
            </a:r>
            <a:r>
              <a:rPr lang="en-US" sz="1600" dirty="0" err="1">
                <a:latin typeface="Lucida Sans Typewriter"/>
                <a:cs typeface="Lucida Sans Typewriter"/>
              </a:rPr>
              <a:t>ldp</a:t>
            </a:r>
            <a:r>
              <a:rPr lang="en-US" sz="1600" dirty="0">
                <a:latin typeface="Lucida Sans Typewriter"/>
                <a:cs typeface="Lucida Sans Typewriter"/>
              </a:rPr>
              <a:t>#&gt;.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dcterms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purl.org</a:t>
            </a:r>
            <a:r>
              <a:rPr lang="en-US" sz="1600" dirty="0">
                <a:latin typeface="Lucida Sans Typewriter"/>
                <a:cs typeface="Lucida Sans Typewriter"/>
              </a:rPr>
              <a:t>/dc/terms/&gt;.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</a:t>
            </a:r>
            <a:r>
              <a:rPr lang="en-US" sz="1600" dirty="0" err="1">
                <a:latin typeface="Lucida Sans Typewriter"/>
                <a:cs typeface="Lucida Sans Typewriter"/>
              </a:rPr>
              <a:t>foaf</a:t>
            </a:r>
            <a:r>
              <a:rPr lang="en-US" sz="1600" dirty="0">
                <a:latin typeface="Lucida Sans Typewriter"/>
                <a:cs typeface="Lucida Sans Typewriter"/>
              </a:rPr>
              <a:t>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xmlns.com</a:t>
            </a:r>
            <a:r>
              <a:rPr lang="en-US" sz="1600" dirty="0">
                <a:latin typeface="Lucida Sans Typewriter"/>
                <a:cs typeface="Lucida Sans Typewriter"/>
              </a:rPr>
              <a:t>/</a:t>
            </a:r>
            <a:r>
              <a:rPr lang="en-US" sz="1600" dirty="0" err="1">
                <a:latin typeface="Lucida Sans Typewriter"/>
                <a:cs typeface="Lucida Sans Typewriter"/>
              </a:rPr>
              <a:t>foaf</a:t>
            </a:r>
            <a:r>
              <a:rPr lang="en-US" sz="1600" dirty="0">
                <a:latin typeface="Lucida Sans Typewriter"/>
                <a:cs typeface="Lucida Sans Typewriter"/>
              </a:rPr>
              <a:t>/0.1/&gt;.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@</a:t>
            </a:r>
            <a:r>
              <a:rPr lang="en-US" sz="1600" dirty="0">
                <a:latin typeface="Lucida Sans Typewriter"/>
                <a:cs typeface="Lucida Sans Typewriter"/>
              </a:rPr>
              <a:t>prefix o: &lt;http://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>
                <a:latin typeface="Lucida Sans Typewriter"/>
                <a:cs typeface="Lucida Sans Typewriter"/>
              </a:rPr>
              <a:t>/ontology#&gt;.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&lt;</a:t>
            </a:r>
            <a:r>
              <a:rPr lang="en-US" sz="1600" dirty="0">
                <a:latin typeface="Lucida Sans Typewriter"/>
                <a:cs typeface="Lucida Sans Typewriter"/>
              </a:rPr>
              <a:t>http://</a:t>
            </a:r>
            <a:r>
              <a:rPr lang="en-US" sz="1600" dirty="0" err="1">
                <a:latin typeface="Lucida Sans Typewriter"/>
                <a:cs typeface="Lucida Sans Typewriter"/>
              </a:rPr>
              <a:t>example.org</a:t>
            </a:r>
            <a:r>
              <a:rPr lang="en-US" sz="1600" dirty="0" smtClean="0">
                <a:latin typeface="Lucida Sans Typewriter"/>
                <a:cs typeface="Lucida Sans Typewriter"/>
              </a:rPr>
              <a:t>/staff/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nmg</a:t>
            </a:r>
            <a:r>
              <a:rPr lang="en-US" sz="1600" dirty="0" smtClean="0">
                <a:latin typeface="Lucida Sans Typewriter"/>
                <a:cs typeface="Lucida Sans Typewriter"/>
              </a:rPr>
              <a:t>/&gt; </a:t>
            </a:r>
            <a:r>
              <a:rPr lang="en-US" sz="1600" dirty="0">
                <a:latin typeface="Lucida Sans Typewriter"/>
                <a:cs typeface="Lucida Sans Typewriter"/>
              </a:rPr>
              <a:t>a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o:Academic</a:t>
            </a:r>
            <a:r>
              <a:rPr lang="en-US" sz="1600" dirty="0" smtClean="0">
                <a:latin typeface="Lucida Sans Typewriter"/>
                <a:cs typeface="Lucida Sans Typewriter"/>
              </a:rPr>
              <a:t>;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o:student</a:t>
            </a:r>
            <a:r>
              <a:rPr lang="en-US" sz="1600" dirty="0" smtClean="0">
                <a:latin typeface="Lucida Sans Typewriter"/>
                <a:cs typeface="Lucida Sans Typewriter"/>
              </a:rPr>
              <a:t> &lt;students/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alice#</a:t>
            </a:r>
            <a:r>
              <a:rPr lang="en-US" sz="1600" dirty="0" err="1">
                <a:latin typeface="Lucida Sans Typewriter"/>
                <a:cs typeface="Lucida Sans Typewriter"/>
              </a:rPr>
              <a:t>me</a:t>
            </a:r>
            <a:r>
              <a:rPr lang="en-US" sz="1600" dirty="0">
                <a:latin typeface="Lucida Sans Typewriter"/>
                <a:cs typeface="Lucida Sans Typewriter"/>
              </a:rPr>
              <a:t>&gt;, </a:t>
            </a:r>
            <a:r>
              <a:rPr lang="en-US" sz="1600" dirty="0" smtClean="0">
                <a:latin typeface="Lucida Sans Typewriter"/>
                <a:cs typeface="Lucida Sans Typewriter"/>
              </a:rPr>
              <a:t>&lt;students/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bob#</a:t>
            </a:r>
            <a:r>
              <a:rPr lang="en-US" sz="1600" dirty="0" err="1">
                <a:latin typeface="Lucida Sans Typewriter"/>
                <a:cs typeface="Lucida Sans Typewriter"/>
              </a:rPr>
              <a:t>me</a:t>
            </a:r>
            <a:r>
              <a:rPr lang="en-US" sz="1600" dirty="0" smtClean="0">
                <a:latin typeface="Lucida Sans Typewriter"/>
                <a:cs typeface="Lucida Sans Typewriter"/>
              </a:rPr>
              <a:t>&gt; 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&lt;students/</a:t>
            </a:r>
            <a:r>
              <a:rPr lang="en-US" sz="1600" b="1" dirty="0" err="1" smtClean="0">
                <a:latin typeface="Lucida Sans Typewriter"/>
                <a:cs typeface="Lucida Sans Typewriter"/>
              </a:rPr>
              <a:t>eve#me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&gt; </a:t>
            </a:r>
            <a:r>
              <a:rPr lang="en-US" sz="1600" dirty="0" smtClean="0">
                <a:latin typeface="Lucida Sans Typewriter"/>
                <a:cs typeface="Lucida Sans Typewriter"/>
              </a:rPr>
              <a:t>.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&lt;students</a:t>
            </a:r>
            <a:r>
              <a:rPr lang="en-US" sz="1600" dirty="0">
                <a:latin typeface="Lucida Sans Typewriter"/>
                <a:cs typeface="Lucida Sans Typewriter"/>
              </a:rPr>
              <a:t>/&gt; a </a:t>
            </a:r>
            <a:r>
              <a:rPr lang="en-US" sz="1600" dirty="0" err="1">
                <a:latin typeface="Lucida Sans Typewriter"/>
                <a:cs typeface="Lucida Sans Typewriter"/>
              </a:rPr>
              <a:t>ldp:IndirectContainer</a:t>
            </a:r>
            <a:r>
              <a:rPr lang="en-US" sz="1600" dirty="0">
                <a:latin typeface="Lucida Sans Typewriter"/>
                <a:cs typeface="Lucida Sans Typewriter"/>
              </a:rPr>
              <a:t>;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dcterms:title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>"The </a:t>
            </a:r>
            <a:r>
              <a:rPr lang="en-US" sz="1600" dirty="0" smtClean="0">
                <a:latin typeface="Lucida Sans Typewriter"/>
                <a:cs typeface="Lucida Sans Typewriter"/>
              </a:rPr>
              <a:t>students of Nick Gibbins"</a:t>
            </a:r>
            <a:r>
              <a:rPr lang="en-US" sz="1600" dirty="0">
                <a:latin typeface="Lucida Sans Typewriter"/>
                <a:cs typeface="Lucida Sans Typewriter"/>
              </a:rPr>
              <a:t>;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ldp:membershipResource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>
                <a:latin typeface="Lucida Sans Typewriter"/>
                <a:cs typeface="Lucida Sans Typewriter"/>
              </a:rPr>
              <a:t>&lt;&gt;;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ldp:hasMemberRelation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o:student</a:t>
            </a:r>
            <a:r>
              <a:rPr lang="en-US" sz="1600" dirty="0" smtClean="0">
                <a:latin typeface="Lucida Sans Typewriter"/>
                <a:cs typeface="Lucida Sans Typewriter"/>
              </a:rPr>
              <a:t>; </a:t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ldp:insertedContentRelation</a:t>
            </a:r>
            <a:r>
              <a:rPr lang="en-US" sz="1600" dirty="0" smtClean="0">
                <a:latin typeface="Lucida Sans Typewriter"/>
                <a:cs typeface="Lucida Sans Typewriter"/>
              </a:rPr>
              <a:t> </a:t>
            </a:r>
            <a:r>
              <a:rPr lang="en-US" sz="1600" dirty="0" err="1">
                <a:latin typeface="Lucida Sans Typewriter"/>
                <a:cs typeface="Lucida Sans Typewriter"/>
              </a:rPr>
              <a:t>foaf:primaryTopic</a:t>
            </a:r>
            <a:r>
              <a:rPr lang="en-US" sz="1600" dirty="0">
                <a:latin typeface="Lucida Sans Typewriter"/>
                <a:cs typeface="Lucida Sans Typewriter"/>
              </a:rPr>
              <a:t>; </a:t>
            </a:r>
            <a:r>
              <a:rPr lang="en-US" sz="1600" dirty="0" smtClean="0">
                <a:latin typeface="Lucida Sans Typewriter"/>
                <a:cs typeface="Lucida Sans Typewriter"/>
              </a:rPr>
              <a:t/>
            </a:r>
            <a:br>
              <a:rPr lang="en-US" sz="1600" dirty="0" smtClean="0">
                <a:latin typeface="Lucida Sans Typewriter"/>
                <a:cs typeface="Lucida Sans Typewriter"/>
              </a:rPr>
            </a:br>
            <a:r>
              <a:rPr lang="en-US" sz="1600" dirty="0" smtClean="0">
                <a:latin typeface="Lucida Sans Typewriter"/>
                <a:cs typeface="Lucida Sans Typewriter"/>
              </a:rPr>
              <a:t>  </a:t>
            </a:r>
            <a:r>
              <a:rPr lang="en-US" sz="1600" dirty="0" err="1" smtClean="0">
                <a:latin typeface="Lucida Sans Typewriter"/>
                <a:cs typeface="Lucida Sans Typewriter"/>
              </a:rPr>
              <a:t>ldp:contains</a:t>
            </a:r>
            <a:r>
              <a:rPr lang="en-US" sz="1600" dirty="0" smtClean="0">
                <a:latin typeface="Lucida Sans Typewriter"/>
                <a:cs typeface="Lucida Sans Typewriter"/>
              </a:rPr>
              <a:t> &lt;students</a:t>
            </a:r>
            <a:r>
              <a:rPr lang="en-US" sz="1600" dirty="0">
                <a:latin typeface="Lucida Sans Typewriter"/>
                <a:cs typeface="Lucida Sans Typewriter"/>
              </a:rPr>
              <a:t>/bob&gt;, </a:t>
            </a:r>
            <a:r>
              <a:rPr lang="en-US" sz="1600" dirty="0" smtClean="0">
                <a:latin typeface="Lucida Sans Typewriter"/>
                <a:cs typeface="Lucida Sans Typewriter"/>
              </a:rPr>
              <a:t>&lt;students</a:t>
            </a:r>
            <a:r>
              <a:rPr lang="en-US" sz="1600" dirty="0">
                <a:latin typeface="Lucida Sans Typewriter"/>
                <a:cs typeface="Lucida Sans Typewriter"/>
              </a:rPr>
              <a:t>/</a:t>
            </a:r>
            <a:r>
              <a:rPr lang="en-US" sz="1600" dirty="0" err="1">
                <a:latin typeface="Lucida Sans Typewriter"/>
                <a:cs typeface="Lucida Sans Typewriter"/>
              </a:rPr>
              <a:t>marsha</a:t>
            </a:r>
            <a:r>
              <a:rPr lang="en-US" sz="1600" dirty="0" smtClean="0">
                <a:latin typeface="Lucida Sans Typewriter"/>
                <a:cs typeface="Lucida Sans Typewriter"/>
              </a:rPr>
              <a:t>&gt;, </a:t>
            </a:r>
            <a:r>
              <a:rPr lang="en-US" sz="1600" b="1" dirty="0" smtClean="0">
                <a:latin typeface="Lucida Sans Typewriter"/>
                <a:cs typeface="Lucida Sans Typewriter"/>
              </a:rPr>
              <a:t>&lt;students/eve&gt; </a:t>
            </a:r>
            <a:r>
              <a:rPr lang="en-US" sz="1600" dirty="0" smtClean="0">
                <a:latin typeface="Lucida Sans Typewriter"/>
                <a:cs typeface="Lucida Sans Typewriter"/>
              </a:rPr>
              <a:t>. </a:t>
            </a:r>
            <a:endParaRPr lang="en-US" sz="1600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701697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versus SPARQL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203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 versus SPARQL GSP </a:t>
            </a:r>
            <a:r>
              <a:rPr lang="en-US" sz="1800" dirty="0" smtClean="0"/>
              <a:t>(Graph Store Http Protocol)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Significant overlap between specifications:</a:t>
            </a:r>
          </a:p>
          <a:p>
            <a:pPr lvl="1"/>
            <a:r>
              <a:rPr lang="en-US" dirty="0" smtClean="0"/>
              <a:t>GSP deals with Named Graphs</a:t>
            </a:r>
          </a:p>
          <a:p>
            <a:pPr lvl="1"/>
            <a:r>
              <a:rPr lang="en-US" dirty="0" smtClean="0"/>
              <a:t>LDP deals with LDP Resources and LDP Containers</a:t>
            </a:r>
          </a:p>
          <a:p>
            <a:pPr lvl="2"/>
            <a:r>
              <a:rPr lang="en-US" dirty="0" smtClean="0"/>
              <a:t>Implementation-agnostic!</a:t>
            </a:r>
          </a:p>
          <a:p>
            <a:pPr marL="0" indent="0">
              <a:buNone/>
            </a:pPr>
            <a:r>
              <a:rPr lang="en-US" dirty="0" smtClean="0"/>
              <a:t>Conflicts involve treatment of POST and PUT when the same IRI is used to identify an LDP Resource and a GSP endpoint</a:t>
            </a:r>
          </a:p>
          <a:p>
            <a:pPr lvl="1"/>
            <a:r>
              <a:rPr lang="en-US" dirty="0" smtClean="0"/>
              <a:t>GSP ignores the semantics of triples in 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25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on </a:t>
            </a:r>
            <a:br>
              <a:rPr lang="en-US" dirty="0" smtClean="0"/>
            </a:br>
            <a:r>
              <a:rPr lang="en-US" dirty="0" smtClean="0"/>
              <a:t>Data Publishing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483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Lookup </a:t>
            </a:r>
            <a:r>
              <a:rPr lang="de-DE" dirty="0" err="1" smtClean="0"/>
              <a:t>what</a:t>
            </a:r>
            <a:r>
              <a:rPr lang="de-DE" dirty="0" smtClean="0"/>
              <a:t> an URI </a:t>
            </a:r>
            <a:r>
              <a:rPr lang="de-DE" dirty="0" err="1" smtClean="0"/>
              <a:t>stands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:</a:t>
            </a:r>
          </a:p>
          <a:p>
            <a:r>
              <a:rPr lang="de-DE" dirty="0" smtClean="0"/>
              <a:t>People </a:t>
            </a:r>
            <a:r>
              <a:rPr lang="de-DE" dirty="0" err="1" smtClean="0"/>
              <a:t>receive</a:t>
            </a:r>
            <a:r>
              <a:rPr lang="de-DE" dirty="0" smtClean="0"/>
              <a:t> </a:t>
            </a:r>
            <a:r>
              <a:rPr lang="de-DE" dirty="0" err="1" smtClean="0"/>
              <a:t>documents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read</a:t>
            </a:r>
            <a:endParaRPr lang="de-DE" dirty="0" smtClean="0"/>
          </a:p>
          <a:p>
            <a:r>
              <a:rPr lang="de-DE" dirty="0" smtClean="0"/>
              <a:t>SW </a:t>
            </a:r>
            <a:r>
              <a:rPr lang="de-DE" dirty="0" err="1" smtClean="0"/>
              <a:t>agents</a:t>
            </a:r>
            <a:r>
              <a:rPr lang="de-DE" dirty="0" smtClean="0"/>
              <a:t> </a:t>
            </a:r>
            <a:r>
              <a:rPr lang="de-DE" dirty="0" err="1" smtClean="0"/>
              <a:t>receive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process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Can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communicated</a:t>
            </a:r>
            <a:r>
              <a:rPr lang="de-DE" dirty="0" smtClean="0"/>
              <a:t>  via </a:t>
            </a:r>
            <a:r>
              <a:rPr lang="de-DE" dirty="0" err="1" smtClean="0"/>
              <a:t>content</a:t>
            </a:r>
            <a:r>
              <a:rPr lang="de-DE" dirty="0" smtClean="0"/>
              <a:t> </a:t>
            </a:r>
            <a:r>
              <a:rPr lang="de-DE" dirty="0" err="1" smtClean="0"/>
              <a:t>negotiation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Each</a:t>
            </a:r>
            <a:r>
              <a:rPr lang="de-DE" dirty="0" smtClean="0"/>
              <a:t> URI </a:t>
            </a:r>
            <a:r>
              <a:rPr lang="de-DE" dirty="0" err="1" smtClean="0"/>
              <a:t>should</a:t>
            </a:r>
            <a:r>
              <a:rPr lang="de-DE" dirty="0" smtClean="0"/>
              <a:t> stand </a:t>
            </a:r>
            <a:r>
              <a:rPr lang="de-DE" dirty="0" err="1" smtClean="0"/>
              <a:t>for</a:t>
            </a:r>
            <a:r>
              <a:rPr lang="de-DE" dirty="0" smtClean="0"/>
              <a:t> *</a:t>
            </a:r>
            <a:r>
              <a:rPr lang="de-DE" dirty="0" err="1" smtClean="0"/>
              <a:t>one</a:t>
            </a:r>
            <a:r>
              <a:rPr lang="de-DE" dirty="0" smtClean="0"/>
              <a:t>* </a:t>
            </a:r>
            <a:r>
              <a:rPr lang="de-DE" dirty="0" err="1" smtClean="0"/>
              <a:t>thing</a:t>
            </a:r>
            <a:r>
              <a:rPr lang="de-DE" dirty="0" smtClean="0"/>
              <a:t>:</a:t>
            </a:r>
          </a:p>
          <a:p>
            <a:r>
              <a:rPr lang="de-DE" dirty="0" err="1" smtClean="0"/>
              <a:t>document</a:t>
            </a:r>
            <a:r>
              <a:rPr lang="de-DE" dirty="0" smtClean="0"/>
              <a:t> XOR</a:t>
            </a:r>
          </a:p>
          <a:p>
            <a:r>
              <a:rPr lang="de-DE" dirty="0" err="1" smtClean="0"/>
              <a:t>thing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world</a:t>
            </a:r>
            <a:r>
              <a:rPr lang="de-DE" dirty="0" smtClean="0"/>
              <a:t> XOR</a:t>
            </a:r>
          </a:p>
          <a:p>
            <a:r>
              <a:rPr lang="de-DE" dirty="0" err="1" smtClean="0"/>
              <a:t>address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Conflicting</a:t>
            </a:r>
            <a:r>
              <a:rPr lang="de-DE" dirty="0" smtClean="0"/>
              <a:t> </a:t>
            </a:r>
            <a:r>
              <a:rPr lang="de-DE" dirty="0" err="1" smtClean="0"/>
              <a:t>objectives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750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679292"/>
              </p:ext>
            </p:extLst>
          </p:nvPr>
        </p:nvGraphicFramePr>
        <p:xfrm>
          <a:off x="0" y="1612788"/>
          <a:ext cx="9144000" cy="482879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15254"/>
                <a:gridCol w="1942346"/>
                <a:gridCol w="1828800"/>
                <a:gridCol w="1828800"/>
                <a:gridCol w="1828800"/>
              </a:tblGrid>
              <a:tr h="5326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Publisher / Server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Consumer / Client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54707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Easy Tasks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Hard Tasks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Easy Tasks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Hard Tasks</a:t>
                      </a:r>
                      <a:endParaRPr lang="de-DE" b="1" dirty="0"/>
                    </a:p>
                  </a:txBody>
                  <a:tcPr/>
                </a:tc>
              </a:tr>
              <a:tr h="1725656"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/>
                        <a:t>RDF Files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Few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servings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large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size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/>
                        <a:t>Many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servings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small</a:t>
                      </a:r>
                      <a:r>
                        <a:rPr lang="de-DE" dirty="0" smtClean="0"/>
                        <a:t> </a:t>
                      </a:r>
                      <a:r>
                        <a:rPr lang="de-DE" baseline="0" dirty="0" err="1" smtClean="0"/>
                        <a:t>size</a:t>
                      </a:r>
                      <a:r>
                        <a:rPr lang="de-DE" baseline="0" dirty="0" smtClean="0"/>
                        <a:t>;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aseline="0" dirty="0" err="1" smtClean="0"/>
                        <a:t>Complex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selection</a:t>
                      </a:r>
                      <a:r>
                        <a:rPr lang="de-DE" baseline="0" dirty="0" smtClean="0"/>
                        <a:t> (</a:t>
                      </a:r>
                      <a:r>
                        <a:rPr lang="de-DE" baseline="0" dirty="0" err="1" smtClean="0"/>
                        <a:t>impossible</a:t>
                      </a:r>
                      <a:r>
                        <a:rPr lang="de-DE" baseline="0" dirty="0" smtClean="0"/>
                        <a:t>);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aseline="0" dirty="0" err="1" smtClean="0"/>
                        <a:t>Too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many</a:t>
                      </a:r>
                      <a:r>
                        <a:rPr lang="de-DE" baseline="0" dirty="0" smtClean="0"/>
                        <a:t> large </a:t>
                      </a:r>
                      <a:r>
                        <a:rPr lang="de-DE" baseline="0" dirty="0" err="1" smtClean="0"/>
                        <a:t>downloads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="1" baseline="0" dirty="0" err="1" smtClean="0"/>
                        <a:t>breaks</a:t>
                      </a:r>
                      <a:r>
                        <a:rPr lang="de-DE" b="1" baseline="0" dirty="0" smtClean="0"/>
                        <a:t> </a:t>
                      </a:r>
                      <a:r>
                        <a:rPr lang="de-DE" b="1" baseline="0" dirty="0" err="1" smtClean="0"/>
                        <a:t>server</a:t>
                      </a:r>
                      <a:endParaRPr lang="de-DE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Receiving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few</a:t>
                      </a:r>
                      <a:r>
                        <a:rPr lang="de-DE" dirty="0" smtClean="0"/>
                        <a:t> large </a:t>
                      </a:r>
                      <a:r>
                        <a:rPr lang="de-DE" dirty="0" err="1" smtClean="0"/>
                        <a:t>servings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Receiving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many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small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updates</a:t>
                      </a:r>
                      <a:r>
                        <a:rPr lang="de-DE" dirty="0" smtClean="0"/>
                        <a:t>;</a:t>
                      </a:r>
                    </a:p>
                    <a:p>
                      <a:r>
                        <a:rPr lang="de-DE" dirty="0" smtClean="0"/>
                        <a:t>Manipulation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impossible</a:t>
                      </a:r>
                      <a:endParaRPr lang="de-DE" dirty="0"/>
                    </a:p>
                  </a:txBody>
                  <a:tcPr/>
                </a:tc>
              </a:tr>
              <a:tr h="1148250"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/>
                        <a:t>http </a:t>
                      </a:r>
                      <a:r>
                        <a:rPr lang="de-DE" b="1" dirty="0" err="1" smtClean="0"/>
                        <a:t>deref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Many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servings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small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size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i="0" dirty="0" smtClean="0"/>
                        <a:t>Large</a:t>
                      </a:r>
                      <a:r>
                        <a:rPr lang="de-DE" b="0" i="0" baseline="0" dirty="0" smtClean="0"/>
                        <a:t> </a:t>
                      </a:r>
                      <a:r>
                        <a:rPr lang="de-DE" b="0" i="0" dirty="0" err="1" smtClean="0"/>
                        <a:t>servings</a:t>
                      </a:r>
                      <a:r>
                        <a:rPr lang="de-DE" b="0" i="0" baseline="0" dirty="0" smtClean="0"/>
                        <a:t> </a:t>
                      </a:r>
                      <a:r>
                        <a:rPr lang="de-DE" b="0" i="0" baseline="0" dirty="0" err="1" smtClean="0"/>
                        <a:t>or</a:t>
                      </a:r>
                      <a:r>
                        <a:rPr lang="de-DE" b="0" i="0" dirty="0" smtClean="0"/>
                        <a:t> </a:t>
                      </a:r>
                      <a:r>
                        <a:rPr lang="de-DE" b="0" i="0" dirty="0" err="1" smtClean="0"/>
                        <a:t>many</a:t>
                      </a:r>
                      <a:r>
                        <a:rPr lang="de-DE" b="0" i="0" dirty="0" smtClean="0"/>
                        <a:t> </a:t>
                      </a:r>
                      <a:r>
                        <a:rPr lang="de-DE" b="0" i="0" dirty="0" err="1" smtClean="0"/>
                        <a:t>derefs</a:t>
                      </a:r>
                      <a:endParaRPr lang="de-DE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Getting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informed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about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few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resources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Large </a:t>
                      </a:r>
                      <a:r>
                        <a:rPr lang="de-DE" dirty="0" err="1" smtClean="0"/>
                        <a:t>data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requires</a:t>
                      </a:r>
                      <a:r>
                        <a:rPr lang="de-DE" dirty="0" smtClean="0"/>
                        <a:t> </a:t>
                      </a:r>
                      <a:r>
                        <a:rPr lang="de-DE" b="1" dirty="0" err="1" smtClean="0"/>
                        <a:t>too</a:t>
                      </a:r>
                      <a:r>
                        <a:rPr lang="de-DE" b="1" dirty="0" smtClean="0"/>
                        <a:t> </a:t>
                      </a:r>
                      <a:r>
                        <a:rPr lang="de-DE" b="1" dirty="0" err="1" smtClean="0"/>
                        <a:t>many</a:t>
                      </a:r>
                      <a:r>
                        <a:rPr lang="de-DE" b="1" dirty="0" smtClean="0"/>
                        <a:t> http </a:t>
                      </a:r>
                      <a:r>
                        <a:rPr lang="de-DE" b="1" dirty="0" err="1" smtClean="0"/>
                        <a:t>requests</a:t>
                      </a:r>
                      <a:r>
                        <a:rPr lang="de-DE" b="1" dirty="0" smtClean="0"/>
                        <a:t> (e.g. </a:t>
                      </a:r>
                      <a:r>
                        <a:rPr lang="de-DE" b="1" dirty="0" err="1" smtClean="0"/>
                        <a:t>catalogue</a:t>
                      </a:r>
                      <a:r>
                        <a:rPr lang="de-DE" b="1" dirty="0" smtClean="0"/>
                        <a:t>)</a:t>
                      </a:r>
                      <a:endParaRPr lang="de-DE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Comparing</a:t>
            </a:r>
            <a:r>
              <a:rPr lang="de-DE" dirty="0" smtClean="0"/>
              <a:t> </a:t>
            </a:r>
            <a:r>
              <a:rPr lang="de-DE" dirty="0" err="1" smtClean="0"/>
              <a:t>Linked</a:t>
            </a:r>
            <a:r>
              <a:rPr lang="de-DE" dirty="0" smtClean="0"/>
              <a:t> Data Publishing </a:t>
            </a:r>
            <a:r>
              <a:rPr lang="de-DE" dirty="0" err="1" smtClean="0"/>
              <a:t>Strategies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7596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724552"/>
              </p:ext>
            </p:extLst>
          </p:nvPr>
        </p:nvGraphicFramePr>
        <p:xfrm>
          <a:off x="0" y="1662497"/>
          <a:ext cx="9144000" cy="519455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15254"/>
                <a:gridCol w="1942346"/>
                <a:gridCol w="1828800"/>
                <a:gridCol w="1828800"/>
                <a:gridCol w="1828800"/>
              </a:tblGrid>
              <a:tr h="5326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Publisher / Server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Consumer / Client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54707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Easy Tasks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Hard Tasks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Easy Tasks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/>
                        <a:t>Hard Tasks</a:t>
                      </a:r>
                      <a:endParaRPr lang="de-DE" b="1" dirty="0"/>
                    </a:p>
                  </a:txBody>
                  <a:tcPr/>
                </a:tc>
              </a:tr>
              <a:tr h="1148250"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/>
                        <a:t>SPARQL GSP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Many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servings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small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size</a:t>
                      </a:r>
                      <a:r>
                        <a:rPr lang="de-DE" dirty="0" smtClean="0"/>
                        <a:t>;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complex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select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i="0" dirty="0" smtClean="0"/>
                        <a:t>Large</a:t>
                      </a:r>
                      <a:r>
                        <a:rPr lang="de-DE" b="0" i="0" baseline="0" dirty="0" smtClean="0"/>
                        <a:t> </a:t>
                      </a:r>
                      <a:r>
                        <a:rPr lang="de-DE" b="0" i="0" dirty="0" err="1" smtClean="0"/>
                        <a:t>servings</a:t>
                      </a:r>
                      <a:r>
                        <a:rPr lang="de-DE" b="0" i="0" baseline="0" dirty="0" smtClean="0"/>
                        <a:t> </a:t>
                      </a:r>
                      <a:r>
                        <a:rPr lang="de-DE" b="0" i="0" baseline="0" dirty="0" err="1" smtClean="0"/>
                        <a:t>or</a:t>
                      </a:r>
                      <a:r>
                        <a:rPr lang="de-DE" b="0" i="0" dirty="0" smtClean="0"/>
                        <a:t> </a:t>
                      </a:r>
                      <a:r>
                        <a:rPr lang="de-DE" b="0" i="0" dirty="0" err="1" smtClean="0"/>
                        <a:t>many</a:t>
                      </a:r>
                      <a:r>
                        <a:rPr lang="de-DE" b="0" i="0" dirty="0" smtClean="0"/>
                        <a:t> </a:t>
                      </a:r>
                      <a:r>
                        <a:rPr lang="de-DE" b="0" i="0" dirty="0" err="1" smtClean="0"/>
                        <a:t>complex</a:t>
                      </a:r>
                      <a:r>
                        <a:rPr lang="de-DE" b="0" i="0" dirty="0" smtClean="0"/>
                        <a:t> </a:t>
                      </a:r>
                      <a:r>
                        <a:rPr lang="de-DE" b="0" i="0" dirty="0" err="1" smtClean="0"/>
                        <a:t>selects</a:t>
                      </a:r>
                      <a:r>
                        <a:rPr lang="de-DE" b="0" i="0" dirty="0" smtClean="0"/>
                        <a:t> </a:t>
                      </a:r>
                      <a:r>
                        <a:rPr lang="de-DE" b="1" i="1" dirty="0" smtClean="0"/>
                        <a:t>break </a:t>
                      </a:r>
                      <a:r>
                        <a:rPr lang="de-DE" b="1" i="1" dirty="0" err="1" smtClean="0"/>
                        <a:t>server</a:t>
                      </a:r>
                      <a:endParaRPr lang="de-DE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i="1" dirty="0" err="1" smtClean="0"/>
                        <a:t>Almost</a:t>
                      </a:r>
                      <a:r>
                        <a:rPr lang="de-DE" b="1" i="1" dirty="0" smtClean="0"/>
                        <a:t> </a:t>
                      </a:r>
                      <a:r>
                        <a:rPr lang="de-DE" b="1" i="1" dirty="0" err="1" smtClean="0"/>
                        <a:t>everything</a:t>
                      </a:r>
                      <a:r>
                        <a:rPr lang="de-DE" b="1" i="1" dirty="0" smtClean="0"/>
                        <a:t> </a:t>
                      </a:r>
                      <a:r>
                        <a:rPr lang="de-DE" b="1" i="1" dirty="0" err="1" smtClean="0"/>
                        <a:t>is</a:t>
                      </a:r>
                      <a:r>
                        <a:rPr lang="de-DE" b="1" i="1" dirty="0" smtClean="0"/>
                        <a:t> easy </a:t>
                      </a:r>
                      <a:r>
                        <a:rPr lang="de-DE" b="1" i="1" dirty="0" err="1" smtClean="0"/>
                        <a:t>for</a:t>
                      </a:r>
                      <a:r>
                        <a:rPr lang="de-DE" b="1" i="1" dirty="0" smtClean="0"/>
                        <a:t> </a:t>
                      </a:r>
                      <a:r>
                        <a:rPr lang="de-DE" b="1" i="1" dirty="0" err="1" smtClean="0"/>
                        <a:t>the</a:t>
                      </a:r>
                      <a:r>
                        <a:rPr lang="de-DE" b="1" i="1" dirty="0" smtClean="0"/>
                        <a:t> </a:t>
                      </a:r>
                      <a:r>
                        <a:rPr lang="de-DE" b="1" i="1" dirty="0" err="1" smtClean="0"/>
                        <a:t>client</a:t>
                      </a:r>
                      <a:endParaRPr lang="de-DE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Web </a:t>
                      </a:r>
                      <a:r>
                        <a:rPr lang="de-DE" dirty="0" err="1" smtClean="0"/>
                        <a:t>awareness</a:t>
                      </a:r>
                      <a:r>
                        <a:rPr lang="de-DE" dirty="0" smtClean="0"/>
                        <a:t> not </a:t>
                      </a:r>
                      <a:r>
                        <a:rPr lang="de-DE" dirty="0" err="1" smtClean="0"/>
                        <a:t>sufficient</a:t>
                      </a:r>
                      <a:r>
                        <a:rPr lang="de-DE" dirty="0" smtClean="0"/>
                        <a:t>,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needs</a:t>
                      </a:r>
                      <a:r>
                        <a:rPr lang="de-DE" baseline="0" dirty="0" smtClean="0"/>
                        <a:t> SPARQL </a:t>
                      </a:r>
                      <a:r>
                        <a:rPr lang="de-DE" baseline="0" dirty="0" err="1" smtClean="0"/>
                        <a:t>awareness</a:t>
                      </a:r>
                      <a:endParaRPr lang="de-DE" dirty="0"/>
                    </a:p>
                  </a:txBody>
                  <a:tcPr/>
                </a:tc>
              </a:tr>
              <a:tr h="1311592">
                <a:tc>
                  <a:txBody>
                    <a:bodyPr/>
                    <a:lstStyle/>
                    <a:p>
                      <a:pPr algn="r"/>
                      <a:r>
                        <a:rPr lang="de-DE" b="1" dirty="0" smtClean="0"/>
                        <a:t>LDP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Servings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small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and</a:t>
                      </a:r>
                      <a:r>
                        <a:rPr lang="de-DE" dirty="0" smtClean="0"/>
                        <a:t> large </a:t>
                      </a:r>
                      <a:r>
                        <a:rPr lang="de-DE" dirty="0" err="1" smtClean="0"/>
                        <a:t>sizes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Selects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medium </a:t>
                      </a:r>
                      <a:r>
                        <a:rPr lang="de-DE" dirty="0" err="1" smtClean="0"/>
                        <a:t>or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higher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complexity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impossible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Web </a:t>
                      </a:r>
                      <a:r>
                        <a:rPr lang="de-DE" dirty="0" err="1" smtClean="0"/>
                        <a:t>awareness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sufficient</a:t>
                      </a:r>
                      <a:r>
                        <a:rPr lang="de-DE" dirty="0" smtClean="0"/>
                        <a:t>;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/>
                        <a:t>Selects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medium </a:t>
                      </a:r>
                      <a:r>
                        <a:rPr lang="de-DE" dirty="0" err="1" smtClean="0"/>
                        <a:t>or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higher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complexity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impossible</a:t>
                      </a:r>
                      <a:endParaRPr lang="de-DE" dirty="0" smtClean="0"/>
                    </a:p>
                  </a:txBody>
                  <a:tcPr/>
                </a:tc>
              </a:tr>
              <a:tr h="1148250">
                <a:tc>
                  <a:txBody>
                    <a:bodyPr/>
                    <a:lstStyle/>
                    <a:p>
                      <a:pPr algn="r"/>
                      <a:r>
                        <a:rPr lang="de-DE" b="1" dirty="0" err="1" smtClean="0"/>
                        <a:t>Linked</a:t>
                      </a:r>
                      <a:r>
                        <a:rPr lang="de-DE" b="1" dirty="0" smtClean="0"/>
                        <a:t> Data Fragments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/>
                        <a:t>Servings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small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and</a:t>
                      </a:r>
                      <a:r>
                        <a:rPr lang="de-DE" dirty="0" smtClean="0"/>
                        <a:t> large </a:t>
                      </a:r>
                      <a:r>
                        <a:rPr lang="de-DE" dirty="0" err="1" smtClean="0"/>
                        <a:t>sizes</a:t>
                      </a:r>
                      <a:r>
                        <a:rPr lang="de-DE" dirty="0" smtClean="0"/>
                        <a:t>; medium </a:t>
                      </a:r>
                      <a:r>
                        <a:rPr lang="de-DE" dirty="0" err="1" smtClean="0"/>
                        <a:t>complexity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selects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Complex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selects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are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impossible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Medium </a:t>
                      </a:r>
                      <a:r>
                        <a:rPr lang="de-DE" dirty="0" err="1" smtClean="0"/>
                        <a:t>complexity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selects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Own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processing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needed</a:t>
                      </a:r>
                      <a:r>
                        <a:rPr lang="de-DE" dirty="0" smtClean="0"/>
                        <a:t> on top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324000" y="900000"/>
            <a:ext cx="8496000" cy="649288"/>
          </a:xfrm>
        </p:spPr>
        <p:txBody>
          <a:bodyPr/>
          <a:lstStyle/>
          <a:p>
            <a:r>
              <a:rPr lang="de-DE" dirty="0" err="1" smtClean="0"/>
              <a:t>Comparing</a:t>
            </a:r>
            <a:r>
              <a:rPr lang="de-DE" dirty="0" smtClean="0"/>
              <a:t> </a:t>
            </a:r>
            <a:r>
              <a:rPr lang="de-DE" dirty="0" err="1" smtClean="0"/>
              <a:t>Linked</a:t>
            </a:r>
            <a:r>
              <a:rPr lang="de-DE" dirty="0" smtClean="0"/>
              <a:t> Data Publishing </a:t>
            </a:r>
            <a:r>
              <a:rPr lang="de-DE" dirty="0" err="1" smtClean="0"/>
              <a:t>Strategies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6937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Who </a:t>
            </a:r>
            <a:r>
              <a:rPr lang="de-DE" dirty="0" err="1" smtClean="0"/>
              <a:t>serves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? </a:t>
            </a:r>
          </a:p>
          <a:p>
            <a:r>
              <a:rPr lang="de-DE" dirty="0" smtClean="0"/>
              <a:t>Checks:</a:t>
            </a:r>
          </a:p>
          <a:p>
            <a:pPr lvl="1"/>
            <a:r>
              <a:rPr lang="de-DE" dirty="0" smtClean="0"/>
              <a:t>Size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endParaRPr lang="de-DE" dirty="0" smtClean="0"/>
          </a:p>
          <a:p>
            <a:pPr lvl="1"/>
            <a:r>
              <a:rPr lang="de-DE" dirty="0" err="1" smtClean="0"/>
              <a:t>Available</a:t>
            </a:r>
            <a:r>
              <a:rPr lang="de-DE" dirty="0" smtClean="0"/>
              <a:t> </a:t>
            </a:r>
            <a:r>
              <a:rPr lang="de-DE" dirty="0" err="1" smtClean="0"/>
              <a:t>processing</a:t>
            </a:r>
            <a:r>
              <a:rPr lang="de-DE" dirty="0" smtClean="0"/>
              <a:t> power</a:t>
            </a:r>
          </a:p>
          <a:p>
            <a:pPr lvl="2"/>
            <a:r>
              <a:rPr lang="de-DE" dirty="0" err="1" smtClean="0"/>
              <a:t>Unlimited</a:t>
            </a:r>
            <a:r>
              <a:rPr lang="de-DE" dirty="0" smtClean="0"/>
              <a:t> SPARQL </a:t>
            </a:r>
            <a:r>
              <a:rPr lang="de-DE" dirty="0" err="1" smtClean="0"/>
              <a:t>endpoint</a:t>
            </a:r>
            <a:r>
              <a:rPr lang="de-DE" dirty="0" smtClean="0"/>
              <a:t> will break</a:t>
            </a:r>
          </a:p>
          <a:p>
            <a:pPr lvl="1"/>
            <a:r>
              <a:rPr lang="de-DE" dirty="0" err="1" smtClean="0"/>
              <a:t>Available</a:t>
            </a:r>
            <a:r>
              <a:rPr lang="de-DE" dirty="0" smtClean="0"/>
              <a:t> </a:t>
            </a:r>
            <a:r>
              <a:rPr lang="de-DE" dirty="0" err="1" smtClean="0"/>
              <a:t>bandwidth</a:t>
            </a:r>
            <a:endParaRPr lang="de-DE" dirty="0" smtClean="0"/>
          </a:p>
          <a:p>
            <a:pPr marL="273050" lvl="1" indent="0">
              <a:buNone/>
            </a:pP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Who </a:t>
            </a:r>
            <a:r>
              <a:rPr lang="de-DE" dirty="0" err="1" smtClean="0"/>
              <a:t>consumes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?</a:t>
            </a:r>
          </a:p>
          <a:p>
            <a:r>
              <a:rPr lang="de-DE" dirty="0" smtClean="0"/>
              <a:t>Checks:</a:t>
            </a:r>
          </a:p>
          <a:p>
            <a:pPr lvl="1"/>
            <a:r>
              <a:rPr lang="de-DE" dirty="0" err="1" smtClean="0"/>
              <a:t>Frequency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queries</a:t>
            </a:r>
            <a:r>
              <a:rPr lang="de-DE" dirty="0" smtClean="0"/>
              <a:t>/</a:t>
            </a:r>
            <a:r>
              <a:rPr lang="de-DE" dirty="0" err="1" smtClean="0"/>
              <a:t>updates</a:t>
            </a:r>
            <a:endParaRPr lang="de-DE" dirty="0" smtClean="0"/>
          </a:p>
          <a:p>
            <a:pPr lvl="1"/>
            <a:r>
              <a:rPr lang="de-DE" dirty="0" err="1" smtClean="0"/>
              <a:t>Efforts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client</a:t>
            </a:r>
            <a:r>
              <a:rPr lang="de-DE" dirty="0" smtClean="0"/>
              <a:t> </a:t>
            </a:r>
            <a:r>
              <a:rPr lang="de-DE" dirty="0" err="1" smtClean="0"/>
              <a:t>processing</a:t>
            </a:r>
            <a:endParaRPr lang="de-DE" dirty="0" smtClean="0"/>
          </a:p>
          <a:p>
            <a:pPr lvl="1"/>
            <a:r>
              <a:rPr lang="de-DE" dirty="0" smtClean="0"/>
              <a:t>Numbers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requests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issued</a:t>
            </a:r>
            <a:endParaRPr lang="de-DE" dirty="0" smtClean="0"/>
          </a:p>
          <a:p>
            <a:pPr lvl="1"/>
            <a:r>
              <a:rPr lang="de-DE" dirty="0" smtClean="0"/>
              <a:t>Response </a:t>
            </a:r>
            <a:r>
              <a:rPr lang="de-DE" dirty="0" err="1" smtClean="0"/>
              <a:t>times</a:t>
            </a:r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Planning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Data Publishing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" name="Rechteck 5"/>
          <p:cNvSpPr/>
          <p:nvPr/>
        </p:nvSpPr>
        <p:spPr bwMode="auto">
          <a:xfrm>
            <a:off x="1397000" y="5779785"/>
            <a:ext cx="6273800" cy="784830"/>
          </a:xfrm>
          <a:prstGeom prst="rect">
            <a:avLst/>
          </a:prstGeom>
          <a:solidFill>
            <a:srgbClr val="CCFFCC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More (RDF) </a:t>
            </a:r>
            <a:r>
              <a:rPr lang="de-DE" sz="24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data</a:t>
            </a: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out </a:t>
            </a:r>
            <a:r>
              <a:rPr lang="de-DE" sz="24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there</a:t>
            </a: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4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then</a:t>
            </a: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24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can</a:t>
            </a: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24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be</a:t>
            </a: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24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served</a:t>
            </a: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(</a:t>
            </a:r>
            <a:r>
              <a:rPr lang="de-DE" sz="24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until</a:t>
            </a: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de-DE" sz="24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now</a:t>
            </a:r>
            <a:r>
              <a:rPr lang="de-DE" sz="24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70358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Cool </a:t>
            </a:r>
            <a:r>
              <a:rPr lang="en-GB" dirty="0" err="1" smtClean="0"/>
              <a:t>URIs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3733800" y="2209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ID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5610077" y="4114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HTML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4114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RDF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8" name="Straight Arrow Connector 17"/>
          <p:cNvCxnSpPr>
            <a:stCxn id="4" idx="1"/>
            <a:endCxn id="6" idx="0"/>
          </p:cNvCxnSpPr>
          <p:nvPr/>
        </p:nvCxnSpPr>
        <p:spPr bwMode="auto">
          <a:xfrm flipH="1">
            <a:off x="2514600" y="2552700"/>
            <a:ext cx="1219200" cy="1562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4" idx="3"/>
            <a:endCxn id="5" idx="0"/>
          </p:cNvCxnSpPr>
          <p:nvPr/>
        </p:nvCxnSpPr>
        <p:spPr bwMode="auto">
          <a:xfrm>
            <a:off x="4953000" y="2552700"/>
            <a:ext cx="1266677" cy="1562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562600" y="3115430"/>
            <a:ext cx="157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web browsers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867876" y="3130193"/>
            <a:ext cx="125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 agents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377109" y="4829919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RDF document URL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065321" y="4831554"/>
            <a:ext cx="2481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HTML document URL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13305" y="1725655"/>
            <a:ext cx="2696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Resource identifier (IRI)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17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Cool </a:t>
            </a:r>
            <a:r>
              <a:rPr lang="en-GB" dirty="0" err="1" smtClean="0"/>
              <a:t>URIs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3733800" y="2209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ID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5610077" y="4114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HTML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905000" y="4114800"/>
            <a:ext cx="1219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RDF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8" name="Straight Arrow Connector 17"/>
          <p:cNvCxnSpPr>
            <a:stCxn id="4" idx="1"/>
            <a:endCxn id="6" idx="0"/>
          </p:cNvCxnSpPr>
          <p:nvPr/>
        </p:nvCxnSpPr>
        <p:spPr bwMode="auto">
          <a:xfrm flipH="1">
            <a:off x="2514600" y="2552700"/>
            <a:ext cx="1219200" cy="1562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4" idx="3"/>
            <a:endCxn id="5" idx="0"/>
          </p:cNvCxnSpPr>
          <p:nvPr/>
        </p:nvCxnSpPr>
        <p:spPr bwMode="auto">
          <a:xfrm>
            <a:off x="4953000" y="2552700"/>
            <a:ext cx="1266677" cy="1562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921146" y="2975053"/>
            <a:ext cx="38008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Accept: text/html</a:t>
            </a:r>
          </a:p>
          <a:p>
            <a:endParaRPr lang="en-US" sz="1200" dirty="0">
              <a:latin typeface="Lucida Sans Typewriter"/>
              <a:cs typeface="Lucida Sans Typewriter"/>
            </a:endParaRPr>
          </a:p>
          <a:p>
            <a:r>
              <a:rPr lang="en-US" sz="1200" dirty="0" smtClean="0">
                <a:latin typeface="Lucida Sans Typewriter"/>
                <a:cs typeface="Lucida Sans Typewriter"/>
              </a:rPr>
              <a:t>303 See Other</a:t>
            </a:r>
          </a:p>
          <a:p>
            <a:r>
              <a:rPr lang="en-US" sz="1200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200" dirty="0" smtClean="0">
                <a:latin typeface="Lucida Sans Typewriter"/>
                <a:cs typeface="Lucida Sans Typewriter"/>
              </a:rPr>
              <a:t>/data/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alice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5994" y="2977015"/>
            <a:ext cx="38008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Lucida Sans Typewriter"/>
                <a:cs typeface="Lucida Sans Typewriter"/>
              </a:rPr>
              <a:t>Accept: application/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rdf+xml</a:t>
            </a:r>
            <a:r>
              <a:rPr lang="en-US" sz="1200" dirty="0" smtClean="0">
                <a:latin typeface="Lucida Sans Typewriter"/>
                <a:cs typeface="Lucida Sans Typewriter"/>
              </a:rPr>
              <a:t/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/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303 See Other</a:t>
            </a:r>
            <a:br>
              <a:rPr lang="en-US" sz="1200" dirty="0" smtClean="0">
                <a:latin typeface="Lucida Sans Typewriter"/>
                <a:cs typeface="Lucida Sans Typewriter"/>
              </a:rPr>
            </a:br>
            <a:r>
              <a:rPr lang="en-US" sz="1200" dirty="0" smtClean="0">
                <a:latin typeface="Lucida Sans Typewriter"/>
                <a:cs typeface="Lucida Sans Typewriter"/>
              </a:rPr>
              <a:t>Location: http://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200" dirty="0" smtClean="0">
                <a:latin typeface="Lucida Sans Typewriter"/>
                <a:cs typeface="Lucida Sans Typewriter"/>
              </a:rPr>
              <a:t>/data/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alice</a:t>
            </a:r>
            <a:endParaRPr lang="en-US" sz="1200" dirty="0">
              <a:latin typeface="Lucida Sans Typewriter"/>
              <a:cs typeface="Lucida Sans Typewriter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7780" y="4829919"/>
            <a:ext cx="2873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Lucida Sans Typewriter"/>
                <a:cs typeface="Lucida Sans Typewriter"/>
              </a:rPr>
              <a:t>http://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200" dirty="0" smtClean="0">
                <a:latin typeface="Lucida Sans Typewriter"/>
                <a:cs typeface="Lucida Sans Typewriter"/>
              </a:rPr>
              <a:t>/</a:t>
            </a:r>
            <a:r>
              <a:rPr lang="en-US" sz="1200" b="1" dirty="0" smtClean="0">
                <a:latin typeface="Lucida Sans Typewriter"/>
                <a:cs typeface="Lucida Sans Typewriter"/>
              </a:rPr>
              <a:t>data/</a:t>
            </a:r>
            <a:r>
              <a:rPr lang="en-US" sz="1200" b="1" dirty="0" err="1" smtClean="0">
                <a:latin typeface="Lucida Sans Typewriter"/>
                <a:cs typeface="Lucida Sans Typewriter"/>
              </a:rPr>
              <a:t>alice</a:t>
            </a:r>
            <a:endParaRPr lang="en-US" sz="1200" b="1" dirty="0">
              <a:latin typeface="Lucida Sans Typewriter"/>
              <a:cs typeface="Lucida Sans Typewriter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76637" y="4831554"/>
            <a:ext cx="3059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Lucida Sans Typewriter"/>
                <a:cs typeface="Lucida Sans Typewriter"/>
              </a:rPr>
              <a:t>http://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200" dirty="0" smtClean="0">
                <a:latin typeface="Lucida Sans Typewriter"/>
                <a:cs typeface="Lucida Sans Typewriter"/>
              </a:rPr>
              <a:t>/</a:t>
            </a:r>
            <a:r>
              <a:rPr lang="en-US" sz="1200" b="1" dirty="0" smtClean="0">
                <a:latin typeface="Lucida Sans Typewriter"/>
                <a:cs typeface="Lucida Sans Typewriter"/>
              </a:rPr>
              <a:t>people/</a:t>
            </a:r>
            <a:r>
              <a:rPr lang="en-US" sz="1200" b="1" dirty="0" err="1" smtClean="0">
                <a:latin typeface="Lucida Sans Typewriter"/>
                <a:cs typeface="Lucida Sans Typewriter"/>
              </a:rPr>
              <a:t>alice</a:t>
            </a:r>
            <a:endParaRPr lang="en-US" sz="1200" b="1" dirty="0">
              <a:latin typeface="Lucida Sans Typewriter"/>
              <a:cs typeface="Lucida Sans Typewriter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05674" y="1748717"/>
            <a:ext cx="26882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Lucida Sans Typewriter"/>
                <a:cs typeface="Lucida Sans Typewriter"/>
              </a:rPr>
              <a:t>http://</a:t>
            </a:r>
            <a:r>
              <a:rPr lang="en-US" sz="1200" dirty="0" err="1" smtClean="0">
                <a:latin typeface="Lucida Sans Typewriter"/>
                <a:cs typeface="Lucida Sans Typewriter"/>
              </a:rPr>
              <a:t>example.org</a:t>
            </a:r>
            <a:r>
              <a:rPr lang="en-US" sz="1200" dirty="0" smtClean="0">
                <a:latin typeface="Lucida Sans Typewriter"/>
                <a:cs typeface="Lucida Sans Typewriter"/>
              </a:rPr>
              <a:t>/</a:t>
            </a:r>
            <a:r>
              <a:rPr lang="en-US" sz="1200" b="1" dirty="0" smtClean="0">
                <a:latin typeface="Lucida Sans Typewriter"/>
                <a:cs typeface="Lucida Sans Typewriter"/>
              </a:rPr>
              <a:t>id/</a:t>
            </a:r>
            <a:r>
              <a:rPr lang="en-US" sz="1200" b="1" dirty="0" err="1" smtClean="0">
                <a:latin typeface="Lucida Sans Typewriter"/>
                <a:cs typeface="Lucida Sans Typewriter"/>
              </a:rPr>
              <a:t>alice</a:t>
            </a:r>
            <a:endParaRPr lang="en-US" sz="1200" b="1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4229331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303 See Other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From RFC7231 (HTTP/1.1 Semantics and Content):</a:t>
            </a:r>
          </a:p>
          <a:p>
            <a:pPr marL="360000" lvl="1" indent="0">
              <a:buNone/>
            </a:pPr>
            <a:r>
              <a:rPr lang="en-US" dirty="0" smtClean="0"/>
              <a:t>“A </a:t>
            </a:r>
            <a:r>
              <a:rPr lang="en-US" dirty="0"/>
              <a:t>303 response to a GET request indicates that the origin server does not have a representation of the target resource that can be transferred by the server over HTTP. However, the Location field value refers to a resource that is descriptive of the target resource, such that making a retrieval request on that other resource might result in a representation that is useful to recipients without implying that it represents the original target </a:t>
            </a:r>
            <a:r>
              <a:rPr lang="en-US" dirty="0" smtClean="0"/>
              <a:t>resource”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35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ECS.pptx</Template>
  <TotalTime>0</TotalTime>
  <Words>2740</Words>
  <Application>Microsoft Macintosh PowerPoint</Application>
  <PresentationFormat>Bildschirmpräsentation (4:3)</PresentationFormat>
  <Paragraphs>504</Paragraphs>
  <Slides>62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62</vt:i4>
      </vt:variant>
    </vt:vector>
  </HeadingPairs>
  <TitlesOfParts>
    <vt:vector size="63" baseType="lpstr">
      <vt:lpstr>ECS</vt:lpstr>
      <vt:lpstr>Developing Linked Data Applications</vt:lpstr>
      <vt:lpstr>One API to bind them all…</vt:lpstr>
      <vt:lpstr>Overview</vt:lpstr>
      <vt:lpstr>Publishing  Linked Data</vt:lpstr>
      <vt:lpstr>Publishing Linked Data</vt:lpstr>
      <vt:lpstr>Conflicting objectives</vt:lpstr>
      <vt:lpstr>Cool URIs</vt:lpstr>
      <vt:lpstr>Cool URIs</vt:lpstr>
      <vt:lpstr>303 See Other</vt:lpstr>
      <vt:lpstr>303 Redirection</vt:lpstr>
      <vt:lpstr>303 Redirection</vt:lpstr>
      <vt:lpstr>Publishing is only half the story...</vt:lpstr>
      <vt:lpstr>What’s wrong with this picture?</vt:lpstr>
      <vt:lpstr>SPARQL 1.1 Graph Store Protocol</vt:lpstr>
      <vt:lpstr>SPARQL 1.1 Graph Store Protocol</vt:lpstr>
      <vt:lpstr>Protocol Model: Direct Graph Identification</vt:lpstr>
      <vt:lpstr>Protocol Model: Indirect Graph Identification</vt:lpstr>
      <vt:lpstr>Graph Store Protocol: GET</vt:lpstr>
      <vt:lpstr>Graph Store Protocol: POST</vt:lpstr>
      <vt:lpstr>Graph Store Protocol: POST graph creation</vt:lpstr>
      <vt:lpstr>Graph Store Protocol: PUT</vt:lpstr>
      <vt:lpstr>Graph Store Protocol: DELETE</vt:lpstr>
      <vt:lpstr>Linked Data Platform</vt:lpstr>
      <vt:lpstr>Operating with Data in the Web</vt:lpstr>
      <vt:lpstr>The Linked Data Platform</vt:lpstr>
      <vt:lpstr>Linked Data Platform Basics</vt:lpstr>
      <vt:lpstr>LDP Resources</vt:lpstr>
      <vt:lpstr>LDP Containers</vt:lpstr>
      <vt:lpstr>LDP Containers</vt:lpstr>
      <vt:lpstr>LDP Containers</vt:lpstr>
      <vt:lpstr>Basic Containers</vt:lpstr>
      <vt:lpstr>LDP Basic Containers</vt:lpstr>
      <vt:lpstr>LDP Basic Container: OPTIONS</vt:lpstr>
      <vt:lpstr>LDP Basic Container: OPTIONS</vt:lpstr>
      <vt:lpstr>LDP Basic Container: GET</vt:lpstr>
      <vt:lpstr>LDP Basic Container: GET</vt:lpstr>
      <vt:lpstr>LDP Basic Container: POST</vt:lpstr>
      <vt:lpstr>LDP Basic Container: POST</vt:lpstr>
      <vt:lpstr>LDP Basic Container: GET</vt:lpstr>
      <vt:lpstr>LDP Basic Container: POST non-RDF</vt:lpstr>
      <vt:lpstr>LDP Basic Container: GET non-RDF</vt:lpstr>
      <vt:lpstr>LDP Basic Container: GET non-RDF meta</vt:lpstr>
      <vt:lpstr>LDP Resource: PUT</vt:lpstr>
      <vt:lpstr>LDP Resource: PUT</vt:lpstr>
      <vt:lpstr>LDP Resource: DELETE</vt:lpstr>
      <vt:lpstr>LDP Resource: DELETE</vt:lpstr>
      <vt:lpstr>LDP Basic Container: POST sub-container</vt:lpstr>
      <vt:lpstr>LDP Basic Container: POST sub-container</vt:lpstr>
      <vt:lpstr>Direct Containers</vt:lpstr>
      <vt:lpstr>LDP Direct Containers</vt:lpstr>
      <vt:lpstr>LDP Direct Container: GET</vt:lpstr>
      <vt:lpstr>LDP Direct Container: GET</vt:lpstr>
      <vt:lpstr>Indirect Containers</vt:lpstr>
      <vt:lpstr>LDP Indirect Container: GET</vt:lpstr>
      <vt:lpstr>LDP Indirect Container: POST</vt:lpstr>
      <vt:lpstr>LDP Indirect Container: GET</vt:lpstr>
      <vt:lpstr>LDP versus SPARQL</vt:lpstr>
      <vt:lpstr>LDP versus SPARQL GSP (Graph Store Http Protocol)</vt:lpstr>
      <vt:lpstr>Reflection on  Data Publishing</vt:lpstr>
      <vt:lpstr>Comparing Linked Data Publishing Strategies</vt:lpstr>
      <vt:lpstr>Comparing Linked Data Publishing Strategies</vt:lpstr>
      <vt:lpstr>Planning for Data Publishing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Steffen Staab</cp:lastModifiedBy>
  <cp:revision>88</cp:revision>
  <dcterms:created xsi:type="dcterms:W3CDTF">2013-04-26T10:42:41Z</dcterms:created>
  <dcterms:modified xsi:type="dcterms:W3CDTF">2016-03-16T08:46:23Z</dcterms:modified>
</cp:coreProperties>
</file>