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20"/>
  </p:notesMasterIdLst>
  <p:handoutMasterIdLst>
    <p:handoutMasterId r:id="rId21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D3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 autoAdjust="0"/>
    <p:restoredTop sz="94611" autoAdjust="0"/>
  </p:normalViewPr>
  <p:slideViewPr>
    <p:cSldViewPr snapToGrid="0" snapToObjects="1" showGuides="1">
      <p:cViewPr>
        <p:scale>
          <a:sx n="116" d="100"/>
          <a:sy n="116" d="100"/>
        </p:scale>
        <p:origin x="-944" y="-80"/>
      </p:cViewPr>
      <p:guideLst>
        <p:guide orient="horz" pos="3881"/>
        <p:guide pos="555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85D2D6-8E04-1246-A3D7-2F47ED38C17B}" type="datetimeFigureOut">
              <a:rPr lang="en-US" smtClean="0"/>
              <a:t>07/02/16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BEADDB-A639-524B-A606-2115457C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3428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558316-EA0B-DD45-8A30-3804B8988875}" type="datetimeFigureOut">
              <a:rPr lang="en-US" smtClean="0"/>
              <a:t>07/02/16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C1BF2E-ED20-0F42-B096-E9CC55F35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2344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90EF34-C31F-0F41-874B-68618BA389A4}" type="slidenum">
              <a:rPr lang="en-US"/>
              <a:pPr/>
              <a:t>1</a:t>
            </a:fld>
            <a:endParaRPr lang="en-US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22D839-E36B-9740-8BF6-34E493CF836A}" type="slidenum">
              <a:rPr lang="en-US"/>
              <a:pPr/>
              <a:t>10</a:t>
            </a:fld>
            <a:endParaRPr lang="en-U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2DCB18-BA3F-F748-B69F-87D304D5C6B3}" type="slidenum">
              <a:rPr lang="en-US"/>
              <a:pPr/>
              <a:t>11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EA98AD-6592-3E43-A95E-D3198DE8F701}" type="slidenum">
              <a:rPr lang="en-US"/>
              <a:pPr/>
              <a:t>12</a:t>
            </a:fld>
            <a:endParaRPr 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20346C-3CDA-EE4E-98F0-A2C5D4C3D15F}" type="slidenum">
              <a:rPr lang="en-US"/>
              <a:pPr/>
              <a:t>13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9967AF-F214-F944-98CE-46BE9E7C2C8F}" type="slidenum">
              <a:rPr lang="en-US"/>
              <a:pPr/>
              <a:t>14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431FB4-8592-CA40-A57F-755AD61DE72A}" type="slidenum">
              <a:rPr lang="en-US"/>
              <a:pPr/>
              <a:t>15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405E01-D9A8-6642-91D1-3AFEB8DC3380}" type="slidenum">
              <a:rPr lang="en-US"/>
              <a:pPr/>
              <a:t>16</a:t>
            </a:fld>
            <a:endParaRPr lang="en-U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663905-6A98-6B4E-B499-658BA45C16B2}" type="slidenum">
              <a:rPr lang="en-US"/>
              <a:pPr/>
              <a:t>17</a:t>
            </a:fld>
            <a:endParaRPr lang="en-U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97B6EC-9014-C14C-AD41-5ACB102F3CA0}" type="slidenum">
              <a:rPr lang="en-US"/>
              <a:pPr/>
              <a:t>18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592722-A03F-D54F-BA5B-75592C6872BF}" type="slidenum">
              <a:rPr lang="en-US"/>
              <a:pPr/>
              <a:t>2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E47720-7A72-4E4B-8F06-1989CA87B9C4}" type="slidenum">
              <a:rPr lang="en-US"/>
              <a:pPr/>
              <a:t>3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0F5DA7-3771-4444-8B5F-C1802C61C294}" type="slidenum">
              <a:rPr lang="en-US"/>
              <a:pPr/>
              <a:t>4</a:t>
            </a:fld>
            <a:endParaRPr 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7933C3-7CF4-8044-82BA-97147B49D4ED}" type="slidenum">
              <a:rPr lang="en-US"/>
              <a:pPr/>
              <a:t>5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640EDC-FB51-F746-9E17-F70588F2463B}" type="slidenum">
              <a:rPr lang="en-US"/>
              <a:pPr/>
              <a:t>6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4ACC3E-B15D-EE49-94CE-0F56213F304B}" type="slidenum">
              <a:rPr lang="en-US"/>
              <a:pPr/>
              <a:t>7</a:t>
            </a:fld>
            <a:endParaRPr 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8E044C-B054-4544-8D8F-5ED0D3F16EF2}" type="slidenum">
              <a:rPr lang="en-US"/>
              <a:pPr/>
              <a:t>8</a:t>
            </a:fld>
            <a:endParaRPr lang="en-US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4155FC-DE1A-1E41-82D0-EF922850E1B1}" type="slidenum">
              <a:rPr lang="en-US"/>
              <a:pPr/>
              <a:t>9</a:t>
            </a:fld>
            <a:endParaRPr lang="en-US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bg>
      <p:bgPr>
        <a:gradFill rotWithShape="0">
          <a:gsLst>
            <a:gs pos="0">
              <a:srgbClr val="014359"/>
            </a:gs>
            <a:gs pos="100000">
              <a:srgbClr val="007275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676400"/>
            <a:ext cx="8534400" cy="2133600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962400"/>
            <a:ext cx="8534400" cy="1752600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3433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51" r:id="rId4"/>
    <p:sldLayoutId id="2147483742" r:id="rId5"/>
    <p:sldLayoutId id="2147483743" r:id="rId6"/>
    <p:sldLayoutId id="2147483750" r:id="rId7"/>
    <p:sldLayoutId id="2147483744" r:id="rId8"/>
    <p:sldLayoutId id="2147483745" r:id="rId9"/>
    <p:sldLayoutId id="2147483752" r:id="rId10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Semantic Web</a:t>
            </a:r>
            <a:br>
              <a:rPr lang="en-GB" smtClean="0"/>
            </a:br>
            <a:r>
              <a:rPr lang="en-GB" smtClean="0"/>
              <a:t>in </a:t>
            </a:r>
            <a:r>
              <a:rPr lang="en-GB" dirty="0" smtClean="0"/>
              <a:t>Depth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RDF Schema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Nicholas Gibbins – </a:t>
            </a:r>
            <a:r>
              <a:rPr lang="en-US" dirty="0" err="1" smtClean="0"/>
              <a:t>nmg@ecs.soton.ac.uk</a:t>
            </a:r>
            <a:endParaRPr lang="en-US" dirty="0" smtClean="0"/>
          </a:p>
          <a:p>
            <a:r>
              <a:rPr lang="en-US" dirty="0" smtClean="0"/>
              <a:t>2015-2016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280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property definitions</a:t>
            </a: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76400"/>
            <a:ext cx="8534400" cy="915988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GB" sz="2000" dirty="0"/>
              <a:t>The property </a:t>
            </a:r>
            <a:r>
              <a:rPr lang="en-GB" sz="2000" dirty="0" err="1"/>
              <a:t>worksFor</a:t>
            </a:r>
            <a:r>
              <a:rPr lang="en-GB" sz="2000" dirty="0"/>
              <a:t> relates objects of class Employee to objects of class Company</a:t>
            </a:r>
            <a:endParaRPr lang="en-US" sz="2000" dirty="0"/>
          </a:p>
        </p:txBody>
      </p:sp>
      <p:sp>
        <p:nvSpPr>
          <p:cNvPr id="101380" name="Text Box 4"/>
          <p:cNvSpPr txBox="1">
            <a:spLocks noChangeArrowheads="1"/>
          </p:cNvSpPr>
          <p:nvPr/>
        </p:nvSpPr>
        <p:spPr bwMode="auto">
          <a:xfrm>
            <a:off x="1476375" y="5013325"/>
            <a:ext cx="71278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&lt;rdf:Property rdf:about=“#worksFor”&gt;</a:t>
            </a:r>
            <a:b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</a:br>
            <a: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&lt;rdfs:domain rdf:resource=“#Employee”/&gt;</a:t>
            </a:r>
            <a:b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</a:br>
            <a: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&lt;rdfs:range rdf:resource=“#Company”/&gt;</a:t>
            </a:r>
            <a:b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</a:br>
            <a: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&lt;/rdf:Property&gt;</a:t>
            </a:r>
            <a:endParaRPr lang="en-US" sz="18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  <p:grpSp>
        <p:nvGrpSpPr>
          <p:cNvPr id="101381" name="Group 5"/>
          <p:cNvGrpSpPr>
            <a:grpSpLocks/>
          </p:cNvGrpSpPr>
          <p:nvPr/>
        </p:nvGrpSpPr>
        <p:grpSpPr bwMode="auto">
          <a:xfrm>
            <a:off x="3810000" y="3573463"/>
            <a:ext cx="1547813" cy="576262"/>
            <a:chOff x="2517" y="2251"/>
            <a:chExt cx="862" cy="363"/>
          </a:xfrm>
        </p:grpSpPr>
        <p:sp>
          <p:nvSpPr>
            <p:cNvPr id="101382" name="AutoShape 6"/>
            <p:cNvSpPr>
              <a:spLocks noChangeArrowheads="1"/>
            </p:cNvSpPr>
            <p:nvPr/>
          </p:nvSpPr>
          <p:spPr bwMode="auto">
            <a:xfrm>
              <a:off x="2517" y="2251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383" name="Text Box 7"/>
            <p:cNvSpPr txBox="1">
              <a:spLocks noChangeArrowheads="1"/>
            </p:cNvSpPr>
            <p:nvPr/>
          </p:nvSpPr>
          <p:spPr bwMode="auto">
            <a:xfrm>
              <a:off x="2582" y="2311"/>
              <a:ext cx="776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ex:worksFor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101384" name="Group 8"/>
          <p:cNvGrpSpPr>
            <a:grpSpLocks/>
          </p:cNvGrpSpPr>
          <p:nvPr/>
        </p:nvGrpSpPr>
        <p:grpSpPr bwMode="auto">
          <a:xfrm>
            <a:off x="6372225" y="3573463"/>
            <a:ext cx="1476375" cy="576262"/>
            <a:chOff x="4014" y="2251"/>
            <a:chExt cx="862" cy="363"/>
          </a:xfrm>
        </p:grpSpPr>
        <p:sp>
          <p:nvSpPr>
            <p:cNvPr id="101385" name="AutoShape 9"/>
            <p:cNvSpPr>
              <a:spLocks noChangeArrowheads="1"/>
            </p:cNvSpPr>
            <p:nvPr/>
          </p:nvSpPr>
          <p:spPr bwMode="auto">
            <a:xfrm>
              <a:off x="4014" y="2251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386" name="Text Box 10"/>
            <p:cNvSpPr txBox="1">
              <a:spLocks noChangeArrowheads="1"/>
            </p:cNvSpPr>
            <p:nvPr/>
          </p:nvSpPr>
          <p:spPr bwMode="auto">
            <a:xfrm>
              <a:off x="4046" y="2323"/>
              <a:ext cx="794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rdf:Property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101387" name="AutoShape 11"/>
          <p:cNvCxnSpPr>
            <a:cxnSpLocks noChangeShapeType="1"/>
            <a:stCxn id="101382" idx="3"/>
            <a:endCxn id="101385" idx="1"/>
          </p:cNvCxnSpPr>
          <p:nvPr/>
        </p:nvCxnSpPr>
        <p:spPr bwMode="auto">
          <a:xfrm>
            <a:off x="5357813" y="3862388"/>
            <a:ext cx="10144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1388" name="Text Box 12"/>
          <p:cNvSpPr txBox="1">
            <a:spLocks noChangeArrowheads="1"/>
          </p:cNvSpPr>
          <p:nvPr/>
        </p:nvSpPr>
        <p:spPr bwMode="auto">
          <a:xfrm>
            <a:off x="5508625" y="3524250"/>
            <a:ext cx="862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rdf:type</a:t>
            </a:r>
            <a:endParaRPr lang="en-US" sz="1600">
              <a:ea typeface="Arial" charset="0"/>
              <a:cs typeface="Arial" charset="0"/>
            </a:endParaRPr>
          </a:p>
        </p:txBody>
      </p:sp>
      <p:grpSp>
        <p:nvGrpSpPr>
          <p:cNvPr id="101389" name="Group 13"/>
          <p:cNvGrpSpPr>
            <a:grpSpLocks/>
          </p:cNvGrpSpPr>
          <p:nvPr/>
        </p:nvGrpSpPr>
        <p:grpSpPr bwMode="auto">
          <a:xfrm>
            <a:off x="1676400" y="4149725"/>
            <a:ext cx="1587500" cy="576263"/>
            <a:chOff x="1202" y="2614"/>
            <a:chExt cx="862" cy="363"/>
          </a:xfrm>
        </p:grpSpPr>
        <p:sp>
          <p:nvSpPr>
            <p:cNvPr id="101390" name="AutoShape 14"/>
            <p:cNvSpPr>
              <a:spLocks noChangeArrowheads="1"/>
            </p:cNvSpPr>
            <p:nvPr/>
          </p:nvSpPr>
          <p:spPr bwMode="auto">
            <a:xfrm>
              <a:off x="1202" y="2614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391" name="Text Box 15"/>
            <p:cNvSpPr txBox="1">
              <a:spLocks noChangeArrowheads="1"/>
            </p:cNvSpPr>
            <p:nvPr/>
          </p:nvSpPr>
          <p:spPr bwMode="auto">
            <a:xfrm>
              <a:off x="1267" y="2674"/>
              <a:ext cx="781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ex:Employee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101392" name="Group 16"/>
          <p:cNvGrpSpPr>
            <a:grpSpLocks/>
          </p:cNvGrpSpPr>
          <p:nvPr/>
        </p:nvGrpSpPr>
        <p:grpSpPr bwMode="auto">
          <a:xfrm>
            <a:off x="1676400" y="2997200"/>
            <a:ext cx="1590675" cy="576263"/>
            <a:chOff x="1202" y="1888"/>
            <a:chExt cx="862" cy="363"/>
          </a:xfrm>
        </p:grpSpPr>
        <p:sp>
          <p:nvSpPr>
            <p:cNvPr id="101393" name="AutoShape 17"/>
            <p:cNvSpPr>
              <a:spLocks noChangeArrowheads="1"/>
            </p:cNvSpPr>
            <p:nvPr/>
          </p:nvSpPr>
          <p:spPr bwMode="auto">
            <a:xfrm>
              <a:off x="1202" y="1888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394" name="Text Box 18"/>
            <p:cNvSpPr txBox="1">
              <a:spLocks noChangeArrowheads="1"/>
            </p:cNvSpPr>
            <p:nvPr/>
          </p:nvSpPr>
          <p:spPr bwMode="auto">
            <a:xfrm>
              <a:off x="1277" y="1948"/>
              <a:ext cx="760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ex:Company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sp>
        <p:nvSpPr>
          <p:cNvPr id="101395" name="Text Box 19"/>
          <p:cNvSpPr txBox="1">
            <a:spLocks noChangeArrowheads="1"/>
          </p:cNvSpPr>
          <p:nvPr/>
        </p:nvSpPr>
        <p:spPr bwMode="auto">
          <a:xfrm>
            <a:off x="3563938" y="4389438"/>
            <a:ext cx="12461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rdfs:domain</a:t>
            </a:r>
            <a:endParaRPr lang="en-US" sz="1600">
              <a:ea typeface="Arial" charset="0"/>
              <a:cs typeface="Arial" charset="0"/>
            </a:endParaRPr>
          </a:p>
        </p:txBody>
      </p:sp>
      <p:sp>
        <p:nvSpPr>
          <p:cNvPr id="101396" name="Text Box 20"/>
          <p:cNvSpPr txBox="1">
            <a:spLocks noChangeArrowheads="1"/>
          </p:cNvSpPr>
          <p:nvPr/>
        </p:nvSpPr>
        <p:spPr bwMode="auto">
          <a:xfrm>
            <a:off x="3636963" y="2947988"/>
            <a:ext cx="1098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rdfs:range</a:t>
            </a:r>
            <a:endParaRPr lang="en-US" sz="1600">
              <a:ea typeface="Arial" charset="0"/>
              <a:cs typeface="Arial" charset="0"/>
            </a:endParaRPr>
          </a:p>
        </p:txBody>
      </p:sp>
      <p:cxnSp>
        <p:nvCxnSpPr>
          <p:cNvPr id="101397" name="AutoShape 21"/>
          <p:cNvCxnSpPr>
            <a:cxnSpLocks noChangeShapeType="1"/>
            <a:stCxn id="101382" idx="0"/>
            <a:endCxn id="101393" idx="3"/>
          </p:cNvCxnSpPr>
          <p:nvPr/>
        </p:nvCxnSpPr>
        <p:spPr bwMode="auto">
          <a:xfrm rot="5400000" flipH="1">
            <a:off x="3782219" y="2770981"/>
            <a:ext cx="287338" cy="131762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1398" name="AutoShape 22"/>
          <p:cNvCxnSpPr>
            <a:cxnSpLocks noChangeShapeType="1"/>
            <a:stCxn id="101382" idx="2"/>
            <a:endCxn id="101390" idx="3"/>
          </p:cNvCxnSpPr>
          <p:nvPr/>
        </p:nvCxnSpPr>
        <p:spPr bwMode="auto">
          <a:xfrm rot="5400000">
            <a:off x="3779837" y="3633788"/>
            <a:ext cx="288925" cy="13208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83721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property definitions</a:t>
            </a:r>
            <a:endParaRPr lang="en-U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76400"/>
            <a:ext cx="8534400" cy="1373188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GB" dirty="0"/>
              <a:t>Specialisation exists in properties as well as classes</a:t>
            </a:r>
          </a:p>
          <a:p>
            <a:pPr marL="692150" lvl="1" indent="-347663">
              <a:lnSpc>
                <a:spcPct val="90000"/>
              </a:lnSpc>
            </a:pPr>
            <a:r>
              <a:rPr lang="en-GB" dirty="0" err="1"/>
              <a:t>worksFor</a:t>
            </a:r>
            <a:r>
              <a:rPr lang="en-GB" dirty="0"/>
              <a:t> is a </a:t>
            </a:r>
            <a:r>
              <a:rPr lang="en-GB" dirty="0" err="1"/>
              <a:t>subproperty</a:t>
            </a:r>
            <a:r>
              <a:rPr lang="en-GB" dirty="0"/>
              <a:t> of </a:t>
            </a:r>
            <a:r>
              <a:rPr lang="en-GB" dirty="0" err="1"/>
              <a:t>affiliatedTo</a:t>
            </a:r>
            <a:endParaRPr lang="en-US" dirty="0"/>
          </a:p>
        </p:txBody>
      </p:sp>
      <p:sp>
        <p:nvSpPr>
          <p:cNvPr id="103428" name="Text Box 4"/>
          <p:cNvSpPr txBox="1">
            <a:spLocks noChangeArrowheads="1"/>
          </p:cNvSpPr>
          <p:nvPr/>
        </p:nvSpPr>
        <p:spPr bwMode="auto">
          <a:xfrm>
            <a:off x="1476375" y="5373688"/>
            <a:ext cx="74168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&lt;rdf:Property rdf:about=“#worksFor”&gt;</a:t>
            </a:r>
            <a:b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</a:br>
            <a: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&lt;rdfs:subPropertyOf rdf:resource=“#affiliatedTo”/&gt;</a:t>
            </a:r>
            <a:b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</a:br>
            <a: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&lt;/rdf:Property&gt;</a:t>
            </a:r>
            <a:endParaRPr lang="en-US" sz="18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  <p:grpSp>
        <p:nvGrpSpPr>
          <p:cNvPr id="103429" name="Group 5"/>
          <p:cNvGrpSpPr>
            <a:grpSpLocks/>
          </p:cNvGrpSpPr>
          <p:nvPr/>
        </p:nvGrpSpPr>
        <p:grpSpPr bwMode="auto">
          <a:xfrm>
            <a:off x="2411413" y="4652963"/>
            <a:ext cx="1647825" cy="576262"/>
            <a:chOff x="1428" y="1888"/>
            <a:chExt cx="862" cy="363"/>
          </a:xfrm>
        </p:grpSpPr>
        <p:sp>
          <p:nvSpPr>
            <p:cNvPr id="103430" name="AutoShape 6"/>
            <p:cNvSpPr>
              <a:spLocks noChangeArrowheads="1"/>
            </p:cNvSpPr>
            <p:nvPr/>
          </p:nvSpPr>
          <p:spPr bwMode="auto">
            <a:xfrm>
              <a:off x="1428" y="1888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31" name="Text Box 7"/>
            <p:cNvSpPr txBox="1">
              <a:spLocks noChangeArrowheads="1"/>
            </p:cNvSpPr>
            <p:nvPr/>
          </p:nvSpPr>
          <p:spPr bwMode="auto">
            <a:xfrm>
              <a:off x="1517" y="1948"/>
              <a:ext cx="728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ex:worksFor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103432" name="Group 8"/>
          <p:cNvGrpSpPr>
            <a:grpSpLocks/>
          </p:cNvGrpSpPr>
          <p:nvPr/>
        </p:nvGrpSpPr>
        <p:grpSpPr bwMode="auto">
          <a:xfrm>
            <a:off x="6084888" y="4652963"/>
            <a:ext cx="1611312" cy="576262"/>
            <a:chOff x="3742" y="1888"/>
            <a:chExt cx="862" cy="363"/>
          </a:xfrm>
        </p:grpSpPr>
        <p:sp>
          <p:nvSpPr>
            <p:cNvPr id="103433" name="AutoShape 9"/>
            <p:cNvSpPr>
              <a:spLocks noChangeArrowheads="1"/>
            </p:cNvSpPr>
            <p:nvPr/>
          </p:nvSpPr>
          <p:spPr bwMode="auto">
            <a:xfrm>
              <a:off x="3742" y="1888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34" name="Text Box 10"/>
            <p:cNvSpPr txBox="1">
              <a:spLocks noChangeArrowheads="1"/>
            </p:cNvSpPr>
            <p:nvPr/>
          </p:nvSpPr>
          <p:spPr bwMode="auto">
            <a:xfrm>
              <a:off x="3807" y="1960"/>
              <a:ext cx="727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rdf:Property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103435" name="AutoShape 11"/>
          <p:cNvCxnSpPr>
            <a:cxnSpLocks noChangeShapeType="1"/>
            <a:stCxn id="103430" idx="3"/>
            <a:endCxn id="103433" idx="1"/>
          </p:cNvCxnSpPr>
          <p:nvPr/>
        </p:nvCxnSpPr>
        <p:spPr bwMode="auto">
          <a:xfrm>
            <a:off x="4059238" y="4941888"/>
            <a:ext cx="20256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3436" name="Text Box 12"/>
          <p:cNvSpPr txBox="1">
            <a:spLocks noChangeArrowheads="1"/>
          </p:cNvSpPr>
          <p:nvPr/>
        </p:nvSpPr>
        <p:spPr bwMode="auto">
          <a:xfrm>
            <a:off x="4500563" y="4603750"/>
            <a:ext cx="8620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rdf:type</a:t>
            </a:r>
            <a:endParaRPr lang="en-US" sz="1600">
              <a:ea typeface="Arial" charset="0"/>
              <a:cs typeface="Arial" charset="0"/>
            </a:endParaRPr>
          </a:p>
        </p:txBody>
      </p:sp>
      <p:grpSp>
        <p:nvGrpSpPr>
          <p:cNvPr id="103437" name="Group 13"/>
          <p:cNvGrpSpPr>
            <a:grpSpLocks/>
          </p:cNvGrpSpPr>
          <p:nvPr/>
        </p:nvGrpSpPr>
        <p:grpSpPr bwMode="auto">
          <a:xfrm>
            <a:off x="2420938" y="3213100"/>
            <a:ext cx="1668462" cy="576263"/>
            <a:chOff x="1428" y="1888"/>
            <a:chExt cx="862" cy="363"/>
          </a:xfrm>
        </p:grpSpPr>
        <p:sp>
          <p:nvSpPr>
            <p:cNvPr id="103438" name="AutoShape 14"/>
            <p:cNvSpPr>
              <a:spLocks noChangeArrowheads="1"/>
            </p:cNvSpPr>
            <p:nvPr/>
          </p:nvSpPr>
          <p:spPr bwMode="auto">
            <a:xfrm>
              <a:off x="1428" y="1888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39" name="Text Box 15"/>
            <p:cNvSpPr txBox="1">
              <a:spLocks noChangeArrowheads="1"/>
            </p:cNvSpPr>
            <p:nvPr/>
          </p:nvSpPr>
          <p:spPr bwMode="auto">
            <a:xfrm>
              <a:off x="1481" y="1948"/>
              <a:ext cx="807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ex:affiliatedTo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103440" name="AutoShape 16"/>
          <p:cNvCxnSpPr>
            <a:cxnSpLocks noChangeShapeType="1"/>
            <a:stCxn id="103430" idx="0"/>
            <a:endCxn id="103438" idx="2"/>
          </p:cNvCxnSpPr>
          <p:nvPr/>
        </p:nvCxnSpPr>
        <p:spPr bwMode="auto">
          <a:xfrm flipV="1">
            <a:off x="3235325" y="3789363"/>
            <a:ext cx="20638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3441" name="Text Box 17"/>
          <p:cNvSpPr txBox="1">
            <a:spLocks noChangeArrowheads="1"/>
          </p:cNvSpPr>
          <p:nvPr/>
        </p:nvSpPr>
        <p:spPr bwMode="auto">
          <a:xfrm>
            <a:off x="1371600" y="4038600"/>
            <a:ext cx="1889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rdfs:subPropertyOf</a:t>
            </a:r>
            <a:endParaRPr lang="en-US" sz="1600">
              <a:ea typeface="Arial" charset="0"/>
              <a:cs typeface="Arial" charset="0"/>
            </a:endParaRPr>
          </a:p>
        </p:txBody>
      </p:sp>
      <p:sp>
        <p:nvSpPr>
          <p:cNvPr id="103442" name="Rectangle 18"/>
          <p:cNvSpPr>
            <a:spLocks noChangeArrowheads="1"/>
          </p:cNvSpPr>
          <p:nvPr/>
        </p:nvSpPr>
        <p:spPr bwMode="auto">
          <a:xfrm>
            <a:off x="2613025" y="35480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endParaRPr lang="en-US" sz="1800"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569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property semantics</a:t>
            </a:r>
            <a:endParaRPr lang="en-U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/>
              <a:t>rdfs:subPropertyOf</a:t>
            </a:r>
            <a:r>
              <a:rPr lang="en-GB" dirty="0"/>
              <a:t> is transitive and reflexive</a:t>
            </a:r>
          </a:p>
          <a:p>
            <a:pPr lvl="1"/>
            <a:r>
              <a:rPr lang="en-GB" dirty="0"/>
              <a:t>Entailment of </a:t>
            </a:r>
            <a:r>
              <a:rPr lang="en-GB" dirty="0" err="1"/>
              <a:t>superproperties</a:t>
            </a:r>
            <a:endParaRPr lang="en-US" dirty="0"/>
          </a:p>
        </p:txBody>
      </p:sp>
      <p:grpSp>
        <p:nvGrpSpPr>
          <p:cNvPr id="105476" name="Group 4"/>
          <p:cNvGrpSpPr>
            <a:grpSpLocks/>
          </p:cNvGrpSpPr>
          <p:nvPr/>
        </p:nvGrpSpPr>
        <p:grpSpPr bwMode="auto">
          <a:xfrm>
            <a:off x="2051050" y="5084763"/>
            <a:ext cx="1368425" cy="576262"/>
            <a:chOff x="1428" y="1888"/>
            <a:chExt cx="862" cy="363"/>
          </a:xfrm>
        </p:grpSpPr>
        <p:sp>
          <p:nvSpPr>
            <p:cNvPr id="105477" name="AutoShape 5"/>
            <p:cNvSpPr>
              <a:spLocks noChangeArrowheads="1"/>
            </p:cNvSpPr>
            <p:nvPr/>
          </p:nvSpPr>
          <p:spPr bwMode="auto">
            <a:xfrm>
              <a:off x="1428" y="1888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478" name="Text Box 6"/>
            <p:cNvSpPr txBox="1">
              <a:spLocks noChangeArrowheads="1"/>
            </p:cNvSpPr>
            <p:nvPr/>
          </p:nvSpPr>
          <p:spPr bwMode="auto">
            <a:xfrm>
              <a:off x="1494" y="1948"/>
              <a:ext cx="777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JohnSmith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105479" name="Group 7"/>
          <p:cNvGrpSpPr>
            <a:grpSpLocks/>
          </p:cNvGrpSpPr>
          <p:nvPr/>
        </p:nvGrpSpPr>
        <p:grpSpPr bwMode="auto">
          <a:xfrm>
            <a:off x="5724525" y="5084763"/>
            <a:ext cx="1368425" cy="576262"/>
            <a:chOff x="3742" y="1888"/>
            <a:chExt cx="862" cy="363"/>
          </a:xfrm>
        </p:grpSpPr>
        <p:sp>
          <p:nvSpPr>
            <p:cNvPr id="105480" name="AutoShape 8"/>
            <p:cNvSpPr>
              <a:spLocks noChangeArrowheads="1"/>
            </p:cNvSpPr>
            <p:nvPr/>
          </p:nvSpPr>
          <p:spPr bwMode="auto">
            <a:xfrm>
              <a:off x="3742" y="1888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481" name="Text Box 9"/>
            <p:cNvSpPr txBox="1">
              <a:spLocks noChangeArrowheads="1"/>
            </p:cNvSpPr>
            <p:nvPr/>
          </p:nvSpPr>
          <p:spPr bwMode="auto">
            <a:xfrm>
              <a:off x="3756" y="1960"/>
              <a:ext cx="827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ExampleInc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105482" name="AutoShape 10"/>
          <p:cNvCxnSpPr>
            <a:cxnSpLocks noChangeShapeType="1"/>
            <a:stCxn id="105477" idx="3"/>
            <a:endCxn id="105480" idx="1"/>
          </p:cNvCxnSpPr>
          <p:nvPr/>
        </p:nvCxnSpPr>
        <p:spPr bwMode="auto">
          <a:xfrm>
            <a:off x="3419475" y="5373688"/>
            <a:ext cx="23050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5483" name="Text Box 11"/>
          <p:cNvSpPr txBox="1">
            <a:spLocks noChangeArrowheads="1"/>
          </p:cNvSpPr>
          <p:nvPr/>
        </p:nvSpPr>
        <p:spPr bwMode="auto">
          <a:xfrm>
            <a:off x="4140200" y="5395913"/>
            <a:ext cx="12906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ex:worksFor</a:t>
            </a:r>
            <a:endParaRPr lang="en-US" sz="1600">
              <a:ea typeface="Arial" charset="0"/>
              <a:cs typeface="Arial" charset="0"/>
            </a:endParaRPr>
          </a:p>
        </p:txBody>
      </p:sp>
      <p:sp>
        <p:nvSpPr>
          <p:cNvPr id="105484" name="Text Box 12"/>
          <p:cNvSpPr txBox="1">
            <a:spLocks noChangeArrowheads="1"/>
          </p:cNvSpPr>
          <p:nvPr/>
        </p:nvSpPr>
        <p:spPr bwMode="auto">
          <a:xfrm>
            <a:off x="4067175" y="3235325"/>
            <a:ext cx="1562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="1">
                <a:solidFill>
                  <a:schemeClr val="tx2"/>
                </a:solidFill>
                <a:ea typeface="Arial" charset="0"/>
                <a:cs typeface="Arial" charset="0"/>
              </a:rPr>
              <a:t>ex:affiliatedTo</a:t>
            </a:r>
            <a:endParaRPr lang="en-US" sz="1600" b="1">
              <a:solidFill>
                <a:schemeClr val="tx2"/>
              </a:solidFill>
              <a:ea typeface="Arial" charset="0"/>
              <a:cs typeface="Arial" charset="0"/>
            </a:endParaRPr>
          </a:p>
        </p:txBody>
      </p:sp>
      <p:cxnSp>
        <p:nvCxnSpPr>
          <p:cNvPr id="105485" name="AutoShape 13"/>
          <p:cNvCxnSpPr>
            <a:cxnSpLocks noChangeShapeType="1"/>
            <a:stCxn id="105477" idx="0"/>
            <a:endCxn id="105480" idx="0"/>
          </p:cNvCxnSpPr>
          <p:nvPr/>
        </p:nvCxnSpPr>
        <p:spPr bwMode="auto">
          <a:xfrm rot="5400000" flipV="1">
            <a:off x="4571207" y="3248819"/>
            <a:ext cx="1587" cy="3673475"/>
          </a:xfrm>
          <a:prstGeom prst="curvedConnector3">
            <a:avLst>
              <a:gd name="adj1" fmla="val -84000005"/>
            </a:avLst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sp>
        <p:nvSpPr>
          <p:cNvPr id="105486" name="Line 14"/>
          <p:cNvSpPr>
            <a:spLocks noChangeShapeType="1"/>
          </p:cNvSpPr>
          <p:nvPr/>
        </p:nvSpPr>
        <p:spPr bwMode="auto">
          <a:xfrm flipV="1">
            <a:off x="4572000" y="3716338"/>
            <a:ext cx="0" cy="1655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87" name="Text Box 15"/>
          <p:cNvSpPr txBox="1">
            <a:spLocks noChangeArrowheads="1"/>
          </p:cNvSpPr>
          <p:nvPr/>
        </p:nvSpPr>
        <p:spPr bwMode="auto">
          <a:xfrm>
            <a:off x="3132138" y="4387850"/>
            <a:ext cx="1889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rdfs:subPropertyOf</a:t>
            </a:r>
            <a:endParaRPr lang="en-US" sz="1600"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604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5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5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84" grpId="0"/>
      <p:bldP spid="105486" grpId="0" animBg="1"/>
      <p:bldP spid="10548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property semantics</a:t>
            </a: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76400"/>
            <a:ext cx="8534400" cy="99060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GB" dirty="0"/>
              <a:t>Type entailments from range and domain constraints</a:t>
            </a:r>
            <a:endParaRPr lang="en-US" dirty="0"/>
          </a:p>
        </p:txBody>
      </p:sp>
      <p:grpSp>
        <p:nvGrpSpPr>
          <p:cNvPr id="107524" name="Group 4"/>
          <p:cNvGrpSpPr>
            <a:grpSpLocks/>
          </p:cNvGrpSpPr>
          <p:nvPr/>
        </p:nvGrpSpPr>
        <p:grpSpPr bwMode="auto">
          <a:xfrm>
            <a:off x="1905000" y="5084763"/>
            <a:ext cx="1514475" cy="576262"/>
            <a:chOff x="1428" y="1888"/>
            <a:chExt cx="862" cy="363"/>
          </a:xfrm>
        </p:grpSpPr>
        <p:sp>
          <p:nvSpPr>
            <p:cNvPr id="107525" name="AutoShape 5"/>
            <p:cNvSpPr>
              <a:spLocks noChangeArrowheads="1"/>
            </p:cNvSpPr>
            <p:nvPr/>
          </p:nvSpPr>
          <p:spPr bwMode="auto">
            <a:xfrm>
              <a:off x="1428" y="1888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26" name="Text Box 6"/>
            <p:cNvSpPr txBox="1">
              <a:spLocks noChangeArrowheads="1"/>
            </p:cNvSpPr>
            <p:nvPr/>
          </p:nvSpPr>
          <p:spPr bwMode="auto">
            <a:xfrm>
              <a:off x="1532" y="1948"/>
              <a:ext cx="702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JohnSmith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107527" name="Group 7"/>
          <p:cNvGrpSpPr>
            <a:grpSpLocks/>
          </p:cNvGrpSpPr>
          <p:nvPr/>
        </p:nvGrpSpPr>
        <p:grpSpPr bwMode="auto">
          <a:xfrm>
            <a:off x="5724525" y="5084763"/>
            <a:ext cx="1514475" cy="576262"/>
            <a:chOff x="3742" y="1888"/>
            <a:chExt cx="862" cy="363"/>
          </a:xfrm>
        </p:grpSpPr>
        <p:sp>
          <p:nvSpPr>
            <p:cNvPr id="107528" name="AutoShape 8"/>
            <p:cNvSpPr>
              <a:spLocks noChangeArrowheads="1"/>
            </p:cNvSpPr>
            <p:nvPr/>
          </p:nvSpPr>
          <p:spPr bwMode="auto">
            <a:xfrm>
              <a:off x="3742" y="1888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29" name="Text Box 9"/>
            <p:cNvSpPr txBox="1">
              <a:spLocks noChangeArrowheads="1"/>
            </p:cNvSpPr>
            <p:nvPr/>
          </p:nvSpPr>
          <p:spPr bwMode="auto">
            <a:xfrm>
              <a:off x="3795" y="1960"/>
              <a:ext cx="748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ExampleInc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107530" name="AutoShape 10"/>
          <p:cNvCxnSpPr>
            <a:cxnSpLocks noChangeShapeType="1"/>
            <a:stCxn id="107525" idx="3"/>
            <a:endCxn id="107528" idx="1"/>
          </p:cNvCxnSpPr>
          <p:nvPr/>
        </p:nvCxnSpPr>
        <p:spPr bwMode="auto">
          <a:xfrm>
            <a:off x="3419475" y="5373688"/>
            <a:ext cx="23050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7531" name="Text Box 11"/>
          <p:cNvSpPr txBox="1">
            <a:spLocks noChangeArrowheads="1"/>
          </p:cNvSpPr>
          <p:nvPr/>
        </p:nvSpPr>
        <p:spPr bwMode="auto">
          <a:xfrm>
            <a:off x="4140200" y="5395913"/>
            <a:ext cx="12906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ex:worksFor</a:t>
            </a:r>
            <a:endParaRPr lang="en-US" sz="1600">
              <a:ea typeface="Arial" charset="0"/>
              <a:cs typeface="Arial" charset="0"/>
            </a:endParaRPr>
          </a:p>
        </p:txBody>
      </p:sp>
      <p:sp>
        <p:nvSpPr>
          <p:cNvPr id="107532" name="Text Box 12"/>
          <p:cNvSpPr txBox="1">
            <a:spLocks noChangeArrowheads="1"/>
          </p:cNvSpPr>
          <p:nvPr/>
        </p:nvSpPr>
        <p:spPr bwMode="auto">
          <a:xfrm>
            <a:off x="3352800" y="4191000"/>
            <a:ext cx="12461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rdfs:domain</a:t>
            </a:r>
            <a:endParaRPr lang="en-US" sz="1600">
              <a:ea typeface="Arial" charset="0"/>
              <a:cs typeface="Arial" charset="0"/>
            </a:endParaRPr>
          </a:p>
        </p:txBody>
      </p:sp>
      <p:grpSp>
        <p:nvGrpSpPr>
          <p:cNvPr id="107533" name="Group 13"/>
          <p:cNvGrpSpPr>
            <a:grpSpLocks/>
          </p:cNvGrpSpPr>
          <p:nvPr/>
        </p:nvGrpSpPr>
        <p:grpSpPr bwMode="auto">
          <a:xfrm>
            <a:off x="1873250" y="3284538"/>
            <a:ext cx="1543050" cy="576262"/>
            <a:chOff x="3742" y="1888"/>
            <a:chExt cx="862" cy="363"/>
          </a:xfrm>
        </p:grpSpPr>
        <p:sp>
          <p:nvSpPr>
            <p:cNvPr id="107534" name="AutoShape 14"/>
            <p:cNvSpPr>
              <a:spLocks noChangeArrowheads="1"/>
            </p:cNvSpPr>
            <p:nvPr/>
          </p:nvSpPr>
          <p:spPr bwMode="auto">
            <a:xfrm>
              <a:off x="3742" y="1888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35" name="Text Box 15"/>
            <p:cNvSpPr txBox="1">
              <a:spLocks noChangeArrowheads="1"/>
            </p:cNvSpPr>
            <p:nvPr/>
          </p:nvSpPr>
          <p:spPr bwMode="auto">
            <a:xfrm>
              <a:off x="3768" y="1960"/>
              <a:ext cx="803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ex:Employee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107536" name="Group 16"/>
          <p:cNvGrpSpPr>
            <a:grpSpLocks/>
          </p:cNvGrpSpPr>
          <p:nvPr/>
        </p:nvGrpSpPr>
        <p:grpSpPr bwMode="auto">
          <a:xfrm>
            <a:off x="5726113" y="3284538"/>
            <a:ext cx="1498600" cy="576262"/>
            <a:chOff x="3742" y="1888"/>
            <a:chExt cx="862" cy="363"/>
          </a:xfrm>
        </p:grpSpPr>
        <p:sp>
          <p:nvSpPr>
            <p:cNvPr id="107537" name="AutoShape 17"/>
            <p:cNvSpPr>
              <a:spLocks noChangeArrowheads="1"/>
            </p:cNvSpPr>
            <p:nvPr/>
          </p:nvSpPr>
          <p:spPr bwMode="auto">
            <a:xfrm>
              <a:off x="3742" y="1888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38" name="Text Box 18"/>
            <p:cNvSpPr txBox="1">
              <a:spLocks noChangeArrowheads="1"/>
            </p:cNvSpPr>
            <p:nvPr/>
          </p:nvSpPr>
          <p:spPr bwMode="auto">
            <a:xfrm>
              <a:off x="3766" y="1960"/>
              <a:ext cx="807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ex:Company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sp>
        <p:nvSpPr>
          <p:cNvPr id="107539" name="Text Box 19"/>
          <p:cNvSpPr txBox="1">
            <a:spLocks noChangeArrowheads="1"/>
          </p:cNvSpPr>
          <p:nvPr/>
        </p:nvSpPr>
        <p:spPr bwMode="auto">
          <a:xfrm>
            <a:off x="4572000" y="3505200"/>
            <a:ext cx="1098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rdfs:range</a:t>
            </a:r>
            <a:endParaRPr lang="en-US" sz="1600">
              <a:ea typeface="Arial" charset="0"/>
              <a:cs typeface="Arial" charset="0"/>
            </a:endParaRPr>
          </a:p>
        </p:txBody>
      </p:sp>
      <p:sp>
        <p:nvSpPr>
          <p:cNvPr id="107540" name="Text Box 20"/>
          <p:cNvSpPr txBox="1">
            <a:spLocks noChangeArrowheads="1"/>
          </p:cNvSpPr>
          <p:nvPr/>
        </p:nvSpPr>
        <p:spPr bwMode="auto">
          <a:xfrm>
            <a:off x="1752600" y="4316413"/>
            <a:ext cx="939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="1">
                <a:solidFill>
                  <a:schemeClr val="tx2"/>
                </a:solidFill>
                <a:ea typeface="Arial" charset="0"/>
                <a:cs typeface="Arial" charset="0"/>
              </a:rPr>
              <a:t>rdf:type</a:t>
            </a:r>
            <a:endParaRPr lang="en-US" sz="1600" b="1">
              <a:solidFill>
                <a:schemeClr val="tx2"/>
              </a:solidFill>
              <a:ea typeface="Arial" charset="0"/>
              <a:cs typeface="Arial" charset="0"/>
            </a:endParaRPr>
          </a:p>
        </p:txBody>
      </p:sp>
      <p:sp>
        <p:nvSpPr>
          <p:cNvPr id="107541" name="Line 21"/>
          <p:cNvSpPr>
            <a:spLocks noChangeShapeType="1"/>
          </p:cNvSpPr>
          <p:nvPr/>
        </p:nvSpPr>
        <p:spPr bwMode="auto">
          <a:xfrm flipH="1" flipV="1">
            <a:off x="3419475" y="3573463"/>
            <a:ext cx="1152525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42" name="Line 22"/>
          <p:cNvSpPr>
            <a:spLocks noChangeShapeType="1"/>
          </p:cNvSpPr>
          <p:nvPr/>
        </p:nvSpPr>
        <p:spPr bwMode="auto">
          <a:xfrm flipV="1">
            <a:off x="4572000" y="3573463"/>
            <a:ext cx="1152525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07543" name="AutoShape 23"/>
          <p:cNvCxnSpPr>
            <a:cxnSpLocks noChangeShapeType="1"/>
            <a:stCxn id="107525" idx="0"/>
            <a:endCxn id="107534" idx="2"/>
          </p:cNvCxnSpPr>
          <p:nvPr/>
        </p:nvCxnSpPr>
        <p:spPr bwMode="auto">
          <a:xfrm flipH="1" flipV="1">
            <a:off x="2644775" y="3860800"/>
            <a:ext cx="17463" cy="1223963"/>
          </a:xfrm>
          <a:prstGeom prst="straightConnector1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107544" name="AutoShape 24"/>
          <p:cNvCxnSpPr>
            <a:cxnSpLocks noChangeShapeType="1"/>
            <a:stCxn id="107528" idx="0"/>
            <a:endCxn id="107537" idx="2"/>
          </p:cNvCxnSpPr>
          <p:nvPr/>
        </p:nvCxnSpPr>
        <p:spPr bwMode="auto">
          <a:xfrm flipH="1" flipV="1">
            <a:off x="6475413" y="3860800"/>
            <a:ext cx="6350" cy="1223963"/>
          </a:xfrm>
          <a:prstGeom prst="straightConnector1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sp>
        <p:nvSpPr>
          <p:cNvPr id="107545" name="Text Box 25"/>
          <p:cNvSpPr txBox="1">
            <a:spLocks noChangeArrowheads="1"/>
          </p:cNvSpPr>
          <p:nvPr/>
        </p:nvSpPr>
        <p:spPr bwMode="auto">
          <a:xfrm>
            <a:off x="6527800" y="4316413"/>
            <a:ext cx="939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="1">
                <a:solidFill>
                  <a:schemeClr val="tx2"/>
                </a:solidFill>
                <a:ea typeface="Arial" charset="0"/>
                <a:cs typeface="Arial" charset="0"/>
              </a:rPr>
              <a:t>rdf:type</a:t>
            </a:r>
            <a:endParaRPr lang="en-US" sz="1600" b="1">
              <a:solidFill>
                <a:schemeClr val="tx2"/>
              </a:solidFill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589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32" grpId="0"/>
      <p:bldP spid="107539" grpId="0"/>
      <p:bldP spid="107540" grpId="0"/>
      <p:bldP spid="107541" grpId="0" animBg="1"/>
      <p:bldP spid="107542" grpId="0" animBg="1"/>
      <p:bldP spid="10754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predefined classes</a:t>
            </a:r>
            <a:endParaRPr lang="en-US"/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rdfs:Class</a:t>
            </a:r>
          </a:p>
          <a:p>
            <a:r>
              <a:rPr lang="en-GB"/>
              <a:t>rdf:Property (note different namespace)</a:t>
            </a:r>
          </a:p>
          <a:p>
            <a:r>
              <a:rPr lang="en-GB"/>
              <a:t>rdfs:Resource</a:t>
            </a:r>
          </a:p>
          <a:p>
            <a:r>
              <a:rPr lang="en-GB"/>
              <a:t>rdfs:Literal</a:t>
            </a:r>
          </a:p>
          <a:p>
            <a:r>
              <a:rPr lang="en-GB"/>
              <a:t>rdfs:Datatype</a:t>
            </a:r>
          </a:p>
          <a:p>
            <a:r>
              <a:rPr lang="en-GB"/>
              <a:t>rdf:XMLLiteral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317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predefined classes</a:t>
            </a:r>
            <a:endParaRPr lang="en-US"/>
          </a:p>
        </p:txBody>
      </p:sp>
      <p:sp>
        <p:nvSpPr>
          <p:cNvPr id="111619" name="Text Box 3"/>
          <p:cNvSpPr txBox="1">
            <a:spLocks noChangeArrowheads="1"/>
          </p:cNvSpPr>
          <p:nvPr/>
        </p:nvSpPr>
        <p:spPr bwMode="auto">
          <a:xfrm>
            <a:off x="2555875" y="2084388"/>
            <a:ext cx="16303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rdfs:subClassOf</a:t>
            </a:r>
            <a:endParaRPr lang="en-US" sz="1600">
              <a:ea typeface="Arial" charset="0"/>
              <a:cs typeface="Arial" charset="0"/>
            </a:endParaRPr>
          </a:p>
        </p:txBody>
      </p:sp>
      <p:grpSp>
        <p:nvGrpSpPr>
          <p:cNvPr id="111620" name="Group 4"/>
          <p:cNvGrpSpPr>
            <a:grpSpLocks/>
          </p:cNvGrpSpPr>
          <p:nvPr/>
        </p:nvGrpSpPr>
        <p:grpSpPr bwMode="auto">
          <a:xfrm>
            <a:off x="3849688" y="1628775"/>
            <a:ext cx="1689100" cy="576263"/>
            <a:chOff x="3742" y="1888"/>
            <a:chExt cx="862" cy="363"/>
          </a:xfrm>
        </p:grpSpPr>
        <p:sp>
          <p:nvSpPr>
            <p:cNvPr id="111621" name="AutoShape 5"/>
            <p:cNvSpPr>
              <a:spLocks noChangeArrowheads="1"/>
            </p:cNvSpPr>
            <p:nvPr/>
          </p:nvSpPr>
          <p:spPr bwMode="auto">
            <a:xfrm>
              <a:off x="3742" y="1888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22" name="Text Box 6"/>
            <p:cNvSpPr txBox="1">
              <a:spLocks noChangeArrowheads="1"/>
            </p:cNvSpPr>
            <p:nvPr/>
          </p:nvSpPr>
          <p:spPr bwMode="auto">
            <a:xfrm>
              <a:off x="3771" y="1960"/>
              <a:ext cx="797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rdfs:Resource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111623" name="Group 7"/>
          <p:cNvGrpSpPr>
            <a:grpSpLocks/>
          </p:cNvGrpSpPr>
          <p:nvPr/>
        </p:nvGrpSpPr>
        <p:grpSpPr bwMode="auto">
          <a:xfrm>
            <a:off x="1258888" y="3068638"/>
            <a:ext cx="1368425" cy="576262"/>
            <a:chOff x="3742" y="1888"/>
            <a:chExt cx="862" cy="363"/>
          </a:xfrm>
        </p:grpSpPr>
        <p:sp>
          <p:nvSpPr>
            <p:cNvPr id="111624" name="AutoShape 8"/>
            <p:cNvSpPr>
              <a:spLocks noChangeArrowheads="1"/>
            </p:cNvSpPr>
            <p:nvPr/>
          </p:nvSpPr>
          <p:spPr bwMode="auto">
            <a:xfrm>
              <a:off x="3742" y="1888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25" name="Text Box 9"/>
            <p:cNvSpPr txBox="1">
              <a:spLocks noChangeArrowheads="1"/>
            </p:cNvSpPr>
            <p:nvPr/>
          </p:nvSpPr>
          <p:spPr bwMode="auto">
            <a:xfrm>
              <a:off x="3798" y="1960"/>
              <a:ext cx="742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rdfs:Class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111626" name="Group 10"/>
          <p:cNvGrpSpPr>
            <a:grpSpLocks/>
          </p:cNvGrpSpPr>
          <p:nvPr/>
        </p:nvGrpSpPr>
        <p:grpSpPr bwMode="auto">
          <a:xfrm>
            <a:off x="3995738" y="3068638"/>
            <a:ext cx="1368425" cy="576262"/>
            <a:chOff x="3742" y="1888"/>
            <a:chExt cx="862" cy="363"/>
          </a:xfrm>
        </p:grpSpPr>
        <p:sp>
          <p:nvSpPr>
            <p:cNvPr id="111627" name="AutoShape 11"/>
            <p:cNvSpPr>
              <a:spLocks noChangeArrowheads="1"/>
            </p:cNvSpPr>
            <p:nvPr/>
          </p:nvSpPr>
          <p:spPr bwMode="auto">
            <a:xfrm>
              <a:off x="3742" y="1888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28" name="Text Box 12"/>
            <p:cNvSpPr txBox="1">
              <a:spLocks noChangeArrowheads="1"/>
            </p:cNvSpPr>
            <p:nvPr/>
          </p:nvSpPr>
          <p:spPr bwMode="auto">
            <a:xfrm>
              <a:off x="3777" y="1960"/>
              <a:ext cx="785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rdfs:Literal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111629" name="Group 13"/>
          <p:cNvGrpSpPr>
            <a:grpSpLocks/>
          </p:cNvGrpSpPr>
          <p:nvPr/>
        </p:nvGrpSpPr>
        <p:grpSpPr bwMode="auto">
          <a:xfrm>
            <a:off x="1141413" y="4508500"/>
            <a:ext cx="1601787" cy="576263"/>
            <a:chOff x="3742" y="1888"/>
            <a:chExt cx="862" cy="363"/>
          </a:xfrm>
        </p:grpSpPr>
        <p:sp>
          <p:nvSpPr>
            <p:cNvPr id="111630" name="AutoShape 14"/>
            <p:cNvSpPr>
              <a:spLocks noChangeArrowheads="1"/>
            </p:cNvSpPr>
            <p:nvPr/>
          </p:nvSpPr>
          <p:spPr bwMode="auto">
            <a:xfrm>
              <a:off x="3742" y="1888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31" name="Text Box 15"/>
            <p:cNvSpPr txBox="1">
              <a:spLocks noChangeArrowheads="1"/>
            </p:cNvSpPr>
            <p:nvPr/>
          </p:nvSpPr>
          <p:spPr bwMode="auto">
            <a:xfrm>
              <a:off x="3768" y="1960"/>
              <a:ext cx="804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rdfs:Datatype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111632" name="Group 16"/>
          <p:cNvGrpSpPr>
            <a:grpSpLocks/>
          </p:cNvGrpSpPr>
          <p:nvPr/>
        </p:nvGrpSpPr>
        <p:grpSpPr bwMode="auto">
          <a:xfrm>
            <a:off x="5386388" y="4508500"/>
            <a:ext cx="1663700" cy="576263"/>
            <a:chOff x="3742" y="1888"/>
            <a:chExt cx="862" cy="363"/>
          </a:xfrm>
        </p:grpSpPr>
        <p:sp>
          <p:nvSpPr>
            <p:cNvPr id="111633" name="AutoShape 17"/>
            <p:cNvSpPr>
              <a:spLocks noChangeArrowheads="1"/>
            </p:cNvSpPr>
            <p:nvPr/>
          </p:nvSpPr>
          <p:spPr bwMode="auto">
            <a:xfrm>
              <a:off x="3742" y="1888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34" name="Text Box 18"/>
            <p:cNvSpPr txBox="1">
              <a:spLocks noChangeArrowheads="1"/>
            </p:cNvSpPr>
            <p:nvPr/>
          </p:nvSpPr>
          <p:spPr bwMode="auto">
            <a:xfrm>
              <a:off x="3765" y="1960"/>
              <a:ext cx="809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rdf:XMLLiteral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111635" name="Group 19"/>
          <p:cNvGrpSpPr>
            <a:grpSpLocks/>
          </p:cNvGrpSpPr>
          <p:nvPr/>
        </p:nvGrpSpPr>
        <p:grpSpPr bwMode="auto">
          <a:xfrm>
            <a:off x="6732588" y="3068638"/>
            <a:ext cx="1497012" cy="576262"/>
            <a:chOff x="3742" y="1888"/>
            <a:chExt cx="862" cy="363"/>
          </a:xfrm>
        </p:grpSpPr>
        <p:sp>
          <p:nvSpPr>
            <p:cNvPr id="111636" name="AutoShape 20"/>
            <p:cNvSpPr>
              <a:spLocks noChangeArrowheads="1"/>
            </p:cNvSpPr>
            <p:nvPr/>
          </p:nvSpPr>
          <p:spPr bwMode="auto">
            <a:xfrm>
              <a:off x="3742" y="1888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37" name="Text Box 21"/>
            <p:cNvSpPr txBox="1">
              <a:spLocks noChangeArrowheads="1"/>
            </p:cNvSpPr>
            <p:nvPr/>
          </p:nvSpPr>
          <p:spPr bwMode="auto">
            <a:xfrm>
              <a:off x="3778" y="1960"/>
              <a:ext cx="782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rdf:Property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111638" name="AutoShape 22"/>
          <p:cNvCxnSpPr>
            <a:cxnSpLocks noChangeShapeType="1"/>
            <a:stCxn id="111630" idx="0"/>
            <a:endCxn id="111624" idx="2"/>
          </p:cNvCxnSpPr>
          <p:nvPr/>
        </p:nvCxnSpPr>
        <p:spPr bwMode="auto">
          <a:xfrm flipV="1">
            <a:off x="1943100" y="3644900"/>
            <a:ext cx="0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1639" name="AutoShape 23"/>
          <p:cNvCxnSpPr>
            <a:cxnSpLocks noChangeShapeType="1"/>
            <a:stCxn id="111627" idx="0"/>
            <a:endCxn id="111621" idx="2"/>
          </p:cNvCxnSpPr>
          <p:nvPr/>
        </p:nvCxnSpPr>
        <p:spPr bwMode="auto">
          <a:xfrm flipV="1">
            <a:off x="4679950" y="2205038"/>
            <a:ext cx="14288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1640" name="AutoShape 24"/>
          <p:cNvCxnSpPr>
            <a:cxnSpLocks noChangeShapeType="1"/>
            <a:stCxn id="111636" idx="0"/>
            <a:endCxn id="111621" idx="2"/>
          </p:cNvCxnSpPr>
          <p:nvPr/>
        </p:nvCxnSpPr>
        <p:spPr bwMode="auto">
          <a:xfrm flipH="1" flipV="1">
            <a:off x="4694238" y="2205038"/>
            <a:ext cx="2787650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1641" name="AutoShape 25"/>
          <p:cNvCxnSpPr>
            <a:cxnSpLocks noChangeShapeType="1"/>
            <a:stCxn id="111624" idx="0"/>
            <a:endCxn id="111621" idx="2"/>
          </p:cNvCxnSpPr>
          <p:nvPr/>
        </p:nvCxnSpPr>
        <p:spPr bwMode="auto">
          <a:xfrm flipV="1">
            <a:off x="1943100" y="2205038"/>
            <a:ext cx="2751138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11642" name="Text Box 26"/>
          <p:cNvSpPr txBox="1">
            <a:spLocks noChangeArrowheads="1"/>
          </p:cNvSpPr>
          <p:nvPr/>
        </p:nvSpPr>
        <p:spPr bwMode="auto">
          <a:xfrm>
            <a:off x="5940425" y="2155825"/>
            <a:ext cx="16303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rdfs:subClassOf</a:t>
            </a:r>
            <a:endParaRPr lang="en-US" sz="1600">
              <a:ea typeface="Arial" charset="0"/>
              <a:cs typeface="Arial" charset="0"/>
            </a:endParaRPr>
          </a:p>
        </p:txBody>
      </p:sp>
      <p:sp>
        <p:nvSpPr>
          <p:cNvPr id="111643" name="Text Box 27"/>
          <p:cNvSpPr txBox="1">
            <a:spLocks noChangeArrowheads="1"/>
          </p:cNvSpPr>
          <p:nvPr/>
        </p:nvSpPr>
        <p:spPr bwMode="auto">
          <a:xfrm>
            <a:off x="611188" y="3667125"/>
            <a:ext cx="16303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rdfs:subClassOf</a:t>
            </a:r>
            <a:endParaRPr lang="en-US" sz="1600">
              <a:ea typeface="Arial" charset="0"/>
              <a:cs typeface="Arial" charset="0"/>
            </a:endParaRPr>
          </a:p>
        </p:txBody>
      </p:sp>
      <p:sp>
        <p:nvSpPr>
          <p:cNvPr id="111644" name="Text Box 28"/>
          <p:cNvSpPr txBox="1">
            <a:spLocks noChangeArrowheads="1"/>
          </p:cNvSpPr>
          <p:nvPr/>
        </p:nvSpPr>
        <p:spPr bwMode="auto">
          <a:xfrm>
            <a:off x="4643438" y="2443163"/>
            <a:ext cx="16303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rdfs:subClassOf</a:t>
            </a:r>
            <a:endParaRPr lang="en-US" sz="1600">
              <a:ea typeface="Arial" charset="0"/>
              <a:cs typeface="Arial" charset="0"/>
            </a:endParaRPr>
          </a:p>
        </p:txBody>
      </p:sp>
      <p:cxnSp>
        <p:nvCxnSpPr>
          <p:cNvPr id="111645" name="AutoShape 29"/>
          <p:cNvCxnSpPr>
            <a:cxnSpLocks noChangeShapeType="1"/>
            <a:stCxn id="111633" idx="0"/>
            <a:endCxn id="111627" idx="2"/>
          </p:cNvCxnSpPr>
          <p:nvPr/>
        </p:nvCxnSpPr>
        <p:spPr bwMode="auto">
          <a:xfrm flipH="1" flipV="1">
            <a:off x="4679950" y="3644900"/>
            <a:ext cx="1538288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111646" name="Group 30"/>
          <p:cNvGrpSpPr>
            <a:grpSpLocks/>
          </p:cNvGrpSpPr>
          <p:nvPr/>
        </p:nvGrpSpPr>
        <p:grpSpPr bwMode="auto">
          <a:xfrm>
            <a:off x="3059113" y="4437063"/>
            <a:ext cx="2160587" cy="1223962"/>
            <a:chOff x="1882" y="2886"/>
            <a:chExt cx="1361" cy="771"/>
          </a:xfrm>
        </p:grpSpPr>
        <p:grpSp>
          <p:nvGrpSpPr>
            <p:cNvPr id="111647" name="Group 31"/>
            <p:cNvGrpSpPr>
              <a:grpSpLocks/>
            </p:cNvGrpSpPr>
            <p:nvPr/>
          </p:nvGrpSpPr>
          <p:grpSpPr bwMode="auto">
            <a:xfrm>
              <a:off x="1973" y="2976"/>
              <a:ext cx="862" cy="363"/>
              <a:chOff x="3742" y="1888"/>
              <a:chExt cx="862" cy="363"/>
            </a:xfrm>
          </p:grpSpPr>
          <p:sp>
            <p:nvSpPr>
              <p:cNvPr id="111648" name="AutoShape 32"/>
              <p:cNvSpPr>
                <a:spLocks noChangeArrowheads="1"/>
              </p:cNvSpPr>
              <p:nvPr/>
            </p:nvSpPr>
            <p:spPr bwMode="auto">
              <a:xfrm>
                <a:off x="3742" y="1888"/>
                <a:ext cx="862" cy="36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649" name="Text Box 33"/>
              <p:cNvSpPr txBox="1">
                <a:spLocks noChangeArrowheads="1"/>
              </p:cNvSpPr>
              <p:nvPr/>
            </p:nvSpPr>
            <p:spPr bwMode="auto">
              <a:xfrm>
                <a:off x="3802" y="1960"/>
                <a:ext cx="735" cy="212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 anchorCtr="1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GB" sz="1600" b="1">
                    <a:ea typeface="Arial" charset="0"/>
                    <a:cs typeface="Arial" charset="0"/>
                  </a:rPr>
                  <a:t>xsd:string</a:t>
                </a:r>
                <a:endParaRPr lang="en-US" sz="1600" b="1">
                  <a:ea typeface="Arial" charset="0"/>
                  <a:cs typeface="Arial" charset="0"/>
                </a:endParaRPr>
              </a:p>
            </p:txBody>
          </p:sp>
        </p:grpSp>
        <p:grpSp>
          <p:nvGrpSpPr>
            <p:cNvPr id="111650" name="Group 34"/>
            <p:cNvGrpSpPr>
              <a:grpSpLocks/>
            </p:cNvGrpSpPr>
            <p:nvPr/>
          </p:nvGrpSpPr>
          <p:grpSpPr bwMode="auto">
            <a:xfrm>
              <a:off x="2290" y="3203"/>
              <a:ext cx="862" cy="363"/>
              <a:chOff x="3742" y="1888"/>
              <a:chExt cx="862" cy="363"/>
            </a:xfrm>
          </p:grpSpPr>
          <p:sp>
            <p:nvSpPr>
              <p:cNvPr id="111651" name="AutoShape 35"/>
              <p:cNvSpPr>
                <a:spLocks noChangeArrowheads="1"/>
              </p:cNvSpPr>
              <p:nvPr/>
            </p:nvSpPr>
            <p:spPr bwMode="auto">
              <a:xfrm>
                <a:off x="3742" y="1888"/>
                <a:ext cx="862" cy="36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652" name="Text Box 36"/>
              <p:cNvSpPr txBox="1">
                <a:spLocks noChangeArrowheads="1"/>
              </p:cNvSpPr>
              <p:nvPr/>
            </p:nvSpPr>
            <p:spPr bwMode="auto">
              <a:xfrm>
                <a:off x="3767" y="1960"/>
                <a:ext cx="806" cy="212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 anchorCtr="1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GB" sz="1600" b="1">
                    <a:ea typeface="Arial" charset="0"/>
                    <a:cs typeface="Arial" charset="0"/>
                  </a:rPr>
                  <a:t>xsd:integer</a:t>
                </a:r>
                <a:endParaRPr lang="en-US" sz="1600" b="1"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111653" name="Rectangle 37"/>
            <p:cNvSpPr>
              <a:spLocks noChangeArrowheads="1"/>
            </p:cNvSpPr>
            <p:nvPr/>
          </p:nvSpPr>
          <p:spPr bwMode="auto">
            <a:xfrm>
              <a:off x="1882" y="2886"/>
              <a:ext cx="1361" cy="77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111654" name="AutoShape 38"/>
          <p:cNvCxnSpPr>
            <a:cxnSpLocks noChangeShapeType="1"/>
            <a:stCxn id="111653" idx="0"/>
            <a:endCxn id="111627" idx="2"/>
          </p:cNvCxnSpPr>
          <p:nvPr/>
        </p:nvCxnSpPr>
        <p:spPr bwMode="auto">
          <a:xfrm flipV="1">
            <a:off x="4140200" y="3644900"/>
            <a:ext cx="539750" cy="7921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11655" name="Text Box 39"/>
          <p:cNvSpPr txBox="1">
            <a:spLocks noChangeArrowheads="1"/>
          </p:cNvSpPr>
          <p:nvPr/>
        </p:nvSpPr>
        <p:spPr bwMode="auto">
          <a:xfrm>
            <a:off x="3132138" y="3811588"/>
            <a:ext cx="16303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rdfs:subClassOf</a:t>
            </a:r>
            <a:endParaRPr lang="en-US" sz="1600">
              <a:ea typeface="Arial" charset="0"/>
              <a:cs typeface="Arial" charset="0"/>
            </a:endParaRPr>
          </a:p>
        </p:txBody>
      </p:sp>
      <p:sp>
        <p:nvSpPr>
          <p:cNvPr id="111656" name="Text Box 40"/>
          <p:cNvSpPr txBox="1">
            <a:spLocks noChangeArrowheads="1"/>
          </p:cNvSpPr>
          <p:nvPr/>
        </p:nvSpPr>
        <p:spPr bwMode="auto">
          <a:xfrm>
            <a:off x="5508625" y="3884613"/>
            <a:ext cx="16303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rdfs:subClassOf</a:t>
            </a:r>
            <a:endParaRPr lang="en-US" sz="1600">
              <a:ea typeface="Arial" charset="0"/>
              <a:cs typeface="Arial" charset="0"/>
            </a:endParaRPr>
          </a:p>
        </p:txBody>
      </p:sp>
      <p:cxnSp>
        <p:nvCxnSpPr>
          <p:cNvPr id="111657" name="AutoShape 41"/>
          <p:cNvCxnSpPr>
            <a:cxnSpLocks noChangeShapeType="1"/>
            <a:stCxn id="111653" idx="2"/>
            <a:endCxn id="111630" idx="2"/>
          </p:cNvCxnSpPr>
          <p:nvPr/>
        </p:nvCxnSpPr>
        <p:spPr bwMode="auto">
          <a:xfrm rot="16200000" flipV="1">
            <a:off x="2753519" y="4274344"/>
            <a:ext cx="576262" cy="2197100"/>
          </a:xfrm>
          <a:prstGeom prst="curvedConnector3">
            <a:avLst>
              <a:gd name="adj1" fmla="val -3967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11658" name="Text Box 42"/>
          <p:cNvSpPr txBox="1">
            <a:spLocks noChangeArrowheads="1"/>
          </p:cNvSpPr>
          <p:nvPr/>
        </p:nvSpPr>
        <p:spPr bwMode="auto">
          <a:xfrm>
            <a:off x="2771775" y="5827713"/>
            <a:ext cx="862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rdf:type</a:t>
            </a:r>
            <a:endParaRPr lang="en-US" sz="1600"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442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ancillary features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/>
              <a:t>rdfs:label</a:t>
            </a:r>
            <a:r>
              <a:rPr lang="en-GB" dirty="0"/>
              <a:t> is used to give a human-readable name for a resource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dirty="0" err="1"/>
              <a:t>rdfs:comment</a:t>
            </a:r>
            <a:r>
              <a:rPr lang="en-GB" dirty="0"/>
              <a:t> is used to give a human-readable description for a resource</a:t>
            </a:r>
            <a:endParaRPr lang="en-US" dirty="0"/>
          </a:p>
        </p:txBody>
      </p:sp>
      <p:sp>
        <p:nvSpPr>
          <p:cNvPr id="113668" name="Text Box 4"/>
          <p:cNvSpPr txBox="1">
            <a:spLocks noChangeArrowheads="1"/>
          </p:cNvSpPr>
          <p:nvPr/>
        </p:nvSpPr>
        <p:spPr bwMode="auto">
          <a:xfrm>
            <a:off x="1524000" y="5334000"/>
            <a:ext cx="712787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&lt;rdfs:Class rdf:about=“#Employee”&gt;</a:t>
            </a:r>
            <a:b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</a:br>
            <a: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&lt;rdfs:comment&gt;A person who works.&lt;/rdfs:comment&gt;</a:t>
            </a:r>
            <a:b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</a:br>
            <a: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&lt;/rdfs:Class&gt;</a:t>
            </a:r>
            <a:endParaRPr lang="en-US" sz="18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  <p:sp>
        <p:nvSpPr>
          <p:cNvPr id="113669" name="Text Box 5"/>
          <p:cNvSpPr txBox="1">
            <a:spLocks noChangeArrowheads="1"/>
          </p:cNvSpPr>
          <p:nvPr/>
        </p:nvSpPr>
        <p:spPr bwMode="auto">
          <a:xfrm>
            <a:off x="1476375" y="2924175"/>
            <a:ext cx="712787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&lt;rdf:Description rdf:about=“#person-01269”&gt;</a:t>
            </a:r>
            <a:b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</a:br>
            <a: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&lt;rdfs:label&gt;John Smith&lt;/rdfs:label&gt;</a:t>
            </a:r>
            <a:b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</a:br>
            <a: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&lt;/rdf:Description&gt;</a:t>
            </a:r>
            <a:endParaRPr lang="en-US" sz="18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380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ancillary features</a:t>
            </a:r>
            <a:endParaRPr lang="en-US"/>
          </a:p>
        </p:txBody>
      </p:sp>
      <p:sp>
        <p:nvSpPr>
          <p:cNvPr id="1157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/>
              <a:t>rdfs:seeAlso</a:t>
            </a:r>
            <a:r>
              <a:rPr lang="en-GB" dirty="0"/>
              <a:t> is used to indicate a resource which can be retrieved to give more information about something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err="1" smtClean="0"/>
              <a:t>rdfs:isDefinedBy</a:t>
            </a:r>
            <a:r>
              <a:rPr lang="en-GB" dirty="0" smtClean="0"/>
              <a:t> </a:t>
            </a:r>
            <a:r>
              <a:rPr lang="en-GB" dirty="0"/>
              <a:t>indicates a resource which is responsible for the definition of something</a:t>
            </a:r>
          </a:p>
          <a:p>
            <a:pPr lvl="1"/>
            <a:r>
              <a:rPr lang="en-GB" dirty="0"/>
              <a:t>A </a:t>
            </a:r>
            <a:r>
              <a:rPr lang="en-GB" dirty="0" err="1"/>
              <a:t>subproperty</a:t>
            </a:r>
            <a:r>
              <a:rPr lang="en-GB" dirty="0"/>
              <a:t> of </a:t>
            </a:r>
            <a:r>
              <a:rPr lang="en-GB" dirty="0" err="1"/>
              <a:t>rdfs:seeAlso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213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Status</a:t>
            </a:r>
            <a:endParaRPr lang="en-US"/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Original version contemporary with RDF</a:t>
            </a:r>
          </a:p>
          <a:p>
            <a:r>
              <a:rPr lang="en-GB" dirty="0"/>
              <a:t>Revised version published in early </a:t>
            </a:r>
            <a:r>
              <a:rPr lang="en-GB" dirty="0" smtClean="0"/>
              <a:t>2004</a:t>
            </a:r>
          </a:p>
          <a:p>
            <a:r>
              <a:rPr lang="en-GB" dirty="0" smtClean="0"/>
              <a:t>Second revision published </a:t>
            </a:r>
            <a:r>
              <a:rPr lang="en-GB" smtClean="0"/>
              <a:t>in early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851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Using RDF to define RDFS</a:t>
            </a:r>
            <a:endParaRPr lang="en-US"/>
          </a:p>
        </p:txBody>
      </p:sp>
      <p:sp>
        <p:nvSpPr>
          <p:cNvPr id="8499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RDFS is an RDF vocabulary which contains:</a:t>
            </a:r>
          </a:p>
          <a:p>
            <a:endParaRPr lang="en-GB" dirty="0"/>
          </a:p>
          <a:p>
            <a:r>
              <a:rPr lang="en-GB" dirty="0"/>
              <a:t>Classes for defining classes and properties</a:t>
            </a:r>
          </a:p>
          <a:p>
            <a:r>
              <a:rPr lang="en-GB" dirty="0"/>
              <a:t>Properties for defining basic characteristics of classes and properties</a:t>
            </a:r>
          </a:p>
          <a:p>
            <a:pPr lvl="1"/>
            <a:r>
              <a:rPr lang="en-GB" dirty="0"/>
              <a:t>Global property domains and ranges</a:t>
            </a:r>
          </a:p>
          <a:p>
            <a:r>
              <a:rPr lang="en-GB" dirty="0"/>
              <a:t>Some ancillary properties</a:t>
            </a:r>
          </a:p>
          <a:p>
            <a:pPr lvl="1"/>
            <a:r>
              <a:rPr lang="en-GB" dirty="0"/>
              <a:t>Defined by, see also</a:t>
            </a:r>
          </a:p>
        </p:txBody>
      </p:sp>
    </p:spTree>
    <p:extLst>
      <p:ext uri="{BB962C8B-B14F-4D97-AF65-F5344CB8AC3E}">
        <p14:creationId xmlns:p14="http://schemas.microsoft.com/office/powerpoint/2010/main" val="2595318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class definitions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76400"/>
            <a:ext cx="8534400" cy="611188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GB" dirty="0"/>
              <a:t>We wish to define the class </a:t>
            </a:r>
            <a:r>
              <a:rPr lang="en-GB" dirty="0" smtClean="0"/>
              <a:t>Person:</a:t>
            </a:r>
            <a:endParaRPr lang="en-US" dirty="0"/>
          </a:p>
        </p:txBody>
      </p:sp>
      <p:grpSp>
        <p:nvGrpSpPr>
          <p:cNvPr id="87044" name="Group 4"/>
          <p:cNvGrpSpPr>
            <a:grpSpLocks/>
          </p:cNvGrpSpPr>
          <p:nvPr/>
        </p:nvGrpSpPr>
        <p:grpSpPr bwMode="auto">
          <a:xfrm>
            <a:off x="2051050" y="2732088"/>
            <a:ext cx="5041900" cy="625475"/>
            <a:chOff x="1292" y="1721"/>
            <a:chExt cx="3176" cy="394"/>
          </a:xfrm>
        </p:grpSpPr>
        <p:grpSp>
          <p:nvGrpSpPr>
            <p:cNvPr id="87045" name="Group 5"/>
            <p:cNvGrpSpPr>
              <a:grpSpLocks/>
            </p:cNvGrpSpPr>
            <p:nvPr/>
          </p:nvGrpSpPr>
          <p:grpSpPr bwMode="auto">
            <a:xfrm>
              <a:off x="1292" y="1752"/>
              <a:ext cx="862" cy="363"/>
              <a:chOff x="1292" y="1752"/>
              <a:chExt cx="862" cy="363"/>
            </a:xfrm>
          </p:grpSpPr>
          <p:sp>
            <p:nvSpPr>
              <p:cNvPr id="87046" name="AutoShape 6"/>
              <p:cNvSpPr>
                <a:spLocks noChangeArrowheads="1"/>
              </p:cNvSpPr>
              <p:nvPr/>
            </p:nvSpPr>
            <p:spPr bwMode="auto">
              <a:xfrm>
                <a:off x="1292" y="1752"/>
                <a:ext cx="862" cy="36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047" name="Text Box 7"/>
              <p:cNvSpPr txBox="1">
                <a:spLocks noChangeArrowheads="1"/>
              </p:cNvSpPr>
              <p:nvPr/>
            </p:nvSpPr>
            <p:spPr bwMode="auto">
              <a:xfrm>
                <a:off x="1374" y="1812"/>
                <a:ext cx="735" cy="212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GB" sz="1600" b="1">
                    <a:ea typeface="Arial" charset="0"/>
                    <a:cs typeface="Arial" charset="0"/>
                  </a:rPr>
                  <a:t>ex:Person</a:t>
                </a:r>
                <a:endParaRPr lang="en-US" sz="1600" b="1">
                  <a:ea typeface="Arial" charset="0"/>
                  <a:cs typeface="Arial" charset="0"/>
                </a:endParaRPr>
              </a:p>
            </p:txBody>
          </p:sp>
        </p:grpSp>
        <p:grpSp>
          <p:nvGrpSpPr>
            <p:cNvPr id="87048" name="Group 8"/>
            <p:cNvGrpSpPr>
              <a:grpSpLocks/>
            </p:cNvGrpSpPr>
            <p:nvPr/>
          </p:nvGrpSpPr>
          <p:grpSpPr bwMode="auto">
            <a:xfrm>
              <a:off x="3606" y="1752"/>
              <a:ext cx="862" cy="363"/>
              <a:chOff x="3606" y="1752"/>
              <a:chExt cx="862" cy="363"/>
            </a:xfrm>
          </p:grpSpPr>
          <p:sp>
            <p:nvSpPr>
              <p:cNvPr id="87049" name="AutoShape 9"/>
              <p:cNvSpPr>
                <a:spLocks noChangeArrowheads="1"/>
              </p:cNvSpPr>
              <p:nvPr/>
            </p:nvSpPr>
            <p:spPr bwMode="auto">
              <a:xfrm>
                <a:off x="3606" y="1752"/>
                <a:ext cx="862" cy="36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050" name="Text Box 10"/>
              <p:cNvSpPr txBox="1">
                <a:spLocks noChangeArrowheads="1"/>
              </p:cNvSpPr>
              <p:nvPr/>
            </p:nvSpPr>
            <p:spPr bwMode="auto">
              <a:xfrm>
                <a:off x="3663" y="1824"/>
                <a:ext cx="742" cy="212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 anchorCtr="1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GB" sz="1600" b="1">
                    <a:ea typeface="Arial" charset="0"/>
                    <a:cs typeface="Arial" charset="0"/>
                  </a:rPr>
                  <a:t>rdfs:Class</a:t>
                </a:r>
                <a:endParaRPr lang="en-US" sz="1600" b="1">
                  <a:ea typeface="Arial" charset="0"/>
                  <a:cs typeface="Arial" charset="0"/>
                </a:endParaRPr>
              </a:p>
            </p:txBody>
          </p:sp>
        </p:grpSp>
        <p:cxnSp>
          <p:nvCxnSpPr>
            <p:cNvPr id="87051" name="AutoShape 11"/>
            <p:cNvCxnSpPr>
              <a:cxnSpLocks noChangeShapeType="1"/>
              <a:stCxn id="87046" idx="3"/>
              <a:endCxn id="87049" idx="1"/>
            </p:cNvCxnSpPr>
            <p:nvPr/>
          </p:nvCxnSpPr>
          <p:spPr bwMode="auto">
            <a:xfrm>
              <a:off x="2154" y="1934"/>
              <a:ext cx="145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87052" name="Text Box 12"/>
            <p:cNvSpPr txBox="1">
              <a:spLocks noChangeArrowheads="1"/>
            </p:cNvSpPr>
            <p:nvPr/>
          </p:nvSpPr>
          <p:spPr bwMode="auto">
            <a:xfrm>
              <a:off x="2608" y="1721"/>
              <a:ext cx="54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>
                  <a:ea typeface="Arial" charset="0"/>
                  <a:cs typeface="Arial" charset="0"/>
                </a:rPr>
                <a:t>rdf:type</a:t>
              </a:r>
              <a:endParaRPr lang="en-US" sz="1600">
                <a:ea typeface="Arial" charset="0"/>
                <a:cs typeface="Arial" charset="0"/>
              </a:endParaRPr>
            </a:p>
          </p:txBody>
        </p:sp>
      </p:grpSp>
      <p:sp>
        <p:nvSpPr>
          <p:cNvPr id="87053" name="Text Box 13"/>
          <p:cNvSpPr txBox="1">
            <a:spLocks noChangeArrowheads="1"/>
          </p:cNvSpPr>
          <p:nvPr/>
        </p:nvSpPr>
        <p:spPr bwMode="auto">
          <a:xfrm>
            <a:off x="1094763" y="3789363"/>
            <a:ext cx="578228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</a:t>
            </a:r>
            <a:r>
              <a:rPr lang="en-GB" sz="1800" b="1" dirty="0" err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rdf:Description</a:t>
            </a:r>
            <a:r>
              <a:rPr lang="en-GB" sz="18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</a:t>
            </a:r>
            <a:r>
              <a:rPr lang="en-GB" sz="1800" b="1" dirty="0" err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rdf:about</a:t>
            </a:r>
            <a:r>
              <a:rPr lang="en-GB" sz="18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=“#Person”&gt;</a:t>
            </a:r>
            <a:br>
              <a:rPr lang="en-GB" sz="18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</a:br>
            <a:r>
              <a:rPr lang="en-GB" sz="18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</a:t>
            </a:r>
            <a:r>
              <a:rPr lang="en-GB" sz="1800" b="1" dirty="0" err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rdf:type</a:t>
            </a:r>
            <a:r>
              <a:rPr lang="en-GB" sz="18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</a:t>
            </a:r>
            <a:r>
              <a:rPr lang="en-GB" sz="1800" b="1" dirty="0" err="1" smtClean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rdf:resource</a:t>
            </a:r>
            <a:r>
              <a:rPr lang="en-GB" sz="1800" b="1" dirty="0" smtClean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=</a:t>
            </a:r>
            <a:r>
              <a:rPr lang="en-GB" sz="18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“&amp;</a:t>
            </a:r>
            <a:r>
              <a:rPr lang="en-GB" sz="1800" b="1" dirty="0" err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rdfs;Class</a:t>
            </a:r>
            <a:r>
              <a:rPr lang="en-GB" sz="18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”/&gt;</a:t>
            </a:r>
            <a:br>
              <a:rPr lang="en-GB" sz="18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</a:br>
            <a:r>
              <a:rPr lang="en-GB" sz="18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</a:t>
            </a:r>
            <a:r>
              <a:rPr lang="en-GB" sz="1800" b="1" dirty="0" err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rdf:Description</a:t>
            </a:r>
            <a:r>
              <a:rPr lang="en-GB" sz="18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&gt;</a:t>
            </a:r>
            <a:endParaRPr lang="en-US" sz="1800" b="1" dirty="0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  <p:sp>
        <p:nvSpPr>
          <p:cNvPr id="87054" name="Text Box 14"/>
          <p:cNvSpPr txBox="1">
            <a:spLocks noChangeArrowheads="1"/>
          </p:cNvSpPr>
          <p:nvPr/>
        </p:nvSpPr>
        <p:spPr bwMode="auto">
          <a:xfrm>
            <a:off x="1476375" y="5157788"/>
            <a:ext cx="5400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&lt;rdfs:Class rdf:about=“#Person”/&gt;</a:t>
            </a:r>
            <a:endParaRPr lang="en-US" sz="18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021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class definitions</a:t>
            </a:r>
            <a:endParaRPr lang="en-US"/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76400"/>
            <a:ext cx="8534400" cy="611188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GB" dirty="0"/>
              <a:t>Employee is a subclass of Person</a:t>
            </a:r>
            <a:endParaRPr lang="en-US" dirty="0"/>
          </a:p>
        </p:txBody>
      </p:sp>
      <p:grpSp>
        <p:nvGrpSpPr>
          <p:cNvPr id="89092" name="Group 4"/>
          <p:cNvGrpSpPr>
            <a:grpSpLocks/>
          </p:cNvGrpSpPr>
          <p:nvPr/>
        </p:nvGrpSpPr>
        <p:grpSpPr bwMode="auto">
          <a:xfrm>
            <a:off x="2516188" y="3933825"/>
            <a:ext cx="1654175" cy="576263"/>
            <a:chOff x="1655" y="2296"/>
            <a:chExt cx="862" cy="363"/>
          </a:xfrm>
        </p:grpSpPr>
        <p:sp>
          <p:nvSpPr>
            <p:cNvPr id="89093" name="AutoShape 5"/>
            <p:cNvSpPr>
              <a:spLocks noChangeArrowheads="1"/>
            </p:cNvSpPr>
            <p:nvPr/>
          </p:nvSpPr>
          <p:spPr bwMode="auto">
            <a:xfrm>
              <a:off x="1655" y="2296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094" name="Text Box 6"/>
            <p:cNvSpPr txBox="1">
              <a:spLocks noChangeArrowheads="1"/>
            </p:cNvSpPr>
            <p:nvPr/>
          </p:nvSpPr>
          <p:spPr bwMode="auto">
            <a:xfrm>
              <a:off x="1733" y="2356"/>
              <a:ext cx="749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ex:Employee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89095" name="Group 7"/>
          <p:cNvGrpSpPr>
            <a:grpSpLocks/>
          </p:cNvGrpSpPr>
          <p:nvPr/>
        </p:nvGrpSpPr>
        <p:grpSpPr bwMode="auto">
          <a:xfrm>
            <a:off x="5148263" y="3933825"/>
            <a:ext cx="1368425" cy="576263"/>
            <a:chOff x="3243" y="2296"/>
            <a:chExt cx="862" cy="363"/>
          </a:xfrm>
        </p:grpSpPr>
        <p:sp>
          <p:nvSpPr>
            <p:cNvPr id="89096" name="AutoShape 8"/>
            <p:cNvSpPr>
              <a:spLocks noChangeArrowheads="1"/>
            </p:cNvSpPr>
            <p:nvPr/>
          </p:nvSpPr>
          <p:spPr bwMode="auto">
            <a:xfrm>
              <a:off x="3243" y="2296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097" name="Text Box 9"/>
            <p:cNvSpPr txBox="1">
              <a:spLocks noChangeArrowheads="1"/>
            </p:cNvSpPr>
            <p:nvPr/>
          </p:nvSpPr>
          <p:spPr bwMode="auto">
            <a:xfrm>
              <a:off x="3300" y="2368"/>
              <a:ext cx="742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rdfs:Class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89098" name="AutoShape 10"/>
          <p:cNvCxnSpPr>
            <a:cxnSpLocks noChangeShapeType="1"/>
            <a:stCxn id="89093" idx="3"/>
            <a:endCxn id="89096" idx="1"/>
          </p:cNvCxnSpPr>
          <p:nvPr/>
        </p:nvCxnSpPr>
        <p:spPr bwMode="auto">
          <a:xfrm>
            <a:off x="4170363" y="4222750"/>
            <a:ext cx="9779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9099" name="Text Box 11"/>
          <p:cNvSpPr txBox="1">
            <a:spLocks noChangeArrowheads="1"/>
          </p:cNvSpPr>
          <p:nvPr/>
        </p:nvSpPr>
        <p:spPr bwMode="auto">
          <a:xfrm>
            <a:off x="4211638" y="3884613"/>
            <a:ext cx="8620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rdf:type</a:t>
            </a:r>
            <a:endParaRPr lang="en-US" sz="1600">
              <a:ea typeface="Arial" charset="0"/>
              <a:cs typeface="Arial" charset="0"/>
            </a:endParaRPr>
          </a:p>
        </p:txBody>
      </p:sp>
      <p:grpSp>
        <p:nvGrpSpPr>
          <p:cNvPr id="89100" name="Group 12"/>
          <p:cNvGrpSpPr>
            <a:grpSpLocks/>
          </p:cNvGrpSpPr>
          <p:nvPr/>
        </p:nvGrpSpPr>
        <p:grpSpPr bwMode="auto">
          <a:xfrm>
            <a:off x="2667000" y="2743200"/>
            <a:ext cx="1368425" cy="576263"/>
            <a:chOff x="1655" y="1570"/>
            <a:chExt cx="862" cy="363"/>
          </a:xfrm>
        </p:grpSpPr>
        <p:sp>
          <p:nvSpPr>
            <p:cNvPr id="89101" name="AutoShape 13"/>
            <p:cNvSpPr>
              <a:spLocks noChangeArrowheads="1"/>
            </p:cNvSpPr>
            <p:nvPr/>
          </p:nvSpPr>
          <p:spPr bwMode="auto">
            <a:xfrm>
              <a:off x="1655" y="1570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102" name="Text Box 14"/>
            <p:cNvSpPr txBox="1">
              <a:spLocks noChangeArrowheads="1"/>
            </p:cNvSpPr>
            <p:nvPr/>
          </p:nvSpPr>
          <p:spPr bwMode="auto">
            <a:xfrm>
              <a:off x="1737" y="1630"/>
              <a:ext cx="735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ex:Person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sp>
        <p:nvSpPr>
          <p:cNvPr id="89103" name="Text Box 15"/>
          <p:cNvSpPr txBox="1">
            <a:spLocks noChangeArrowheads="1"/>
          </p:cNvSpPr>
          <p:nvPr/>
        </p:nvSpPr>
        <p:spPr bwMode="auto">
          <a:xfrm>
            <a:off x="1676400" y="3429000"/>
            <a:ext cx="16303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rdfs:subClassOf</a:t>
            </a:r>
            <a:endParaRPr lang="en-US" sz="1600">
              <a:ea typeface="Arial" charset="0"/>
              <a:cs typeface="Arial" charset="0"/>
            </a:endParaRPr>
          </a:p>
        </p:txBody>
      </p:sp>
      <p:cxnSp>
        <p:nvCxnSpPr>
          <p:cNvPr id="89104" name="AutoShape 16"/>
          <p:cNvCxnSpPr>
            <a:cxnSpLocks noChangeShapeType="1"/>
            <a:stCxn id="89093" idx="0"/>
            <a:endCxn id="89101" idx="2"/>
          </p:cNvCxnSpPr>
          <p:nvPr/>
        </p:nvCxnSpPr>
        <p:spPr bwMode="auto">
          <a:xfrm flipV="1">
            <a:off x="3343275" y="3319463"/>
            <a:ext cx="7938" cy="614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9105" name="Text Box 17"/>
          <p:cNvSpPr txBox="1">
            <a:spLocks noChangeArrowheads="1"/>
          </p:cNvSpPr>
          <p:nvPr/>
        </p:nvSpPr>
        <p:spPr bwMode="auto">
          <a:xfrm>
            <a:off x="1476375" y="4868863"/>
            <a:ext cx="6551613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&lt;rdfs:Class rdf:about=“#Employee”&gt;</a:t>
            </a:r>
            <a:b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</a:br>
            <a: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&lt;rdfs:subClassOf rdf:resource=“#Person”/&gt;</a:t>
            </a:r>
            <a:b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</a:br>
            <a: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&lt;/rdfs:Class&gt;</a:t>
            </a:r>
            <a:endParaRPr lang="en-US" sz="18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761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class semantics</a:t>
            </a:r>
            <a:endParaRPr lang="en-US"/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/>
              <a:t>rdfs:subClassOf</a:t>
            </a:r>
            <a:r>
              <a:rPr lang="en-GB" dirty="0"/>
              <a:t> is transitive</a:t>
            </a:r>
          </a:p>
          <a:p>
            <a:pPr lvl="1"/>
            <a:r>
              <a:rPr lang="en-GB" dirty="0"/>
              <a:t>(A </a:t>
            </a:r>
            <a:r>
              <a:rPr lang="en-GB" dirty="0" err="1"/>
              <a:t>rdfs:subClassOf</a:t>
            </a:r>
            <a:r>
              <a:rPr lang="en-GB" dirty="0"/>
              <a:t> B) and (B </a:t>
            </a:r>
            <a:r>
              <a:rPr lang="en-GB" dirty="0" err="1"/>
              <a:t>rdfs:subClassOf</a:t>
            </a:r>
            <a:r>
              <a:rPr lang="en-GB" dirty="0"/>
              <a:t> C) 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implies </a:t>
            </a:r>
            <a:r>
              <a:rPr lang="en-GB" dirty="0"/>
              <a:t>(A </a:t>
            </a:r>
            <a:r>
              <a:rPr lang="en-GB" dirty="0" err="1"/>
              <a:t>rdfs:subClassOf</a:t>
            </a:r>
            <a:r>
              <a:rPr lang="en-GB" dirty="0"/>
              <a:t> C)</a:t>
            </a:r>
          </a:p>
        </p:txBody>
      </p:sp>
      <p:grpSp>
        <p:nvGrpSpPr>
          <p:cNvPr id="91140" name="Group 4"/>
          <p:cNvGrpSpPr>
            <a:grpSpLocks/>
          </p:cNvGrpSpPr>
          <p:nvPr/>
        </p:nvGrpSpPr>
        <p:grpSpPr bwMode="auto">
          <a:xfrm>
            <a:off x="3200400" y="5562600"/>
            <a:ext cx="1676400" cy="603250"/>
            <a:chOff x="2200" y="3430"/>
            <a:chExt cx="862" cy="380"/>
          </a:xfrm>
        </p:grpSpPr>
        <p:sp>
          <p:nvSpPr>
            <p:cNvPr id="91141" name="AutoShape 5"/>
            <p:cNvSpPr>
              <a:spLocks noChangeArrowheads="1"/>
            </p:cNvSpPr>
            <p:nvPr/>
          </p:nvSpPr>
          <p:spPr bwMode="auto">
            <a:xfrm>
              <a:off x="2200" y="3430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142" name="Text Box 6"/>
            <p:cNvSpPr txBox="1">
              <a:spLocks noChangeArrowheads="1"/>
            </p:cNvSpPr>
            <p:nvPr/>
          </p:nvSpPr>
          <p:spPr bwMode="auto">
            <a:xfrm>
              <a:off x="2275" y="3444"/>
              <a:ext cx="693" cy="36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ex:PartTime</a:t>
              </a:r>
              <a:br>
                <a:rPr lang="en-GB" sz="1600" b="1">
                  <a:ea typeface="Arial" charset="0"/>
                  <a:cs typeface="Arial" charset="0"/>
                </a:rPr>
              </a:br>
              <a:r>
                <a:rPr lang="en-GB" sz="1600" b="1">
                  <a:ea typeface="Arial" charset="0"/>
                  <a:cs typeface="Arial" charset="0"/>
                </a:rPr>
                <a:t>Employee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91143" name="Group 7"/>
          <p:cNvGrpSpPr>
            <a:grpSpLocks/>
          </p:cNvGrpSpPr>
          <p:nvPr/>
        </p:nvGrpSpPr>
        <p:grpSpPr bwMode="auto">
          <a:xfrm>
            <a:off x="3200400" y="4513263"/>
            <a:ext cx="1644650" cy="576262"/>
            <a:chOff x="1655" y="1570"/>
            <a:chExt cx="862" cy="363"/>
          </a:xfrm>
        </p:grpSpPr>
        <p:sp>
          <p:nvSpPr>
            <p:cNvPr id="91144" name="AutoShape 8"/>
            <p:cNvSpPr>
              <a:spLocks noChangeArrowheads="1"/>
            </p:cNvSpPr>
            <p:nvPr/>
          </p:nvSpPr>
          <p:spPr bwMode="auto">
            <a:xfrm>
              <a:off x="1655" y="1570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145" name="Text Box 9"/>
            <p:cNvSpPr txBox="1">
              <a:spLocks noChangeArrowheads="1"/>
            </p:cNvSpPr>
            <p:nvPr/>
          </p:nvSpPr>
          <p:spPr bwMode="auto">
            <a:xfrm>
              <a:off x="1732" y="1630"/>
              <a:ext cx="754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ex:Employee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sp>
        <p:nvSpPr>
          <p:cNvPr id="91146" name="Text Box 10"/>
          <p:cNvSpPr txBox="1">
            <a:spLocks noChangeArrowheads="1"/>
          </p:cNvSpPr>
          <p:nvPr/>
        </p:nvSpPr>
        <p:spPr bwMode="auto">
          <a:xfrm>
            <a:off x="2286000" y="5105400"/>
            <a:ext cx="16303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rdfs:subClassOf</a:t>
            </a:r>
            <a:endParaRPr lang="en-US" sz="1600">
              <a:ea typeface="Arial" charset="0"/>
              <a:cs typeface="Arial" charset="0"/>
            </a:endParaRPr>
          </a:p>
        </p:txBody>
      </p:sp>
      <p:cxnSp>
        <p:nvCxnSpPr>
          <p:cNvPr id="91147" name="AutoShape 11"/>
          <p:cNvCxnSpPr>
            <a:cxnSpLocks noChangeShapeType="1"/>
            <a:stCxn id="91141" idx="0"/>
            <a:endCxn id="91144" idx="2"/>
          </p:cNvCxnSpPr>
          <p:nvPr/>
        </p:nvCxnSpPr>
        <p:spPr bwMode="auto">
          <a:xfrm flipH="1" flipV="1">
            <a:off x="4022725" y="5089525"/>
            <a:ext cx="15875" cy="473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91148" name="Group 12"/>
          <p:cNvGrpSpPr>
            <a:grpSpLocks/>
          </p:cNvGrpSpPr>
          <p:nvPr/>
        </p:nvGrpSpPr>
        <p:grpSpPr bwMode="auto">
          <a:xfrm>
            <a:off x="3200400" y="3505200"/>
            <a:ext cx="1676400" cy="576263"/>
            <a:chOff x="1655" y="1570"/>
            <a:chExt cx="862" cy="363"/>
          </a:xfrm>
        </p:grpSpPr>
        <p:sp>
          <p:nvSpPr>
            <p:cNvPr id="91149" name="AutoShape 13"/>
            <p:cNvSpPr>
              <a:spLocks noChangeArrowheads="1"/>
            </p:cNvSpPr>
            <p:nvPr/>
          </p:nvSpPr>
          <p:spPr bwMode="auto">
            <a:xfrm>
              <a:off x="1655" y="1570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150" name="Text Box 14"/>
            <p:cNvSpPr txBox="1">
              <a:spLocks noChangeArrowheads="1"/>
            </p:cNvSpPr>
            <p:nvPr/>
          </p:nvSpPr>
          <p:spPr bwMode="auto">
            <a:xfrm>
              <a:off x="1804" y="1630"/>
              <a:ext cx="600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ex:Person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sp>
        <p:nvSpPr>
          <p:cNvPr id="91151" name="Text Box 15"/>
          <p:cNvSpPr txBox="1">
            <a:spLocks noChangeArrowheads="1"/>
          </p:cNvSpPr>
          <p:nvPr/>
        </p:nvSpPr>
        <p:spPr bwMode="auto">
          <a:xfrm>
            <a:off x="2286000" y="4097338"/>
            <a:ext cx="16303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rdfs:subClassOf</a:t>
            </a:r>
            <a:endParaRPr lang="en-US" sz="1600">
              <a:ea typeface="Arial" charset="0"/>
              <a:cs typeface="Arial" charset="0"/>
            </a:endParaRPr>
          </a:p>
        </p:txBody>
      </p:sp>
      <p:cxnSp>
        <p:nvCxnSpPr>
          <p:cNvPr id="91152" name="AutoShape 16"/>
          <p:cNvCxnSpPr>
            <a:cxnSpLocks noChangeShapeType="1"/>
            <a:stCxn id="91144" idx="0"/>
            <a:endCxn id="91149" idx="2"/>
          </p:cNvCxnSpPr>
          <p:nvPr/>
        </p:nvCxnSpPr>
        <p:spPr bwMode="auto">
          <a:xfrm flipV="1">
            <a:off x="4022725" y="4081463"/>
            <a:ext cx="1587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1153" name="AutoShape 17"/>
          <p:cNvCxnSpPr>
            <a:cxnSpLocks noChangeShapeType="1"/>
            <a:stCxn id="91141" idx="3"/>
            <a:endCxn id="91149" idx="3"/>
          </p:cNvCxnSpPr>
          <p:nvPr/>
        </p:nvCxnSpPr>
        <p:spPr bwMode="auto">
          <a:xfrm flipV="1">
            <a:off x="4876800" y="3794125"/>
            <a:ext cx="1588" cy="2057400"/>
          </a:xfrm>
          <a:prstGeom prst="curvedConnector3">
            <a:avLst>
              <a:gd name="adj1" fmla="val 36900000"/>
            </a:avLst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sp>
        <p:nvSpPr>
          <p:cNvPr id="91154" name="Text Box 18"/>
          <p:cNvSpPr txBox="1">
            <a:spLocks noChangeArrowheads="1"/>
          </p:cNvSpPr>
          <p:nvPr/>
        </p:nvSpPr>
        <p:spPr bwMode="auto">
          <a:xfrm>
            <a:off x="5513388" y="4608513"/>
            <a:ext cx="1765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="1">
                <a:solidFill>
                  <a:schemeClr val="tx2"/>
                </a:solidFill>
                <a:ea typeface="Arial" charset="0"/>
                <a:cs typeface="Arial" charset="0"/>
              </a:rPr>
              <a:t>rdfs:subClassOf</a:t>
            </a:r>
            <a:endParaRPr lang="en-US" sz="1600" b="1">
              <a:solidFill>
                <a:schemeClr val="tx2"/>
              </a:solidFill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658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class semantics</a:t>
            </a:r>
            <a:endParaRPr lang="en-US"/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/>
              <a:t>rdfs:subClassOf</a:t>
            </a:r>
            <a:r>
              <a:rPr lang="en-GB" dirty="0"/>
              <a:t> is reflexive</a:t>
            </a:r>
          </a:p>
          <a:p>
            <a:pPr lvl="1"/>
            <a:r>
              <a:rPr lang="en-GB" dirty="0"/>
              <a:t>All classes are subclasses of themselves</a:t>
            </a:r>
          </a:p>
        </p:txBody>
      </p:sp>
      <p:grpSp>
        <p:nvGrpSpPr>
          <p:cNvPr id="93188" name="Group 4"/>
          <p:cNvGrpSpPr>
            <a:grpSpLocks/>
          </p:cNvGrpSpPr>
          <p:nvPr/>
        </p:nvGrpSpPr>
        <p:grpSpPr bwMode="auto">
          <a:xfrm>
            <a:off x="3348038" y="3500438"/>
            <a:ext cx="1368425" cy="576262"/>
            <a:chOff x="1655" y="1570"/>
            <a:chExt cx="862" cy="363"/>
          </a:xfrm>
        </p:grpSpPr>
        <p:sp>
          <p:nvSpPr>
            <p:cNvPr id="93189" name="AutoShape 5"/>
            <p:cNvSpPr>
              <a:spLocks noChangeArrowheads="1"/>
            </p:cNvSpPr>
            <p:nvPr/>
          </p:nvSpPr>
          <p:spPr bwMode="auto">
            <a:xfrm>
              <a:off x="1655" y="1570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190" name="Text Box 6"/>
            <p:cNvSpPr txBox="1">
              <a:spLocks noChangeArrowheads="1"/>
            </p:cNvSpPr>
            <p:nvPr/>
          </p:nvSpPr>
          <p:spPr bwMode="auto">
            <a:xfrm>
              <a:off x="1737" y="1630"/>
              <a:ext cx="735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ex:Person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sp>
        <p:nvSpPr>
          <p:cNvPr id="93191" name="Text Box 7"/>
          <p:cNvSpPr txBox="1">
            <a:spLocks noChangeArrowheads="1"/>
          </p:cNvSpPr>
          <p:nvPr/>
        </p:nvSpPr>
        <p:spPr bwMode="auto">
          <a:xfrm>
            <a:off x="4932363" y="3595688"/>
            <a:ext cx="1765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="1">
                <a:solidFill>
                  <a:schemeClr val="tx2"/>
                </a:solidFill>
                <a:ea typeface="Arial" charset="0"/>
                <a:cs typeface="Arial" charset="0"/>
              </a:rPr>
              <a:t>rdfs:subClassOf</a:t>
            </a:r>
            <a:endParaRPr lang="en-US" sz="1600" b="1">
              <a:solidFill>
                <a:schemeClr val="tx2"/>
              </a:solidFill>
              <a:ea typeface="Arial" charset="0"/>
              <a:cs typeface="Arial" charset="0"/>
            </a:endParaRPr>
          </a:p>
        </p:txBody>
      </p:sp>
      <p:cxnSp>
        <p:nvCxnSpPr>
          <p:cNvPr id="93192" name="AutoShape 8"/>
          <p:cNvCxnSpPr>
            <a:cxnSpLocks noChangeShapeType="1"/>
            <a:stCxn id="93189" idx="0"/>
            <a:endCxn id="93189" idx="2"/>
          </p:cNvCxnSpPr>
          <p:nvPr/>
        </p:nvCxnSpPr>
        <p:spPr bwMode="auto">
          <a:xfrm rot="5400000" flipV="1">
            <a:off x="3744913" y="3787775"/>
            <a:ext cx="576262" cy="1588"/>
          </a:xfrm>
          <a:prstGeom prst="curvedConnector5">
            <a:avLst>
              <a:gd name="adj1" fmla="val -39671"/>
              <a:gd name="adj2" fmla="val 57500000"/>
              <a:gd name="adj3" fmla="val 139671"/>
            </a:avLst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53308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RDF Schema class semantics</a:t>
            </a:r>
            <a:endParaRPr lang="en-US"/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 smtClean="0"/>
              <a:t>rdf:type</a:t>
            </a:r>
            <a:r>
              <a:rPr lang="en-GB" dirty="0" smtClean="0"/>
              <a:t> distributes over </a:t>
            </a:r>
            <a:r>
              <a:rPr lang="en-GB" dirty="0" err="1" smtClean="0"/>
              <a:t>rdf:subClassOf</a:t>
            </a:r>
            <a:endParaRPr lang="en-GB" dirty="0" smtClean="0"/>
          </a:p>
          <a:p>
            <a:pPr lvl="1"/>
            <a:r>
              <a:rPr lang="en-GB" dirty="0" smtClean="0"/>
              <a:t>(A </a:t>
            </a:r>
            <a:r>
              <a:rPr lang="en-GB" dirty="0" err="1" smtClean="0"/>
              <a:t>rdfs:subClassOf</a:t>
            </a:r>
            <a:r>
              <a:rPr lang="en-GB" dirty="0" smtClean="0"/>
              <a:t> B) and (C </a:t>
            </a:r>
            <a:r>
              <a:rPr lang="en-GB" dirty="0" err="1" smtClean="0"/>
              <a:t>rdf:type</a:t>
            </a:r>
            <a:r>
              <a:rPr lang="en-GB" dirty="0" smtClean="0"/>
              <a:t> A)</a:t>
            </a:r>
            <a:br>
              <a:rPr lang="en-GB" dirty="0" smtClean="0"/>
            </a:br>
            <a:r>
              <a:rPr lang="en-GB" dirty="0" smtClean="0"/>
              <a:t>implies (C </a:t>
            </a:r>
            <a:r>
              <a:rPr lang="en-GB" dirty="0" err="1" smtClean="0"/>
              <a:t>rdf:type</a:t>
            </a:r>
            <a:r>
              <a:rPr lang="en-GB" dirty="0" smtClean="0"/>
              <a:t> B)</a:t>
            </a:r>
            <a:endParaRPr lang="en-US" dirty="0"/>
          </a:p>
        </p:txBody>
      </p:sp>
      <p:grpSp>
        <p:nvGrpSpPr>
          <p:cNvPr id="95236" name="Group 4"/>
          <p:cNvGrpSpPr>
            <a:grpSpLocks/>
          </p:cNvGrpSpPr>
          <p:nvPr/>
        </p:nvGrpSpPr>
        <p:grpSpPr bwMode="auto">
          <a:xfrm>
            <a:off x="5867400" y="4581525"/>
            <a:ext cx="1600200" cy="576263"/>
            <a:chOff x="2472" y="3521"/>
            <a:chExt cx="862" cy="363"/>
          </a:xfrm>
        </p:grpSpPr>
        <p:sp>
          <p:nvSpPr>
            <p:cNvPr id="95237" name="AutoShape 5"/>
            <p:cNvSpPr>
              <a:spLocks noChangeArrowheads="1"/>
            </p:cNvSpPr>
            <p:nvPr/>
          </p:nvSpPr>
          <p:spPr bwMode="auto">
            <a:xfrm>
              <a:off x="2472" y="3521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38" name="Text Box 6"/>
            <p:cNvSpPr txBox="1">
              <a:spLocks noChangeArrowheads="1"/>
            </p:cNvSpPr>
            <p:nvPr/>
          </p:nvSpPr>
          <p:spPr bwMode="auto">
            <a:xfrm>
              <a:off x="2536" y="3581"/>
              <a:ext cx="695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John Smith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95239" name="Group 7"/>
          <p:cNvGrpSpPr>
            <a:grpSpLocks/>
          </p:cNvGrpSpPr>
          <p:nvPr/>
        </p:nvGrpSpPr>
        <p:grpSpPr bwMode="auto">
          <a:xfrm>
            <a:off x="2668588" y="4581525"/>
            <a:ext cx="1674812" cy="576263"/>
            <a:chOff x="1655" y="1570"/>
            <a:chExt cx="862" cy="363"/>
          </a:xfrm>
        </p:grpSpPr>
        <p:sp>
          <p:nvSpPr>
            <p:cNvPr id="95240" name="AutoShape 8"/>
            <p:cNvSpPr>
              <a:spLocks noChangeArrowheads="1"/>
            </p:cNvSpPr>
            <p:nvPr/>
          </p:nvSpPr>
          <p:spPr bwMode="auto">
            <a:xfrm>
              <a:off x="1655" y="1570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41" name="Text Box 9"/>
            <p:cNvSpPr txBox="1">
              <a:spLocks noChangeArrowheads="1"/>
            </p:cNvSpPr>
            <p:nvPr/>
          </p:nvSpPr>
          <p:spPr bwMode="auto">
            <a:xfrm>
              <a:off x="1736" y="1642"/>
              <a:ext cx="740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ex:Employee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sp>
        <p:nvSpPr>
          <p:cNvPr id="95242" name="Text Box 10"/>
          <p:cNvSpPr txBox="1">
            <a:spLocks noChangeArrowheads="1"/>
          </p:cNvSpPr>
          <p:nvPr/>
        </p:nvSpPr>
        <p:spPr bwMode="auto">
          <a:xfrm>
            <a:off x="4787900" y="4532313"/>
            <a:ext cx="862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rdf:type</a:t>
            </a:r>
            <a:endParaRPr lang="en-US" sz="1600">
              <a:ea typeface="Arial" charset="0"/>
              <a:cs typeface="Arial" charset="0"/>
            </a:endParaRPr>
          </a:p>
        </p:txBody>
      </p:sp>
      <p:cxnSp>
        <p:nvCxnSpPr>
          <p:cNvPr id="95243" name="AutoShape 11"/>
          <p:cNvCxnSpPr>
            <a:cxnSpLocks noChangeShapeType="1"/>
            <a:stCxn id="95237" idx="1"/>
            <a:endCxn id="95240" idx="3"/>
          </p:cNvCxnSpPr>
          <p:nvPr/>
        </p:nvCxnSpPr>
        <p:spPr bwMode="auto">
          <a:xfrm flipH="1">
            <a:off x="4343400" y="4870450"/>
            <a:ext cx="1524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95244" name="Group 12"/>
          <p:cNvGrpSpPr>
            <a:grpSpLocks/>
          </p:cNvGrpSpPr>
          <p:nvPr/>
        </p:nvGrpSpPr>
        <p:grpSpPr bwMode="auto">
          <a:xfrm>
            <a:off x="2844800" y="3357563"/>
            <a:ext cx="1368425" cy="576262"/>
            <a:chOff x="1655" y="1570"/>
            <a:chExt cx="862" cy="363"/>
          </a:xfrm>
        </p:grpSpPr>
        <p:sp>
          <p:nvSpPr>
            <p:cNvPr id="95245" name="AutoShape 13"/>
            <p:cNvSpPr>
              <a:spLocks noChangeArrowheads="1"/>
            </p:cNvSpPr>
            <p:nvPr/>
          </p:nvSpPr>
          <p:spPr bwMode="auto">
            <a:xfrm>
              <a:off x="1655" y="1570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46" name="Text Box 14"/>
            <p:cNvSpPr txBox="1">
              <a:spLocks noChangeArrowheads="1"/>
            </p:cNvSpPr>
            <p:nvPr/>
          </p:nvSpPr>
          <p:spPr bwMode="auto">
            <a:xfrm>
              <a:off x="1737" y="1630"/>
              <a:ext cx="735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ex:Person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sp>
        <p:nvSpPr>
          <p:cNvPr id="95247" name="Text Box 15"/>
          <p:cNvSpPr txBox="1">
            <a:spLocks noChangeArrowheads="1"/>
          </p:cNvSpPr>
          <p:nvPr/>
        </p:nvSpPr>
        <p:spPr bwMode="auto">
          <a:xfrm>
            <a:off x="1828800" y="4114800"/>
            <a:ext cx="16303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rdfs:subClassOf</a:t>
            </a:r>
            <a:endParaRPr lang="en-US" sz="1600">
              <a:ea typeface="Arial" charset="0"/>
              <a:cs typeface="Arial" charset="0"/>
            </a:endParaRPr>
          </a:p>
        </p:txBody>
      </p:sp>
      <p:cxnSp>
        <p:nvCxnSpPr>
          <p:cNvPr id="95248" name="AutoShape 16"/>
          <p:cNvCxnSpPr>
            <a:cxnSpLocks noChangeShapeType="1"/>
            <a:stCxn id="95240" idx="0"/>
            <a:endCxn id="95245" idx="2"/>
          </p:cNvCxnSpPr>
          <p:nvPr/>
        </p:nvCxnSpPr>
        <p:spPr bwMode="auto">
          <a:xfrm flipV="1">
            <a:off x="3506788" y="3933825"/>
            <a:ext cx="22225" cy="647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5249" name="AutoShape 17"/>
          <p:cNvCxnSpPr>
            <a:cxnSpLocks noChangeShapeType="1"/>
            <a:stCxn id="95237" idx="0"/>
            <a:endCxn id="95245" idx="3"/>
          </p:cNvCxnSpPr>
          <p:nvPr/>
        </p:nvCxnSpPr>
        <p:spPr bwMode="auto">
          <a:xfrm rot="5400000" flipH="1">
            <a:off x="4972844" y="2886869"/>
            <a:ext cx="935037" cy="2454275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sp>
        <p:nvSpPr>
          <p:cNvPr id="95250" name="Text Box 18"/>
          <p:cNvSpPr txBox="1">
            <a:spLocks noChangeArrowheads="1"/>
          </p:cNvSpPr>
          <p:nvPr/>
        </p:nvSpPr>
        <p:spPr bwMode="auto">
          <a:xfrm>
            <a:off x="5724525" y="3524250"/>
            <a:ext cx="939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="1">
                <a:solidFill>
                  <a:schemeClr val="tx2"/>
                </a:solidFill>
                <a:ea typeface="Arial" charset="0"/>
                <a:cs typeface="Arial" charset="0"/>
              </a:rPr>
              <a:t>rdf:type</a:t>
            </a:r>
            <a:endParaRPr lang="en-US" sz="1600" b="1">
              <a:solidFill>
                <a:schemeClr val="tx2"/>
              </a:solidFill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276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property definitions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We wish to define the property </a:t>
            </a:r>
            <a:r>
              <a:rPr lang="en-GB" dirty="0" err="1" smtClean="0"/>
              <a:t>worksFor</a:t>
            </a:r>
            <a:r>
              <a:rPr lang="en-GB" dirty="0" smtClean="0"/>
              <a:t>:</a:t>
            </a:r>
            <a:endParaRPr lang="en-US" dirty="0"/>
          </a:p>
        </p:txBody>
      </p:sp>
      <p:grpSp>
        <p:nvGrpSpPr>
          <p:cNvPr id="97284" name="Group 4"/>
          <p:cNvGrpSpPr>
            <a:grpSpLocks/>
          </p:cNvGrpSpPr>
          <p:nvPr/>
        </p:nvGrpSpPr>
        <p:grpSpPr bwMode="auto">
          <a:xfrm>
            <a:off x="2057400" y="2997200"/>
            <a:ext cx="1571625" cy="576263"/>
            <a:chOff x="1428" y="1888"/>
            <a:chExt cx="862" cy="363"/>
          </a:xfrm>
        </p:grpSpPr>
        <p:sp>
          <p:nvSpPr>
            <p:cNvPr id="97285" name="AutoShape 5"/>
            <p:cNvSpPr>
              <a:spLocks noChangeArrowheads="1"/>
            </p:cNvSpPr>
            <p:nvPr/>
          </p:nvSpPr>
          <p:spPr bwMode="auto">
            <a:xfrm>
              <a:off x="1428" y="1888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286" name="Text Box 6"/>
            <p:cNvSpPr txBox="1">
              <a:spLocks noChangeArrowheads="1"/>
            </p:cNvSpPr>
            <p:nvPr/>
          </p:nvSpPr>
          <p:spPr bwMode="auto">
            <a:xfrm>
              <a:off x="1499" y="1948"/>
              <a:ext cx="764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ex:worksFor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97287" name="Group 7"/>
          <p:cNvGrpSpPr>
            <a:grpSpLocks/>
          </p:cNvGrpSpPr>
          <p:nvPr/>
        </p:nvGrpSpPr>
        <p:grpSpPr bwMode="auto">
          <a:xfrm>
            <a:off x="5940425" y="2997200"/>
            <a:ext cx="1527175" cy="576263"/>
            <a:chOff x="3742" y="1888"/>
            <a:chExt cx="862" cy="363"/>
          </a:xfrm>
        </p:grpSpPr>
        <p:sp>
          <p:nvSpPr>
            <p:cNvPr id="97288" name="AutoShape 8"/>
            <p:cNvSpPr>
              <a:spLocks noChangeArrowheads="1"/>
            </p:cNvSpPr>
            <p:nvPr/>
          </p:nvSpPr>
          <p:spPr bwMode="auto">
            <a:xfrm>
              <a:off x="3742" y="1888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289" name="Text Box 9"/>
            <p:cNvSpPr txBox="1">
              <a:spLocks noChangeArrowheads="1"/>
            </p:cNvSpPr>
            <p:nvPr/>
          </p:nvSpPr>
          <p:spPr bwMode="auto">
            <a:xfrm>
              <a:off x="3786" y="1960"/>
              <a:ext cx="767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rdf:Property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97290" name="AutoShape 10"/>
          <p:cNvCxnSpPr>
            <a:cxnSpLocks noChangeShapeType="1"/>
            <a:stCxn id="97285" idx="3"/>
            <a:endCxn id="97288" idx="1"/>
          </p:cNvCxnSpPr>
          <p:nvPr/>
        </p:nvCxnSpPr>
        <p:spPr bwMode="auto">
          <a:xfrm>
            <a:off x="3629025" y="3286125"/>
            <a:ext cx="2311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7291" name="Text Box 11"/>
          <p:cNvSpPr txBox="1">
            <a:spLocks noChangeArrowheads="1"/>
          </p:cNvSpPr>
          <p:nvPr/>
        </p:nvSpPr>
        <p:spPr bwMode="auto">
          <a:xfrm>
            <a:off x="4356100" y="2947988"/>
            <a:ext cx="862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rdf:type</a:t>
            </a:r>
            <a:endParaRPr lang="en-US" sz="1600">
              <a:ea typeface="Arial" charset="0"/>
              <a:cs typeface="Arial" charset="0"/>
            </a:endParaRPr>
          </a:p>
        </p:txBody>
      </p:sp>
      <p:sp>
        <p:nvSpPr>
          <p:cNvPr id="97292" name="Text Box 12"/>
          <p:cNvSpPr txBox="1">
            <a:spLocks noChangeArrowheads="1"/>
          </p:cNvSpPr>
          <p:nvPr/>
        </p:nvSpPr>
        <p:spPr bwMode="auto">
          <a:xfrm>
            <a:off x="1476375" y="4005263"/>
            <a:ext cx="712787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&lt;rdf:Description rdf:about=“#worksFor”&gt;</a:t>
            </a:r>
            <a:b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</a:br>
            <a: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&lt;rdf:type rdf:resource=“&amp;rdf;Property”/&gt;</a:t>
            </a:r>
            <a:b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</a:br>
            <a: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&lt;/rdf:Description&gt;</a:t>
            </a:r>
            <a:endParaRPr lang="en-US" sz="18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  <p:sp>
        <p:nvSpPr>
          <p:cNvPr id="97293" name="Text Box 13"/>
          <p:cNvSpPr txBox="1">
            <a:spLocks noChangeArrowheads="1"/>
          </p:cNvSpPr>
          <p:nvPr/>
        </p:nvSpPr>
        <p:spPr bwMode="auto">
          <a:xfrm>
            <a:off x="1476375" y="5373688"/>
            <a:ext cx="71278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&lt;rdf:Property rdf:about=“#worksFor”/&gt;</a:t>
            </a:r>
            <a:endParaRPr lang="en-US" sz="18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932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property definitions</a:t>
            </a:r>
            <a:endParaRPr lang="en-US"/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000"/>
              <a:t>Important difference between RDF and object oriented programming languages</a:t>
            </a:r>
          </a:p>
          <a:p>
            <a:pPr marL="692150" lvl="1" indent="-347663">
              <a:lnSpc>
                <a:spcPct val="90000"/>
              </a:lnSpc>
            </a:pPr>
            <a:r>
              <a:rPr lang="en-GB" sz="2000"/>
              <a:t>OO languages define classes in terms of the properties they have</a:t>
            </a:r>
          </a:p>
          <a:p>
            <a:pPr marL="692150" lvl="1" indent="-347663">
              <a:lnSpc>
                <a:spcPct val="90000"/>
              </a:lnSpc>
            </a:pPr>
            <a:r>
              <a:rPr lang="en-GB" sz="2000"/>
              <a:t>RDF defines properties in terms of the classes whose instances they relate to each other</a:t>
            </a:r>
          </a:p>
          <a:p>
            <a:pPr marL="692150" lvl="1" indent="-347663">
              <a:lnSpc>
                <a:spcPct val="90000"/>
              </a:lnSpc>
            </a:pPr>
            <a:endParaRPr lang="en-GB" sz="2000"/>
          </a:p>
          <a:p>
            <a:pPr>
              <a:lnSpc>
                <a:spcPct val="90000"/>
              </a:lnSpc>
            </a:pPr>
            <a:r>
              <a:rPr lang="en-GB" sz="2000"/>
              <a:t>The </a:t>
            </a:r>
            <a:r>
              <a:rPr lang="en-GB" sz="2000" i="1"/>
              <a:t>domain</a:t>
            </a:r>
            <a:r>
              <a:rPr lang="en-GB" sz="2000"/>
              <a:t> of a property is the class that the property runs </a:t>
            </a:r>
            <a:r>
              <a:rPr lang="en-GB" sz="2000" i="1"/>
              <a:t>from</a:t>
            </a:r>
          </a:p>
          <a:p>
            <a:pPr>
              <a:lnSpc>
                <a:spcPct val="90000"/>
              </a:lnSpc>
            </a:pPr>
            <a:r>
              <a:rPr lang="en-GB" sz="2000"/>
              <a:t>The </a:t>
            </a:r>
            <a:r>
              <a:rPr lang="en-GB" sz="2000" i="1"/>
              <a:t>range</a:t>
            </a:r>
            <a:r>
              <a:rPr lang="en-GB" sz="2000"/>
              <a:t> of a property is the class that a property runs </a:t>
            </a:r>
            <a:r>
              <a:rPr lang="en-GB" sz="2000" i="1"/>
              <a:t>to</a:t>
            </a:r>
            <a:endParaRPr lang="en-US" sz="2000" i="1"/>
          </a:p>
        </p:txBody>
      </p:sp>
    </p:spTree>
    <p:extLst>
      <p:ext uri="{BB962C8B-B14F-4D97-AF65-F5344CB8AC3E}">
        <p14:creationId xmlns:p14="http://schemas.microsoft.com/office/powerpoint/2010/main" val="3931985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ECS.potx</Template>
  <TotalTime>1733</TotalTime>
  <Words>538</Words>
  <Application>Microsoft Macintosh PowerPoint</Application>
  <PresentationFormat>On-screen Show (4:3)</PresentationFormat>
  <Paragraphs>160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ECS</vt:lpstr>
      <vt:lpstr>Semantic Web in Depth</vt:lpstr>
      <vt:lpstr>Using RDF to define RDFS</vt:lpstr>
      <vt:lpstr>RDF Schema class definitions</vt:lpstr>
      <vt:lpstr>RDF Schema class definitions</vt:lpstr>
      <vt:lpstr>RDF Schema class semantics</vt:lpstr>
      <vt:lpstr>RDF Schema class semantics</vt:lpstr>
      <vt:lpstr>RDF Schema class semantics</vt:lpstr>
      <vt:lpstr>RDF Schema property definitions</vt:lpstr>
      <vt:lpstr>RDF Schema property definitions</vt:lpstr>
      <vt:lpstr>RDF Schema property definitions</vt:lpstr>
      <vt:lpstr>RDF Schema property definitions</vt:lpstr>
      <vt:lpstr>RDF Schema property semantics</vt:lpstr>
      <vt:lpstr>RDF Schema property semantics</vt:lpstr>
      <vt:lpstr>RDF Schema predefined classes</vt:lpstr>
      <vt:lpstr>RDF Schema predefined classes</vt:lpstr>
      <vt:lpstr>RDF Schema ancillary features</vt:lpstr>
      <vt:lpstr>RDF Schema ancillary features</vt:lpstr>
      <vt:lpstr>RDF Schema Status</vt:lpstr>
    </vt:vector>
  </TitlesOfParts>
  <Manager/>
  <Company>University of Southampton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Nicholas Gibbins</dc:creator>
  <cp:keywords/>
  <dc:description/>
  <cp:lastModifiedBy>Nicholas Gibbins</cp:lastModifiedBy>
  <cp:revision>28</cp:revision>
  <dcterms:created xsi:type="dcterms:W3CDTF">2010-11-22T15:31:48Z</dcterms:created>
  <dcterms:modified xsi:type="dcterms:W3CDTF">2016-02-07T17:22:47Z</dcterms:modified>
  <cp:category/>
</cp:coreProperties>
</file>