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3" r:id="rId3"/>
    <p:sldMasterId id="2147483808" r:id="rId4"/>
  </p:sldMasterIdLst>
  <p:notesMasterIdLst>
    <p:notesMasterId r:id="rId57"/>
  </p:notesMasterIdLst>
  <p:handoutMasterIdLst>
    <p:handoutMasterId r:id="rId58"/>
  </p:handoutMasterIdLst>
  <p:sldIdLst>
    <p:sldId id="256" r:id="rId5"/>
    <p:sldId id="260" r:id="rId6"/>
    <p:sldId id="261" r:id="rId7"/>
    <p:sldId id="262" r:id="rId8"/>
    <p:sldId id="263" r:id="rId9"/>
    <p:sldId id="30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09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310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85F"/>
    <a:srgbClr val="615A20"/>
    <a:srgbClr val="FFB300"/>
    <a:srgbClr val="FE3E14"/>
    <a:srgbClr val="F00F2C"/>
    <a:srgbClr val="8A412B"/>
    <a:srgbClr val="CCDA86"/>
    <a:srgbClr val="53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34" autoAdjust="0"/>
  </p:normalViewPr>
  <p:slideViewPr>
    <p:cSldViewPr showGuides="1">
      <p:cViewPr>
        <p:scale>
          <a:sx n="103" d="100"/>
          <a:sy n="103" d="100"/>
        </p:scale>
        <p:origin x="-1088" y="-80"/>
      </p:cViewPr>
      <p:guideLst>
        <p:guide orient="horz" pos="16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5DB7A955-275D-D54D-ADE1-2F93A1C0C1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80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9836088B-FA9E-444E-87E0-5E0E9CF65F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60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48588-0E2C-BE47-BA27-A19B6D3115B4}" type="slidenum">
              <a:rPr lang="en-GB"/>
              <a:pPr/>
              <a:t>1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What is an ontology?</a:t>
            </a:r>
          </a:p>
          <a:p>
            <a:pPr eaLnBrk="1" hangingPunct="1"/>
            <a:r>
              <a:rPr lang="en-US" smtClean="0"/>
              <a:t>What are ontologies for?</a:t>
            </a:r>
          </a:p>
          <a:p>
            <a:pPr eaLnBrk="1" hangingPunct="1"/>
            <a:r>
              <a:rPr lang="en-US" smtClean="0"/>
              <a:t>Any examples out there?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EC83E-D6D2-A944-975D-E400A1F8EBD8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1B029-88D4-F948-8425-04006CAD5D02}" type="slidenum">
              <a:rPr lang="en-GB"/>
              <a:pPr/>
              <a:t>16</a:t>
            </a:fld>
            <a:endParaRPr lang="en-GB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If you ask O developers which methodology they use .. They will most likely have no answer!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A2B2B-2BFB-B44D-9B4F-5F6E9970682B}" type="slidenum">
              <a:rPr lang="en-GB"/>
              <a:pPr/>
              <a:t>29</a:t>
            </a:fld>
            <a:endParaRPr lang="en-GB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Noy calls the last one “combination” which is misleading </a:t>
            </a: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F30BD-56AE-5D41-BF9F-2BE14845626F}" type="slidenum">
              <a:rPr lang="en-GB"/>
              <a:pPr/>
              <a:t>51</a:t>
            </a:fld>
            <a:endParaRPr lang="en-GB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6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CC3F406-CA7E-C742-BDBB-C52803D951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4051B-F86C-1342-8A3C-34F0C180C7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67D1E-24AD-2A4F-9A79-3640A6C2CC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11058-07C2-7C41-92A7-99982F8E8E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E5F91-AF76-FA48-A016-7F7AFF9D22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6" name="Picture 1036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26B5B-1EFA-FF4F-9A31-DB8EC90EC6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91223-EE59-914B-B8B8-CAE925B1A1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A1E7B-0DC7-FC4C-ABFB-89B9E6743A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434E1-36CF-C945-ABAA-258427333D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B3FB3-89D7-A64F-838B-4A57139344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6631B-6D83-714A-8944-AAB25AA5DB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B913F-46D2-2D4E-A1FA-73CF8E722E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A898-4D56-FA45-A5C7-866BF38E02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2DEE5-97AA-6246-9FB5-456DBCDCF6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6E702-C0C1-7B44-9063-AF3AB52CC8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8CD90-5BD3-454F-8827-E3914C614B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53CBD-EDCF-BE4C-B8A5-6012033232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06CF8-E249-3140-A6B5-8342753B01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0A86F-FB21-994B-A5FE-7D6A0FA48F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26B5B-1EFA-FF4F-9A31-DB8EC90EC6C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2BFA8-1537-4F4D-B9F2-430FC40D60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A1E7B-0DC7-FC4C-ABFB-89B9E6743A6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434E1-36CF-C945-ABAA-258427333DB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E5F91-AF76-FA48-A016-7F7AFF9D224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B3FB3-89D7-A64F-838B-4A57139344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CC3F406-CA7E-C742-BDBB-C52803D951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53CBD-EDCF-BE4C-B8A5-6012033232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06CF8-E249-3140-A6B5-8342753B01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63540-3403-1149-B227-7E9550AD3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DF381-D6EE-A647-A453-10BAE361D4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980B7-9ABD-7D40-871B-7642B37AEF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AB41A-4989-084B-A9E8-B580826C0D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55F57-A45E-3143-8594-7C48EA9B6D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charset="0"/>
              </a:defRPr>
            </a:lvl1pPr>
          </a:lstStyle>
          <a:p>
            <a:pPr>
              <a:defRPr/>
            </a:pPr>
            <a:fld id="{CD29B11D-474E-F745-B235-5A0711703B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4" name="Picture 11" descr="electronics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charset="0"/>
              </a:defRPr>
            </a:lvl1pPr>
          </a:lstStyle>
          <a:p>
            <a:pPr>
              <a:defRPr/>
            </a:pPr>
            <a:fld id="{E200255C-4663-2945-B9BD-74618D01A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5367" name="Picture 12" descr="electronics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fld id="{CD29B11D-474E-F745-B235-5A0711703BD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Ontology Engineering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Nicholas Gibbins – </a:t>
            </a:r>
            <a:r>
              <a:rPr lang="en-US" dirty="0" err="1" smtClean="0"/>
              <a:t>nmg@ecs.soton.ac.uk</a:t>
            </a:r>
            <a:endParaRPr lang="en-US" dirty="0" smtClean="0"/>
          </a:p>
          <a:p>
            <a:r>
              <a:rPr lang="en-US" dirty="0" smtClean="0"/>
              <a:t>2013-2014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538790"/>
            <a:ext cx="7092280" cy="531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upper-level ontology</a:t>
            </a:r>
          </a:p>
        </p:txBody>
      </p:sp>
      <p:sp>
        <p:nvSpPr>
          <p:cNvPr id="54276" name="Text Box 9"/>
          <p:cNvSpPr txBox="1">
            <a:spLocks noChangeArrowheads="1"/>
          </p:cNvSpPr>
          <p:nvPr/>
        </p:nvSpPr>
        <p:spPr bwMode="auto">
          <a:xfrm>
            <a:off x="6324600" y="5334000"/>
            <a:ext cx="2436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GB" sz="2400" b="1"/>
              <a:t>a tiny section of Cyc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Describe a particular domain extensively </a:t>
            </a:r>
          </a:p>
          <a:p>
            <a:r>
              <a:rPr lang="en-GB" dirty="0" smtClean="0"/>
              <a:t>Domain dependent by definition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Example ontologies:</a:t>
            </a:r>
          </a:p>
          <a:p>
            <a:pPr lvl="1"/>
            <a:r>
              <a:rPr lang="en-GB" dirty="0"/>
              <a:t>GO: Gene Ontology</a:t>
            </a:r>
          </a:p>
          <a:p>
            <a:pPr lvl="2"/>
            <a:r>
              <a:rPr lang="en-GB" dirty="0"/>
              <a:t>Roughly 25K concepts</a:t>
            </a:r>
          </a:p>
          <a:p>
            <a:pPr lvl="1"/>
            <a:r>
              <a:rPr lang="en-GB" dirty="0"/>
              <a:t>CIDOC CRM: for cultural heritage</a:t>
            </a:r>
          </a:p>
          <a:p>
            <a:pPr lvl="2"/>
            <a:r>
              <a:rPr lang="en-GB" dirty="0"/>
              <a:t>Roughly 100 concepts</a:t>
            </a:r>
          </a:p>
          <a:p>
            <a:pPr lvl="1"/>
            <a:r>
              <a:rPr lang="en-GB" dirty="0"/>
              <a:t>FMA: Foundational Model of Anatomy</a:t>
            </a:r>
          </a:p>
          <a:p>
            <a:pPr lvl="2"/>
            <a:r>
              <a:rPr lang="en-GB" dirty="0"/>
              <a:t>Around 75K </a:t>
            </a:r>
            <a:r>
              <a:rPr lang="en-GB" dirty="0" smtClean="0"/>
              <a:t>concepts</a:t>
            </a:r>
            <a:endParaRPr lang="en-GB" dirty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Domain ontologies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908720"/>
            <a:ext cx="7596336" cy="56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CRM Ontology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1412776"/>
            <a:ext cx="7092279" cy="531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3050" lvl="1" indent="0">
              <a:buNone/>
            </a:pPr>
            <a:endParaRPr lang="en-US" dirty="0"/>
          </a:p>
          <a:p>
            <a:pPr marL="273050" lvl="1" indent="0">
              <a:buNone/>
            </a:pPr>
            <a:endParaRPr lang="en-US" dirty="0" smtClean="0"/>
          </a:p>
          <a:p>
            <a:pPr marL="273050" lvl="1" indent="0">
              <a:buNone/>
            </a:pPr>
            <a:endParaRPr lang="en-US" dirty="0"/>
          </a:p>
          <a:p>
            <a:pPr marL="273050" lvl="1" indent="0">
              <a:buNone/>
            </a:pPr>
            <a:endParaRPr lang="en-US" dirty="0" smtClean="0"/>
          </a:p>
          <a:p>
            <a:pPr marL="273050" lvl="1" indent="0">
              <a:buNone/>
            </a:pPr>
            <a:endParaRPr lang="en-US" dirty="0"/>
          </a:p>
          <a:p>
            <a:pPr marL="273050" lvl="1" indent="0">
              <a:buNone/>
            </a:pPr>
            <a:endParaRPr lang="en-US" dirty="0" smtClean="0"/>
          </a:p>
          <a:p>
            <a:pPr marL="273050" lvl="1" indent="0">
              <a:buNone/>
            </a:pPr>
            <a:endParaRPr lang="en-US" dirty="0" smtClean="0"/>
          </a:p>
          <a:p>
            <a:pPr marL="2730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Designed for academic domain</a:t>
            </a:r>
          </a:p>
          <a:p>
            <a:pPr lvl="1"/>
            <a:r>
              <a:rPr lang="en-US" dirty="0" smtClean="0"/>
              <a:t>Contains an upper layer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AKT Reference Ontology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/>
          <a:srcRect l="8147" t="-11853" r="5099" b="-14900"/>
          <a:stretch/>
        </p:blipFill>
        <p:spPr/>
      </p:pic>
      <p:sp>
        <p:nvSpPr>
          <p:cNvPr id="58372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Mainly designed to answer to the needs of a particular application</a:t>
            </a:r>
          </a:p>
          <a:p>
            <a:r>
              <a:rPr lang="en-GB" dirty="0" smtClean="0"/>
              <a:t>Scaled and focused to fit the application domain requirements</a:t>
            </a:r>
          </a:p>
          <a:p>
            <a:r>
              <a:rPr lang="en-GB" dirty="0" smtClean="0"/>
              <a:t>Example ontologies:</a:t>
            </a:r>
          </a:p>
          <a:p>
            <a:pPr lvl="1"/>
            <a:r>
              <a:rPr lang="en-GB" dirty="0" smtClean="0"/>
              <a:t>FOAF: Friend of a Friend ontology</a:t>
            </a:r>
          </a:p>
          <a:p>
            <a:pPr lvl="2"/>
            <a:r>
              <a:rPr lang="en-GB" dirty="0" smtClean="0"/>
              <a:t>about a dozen concepts</a:t>
            </a:r>
          </a:p>
          <a:p>
            <a:pPr lvl="1"/>
            <a:r>
              <a:rPr lang="en-GB" dirty="0" smtClean="0"/>
              <a:t>ESWC06: for conference metadata</a:t>
            </a:r>
          </a:p>
          <a:p>
            <a:pPr lvl="2"/>
            <a:r>
              <a:rPr lang="en-GB" dirty="0" smtClean="0"/>
              <a:t>about 80 concepts, including FOAF</a:t>
            </a: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Application ontologies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648200" y="1752600"/>
            <a:ext cx="40386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</a:pPr>
            <a:endParaRPr lang="en-US" sz="2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Ontology Building Methodologies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Ontology Building Methodologies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No standard methodology for ontology construction</a:t>
            </a:r>
          </a:p>
          <a:p>
            <a:r>
              <a:rPr lang="en-GB" smtClean="0"/>
              <a:t>There exists a number of methodologies and best practices</a:t>
            </a:r>
          </a:p>
          <a:p>
            <a:r>
              <a:rPr lang="en-GB" smtClean="0"/>
              <a:t>The following life cycle stages are usually shared by the methodologies:</a:t>
            </a:r>
          </a:p>
          <a:p>
            <a:pPr lvl="1"/>
            <a:r>
              <a:rPr lang="en-GB" smtClean="0"/>
              <a:t>Specification  - scope and purpose</a:t>
            </a:r>
          </a:p>
          <a:p>
            <a:pPr lvl="1"/>
            <a:r>
              <a:rPr lang="en-GB" smtClean="0"/>
              <a:t>Conceptualisation  - determining the concepts and relations</a:t>
            </a:r>
          </a:p>
          <a:p>
            <a:pPr lvl="1"/>
            <a:r>
              <a:rPr lang="en-GB" smtClean="0"/>
              <a:t>Formalisation  - axioms, restrictions</a:t>
            </a:r>
          </a:p>
          <a:p>
            <a:pPr lvl="1"/>
            <a:r>
              <a:rPr lang="en-GB" smtClean="0"/>
              <a:t>Implementation  - using some ontology editing tool</a:t>
            </a:r>
          </a:p>
          <a:p>
            <a:pPr lvl="1"/>
            <a:r>
              <a:rPr lang="en-GB" smtClean="0"/>
              <a:t>Evaluation  - measure how well you did</a:t>
            </a:r>
          </a:p>
          <a:p>
            <a:pPr lvl="1"/>
            <a:r>
              <a:rPr lang="en-GB" smtClean="0"/>
              <a:t>Documentation  - document what you did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Ontology Development Life-Cycle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Specification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Conceptualisation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Formalisation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Implementation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Documentation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Specification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Specifying the ontology’s purpose and scope </a:t>
            </a:r>
          </a:p>
          <a:p>
            <a:pPr lvl="1"/>
            <a:r>
              <a:rPr lang="en-GB" dirty="0" smtClean="0"/>
              <a:t>Why are you building this ontology?</a:t>
            </a:r>
          </a:p>
          <a:p>
            <a:pPr lvl="1"/>
            <a:r>
              <a:rPr lang="en-GB" dirty="0" smtClean="0"/>
              <a:t>What will this ontology be used for? </a:t>
            </a:r>
          </a:p>
          <a:p>
            <a:pPr lvl="1"/>
            <a:r>
              <a:rPr lang="en-GB" dirty="0" smtClean="0"/>
              <a:t>What is the domain of interest? </a:t>
            </a:r>
          </a:p>
          <a:p>
            <a:pPr lvl="2"/>
            <a:r>
              <a:rPr lang="en-GB" dirty="0" smtClean="0"/>
              <a:t>An ontology for car sales probably don’t need to know much about types and prices of engine oil</a:t>
            </a:r>
          </a:p>
          <a:p>
            <a:pPr lvl="1"/>
            <a:r>
              <a:rPr lang="en-GB" dirty="0" smtClean="0"/>
              <a:t>How much detail do you need?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Limit Your Scope</a:t>
            </a:r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endParaRPr lang="en-US" smtClean="0"/>
          </a:p>
        </p:txBody>
      </p:sp>
      <p:sp>
        <p:nvSpPr>
          <p:cNvPr id="64516" name="Line 9"/>
          <p:cNvSpPr>
            <a:spLocks noChangeShapeType="1"/>
          </p:cNvSpPr>
          <p:nvPr/>
        </p:nvSpPr>
        <p:spPr bwMode="auto">
          <a:xfrm>
            <a:off x="827088" y="2852936"/>
            <a:ext cx="69119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517" name="Group 61"/>
          <p:cNvGrpSpPr>
            <a:grpSpLocks/>
          </p:cNvGrpSpPr>
          <p:nvPr/>
        </p:nvGrpSpPr>
        <p:grpSpPr bwMode="auto">
          <a:xfrm>
            <a:off x="2143472" y="1951112"/>
            <a:ext cx="4876800" cy="685800"/>
            <a:chOff x="1152" y="768"/>
            <a:chExt cx="3072" cy="432"/>
          </a:xfrm>
        </p:grpSpPr>
        <p:sp>
          <p:nvSpPr>
            <p:cNvPr id="37928" name="Text Box 8"/>
            <p:cNvSpPr txBox="1">
              <a:spLocks noChangeArrowheads="1"/>
            </p:cNvSpPr>
            <p:nvPr/>
          </p:nvSpPr>
          <p:spPr bwMode="auto">
            <a:xfrm>
              <a:off x="2193" y="768"/>
              <a:ext cx="706" cy="21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defRPr/>
              </a:pPr>
              <a:r>
                <a:rPr lang="en-GB" sz="16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studies_at</a:t>
              </a:r>
              <a:endParaRPr lang="en-US" sz="1600">
                <a:solidFill>
                  <a:srgbClr val="323D43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927" name="Line 7"/>
            <p:cNvSpPr>
              <a:spLocks noChangeShapeType="1"/>
            </p:cNvSpPr>
            <p:nvPr/>
          </p:nvSpPr>
          <p:spPr bwMode="auto">
            <a:xfrm>
              <a:off x="1830" y="995"/>
              <a:ext cx="1451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9" name="AutoShape 46"/>
            <p:cNvSpPr>
              <a:spLocks noChangeArrowheads="1"/>
            </p:cNvSpPr>
            <p:nvPr/>
          </p:nvSpPr>
          <p:spPr bwMode="auto">
            <a:xfrm>
              <a:off x="1152" y="768"/>
              <a:ext cx="672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 dirty="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Student</a:t>
              </a:r>
            </a:p>
          </p:txBody>
        </p:sp>
        <p:sp>
          <p:nvSpPr>
            <p:cNvPr id="37930" name="AutoShape 47"/>
            <p:cNvSpPr>
              <a:spLocks noChangeArrowheads="1"/>
            </p:cNvSpPr>
            <p:nvPr/>
          </p:nvSpPr>
          <p:spPr bwMode="auto">
            <a:xfrm>
              <a:off x="3312" y="768"/>
              <a:ext cx="912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Educational </a:t>
              </a:r>
            </a:p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Organisation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59632" y="2875502"/>
            <a:ext cx="6207968" cy="3736435"/>
            <a:chOff x="533400" y="2438400"/>
            <a:chExt cx="6934200" cy="4173538"/>
          </a:xfrm>
        </p:grpSpPr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533400" y="3505200"/>
              <a:ext cx="6907213" cy="3106738"/>
              <a:chOff x="240" y="2171"/>
              <a:chExt cx="4351" cy="1957"/>
            </a:xfrm>
          </p:grpSpPr>
          <p:sp>
            <p:nvSpPr>
              <p:cNvPr id="37923" name="Text Box 43"/>
              <p:cNvSpPr txBox="1">
                <a:spLocks noChangeArrowheads="1"/>
              </p:cNvSpPr>
              <p:nvPr/>
            </p:nvSpPr>
            <p:spPr bwMode="auto">
              <a:xfrm>
                <a:off x="384" y="3851"/>
                <a:ext cx="997" cy="21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defRPr/>
                </a:pPr>
                <a:r>
                  <a:rPr lang="en-GB" sz="16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studied_course</a:t>
                </a:r>
                <a:endParaRPr lang="en-US" sz="20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914" name="Line 26"/>
              <p:cNvSpPr>
                <a:spLocks noChangeShapeType="1"/>
              </p:cNvSpPr>
              <p:nvPr/>
            </p:nvSpPr>
            <p:spPr bwMode="auto">
              <a:xfrm>
                <a:off x="240" y="2171"/>
                <a:ext cx="0" cy="167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37915" name="Line 30"/>
              <p:cNvSpPr>
                <a:spLocks noChangeShapeType="1"/>
              </p:cNvSpPr>
              <p:nvPr/>
            </p:nvSpPr>
            <p:spPr bwMode="auto">
              <a:xfrm flipV="1">
                <a:off x="1737" y="2987"/>
                <a:ext cx="408" cy="318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37916" name="Line 31"/>
              <p:cNvSpPr>
                <a:spLocks noChangeShapeType="1"/>
              </p:cNvSpPr>
              <p:nvPr/>
            </p:nvSpPr>
            <p:spPr bwMode="auto">
              <a:xfrm flipH="1" flipV="1">
                <a:off x="2281" y="2987"/>
                <a:ext cx="363" cy="318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37917" name="Line 37"/>
              <p:cNvSpPr>
                <a:spLocks noChangeShapeType="1"/>
              </p:cNvSpPr>
              <p:nvPr/>
            </p:nvSpPr>
            <p:spPr bwMode="auto">
              <a:xfrm>
                <a:off x="3597" y="2987"/>
                <a:ext cx="363" cy="681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37918" name="Line 38"/>
              <p:cNvSpPr>
                <a:spLocks noChangeShapeType="1"/>
              </p:cNvSpPr>
              <p:nvPr/>
            </p:nvSpPr>
            <p:spPr bwMode="auto">
              <a:xfrm flipH="1">
                <a:off x="4141" y="2987"/>
                <a:ext cx="227" cy="681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37919" name="Text Box 39"/>
              <p:cNvSpPr txBox="1">
                <a:spLocks noChangeArrowheads="1"/>
              </p:cNvSpPr>
              <p:nvPr/>
            </p:nvSpPr>
            <p:spPr bwMode="auto">
              <a:xfrm>
                <a:off x="4050" y="3214"/>
                <a:ext cx="541" cy="21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defRPr/>
                </a:pPr>
                <a:r>
                  <a:rPr lang="en-GB" sz="16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teaches</a:t>
                </a:r>
                <a:endParaRPr lang="en-US" sz="16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920" name="Text Box 40"/>
              <p:cNvSpPr txBox="1">
                <a:spLocks noChangeArrowheads="1"/>
              </p:cNvSpPr>
              <p:nvPr/>
            </p:nvSpPr>
            <p:spPr bwMode="auto">
              <a:xfrm>
                <a:off x="3415" y="3169"/>
                <a:ext cx="541" cy="21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defRPr/>
                </a:pPr>
                <a:r>
                  <a:rPr lang="en-GB" sz="16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teaches</a:t>
                </a:r>
                <a:endParaRPr lang="en-US" sz="16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921" name="Line 41"/>
              <p:cNvSpPr>
                <a:spLocks noChangeShapeType="1"/>
              </p:cNvSpPr>
              <p:nvPr/>
            </p:nvSpPr>
            <p:spPr bwMode="auto">
              <a:xfrm flipH="1">
                <a:off x="240" y="2171"/>
                <a:ext cx="99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37922" name="Line 42"/>
              <p:cNvSpPr>
                <a:spLocks noChangeShapeType="1"/>
              </p:cNvSpPr>
              <p:nvPr/>
            </p:nvSpPr>
            <p:spPr bwMode="auto">
              <a:xfrm>
                <a:off x="240" y="3849"/>
                <a:ext cx="3447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37924" name="AutoShape 49"/>
              <p:cNvSpPr>
                <a:spLocks noChangeArrowheads="1"/>
              </p:cNvSpPr>
              <p:nvPr/>
            </p:nvSpPr>
            <p:spPr bwMode="auto">
              <a:xfrm>
                <a:off x="2352" y="3312"/>
                <a:ext cx="672" cy="43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GB" sz="16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MSc</a:t>
                </a:r>
              </a:p>
              <a:p>
                <a:pPr>
                  <a:defRPr/>
                </a:pPr>
                <a:r>
                  <a:rPr lang="en-GB" sz="16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Student</a:t>
                </a:r>
              </a:p>
            </p:txBody>
          </p:sp>
          <p:sp>
            <p:nvSpPr>
              <p:cNvPr id="37925" name="AutoShape 50"/>
              <p:cNvSpPr>
                <a:spLocks noChangeArrowheads="1"/>
              </p:cNvSpPr>
              <p:nvPr/>
            </p:nvSpPr>
            <p:spPr bwMode="auto">
              <a:xfrm>
                <a:off x="1392" y="3312"/>
                <a:ext cx="672" cy="43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GB" sz="16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PhD</a:t>
                </a:r>
              </a:p>
              <a:p>
                <a:pPr>
                  <a:defRPr/>
                </a:pPr>
                <a:r>
                  <a:rPr lang="en-GB" sz="16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Student</a:t>
                </a:r>
              </a:p>
            </p:txBody>
          </p:sp>
          <p:sp>
            <p:nvSpPr>
              <p:cNvPr id="37926" name="AutoShape 51"/>
              <p:cNvSpPr>
                <a:spLocks noChangeArrowheads="1"/>
              </p:cNvSpPr>
              <p:nvPr/>
            </p:nvSpPr>
            <p:spPr bwMode="auto">
              <a:xfrm>
                <a:off x="3696" y="3696"/>
                <a:ext cx="672" cy="43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GB" sz="16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Course</a:t>
                </a:r>
              </a:p>
            </p:txBody>
          </p:sp>
        </p:grpSp>
        <p:grpSp>
          <p:nvGrpSpPr>
            <p:cNvPr id="4" name="Group 60"/>
            <p:cNvGrpSpPr>
              <a:grpSpLocks/>
            </p:cNvGrpSpPr>
            <p:nvPr/>
          </p:nvGrpSpPr>
          <p:grpSpPr bwMode="auto">
            <a:xfrm>
              <a:off x="1219200" y="2438400"/>
              <a:ext cx="6248400" cy="2438400"/>
              <a:chOff x="768" y="1536"/>
              <a:chExt cx="3936" cy="1536"/>
            </a:xfrm>
          </p:grpSpPr>
          <p:sp>
            <p:nvSpPr>
              <p:cNvPr id="37897" name="Text Box 14"/>
              <p:cNvSpPr txBox="1">
                <a:spLocks noChangeArrowheads="1"/>
              </p:cNvSpPr>
              <p:nvPr/>
            </p:nvSpPr>
            <p:spPr bwMode="auto">
              <a:xfrm>
                <a:off x="2071" y="1920"/>
                <a:ext cx="1247" cy="21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defRPr/>
                </a:pPr>
                <a:r>
                  <a:rPr lang="en-GB" sz="16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studies_fulltime_at</a:t>
                </a:r>
                <a:endParaRPr lang="en-US" sz="20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903" name="Text Box 24"/>
              <p:cNvSpPr txBox="1">
                <a:spLocks noChangeArrowheads="1"/>
              </p:cNvSpPr>
              <p:nvPr/>
            </p:nvSpPr>
            <p:spPr bwMode="auto">
              <a:xfrm>
                <a:off x="2025" y="2238"/>
                <a:ext cx="1293" cy="21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defRPr/>
                </a:pPr>
                <a:r>
                  <a:rPr lang="en-GB" sz="16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studies_parttime_at</a:t>
                </a:r>
                <a:endParaRPr lang="en-US" sz="20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907" name="Text Box 35"/>
              <p:cNvSpPr txBox="1">
                <a:spLocks noChangeArrowheads="1"/>
              </p:cNvSpPr>
              <p:nvPr/>
            </p:nvSpPr>
            <p:spPr bwMode="auto">
              <a:xfrm>
                <a:off x="1918" y="1536"/>
                <a:ext cx="1057" cy="21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defRPr/>
                </a:pPr>
                <a:r>
                  <a:rPr lang="en-GB" sz="16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graduated_from</a:t>
                </a:r>
                <a:endParaRPr lang="en-US" sz="20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896" name="Line 13"/>
              <p:cNvSpPr>
                <a:spLocks noChangeShapeType="1"/>
              </p:cNvSpPr>
              <p:nvPr/>
            </p:nvSpPr>
            <p:spPr bwMode="auto">
              <a:xfrm>
                <a:off x="1980" y="2148"/>
                <a:ext cx="1451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37898" name="Line 17"/>
              <p:cNvSpPr>
                <a:spLocks noChangeShapeType="1"/>
              </p:cNvSpPr>
              <p:nvPr/>
            </p:nvSpPr>
            <p:spPr bwMode="auto">
              <a:xfrm flipV="1">
                <a:off x="1008" y="2400"/>
                <a:ext cx="528" cy="225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37899" name="Line 18"/>
              <p:cNvSpPr>
                <a:spLocks noChangeShapeType="1"/>
              </p:cNvSpPr>
              <p:nvPr/>
            </p:nvSpPr>
            <p:spPr bwMode="auto">
              <a:xfrm flipH="1" flipV="1">
                <a:off x="1632" y="2400"/>
                <a:ext cx="635" cy="273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37900" name="Line 21"/>
              <p:cNvSpPr>
                <a:spLocks noChangeShapeType="1"/>
              </p:cNvSpPr>
              <p:nvPr/>
            </p:nvSpPr>
            <p:spPr bwMode="auto">
              <a:xfrm flipV="1">
                <a:off x="3408" y="2400"/>
                <a:ext cx="363" cy="273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37901" name="Line 22"/>
              <p:cNvSpPr>
                <a:spLocks noChangeShapeType="1"/>
              </p:cNvSpPr>
              <p:nvPr/>
            </p:nvSpPr>
            <p:spPr bwMode="auto">
              <a:xfrm flipH="1" flipV="1">
                <a:off x="3984" y="2400"/>
                <a:ext cx="499" cy="273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37902" name="Line 23"/>
              <p:cNvSpPr>
                <a:spLocks noChangeShapeType="1"/>
              </p:cNvSpPr>
              <p:nvPr/>
            </p:nvSpPr>
            <p:spPr bwMode="auto">
              <a:xfrm>
                <a:off x="1980" y="2238"/>
                <a:ext cx="1451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37904" name="Line 32"/>
              <p:cNvSpPr>
                <a:spLocks noChangeShapeType="1"/>
              </p:cNvSpPr>
              <p:nvPr/>
            </p:nvSpPr>
            <p:spPr bwMode="auto">
              <a:xfrm>
                <a:off x="3504" y="1776"/>
                <a:ext cx="0" cy="19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37905" name="Line 33"/>
              <p:cNvSpPr>
                <a:spLocks noChangeShapeType="1"/>
              </p:cNvSpPr>
              <p:nvPr/>
            </p:nvSpPr>
            <p:spPr bwMode="auto">
              <a:xfrm flipH="1">
                <a:off x="1737" y="1763"/>
                <a:ext cx="1769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37906" name="Line 34"/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0" cy="1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37908" name="AutoShape 53"/>
              <p:cNvSpPr>
                <a:spLocks noChangeArrowheads="1"/>
              </p:cNvSpPr>
              <p:nvPr/>
            </p:nvSpPr>
            <p:spPr bwMode="auto">
              <a:xfrm>
                <a:off x="1296" y="1968"/>
                <a:ext cx="672" cy="43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GB" sz="16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Student</a:t>
                </a:r>
              </a:p>
            </p:txBody>
          </p:sp>
          <p:sp>
            <p:nvSpPr>
              <p:cNvPr id="37909" name="AutoShape 54"/>
              <p:cNvSpPr>
                <a:spLocks noChangeArrowheads="1"/>
              </p:cNvSpPr>
              <p:nvPr/>
            </p:nvSpPr>
            <p:spPr bwMode="auto">
              <a:xfrm>
                <a:off x="3408" y="1968"/>
                <a:ext cx="912" cy="43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GB" sz="16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Educational </a:t>
                </a:r>
              </a:p>
              <a:p>
                <a:pPr>
                  <a:defRPr/>
                </a:pPr>
                <a:r>
                  <a:rPr lang="en-GB" sz="16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Organisation</a:t>
                </a:r>
              </a:p>
            </p:txBody>
          </p:sp>
          <p:sp>
            <p:nvSpPr>
              <p:cNvPr id="37910" name="AutoShape 55"/>
              <p:cNvSpPr>
                <a:spLocks noChangeArrowheads="1"/>
              </p:cNvSpPr>
              <p:nvPr/>
            </p:nvSpPr>
            <p:spPr bwMode="auto">
              <a:xfrm>
                <a:off x="768" y="2640"/>
                <a:ext cx="1008" cy="43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GB" sz="16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Undergraduate</a:t>
                </a:r>
              </a:p>
              <a:p>
                <a:pPr>
                  <a:defRPr/>
                </a:pPr>
                <a:r>
                  <a:rPr lang="en-GB" sz="16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Student</a:t>
                </a:r>
              </a:p>
            </p:txBody>
          </p:sp>
          <p:sp>
            <p:nvSpPr>
              <p:cNvPr id="37911" name="AutoShape 56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12" cy="43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GB" sz="16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Postgraduate</a:t>
                </a:r>
              </a:p>
              <a:p>
                <a:pPr>
                  <a:defRPr/>
                </a:pPr>
                <a:r>
                  <a:rPr lang="en-GB" sz="16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Student</a:t>
                </a:r>
              </a:p>
            </p:txBody>
          </p:sp>
          <p:sp>
            <p:nvSpPr>
              <p:cNvPr id="37912" name="AutoShape 58"/>
              <p:cNvSpPr>
                <a:spLocks noChangeArrowheads="1"/>
              </p:cNvSpPr>
              <p:nvPr/>
            </p:nvSpPr>
            <p:spPr bwMode="auto">
              <a:xfrm>
                <a:off x="4032" y="2592"/>
                <a:ext cx="672" cy="43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GB" sz="16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University</a:t>
                </a:r>
              </a:p>
            </p:txBody>
          </p:sp>
          <p:sp>
            <p:nvSpPr>
              <p:cNvPr id="37913" name="AutoShape 59"/>
              <p:cNvSpPr>
                <a:spLocks noChangeArrowheads="1"/>
              </p:cNvSpPr>
              <p:nvPr/>
            </p:nvSpPr>
            <p:spPr bwMode="auto">
              <a:xfrm>
                <a:off x="3072" y="2592"/>
                <a:ext cx="672" cy="43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GB" sz="16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College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Topics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lecture:</a:t>
            </a:r>
          </a:p>
          <a:p>
            <a:pPr lvl="1"/>
            <a:r>
              <a:rPr lang="en-GB" dirty="0" smtClean="0"/>
              <a:t>Ontologies – a quick recap</a:t>
            </a:r>
          </a:p>
          <a:p>
            <a:pPr lvl="1"/>
            <a:r>
              <a:rPr lang="en-GB" dirty="0" smtClean="0"/>
              <a:t>What are they?</a:t>
            </a:r>
          </a:p>
          <a:p>
            <a:pPr lvl="1"/>
            <a:r>
              <a:rPr lang="en-GB" dirty="0" smtClean="0"/>
              <a:t>What type of ontologies are out there?</a:t>
            </a:r>
          </a:p>
          <a:p>
            <a:pPr lvl="1"/>
            <a:r>
              <a:rPr lang="en-GB" dirty="0" smtClean="0"/>
              <a:t>What are they used for? </a:t>
            </a:r>
          </a:p>
          <a:p>
            <a:pPr lvl="1"/>
            <a:r>
              <a:rPr lang="en-GB" dirty="0" smtClean="0"/>
              <a:t>Ontology Building Methodologies</a:t>
            </a:r>
          </a:p>
          <a:p>
            <a:pPr lvl="1"/>
            <a:r>
              <a:rPr lang="en-GB" dirty="0" smtClean="0"/>
              <a:t>Life-cycle</a:t>
            </a:r>
          </a:p>
          <a:p>
            <a:pPr lvl="1"/>
            <a:r>
              <a:rPr lang="en-GB" smtClean="0"/>
              <a:t>Existing methodologies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Competency Questions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are some of the questions you need the ontology to answer (competency questions)?</a:t>
            </a:r>
          </a:p>
          <a:p>
            <a:pPr lvl="1"/>
            <a:r>
              <a:rPr lang="en-GB" dirty="0" smtClean="0"/>
              <a:t>Make a list of such questions and use as a check list when designing the ontology</a:t>
            </a:r>
          </a:p>
          <a:p>
            <a:pPr lvl="1"/>
            <a:r>
              <a:rPr lang="en-GB" dirty="0" smtClean="0"/>
              <a:t>Helps to define scope, level of detail, evaluation, etc.</a:t>
            </a: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Competency Questions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questions that you REALLY need </a:t>
            </a:r>
          </a:p>
          <a:p>
            <a:pPr lvl="1"/>
            <a:r>
              <a:rPr lang="en-GB" dirty="0" smtClean="0"/>
              <a:t>You probably don’t need to worry about the questions that “perhaps someone might need to ask someday”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questions that CAN BE answered</a:t>
            </a:r>
          </a:p>
          <a:p>
            <a:pPr lvl="1"/>
            <a:r>
              <a:rPr lang="en-GB" dirty="0" smtClean="0"/>
              <a:t>i.e. you have/can get the necessary data to answer those questions</a:t>
            </a:r>
          </a:p>
          <a:p>
            <a:pPr lvl="1"/>
            <a:r>
              <a:rPr lang="en-GB" dirty="0" smtClean="0"/>
              <a:t>Permanent lack of some data may render parts of the ontology useless!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0028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Ontology Development Life-Cycle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>
                <a:solidFill>
                  <a:srgbClr val="A6A6A6"/>
                </a:solidFill>
              </a:rPr>
              <a:t>Specification</a:t>
            </a:r>
          </a:p>
          <a:p>
            <a:pPr lvl="1"/>
            <a:r>
              <a:rPr lang="en-GB" dirty="0" smtClean="0"/>
              <a:t>Conceptualisation</a:t>
            </a:r>
          </a:p>
          <a:p>
            <a:pPr lvl="1"/>
            <a:r>
              <a:rPr lang="en-GB" dirty="0" smtClean="0">
                <a:solidFill>
                  <a:srgbClr val="A6A6A6"/>
                </a:solidFill>
              </a:rPr>
              <a:t>Formalisation</a:t>
            </a:r>
          </a:p>
          <a:p>
            <a:pPr lvl="1"/>
            <a:r>
              <a:rPr lang="en-GB" dirty="0" smtClean="0">
                <a:solidFill>
                  <a:srgbClr val="A6A6A6"/>
                </a:solidFill>
              </a:rPr>
              <a:t>Implementation</a:t>
            </a:r>
          </a:p>
          <a:p>
            <a:pPr lvl="1"/>
            <a:r>
              <a:rPr lang="en-GB" dirty="0" smtClean="0">
                <a:solidFill>
                  <a:srgbClr val="A6A6A6"/>
                </a:solidFill>
              </a:rPr>
              <a:t>Evaluation</a:t>
            </a:r>
          </a:p>
          <a:p>
            <a:pPr lvl="1"/>
            <a:r>
              <a:rPr lang="en-GB" dirty="0" smtClean="0">
                <a:solidFill>
                  <a:srgbClr val="A6A6A6"/>
                </a:solidFill>
              </a:rPr>
              <a:t>Documentation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Conceptualisation</a:t>
            </a:r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Identifying the concepts to include in your ontology, and how they relate to each other</a:t>
            </a:r>
          </a:p>
          <a:p>
            <a:pPr lvl="1"/>
            <a:r>
              <a:rPr lang="en-GB" dirty="0" smtClean="0"/>
              <a:t>This will be depend to some extent on your defined scope and competency questions</a:t>
            </a:r>
          </a:p>
          <a:p>
            <a:pPr lvl="1"/>
            <a:r>
              <a:rPr lang="en-GB" dirty="0" smtClean="0"/>
              <a:t>Set unambiguous names and descriptions for those classes and relationships (more on this in Documentation)</a:t>
            </a:r>
          </a:p>
          <a:p>
            <a:pPr lvl="1"/>
            <a:r>
              <a:rPr lang="en-GB" dirty="0" smtClean="0"/>
              <a:t>Reach agreement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Conceptualisation</a:t>
            </a:r>
          </a:p>
        </p:txBody>
      </p:sp>
      <p:pic>
        <p:nvPicPr>
          <p:cNvPr id="68612" name="Picture 10" descr="ebay-onto-b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lum bright="-18000"/>
          </a:blip>
          <a:srcRect l="-7" t="-30" r="-14240" b="-194"/>
          <a:stretch/>
        </p:blipFill>
        <p:spPr/>
      </p:pic>
      <p:sp>
        <p:nvSpPr>
          <p:cNvPr id="2" name="Rectangle 1"/>
          <p:cNvSpPr/>
          <p:nvPr/>
        </p:nvSpPr>
        <p:spPr>
          <a:xfrm>
            <a:off x="4283968" y="5517232"/>
            <a:ext cx="4572000" cy="10156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l"/>
            <a:r>
              <a:rPr lang="en-GB" sz="2000" dirty="0">
                <a:latin typeface="Georgia"/>
                <a:cs typeface="Georgia"/>
              </a:rPr>
              <a:t>When designing an ontology, start with a drawing sheet or software (</a:t>
            </a:r>
            <a:r>
              <a:rPr lang="en-GB" sz="2000" dirty="0" err="1">
                <a:latin typeface="Georgia"/>
                <a:cs typeface="Georgia"/>
              </a:rPr>
              <a:t>eg</a:t>
            </a:r>
            <a:r>
              <a:rPr lang="en-GB" sz="2000" dirty="0">
                <a:latin typeface="Georgia"/>
                <a:cs typeface="Georgia"/>
              </a:rPr>
              <a:t> Visio, Mind Maps), or cards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Conceptualisation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Ontologies are meant to be reusable!</a:t>
            </a:r>
          </a:p>
          <a:p>
            <a:pPr lvl="1"/>
            <a:r>
              <a:rPr lang="en-GB" dirty="0" smtClean="0"/>
              <a:t>Technology for reusing ontologies is still limited</a:t>
            </a:r>
          </a:p>
          <a:p>
            <a:r>
              <a:rPr lang="en-GB" dirty="0" smtClean="0"/>
              <a:t>Always a good idea to check any existing models or ontologies</a:t>
            </a:r>
          </a:p>
          <a:p>
            <a:pPr lvl="1"/>
            <a:r>
              <a:rPr lang="en-GB" dirty="0" smtClean="0"/>
              <a:t>Check your database models or off-the-shelf ontologies</a:t>
            </a:r>
          </a:p>
          <a:p>
            <a:r>
              <a:rPr lang="en-GB" dirty="0" smtClean="0"/>
              <a:t>Check existing ontologies</a:t>
            </a:r>
          </a:p>
          <a:p>
            <a:pPr lvl="1"/>
            <a:r>
              <a:rPr lang="en-GB" dirty="0" smtClean="0"/>
              <a:t>No need to reinvent the wheel, unless it is easier to do so!</a:t>
            </a:r>
          </a:p>
          <a:p>
            <a:pPr lvl="1"/>
            <a:r>
              <a:rPr lang="en-GB" dirty="0" smtClean="0"/>
              <a:t>Ontology search engines</a:t>
            </a:r>
          </a:p>
          <a:p>
            <a:pPr lvl="2"/>
            <a:r>
              <a:rPr lang="en-GB" dirty="0" err="1" smtClean="0"/>
              <a:t>Swoogle</a:t>
            </a:r>
            <a:r>
              <a:rPr lang="en-GB" dirty="0" smtClean="0"/>
              <a:t>, Watson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protegeOLib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/>
          <a:srcRect t="-1964" b="-1964"/>
          <a:stretch/>
        </p:blipFill>
        <p:spPr>
          <a:xfrm>
            <a:off x="214985" y="296333"/>
            <a:ext cx="5221111" cy="5864755"/>
          </a:xfrm>
        </p:spPr>
      </p:pic>
      <p:pic>
        <p:nvPicPr>
          <p:cNvPr id="28676" name="Picture 4" descr="swoo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1628800"/>
            <a:ext cx="4140200" cy="501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7" name="Picture 5" descr="swoogle-metadata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3635375" y="404813"/>
            <a:ext cx="5200650" cy="572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Ontology Development Life-Cycle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>
                <a:solidFill>
                  <a:srgbClr val="A6A6A6"/>
                </a:solidFill>
              </a:rPr>
              <a:t>Specification</a:t>
            </a:r>
          </a:p>
          <a:p>
            <a:pPr lvl="1"/>
            <a:r>
              <a:rPr lang="en-GB" dirty="0" smtClean="0">
                <a:solidFill>
                  <a:srgbClr val="A6A6A6"/>
                </a:solidFill>
              </a:rPr>
              <a:t>Conceptualisation</a:t>
            </a:r>
          </a:p>
          <a:p>
            <a:pPr lvl="1"/>
            <a:r>
              <a:rPr lang="en-GB" dirty="0" smtClean="0"/>
              <a:t>Formalisation</a:t>
            </a:r>
          </a:p>
          <a:p>
            <a:pPr lvl="1"/>
            <a:r>
              <a:rPr lang="en-GB" dirty="0" smtClean="0">
                <a:solidFill>
                  <a:srgbClr val="A6A6A6"/>
                </a:solidFill>
              </a:rPr>
              <a:t>Implementation</a:t>
            </a:r>
          </a:p>
          <a:p>
            <a:pPr lvl="1"/>
            <a:r>
              <a:rPr lang="en-GB" dirty="0" smtClean="0">
                <a:solidFill>
                  <a:srgbClr val="A6A6A6"/>
                </a:solidFill>
              </a:rPr>
              <a:t>Evaluation</a:t>
            </a:r>
          </a:p>
          <a:p>
            <a:pPr lvl="1"/>
            <a:r>
              <a:rPr lang="en-GB" dirty="0" smtClean="0">
                <a:solidFill>
                  <a:srgbClr val="A6A6A6"/>
                </a:solidFill>
              </a:rPr>
              <a:t>Documentation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Formalisation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Moving from a list of concepts to a formal model</a:t>
            </a:r>
          </a:p>
          <a:p>
            <a:r>
              <a:rPr lang="en-GB" smtClean="0"/>
              <a:t>Define the hierarchy of concepts and relations </a:t>
            </a:r>
          </a:p>
          <a:p>
            <a:r>
              <a:rPr lang="en-GB" smtClean="0"/>
              <a:t>Also note down any restrictions</a:t>
            </a:r>
          </a:p>
          <a:p>
            <a:pPr lvl="1"/>
            <a:r>
              <a:rPr lang="en-GB" smtClean="0"/>
              <a:t>E.g. NonProfitOrg isDisjoint from ProfitOrg</a:t>
            </a:r>
          </a:p>
          <a:p>
            <a:pPr lvl="1"/>
            <a:r>
              <a:rPr lang="en-GB" smtClean="0"/>
              <a:t>An email address is unique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Building the Class Hierarchy</a:t>
            </a:r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Top-down</a:t>
            </a:r>
          </a:p>
          <a:p>
            <a:pPr lvl="1"/>
            <a:r>
              <a:rPr lang="en-US" dirty="0" smtClean="0"/>
              <a:t>Start with the most general classes and finish with the most detailed classes</a:t>
            </a:r>
          </a:p>
          <a:p>
            <a:pPr marL="0" indent="0">
              <a:buNone/>
            </a:pPr>
            <a:r>
              <a:rPr lang="en-US" dirty="0" smtClean="0"/>
              <a:t>Bottom-up</a:t>
            </a:r>
          </a:p>
          <a:p>
            <a:pPr lvl="1"/>
            <a:r>
              <a:rPr lang="en-US" dirty="0" smtClean="0"/>
              <a:t>Start with the most detailed classes and finish with the most general ones</a:t>
            </a:r>
          </a:p>
          <a:p>
            <a:pPr marL="0" indent="0">
              <a:buNone/>
            </a:pPr>
            <a:r>
              <a:rPr lang="en-US" dirty="0" smtClean="0"/>
              <a:t>Middle-out</a:t>
            </a:r>
          </a:p>
          <a:p>
            <a:pPr lvl="1"/>
            <a:r>
              <a:rPr lang="en-US" dirty="0" smtClean="0"/>
              <a:t>Start with the most obvious classes </a:t>
            </a:r>
          </a:p>
          <a:p>
            <a:pPr lvl="1"/>
            <a:r>
              <a:rPr lang="en-US" dirty="0" smtClean="0"/>
              <a:t>Group as required</a:t>
            </a:r>
          </a:p>
          <a:p>
            <a:pPr lvl="1"/>
            <a:r>
              <a:rPr lang="en-US" dirty="0" smtClean="0"/>
              <a:t>Then go upwards and downwards to the more general and more detailed classes respectively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Ontologies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Definition</a:t>
            </a:r>
          </a:p>
          <a:p>
            <a:pPr lvl="1"/>
            <a:r>
              <a:rPr lang="en-GB" smtClean="0"/>
              <a:t>“a formal, explicit specification of a shared conceptualisation” Gruber </a:t>
            </a:r>
          </a:p>
          <a:p>
            <a:pPr lvl="2"/>
            <a:endParaRPr lang="en-GB" smtClean="0"/>
          </a:p>
          <a:p>
            <a:pPr lvl="2"/>
            <a:endParaRPr lang="en-GB" smtClean="0"/>
          </a:p>
          <a:p>
            <a:pPr lvl="2"/>
            <a:endParaRPr lang="en-GB" smtClean="0"/>
          </a:p>
          <a:p>
            <a:pPr lvl="2"/>
            <a:endParaRPr lang="en-GB" smtClean="0"/>
          </a:p>
          <a:p>
            <a:r>
              <a:rPr lang="en-GB" smtClean="0"/>
              <a:t>And in English …</a:t>
            </a:r>
          </a:p>
          <a:p>
            <a:pPr lvl="1"/>
            <a:r>
              <a:rPr lang="en-GB" smtClean="0"/>
              <a:t>An ontology is the combination of concepts and relationships required to model a knowledge domain in a human and machine understandable format</a:t>
            </a:r>
          </a:p>
        </p:txBody>
      </p:sp>
      <p:sp>
        <p:nvSpPr>
          <p:cNvPr id="4" name="Down Arrow Callout 3"/>
          <p:cNvSpPr/>
          <p:nvPr/>
        </p:nvSpPr>
        <p:spPr bwMode="auto">
          <a:xfrm>
            <a:off x="1143000" y="1062038"/>
            <a:ext cx="1444625" cy="1071562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Machine readable</a:t>
            </a:r>
          </a:p>
        </p:txBody>
      </p:sp>
      <p:sp>
        <p:nvSpPr>
          <p:cNvPr id="6" name="Up Arrow Callout 5"/>
          <p:cNvSpPr/>
          <p:nvPr/>
        </p:nvSpPr>
        <p:spPr bwMode="auto">
          <a:xfrm>
            <a:off x="1219200" y="2514600"/>
            <a:ext cx="3124200" cy="1600200"/>
          </a:xfrm>
          <a:prstGeom prst="upArrow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Representation of concepts</a:t>
            </a:r>
          </a:p>
          <a:p>
            <a:pPr>
              <a:defRPr/>
            </a:pPr>
            <a:r>
              <a:rPr lang="en-US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and constraints is </a:t>
            </a:r>
          </a:p>
          <a:p>
            <a:pPr>
              <a:defRPr/>
            </a:pPr>
            <a:r>
              <a:rPr lang="en-US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explicitly defined</a:t>
            </a:r>
          </a:p>
          <a:p>
            <a:pPr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Down Arrow Callout 6"/>
          <p:cNvSpPr/>
          <p:nvPr/>
        </p:nvSpPr>
        <p:spPr bwMode="auto">
          <a:xfrm>
            <a:off x="3962400" y="457200"/>
            <a:ext cx="3124200" cy="1676400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ontology should represent </a:t>
            </a:r>
          </a:p>
          <a:p>
            <a:pPr>
              <a:defRPr/>
            </a:pPr>
            <a:r>
              <a:rPr lang="en-US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a shared view of the domain</a:t>
            </a:r>
          </a:p>
        </p:txBody>
      </p:sp>
      <p:sp>
        <p:nvSpPr>
          <p:cNvPr id="8" name="Up Arrow Callout 7"/>
          <p:cNvSpPr/>
          <p:nvPr/>
        </p:nvSpPr>
        <p:spPr bwMode="auto">
          <a:xfrm>
            <a:off x="5486400" y="2514600"/>
            <a:ext cx="3124200" cy="1524000"/>
          </a:xfrm>
          <a:prstGeom prst="upArrow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modelling the concepts </a:t>
            </a:r>
          </a:p>
          <a:p>
            <a:pPr>
              <a:defRPr/>
            </a:pPr>
            <a:r>
              <a:rPr lang="en-US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and relations of the domain</a:t>
            </a:r>
          </a:p>
          <a:p>
            <a:pPr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Middle-Out Approach</a:t>
            </a:r>
            <a:endParaRPr lang="en-US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Good for controlling scope and detail</a:t>
            </a:r>
            <a:endParaRPr lang="en-US" smtClean="0"/>
          </a:p>
        </p:txBody>
      </p:sp>
      <p:sp>
        <p:nvSpPr>
          <p:cNvPr id="49156" name="AutoShape 31"/>
          <p:cNvSpPr>
            <a:spLocks noChangeArrowheads="1"/>
          </p:cNvSpPr>
          <p:nvPr/>
        </p:nvSpPr>
        <p:spPr bwMode="auto">
          <a:xfrm>
            <a:off x="1412875" y="4343400"/>
            <a:ext cx="11430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1600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49157" name="AutoShape 32"/>
          <p:cNvSpPr>
            <a:spLocks noChangeArrowheads="1"/>
          </p:cNvSpPr>
          <p:nvPr/>
        </p:nvSpPr>
        <p:spPr bwMode="auto">
          <a:xfrm>
            <a:off x="3352800" y="4343400"/>
            <a:ext cx="11430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1600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49158" name="AutoShape 34"/>
          <p:cNvSpPr>
            <a:spLocks noChangeArrowheads="1"/>
          </p:cNvSpPr>
          <p:nvPr/>
        </p:nvSpPr>
        <p:spPr bwMode="auto">
          <a:xfrm>
            <a:off x="5791200" y="4343400"/>
            <a:ext cx="11430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1600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University</a:t>
            </a:r>
          </a:p>
        </p:txBody>
      </p:sp>
      <p:grpSp>
        <p:nvGrpSpPr>
          <p:cNvPr id="2" name="Group 155"/>
          <p:cNvGrpSpPr>
            <a:grpSpLocks/>
          </p:cNvGrpSpPr>
          <p:nvPr/>
        </p:nvGrpSpPr>
        <p:grpSpPr bwMode="auto">
          <a:xfrm>
            <a:off x="990600" y="2819400"/>
            <a:ext cx="6019800" cy="3276600"/>
            <a:chOff x="589" y="1130"/>
            <a:chExt cx="3792" cy="2064"/>
          </a:xfrm>
        </p:grpSpPr>
        <p:sp>
          <p:nvSpPr>
            <p:cNvPr id="49160" name="Line 133"/>
            <p:cNvSpPr>
              <a:spLocks noChangeShapeType="1"/>
            </p:cNvSpPr>
            <p:nvPr/>
          </p:nvSpPr>
          <p:spPr bwMode="auto">
            <a:xfrm flipV="1">
              <a:off x="3984" y="1632"/>
              <a:ext cx="0" cy="45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49161" name="AutoShape 134"/>
            <p:cNvSpPr>
              <a:spLocks noChangeArrowheads="1"/>
            </p:cNvSpPr>
            <p:nvPr/>
          </p:nvSpPr>
          <p:spPr bwMode="auto">
            <a:xfrm>
              <a:off x="3517" y="1226"/>
              <a:ext cx="864" cy="3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Organisation</a:t>
              </a:r>
            </a:p>
          </p:txBody>
        </p:sp>
        <p:grpSp>
          <p:nvGrpSpPr>
            <p:cNvPr id="75786" name="Group 135"/>
            <p:cNvGrpSpPr>
              <a:grpSpLocks/>
            </p:cNvGrpSpPr>
            <p:nvPr/>
          </p:nvGrpSpPr>
          <p:grpSpPr bwMode="auto">
            <a:xfrm>
              <a:off x="1549" y="1130"/>
              <a:ext cx="2222" cy="1180"/>
              <a:chOff x="1202" y="1887"/>
              <a:chExt cx="2222" cy="1180"/>
            </a:xfrm>
          </p:grpSpPr>
          <p:sp>
            <p:nvSpPr>
              <p:cNvPr id="49174" name="Line 136"/>
              <p:cNvSpPr>
                <a:spLocks noChangeShapeType="1"/>
              </p:cNvSpPr>
              <p:nvPr/>
            </p:nvSpPr>
            <p:spPr bwMode="auto">
              <a:xfrm>
                <a:off x="1882" y="2115"/>
                <a:ext cx="1270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49175" name="Text Box 137"/>
              <p:cNvSpPr txBox="1">
                <a:spLocks noChangeArrowheads="1"/>
              </p:cNvSpPr>
              <p:nvPr/>
            </p:nvSpPr>
            <p:spPr bwMode="auto">
              <a:xfrm>
                <a:off x="2006" y="1887"/>
                <a:ext cx="855" cy="19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defRPr/>
                </a:pPr>
                <a:r>
                  <a:rPr lang="en-GB" sz="14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affiliated_with</a:t>
                </a:r>
                <a:endParaRPr lang="en-US" sz="18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9176" name="Line 138"/>
              <p:cNvSpPr>
                <a:spLocks noChangeShapeType="1"/>
              </p:cNvSpPr>
              <p:nvPr/>
            </p:nvSpPr>
            <p:spPr bwMode="auto">
              <a:xfrm>
                <a:off x="2472" y="3067"/>
                <a:ext cx="771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49177" name="Text Box 139"/>
              <p:cNvSpPr txBox="1">
                <a:spLocks noChangeArrowheads="1"/>
              </p:cNvSpPr>
              <p:nvPr/>
            </p:nvSpPr>
            <p:spPr bwMode="auto">
              <a:xfrm>
                <a:off x="2545" y="2847"/>
                <a:ext cx="640" cy="19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defRPr/>
                </a:pPr>
                <a:r>
                  <a:rPr lang="en-GB" sz="14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studies_at</a:t>
                </a:r>
                <a:endParaRPr lang="en-US" sz="18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9178" name="Line 140"/>
              <p:cNvSpPr>
                <a:spLocks noChangeShapeType="1"/>
              </p:cNvSpPr>
              <p:nvPr/>
            </p:nvSpPr>
            <p:spPr bwMode="auto">
              <a:xfrm flipV="1">
                <a:off x="1202" y="2704"/>
                <a:ext cx="181" cy="13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49179" name="Line 141"/>
              <p:cNvSpPr>
                <a:spLocks noChangeShapeType="1"/>
              </p:cNvSpPr>
              <p:nvPr/>
            </p:nvSpPr>
            <p:spPr bwMode="auto">
              <a:xfrm>
                <a:off x="1383" y="2704"/>
                <a:ext cx="18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49180" name="Line 142"/>
              <p:cNvSpPr>
                <a:spLocks noChangeShapeType="1"/>
              </p:cNvSpPr>
              <p:nvPr/>
            </p:nvSpPr>
            <p:spPr bwMode="auto">
              <a:xfrm>
                <a:off x="3243" y="2704"/>
                <a:ext cx="181" cy="13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49181" name="Text Box 143"/>
              <p:cNvSpPr txBox="1">
                <a:spLocks noChangeArrowheads="1"/>
              </p:cNvSpPr>
              <p:nvPr/>
            </p:nvSpPr>
            <p:spPr bwMode="auto">
              <a:xfrm>
                <a:off x="2245" y="2463"/>
                <a:ext cx="585" cy="19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defRPr/>
                </a:pPr>
                <a:r>
                  <a:rPr lang="en-GB" sz="1400">
                    <a:solidFill>
                      <a:srgbClr val="323D43"/>
                    </a:solidFill>
                    <a:ea typeface="ＭＳ Ｐゴシック" charset="-128"/>
                    <a:cs typeface="ＭＳ Ｐゴシック" charset="-128"/>
                  </a:rPr>
                  <a:t>works_at</a:t>
                </a:r>
                <a:endParaRPr lang="en-US" sz="18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49163" name="Line 144"/>
            <p:cNvSpPr>
              <a:spLocks noChangeShapeType="1"/>
            </p:cNvSpPr>
            <p:nvPr/>
          </p:nvSpPr>
          <p:spPr bwMode="auto">
            <a:xfrm flipV="1">
              <a:off x="1308" y="1586"/>
              <a:ext cx="544" cy="49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49164" name="Line 145"/>
            <p:cNvSpPr>
              <a:spLocks noChangeShapeType="1"/>
            </p:cNvSpPr>
            <p:nvPr/>
          </p:nvSpPr>
          <p:spPr bwMode="auto">
            <a:xfrm flipH="1" flipV="1">
              <a:off x="1943" y="1586"/>
              <a:ext cx="453" cy="49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49165" name="Line 146"/>
            <p:cNvSpPr>
              <a:spLocks noChangeShapeType="1"/>
            </p:cNvSpPr>
            <p:nvPr/>
          </p:nvSpPr>
          <p:spPr bwMode="auto">
            <a:xfrm flipV="1">
              <a:off x="997" y="2494"/>
              <a:ext cx="181" cy="31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49166" name="Line 147"/>
            <p:cNvSpPr>
              <a:spLocks noChangeShapeType="1"/>
            </p:cNvSpPr>
            <p:nvPr/>
          </p:nvSpPr>
          <p:spPr bwMode="auto">
            <a:xfrm flipH="1" flipV="1">
              <a:off x="1360" y="2494"/>
              <a:ext cx="363" cy="31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49167" name="Line 148"/>
            <p:cNvSpPr>
              <a:spLocks noChangeShapeType="1"/>
            </p:cNvSpPr>
            <p:nvPr/>
          </p:nvSpPr>
          <p:spPr bwMode="auto">
            <a:xfrm flipH="1" flipV="1">
              <a:off x="2358" y="2494"/>
              <a:ext cx="272" cy="31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49168" name="Line 149"/>
            <p:cNvSpPr>
              <a:spLocks noChangeShapeType="1"/>
            </p:cNvSpPr>
            <p:nvPr/>
          </p:nvSpPr>
          <p:spPr bwMode="auto">
            <a:xfrm flipH="1" flipV="1">
              <a:off x="2630" y="2494"/>
              <a:ext cx="771" cy="31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49169" name="AutoShape 150"/>
            <p:cNvSpPr>
              <a:spLocks noChangeArrowheads="1"/>
            </p:cNvSpPr>
            <p:nvPr/>
          </p:nvSpPr>
          <p:spPr bwMode="auto">
            <a:xfrm>
              <a:off x="589" y="2810"/>
              <a:ext cx="720" cy="3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Research</a:t>
              </a:r>
            </a:p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Staff</a:t>
              </a:r>
            </a:p>
          </p:txBody>
        </p:sp>
        <p:sp>
          <p:nvSpPr>
            <p:cNvPr id="49170" name="AutoShape 151"/>
            <p:cNvSpPr>
              <a:spLocks noChangeArrowheads="1"/>
            </p:cNvSpPr>
            <p:nvPr/>
          </p:nvSpPr>
          <p:spPr bwMode="auto">
            <a:xfrm>
              <a:off x="1501" y="2810"/>
              <a:ext cx="720" cy="3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Teaching</a:t>
              </a:r>
            </a:p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Staff</a:t>
              </a:r>
            </a:p>
          </p:txBody>
        </p:sp>
        <p:sp>
          <p:nvSpPr>
            <p:cNvPr id="49171" name="AutoShape 152"/>
            <p:cNvSpPr>
              <a:spLocks noChangeArrowheads="1"/>
            </p:cNvSpPr>
            <p:nvPr/>
          </p:nvSpPr>
          <p:spPr bwMode="auto">
            <a:xfrm>
              <a:off x="2365" y="2810"/>
              <a:ext cx="720" cy="3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Undergrad</a:t>
              </a:r>
            </a:p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Student</a:t>
              </a:r>
            </a:p>
          </p:txBody>
        </p:sp>
        <p:sp>
          <p:nvSpPr>
            <p:cNvPr id="49172" name="AutoShape 153"/>
            <p:cNvSpPr>
              <a:spLocks noChangeArrowheads="1"/>
            </p:cNvSpPr>
            <p:nvPr/>
          </p:nvSpPr>
          <p:spPr bwMode="auto">
            <a:xfrm>
              <a:off x="3277" y="2810"/>
              <a:ext cx="720" cy="3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PostGrad</a:t>
              </a:r>
            </a:p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Student</a:t>
              </a:r>
            </a:p>
          </p:txBody>
        </p:sp>
        <p:sp>
          <p:nvSpPr>
            <p:cNvPr id="49173" name="AutoShape 154"/>
            <p:cNvSpPr>
              <a:spLocks noChangeArrowheads="1"/>
            </p:cNvSpPr>
            <p:nvPr/>
          </p:nvSpPr>
          <p:spPr bwMode="auto">
            <a:xfrm>
              <a:off x="1501" y="1178"/>
              <a:ext cx="720" cy="3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Person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Naming Conventions</a:t>
            </a:r>
            <a:endParaRPr 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rules, but conventions</a:t>
            </a:r>
          </a:p>
          <a:p>
            <a:r>
              <a:rPr lang="en-US" dirty="0" smtClean="0"/>
              <a:t>Avoid spaces and uncommon delimiters in class and relation names</a:t>
            </a:r>
          </a:p>
          <a:p>
            <a:pPr lvl="1"/>
            <a:r>
              <a:rPr lang="en-US" dirty="0" smtClean="0"/>
              <a:t>E.g. use </a:t>
            </a:r>
            <a:r>
              <a:rPr lang="en-US" dirty="0" err="1" smtClean="0"/>
              <a:t>PetFood</a:t>
            </a:r>
            <a:r>
              <a:rPr lang="en-US" dirty="0" smtClean="0"/>
              <a:t> or </a:t>
            </a:r>
            <a:r>
              <a:rPr lang="en-US" dirty="0" err="1" smtClean="0"/>
              <a:t>Pet_Food</a:t>
            </a:r>
            <a:r>
              <a:rPr lang="en-US" dirty="0" smtClean="0"/>
              <a:t> instead of Pet Food or Pet*Food</a:t>
            </a:r>
          </a:p>
          <a:p>
            <a:r>
              <a:rPr lang="en-US" dirty="0" err="1" smtClean="0"/>
              <a:t>Capitalise</a:t>
            </a:r>
            <a:r>
              <a:rPr lang="en-US" dirty="0" smtClean="0"/>
              <a:t> each word in a class name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PetFood</a:t>
            </a:r>
            <a:r>
              <a:rPr lang="en-US" dirty="0" smtClean="0"/>
              <a:t> instead of </a:t>
            </a:r>
            <a:r>
              <a:rPr lang="en-US" dirty="0" err="1" smtClean="0"/>
              <a:t>Petfood</a:t>
            </a:r>
            <a:r>
              <a:rPr lang="en-US" dirty="0" smtClean="0"/>
              <a:t> or even </a:t>
            </a:r>
            <a:r>
              <a:rPr lang="en-US" dirty="0" err="1" smtClean="0"/>
              <a:t>petfood</a:t>
            </a:r>
            <a:endParaRPr lang="en-US" dirty="0" smtClean="0"/>
          </a:p>
          <a:p>
            <a:r>
              <a:rPr lang="en-US" dirty="0" smtClean="0"/>
              <a:t>Names of relations usually start with a lowercase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pet_owner</a:t>
            </a:r>
            <a:r>
              <a:rPr lang="en-US" dirty="0" smtClean="0"/>
              <a:t>, </a:t>
            </a:r>
            <a:r>
              <a:rPr lang="en-US" dirty="0" err="1" smtClean="0"/>
              <a:t>petOwner</a:t>
            </a:r>
            <a:endParaRPr lang="en-US" dirty="0" smtClean="0"/>
          </a:p>
          <a:p>
            <a:r>
              <a:rPr lang="en-US" dirty="0" smtClean="0"/>
              <a:t>Better use singular names </a:t>
            </a:r>
          </a:p>
          <a:p>
            <a:pPr lvl="1"/>
            <a:r>
              <a:rPr lang="en-US" dirty="0" smtClean="0"/>
              <a:t>E.g. Pet, Person, Shop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Class or a Relation?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Is it a class or a relation? </a:t>
            </a:r>
          </a:p>
          <a:p>
            <a:pPr lvl="1"/>
            <a:endParaRPr lang="en-GB" smtClean="0"/>
          </a:p>
        </p:txBody>
      </p:sp>
      <p:grpSp>
        <p:nvGrpSpPr>
          <p:cNvPr id="77828" name="Group 22"/>
          <p:cNvGrpSpPr>
            <a:grpSpLocks/>
          </p:cNvGrpSpPr>
          <p:nvPr/>
        </p:nvGrpSpPr>
        <p:grpSpPr bwMode="auto">
          <a:xfrm>
            <a:off x="1143000" y="2590800"/>
            <a:ext cx="7472363" cy="1728788"/>
            <a:chOff x="768" y="2208"/>
            <a:chExt cx="4707" cy="1089"/>
          </a:xfrm>
        </p:grpSpPr>
        <p:sp>
          <p:nvSpPr>
            <p:cNvPr id="51206" name="Line 8"/>
            <p:cNvSpPr>
              <a:spLocks noChangeShapeType="1"/>
            </p:cNvSpPr>
            <p:nvPr/>
          </p:nvSpPr>
          <p:spPr bwMode="auto">
            <a:xfrm flipV="1">
              <a:off x="1245" y="2601"/>
              <a:ext cx="192" cy="25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rIns="3600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07" name="Line 9"/>
            <p:cNvSpPr>
              <a:spLocks noChangeShapeType="1"/>
            </p:cNvSpPr>
            <p:nvPr/>
          </p:nvSpPr>
          <p:spPr bwMode="auto">
            <a:xfrm flipH="1" flipV="1">
              <a:off x="1629" y="2601"/>
              <a:ext cx="144" cy="25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rIns="3600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08" name="Line 11"/>
            <p:cNvSpPr>
              <a:spLocks noChangeShapeType="1"/>
            </p:cNvSpPr>
            <p:nvPr/>
          </p:nvSpPr>
          <p:spPr bwMode="auto">
            <a:xfrm>
              <a:off x="3687" y="2701"/>
              <a:ext cx="816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rIns="3600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09" name="Text Box 12"/>
            <p:cNvSpPr txBox="1">
              <a:spLocks noChangeArrowheads="1"/>
            </p:cNvSpPr>
            <p:nvPr/>
          </p:nvSpPr>
          <p:spPr bwMode="auto">
            <a:xfrm>
              <a:off x="3725" y="2448"/>
              <a:ext cx="787" cy="1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36000" rIns="3600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GB" sz="1400">
                  <a:solidFill>
                    <a:srgbClr val="323D43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type of study</a:t>
              </a:r>
            </a:p>
          </p:txBody>
        </p:sp>
        <p:sp>
          <p:nvSpPr>
            <p:cNvPr id="51210" name="AutoShape 13"/>
            <p:cNvSpPr>
              <a:spLocks noChangeArrowheads="1"/>
            </p:cNvSpPr>
            <p:nvPr/>
          </p:nvSpPr>
          <p:spPr bwMode="auto">
            <a:xfrm>
              <a:off x="4567" y="2423"/>
              <a:ext cx="908" cy="576"/>
            </a:xfrm>
            <a:prstGeom prst="bracePair">
              <a:avLst>
                <a:gd name="adj" fmla="val 8333"/>
              </a:avLst>
            </a:prstGeom>
            <a:noFill/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211" name="Text Box 14"/>
            <p:cNvSpPr txBox="1">
              <a:spLocks noChangeArrowheads="1"/>
            </p:cNvSpPr>
            <p:nvPr/>
          </p:nvSpPr>
          <p:spPr bwMode="auto">
            <a:xfrm>
              <a:off x="4691" y="2390"/>
              <a:ext cx="714" cy="58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defRPr/>
              </a:pPr>
              <a:r>
                <a:rPr lang="en-GB" sz="18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Full time</a:t>
              </a:r>
            </a:p>
            <a:p>
              <a:pPr algn="l">
                <a:defRPr/>
              </a:pPr>
              <a:endParaRPr lang="en-GB" sz="1800">
                <a:solidFill>
                  <a:srgbClr val="323D43"/>
                </a:solidFill>
                <a:ea typeface="ＭＳ Ｐゴシック" charset="-128"/>
                <a:cs typeface="ＭＳ Ｐゴシック" charset="-128"/>
              </a:endParaRPr>
            </a:p>
            <a:p>
              <a:pPr algn="l">
                <a:defRPr/>
              </a:pPr>
              <a:r>
                <a:rPr lang="en-GB" sz="18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Part time</a:t>
              </a:r>
              <a:endParaRPr lang="en-US" sz="1800">
                <a:solidFill>
                  <a:srgbClr val="323D43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212" name="Line 15"/>
            <p:cNvSpPr>
              <a:spLocks noChangeShapeType="1"/>
            </p:cNvSpPr>
            <p:nvPr/>
          </p:nvSpPr>
          <p:spPr bwMode="auto">
            <a:xfrm>
              <a:off x="2716" y="2208"/>
              <a:ext cx="0" cy="108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13" name="AutoShape 18"/>
            <p:cNvSpPr>
              <a:spLocks noChangeArrowheads="1"/>
            </p:cNvSpPr>
            <p:nvPr/>
          </p:nvSpPr>
          <p:spPr bwMode="auto">
            <a:xfrm>
              <a:off x="3024" y="2544"/>
              <a:ext cx="624" cy="33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8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Student</a:t>
              </a:r>
            </a:p>
          </p:txBody>
        </p:sp>
        <p:sp>
          <p:nvSpPr>
            <p:cNvPr id="51214" name="AutoShape 19"/>
            <p:cNvSpPr>
              <a:spLocks noChangeArrowheads="1"/>
            </p:cNvSpPr>
            <p:nvPr/>
          </p:nvSpPr>
          <p:spPr bwMode="auto">
            <a:xfrm>
              <a:off x="1632" y="2880"/>
              <a:ext cx="672" cy="3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8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PartTime</a:t>
              </a:r>
            </a:p>
            <a:p>
              <a:pPr>
                <a:defRPr/>
              </a:pPr>
              <a:r>
                <a:rPr lang="en-GB" sz="18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Student</a:t>
              </a:r>
            </a:p>
          </p:txBody>
        </p:sp>
        <p:sp>
          <p:nvSpPr>
            <p:cNvPr id="51215" name="AutoShape 20"/>
            <p:cNvSpPr>
              <a:spLocks noChangeArrowheads="1"/>
            </p:cNvSpPr>
            <p:nvPr/>
          </p:nvSpPr>
          <p:spPr bwMode="auto">
            <a:xfrm>
              <a:off x="1200" y="2256"/>
              <a:ext cx="624" cy="33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8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Student</a:t>
              </a:r>
            </a:p>
          </p:txBody>
        </p:sp>
        <p:sp>
          <p:nvSpPr>
            <p:cNvPr id="51216" name="AutoShape 21"/>
            <p:cNvSpPr>
              <a:spLocks noChangeArrowheads="1"/>
            </p:cNvSpPr>
            <p:nvPr/>
          </p:nvSpPr>
          <p:spPr bwMode="auto">
            <a:xfrm>
              <a:off x="768" y="2880"/>
              <a:ext cx="720" cy="3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8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FullTime</a:t>
              </a:r>
            </a:p>
            <a:p>
              <a:pPr>
                <a:defRPr/>
              </a:pPr>
              <a:r>
                <a:rPr lang="en-GB" sz="18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Student</a:t>
              </a:r>
            </a:p>
          </p:txBody>
        </p:sp>
      </p:grp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685800" y="48006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</a:pPr>
            <a:r>
              <a:rPr lang="en-GB" sz="2000">
                <a:latin typeface="Georgia" charset="0"/>
              </a:rPr>
              <a:t>Answer:</a:t>
            </a:r>
          </a:p>
          <a:p>
            <a:pPr marL="692150" lvl="1" indent="-347663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</a:pPr>
            <a:r>
              <a:rPr lang="en-GB" sz="1800">
                <a:solidFill>
                  <a:schemeClr val="accent2"/>
                </a:solidFill>
                <a:latin typeface="Georgia" charset="0"/>
              </a:rPr>
              <a:t>It depends! </a:t>
            </a:r>
          </a:p>
          <a:p>
            <a:pPr marL="692150" lvl="1" indent="-347663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</a:pPr>
            <a:r>
              <a:rPr lang="en-GB" sz="1800">
                <a:solidFill>
                  <a:schemeClr val="accent2"/>
                </a:solidFill>
                <a:latin typeface="Georgia" charset="0"/>
              </a:rPr>
              <a:t>If the subclass doesn’t need any new relations (or restrictions), then consider making it a relation</a:t>
            </a:r>
            <a:endParaRPr lang="en-GB" sz="1800"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Class or an Instance?</a:t>
            </a:r>
            <a:endParaRPr 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Is it a class or an instance?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r>
              <a:rPr lang="en-GB" smtClean="0"/>
              <a:t>Answer:</a:t>
            </a:r>
          </a:p>
          <a:p>
            <a:pPr lvl="1"/>
            <a:r>
              <a:rPr lang="en-GB" smtClean="0"/>
              <a:t>If it can have its own instances, then it should be a class</a:t>
            </a:r>
          </a:p>
          <a:p>
            <a:pPr lvl="1"/>
            <a:r>
              <a:rPr lang="en-GB" smtClean="0"/>
              <a:t>If it can have its own subclasses, then it should be a class</a:t>
            </a:r>
          </a:p>
          <a:p>
            <a:endParaRPr lang="en-US" smtClean="0"/>
          </a:p>
        </p:txBody>
      </p:sp>
      <p:grpSp>
        <p:nvGrpSpPr>
          <p:cNvPr id="78852" name="Group 19"/>
          <p:cNvGrpSpPr>
            <a:grpSpLocks/>
          </p:cNvGrpSpPr>
          <p:nvPr/>
        </p:nvGrpSpPr>
        <p:grpSpPr bwMode="auto">
          <a:xfrm>
            <a:off x="2209800" y="2590800"/>
            <a:ext cx="4648200" cy="1752600"/>
            <a:chOff x="1440" y="1824"/>
            <a:chExt cx="2928" cy="1104"/>
          </a:xfrm>
        </p:grpSpPr>
        <p:sp>
          <p:nvSpPr>
            <p:cNvPr id="78853" name="Line 7"/>
            <p:cNvSpPr>
              <a:spLocks noChangeShapeType="1"/>
            </p:cNvSpPr>
            <p:nvPr/>
          </p:nvSpPr>
          <p:spPr bwMode="auto">
            <a:xfrm flipV="1">
              <a:off x="3864" y="2224"/>
              <a:ext cx="0" cy="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36000" rIns="3600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0" name="Line 10"/>
            <p:cNvSpPr>
              <a:spLocks noChangeShapeType="1"/>
            </p:cNvSpPr>
            <p:nvPr/>
          </p:nvSpPr>
          <p:spPr bwMode="auto">
            <a:xfrm>
              <a:off x="2208" y="2056"/>
              <a:ext cx="1316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8855" name="Line 11"/>
            <p:cNvSpPr>
              <a:spLocks noChangeShapeType="1"/>
            </p:cNvSpPr>
            <p:nvPr/>
          </p:nvSpPr>
          <p:spPr bwMode="auto">
            <a:xfrm>
              <a:off x="2254" y="2691"/>
              <a:ext cx="11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56" name="Text Box 12"/>
            <p:cNvSpPr txBox="1">
              <a:spLocks noChangeArrowheads="1"/>
            </p:cNvSpPr>
            <p:nvPr/>
          </p:nvSpPr>
          <p:spPr bwMode="auto">
            <a:xfrm>
              <a:off x="2558" y="2055"/>
              <a:ext cx="67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1400"/>
                <a:t>studies_at</a:t>
              </a:r>
              <a:endParaRPr lang="en-US" sz="2000"/>
            </a:p>
          </p:txBody>
        </p:sp>
        <p:sp>
          <p:nvSpPr>
            <p:cNvPr id="78857" name="Line 13"/>
            <p:cNvSpPr>
              <a:spLocks noChangeShapeType="1"/>
            </p:cNvSpPr>
            <p:nvPr/>
          </p:nvSpPr>
          <p:spPr bwMode="auto">
            <a:xfrm flipV="1">
              <a:off x="1872" y="2208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4" name="AutoShape 14"/>
            <p:cNvSpPr>
              <a:spLocks noChangeArrowheads="1"/>
            </p:cNvSpPr>
            <p:nvPr/>
          </p:nvSpPr>
          <p:spPr bwMode="auto">
            <a:xfrm>
              <a:off x="1584" y="1824"/>
              <a:ext cx="624" cy="3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8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Student</a:t>
              </a:r>
            </a:p>
          </p:txBody>
        </p:sp>
        <p:sp>
          <p:nvSpPr>
            <p:cNvPr id="52235" name="AutoShape 15"/>
            <p:cNvSpPr>
              <a:spLocks noChangeArrowheads="1"/>
            </p:cNvSpPr>
            <p:nvPr/>
          </p:nvSpPr>
          <p:spPr bwMode="auto">
            <a:xfrm>
              <a:off x="3552" y="1824"/>
              <a:ext cx="720" cy="3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8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University</a:t>
              </a:r>
            </a:p>
          </p:txBody>
        </p:sp>
        <p:sp>
          <p:nvSpPr>
            <p:cNvPr id="52236" name="AutoShape 17"/>
            <p:cNvSpPr>
              <a:spLocks noChangeArrowheads="1"/>
            </p:cNvSpPr>
            <p:nvPr/>
          </p:nvSpPr>
          <p:spPr bwMode="auto">
            <a:xfrm>
              <a:off x="1440" y="2544"/>
              <a:ext cx="816" cy="384"/>
            </a:xfrm>
            <a:prstGeom prst="roundRect">
              <a:avLst>
                <a:gd name="adj" fmla="val 16667"/>
              </a:avLst>
            </a:prstGeom>
            <a:solidFill>
              <a:srgbClr val="FBC0D2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8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John Smith</a:t>
              </a:r>
            </a:p>
          </p:txBody>
        </p:sp>
        <p:sp>
          <p:nvSpPr>
            <p:cNvPr id="52237" name="AutoShape 18"/>
            <p:cNvSpPr>
              <a:spLocks noChangeArrowheads="1"/>
            </p:cNvSpPr>
            <p:nvPr/>
          </p:nvSpPr>
          <p:spPr bwMode="auto">
            <a:xfrm>
              <a:off x="3456" y="2544"/>
              <a:ext cx="912" cy="384"/>
            </a:xfrm>
            <a:prstGeom prst="roundRect">
              <a:avLst>
                <a:gd name="adj" fmla="val 16667"/>
              </a:avLst>
            </a:prstGeom>
            <a:solidFill>
              <a:srgbClr val="FBC0D2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8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Uni of Soton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Transitivity of Class Hierarchy</a:t>
            </a:r>
            <a:endParaRPr lang="en-US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subClassOf</a:t>
            </a:r>
            <a:r>
              <a:rPr lang="en-US" dirty="0" smtClean="0"/>
              <a:t> relation </a:t>
            </a:r>
            <a:r>
              <a:rPr lang="en-US" dirty="0" smtClean="0"/>
              <a:t>is always transitive</a:t>
            </a:r>
          </a:p>
          <a:p>
            <a:pPr lvl="1"/>
            <a:r>
              <a:rPr lang="en-US" dirty="0" smtClean="0"/>
              <a:t>Car is a Transportation Object</a:t>
            </a:r>
          </a:p>
          <a:p>
            <a:pPr lvl="1"/>
            <a:r>
              <a:rPr lang="en-US" dirty="0" smtClean="0"/>
              <a:t>Any instance of Car is also a </a:t>
            </a:r>
            <a:r>
              <a:rPr lang="en-US" dirty="0" err="1" smtClean="0"/>
              <a:t>TransportationObject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subClassOf</a:t>
            </a:r>
            <a:r>
              <a:rPr lang="en-US" dirty="0" smtClean="0"/>
              <a:t> is </a:t>
            </a:r>
            <a:r>
              <a:rPr lang="en-US" dirty="0" smtClean="0"/>
              <a:t>not the same as </a:t>
            </a:r>
            <a:r>
              <a:rPr lang="en-US" dirty="0" err="1" smtClean="0"/>
              <a:t>partOf</a:t>
            </a:r>
            <a:endParaRPr lang="en-US" dirty="0" smtClean="0"/>
          </a:p>
        </p:txBody>
      </p:sp>
      <p:grpSp>
        <p:nvGrpSpPr>
          <p:cNvPr id="79876" name="Group 19"/>
          <p:cNvGrpSpPr>
            <a:grpSpLocks/>
          </p:cNvGrpSpPr>
          <p:nvPr/>
        </p:nvGrpSpPr>
        <p:grpSpPr bwMode="auto">
          <a:xfrm>
            <a:off x="6629400" y="1447800"/>
            <a:ext cx="1114425" cy="2514600"/>
            <a:chOff x="4176" y="912"/>
            <a:chExt cx="702" cy="1584"/>
          </a:xfrm>
        </p:grpSpPr>
        <p:sp>
          <p:nvSpPr>
            <p:cNvPr id="53258" name="Line 10"/>
            <p:cNvSpPr>
              <a:spLocks noChangeShapeType="1"/>
            </p:cNvSpPr>
            <p:nvPr/>
          </p:nvSpPr>
          <p:spPr bwMode="auto">
            <a:xfrm flipV="1">
              <a:off x="4512" y="1296"/>
              <a:ext cx="0" cy="18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53259" name="Line 11"/>
            <p:cNvSpPr>
              <a:spLocks noChangeShapeType="1"/>
            </p:cNvSpPr>
            <p:nvPr/>
          </p:nvSpPr>
          <p:spPr bwMode="auto">
            <a:xfrm flipV="1">
              <a:off x="4512" y="1872"/>
              <a:ext cx="0" cy="22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53260" name="Text Box 13"/>
            <p:cNvSpPr txBox="1">
              <a:spLocks noChangeArrowheads="1"/>
            </p:cNvSpPr>
            <p:nvPr/>
          </p:nvSpPr>
          <p:spPr bwMode="auto">
            <a:xfrm>
              <a:off x="4560" y="1296"/>
              <a:ext cx="302" cy="21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defRPr/>
              </a:pPr>
              <a:r>
                <a:rPr lang="en-GB" sz="16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isA</a:t>
              </a:r>
              <a:endParaRPr lang="en-US" sz="1800">
                <a:solidFill>
                  <a:srgbClr val="323D43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3261" name="Text Box 14"/>
            <p:cNvSpPr txBox="1">
              <a:spLocks noChangeArrowheads="1"/>
            </p:cNvSpPr>
            <p:nvPr/>
          </p:nvSpPr>
          <p:spPr bwMode="auto">
            <a:xfrm>
              <a:off x="4576" y="1920"/>
              <a:ext cx="302" cy="21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defRPr/>
              </a:pPr>
              <a:r>
                <a:rPr lang="en-GB" sz="16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isA</a:t>
              </a:r>
              <a:endParaRPr lang="en-US" sz="1800">
                <a:solidFill>
                  <a:srgbClr val="323D43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3262" name="AutoShape 16"/>
            <p:cNvSpPr>
              <a:spLocks noChangeArrowheads="1"/>
            </p:cNvSpPr>
            <p:nvPr/>
          </p:nvSpPr>
          <p:spPr bwMode="auto">
            <a:xfrm>
              <a:off x="4224" y="2112"/>
              <a:ext cx="576" cy="3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Car</a:t>
              </a:r>
            </a:p>
          </p:txBody>
        </p:sp>
        <p:sp>
          <p:nvSpPr>
            <p:cNvPr id="53263" name="AutoShape 17"/>
            <p:cNvSpPr>
              <a:spLocks noChangeArrowheads="1"/>
            </p:cNvSpPr>
            <p:nvPr/>
          </p:nvSpPr>
          <p:spPr bwMode="auto">
            <a:xfrm>
              <a:off x="4176" y="912"/>
              <a:ext cx="672" cy="3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Transport</a:t>
              </a:r>
            </a:p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Object</a:t>
              </a:r>
            </a:p>
          </p:txBody>
        </p:sp>
        <p:sp>
          <p:nvSpPr>
            <p:cNvPr id="53264" name="AutoShape 18"/>
            <p:cNvSpPr>
              <a:spLocks noChangeArrowheads="1"/>
            </p:cNvSpPr>
            <p:nvPr/>
          </p:nvSpPr>
          <p:spPr bwMode="auto">
            <a:xfrm>
              <a:off x="4224" y="1488"/>
              <a:ext cx="576" cy="3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Vehicle</a:t>
              </a:r>
            </a:p>
          </p:txBody>
        </p:sp>
      </p:grpSp>
      <p:grpSp>
        <p:nvGrpSpPr>
          <p:cNvPr id="79877" name="Group 23"/>
          <p:cNvGrpSpPr>
            <a:grpSpLocks/>
          </p:cNvGrpSpPr>
          <p:nvPr/>
        </p:nvGrpSpPr>
        <p:grpSpPr bwMode="auto">
          <a:xfrm>
            <a:off x="6248400" y="4724400"/>
            <a:ext cx="1206500" cy="1828800"/>
            <a:chOff x="3936" y="2976"/>
            <a:chExt cx="760" cy="1152"/>
          </a:xfrm>
        </p:grpSpPr>
        <p:sp>
          <p:nvSpPr>
            <p:cNvPr id="53254" name="Line 12"/>
            <p:cNvSpPr>
              <a:spLocks noChangeShapeType="1"/>
            </p:cNvSpPr>
            <p:nvPr/>
          </p:nvSpPr>
          <p:spPr bwMode="auto">
            <a:xfrm flipV="1">
              <a:off x="4202" y="3339"/>
              <a:ext cx="0" cy="45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53255" name="Text Box 15"/>
            <p:cNvSpPr txBox="1">
              <a:spLocks noChangeArrowheads="1"/>
            </p:cNvSpPr>
            <p:nvPr/>
          </p:nvSpPr>
          <p:spPr bwMode="auto">
            <a:xfrm>
              <a:off x="4248" y="3475"/>
              <a:ext cx="448" cy="19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defRPr/>
              </a:pPr>
              <a:r>
                <a:rPr lang="en-GB" sz="14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partOf</a:t>
              </a:r>
              <a:endParaRPr lang="en-US" sz="2000">
                <a:solidFill>
                  <a:srgbClr val="323D43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3256" name="AutoShape 21"/>
            <p:cNvSpPr>
              <a:spLocks noChangeArrowheads="1"/>
            </p:cNvSpPr>
            <p:nvPr/>
          </p:nvSpPr>
          <p:spPr bwMode="auto">
            <a:xfrm>
              <a:off x="3936" y="2976"/>
              <a:ext cx="576" cy="33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8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Car</a:t>
              </a:r>
            </a:p>
          </p:txBody>
        </p:sp>
        <p:sp>
          <p:nvSpPr>
            <p:cNvPr id="53257" name="AutoShape 22"/>
            <p:cNvSpPr>
              <a:spLocks noChangeArrowheads="1"/>
            </p:cNvSpPr>
            <p:nvPr/>
          </p:nvSpPr>
          <p:spPr bwMode="auto">
            <a:xfrm>
              <a:off x="3936" y="3792"/>
              <a:ext cx="576" cy="33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8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Wheel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Tidy Your Hierarchy</a:t>
            </a:r>
            <a:endParaRPr lang="en-US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Avoid </a:t>
            </a:r>
            <a:r>
              <a:rPr lang="en-GB" dirty="0" err="1" smtClean="0"/>
              <a:t>subClassOf</a:t>
            </a:r>
            <a:r>
              <a:rPr lang="en-GB" dirty="0" smtClean="0"/>
              <a:t> clutter</a:t>
            </a:r>
            <a:r>
              <a:rPr lang="en-GB" dirty="0" smtClean="0"/>
              <a:t>!</a:t>
            </a:r>
          </a:p>
          <a:p>
            <a:r>
              <a:rPr lang="en-GB" dirty="0" smtClean="0"/>
              <a:t>Break down your hierarchy further if you have too many direct subclasses of a class</a:t>
            </a:r>
            <a:endParaRPr lang="en-US" dirty="0" smtClean="0"/>
          </a:p>
        </p:txBody>
      </p:sp>
      <p:grpSp>
        <p:nvGrpSpPr>
          <p:cNvPr id="80900" name="Group 4"/>
          <p:cNvGrpSpPr>
            <a:grpSpLocks/>
          </p:cNvGrpSpPr>
          <p:nvPr/>
        </p:nvGrpSpPr>
        <p:grpSpPr bwMode="auto">
          <a:xfrm>
            <a:off x="76200" y="3200400"/>
            <a:ext cx="4343400" cy="3429000"/>
            <a:chOff x="22" y="1253"/>
            <a:chExt cx="2950" cy="2390"/>
          </a:xfrm>
        </p:grpSpPr>
        <p:sp>
          <p:nvSpPr>
            <p:cNvPr id="54301" name="Rectangle 5"/>
            <p:cNvSpPr>
              <a:spLocks noChangeArrowheads="1"/>
            </p:cNvSpPr>
            <p:nvPr/>
          </p:nvSpPr>
          <p:spPr bwMode="auto">
            <a:xfrm>
              <a:off x="1111" y="1253"/>
              <a:ext cx="1133" cy="34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36000" rIns="36000" anchor="ctr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GB" sz="1600">
                  <a:solidFill>
                    <a:srgbClr val="323D43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Staff</a:t>
              </a:r>
            </a:p>
          </p:txBody>
        </p:sp>
        <p:sp>
          <p:nvSpPr>
            <p:cNvPr id="54302" name="Rectangle 6"/>
            <p:cNvSpPr>
              <a:spLocks noChangeArrowheads="1"/>
            </p:cNvSpPr>
            <p:nvPr/>
          </p:nvSpPr>
          <p:spPr bwMode="auto">
            <a:xfrm>
              <a:off x="2200" y="1843"/>
              <a:ext cx="772" cy="39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36000" rIns="36000" anchor="ctr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GB" sz="1600">
                  <a:solidFill>
                    <a:srgbClr val="323D43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Admin</a:t>
              </a:r>
            </a:p>
          </p:txBody>
        </p:sp>
        <p:sp>
          <p:nvSpPr>
            <p:cNvPr id="54303" name="Rectangle 7"/>
            <p:cNvSpPr>
              <a:spLocks noChangeArrowheads="1"/>
            </p:cNvSpPr>
            <p:nvPr/>
          </p:nvSpPr>
          <p:spPr bwMode="auto">
            <a:xfrm>
              <a:off x="2109" y="2341"/>
              <a:ext cx="717" cy="39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36000" rIns="36000" anchor="ctr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GB" sz="1600">
                  <a:solidFill>
                    <a:srgbClr val="323D43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Lecturer</a:t>
              </a:r>
            </a:p>
          </p:txBody>
        </p:sp>
        <p:sp>
          <p:nvSpPr>
            <p:cNvPr id="54304" name="Line 8"/>
            <p:cNvSpPr>
              <a:spLocks noChangeShapeType="1"/>
            </p:cNvSpPr>
            <p:nvPr/>
          </p:nvSpPr>
          <p:spPr bwMode="auto">
            <a:xfrm flipV="1">
              <a:off x="431" y="1586"/>
              <a:ext cx="811" cy="25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rIns="3600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54305" name="Line 9"/>
            <p:cNvSpPr>
              <a:spLocks noChangeShapeType="1"/>
            </p:cNvSpPr>
            <p:nvPr/>
          </p:nvSpPr>
          <p:spPr bwMode="auto">
            <a:xfrm flipH="1" flipV="1">
              <a:off x="2154" y="1571"/>
              <a:ext cx="144" cy="25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rIns="3600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54306" name="Rectangle 10"/>
            <p:cNvSpPr>
              <a:spLocks noChangeArrowheads="1"/>
            </p:cNvSpPr>
            <p:nvPr/>
          </p:nvSpPr>
          <p:spPr bwMode="auto">
            <a:xfrm>
              <a:off x="22" y="1842"/>
              <a:ext cx="907" cy="39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36000" rIns="36000" anchor="ctr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GB" sz="1600">
                  <a:solidFill>
                    <a:srgbClr val="323D43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Technician</a:t>
              </a:r>
            </a:p>
          </p:txBody>
        </p:sp>
        <p:sp>
          <p:nvSpPr>
            <p:cNvPr id="54307" name="Rectangle 11"/>
            <p:cNvSpPr>
              <a:spLocks noChangeArrowheads="1"/>
            </p:cNvSpPr>
            <p:nvPr/>
          </p:nvSpPr>
          <p:spPr bwMode="auto">
            <a:xfrm>
              <a:off x="1791" y="3249"/>
              <a:ext cx="857" cy="39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36000" rIns="36000" anchor="ctr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GB" sz="1600">
                  <a:solidFill>
                    <a:srgbClr val="323D43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Professor</a:t>
              </a:r>
            </a:p>
          </p:txBody>
        </p:sp>
        <p:sp>
          <p:nvSpPr>
            <p:cNvPr id="54308" name="Line 12"/>
            <p:cNvSpPr>
              <a:spLocks noChangeShapeType="1"/>
            </p:cNvSpPr>
            <p:nvPr/>
          </p:nvSpPr>
          <p:spPr bwMode="auto">
            <a:xfrm flipV="1">
              <a:off x="975" y="1616"/>
              <a:ext cx="363" cy="68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54309" name="Line 13"/>
            <p:cNvSpPr>
              <a:spLocks noChangeShapeType="1"/>
            </p:cNvSpPr>
            <p:nvPr/>
          </p:nvSpPr>
          <p:spPr bwMode="auto">
            <a:xfrm flipH="1" flipV="1">
              <a:off x="1927" y="1597"/>
              <a:ext cx="272" cy="72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54310" name="Rectangle 14"/>
            <p:cNvSpPr>
              <a:spLocks noChangeArrowheads="1"/>
            </p:cNvSpPr>
            <p:nvPr/>
          </p:nvSpPr>
          <p:spPr bwMode="auto">
            <a:xfrm>
              <a:off x="1927" y="2795"/>
              <a:ext cx="772" cy="39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36000" rIns="36000" anchor="ctr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GB" sz="1600">
                  <a:solidFill>
                    <a:srgbClr val="323D43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Senior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GB" sz="1600">
                  <a:solidFill>
                    <a:srgbClr val="323D43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Lecturer</a:t>
              </a:r>
            </a:p>
          </p:txBody>
        </p:sp>
        <p:sp>
          <p:nvSpPr>
            <p:cNvPr id="54311" name="Rectangle 15"/>
            <p:cNvSpPr>
              <a:spLocks noChangeArrowheads="1"/>
            </p:cNvSpPr>
            <p:nvPr/>
          </p:nvSpPr>
          <p:spPr bwMode="auto">
            <a:xfrm>
              <a:off x="566" y="2750"/>
              <a:ext cx="772" cy="39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36000" rIns="36000" anchor="ctr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GB" sz="1600">
                  <a:solidFill>
                    <a:srgbClr val="323D43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Senior RF</a:t>
              </a:r>
            </a:p>
          </p:txBody>
        </p:sp>
        <p:sp>
          <p:nvSpPr>
            <p:cNvPr id="54312" name="Rectangle 16"/>
            <p:cNvSpPr>
              <a:spLocks noChangeArrowheads="1"/>
            </p:cNvSpPr>
            <p:nvPr/>
          </p:nvSpPr>
          <p:spPr bwMode="auto">
            <a:xfrm>
              <a:off x="340" y="2296"/>
              <a:ext cx="772" cy="39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36000" rIns="36000" anchor="ctr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GB" sz="1600">
                  <a:solidFill>
                    <a:srgbClr val="323D43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Research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GB" sz="1600">
                  <a:solidFill>
                    <a:srgbClr val="323D43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Fellow</a:t>
              </a:r>
            </a:p>
          </p:txBody>
        </p:sp>
        <p:sp>
          <p:nvSpPr>
            <p:cNvPr id="54313" name="Rectangle 17"/>
            <p:cNvSpPr>
              <a:spLocks noChangeArrowheads="1"/>
            </p:cNvSpPr>
            <p:nvPr/>
          </p:nvSpPr>
          <p:spPr bwMode="auto">
            <a:xfrm>
              <a:off x="930" y="3203"/>
              <a:ext cx="772" cy="44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36000" rIns="36000" anchor="ctr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GB" sz="1600">
                  <a:solidFill>
                    <a:srgbClr val="323D43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Research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GB" sz="1600">
                  <a:solidFill>
                    <a:srgbClr val="323D43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Assistant</a:t>
              </a:r>
            </a:p>
          </p:txBody>
        </p:sp>
        <p:sp>
          <p:nvSpPr>
            <p:cNvPr id="54314" name="Line 18"/>
            <p:cNvSpPr>
              <a:spLocks noChangeShapeType="1"/>
            </p:cNvSpPr>
            <p:nvPr/>
          </p:nvSpPr>
          <p:spPr bwMode="auto">
            <a:xfrm flipV="1">
              <a:off x="1202" y="1616"/>
              <a:ext cx="231" cy="113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54315" name="Line 19"/>
            <p:cNvSpPr>
              <a:spLocks noChangeShapeType="1"/>
            </p:cNvSpPr>
            <p:nvPr/>
          </p:nvSpPr>
          <p:spPr bwMode="auto">
            <a:xfrm flipV="1">
              <a:off x="1429" y="1616"/>
              <a:ext cx="88" cy="158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54316" name="Line 20"/>
            <p:cNvSpPr>
              <a:spLocks noChangeShapeType="1"/>
            </p:cNvSpPr>
            <p:nvPr/>
          </p:nvSpPr>
          <p:spPr bwMode="auto">
            <a:xfrm flipH="1" flipV="1">
              <a:off x="1791" y="1616"/>
              <a:ext cx="223" cy="118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54317" name="Line 21"/>
            <p:cNvSpPr>
              <a:spLocks noChangeShapeType="1"/>
            </p:cNvSpPr>
            <p:nvPr/>
          </p:nvSpPr>
          <p:spPr bwMode="auto">
            <a:xfrm flipH="1" flipV="1">
              <a:off x="1655" y="1616"/>
              <a:ext cx="223" cy="163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4419600" y="3124200"/>
            <a:ext cx="4648200" cy="3505200"/>
            <a:chOff x="4419600" y="3124200"/>
            <a:chExt cx="4648200" cy="3505200"/>
          </a:xfrm>
        </p:grpSpPr>
        <p:grpSp>
          <p:nvGrpSpPr>
            <p:cNvPr id="80902" name="Group 22"/>
            <p:cNvGrpSpPr>
              <a:grpSpLocks/>
            </p:cNvGrpSpPr>
            <p:nvPr/>
          </p:nvGrpSpPr>
          <p:grpSpPr bwMode="auto">
            <a:xfrm>
              <a:off x="4648200" y="3124200"/>
              <a:ext cx="4419600" cy="3505200"/>
              <a:chOff x="1450" y="1162"/>
              <a:chExt cx="3280" cy="2843"/>
            </a:xfrm>
          </p:grpSpPr>
          <p:sp>
            <p:nvSpPr>
              <p:cNvPr id="54278" name="Rectangle 23"/>
              <p:cNvSpPr>
                <a:spLocks noChangeArrowheads="1"/>
              </p:cNvSpPr>
              <p:nvPr/>
            </p:nvSpPr>
            <p:spPr bwMode="auto">
              <a:xfrm>
                <a:off x="4013" y="2478"/>
                <a:ext cx="717" cy="45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36000" rIns="3600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GB" sz="1600">
                    <a:solidFill>
                      <a:srgbClr val="323D43"/>
                    </a:solidFill>
                    <a:latin typeface="Verdana" charset="0"/>
                    <a:ea typeface="ＭＳ Ｐゴシック" charset="-128"/>
                    <a:cs typeface="ＭＳ Ｐゴシック" charset="-128"/>
                  </a:rPr>
                  <a:t>Lecturer</a:t>
                </a:r>
              </a:p>
            </p:txBody>
          </p:sp>
          <p:grpSp>
            <p:nvGrpSpPr>
              <p:cNvPr id="80905" name="Group 24"/>
              <p:cNvGrpSpPr>
                <a:grpSpLocks/>
              </p:cNvGrpSpPr>
              <p:nvPr/>
            </p:nvGrpSpPr>
            <p:grpSpPr bwMode="auto">
              <a:xfrm>
                <a:off x="1450" y="1162"/>
                <a:ext cx="2882" cy="2843"/>
                <a:chOff x="1450" y="1162"/>
                <a:chExt cx="2882" cy="2843"/>
              </a:xfrm>
            </p:grpSpPr>
            <p:sp>
              <p:nvSpPr>
                <p:cNvPr id="54280" name="Rectangle 25"/>
                <p:cNvSpPr>
                  <a:spLocks noChangeArrowheads="1"/>
                </p:cNvSpPr>
                <p:nvPr/>
              </p:nvSpPr>
              <p:spPr bwMode="auto">
                <a:xfrm>
                  <a:off x="2449" y="1162"/>
                  <a:ext cx="1132" cy="346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36000" rIns="36000" anchor="ctr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GB" sz="1600">
                      <a:solidFill>
                        <a:srgbClr val="323D43"/>
                      </a:solidFill>
                      <a:latin typeface="Verdana" charset="0"/>
                      <a:ea typeface="ＭＳ Ｐゴシック" charset="-128"/>
                      <a:cs typeface="ＭＳ Ｐゴシック" charset="-128"/>
                    </a:rPr>
                    <a:t>Staff</a:t>
                  </a:r>
                </a:p>
              </p:txBody>
            </p:sp>
            <p:sp>
              <p:nvSpPr>
                <p:cNvPr id="54281" name="Rectangle 26"/>
                <p:cNvSpPr>
                  <a:spLocks noChangeArrowheads="1"/>
                </p:cNvSpPr>
                <p:nvPr/>
              </p:nvSpPr>
              <p:spPr bwMode="auto">
                <a:xfrm>
                  <a:off x="3560" y="1752"/>
                  <a:ext cx="772" cy="39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36000" rIns="36000" anchor="ctr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GB" sz="1600">
                      <a:solidFill>
                        <a:srgbClr val="323D43"/>
                      </a:solidFill>
                      <a:latin typeface="Verdana" charset="0"/>
                      <a:ea typeface="ＭＳ Ｐゴシック" charset="-128"/>
                      <a:cs typeface="ＭＳ Ｐゴシック" charset="-128"/>
                    </a:rPr>
                    <a:t>Admin</a:t>
                  </a:r>
                </a:p>
              </p:txBody>
            </p:sp>
            <p:sp>
              <p:nvSpPr>
                <p:cNvPr id="54282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385" y="1495"/>
                  <a:ext cx="192" cy="255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36000" rIns="3600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54283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492" y="1480"/>
                  <a:ext cx="144" cy="258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36000" rIns="3600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54284" name="Rectangle 29"/>
                <p:cNvSpPr>
                  <a:spLocks noChangeArrowheads="1"/>
                </p:cNvSpPr>
                <p:nvPr/>
              </p:nvSpPr>
              <p:spPr bwMode="auto">
                <a:xfrm>
                  <a:off x="1565" y="1752"/>
                  <a:ext cx="906" cy="39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36000" rIns="36000" anchor="ctr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GB" sz="1600">
                      <a:solidFill>
                        <a:srgbClr val="323D43"/>
                      </a:solidFill>
                      <a:latin typeface="Verdana" charset="0"/>
                      <a:ea typeface="ＭＳ Ｐゴシック" charset="-128"/>
                      <a:cs typeface="ＭＳ Ｐゴシック" charset="-128"/>
                    </a:rPr>
                    <a:t>Technician</a:t>
                  </a:r>
                </a:p>
              </p:txBody>
            </p:sp>
            <p:sp>
              <p:nvSpPr>
                <p:cNvPr id="54285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061" y="1525"/>
                  <a:ext cx="25" cy="227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54286" name="Rectangle 31"/>
                <p:cNvSpPr>
                  <a:spLocks noChangeArrowheads="1"/>
                </p:cNvSpPr>
                <p:nvPr/>
              </p:nvSpPr>
              <p:spPr bwMode="auto">
                <a:xfrm>
                  <a:off x="3105" y="2478"/>
                  <a:ext cx="773" cy="455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36000" rIns="36000" anchor="ctr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GB" sz="1600">
                      <a:solidFill>
                        <a:srgbClr val="323D43"/>
                      </a:solidFill>
                      <a:latin typeface="Verdana" charset="0"/>
                      <a:ea typeface="ＭＳ Ｐゴシック" charset="-128"/>
                      <a:cs typeface="ＭＳ Ｐゴシック" charset="-128"/>
                    </a:rPr>
                    <a:t>Senior</a:t>
                  </a:r>
                </a:p>
                <a:p>
                  <a:pPr>
                    <a:spcBef>
                      <a:spcPct val="20000"/>
                    </a:spcBef>
                    <a:defRPr/>
                  </a:pPr>
                  <a:r>
                    <a:rPr lang="en-GB" sz="1600">
                      <a:solidFill>
                        <a:srgbClr val="323D43"/>
                      </a:solidFill>
                      <a:latin typeface="Verdana" charset="0"/>
                      <a:ea typeface="ＭＳ Ｐゴシック" charset="-128"/>
                      <a:cs typeface="ＭＳ Ｐゴシック" charset="-128"/>
                    </a:rPr>
                    <a:t>Lecturer</a:t>
                  </a:r>
                </a:p>
              </p:txBody>
            </p:sp>
            <p:sp>
              <p:nvSpPr>
                <p:cNvPr id="5428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539" y="2115"/>
                  <a:ext cx="250" cy="362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grpSp>
              <p:nvGrpSpPr>
                <p:cNvPr id="80914" name="Group 33"/>
                <p:cNvGrpSpPr>
                  <a:grpSpLocks/>
                </p:cNvGrpSpPr>
                <p:nvPr/>
              </p:nvGrpSpPr>
              <p:grpSpPr bwMode="auto">
                <a:xfrm>
                  <a:off x="1450" y="2477"/>
                  <a:ext cx="1883" cy="1528"/>
                  <a:chOff x="136" y="1752"/>
                  <a:chExt cx="1883" cy="1528"/>
                </a:xfrm>
              </p:grpSpPr>
              <p:sp>
                <p:nvSpPr>
                  <p:cNvPr id="54294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47" y="1752"/>
                    <a:ext cx="859" cy="394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lIns="36000" rIns="36000" anchor="ctr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ct val="20000"/>
                      </a:spcBef>
                      <a:defRPr/>
                    </a:pPr>
                    <a:r>
                      <a:rPr lang="en-GB" sz="1600">
                        <a:solidFill>
                          <a:srgbClr val="323D43"/>
                        </a:solidFill>
                        <a:latin typeface="Verdana" charset="0"/>
                        <a:ea typeface="ＭＳ Ｐゴシック" charset="-128"/>
                        <a:cs typeface="ＭＳ Ｐゴシック" charset="-128"/>
                      </a:rPr>
                      <a:t>Researcher</a:t>
                    </a:r>
                  </a:p>
                </p:txBody>
              </p:sp>
              <p:sp>
                <p:nvSpPr>
                  <p:cNvPr id="54295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85" y="2886"/>
                    <a:ext cx="772" cy="394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lIns="36000" rIns="36000" anchor="ctr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ct val="20000"/>
                      </a:spcBef>
                      <a:defRPr/>
                    </a:pPr>
                    <a:r>
                      <a:rPr lang="en-GB" sz="1600">
                        <a:solidFill>
                          <a:srgbClr val="323D43"/>
                        </a:solidFill>
                        <a:latin typeface="Verdana" charset="0"/>
                        <a:ea typeface="ＭＳ Ｐゴシック" charset="-128"/>
                        <a:cs typeface="ＭＳ Ｐゴシック" charset="-128"/>
                      </a:rPr>
                      <a:t>Senior RF</a:t>
                    </a:r>
                  </a:p>
                </p:txBody>
              </p:sp>
              <p:sp>
                <p:nvSpPr>
                  <p:cNvPr id="54296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136" y="2386"/>
                    <a:ext cx="772" cy="394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lIns="36000" rIns="36000" anchor="ctr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ct val="20000"/>
                      </a:spcBef>
                      <a:defRPr/>
                    </a:pPr>
                    <a:r>
                      <a:rPr lang="en-GB" sz="1600">
                        <a:solidFill>
                          <a:srgbClr val="323D43"/>
                        </a:solidFill>
                        <a:latin typeface="Verdana" charset="0"/>
                        <a:ea typeface="ＭＳ Ｐゴシック" charset="-128"/>
                        <a:cs typeface="ＭＳ Ｐゴシック" charset="-128"/>
                      </a:rPr>
                      <a:t>Research</a:t>
                    </a:r>
                  </a:p>
                  <a:p>
                    <a:pPr>
                      <a:spcBef>
                        <a:spcPct val="20000"/>
                      </a:spcBef>
                      <a:defRPr/>
                    </a:pPr>
                    <a:r>
                      <a:rPr lang="en-GB" sz="1600">
                        <a:solidFill>
                          <a:srgbClr val="323D43"/>
                        </a:solidFill>
                        <a:latin typeface="Verdana" charset="0"/>
                        <a:ea typeface="ＭＳ Ｐゴシック" charset="-128"/>
                        <a:cs typeface="ＭＳ Ｐゴシック" charset="-128"/>
                      </a:rPr>
                      <a:t>Fellow</a:t>
                    </a:r>
                  </a:p>
                </p:txBody>
              </p:sp>
              <p:sp>
                <p:nvSpPr>
                  <p:cNvPr id="54297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1247" y="2659"/>
                    <a:ext cx="772" cy="439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lIns="36000" rIns="36000" anchor="ctr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ct val="20000"/>
                      </a:spcBef>
                      <a:defRPr/>
                    </a:pPr>
                    <a:r>
                      <a:rPr lang="en-GB" sz="1600">
                        <a:solidFill>
                          <a:srgbClr val="323D43"/>
                        </a:solidFill>
                        <a:latin typeface="Verdana" charset="0"/>
                        <a:ea typeface="ＭＳ Ｐゴシック" charset="-128"/>
                        <a:cs typeface="ＭＳ Ｐゴシック" charset="-128"/>
                      </a:rPr>
                      <a:t>Research</a:t>
                    </a:r>
                  </a:p>
                  <a:p>
                    <a:pPr>
                      <a:spcBef>
                        <a:spcPct val="20000"/>
                      </a:spcBef>
                      <a:defRPr/>
                    </a:pPr>
                    <a:r>
                      <a:rPr lang="en-GB" sz="1600">
                        <a:solidFill>
                          <a:srgbClr val="323D43"/>
                        </a:solidFill>
                        <a:latin typeface="Verdana" charset="0"/>
                        <a:ea typeface="ＭＳ Ｐゴシック" charset="-128"/>
                        <a:cs typeface="ＭＳ Ｐゴシック" charset="-128"/>
                      </a:rPr>
                      <a:t>Assistant</a:t>
                    </a:r>
                  </a:p>
                </p:txBody>
              </p:sp>
              <p:sp>
                <p:nvSpPr>
                  <p:cNvPr id="54298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3" y="2160"/>
                    <a:ext cx="272" cy="227"/>
                  </a:xfrm>
                  <a:prstGeom prst="line">
                    <a:avLst/>
                  </a:prstGeom>
                  <a:ln>
                    <a:headEnd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4299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0" y="2160"/>
                    <a:ext cx="137" cy="726"/>
                  </a:xfrm>
                  <a:prstGeom prst="line">
                    <a:avLst/>
                  </a:prstGeom>
                  <a:ln>
                    <a:headEnd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4300" name="Line 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47" y="2115"/>
                    <a:ext cx="134" cy="545"/>
                  </a:xfrm>
                  <a:prstGeom prst="line">
                    <a:avLst/>
                  </a:prstGeom>
                  <a:ln>
                    <a:headEnd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sp>
              <p:nvSpPr>
                <p:cNvPr id="54289" name="Rectangle 41"/>
                <p:cNvSpPr>
                  <a:spLocks noChangeArrowheads="1"/>
                </p:cNvSpPr>
                <p:nvPr/>
              </p:nvSpPr>
              <p:spPr bwMode="auto">
                <a:xfrm>
                  <a:off x="2653" y="1752"/>
                  <a:ext cx="816" cy="39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36000" rIns="36000" anchor="ctr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GB" sz="1600">
                      <a:solidFill>
                        <a:srgbClr val="323D43"/>
                      </a:solidFill>
                      <a:latin typeface="Verdana" charset="0"/>
                      <a:ea typeface="ＭＳ Ｐゴシック" charset="-128"/>
                      <a:cs typeface="ＭＳ Ｐゴシック" charset="-128"/>
                    </a:rPr>
                    <a:t>Academic</a:t>
                  </a:r>
                </a:p>
              </p:txBody>
            </p:sp>
            <p:sp>
              <p:nvSpPr>
                <p:cNvPr id="54290" name="Rectangle 42"/>
                <p:cNvSpPr>
                  <a:spLocks noChangeArrowheads="1"/>
                </p:cNvSpPr>
                <p:nvPr/>
              </p:nvSpPr>
              <p:spPr bwMode="auto">
                <a:xfrm>
                  <a:off x="3469" y="3068"/>
                  <a:ext cx="714" cy="4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36000" rIns="36000" anchor="ctr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GB" sz="1600">
                      <a:solidFill>
                        <a:srgbClr val="323D43"/>
                      </a:solidFill>
                      <a:latin typeface="Verdana" charset="0"/>
                      <a:ea typeface="ＭＳ Ｐゴシック" charset="-128"/>
                      <a:cs typeface="ＭＳ Ｐゴシック" charset="-128"/>
                    </a:rPr>
                    <a:t>Professor</a:t>
                  </a:r>
                </a:p>
              </p:txBody>
            </p:sp>
            <p:sp>
              <p:nvSpPr>
                <p:cNvPr id="54291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152" y="2160"/>
                  <a:ext cx="90" cy="318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54292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3242" y="2160"/>
                  <a:ext cx="454" cy="908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54293" name="Line 45"/>
                <p:cNvSpPr>
                  <a:spLocks noChangeShapeType="1"/>
                </p:cNvSpPr>
                <p:nvPr/>
              </p:nvSpPr>
              <p:spPr bwMode="auto">
                <a:xfrm flipH="1" flipV="1">
                  <a:off x="3376" y="2160"/>
                  <a:ext cx="727" cy="318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</p:grpSp>
        <p:sp>
          <p:nvSpPr>
            <p:cNvPr id="80903" name="Notched Right Arrow 45"/>
            <p:cNvSpPr>
              <a:spLocks noChangeArrowheads="1"/>
            </p:cNvSpPr>
            <p:nvPr/>
          </p:nvSpPr>
          <p:spPr bwMode="auto">
            <a:xfrm>
              <a:off x="4419600" y="4953000"/>
              <a:ext cx="762000" cy="381000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Where to Point my Relation?</a:t>
            </a:r>
            <a:endParaRPr lang="en-US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Relations should point to the most general class</a:t>
            </a:r>
          </a:p>
          <a:p>
            <a:pPr lvl="1"/>
            <a:endParaRPr lang="en-GB" smtClean="0"/>
          </a:p>
          <a:p>
            <a:pPr lvl="1"/>
            <a:r>
              <a:rPr lang="en-GB" smtClean="0"/>
              <a:t>But not too general</a:t>
            </a:r>
          </a:p>
          <a:p>
            <a:pPr lvl="2"/>
            <a:r>
              <a:rPr lang="en-GB" smtClean="0"/>
              <a:t>E.g relations pointing to Thing!</a:t>
            </a:r>
          </a:p>
          <a:p>
            <a:pPr lvl="1"/>
            <a:endParaRPr lang="en-GB" smtClean="0"/>
          </a:p>
          <a:p>
            <a:pPr lvl="1"/>
            <a:r>
              <a:rPr lang="en-GB" smtClean="0"/>
              <a:t>And not too specific</a:t>
            </a:r>
          </a:p>
          <a:p>
            <a:pPr lvl="2"/>
            <a:r>
              <a:rPr lang="en-GB" smtClean="0"/>
              <a:t>E.g. relations pointing to the bottom of the hierarchy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Where to Point my Relation?</a:t>
            </a:r>
            <a:endParaRPr lang="en-US" smtClean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600200" y="1570880"/>
            <a:ext cx="1798638" cy="5508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rIns="36000" anchor="ctr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GB" sz="1600">
                <a:solidFill>
                  <a:srgbClr val="323D43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352800" y="2485280"/>
            <a:ext cx="1225550" cy="625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rIns="36000" anchor="ctr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GB" sz="1600">
                <a:solidFill>
                  <a:srgbClr val="323D43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Admin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859338" y="4452193"/>
            <a:ext cx="1138237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rIns="36000" anchor="ctr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GB" sz="1600">
                <a:solidFill>
                  <a:srgbClr val="323D43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Lecturer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V="1">
            <a:off x="1517650" y="2099518"/>
            <a:ext cx="304800" cy="4079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>
            <a:prstTxWarp prst="textNoShape">
              <a:avLst/>
            </a:prstTxWarp>
          </a:bodyPr>
          <a:lstStyle/>
          <a:p>
            <a:pPr>
              <a:defRPr/>
            </a:pPr>
            <a:endParaRPr lang="en-US" sz="1600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H="1" flipV="1">
            <a:off x="3275013" y="2075705"/>
            <a:ext cx="228600" cy="4079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>
            <a:prstTxWarp prst="textNoShape">
              <a:avLst/>
            </a:prstTxWarp>
          </a:bodyPr>
          <a:lstStyle/>
          <a:p>
            <a:pPr>
              <a:defRPr/>
            </a:pPr>
            <a:endParaRPr lang="en-US" sz="1600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457200" y="2485280"/>
            <a:ext cx="1439863" cy="625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rIns="36000" anchor="ctr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GB" sz="1600">
                <a:solidFill>
                  <a:srgbClr val="323D43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Technician</a:t>
            </a: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 flipV="1">
            <a:off x="2627313" y="2147143"/>
            <a:ext cx="431800" cy="11525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600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3419475" y="4452193"/>
            <a:ext cx="1225550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rIns="36000" anchor="ctr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GB" sz="1600">
                <a:solidFill>
                  <a:srgbClr val="323D43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Senior</a:t>
            </a:r>
          </a:p>
          <a:p>
            <a:pPr>
              <a:spcBef>
                <a:spcPct val="20000"/>
              </a:spcBef>
              <a:defRPr/>
            </a:pPr>
            <a:r>
              <a:rPr lang="en-GB" sz="1600">
                <a:solidFill>
                  <a:srgbClr val="323D43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Lecturer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" y="2104280"/>
            <a:ext cx="2989263" cy="3649663"/>
            <a:chOff x="136" y="981"/>
            <a:chExt cx="1883" cy="2299"/>
          </a:xfrm>
        </p:grpSpPr>
        <p:sp>
          <p:nvSpPr>
            <p:cNvPr id="56349" name="Line 13"/>
            <p:cNvSpPr>
              <a:spLocks noChangeShapeType="1"/>
            </p:cNvSpPr>
            <p:nvPr/>
          </p:nvSpPr>
          <p:spPr bwMode="auto">
            <a:xfrm flipV="1">
              <a:off x="1247" y="981"/>
              <a:ext cx="227" cy="77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grpSp>
          <p:nvGrpSpPr>
            <p:cNvPr id="82973" name="Group 14"/>
            <p:cNvGrpSpPr>
              <a:grpSpLocks/>
            </p:cNvGrpSpPr>
            <p:nvPr/>
          </p:nvGrpSpPr>
          <p:grpSpPr bwMode="auto">
            <a:xfrm>
              <a:off x="136" y="1752"/>
              <a:ext cx="1883" cy="1528"/>
              <a:chOff x="136" y="1752"/>
              <a:chExt cx="1883" cy="1528"/>
            </a:xfrm>
          </p:grpSpPr>
          <p:sp>
            <p:nvSpPr>
              <p:cNvPr id="56351" name="Rectangle 15"/>
              <p:cNvSpPr>
                <a:spLocks noChangeArrowheads="1"/>
              </p:cNvSpPr>
              <p:nvPr/>
            </p:nvSpPr>
            <p:spPr bwMode="auto">
              <a:xfrm>
                <a:off x="748" y="1752"/>
                <a:ext cx="861" cy="39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36000" rIns="3600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GB" sz="1600">
                    <a:solidFill>
                      <a:srgbClr val="323D43"/>
                    </a:solidFill>
                    <a:latin typeface="Verdana" charset="0"/>
                    <a:ea typeface="ＭＳ Ｐゴシック" charset="-128"/>
                    <a:cs typeface="ＭＳ Ｐゴシック" charset="-128"/>
                  </a:rPr>
                  <a:t>Researcher</a:t>
                </a:r>
              </a:p>
            </p:txBody>
          </p:sp>
          <p:sp>
            <p:nvSpPr>
              <p:cNvPr id="56352" name="Rectangle 16"/>
              <p:cNvSpPr>
                <a:spLocks noChangeArrowheads="1"/>
              </p:cNvSpPr>
              <p:nvPr/>
            </p:nvSpPr>
            <p:spPr bwMode="auto">
              <a:xfrm>
                <a:off x="385" y="2886"/>
                <a:ext cx="772" cy="39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36000" rIns="3600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GB" sz="1600">
                    <a:solidFill>
                      <a:srgbClr val="323D43"/>
                    </a:solidFill>
                    <a:latin typeface="Verdana" charset="0"/>
                    <a:ea typeface="ＭＳ Ｐゴシック" charset="-128"/>
                    <a:cs typeface="ＭＳ Ｐゴシック" charset="-128"/>
                  </a:rPr>
                  <a:t>Senior RF</a:t>
                </a:r>
              </a:p>
            </p:txBody>
          </p:sp>
          <p:sp>
            <p:nvSpPr>
              <p:cNvPr id="56353" name="Rectangle 17"/>
              <p:cNvSpPr>
                <a:spLocks noChangeArrowheads="1"/>
              </p:cNvSpPr>
              <p:nvPr/>
            </p:nvSpPr>
            <p:spPr bwMode="auto">
              <a:xfrm>
                <a:off x="136" y="2387"/>
                <a:ext cx="772" cy="39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36000" rIns="3600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GB" sz="1600">
                    <a:solidFill>
                      <a:srgbClr val="323D43"/>
                    </a:solidFill>
                    <a:latin typeface="Verdana" charset="0"/>
                    <a:ea typeface="ＭＳ Ｐゴシック" charset="-128"/>
                    <a:cs typeface="ＭＳ Ｐゴシック" charset="-128"/>
                  </a:rPr>
                  <a:t>Research</a:t>
                </a:r>
              </a:p>
              <a:p>
                <a:pPr>
                  <a:spcBef>
                    <a:spcPct val="20000"/>
                  </a:spcBef>
                  <a:defRPr/>
                </a:pPr>
                <a:r>
                  <a:rPr lang="en-GB" sz="1600">
                    <a:solidFill>
                      <a:srgbClr val="323D43"/>
                    </a:solidFill>
                    <a:latin typeface="Verdana" charset="0"/>
                    <a:ea typeface="ＭＳ Ｐゴシック" charset="-128"/>
                    <a:cs typeface="ＭＳ Ｐゴシック" charset="-128"/>
                  </a:rPr>
                  <a:t>Fellow</a:t>
                </a:r>
              </a:p>
            </p:txBody>
          </p:sp>
          <p:sp>
            <p:nvSpPr>
              <p:cNvPr id="56354" name="Rectangle 18"/>
              <p:cNvSpPr>
                <a:spLocks noChangeArrowheads="1"/>
              </p:cNvSpPr>
              <p:nvPr/>
            </p:nvSpPr>
            <p:spPr bwMode="auto">
              <a:xfrm>
                <a:off x="1247" y="2659"/>
                <a:ext cx="772" cy="44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36000" rIns="3600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GB" sz="1600">
                    <a:solidFill>
                      <a:srgbClr val="323D43"/>
                    </a:solidFill>
                    <a:latin typeface="Verdana" charset="0"/>
                    <a:ea typeface="ＭＳ Ｐゴシック" charset="-128"/>
                    <a:cs typeface="ＭＳ Ｐゴシック" charset="-128"/>
                  </a:rPr>
                  <a:t>Research</a:t>
                </a:r>
              </a:p>
              <a:p>
                <a:pPr>
                  <a:spcBef>
                    <a:spcPct val="20000"/>
                  </a:spcBef>
                  <a:defRPr/>
                </a:pPr>
                <a:r>
                  <a:rPr lang="en-GB" sz="1600">
                    <a:solidFill>
                      <a:srgbClr val="323D43"/>
                    </a:solidFill>
                    <a:latin typeface="Verdana" charset="0"/>
                    <a:ea typeface="ＭＳ Ｐゴシック" charset="-128"/>
                    <a:cs typeface="ＭＳ Ｐゴシック" charset="-128"/>
                  </a:rPr>
                  <a:t>Assistant</a:t>
                </a:r>
              </a:p>
            </p:txBody>
          </p:sp>
          <p:sp>
            <p:nvSpPr>
              <p:cNvPr id="56355" name="Line 19"/>
              <p:cNvSpPr>
                <a:spLocks noChangeShapeType="1"/>
              </p:cNvSpPr>
              <p:nvPr/>
            </p:nvSpPr>
            <p:spPr bwMode="auto">
              <a:xfrm flipV="1">
                <a:off x="703" y="2160"/>
                <a:ext cx="272" cy="227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56356" name="Line 20"/>
              <p:cNvSpPr>
                <a:spLocks noChangeShapeType="1"/>
              </p:cNvSpPr>
              <p:nvPr/>
            </p:nvSpPr>
            <p:spPr bwMode="auto">
              <a:xfrm flipV="1">
                <a:off x="1020" y="2160"/>
                <a:ext cx="136" cy="72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56357" name="Line 21"/>
              <p:cNvSpPr>
                <a:spLocks noChangeShapeType="1"/>
              </p:cNvSpPr>
              <p:nvPr/>
            </p:nvSpPr>
            <p:spPr bwMode="auto">
              <a:xfrm flipH="1" flipV="1">
                <a:off x="1247" y="2115"/>
                <a:ext cx="136" cy="544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/>
              </a:p>
            </p:txBody>
          </p:sp>
        </p:grpSp>
      </p:grpSp>
      <p:sp>
        <p:nvSpPr>
          <p:cNvPr id="56333" name="Rectangle 22"/>
          <p:cNvSpPr>
            <a:spLocks noChangeArrowheads="1"/>
          </p:cNvSpPr>
          <p:nvPr/>
        </p:nvSpPr>
        <p:spPr bwMode="auto">
          <a:xfrm>
            <a:off x="2700338" y="3299668"/>
            <a:ext cx="1295400" cy="625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rIns="36000" anchor="ctr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GB" sz="1600">
                <a:solidFill>
                  <a:srgbClr val="323D43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Academic</a:t>
            </a:r>
          </a:p>
        </p:txBody>
      </p:sp>
      <p:sp>
        <p:nvSpPr>
          <p:cNvPr id="56334" name="Rectangle 23"/>
          <p:cNvSpPr>
            <a:spLocks noChangeArrowheads="1"/>
          </p:cNvSpPr>
          <p:nvPr/>
        </p:nvSpPr>
        <p:spPr bwMode="auto">
          <a:xfrm>
            <a:off x="3962400" y="5380880"/>
            <a:ext cx="1138238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rIns="36000" anchor="ctr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GB" sz="1600">
                <a:solidFill>
                  <a:srgbClr val="323D43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Professor</a:t>
            </a:r>
          </a:p>
        </p:txBody>
      </p:sp>
      <p:sp>
        <p:nvSpPr>
          <p:cNvPr id="56335" name="Line 24"/>
          <p:cNvSpPr>
            <a:spLocks noChangeShapeType="1"/>
          </p:cNvSpPr>
          <p:nvPr/>
        </p:nvSpPr>
        <p:spPr bwMode="auto">
          <a:xfrm flipH="1" flipV="1">
            <a:off x="3492500" y="3947368"/>
            <a:ext cx="142875" cy="504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600"/>
          </a:p>
        </p:txBody>
      </p:sp>
      <p:sp>
        <p:nvSpPr>
          <p:cNvPr id="56336" name="Line 25"/>
          <p:cNvSpPr>
            <a:spLocks noChangeShapeType="1"/>
          </p:cNvSpPr>
          <p:nvPr/>
        </p:nvSpPr>
        <p:spPr bwMode="auto">
          <a:xfrm flipH="1" flipV="1">
            <a:off x="3635375" y="3947368"/>
            <a:ext cx="720725" cy="14398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600"/>
          </a:p>
        </p:txBody>
      </p:sp>
      <p:sp>
        <p:nvSpPr>
          <p:cNvPr id="56337" name="Line 26"/>
          <p:cNvSpPr>
            <a:spLocks noChangeShapeType="1"/>
          </p:cNvSpPr>
          <p:nvPr/>
        </p:nvSpPr>
        <p:spPr bwMode="auto">
          <a:xfrm flipH="1" flipV="1">
            <a:off x="3851275" y="3947368"/>
            <a:ext cx="1152525" cy="504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600"/>
          </a:p>
        </p:txBody>
      </p:sp>
      <p:sp>
        <p:nvSpPr>
          <p:cNvPr id="56338" name="Rectangle 27"/>
          <p:cNvSpPr>
            <a:spLocks noChangeArrowheads="1"/>
          </p:cNvSpPr>
          <p:nvPr/>
        </p:nvSpPr>
        <p:spPr bwMode="auto">
          <a:xfrm>
            <a:off x="7010400" y="1661368"/>
            <a:ext cx="1368425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rIns="36000" anchor="ctr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GB" sz="1600">
                <a:solidFill>
                  <a:srgbClr val="323D43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University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419475" y="1859805"/>
            <a:ext cx="3600450" cy="379413"/>
            <a:chOff x="2154" y="845"/>
            <a:chExt cx="2268" cy="239"/>
          </a:xfrm>
        </p:grpSpPr>
        <p:sp>
          <p:nvSpPr>
            <p:cNvPr id="56347" name="Line 29"/>
            <p:cNvSpPr>
              <a:spLocks noChangeShapeType="1"/>
            </p:cNvSpPr>
            <p:nvPr/>
          </p:nvSpPr>
          <p:spPr bwMode="auto">
            <a:xfrm>
              <a:off x="2154" y="845"/>
              <a:ext cx="2268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56348" name="Text Box 30"/>
            <p:cNvSpPr txBox="1">
              <a:spLocks noChangeArrowheads="1"/>
            </p:cNvSpPr>
            <p:nvPr/>
          </p:nvSpPr>
          <p:spPr bwMode="auto">
            <a:xfrm>
              <a:off x="3152" y="890"/>
              <a:ext cx="585" cy="19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defRPr/>
              </a:pPr>
              <a:r>
                <a:rPr lang="en-GB" sz="14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works_at</a:t>
              </a:r>
              <a:endParaRPr lang="en-US" sz="1600">
                <a:solidFill>
                  <a:srgbClr val="323D43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56340" name="Rectangle 31"/>
          <p:cNvSpPr>
            <a:spLocks noChangeArrowheads="1"/>
          </p:cNvSpPr>
          <p:nvPr/>
        </p:nvSpPr>
        <p:spPr bwMode="auto">
          <a:xfrm>
            <a:off x="7019925" y="3371105"/>
            <a:ext cx="1138238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rIns="36000" anchor="ctr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GB" sz="1600">
                <a:solidFill>
                  <a:srgbClr val="323D43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Course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995738" y="3442543"/>
            <a:ext cx="3024187" cy="307975"/>
            <a:chOff x="2517" y="1842"/>
            <a:chExt cx="1905" cy="194"/>
          </a:xfrm>
        </p:grpSpPr>
        <p:sp>
          <p:nvSpPr>
            <p:cNvPr id="56346" name="Text Box 34"/>
            <p:cNvSpPr txBox="1">
              <a:spLocks noChangeArrowheads="1"/>
            </p:cNvSpPr>
            <p:nvPr/>
          </p:nvSpPr>
          <p:spPr bwMode="auto">
            <a:xfrm>
              <a:off x="3016" y="1842"/>
              <a:ext cx="488" cy="19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defRPr/>
              </a:pPr>
              <a:r>
                <a:rPr lang="en-GB" sz="14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teaches</a:t>
              </a:r>
              <a:endParaRPr lang="en-US" sz="1400">
                <a:solidFill>
                  <a:srgbClr val="323D43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6345" name="Line 33"/>
            <p:cNvSpPr>
              <a:spLocks noChangeShapeType="1"/>
            </p:cNvSpPr>
            <p:nvPr/>
          </p:nvSpPr>
          <p:spPr bwMode="auto">
            <a:xfrm>
              <a:off x="2517" y="1888"/>
              <a:ext cx="1905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555875" y="3802905"/>
            <a:ext cx="4464050" cy="307975"/>
            <a:chOff x="1610" y="2069"/>
            <a:chExt cx="2812" cy="194"/>
          </a:xfrm>
        </p:grpSpPr>
        <p:sp>
          <p:nvSpPr>
            <p:cNvPr id="56344" name="Text Box 37"/>
            <p:cNvSpPr txBox="1">
              <a:spLocks noChangeArrowheads="1"/>
            </p:cNvSpPr>
            <p:nvPr/>
          </p:nvSpPr>
          <p:spPr bwMode="auto">
            <a:xfrm>
              <a:off x="3107" y="2069"/>
              <a:ext cx="488" cy="19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defRPr/>
              </a:pPr>
              <a:r>
                <a:rPr lang="en-GB" sz="1400">
                  <a:solidFill>
                    <a:srgbClr val="323D43"/>
                  </a:solidFill>
                  <a:ea typeface="ＭＳ Ｐゴシック" charset="-128"/>
                  <a:cs typeface="ＭＳ Ｐゴシック" charset="-128"/>
                </a:rPr>
                <a:t>teaches</a:t>
              </a:r>
              <a:endParaRPr lang="en-US" sz="1600">
                <a:solidFill>
                  <a:srgbClr val="323D43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6343" name="Line 36"/>
            <p:cNvSpPr>
              <a:spLocks noChangeShapeType="1"/>
            </p:cNvSpPr>
            <p:nvPr/>
          </p:nvSpPr>
          <p:spPr bwMode="auto">
            <a:xfrm>
              <a:off x="1610" y="2115"/>
              <a:ext cx="2812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042E-7 L 0.06111 0.2273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Ontology Development Life-Cycle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>
                <a:solidFill>
                  <a:srgbClr val="A6A6A6"/>
                </a:solidFill>
              </a:rPr>
              <a:t>Specification</a:t>
            </a:r>
          </a:p>
          <a:p>
            <a:pPr lvl="1"/>
            <a:r>
              <a:rPr lang="en-GB" dirty="0" smtClean="0">
                <a:solidFill>
                  <a:srgbClr val="A6A6A6"/>
                </a:solidFill>
              </a:rPr>
              <a:t>Conceptualisation</a:t>
            </a:r>
          </a:p>
          <a:p>
            <a:pPr lvl="1"/>
            <a:r>
              <a:rPr lang="en-GB" dirty="0" smtClean="0">
                <a:solidFill>
                  <a:srgbClr val="A6A6A6"/>
                </a:solidFill>
              </a:rPr>
              <a:t>Formalisation</a:t>
            </a:r>
          </a:p>
          <a:p>
            <a:pPr lvl="1"/>
            <a:r>
              <a:rPr lang="en-GB" dirty="0" smtClean="0"/>
              <a:t>Implementation</a:t>
            </a:r>
          </a:p>
          <a:p>
            <a:pPr lvl="1"/>
            <a:r>
              <a:rPr lang="en-GB" dirty="0" smtClean="0">
                <a:solidFill>
                  <a:srgbClr val="A6A6A6"/>
                </a:solidFill>
              </a:rPr>
              <a:t>Evaluation</a:t>
            </a:r>
          </a:p>
          <a:p>
            <a:pPr lvl="1"/>
            <a:r>
              <a:rPr lang="en-GB" dirty="0" smtClean="0">
                <a:solidFill>
                  <a:srgbClr val="A6A6A6"/>
                </a:solidFill>
              </a:rPr>
              <a:t>Documentation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Implementation</a:t>
            </a:r>
            <a:endParaRPr lang="en-US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Choose a language</a:t>
            </a:r>
          </a:p>
          <a:p>
            <a:pPr lvl="2"/>
            <a:r>
              <a:rPr lang="en-GB" dirty="0" smtClean="0"/>
              <a:t>e.g. RDFS, OWL </a:t>
            </a:r>
            <a:r>
              <a:rPr lang="en-GB" dirty="0" err="1" smtClean="0"/>
              <a:t>Lite</a:t>
            </a:r>
            <a:r>
              <a:rPr lang="en-GB" dirty="0" smtClean="0"/>
              <a:t>, </a:t>
            </a:r>
            <a:r>
              <a:rPr lang="en-GB" dirty="0" smtClean="0"/>
              <a:t>OWL DL, ... </a:t>
            </a:r>
            <a:endParaRPr lang="en-GB" dirty="0" smtClean="0"/>
          </a:p>
          <a:p>
            <a:pPr lvl="1"/>
            <a:r>
              <a:rPr lang="en-GB" dirty="0" smtClean="0"/>
              <a:t>Implement it with an ontology editor</a:t>
            </a:r>
          </a:p>
          <a:p>
            <a:pPr lvl="2"/>
            <a:r>
              <a:rPr lang="en-GB" dirty="0" smtClean="0"/>
              <a:t>e.g. Protégé, SWOOP, </a:t>
            </a:r>
            <a:r>
              <a:rPr lang="en-GB" dirty="0" err="1" smtClean="0"/>
              <a:t>TopQuadrant</a:t>
            </a:r>
            <a:endParaRPr lang="en-GB" dirty="0" smtClean="0"/>
          </a:p>
          <a:p>
            <a:pPr lvl="1"/>
            <a:r>
              <a:rPr lang="en-GB" dirty="0" smtClean="0"/>
              <a:t>Edit the class hierarchy</a:t>
            </a:r>
          </a:p>
          <a:p>
            <a:pPr lvl="1"/>
            <a:r>
              <a:rPr lang="en-GB" dirty="0" smtClean="0"/>
              <a:t>Add relationships</a:t>
            </a:r>
          </a:p>
          <a:p>
            <a:pPr lvl="1"/>
            <a:r>
              <a:rPr lang="en-GB" dirty="0" smtClean="0"/>
              <a:t>Add restrictions</a:t>
            </a:r>
          </a:p>
          <a:p>
            <a:pPr lvl="1"/>
            <a:r>
              <a:rPr lang="en-GB" dirty="0" smtClean="0"/>
              <a:t>Select appropriate value types, cardinality, </a:t>
            </a:r>
            <a:r>
              <a:rPr lang="en-GB" dirty="0" err="1" smtClean="0"/>
              <a:t>etc</a:t>
            </a:r>
            <a:endParaRPr lang="en-GB" dirty="0" smtClean="0"/>
          </a:p>
          <a:p>
            <a:pPr lvl="1"/>
            <a:r>
              <a:rPr lang="en-GB" dirty="0" smtClean="0"/>
              <a:t>Apply a </a:t>
            </a:r>
            <a:r>
              <a:rPr lang="en-GB" dirty="0" err="1" smtClean="0"/>
              <a:t>reasoner</a:t>
            </a:r>
            <a:r>
              <a:rPr lang="en-GB" dirty="0" smtClean="0"/>
              <a:t> to check your ontology</a:t>
            </a:r>
          </a:p>
          <a:p>
            <a:pPr lvl="2"/>
            <a:r>
              <a:rPr lang="en-GB" dirty="0" smtClean="0"/>
              <a:t>e.g. Racer, Pellet, Fact+</a:t>
            </a:r>
            <a:r>
              <a:rPr lang="en-GB" dirty="0" smtClean="0"/>
              <a:t>+</a:t>
            </a:r>
            <a:r>
              <a:rPr lang="en-GB" smtClean="0"/>
              <a:t>, Hermit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FOAF Ontology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5" name="Picture 3"/>
          <p:cNvPicPr>
            <a:picLocks noChangeAspect="1"/>
          </p:cNvPicPr>
          <p:nvPr/>
        </p:nvPicPr>
        <p:blipFill rotWithShape="1">
          <a:blip r:embed="rId2"/>
          <a:srcRect l="-1" t="-2886" r="-1" b="-1"/>
          <a:stretch/>
        </p:blipFill>
        <p:spPr bwMode="auto">
          <a:xfrm>
            <a:off x="457200" y="1115797"/>
            <a:ext cx="7467600" cy="507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2209800" y="6324600"/>
            <a:ext cx="2941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http://www.foaf-project.org/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Ontology Development Life-Cycle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>
                <a:solidFill>
                  <a:srgbClr val="A6A6A6"/>
                </a:solidFill>
              </a:rPr>
              <a:t>Specification</a:t>
            </a:r>
          </a:p>
          <a:p>
            <a:pPr lvl="1"/>
            <a:r>
              <a:rPr lang="en-GB" dirty="0" smtClean="0">
                <a:solidFill>
                  <a:srgbClr val="A6A6A6"/>
                </a:solidFill>
              </a:rPr>
              <a:t>Conceptualisation</a:t>
            </a:r>
          </a:p>
          <a:p>
            <a:pPr lvl="1"/>
            <a:r>
              <a:rPr lang="en-GB" dirty="0" smtClean="0">
                <a:solidFill>
                  <a:srgbClr val="A6A6A6"/>
                </a:solidFill>
              </a:rPr>
              <a:t>Formalisation</a:t>
            </a:r>
          </a:p>
          <a:p>
            <a:pPr lvl="1"/>
            <a:r>
              <a:rPr lang="en-GB" dirty="0" smtClean="0">
                <a:solidFill>
                  <a:srgbClr val="A6A6A6"/>
                </a:solidFill>
              </a:rPr>
              <a:t>Implementation</a:t>
            </a:r>
          </a:p>
          <a:p>
            <a:pPr lvl="1"/>
            <a:r>
              <a:rPr lang="en-GB" dirty="0" smtClean="0"/>
              <a:t>Evaluation</a:t>
            </a:r>
          </a:p>
          <a:p>
            <a:pPr lvl="1"/>
            <a:r>
              <a:rPr lang="en-GB" dirty="0" smtClean="0">
                <a:solidFill>
                  <a:srgbClr val="A6A6A6"/>
                </a:solidFill>
              </a:rPr>
              <a:t>Documentation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Evaluation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Implementing the ontology in an ontology editor helps to get the syntax correct</a:t>
            </a:r>
          </a:p>
          <a:p>
            <a:r>
              <a:rPr lang="en-GB" dirty="0" smtClean="0"/>
              <a:t>You can also validate your OWL ontology online using:</a:t>
            </a:r>
          </a:p>
          <a:p>
            <a:pPr lvl="1"/>
            <a:r>
              <a:rPr lang="en-GB" dirty="0" smtClean="0"/>
              <a:t>The </a:t>
            </a:r>
            <a:r>
              <a:rPr lang="en-GB" dirty="0" err="1" smtClean="0"/>
              <a:t>WonderWeb</a:t>
            </a:r>
            <a:r>
              <a:rPr lang="en-GB" dirty="0" smtClean="0"/>
              <a:t> OWL validator</a:t>
            </a:r>
          </a:p>
          <a:p>
            <a:pPr lvl="2"/>
            <a:r>
              <a:rPr lang="en-GB" dirty="0" smtClean="0"/>
              <a:t>http://</a:t>
            </a:r>
            <a:r>
              <a:rPr lang="en-GB" dirty="0" err="1" smtClean="0"/>
              <a:t>www.mygrid.org.uk</a:t>
            </a:r>
            <a:r>
              <a:rPr lang="en-GB" dirty="0" smtClean="0"/>
              <a:t>/OWL/Validator</a:t>
            </a:r>
          </a:p>
          <a:p>
            <a:pPr lvl="1"/>
            <a:r>
              <a:rPr lang="en-GB" dirty="0" smtClean="0"/>
              <a:t>W3C RDF validator</a:t>
            </a:r>
          </a:p>
          <a:p>
            <a:pPr lvl="2"/>
            <a:r>
              <a:rPr lang="en-GB" dirty="0" smtClean="0"/>
              <a:t>http://www.w3.org/RDF/Validator/ </a:t>
            </a:r>
          </a:p>
        </p:txBody>
      </p:sp>
    </p:spTree>
    <p:extLst>
      <p:ext uri="{BB962C8B-B14F-4D97-AF65-F5344CB8AC3E}">
        <p14:creationId xmlns:p14="http://schemas.microsoft.com/office/powerpoint/2010/main" val="417047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Evaluation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Check the ontology against your competency questions</a:t>
            </a:r>
          </a:p>
          <a:p>
            <a:pPr lvl="1"/>
            <a:r>
              <a:rPr lang="en-GB" dirty="0" smtClean="0"/>
              <a:t>Write the questions in SPARQL or in similar query languages</a:t>
            </a:r>
          </a:p>
          <a:p>
            <a:pPr lvl="1"/>
            <a:r>
              <a:rPr lang="en-GB" dirty="0" smtClean="0"/>
              <a:t>Can you get the answers you need?</a:t>
            </a:r>
          </a:p>
          <a:p>
            <a:pPr lvl="1"/>
            <a:r>
              <a:rPr lang="en-GB" dirty="0" smtClean="0"/>
              <a:t>Is it quick enough? </a:t>
            </a:r>
          </a:p>
          <a:p>
            <a:pPr lvl="1"/>
            <a:r>
              <a:rPr lang="en-GB" dirty="0" smtClean="0"/>
              <a:t>Perhaps you can add additional properties or restructure the ontology to increase efficiency 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Ontology Development Life-Cycle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>
                <a:solidFill>
                  <a:srgbClr val="A6A6A6"/>
                </a:solidFill>
              </a:rPr>
              <a:t>Specification</a:t>
            </a:r>
          </a:p>
          <a:p>
            <a:pPr lvl="1"/>
            <a:r>
              <a:rPr lang="en-GB" dirty="0" smtClean="0">
                <a:solidFill>
                  <a:srgbClr val="A6A6A6"/>
                </a:solidFill>
              </a:rPr>
              <a:t>Conceptualisation</a:t>
            </a:r>
          </a:p>
          <a:p>
            <a:pPr lvl="1"/>
            <a:r>
              <a:rPr lang="en-GB" dirty="0" smtClean="0">
                <a:solidFill>
                  <a:srgbClr val="A6A6A6"/>
                </a:solidFill>
              </a:rPr>
              <a:t>Formalisation</a:t>
            </a:r>
          </a:p>
          <a:p>
            <a:pPr lvl="1"/>
            <a:r>
              <a:rPr lang="en-GB" dirty="0" smtClean="0">
                <a:solidFill>
                  <a:srgbClr val="A6A6A6"/>
                </a:solidFill>
              </a:rPr>
              <a:t>Implementation</a:t>
            </a:r>
          </a:p>
          <a:p>
            <a:pPr lvl="1"/>
            <a:r>
              <a:rPr lang="en-GB" dirty="0" smtClean="0">
                <a:solidFill>
                  <a:srgbClr val="A6A6A6"/>
                </a:solidFill>
              </a:rPr>
              <a:t>Evaluation</a:t>
            </a:r>
          </a:p>
          <a:p>
            <a:pPr lvl="1"/>
            <a:r>
              <a:rPr lang="en-GB" dirty="0" smtClean="0"/>
              <a:t>Documentation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Documentation</a:t>
            </a:r>
            <a:endParaRPr lang="en-US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Documenting the design and implementation rational is crucial for future usability and understanding of the ontology</a:t>
            </a:r>
          </a:p>
          <a:p>
            <a:pPr lvl="1"/>
            <a:r>
              <a:rPr lang="en-US" dirty="0" smtClean="0"/>
              <a:t>Rational, design options, assumptions, decisions, examples, etc.</a:t>
            </a:r>
          </a:p>
          <a:p>
            <a:r>
              <a:rPr lang="en-US" dirty="0" smtClean="0"/>
              <a:t>Structured documentation may clarify these assumptions</a:t>
            </a:r>
          </a:p>
          <a:p>
            <a:r>
              <a:rPr lang="en-US" dirty="0" smtClean="0"/>
              <a:t>Douglas </a:t>
            </a:r>
            <a:r>
              <a:rPr lang="en-US" dirty="0" err="1" smtClean="0"/>
              <a:t>Skuce</a:t>
            </a:r>
            <a:r>
              <a:rPr lang="en-US" dirty="0" smtClean="0"/>
              <a:t> proposed a convention for structured documentation of </a:t>
            </a:r>
            <a:r>
              <a:rPr lang="en-US" dirty="0" smtClean="0"/>
              <a:t>ontological </a:t>
            </a:r>
            <a:r>
              <a:rPr lang="en-US" dirty="0" smtClean="0"/>
              <a:t>assumptions in 1995</a:t>
            </a:r>
            <a:endParaRPr lang="en-US" dirty="0" smtClean="0"/>
          </a:p>
          <a:p>
            <a:pPr lvl="1"/>
            <a:r>
              <a:rPr lang="en-US" dirty="0" smtClean="0"/>
              <a:t>Conceptual </a:t>
            </a:r>
            <a:r>
              <a:rPr lang="en-US" dirty="0" smtClean="0"/>
              <a:t>assumptions (C</a:t>
            </a:r>
            <a:r>
              <a:rPr lang="en-US" dirty="0" smtClean="0"/>
              <a:t>) (long definition, comparing with others)</a:t>
            </a:r>
            <a:endParaRPr lang="en-US" dirty="0" smtClean="0"/>
          </a:p>
          <a:p>
            <a:pPr lvl="1"/>
            <a:r>
              <a:rPr lang="en-US" dirty="0" smtClean="0"/>
              <a:t>Terminological assumptions (T</a:t>
            </a:r>
            <a:r>
              <a:rPr lang="en-US" dirty="0" smtClean="0"/>
              <a:t>) (alternative terms used)</a:t>
            </a:r>
            <a:endParaRPr lang="en-US" dirty="0" smtClean="0"/>
          </a:p>
          <a:p>
            <a:pPr lvl="1"/>
            <a:r>
              <a:rPr lang="en-US" dirty="0" smtClean="0"/>
              <a:t>Definitional assumption (D</a:t>
            </a:r>
            <a:r>
              <a:rPr lang="en-US" dirty="0" smtClean="0"/>
              <a:t>) (short definition)</a:t>
            </a:r>
            <a:endParaRPr lang="en-US" dirty="0" smtClean="0"/>
          </a:p>
          <a:p>
            <a:pPr lvl="1"/>
            <a:r>
              <a:rPr lang="en-US" dirty="0" smtClean="0"/>
              <a:t>Examples (E)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Documentation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0115" name="Group 4"/>
          <p:cNvGrpSpPr>
            <a:grpSpLocks/>
          </p:cNvGrpSpPr>
          <p:nvPr/>
        </p:nvGrpSpPr>
        <p:grpSpPr bwMode="auto">
          <a:xfrm>
            <a:off x="2209800" y="1447800"/>
            <a:ext cx="5795963" cy="5222875"/>
            <a:chOff x="1973" y="709"/>
            <a:chExt cx="3651" cy="3290"/>
          </a:xfrm>
        </p:grpSpPr>
        <p:pic>
          <p:nvPicPr>
            <p:cNvPr id="63493" name="Picture 5" descr="skuce-layer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73" y="709"/>
              <a:ext cx="3651" cy="3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04800" dist="127000" dir="2700000" algn="br">
                <a:srgbClr val="000000">
                  <a:alpha val="43000"/>
                </a:srgbClr>
              </a:outerShdw>
            </a:effectLst>
          </p:spPr>
        </p:pic>
        <p:sp>
          <p:nvSpPr>
            <p:cNvPr id="90118" name="Rectangle 6"/>
            <p:cNvSpPr>
              <a:spLocks noChangeArrowheads="1"/>
            </p:cNvSpPr>
            <p:nvPr/>
          </p:nvSpPr>
          <p:spPr bwMode="auto">
            <a:xfrm>
              <a:off x="3878" y="2069"/>
              <a:ext cx="1724" cy="1543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Ontology Engineering  Methodologies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TOVE (Gruninger and Fox 1995)</a:t>
            </a:r>
          </a:p>
          <a:p>
            <a:pPr lvl="1"/>
            <a:r>
              <a:rPr lang="en-GB" smtClean="0"/>
              <a:t>Focus on competency questions</a:t>
            </a:r>
          </a:p>
          <a:p>
            <a:endParaRPr lang="en-GB" smtClean="0"/>
          </a:p>
          <a:p>
            <a:r>
              <a:rPr lang="en-GB" smtClean="0"/>
              <a:t>ENTERPRISE (Uschold and King 1995)</a:t>
            </a:r>
          </a:p>
          <a:p>
            <a:pPr lvl="1"/>
            <a:r>
              <a:rPr lang="en-GB" smtClean="0"/>
              <a:t>Focus on conceptualisation </a:t>
            </a:r>
          </a:p>
          <a:p>
            <a:endParaRPr lang="en-GB" smtClean="0"/>
          </a:p>
          <a:p>
            <a:r>
              <a:rPr lang="en-GB" smtClean="0"/>
              <a:t>METHONTOLOGY (Fernández and Gómez-Pérez 1997)</a:t>
            </a:r>
          </a:p>
          <a:p>
            <a:pPr lvl="1"/>
            <a:r>
              <a:rPr lang="en-GB" smtClean="0"/>
              <a:t>Inspired by IEEE Standard software development life cycle</a:t>
            </a:r>
          </a:p>
          <a:p>
            <a:pPr lvl="1"/>
            <a:r>
              <a:rPr lang="en-GB" smtClean="0"/>
              <a:t>Stresses the iterative process and evolution of prototypes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TOVE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Capture motivating scenarios</a:t>
            </a:r>
          </a:p>
          <a:p>
            <a:pPr lvl="1"/>
            <a:r>
              <a:rPr lang="en-GB" smtClean="0"/>
              <a:t>E.g. what’s the application</a:t>
            </a:r>
          </a:p>
          <a:p>
            <a:r>
              <a:rPr lang="en-GB" smtClean="0"/>
              <a:t>Formulate competency questions and desired answers	</a:t>
            </a:r>
          </a:p>
          <a:p>
            <a:pPr lvl="1"/>
            <a:r>
              <a:rPr lang="en-GB" smtClean="0"/>
              <a:t>What questions the ontology needs to answer to satisfy the scenarios</a:t>
            </a:r>
          </a:p>
          <a:p>
            <a:r>
              <a:rPr lang="en-GB" smtClean="0"/>
              <a:t>Specify and formalise the terminology</a:t>
            </a:r>
          </a:p>
          <a:p>
            <a:r>
              <a:rPr lang="en-GB" smtClean="0"/>
              <a:t>Formalise the competency questions</a:t>
            </a:r>
          </a:p>
          <a:p>
            <a:r>
              <a:rPr lang="en-GB" smtClean="0"/>
              <a:t>Specify axioms and definitions </a:t>
            </a:r>
          </a:p>
          <a:p>
            <a:r>
              <a:rPr lang="en-GB" smtClean="0"/>
              <a:t>Evaluate ontology against the competency questions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ENTERPRISE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Identify purpose</a:t>
            </a:r>
          </a:p>
          <a:p>
            <a:pPr lvl="1"/>
            <a:r>
              <a:rPr lang="en-GB" dirty="0" smtClean="0"/>
              <a:t>Why build it, what for, who are the users</a:t>
            </a:r>
          </a:p>
          <a:p>
            <a:r>
              <a:rPr lang="en-GB" dirty="0" smtClean="0"/>
              <a:t>Build the ontology</a:t>
            </a:r>
          </a:p>
          <a:p>
            <a:pPr lvl="1"/>
            <a:r>
              <a:rPr lang="en-GB" dirty="0" smtClean="0"/>
              <a:t>Ontology capture</a:t>
            </a:r>
          </a:p>
          <a:p>
            <a:pPr lvl="2"/>
            <a:r>
              <a:rPr lang="en-GB" dirty="0" smtClean="0"/>
              <a:t>Identify concepts, relations, labels using a middle-out approach</a:t>
            </a:r>
          </a:p>
          <a:p>
            <a:pPr lvl="1"/>
            <a:r>
              <a:rPr lang="en-GB" dirty="0" smtClean="0"/>
              <a:t>Ontology implementation</a:t>
            </a:r>
          </a:p>
          <a:p>
            <a:pPr lvl="1"/>
            <a:r>
              <a:rPr lang="en-GB" dirty="0" smtClean="0"/>
              <a:t>Integrate existing ontologies</a:t>
            </a:r>
          </a:p>
          <a:p>
            <a:r>
              <a:rPr lang="en-GB" dirty="0" smtClean="0"/>
              <a:t>Evaluation</a:t>
            </a:r>
          </a:p>
          <a:p>
            <a:pPr lvl="1"/>
            <a:r>
              <a:rPr lang="en-GB" dirty="0" smtClean="0"/>
              <a:t>Check against requirements, competency questions, real-world use</a:t>
            </a:r>
          </a:p>
          <a:p>
            <a:r>
              <a:rPr lang="en-GB" dirty="0" smtClean="0"/>
              <a:t>Documentation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METHONTOLOGY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Management activities</a:t>
            </a:r>
          </a:p>
          <a:p>
            <a:pPr lvl="1"/>
            <a:r>
              <a:rPr lang="en-GB" dirty="0" smtClean="0"/>
              <a:t>Scheduling, control, and quality assurance</a:t>
            </a:r>
          </a:p>
          <a:p>
            <a:r>
              <a:rPr lang="en-GB" dirty="0" smtClean="0"/>
              <a:t>Development activities</a:t>
            </a:r>
          </a:p>
          <a:p>
            <a:pPr lvl="1"/>
            <a:r>
              <a:rPr lang="en-GB" dirty="0" smtClean="0"/>
              <a:t>Pre-development: Scenarios, feasibility study</a:t>
            </a:r>
          </a:p>
          <a:p>
            <a:pPr lvl="1"/>
            <a:r>
              <a:rPr lang="en-GB" dirty="0" smtClean="0"/>
              <a:t>Development: Specification, conceptualisation, formalisation, implementation</a:t>
            </a:r>
          </a:p>
          <a:p>
            <a:pPr lvl="1"/>
            <a:r>
              <a:rPr lang="en-GB" dirty="0" smtClean="0"/>
              <a:t>Post-development: Maintenance</a:t>
            </a:r>
          </a:p>
          <a:p>
            <a:r>
              <a:rPr lang="en-GB" dirty="0" smtClean="0"/>
              <a:t>Support activities</a:t>
            </a:r>
          </a:p>
          <a:p>
            <a:pPr lvl="1"/>
            <a:r>
              <a:rPr lang="en-GB" dirty="0" smtClean="0"/>
              <a:t>Same time as development </a:t>
            </a:r>
          </a:p>
          <a:p>
            <a:pPr lvl="1"/>
            <a:r>
              <a:rPr lang="en-GB" dirty="0" smtClean="0"/>
              <a:t>Knowledge acquisition, evaluation, mapping and merging with other ontologies, documentation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When to Use an Ontology?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Knowledge management</a:t>
            </a:r>
          </a:p>
          <a:p>
            <a:pPr lvl="1"/>
            <a:r>
              <a:rPr lang="en-GB" dirty="0" smtClean="0"/>
              <a:t>Control vocabulary</a:t>
            </a:r>
          </a:p>
          <a:p>
            <a:pPr lvl="1"/>
            <a:r>
              <a:rPr lang="en-GB" dirty="0" smtClean="0"/>
              <a:t>Making domain assumptions more explicit</a:t>
            </a:r>
          </a:p>
          <a:p>
            <a:pPr lvl="1"/>
            <a:r>
              <a:rPr lang="en-GB" dirty="0" smtClean="0"/>
              <a:t>Separate the metadata structure from the data itself</a:t>
            </a:r>
          </a:p>
          <a:p>
            <a:pPr lvl="1"/>
            <a:r>
              <a:rPr lang="en-GB" dirty="0" smtClean="0"/>
              <a:t>Change in metadata does not necessarily require change in the data</a:t>
            </a:r>
          </a:p>
          <a:p>
            <a:r>
              <a:rPr lang="en-GB" dirty="0" smtClean="0"/>
              <a:t>Knowledge sharing</a:t>
            </a:r>
          </a:p>
          <a:p>
            <a:pPr lvl="1"/>
            <a:r>
              <a:rPr lang="en-GB" dirty="0" smtClean="0"/>
              <a:t>The clear model of your data enables other machines and people to understand it, and thus use and reuse 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METHONTOLOGY</a:t>
            </a:r>
          </a:p>
        </p:txBody>
      </p:sp>
      <p:pic>
        <p:nvPicPr>
          <p:cNvPr id="6861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6891" r="-689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US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Ontology construction is an iterative process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uild ontology, try to use it, fix errors, extend, use again, and repeat</a:t>
            </a:r>
          </a:p>
          <a:p>
            <a:r>
              <a:rPr lang="en-GB" dirty="0" smtClean="0"/>
              <a:t>There is no single correct model for your domain</a:t>
            </a:r>
          </a:p>
          <a:p>
            <a:pPr lvl="1"/>
            <a:r>
              <a:rPr lang="en-GB" dirty="0" smtClean="0"/>
              <a:t>The same domain may be modelled in several ways</a:t>
            </a:r>
          </a:p>
          <a:p>
            <a:r>
              <a:rPr lang="en-GB" dirty="0" smtClean="0"/>
              <a:t>Following best practices helps to build good ontologies</a:t>
            </a:r>
          </a:p>
          <a:p>
            <a:pPr lvl="1"/>
            <a:r>
              <a:rPr lang="en-GB" dirty="0" smtClean="0"/>
              <a:t>Well scoped, documented, structured</a:t>
            </a:r>
          </a:p>
          <a:p>
            <a:r>
              <a:rPr lang="en-GB" dirty="0" smtClean="0"/>
              <a:t>Reuse existing ontologies if possible</a:t>
            </a:r>
          </a:p>
          <a:p>
            <a:pPr lvl="1"/>
            <a:r>
              <a:rPr lang="en-GB" dirty="0" smtClean="0"/>
              <a:t>Check your database models and existing ontologies</a:t>
            </a:r>
          </a:p>
          <a:p>
            <a:pPr lvl="1"/>
            <a:r>
              <a:rPr lang="en-GB" dirty="0" smtClean="0"/>
              <a:t>Reuse or learn from existing representations</a:t>
            </a:r>
          </a:p>
          <a:p>
            <a:pPr lvl="1"/>
            <a:r>
              <a:rPr lang="en-GB" dirty="0" smtClean="0"/>
              <a:t>Most ontology editing tools don’t provide good support for reuse yet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Common Pitfalls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Over scaling and complicating your ontology</a:t>
            </a:r>
          </a:p>
          <a:p>
            <a:pPr lvl="1"/>
            <a:r>
              <a:rPr lang="en-GB" smtClean="0"/>
              <a:t>Need to learn when to stop expanding the ontology</a:t>
            </a:r>
          </a:p>
          <a:p>
            <a:r>
              <a:rPr lang="en-GB" smtClean="0"/>
              <a:t>Lack of documentation</a:t>
            </a:r>
          </a:p>
          <a:p>
            <a:pPr lvl="1"/>
            <a:r>
              <a:rPr lang="en-GB" smtClean="0"/>
              <a:t>For the design rationale, vocabulary and structure decisions, intended use, etc. </a:t>
            </a:r>
          </a:p>
          <a:p>
            <a:r>
              <a:rPr lang="en-GB" smtClean="0"/>
              <a:t>Redundancy </a:t>
            </a:r>
          </a:p>
          <a:p>
            <a:pPr lvl="1"/>
            <a:r>
              <a:rPr lang="en-GB" smtClean="0"/>
              <a:t>Increase chances of inconsistencies and maintenance cost</a:t>
            </a:r>
          </a:p>
          <a:p>
            <a:r>
              <a:rPr lang="en-GB" smtClean="0"/>
              <a:t>Using ambiguous terminology </a:t>
            </a:r>
          </a:p>
          <a:p>
            <a:pPr lvl="1"/>
            <a:r>
              <a:rPr lang="en-GB" smtClean="0"/>
              <a:t>Others might misinterpret your ontology</a:t>
            </a:r>
          </a:p>
          <a:p>
            <a:pPr lvl="1"/>
            <a:r>
              <a:rPr lang="en-GB" smtClean="0"/>
              <a:t>Mapping to other ontologies will be more difficult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When to Use an Ontology?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Knowledge integration</a:t>
            </a:r>
          </a:p>
          <a:p>
            <a:pPr lvl="1"/>
            <a:r>
              <a:rPr lang="en-GB" dirty="0" smtClean="0"/>
              <a:t>Ontologies can bridge between several data sources</a:t>
            </a:r>
          </a:p>
          <a:p>
            <a:r>
              <a:rPr lang="en-GB" dirty="0" smtClean="0"/>
              <a:t>Knowledge analysis</a:t>
            </a:r>
          </a:p>
          <a:p>
            <a:pPr lvl="1"/>
            <a:r>
              <a:rPr lang="en-GB" dirty="0" smtClean="0"/>
              <a:t>Using a rich data model enables more complex analysis to be made on the data (</a:t>
            </a:r>
            <a:r>
              <a:rPr lang="en-GB" dirty="0" err="1" smtClean="0"/>
              <a:t>eg</a:t>
            </a:r>
            <a:r>
              <a:rPr lang="en-GB" dirty="0" smtClean="0"/>
              <a:t> for knowledge discovery)</a:t>
            </a:r>
          </a:p>
        </p:txBody>
      </p:sp>
    </p:spTree>
    <p:extLst>
      <p:ext uri="{BB962C8B-B14F-4D97-AF65-F5344CB8AC3E}">
        <p14:creationId xmlns:p14="http://schemas.microsoft.com/office/powerpoint/2010/main" val="342697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Type of Ontologies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four main type of ontologies:</a:t>
            </a:r>
          </a:p>
          <a:p>
            <a:pPr lvl="1"/>
            <a:r>
              <a:rPr lang="en-GB" dirty="0" smtClean="0"/>
              <a:t>Representation ontologies</a:t>
            </a:r>
          </a:p>
          <a:p>
            <a:pPr lvl="1"/>
            <a:r>
              <a:rPr lang="en-GB" dirty="0" smtClean="0"/>
              <a:t>General or upper-level ontologies</a:t>
            </a:r>
          </a:p>
          <a:p>
            <a:pPr lvl="1"/>
            <a:r>
              <a:rPr lang="en-GB" dirty="0" smtClean="0"/>
              <a:t>Domain ontologies</a:t>
            </a:r>
          </a:p>
          <a:p>
            <a:pPr lvl="1"/>
            <a:r>
              <a:rPr lang="en-GB" dirty="0" smtClean="0"/>
              <a:t>Application ontologies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GB" smtClean="0"/>
              <a:t>Describe low level primitive representations</a:t>
            </a:r>
          </a:p>
          <a:p>
            <a:pPr lvl="1"/>
            <a:r>
              <a:rPr lang="en-GB" smtClean="0"/>
              <a:t>Such as semantic web languages</a:t>
            </a:r>
          </a:p>
          <a:p>
            <a:endParaRPr lang="en-GB" smtClean="0"/>
          </a:p>
          <a:p>
            <a:r>
              <a:rPr lang="en-GB" smtClean="0"/>
              <a:t>Example ontologies:</a:t>
            </a:r>
          </a:p>
          <a:p>
            <a:pPr lvl="1"/>
            <a:r>
              <a:rPr lang="en-GB" smtClean="0"/>
              <a:t>OWL, RDF, RDFS</a:t>
            </a:r>
          </a:p>
          <a:p>
            <a:endParaRPr lang="en-GB" smtClean="0"/>
          </a:p>
          <a:p>
            <a:r>
              <a:rPr lang="en-GB" smtClean="0"/>
              <a:t>Usual size: small, a few dozens of concepts and relations</a:t>
            </a:r>
          </a:p>
          <a:p>
            <a:endParaRPr lang="en-GB" smtClean="0"/>
          </a:p>
        </p:txBody>
      </p:sp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Representation ontologies</a:t>
            </a:r>
          </a:p>
        </p:txBody>
      </p:sp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5562600" y="6096000"/>
            <a:ext cx="244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/>
              <a:t>Section of the OWL ontology</a:t>
            </a:r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204" r="4204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Describe high-level, abstract, concepts</a:t>
            </a:r>
          </a:p>
          <a:p>
            <a:r>
              <a:rPr lang="en-GB" dirty="0" smtClean="0"/>
              <a:t>Usually domain independent</a:t>
            </a:r>
          </a:p>
          <a:p>
            <a:pPr lvl="1"/>
            <a:r>
              <a:rPr lang="en-GB" dirty="0" smtClean="0"/>
              <a:t>Can be used as part of other ontologies</a:t>
            </a:r>
          </a:p>
          <a:p>
            <a:r>
              <a:rPr lang="en-GB" dirty="0"/>
              <a:t>Tend to </a:t>
            </a:r>
            <a:r>
              <a:rPr lang="en-GB" dirty="0" smtClean="0"/>
              <a:t>be large</a:t>
            </a:r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Example ontologies:</a:t>
            </a:r>
          </a:p>
          <a:p>
            <a:pPr lvl="1"/>
            <a:r>
              <a:rPr lang="en-GB" dirty="0" err="1"/>
              <a:t>Cyc</a:t>
            </a:r>
            <a:r>
              <a:rPr lang="en-GB" dirty="0"/>
              <a:t>: </a:t>
            </a:r>
            <a:r>
              <a:rPr lang="en-GB" dirty="0" err="1"/>
              <a:t>commonsense</a:t>
            </a:r>
            <a:r>
              <a:rPr lang="en-GB" dirty="0"/>
              <a:t> ontology </a:t>
            </a:r>
          </a:p>
          <a:p>
            <a:pPr lvl="2"/>
            <a:r>
              <a:rPr lang="en-GB" dirty="0"/>
              <a:t>Hundreds of thousands of concepts</a:t>
            </a:r>
          </a:p>
          <a:p>
            <a:pPr lvl="1"/>
            <a:r>
              <a:rPr lang="en-GB" dirty="0" err="1"/>
              <a:t>WordNet</a:t>
            </a:r>
            <a:r>
              <a:rPr lang="en-GB" dirty="0"/>
              <a:t>:  English lexicon </a:t>
            </a:r>
          </a:p>
          <a:p>
            <a:pPr lvl="2"/>
            <a:r>
              <a:rPr lang="en-GB" dirty="0"/>
              <a:t>Over 150K concepts</a:t>
            </a:r>
          </a:p>
          <a:p>
            <a:pPr lvl="1"/>
            <a:r>
              <a:rPr lang="en-GB" dirty="0"/>
              <a:t>SUMO: Suggested Upper Merged Ontology</a:t>
            </a:r>
          </a:p>
          <a:p>
            <a:pPr lvl="2"/>
            <a:r>
              <a:rPr lang="en-GB" dirty="0"/>
              <a:t>Around 10K concepts</a:t>
            </a:r>
          </a:p>
          <a:p>
            <a:endParaRPr lang="en-US" dirty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General or upper-level ontologies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os_ppt__template_electroni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uos_ppt__template_electronics</Template>
  <TotalTime>1140</TotalTime>
  <Words>1965</Words>
  <Application>Microsoft Macintosh PowerPoint</Application>
  <PresentationFormat>On-screen Show (4:3)</PresentationFormat>
  <Paragraphs>468</Paragraphs>
  <Slides>52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uos_ppt__template_electronics</vt:lpstr>
      <vt:lpstr>UOS divider slide design</vt:lpstr>
      <vt:lpstr>UOS full bleed image</vt:lpstr>
      <vt:lpstr>ECS</vt:lpstr>
      <vt:lpstr>Ontology Engineering</vt:lpstr>
      <vt:lpstr>Topics</vt:lpstr>
      <vt:lpstr>Ontologies</vt:lpstr>
      <vt:lpstr>Example: FOAF Ontology</vt:lpstr>
      <vt:lpstr>When to Use an Ontology?</vt:lpstr>
      <vt:lpstr>When to Use an Ontology?</vt:lpstr>
      <vt:lpstr>Type of Ontologies</vt:lpstr>
      <vt:lpstr>Representation ontologies</vt:lpstr>
      <vt:lpstr>General or upper-level ontologies</vt:lpstr>
      <vt:lpstr>Example upper-level ontology</vt:lpstr>
      <vt:lpstr>Domain ontologies</vt:lpstr>
      <vt:lpstr>Example: CRM Ontology</vt:lpstr>
      <vt:lpstr>Example: AKT Reference Ontology</vt:lpstr>
      <vt:lpstr>Application ontologies</vt:lpstr>
      <vt:lpstr>Ontology Building Methodologies</vt:lpstr>
      <vt:lpstr>Ontology Building Methodologies</vt:lpstr>
      <vt:lpstr>Ontology Development Life-Cycle</vt:lpstr>
      <vt:lpstr>Specification</vt:lpstr>
      <vt:lpstr>Limit Your Scope</vt:lpstr>
      <vt:lpstr>Competency Questions</vt:lpstr>
      <vt:lpstr>Competency Questions</vt:lpstr>
      <vt:lpstr>Ontology Development Life-Cycle</vt:lpstr>
      <vt:lpstr>Conceptualisation</vt:lpstr>
      <vt:lpstr>Conceptualisation</vt:lpstr>
      <vt:lpstr>Conceptualisation</vt:lpstr>
      <vt:lpstr>PowerPoint Presentation</vt:lpstr>
      <vt:lpstr>Ontology Development Life-Cycle</vt:lpstr>
      <vt:lpstr>Formalisation</vt:lpstr>
      <vt:lpstr>Building the Class Hierarchy</vt:lpstr>
      <vt:lpstr>Middle-Out Approach</vt:lpstr>
      <vt:lpstr>Naming Conventions</vt:lpstr>
      <vt:lpstr>Class or a Relation?</vt:lpstr>
      <vt:lpstr>Class or an Instance?</vt:lpstr>
      <vt:lpstr>Transitivity of Class Hierarchy</vt:lpstr>
      <vt:lpstr>Tidy Your Hierarchy</vt:lpstr>
      <vt:lpstr>Where to Point my Relation?</vt:lpstr>
      <vt:lpstr>Where to Point my Relation?</vt:lpstr>
      <vt:lpstr>Ontology Development Life-Cycle</vt:lpstr>
      <vt:lpstr>Implementation</vt:lpstr>
      <vt:lpstr>Ontology Development Life-Cycle</vt:lpstr>
      <vt:lpstr>Evaluation</vt:lpstr>
      <vt:lpstr>Evaluation</vt:lpstr>
      <vt:lpstr>Ontology Development Life-Cycle</vt:lpstr>
      <vt:lpstr>Documentation</vt:lpstr>
      <vt:lpstr>Documentation</vt:lpstr>
      <vt:lpstr>Ontology Engineering  Methodologies</vt:lpstr>
      <vt:lpstr>TOVE</vt:lpstr>
      <vt:lpstr>ENTERPRISE</vt:lpstr>
      <vt:lpstr>METHONTOLOGY</vt:lpstr>
      <vt:lpstr>METHONTOLOGY</vt:lpstr>
      <vt:lpstr>Summary</vt:lpstr>
      <vt:lpstr>Common Pitfalls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 </dc:title>
  <dc:creator>sep</dc:creator>
  <cp:lastModifiedBy>Nicholas Gibbins</cp:lastModifiedBy>
  <cp:revision>22</cp:revision>
  <dcterms:created xsi:type="dcterms:W3CDTF">2010-03-15T21:20:23Z</dcterms:created>
  <dcterms:modified xsi:type="dcterms:W3CDTF">2014-03-12T09:01:24Z</dcterms:modified>
</cp:coreProperties>
</file>