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8" r:id="rId1"/>
  </p:sldMasterIdLst>
  <p:notesMasterIdLst>
    <p:notesMasterId r:id="rId34"/>
  </p:notesMasterIdLst>
  <p:sldIdLst>
    <p:sldId id="257" r:id="rId2"/>
    <p:sldId id="281" r:id="rId3"/>
    <p:sldId id="283" r:id="rId4"/>
    <p:sldId id="280" r:id="rId5"/>
    <p:sldId id="284" r:id="rId6"/>
    <p:sldId id="285" r:id="rId7"/>
    <p:sldId id="286" r:id="rId8"/>
    <p:sldId id="279" r:id="rId9"/>
    <p:sldId id="288" r:id="rId10"/>
    <p:sldId id="287" r:id="rId11"/>
    <p:sldId id="289" r:id="rId12"/>
    <p:sldId id="308" r:id="rId13"/>
    <p:sldId id="309" r:id="rId14"/>
    <p:sldId id="310" r:id="rId15"/>
    <p:sldId id="311" r:id="rId16"/>
    <p:sldId id="294" r:id="rId17"/>
    <p:sldId id="295" r:id="rId18"/>
    <p:sldId id="296" r:id="rId19"/>
    <p:sldId id="297" r:id="rId20"/>
    <p:sldId id="298" r:id="rId21"/>
    <p:sldId id="299" r:id="rId22"/>
    <p:sldId id="312" r:id="rId23"/>
    <p:sldId id="300" r:id="rId24"/>
    <p:sldId id="301" r:id="rId25"/>
    <p:sldId id="302" r:id="rId26"/>
    <p:sldId id="313" r:id="rId27"/>
    <p:sldId id="314" r:id="rId28"/>
    <p:sldId id="303" r:id="rId29"/>
    <p:sldId id="304" r:id="rId30"/>
    <p:sldId id="305" r:id="rId31"/>
    <p:sldId id="306" r:id="rId32"/>
    <p:sldId id="307"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117" autoAdjust="0"/>
  </p:normalViewPr>
  <p:slideViewPr>
    <p:cSldViewPr snapToGrid="0" snapToObjects="1" showGuides="1">
      <p:cViewPr>
        <p:scale>
          <a:sx n="90" d="100"/>
          <a:sy n="90" d="100"/>
        </p:scale>
        <p:origin x="-864" y="320"/>
      </p:cViewPr>
      <p:guideLst>
        <p:guide orient="horz" pos="3869"/>
        <p:guide pos="2959"/>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printerSettings" Target="printerSettings/printerSettings1.bin"/><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80953D-655C-4648-B54F-806301545270}" type="datetimeFigureOut">
              <a:rPr lang="en-US" smtClean="0"/>
              <a:t>08/05/2013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F7C373-6B91-8C48-93AD-A487ED3EE8A0}" type="slidenum">
              <a:rPr lang="en-US" smtClean="0"/>
              <a:t>‹#›</a:t>
            </a:fld>
            <a:endParaRPr lang="en-US"/>
          </a:p>
        </p:txBody>
      </p:sp>
    </p:spTree>
    <p:extLst>
      <p:ext uri="{BB962C8B-B14F-4D97-AF65-F5344CB8AC3E}">
        <p14:creationId xmlns:p14="http://schemas.microsoft.com/office/powerpoint/2010/main" val="25818162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a:t>
            </a:fld>
            <a:endParaRPr lang="en-US"/>
          </a:p>
        </p:txBody>
      </p:sp>
    </p:spTree>
    <p:extLst>
      <p:ext uri="{BB962C8B-B14F-4D97-AF65-F5344CB8AC3E}">
        <p14:creationId xmlns:p14="http://schemas.microsoft.com/office/powerpoint/2010/main" val="2959148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17</a:t>
            </a:fld>
            <a:endParaRPr lang="en-US"/>
          </a:p>
        </p:txBody>
      </p:sp>
    </p:spTree>
    <p:extLst>
      <p:ext uri="{BB962C8B-B14F-4D97-AF65-F5344CB8AC3E}">
        <p14:creationId xmlns:p14="http://schemas.microsoft.com/office/powerpoint/2010/main" val="3166251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Data cleansing attempts to detect anomalies and rectify them.</a:t>
            </a:r>
          </a:p>
          <a:p>
            <a:r>
              <a:rPr lang="en-GB" dirty="0" smtClean="0"/>
              <a:t>Addresses inconsistent field lengths and orders, inconsistent descriptions, inconsistent value assignments, missing entries,</a:t>
            </a:r>
          </a:p>
          <a:p>
            <a:r>
              <a:rPr lang="en-GB" dirty="0" smtClean="0"/>
              <a:t> violation of integrity constraints and similar problems.  </a:t>
            </a:r>
          </a:p>
          <a:p>
            <a:endParaRPr lang="en-GB" dirty="0" smtClean="0"/>
          </a:p>
          <a:p>
            <a:r>
              <a:rPr lang="en-GB" dirty="0" smtClean="0"/>
              <a:t>Data migration: </a:t>
            </a:r>
            <a:r>
              <a:rPr lang="en-GB" dirty="0" err="1" smtClean="0"/>
              <a:t>eg</a:t>
            </a:r>
            <a:r>
              <a:rPr lang="en-GB" dirty="0" smtClean="0"/>
              <a:t>, translate </a:t>
            </a:r>
            <a:r>
              <a:rPr lang="ja-JP" altLang="en-GB" dirty="0" smtClean="0">
                <a:latin typeface="Arial"/>
              </a:rPr>
              <a:t>‘</a:t>
            </a:r>
            <a:r>
              <a:rPr lang="en-GB" dirty="0" smtClean="0"/>
              <a:t>gender</a:t>
            </a:r>
            <a:r>
              <a:rPr lang="ja-JP" altLang="en-GB" dirty="0" smtClean="0">
                <a:latin typeface="Arial"/>
              </a:rPr>
              <a:t>’</a:t>
            </a:r>
            <a:r>
              <a:rPr lang="en-GB" dirty="0" smtClean="0"/>
              <a:t> to </a:t>
            </a:r>
            <a:r>
              <a:rPr lang="ja-JP" altLang="en-GB" dirty="0" smtClean="0">
                <a:latin typeface="Arial"/>
              </a:rPr>
              <a:t>‘</a:t>
            </a:r>
            <a:r>
              <a:rPr lang="en-GB" dirty="0" smtClean="0"/>
              <a:t>sex</a:t>
            </a:r>
            <a:r>
              <a:rPr lang="ja-JP" altLang="en-GB" dirty="0" smtClean="0">
                <a:latin typeface="Arial"/>
              </a:rPr>
              <a:t>’</a:t>
            </a:r>
            <a:r>
              <a:rPr lang="en-GB" dirty="0" smtClean="0"/>
              <a:t>.  Transformation rules need to be specified, and users may supply their own routines</a:t>
            </a:r>
          </a:p>
          <a:p>
            <a:endParaRPr lang="en-GB" dirty="0" smtClean="0"/>
          </a:p>
          <a:p>
            <a:r>
              <a:rPr lang="en-GB" dirty="0" smtClean="0"/>
              <a:t>Data scrubbing: Domain specific knowledge is needed to do scrubbing.  Parsing and fuzzy matching are used to combine multiple data sources, with the ability to specify a preferred source, when the same data can be found in more than one place</a:t>
            </a:r>
          </a:p>
          <a:p>
            <a:endParaRPr lang="en-GB" dirty="0" smtClean="0"/>
          </a:p>
          <a:p>
            <a:r>
              <a:rPr lang="en-GB" dirty="0" smtClean="0"/>
              <a:t>Data auditing: Aims to discover rules and relationships, and then apply rules (discovered or specified) to flag anomalies and errors</a:t>
            </a:r>
          </a:p>
          <a:p>
            <a:endParaRPr lang="en-GB" dirty="0" smtClean="0"/>
          </a:p>
          <a:p>
            <a:r>
              <a:rPr lang="en-GB" dirty="0" smtClean="0"/>
              <a:t>RESTRUCTURED - what chart is about</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18</a:t>
            </a:fld>
            <a:endParaRPr lang="en-US"/>
          </a:p>
        </p:txBody>
      </p:sp>
    </p:spTree>
    <p:extLst>
      <p:ext uri="{BB962C8B-B14F-4D97-AF65-F5344CB8AC3E}">
        <p14:creationId xmlns:p14="http://schemas.microsoft.com/office/powerpoint/2010/main" val="2449188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Some data warehouse implementations are purely a front end to existing operational databases</a:t>
            </a:r>
          </a:p>
          <a:p>
            <a:endParaRPr lang="en-GB" dirty="0" smtClean="0"/>
          </a:p>
          <a:p>
            <a:r>
              <a:rPr lang="en-GB" dirty="0" smtClean="0"/>
              <a:t>DSS is a  general term. Can be used to embrace the other 3</a:t>
            </a:r>
          </a:p>
          <a:p>
            <a:r>
              <a:rPr lang="en-GB" dirty="0" smtClean="0"/>
              <a:t>EISs are designed to present high level strategic corporate</a:t>
            </a:r>
          </a:p>
          <a:p>
            <a:r>
              <a:rPr lang="en-GB" dirty="0" smtClean="0"/>
              <a:t> data to a board of directors.</a:t>
            </a:r>
          </a:p>
          <a:p>
            <a:r>
              <a:rPr lang="en-GB" dirty="0" smtClean="0"/>
              <a:t>Next Level - Data mining and OLAP tools allow executives to </a:t>
            </a:r>
          </a:p>
          <a:p>
            <a:r>
              <a:rPr lang="en-GB" dirty="0" smtClean="0"/>
              <a:t> explore possible new directions in business development</a:t>
            </a:r>
          </a:p>
          <a:p>
            <a:r>
              <a:rPr lang="en-GB" dirty="0" smtClean="0"/>
              <a:t>   </a:t>
            </a:r>
          </a:p>
          <a:p>
            <a:r>
              <a:rPr lang="en-GB" dirty="0" smtClean="0"/>
              <a:t>To improve speed and ease of use, it is common to provide</a:t>
            </a:r>
          </a:p>
          <a:p>
            <a:r>
              <a:rPr lang="en-GB" dirty="0" smtClean="0"/>
              <a:t>additional facilities in the storage of data, including</a:t>
            </a:r>
          </a:p>
          <a:p>
            <a:endParaRPr lang="en-GB" dirty="0" smtClean="0"/>
          </a:p>
          <a:p>
            <a:r>
              <a:rPr lang="en-GB" dirty="0" smtClean="0"/>
              <a:t>Different kinds of schemas</a:t>
            </a:r>
          </a:p>
          <a:p>
            <a:r>
              <a:rPr lang="en-GB" dirty="0" smtClean="0"/>
              <a:t>Specialised indexing mechanisms</a:t>
            </a:r>
          </a:p>
          <a:p>
            <a:r>
              <a:rPr lang="en-GB" dirty="0" smtClean="0"/>
              <a:t>Pre-processing of data to provide aggregation and summarisation</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20</a:t>
            </a:fld>
            <a:endParaRPr lang="en-US"/>
          </a:p>
        </p:txBody>
      </p:sp>
    </p:spTree>
    <p:extLst>
      <p:ext uri="{BB962C8B-B14F-4D97-AF65-F5344CB8AC3E}">
        <p14:creationId xmlns:p14="http://schemas.microsoft.com/office/powerpoint/2010/main" val="444519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 typical data mart might be maintained by one department in an organisation, using data extracted from the corporate database, to reflect their own particular interests and needs.  However, some data marts have grown to such a size that data mining tools are being used with them </a:t>
            </a:r>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21</a:t>
            </a:fld>
            <a:endParaRPr lang="en-US"/>
          </a:p>
        </p:txBody>
      </p:sp>
    </p:spTree>
    <p:extLst>
      <p:ext uri="{BB962C8B-B14F-4D97-AF65-F5344CB8AC3E}">
        <p14:creationId xmlns:p14="http://schemas.microsoft.com/office/powerpoint/2010/main" val="2821723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Analysts need to be able to examine data in various ways. </a:t>
            </a:r>
          </a:p>
          <a:p>
            <a:endParaRPr lang="en-GB" dirty="0" smtClean="0"/>
          </a:p>
          <a:p>
            <a:r>
              <a:rPr lang="en-GB" dirty="0" smtClean="0"/>
              <a:t> A powerful technique is to be able to produce tables (cross-tabs) which relate two variables whilst keeping others constant.</a:t>
            </a:r>
          </a:p>
          <a:p>
            <a:endParaRPr lang="en-GB" dirty="0" smtClean="0"/>
          </a:p>
          <a:p>
            <a:r>
              <a:rPr lang="en-GB" dirty="0" smtClean="0"/>
              <a:t>The database contains 3 dimensions</a:t>
            </a:r>
          </a:p>
          <a:p>
            <a:endParaRPr lang="en-GB" dirty="0" smtClean="0"/>
          </a:p>
          <a:p>
            <a:r>
              <a:rPr lang="en-GB" dirty="0" smtClean="0"/>
              <a:t>The analyst can examine one of the three planes shown to see, for example, how one operator</a:t>
            </a:r>
            <a:r>
              <a:rPr lang="ja-JP" altLang="en-GB" dirty="0" smtClean="0">
                <a:latin typeface="Arial"/>
              </a:rPr>
              <a:t>’</a:t>
            </a:r>
            <a:r>
              <a:rPr lang="en-GB" dirty="0" smtClean="0"/>
              <a:t>s performance has varied over time.</a:t>
            </a:r>
          </a:p>
          <a:p>
            <a:endParaRPr lang="en-GB" dirty="0" smtClean="0"/>
          </a:p>
          <a:p>
            <a:r>
              <a:rPr lang="en-GB" dirty="0" smtClean="0"/>
              <a:t>In most systems, there are many more than three dimensions, and analysis tools need to be able to produce the necessary views for users to work with.</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22</a:t>
            </a:fld>
            <a:endParaRPr lang="en-US"/>
          </a:p>
        </p:txBody>
      </p:sp>
    </p:spTree>
    <p:extLst>
      <p:ext uri="{BB962C8B-B14F-4D97-AF65-F5344CB8AC3E}">
        <p14:creationId xmlns:p14="http://schemas.microsoft.com/office/powerpoint/2010/main" val="360020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Slice: Fix one (or more) parameters, and examine a slice</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23</a:t>
            </a:fld>
            <a:endParaRPr lang="en-US"/>
          </a:p>
        </p:txBody>
      </p:sp>
    </p:spTree>
    <p:extLst>
      <p:ext uri="{BB962C8B-B14F-4D97-AF65-F5344CB8AC3E}">
        <p14:creationId xmlns:p14="http://schemas.microsoft.com/office/powerpoint/2010/main" val="6091430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Dice</a:t>
            </a:r>
            <a:r>
              <a:rPr lang="en-GB" dirty="0" smtClean="0"/>
              <a:t>: Restrict the analysis to one part of the whole </a:t>
            </a:r>
            <a:r>
              <a:rPr lang="ja-JP" altLang="en-GB" dirty="0" smtClean="0">
                <a:latin typeface="Arial"/>
              </a:rPr>
              <a:t>‘</a:t>
            </a:r>
            <a:r>
              <a:rPr lang="en-GB" dirty="0" smtClean="0"/>
              <a:t>cube</a:t>
            </a:r>
            <a:r>
              <a:rPr lang="ja-JP" altLang="en-GB" dirty="0" smtClean="0">
                <a:latin typeface="Arial"/>
              </a:rPr>
              <a:t>’</a:t>
            </a:r>
            <a:endParaRPr lang="en-GB" dirty="0" smtClean="0"/>
          </a:p>
          <a:p>
            <a:endParaRPr lang="en-GB" dirty="0" smtClean="0"/>
          </a:p>
          <a:p>
            <a:endParaRPr lang="en-GB" dirty="0" smtClean="0"/>
          </a:p>
          <a:p>
            <a:endParaRPr lang="en-GB" dirty="0" smtClean="0"/>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24</a:t>
            </a:fld>
            <a:endParaRPr lang="en-US"/>
          </a:p>
        </p:txBody>
      </p:sp>
    </p:spTree>
    <p:extLst>
      <p:ext uri="{BB962C8B-B14F-4D97-AF65-F5344CB8AC3E}">
        <p14:creationId xmlns:p14="http://schemas.microsoft.com/office/powerpoint/2010/main" val="12808901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Pivot: Look at the same data from a different angle</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25</a:t>
            </a:fld>
            <a:endParaRPr lang="en-US"/>
          </a:p>
        </p:txBody>
      </p:sp>
    </p:spTree>
    <p:extLst>
      <p:ext uri="{BB962C8B-B14F-4D97-AF65-F5344CB8AC3E}">
        <p14:creationId xmlns:p14="http://schemas.microsoft.com/office/powerpoint/2010/main" val="29854394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Drill down: Go down to a deeper level of the data.  For example, if you have a table showing total sales by quarter, you might want to </a:t>
            </a:r>
            <a:r>
              <a:rPr lang="ja-JP" altLang="en-GB" dirty="0" smtClean="0">
                <a:latin typeface="Arial"/>
              </a:rPr>
              <a:t>‘</a:t>
            </a:r>
            <a:r>
              <a:rPr lang="en-GB" dirty="0" smtClean="0"/>
              <a:t>drill down</a:t>
            </a:r>
            <a:r>
              <a:rPr lang="ja-JP" altLang="en-GB" dirty="0" smtClean="0">
                <a:latin typeface="Arial"/>
              </a:rPr>
              <a:t>’</a:t>
            </a:r>
            <a:r>
              <a:rPr lang="en-GB" dirty="0" smtClean="0"/>
              <a:t> to see how the sales were made up by category.  Then you might want to examine one category and see which brands were doing best.</a:t>
            </a:r>
          </a:p>
        </p:txBody>
      </p:sp>
      <p:sp>
        <p:nvSpPr>
          <p:cNvPr id="4" name="Slide Number Placeholder 3"/>
          <p:cNvSpPr>
            <a:spLocks noGrp="1"/>
          </p:cNvSpPr>
          <p:nvPr>
            <p:ph type="sldNum" sz="quarter" idx="10"/>
          </p:nvPr>
        </p:nvSpPr>
        <p:spPr/>
        <p:txBody>
          <a:bodyPr/>
          <a:lstStyle/>
          <a:p>
            <a:fld id="{BAF7C373-6B91-8C48-93AD-A487ED3EE8A0}" type="slidenum">
              <a:rPr lang="en-US" smtClean="0"/>
              <a:t>26</a:t>
            </a:fld>
            <a:endParaRPr lang="en-US"/>
          </a:p>
        </p:txBody>
      </p:sp>
    </p:spTree>
    <p:extLst>
      <p:ext uri="{BB962C8B-B14F-4D97-AF65-F5344CB8AC3E}">
        <p14:creationId xmlns:p14="http://schemas.microsoft.com/office/powerpoint/2010/main" val="125623006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Roll up: The opposite of drill down - aggregate results to higher levels</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27</a:t>
            </a:fld>
            <a:endParaRPr lang="en-US"/>
          </a:p>
        </p:txBody>
      </p:sp>
    </p:spTree>
    <p:extLst>
      <p:ext uri="{BB962C8B-B14F-4D97-AF65-F5344CB8AC3E}">
        <p14:creationId xmlns:p14="http://schemas.microsoft.com/office/powerpoint/2010/main" val="427502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3</a:t>
            </a:fld>
            <a:endParaRPr lang="en-US"/>
          </a:p>
        </p:txBody>
      </p:sp>
    </p:spTree>
    <p:extLst>
      <p:ext uri="{BB962C8B-B14F-4D97-AF65-F5344CB8AC3E}">
        <p14:creationId xmlns:p14="http://schemas.microsoft.com/office/powerpoint/2010/main" val="29591486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Star schema: there is a central, single </a:t>
            </a:r>
            <a:r>
              <a:rPr lang="ja-JP" altLang="en-GB" dirty="0" smtClean="0">
                <a:latin typeface="Arial"/>
              </a:rPr>
              <a:t>‘</a:t>
            </a:r>
            <a:r>
              <a:rPr lang="en-GB" dirty="0" smtClean="0"/>
              <a:t>fact table</a:t>
            </a:r>
            <a:r>
              <a:rPr lang="ja-JP" altLang="en-GB" dirty="0" smtClean="0">
                <a:latin typeface="Arial"/>
              </a:rPr>
              <a:t>’</a:t>
            </a:r>
            <a:r>
              <a:rPr lang="en-GB" dirty="0" smtClean="0"/>
              <a:t> and for each dimension, a single table.  Every fact in the fact table points to one tuple in each of the dimensions and has additional attributes.  </a:t>
            </a:r>
          </a:p>
          <a:p>
            <a:r>
              <a:rPr lang="en-GB" dirty="0" smtClean="0"/>
              <a:t>Snowflake schema: This is similar to the above, but the dimensional hierarchy is represented directly by normalising the dimension tables.</a:t>
            </a:r>
          </a:p>
          <a:p>
            <a:r>
              <a:rPr lang="en-GB" dirty="0" smtClean="0"/>
              <a:t>Fact constellation schema: There are multiple fact tables, that share many dimension tables</a:t>
            </a:r>
          </a:p>
          <a:p>
            <a:endParaRPr lang="en-GB" dirty="0" smtClean="0"/>
          </a:p>
          <a:p>
            <a:r>
              <a:rPr lang="en-GB" dirty="0" smtClean="0"/>
              <a:t>Bit-map indexes: each row of a table is represented by a bit, and the table as a bit vector.  Comparison, join and aggregation operations are reduced to bit arithmetic with dramatic improvement in processing time.  They work best for low-cardinality domains.</a:t>
            </a:r>
          </a:p>
          <a:p>
            <a:r>
              <a:rPr lang="en-GB" dirty="0" smtClean="0"/>
              <a:t>Join indexes: these maintain relationships between the primary key and the foreign keys.  Thus, join indexes relate the values of the dimensions of a star schema to rows in the fact table.  Join indexes may span multiple dimensions</a:t>
            </a:r>
          </a:p>
        </p:txBody>
      </p:sp>
      <p:sp>
        <p:nvSpPr>
          <p:cNvPr id="4" name="Slide Number Placeholder 3"/>
          <p:cNvSpPr>
            <a:spLocks noGrp="1"/>
          </p:cNvSpPr>
          <p:nvPr>
            <p:ph type="sldNum" sz="quarter" idx="10"/>
          </p:nvPr>
        </p:nvSpPr>
        <p:spPr/>
        <p:txBody>
          <a:bodyPr/>
          <a:lstStyle/>
          <a:p>
            <a:fld id="{BAF7C373-6B91-8C48-93AD-A487ED3EE8A0}" type="slidenum">
              <a:rPr lang="en-US" smtClean="0"/>
              <a:t>28</a:t>
            </a:fld>
            <a:endParaRPr lang="en-US"/>
          </a:p>
        </p:txBody>
      </p:sp>
    </p:spTree>
    <p:extLst>
      <p:ext uri="{BB962C8B-B14F-4D97-AF65-F5344CB8AC3E}">
        <p14:creationId xmlns:p14="http://schemas.microsoft.com/office/powerpoint/2010/main" val="16086185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Star schema: there is a central, single </a:t>
            </a:r>
            <a:r>
              <a:rPr lang="ja-JP" altLang="en-GB" dirty="0" smtClean="0">
                <a:latin typeface="Arial"/>
              </a:rPr>
              <a:t>‘</a:t>
            </a:r>
            <a:r>
              <a:rPr lang="en-GB" dirty="0" smtClean="0"/>
              <a:t>fact table</a:t>
            </a:r>
            <a:r>
              <a:rPr lang="ja-JP" altLang="en-GB" dirty="0" smtClean="0">
                <a:latin typeface="Arial"/>
              </a:rPr>
              <a:t>’</a:t>
            </a:r>
            <a:r>
              <a:rPr lang="en-GB" dirty="0" smtClean="0"/>
              <a:t> and for each dimension, a single table.  Every fact in the fact table points to one tuple in each of the dimensions and has additional attributes.  </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29</a:t>
            </a:fld>
            <a:endParaRPr lang="en-US"/>
          </a:p>
        </p:txBody>
      </p:sp>
    </p:spTree>
    <p:extLst>
      <p:ext uri="{BB962C8B-B14F-4D97-AF65-F5344CB8AC3E}">
        <p14:creationId xmlns:p14="http://schemas.microsoft.com/office/powerpoint/2010/main" val="410268577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Star schema: there is a central, single </a:t>
            </a:r>
            <a:r>
              <a:rPr lang="ja-JP" altLang="en-GB" dirty="0" smtClean="0">
                <a:latin typeface="Arial"/>
              </a:rPr>
              <a:t>‘</a:t>
            </a:r>
            <a:r>
              <a:rPr lang="en-GB" dirty="0" smtClean="0"/>
              <a:t>fact table</a:t>
            </a:r>
            <a:r>
              <a:rPr lang="ja-JP" altLang="en-GB" dirty="0" smtClean="0">
                <a:latin typeface="Arial"/>
              </a:rPr>
              <a:t>’</a:t>
            </a:r>
            <a:r>
              <a:rPr lang="en-GB" dirty="0" smtClean="0"/>
              <a:t> and for each dimension, a single table.  Every fact in the fact table points to one tuple in each of the dimensions and has additional attributes.  </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30</a:t>
            </a:fld>
            <a:endParaRPr lang="en-US"/>
          </a:p>
        </p:txBody>
      </p:sp>
    </p:spTree>
    <p:extLst>
      <p:ext uri="{BB962C8B-B14F-4D97-AF65-F5344CB8AC3E}">
        <p14:creationId xmlns:p14="http://schemas.microsoft.com/office/powerpoint/2010/main" val="32093724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Snowflake schema: This is similar to the above, but the dimensional hierarchy is represented directly by normalising the dimension tables.</a:t>
            </a:r>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31</a:t>
            </a:fld>
            <a:endParaRPr lang="en-US"/>
          </a:p>
        </p:txBody>
      </p:sp>
    </p:spTree>
    <p:extLst>
      <p:ext uri="{BB962C8B-B14F-4D97-AF65-F5344CB8AC3E}">
        <p14:creationId xmlns:p14="http://schemas.microsoft.com/office/powerpoint/2010/main" val="37109254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Relational and Specialised RDBMS, which might have specialised indexing techniques, join and scan methods </a:t>
            </a:r>
          </a:p>
          <a:p>
            <a:endParaRPr lang="en-GB" dirty="0" smtClean="0"/>
          </a:p>
          <a:p>
            <a:r>
              <a:rPr lang="en-GB" dirty="0" smtClean="0"/>
              <a:t>Relational OLAP (ROLAP) servers, which have been explicitly developed to use a relational engine to support OLAP.  They would include aggregation navigation logic, the ability to generate multi-statement SQL, and would have other additional services</a:t>
            </a:r>
          </a:p>
          <a:p>
            <a:endParaRPr lang="en-GB" dirty="0" smtClean="0"/>
          </a:p>
          <a:p>
            <a:r>
              <a:rPr lang="en-GB" dirty="0" smtClean="0"/>
              <a:t>Multidimensional OLAP (MOLAP) servers, where the storage model is an n-dimensional array.  Front end multidimensional queries map to the database capabilities in a straightforward way.  Ways are needed to handle sparse data, which can get expensive to deal with in an array representation.  One solution is to use a 2-level approach, with 2-D dense arrays indexed by B-Trees.  Time is often one of the dimensions included in the array structures, and there are special techniques to handle time series in some products.</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32</a:t>
            </a:fld>
            <a:endParaRPr lang="en-US"/>
          </a:p>
        </p:txBody>
      </p:sp>
    </p:spTree>
    <p:extLst>
      <p:ext uri="{BB962C8B-B14F-4D97-AF65-F5344CB8AC3E}">
        <p14:creationId xmlns:p14="http://schemas.microsoft.com/office/powerpoint/2010/main" val="212571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mtClean="0"/>
              <a:t>Static,</a:t>
            </a:r>
            <a:r>
              <a:rPr lang="en-GB" baseline="0" smtClean="0"/>
              <a:t> </a:t>
            </a:r>
            <a:r>
              <a:rPr lang="en-GB" smtClean="0"/>
              <a:t>user </a:t>
            </a:r>
            <a:r>
              <a:rPr lang="en-GB" dirty="0" smtClean="0"/>
              <a:t>peels back one or more layers of the onion, may need multidimensional.</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5</a:t>
            </a:fld>
            <a:endParaRPr lang="en-US"/>
          </a:p>
        </p:txBody>
      </p:sp>
    </p:spTree>
    <p:extLst>
      <p:ext uri="{BB962C8B-B14F-4D97-AF65-F5344CB8AC3E}">
        <p14:creationId xmlns:p14="http://schemas.microsoft.com/office/powerpoint/2010/main" val="20685943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The user varies one or more parameters and examines the outcomes.</a:t>
            </a:r>
          </a:p>
          <a:p>
            <a:pPr marL="0" marR="0" indent="0" algn="l" defTabSz="4572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This is a much more dynamic form of analysis, and the analyst may want to combine and alter variables across multiple dimensions</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6</a:t>
            </a:fld>
            <a:endParaRPr lang="en-US"/>
          </a:p>
        </p:txBody>
      </p:sp>
    </p:spTree>
    <p:extLst>
      <p:ext uri="{BB962C8B-B14F-4D97-AF65-F5344CB8AC3E}">
        <p14:creationId xmlns:p14="http://schemas.microsoft.com/office/powerpoint/2010/main" val="17038338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The analyst specifies the desired outcome. </a:t>
            </a:r>
          </a:p>
          <a:p>
            <a:pPr marL="0" marR="0" indent="0" algn="l" defTabSz="4572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GB" dirty="0" smtClean="0"/>
              <a:t>Very</a:t>
            </a:r>
            <a:r>
              <a:rPr lang="en-GB" baseline="0" dirty="0" smtClean="0"/>
              <a:t> </a:t>
            </a:r>
            <a:r>
              <a:rPr lang="en-GB" dirty="0" smtClean="0"/>
              <a:t>dynamic form of analysis, it has to be multidimensional, and no-one has yet implemented</a:t>
            </a:r>
          </a:p>
        </p:txBody>
      </p:sp>
      <p:sp>
        <p:nvSpPr>
          <p:cNvPr id="4" name="Slide Number Placeholder 3"/>
          <p:cNvSpPr>
            <a:spLocks noGrp="1"/>
          </p:cNvSpPr>
          <p:nvPr>
            <p:ph type="sldNum" sz="quarter" idx="10"/>
          </p:nvPr>
        </p:nvSpPr>
        <p:spPr/>
        <p:txBody>
          <a:bodyPr/>
          <a:lstStyle/>
          <a:p>
            <a:fld id="{BAF7C373-6B91-8C48-93AD-A487ED3EE8A0}" type="slidenum">
              <a:rPr lang="en-US" smtClean="0"/>
              <a:t>7</a:t>
            </a:fld>
            <a:endParaRPr lang="en-US"/>
          </a:p>
        </p:txBody>
      </p:sp>
    </p:spTree>
    <p:extLst>
      <p:ext uri="{BB962C8B-B14F-4D97-AF65-F5344CB8AC3E}">
        <p14:creationId xmlns:p14="http://schemas.microsoft.com/office/powerpoint/2010/main" val="4735419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Paper  is available from </a:t>
            </a:r>
            <a:r>
              <a:rPr lang="en-GB" dirty="0" err="1" smtClean="0"/>
              <a:t>Arbor</a:t>
            </a:r>
            <a:r>
              <a:rPr lang="en-GB" dirty="0" smtClean="0"/>
              <a:t> Software</a:t>
            </a:r>
            <a:r>
              <a:rPr lang="ja-JP" altLang="en-GB" dirty="0" smtClean="0">
                <a:latin typeface="Arial"/>
              </a:rPr>
              <a:t>’</a:t>
            </a:r>
            <a:r>
              <a:rPr lang="en-GB" dirty="0" smtClean="0"/>
              <a:t>s Web site, and which has been reproduced elsewhere.   </a:t>
            </a:r>
            <a:r>
              <a:rPr lang="en-GB" dirty="0" err="1" smtClean="0"/>
              <a:t>Arbor</a:t>
            </a:r>
            <a:r>
              <a:rPr lang="en-GB" dirty="0" smtClean="0"/>
              <a:t> comes out well in the comparison!!</a:t>
            </a:r>
          </a:p>
          <a:p>
            <a:endParaRPr lang="en-GB" dirty="0" smtClean="0"/>
          </a:p>
          <a:p>
            <a:r>
              <a:rPr lang="en-GB" dirty="0" smtClean="0"/>
              <a:t>Very active area in the market place.  Some early users have been in the Retail industry. Various examples of analysis which have resulted in very significant savings or increased sales.</a:t>
            </a:r>
          </a:p>
          <a:p>
            <a:endParaRPr lang="en-GB" dirty="0" smtClean="0"/>
          </a:p>
          <a:p>
            <a:r>
              <a:rPr lang="en-GB" dirty="0" smtClean="0"/>
              <a:t>Many companies are shipping tools and packages to provide OLAP.  Analysis does tend to be compute intensive, and large enough resources are needed.  Some systems have been the victims of their own success</a:t>
            </a:r>
          </a:p>
          <a:p>
            <a:endParaRPr lang="en-GB" dirty="0" smtClean="0"/>
          </a:p>
          <a:p>
            <a:r>
              <a:rPr lang="en-GB" dirty="0" smtClean="0"/>
              <a:t>Many systems run on high-powered PCs. Bigger users setting up warehouse on MPP machines to provide necessary power.</a:t>
            </a:r>
          </a:p>
          <a:p>
            <a:endParaRPr lang="en-GB" dirty="0" smtClean="0"/>
          </a:p>
          <a:p>
            <a:r>
              <a:rPr lang="en-GB" dirty="0" smtClean="0"/>
              <a:t>Examples - Beer and Nappies, Games to down-town</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8</a:t>
            </a:fld>
            <a:endParaRPr lang="en-US"/>
          </a:p>
        </p:txBody>
      </p:sp>
    </p:spTree>
    <p:extLst>
      <p:ext uri="{BB962C8B-B14F-4D97-AF65-F5344CB8AC3E}">
        <p14:creationId xmlns:p14="http://schemas.microsoft.com/office/powerpoint/2010/main" val="4052200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 terabyte DBs  become prevalent and data warehouses common, more difficult to create value from such large amounts of data.  </a:t>
            </a:r>
          </a:p>
          <a:p>
            <a:endParaRPr lang="en-GB" dirty="0" smtClean="0"/>
          </a:p>
          <a:p>
            <a:r>
              <a:rPr lang="en-GB" dirty="0" smtClean="0"/>
              <a:t>Ability to create value from data is constrained by  the skill and experience of the analyst to make and verify hypotheses by sifting through large amounts of data.  Data mining attempts to overcome this limitation by using the computer to discover relationships that can be used to make predictions.</a:t>
            </a:r>
          </a:p>
          <a:p>
            <a:endParaRPr lang="en-GB" dirty="0" smtClean="0"/>
          </a:p>
          <a:p>
            <a:r>
              <a:rPr lang="en-GB" dirty="0" smtClean="0"/>
              <a:t>Data mining tools often find unsuspected relationships in data that other techniques will overlook.  </a:t>
            </a:r>
            <a:r>
              <a:rPr lang="en-GB" dirty="0" err="1" smtClean="0"/>
              <a:t>eg</a:t>
            </a:r>
            <a:r>
              <a:rPr lang="en-GB" dirty="0" smtClean="0"/>
              <a:t>, data mining can identify micro-market segments by analysing hundreds of attributes in customer sales records rather than having a marketer rely on traditional age and income ranges.</a:t>
            </a:r>
          </a:p>
          <a:p>
            <a:endParaRPr lang="en-GB" dirty="0" smtClean="0"/>
          </a:p>
          <a:p>
            <a:r>
              <a:rPr lang="en-GB" dirty="0" smtClean="0"/>
              <a:t>Commercial, Financial, Scientific examples</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9</a:t>
            </a:fld>
            <a:endParaRPr lang="en-US"/>
          </a:p>
        </p:txBody>
      </p:sp>
    </p:spTree>
    <p:extLst>
      <p:ext uri="{BB962C8B-B14F-4D97-AF65-F5344CB8AC3E}">
        <p14:creationId xmlns:p14="http://schemas.microsoft.com/office/powerpoint/2010/main" val="1008595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Rule-based analysis: this uses decision-tree, expert system, knowledge based system or similar algorithms to discover patterns in historical data.  Specific rules are extracted from the overall set of discovered rules to make predictions.</a:t>
            </a:r>
          </a:p>
          <a:p>
            <a:r>
              <a:rPr lang="en-GB" dirty="0" smtClean="0"/>
              <a:t>Neural networks: used to create a prediction model by clustering information into natural groups and then predicting into which group new records will fall</a:t>
            </a:r>
          </a:p>
          <a:p>
            <a:r>
              <a:rPr lang="en-GB" dirty="0" smtClean="0"/>
              <a:t>Fuzzy Logic: can rank results based on closeness to the desired result</a:t>
            </a:r>
          </a:p>
          <a:p>
            <a:r>
              <a:rPr lang="en-GB" dirty="0" smtClean="0"/>
              <a:t>K-nearest-neighbour: for discovering clusters</a:t>
            </a:r>
          </a:p>
          <a:p>
            <a:r>
              <a:rPr lang="en-GB" dirty="0" smtClean="0"/>
              <a:t>Genetic algorithms: for forecasting problems involving data with non-linear relationships</a:t>
            </a:r>
          </a:p>
          <a:p>
            <a:r>
              <a:rPr lang="en-GB" dirty="0" smtClean="0"/>
              <a:t>Advanced visualisation: users control the discovery of relationships via highly sophisticated 3-D visualisation</a:t>
            </a:r>
          </a:p>
          <a:p>
            <a:r>
              <a:rPr lang="en-GB" dirty="0" smtClean="0"/>
              <a:t>Combination: of any of the above </a:t>
            </a:r>
          </a:p>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10</a:t>
            </a:fld>
            <a:endParaRPr lang="en-US"/>
          </a:p>
        </p:txBody>
      </p:sp>
    </p:spTree>
    <p:extLst>
      <p:ext uri="{BB962C8B-B14F-4D97-AF65-F5344CB8AC3E}">
        <p14:creationId xmlns:p14="http://schemas.microsoft.com/office/powerpoint/2010/main" val="3920134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F7C373-6B91-8C48-93AD-A487ED3EE8A0}" type="slidenum">
              <a:rPr lang="en-US" smtClean="0"/>
              <a:t>16</a:t>
            </a:fld>
            <a:endParaRPr lang="en-US"/>
          </a:p>
        </p:txBody>
      </p:sp>
    </p:spTree>
    <p:extLst>
      <p:ext uri="{BB962C8B-B14F-4D97-AF65-F5344CB8AC3E}">
        <p14:creationId xmlns:p14="http://schemas.microsoft.com/office/powerpoint/2010/main" val="316625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rotWithShape="1">
          <a:gsLst>
            <a:gs pos="0">
              <a:srgbClr val="014359"/>
            </a:gs>
            <a:gs pos="50000">
              <a:srgbClr val="014359"/>
            </a:gs>
            <a:gs pos="100000">
              <a:srgbClr val="007275"/>
            </a:gs>
          </a:gsLst>
          <a:lin ang="5400000"/>
        </a:gradFill>
        <a:effectLst/>
      </p:bgPr>
    </p:bg>
    <p:spTree>
      <p:nvGrpSpPr>
        <p:cNvPr id="1" name=""/>
        <p:cNvGrpSpPr/>
        <p:nvPr/>
      </p:nvGrpSpPr>
      <p:grpSpPr>
        <a:xfrm>
          <a:off x="0" y="0"/>
          <a:ext cx="0" cy="0"/>
          <a:chOff x="0" y="0"/>
          <a:chExt cx="0" cy="0"/>
        </a:xfrm>
      </p:grpSpPr>
      <p:sp>
        <p:nvSpPr>
          <p:cNvPr id="10242" name="Rectangle 1026"/>
          <p:cNvSpPr>
            <a:spLocks noGrp="1" noChangeArrowheads="1"/>
          </p:cNvSpPr>
          <p:nvPr>
            <p:ph type="ctrTitle"/>
          </p:nvPr>
        </p:nvSpPr>
        <p:spPr>
          <a:xfrm>
            <a:off x="323999" y="1700213"/>
            <a:ext cx="8496000" cy="2160587"/>
          </a:xfrm>
        </p:spPr>
        <p:txBody>
          <a:bodyPr lIns="91440" anchor="b"/>
          <a:lstStyle>
            <a:lvl1pPr algn="l">
              <a:defRPr sz="7200">
                <a:solidFill>
                  <a:schemeClr val="bg1"/>
                </a:solidFill>
              </a:defRPr>
            </a:lvl1pPr>
          </a:lstStyle>
          <a:p>
            <a:r>
              <a:rPr lang="en-GB" smtClean="0"/>
              <a:t>Click to edit Master title style</a:t>
            </a:r>
            <a:endParaRPr lang="en-GB" dirty="0"/>
          </a:p>
        </p:txBody>
      </p:sp>
      <p:sp>
        <p:nvSpPr>
          <p:cNvPr id="10243" name="Rectangle 1027"/>
          <p:cNvSpPr>
            <a:spLocks noGrp="1" noChangeArrowheads="1"/>
          </p:cNvSpPr>
          <p:nvPr>
            <p:ph type="subTitle" idx="1"/>
          </p:nvPr>
        </p:nvSpPr>
        <p:spPr>
          <a:xfrm>
            <a:off x="324000" y="3860800"/>
            <a:ext cx="8496000" cy="1946275"/>
          </a:xfrm>
        </p:spPr>
        <p:txBody>
          <a:bodyPr lIns="91440"/>
          <a:lstStyle>
            <a:lvl1pPr marL="0" indent="0">
              <a:buFontTx/>
              <a:buNone/>
              <a:defRPr sz="3600">
                <a:solidFill>
                  <a:srgbClr val="B1D3D6"/>
                </a:solidFill>
              </a:defRPr>
            </a:lvl1pPr>
          </a:lstStyle>
          <a:p>
            <a:r>
              <a:rPr lang="en-GB" smtClean="0"/>
              <a:t>Click to edit Master subtitle style</a:t>
            </a:r>
            <a:endParaRPr lang="en-GB" dirty="0"/>
          </a:p>
        </p:txBody>
      </p:sp>
      <p:pic>
        <p:nvPicPr>
          <p:cNvPr id="5"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51550" y="381000"/>
            <a:ext cx="2695575" cy="584200"/>
          </a:xfrm>
          <a:prstGeom prst="rect">
            <a:avLst/>
          </a:prstGeom>
          <a:noFill/>
          <a:extLst>
            <a:ext uri="{909E8E84-426E-40dd-AFC4-6F175D3DCCD1}">
              <a14:hiddenFill xmlns:a14="http://schemas.microsoft.com/office/drawing/2010/main">
                <a:solidFill>
                  <a:srgbClr val="FFFFFF"/>
                </a:solidFill>
              </a14:hiddenFill>
            </a:ext>
          </a:extLst>
        </p:spPr>
      </p:pic>
      <p:sp>
        <p:nvSpPr>
          <p:cNvPr id="19" name="Text Placeholder 18"/>
          <p:cNvSpPr>
            <a:spLocks noGrp="1"/>
          </p:cNvSpPr>
          <p:nvPr>
            <p:ph type="body" sz="quarter" idx="10" hasCustomPrompt="1"/>
          </p:nvPr>
        </p:nvSpPr>
        <p:spPr>
          <a:xfrm>
            <a:off x="324000" y="5807075"/>
            <a:ext cx="8496000" cy="882860"/>
          </a:xfrm>
        </p:spPr>
        <p:txBody>
          <a:bodyPr/>
          <a:lstStyle>
            <a:lvl1pPr marL="90000" indent="0">
              <a:spcAft>
                <a:spcPts val="0"/>
              </a:spcAft>
              <a:buNone/>
              <a:defRPr sz="2000" baseline="0">
                <a:solidFill>
                  <a:srgbClr val="B1D3D6"/>
                </a:solidFill>
              </a:defRPr>
            </a:lvl1pPr>
          </a:lstStyle>
          <a:p>
            <a:pPr lvl="0"/>
            <a:r>
              <a:rPr lang="en-US" dirty="0" smtClean="0"/>
              <a:t>Click to add author </a:t>
            </a:r>
            <a:br>
              <a:rPr lang="en-US" dirty="0" smtClean="0"/>
            </a:br>
            <a:r>
              <a:rPr lang="en-US" dirty="0" smtClean="0"/>
              <a:t>and date</a:t>
            </a:r>
          </a:p>
        </p:txBody>
      </p:sp>
      <p:pic>
        <p:nvPicPr>
          <p:cNvPr id="6" name="Picture 5" descr="Electronics_and_Computer_Science_BLACK-2.eps"/>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23999" y="381000"/>
            <a:ext cx="2163119" cy="5842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6" name="Date Placeholder 5"/>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8"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lvl1pPr>
              <a:defRPr sz="3200"/>
            </a:lvl1pPr>
          </a:lstStyle>
          <a:p>
            <a:r>
              <a:rPr lang="en-GB" smtClean="0"/>
              <a:t>Click to edit Master title style</a:t>
            </a:r>
            <a:endParaRPr lang="en-US" dirty="0"/>
          </a:p>
        </p:txBody>
      </p:sp>
      <p:sp>
        <p:nvSpPr>
          <p:cNvPr id="10" name="Date Placeholder 9"/>
          <p:cNvSpPr>
            <a:spLocks noGrp="1"/>
          </p:cNvSpPr>
          <p:nvPr>
            <p:ph type="dt" sz="half" idx="10"/>
          </p:nvPr>
        </p:nvSpPr>
        <p:spPr/>
        <p:txBody>
          <a:bodyPr/>
          <a:lstStyle/>
          <a:p>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03AC6681-E0FD-2C4C-B392-04A572FD2AAE}" type="slidenum">
              <a:rPr lang="en-US" smtClean="0"/>
              <a:pPr/>
              <a:t>‹#›</a:t>
            </a:fld>
            <a:endParaRPr lang="en-US" dirty="0"/>
          </a:p>
        </p:txBody>
      </p:sp>
      <p:sp>
        <p:nvSpPr>
          <p:cNvPr id="13" name="Rectangle 3"/>
          <p:cNvSpPr>
            <a:spLocks noGrp="1" noChangeArrowheads="1"/>
          </p:cNvSpPr>
          <p:nvPr>
            <p:ph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nSpc>
                <a:spcPct val="100000"/>
              </a:lnSpc>
              <a:spcAft>
                <a:spcPts val="1800"/>
              </a:spcAft>
              <a:defRPr/>
            </a:lvl1pPr>
            <a:lvl2pPr marL="540000" indent="-180000">
              <a:lnSpc>
                <a:spcPct val="100000"/>
              </a:lnSpc>
              <a:spcAft>
                <a:spcPts val="1200"/>
              </a:spcAft>
              <a:buFont typeface="Lucida Grande"/>
              <a:buChar char="–"/>
              <a:defRPr/>
            </a:lvl2pPr>
            <a:lvl3pPr marL="810000" indent="-180000">
              <a:lnSpc>
                <a:spcPct val="100000"/>
              </a:lnSpc>
              <a:spcAft>
                <a:spcPts val="1200"/>
              </a:spcAft>
              <a:buFont typeface="Lucida Grande"/>
              <a:buChar char="–"/>
              <a:defRPr/>
            </a:lvl3pPr>
            <a:lvl4pPr marL="1080000" indent="-180000">
              <a:lnSpc>
                <a:spcPct val="100000"/>
              </a:lnSpc>
              <a:spcAft>
                <a:spcPts val="1200"/>
              </a:spcAft>
              <a:buFont typeface="Lucida Grande"/>
              <a:buChar char="–"/>
              <a:defRPr/>
            </a:lvl4pPr>
            <a:lvl5pPr marL="1350000" indent="-180000">
              <a:lnSpc>
                <a:spcPct val="100000"/>
              </a:lnSpc>
              <a:spcAft>
                <a:spcPts val="1200"/>
              </a:spcAft>
              <a:buFont typeface="Lucida Grande"/>
              <a:buChar cha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000" y="1700214"/>
            <a:ext cx="8496000" cy="4113268"/>
          </a:xfrm>
        </p:spPr>
        <p:txBody>
          <a:bodyPr anchor="ctr"/>
          <a:lstStyle>
            <a:lvl1pPr algn="r">
              <a:defRPr sz="7200" b="0" i="0" cap="none">
                <a:solidFill>
                  <a:schemeClr val="bg1"/>
                </a:solidFill>
              </a:defRPr>
            </a:lvl1pPr>
          </a:lstStyle>
          <a:p>
            <a:r>
              <a:rPr lang="en-GB" smtClean="0"/>
              <a:t>Click to edit Master title style</a:t>
            </a:r>
            <a:endParaRPr lang="en-US" dirty="0"/>
          </a:p>
        </p:txBody>
      </p:sp>
      <p:pic>
        <p:nvPicPr>
          <p:cNvPr id="9" name="Picture 1033" descr="white_logo"/>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38925" y="381000"/>
            <a:ext cx="2139950" cy="4651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icture Section Header">
    <p:bg>
      <p:bgPr>
        <a:gradFill flip="none" rotWithShape="1">
          <a:gsLst>
            <a:gs pos="0">
              <a:srgbClr val="007275"/>
            </a:gs>
            <a:gs pos="100000">
              <a:srgbClr val="008CAC"/>
            </a:gs>
            <a:gs pos="50000">
              <a:srgbClr val="007275"/>
            </a:gs>
          </a:gsLst>
          <a:lin ang="5400000" scaled="0"/>
          <a:tileRect/>
        </a:gradFill>
        <a:effectLst/>
      </p:bgPr>
    </p:bg>
    <p:spTree>
      <p:nvGrpSpPr>
        <p:cNvPr id="1" name=""/>
        <p:cNvGrpSpPr/>
        <p:nvPr/>
      </p:nvGrpSpPr>
      <p:grpSpPr>
        <a:xfrm>
          <a:off x="0" y="0"/>
          <a:ext cx="0" cy="0"/>
          <a:chOff x="0" y="0"/>
          <a:chExt cx="0" cy="0"/>
        </a:xfrm>
      </p:grpSpPr>
      <p:sp>
        <p:nvSpPr>
          <p:cNvPr id="12" name="Picture Placeholder 11"/>
          <p:cNvSpPr>
            <a:spLocks noGrp="1"/>
          </p:cNvSpPr>
          <p:nvPr>
            <p:ph type="pic" sz="quarter" idx="14"/>
          </p:nvPr>
        </p:nvSpPr>
        <p:spPr>
          <a:xfrm>
            <a:off x="0" y="0"/>
            <a:ext cx="9144000" cy="6858000"/>
          </a:xfrm>
        </p:spPr>
        <p:txBody>
          <a:bodyPr/>
          <a:lstStyle>
            <a:lvl1pPr marL="90000" indent="0">
              <a:buNone/>
              <a:defRPr>
                <a:solidFill>
                  <a:srgbClr val="FFFFFF"/>
                </a:solidFill>
              </a:defRPr>
            </a:lvl1pPr>
          </a:lstStyle>
          <a:p>
            <a:r>
              <a:rPr lang="en-GB" smtClean="0"/>
              <a:t>Drag picture to placeholder or click icon to add</a:t>
            </a:r>
            <a:endParaRPr lang="en-US" dirty="0"/>
          </a:p>
        </p:txBody>
      </p:sp>
      <p:sp>
        <p:nvSpPr>
          <p:cNvPr id="2" name="Title 1"/>
          <p:cNvSpPr>
            <a:spLocks noGrp="1"/>
          </p:cNvSpPr>
          <p:nvPr>
            <p:ph type="title"/>
          </p:nvPr>
        </p:nvSpPr>
        <p:spPr>
          <a:xfrm>
            <a:off x="324000" y="4406900"/>
            <a:ext cx="8496000" cy="1362075"/>
          </a:xfrm>
          <a:effectLst>
            <a:outerShdw blurRad="76200" dist="12700" dir="2700000" algn="tl" rotWithShape="0">
              <a:prstClr val="black"/>
            </a:outerShdw>
          </a:effectLst>
        </p:spPr>
        <p:txBody>
          <a:bodyPr/>
          <a:lstStyle>
            <a:lvl1pPr algn="l">
              <a:defRPr sz="4800" b="0" i="0" cap="none">
                <a:solidFill>
                  <a:srgbClr val="FFFFFF"/>
                </a:solidFill>
              </a:defRPr>
            </a:lvl1pPr>
          </a:lstStyle>
          <a:p>
            <a:r>
              <a:rPr lang="en-GB" smtClean="0"/>
              <a:t>Click to edit Master title style</a:t>
            </a:r>
            <a:endParaRPr lang="en-US" dirty="0"/>
          </a:p>
        </p:txBody>
      </p:sp>
      <p:sp>
        <p:nvSpPr>
          <p:cNvPr id="5" name="Text Placeholder 2"/>
          <p:cNvSpPr>
            <a:spLocks noGrp="1"/>
          </p:cNvSpPr>
          <p:nvPr>
            <p:ph type="body" idx="1" hasCustomPrompt="1"/>
          </p:nvPr>
        </p:nvSpPr>
        <p:spPr>
          <a:xfrm>
            <a:off x="324000" y="5768975"/>
            <a:ext cx="8496000" cy="395288"/>
          </a:xfrm>
          <a:effectLst>
            <a:outerShdw blurRad="76200" dist="12700" dir="2700000" algn="tl" rotWithShape="0">
              <a:prstClr val="black"/>
            </a:outerShdw>
          </a:effectLst>
        </p:spPr>
        <p:txBody>
          <a:bodyPr anchor="b"/>
          <a:lstStyle>
            <a:lvl1pPr marL="0" indent="0">
              <a:buNone/>
              <a:defRPr sz="1600" b="1">
                <a:solidFill>
                  <a:srgbClr val="FFFFFF"/>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smtClean="0"/>
              <a:t>Click to add image URI</a:t>
            </a:r>
          </a:p>
        </p:txBody>
      </p:sp>
    </p:spTree>
    <p:extLst>
      <p:ext uri="{BB962C8B-B14F-4D97-AF65-F5344CB8AC3E}">
        <p14:creationId xmlns:p14="http://schemas.microsoft.com/office/powerpoint/2010/main" val="2850557122"/>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24000" y="1682750"/>
            <a:ext cx="4095600" cy="4489450"/>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Content Placeholder 3"/>
          <p:cNvSpPr>
            <a:spLocks noGrp="1"/>
          </p:cNvSpPr>
          <p:nvPr>
            <p:ph sz="half" idx="2"/>
          </p:nvPr>
        </p:nvSpPr>
        <p:spPr>
          <a:xfrm>
            <a:off x="4724400" y="1682750"/>
            <a:ext cx="4095600" cy="4489449"/>
          </a:xfrm>
        </p:spPr>
        <p:txBody>
          <a:bodyPr/>
          <a:lstStyle>
            <a:lvl1pPr>
              <a:defRPr sz="2000"/>
            </a:lvl1pPr>
            <a:lvl2pPr>
              <a:defRPr sz="2000"/>
            </a:lvl2pPr>
            <a:lvl3pPr>
              <a:defRPr sz="2000"/>
            </a:lvl3pPr>
            <a:lvl4pPr>
              <a:defRPr sz="2000"/>
            </a:lvl4pPr>
            <a:lvl5pPr>
              <a:defRPr sz="20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1"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2" name="Footer Placeholder 11"/>
          <p:cNvSpPr>
            <a:spLocks noGrp="1"/>
          </p:cNvSpPr>
          <p:nvPr>
            <p:ph type="ftr" sz="quarter" idx="11"/>
          </p:nvPr>
        </p:nvSpPr>
        <p:spPr/>
        <p:txBody>
          <a:bodyPr/>
          <a:lstStyle/>
          <a:p>
            <a:endParaRPr lang="en-US" dirty="0"/>
          </a:p>
        </p:txBody>
      </p:sp>
      <p:sp>
        <p:nvSpPr>
          <p:cNvPr id="13" name="Slide Number Placeholder 12"/>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24000" y="1682750"/>
            <a:ext cx="4095600"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324000" y="2322511"/>
            <a:ext cx="4095600" cy="3849689"/>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5" name="Text Placeholder 4"/>
          <p:cNvSpPr>
            <a:spLocks noGrp="1"/>
          </p:cNvSpPr>
          <p:nvPr>
            <p:ph type="body" sz="quarter" idx="3"/>
          </p:nvPr>
        </p:nvSpPr>
        <p:spPr>
          <a:xfrm>
            <a:off x="4724399" y="1682750"/>
            <a:ext cx="4094164" cy="639762"/>
          </a:xfrm>
        </p:spPr>
        <p:txBody>
          <a:bodyPr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724399" y="2322511"/>
            <a:ext cx="4094164" cy="3849690"/>
          </a:xfrm>
        </p:spPr>
        <p:txBody>
          <a:bodyPr/>
          <a:lstStyle>
            <a:lvl1pPr>
              <a:defRPr sz="2000"/>
            </a:lvl1pPr>
            <a:lvl2pPr>
              <a:defRPr sz="2000"/>
            </a:lvl2pPr>
            <a:lvl3pPr>
              <a:defRPr sz="2000"/>
            </a:lvl3pPr>
            <a:lvl4pPr>
              <a:defRPr sz="2000"/>
            </a:lvl4pPr>
            <a:lvl5pPr>
              <a:defRPr sz="20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pic>
        <p:nvPicPr>
          <p:cNvPr id="12"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13" name="Date Placeholder 12"/>
          <p:cNvSpPr>
            <a:spLocks noGrp="1"/>
          </p:cNvSpPr>
          <p:nvPr>
            <p:ph type="dt" sz="half" idx="10"/>
          </p:nvPr>
        </p:nvSpPr>
        <p:spPr/>
        <p:txBody>
          <a:bodyPr/>
          <a:lstStyle/>
          <a:p>
            <a:endParaRPr lang="en-US" dirty="0"/>
          </a:p>
        </p:txBody>
      </p:sp>
      <p:sp>
        <p:nvSpPr>
          <p:cNvPr id="14" name="Footer Placeholder 13"/>
          <p:cNvSpPr>
            <a:spLocks noGrp="1"/>
          </p:cNvSpPr>
          <p:nvPr>
            <p:ph type="ftr" sz="quarter" idx="11"/>
          </p:nvPr>
        </p:nvSpPr>
        <p:spPr/>
        <p:txBody>
          <a:bodyPr/>
          <a:lstStyle/>
          <a:p>
            <a:endParaRPr lang="en-US" dirty="0"/>
          </a:p>
        </p:txBody>
      </p:sp>
      <p:sp>
        <p:nvSpPr>
          <p:cNvPr id="15" name="Slide Number Placeholder 14"/>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redit">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9144000" cy="6857999"/>
          </a:xfrm>
        </p:spPr>
        <p:txBody>
          <a:bodyPr/>
          <a:lstStyle/>
          <a:p>
            <a:r>
              <a:rPr lang="en-GB" smtClean="0"/>
              <a:t>Drag picture to placeholder or click icon to add</a:t>
            </a:r>
            <a:endParaRPr lang="en-US"/>
          </a:p>
        </p:txBody>
      </p:sp>
      <p:sp>
        <p:nvSpPr>
          <p:cNvPr id="5" name="Slide Number Placeholder 4"/>
          <p:cNvSpPr>
            <a:spLocks noGrp="1"/>
          </p:cNvSpPr>
          <p:nvPr>
            <p:ph type="sldNum" sz="quarter" idx="12"/>
          </p:nvPr>
        </p:nvSpPr>
        <p:spPr/>
        <p:txBody>
          <a:bodyPr/>
          <a:lstStyle/>
          <a:p>
            <a:fld id="{03AC6681-E0FD-2C4C-B392-04A572FD2AAE}" type="slidenum">
              <a:rPr lang="en-US" smtClean="0"/>
              <a:pPr/>
              <a:t>‹#›</a:t>
            </a:fld>
            <a:endParaRPr lang="en-US" dirty="0"/>
          </a:p>
        </p:txBody>
      </p:sp>
      <p:sp>
        <p:nvSpPr>
          <p:cNvPr id="6" name="Text Placeholder 2"/>
          <p:cNvSpPr>
            <a:spLocks noGrp="1"/>
          </p:cNvSpPr>
          <p:nvPr>
            <p:ph type="body" idx="1" hasCustomPrompt="1"/>
          </p:nvPr>
        </p:nvSpPr>
        <p:spPr>
          <a:xfrm>
            <a:off x="324000" y="6316662"/>
            <a:ext cx="6585941" cy="312738"/>
          </a:xfrm>
          <a:effectLst/>
        </p:spPr>
        <p:txBody>
          <a:bodyPr anchor="b"/>
          <a:lstStyle>
            <a:lvl1pPr marL="0" indent="0">
              <a:buNone/>
              <a:defRPr sz="1600" b="0">
                <a:solidFill>
                  <a:schemeClr val="tx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dirty="0" smtClean="0"/>
              <a:t>Click to add image credit</a:t>
            </a:r>
          </a:p>
        </p:txBody>
      </p:sp>
    </p:spTree>
    <p:extLst>
      <p:ext uri="{BB962C8B-B14F-4D97-AF65-F5344CB8AC3E}">
        <p14:creationId xmlns:p14="http://schemas.microsoft.com/office/powerpoint/2010/main" val="1344296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324000" y="1682750"/>
            <a:ext cx="8496000" cy="4489450"/>
          </a:xfrm>
        </p:spPr>
        <p:txBody>
          <a:bodyPr/>
          <a:lstStyle/>
          <a:p>
            <a:pPr lvl="0"/>
            <a:r>
              <a:rPr lang="en-GB" noProof="0" smtClean="0"/>
              <a:t>Click icon to add table</a:t>
            </a:r>
            <a:endParaRPr lang="en-US" noProof="0" dirty="0" smtClean="0"/>
          </a:p>
        </p:txBody>
      </p:sp>
      <p:pic>
        <p:nvPicPr>
          <p:cNvPr id="9"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lstStyle/>
          <a:p>
            <a:r>
              <a:rPr lang="en-GB" smtClean="0"/>
              <a:t>Click to edit Master title style</a:t>
            </a:r>
            <a:endParaRPr lang="en-US" dirty="0"/>
          </a:p>
        </p:txBody>
      </p:sp>
      <p:sp>
        <p:nvSpPr>
          <p:cNvPr id="8" name="Date Placeholder 7"/>
          <p:cNvSpPr>
            <a:spLocks noGrp="1"/>
          </p:cNvSpPr>
          <p:nvPr>
            <p:ph type="dt" sz="half" idx="10"/>
          </p:nvPr>
        </p:nvSpPr>
        <p:spPr/>
        <p:txBody>
          <a:bodyPr/>
          <a:lstStyle/>
          <a:p>
            <a:endParaRPr lang="en-US" dirty="0"/>
          </a:p>
        </p:txBody>
      </p:sp>
      <p:sp>
        <p:nvSpPr>
          <p:cNvPr id="10" name="Footer Placeholder 9"/>
          <p:cNvSpPr>
            <a:spLocks noGrp="1"/>
          </p:cNvSpPr>
          <p:nvPr>
            <p:ph type="ftr" sz="quarter" idx="11"/>
          </p:nvPr>
        </p:nvSpPr>
        <p:spPr/>
        <p:txBody>
          <a:bodyPr/>
          <a:lstStyle/>
          <a:p>
            <a:endParaRPr lang="en-US" dirty="0"/>
          </a:p>
        </p:txBody>
      </p:sp>
      <p:sp>
        <p:nvSpPr>
          <p:cNvPr id="11" name="Slide Number Placeholder 10"/>
          <p:cNvSpPr>
            <a:spLocks noGrp="1"/>
          </p:cNvSpPr>
          <p:nvPr>
            <p:ph type="sldNum" sz="quarter" idx="12"/>
          </p:nvPr>
        </p:nvSpPr>
        <p:spPr/>
        <p:txBody>
          <a:bodyPr/>
          <a:lstStyle/>
          <a:p>
            <a:fld id="{03AC6681-E0FD-2C4C-B392-04A572FD2AA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and Picture">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3AC6681-E0FD-2C4C-B392-04A572FD2AAE}" type="slidenum">
              <a:rPr lang="en-US" smtClean="0"/>
              <a:pPr/>
              <a:t>‹#›</a:t>
            </a:fld>
            <a:endParaRPr lang="en-US"/>
          </a:p>
        </p:txBody>
      </p:sp>
      <p:sp>
        <p:nvSpPr>
          <p:cNvPr id="6" name="Rectangle 3"/>
          <p:cNvSpPr>
            <a:spLocks noGrp="1" noChangeArrowheads="1"/>
          </p:cNvSpPr>
          <p:nvPr>
            <p:ph idx="1"/>
          </p:nvPr>
        </p:nvSpPr>
        <p:spPr bwMode="auto">
          <a:xfrm>
            <a:off x="324000" y="1692000"/>
            <a:ext cx="8496000" cy="210053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nSpc>
                <a:spcPct val="100000"/>
              </a:lnSpc>
              <a:spcAft>
                <a:spcPts val="1800"/>
              </a:spcAft>
              <a:defRPr/>
            </a:lvl1pPr>
            <a:lvl2pPr marL="540000" indent="-180000">
              <a:lnSpc>
                <a:spcPct val="100000"/>
              </a:lnSpc>
              <a:spcAft>
                <a:spcPts val="1200"/>
              </a:spcAft>
              <a:buFont typeface="Lucida Grande"/>
              <a:buChar char="–"/>
              <a:defRPr/>
            </a:lvl2pPr>
            <a:lvl3pPr marL="810000" indent="-180000">
              <a:lnSpc>
                <a:spcPct val="100000"/>
              </a:lnSpc>
              <a:spcAft>
                <a:spcPts val="1200"/>
              </a:spcAft>
              <a:buFont typeface="Lucida Grande"/>
              <a:buChar char="–"/>
              <a:defRPr/>
            </a:lvl3pPr>
            <a:lvl4pPr marL="1080000" indent="-180000">
              <a:lnSpc>
                <a:spcPct val="100000"/>
              </a:lnSpc>
              <a:spcAft>
                <a:spcPts val="1200"/>
              </a:spcAft>
              <a:buFont typeface="Lucida Grande"/>
              <a:buChar char="–"/>
              <a:defRPr/>
            </a:lvl4pPr>
            <a:lvl5pPr marL="1350000" indent="-180000">
              <a:lnSpc>
                <a:spcPct val="100000"/>
              </a:lnSpc>
              <a:spcAft>
                <a:spcPts val="1200"/>
              </a:spcAft>
              <a:buFont typeface="Lucida Grande"/>
              <a:buChar char="–"/>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9" name="Picture Placeholder 8"/>
          <p:cNvSpPr>
            <a:spLocks noGrp="1"/>
          </p:cNvSpPr>
          <p:nvPr>
            <p:ph type="pic" sz="quarter" idx="14"/>
          </p:nvPr>
        </p:nvSpPr>
        <p:spPr>
          <a:xfrm>
            <a:off x="327827" y="4077072"/>
            <a:ext cx="8496300" cy="2100263"/>
          </a:xfrm>
        </p:spPr>
        <p:txBody>
          <a:bodyPr/>
          <a:lstStyle/>
          <a:p>
            <a:r>
              <a:rPr lang="en-GB" smtClean="0"/>
              <a:t>Drag picture to placeholder or click icon to add</a:t>
            </a:r>
            <a:endParaRPr lang="en-US"/>
          </a:p>
        </p:txBody>
      </p:sp>
      <p:sp>
        <p:nvSpPr>
          <p:cNvPr id="10" name="Title 9"/>
          <p:cNvSpPr>
            <a:spLocks noGrp="1"/>
          </p:cNvSpPr>
          <p:nvPr>
            <p:ph type="title"/>
          </p:nvPr>
        </p:nvSpPr>
        <p:spPr/>
        <p:txBody>
          <a:bodyPr/>
          <a:lstStyle/>
          <a:p>
            <a:r>
              <a:rPr lang="en-GB" smtClean="0"/>
              <a:t>Click to edit Master title style</a:t>
            </a:r>
            <a:endParaRPr lang="en-US"/>
          </a:p>
        </p:txBody>
      </p:sp>
      <p:pic>
        <p:nvPicPr>
          <p:cNvPr id="8" name="Picture 7" descr="marine_blue _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15113" y="381000"/>
            <a:ext cx="2160587" cy="466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234046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24000" y="900000"/>
            <a:ext cx="8496000" cy="6492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title style</a:t>
            </a:r>
            <a:endParaRPr lang="en-GB" dirty="0"/>
          </a:p>
        </p:txBody>
      </p:sp>
      <p:sp>
        <p:nvSpPr>
          <p:cNvPr id="1027" name="Rectangle 3"/>
          <p:cNvSpPr>
            <a:spLocks noGrp="1" noChangeArrowheads="1"/>
          </p:cNvSpPr>
          <p:nvPr>
            <p:ph type="body" idx="1"/>
          </p:nvPr>
        </p:nvSpPr>
        <p:spPr bwMode="auto">
          <a:xfrm>
            <a:off x="324000" y="1692000"/>
            <a:ext cx="8496000" cy="4469088"/>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dirty="0"/>
          </a:p>
        </p:txBody>
      </p:sp>
      <p:sp>
        <p:nvSpPr>
          <p:cNvPr id="2" name="Rectangle 4"/>
          <p:cNvSpPr>
            <a:spLocks noGrp="1" noChangeArrowheads="1"/>
          </p:cNvSpPr>
          <p:nvPr>
            <p:ph type="dt" sz="half" idx="2"/>
          </p:nvPr>
        </p:nvSpPr>
        <p:spPr bwMode="auto">
          <a:xfrm>
            <a:off x="324000" y="6324600"/>
            <a:ext cx="1752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dirty="0">
                <a:latin typeface="Georgia"/>
                <a:ea typeface="ＭＳ Ｐゴシック" pitchFamily="-106" charset="-128"/>
                <a:cs typeface="Georgia"/>
              </a:defRPr>
            </a:lvl1pPr>
          </a:lstStyle>
          <a:p>
            <a:endParaRPr lang="en-US" dirty="0"/>
          </a:p>
        </p:txBody>
      </p:sp>
      <p:sp>
        <p:nvSpPr>
          <p:cNvPr id="3" name="Rectangle 5"/>
          <p:cNvSpPr>
            <a:spLocks noGrp="1" noChangeArrowheads="1"/>
          </p:cNvSpPr>
          <p:nvPr>
            <p:ph type="ftr" sz="quarter" idx="3"/>
          </p:nvPr>
        </p:nvSpPr>
        <p:spPr bwMode="auto">
          <a:xfrm>
            <a:off x="3048000" y="6324600"/>
            <a:ext cx="28956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ctr">
              <a:defRPr sz="1400" dirty="0">
                <a:latin typeface="Georgia"/>
                <a:ea typeface="ＭＳ Ｐゴシック" pitchFamily="-106" charset="-128"/>
                <a:cs typeface="Georgia"/>
              </a:defRPr>
            </a:lvl1pPr>
          </a:lstStyle>
          <a:p>
            <a:endParaRPr lang="en-US" dirty="0"/>
          </a:p>
        </p:txBody>
      </p:sp>
      <p:sp>
        <p:nvSpPr>
          <p:cNvPr id="1030" name="Rectangle 6"/>
          <p:cNvSpPr>
            <a:spLocks noGrp="1" noChangeArrowheads="1"/>
          </p:cNvSpPr>
          <p:nvPr>
            <p:ph type="sldNum" sz="quarter" idx="4"/>
          </p:nvPr>
        </p:nvSpPr>
        <p:spPr bwMode="auto">
          <a:xfrm>
            <a:off x="7067400" y="6316662"/>
            <a:ext cx="1752600" cy="312738"/>
          </a:xfrm>
          <a:prstGeom prst="rect">
            <a:avLst/>
          </a:prstGeom>
          <a:noFill/>
          <a:ln w="9525">
            <a:noFill/>
            <a:miter lim="800000"/>
            <a:headEnd/>
            <a:tailEnd/>
          </a:ln>
        </p:spPr>
        <p:txBody>
          <a:bodyPr vert="horz" wrap="square" lIns="91440" tIns="45720" rIns="0" bIns="45720" numCol="1" anchor="t" anchorCtr="0" compatLnSpc="1">
            <a:prstTxWarp prst="textNoShape">
              <a:avLst/>
            </a:prstTxWarp>
          </a:bodyPr>
          <a:lstStyle>
            <a:lvl1pPr algn="r">
              <a:defRPr sz="1400">
                <a:latin typeface="Georgia"/>
                <a:ea typeface="ＭＳ Ｐゴシック" pitchFamily="-106" charset="-128"/>
                <a:cs typeface="Georgia"/>
              </a:defRPr>
            </a:lvl1pPr>
          </a:lstStyle>
          <a:p>
            <a:fld id="{03AC6681-E0FD-2C4C-B392-04A572FD2AA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51" r:id="rId4"/>
    <p:sldLayoutId id="2147483742" r:id="rId5"/>
    <p:sldLayoutId id="2147483743" r:id="rId6"/>
    <p:sldLayoutId id="2147483753" r:id="rId7"/>
    <p:sldLayoutId id="2147483750" r:id="rId8"/>
    <p:sldLayoutId id="2147483752" r:id="rId9"/>
    <p:sldLayoutId id="2147483744" r:id="rId10"/>
    <p:sldLayoutId id="2147483745" r:id="rId11"/>
  </p:sldLayoutIdLst>
  <p:hf hdr="0" ftr="0" dt="0"/>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2pPr>
      <a:lvl3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3pPr>
      <a:lvl4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4pPr>
      <a:lvl5pPr algn="l" rtl="0" eaLnBrk="1" fontAlgn="base" hangingPunct="1">
        <a:spcBef>
          <a:spcPct val="0"/>
        </a:spcBef>
        <a:spcAft>
          <a:spcPct val="0"/>
        </a:spcAft>
        <a:defRPr sz="3200">
          <a:solidFill>
            <a:schemeClr val="tx2"/>
          </a:solidFill>
          <a:latin typeface="Georgia" pitchFamily="-106" charset="0"/>
          <a:ea typeface="ＭＳ Ｐゴシック" pitchFamily="-106" charset="-128"/>
          <a:cs typeface="ＭＳ Ｐゴシック" pitchFamily="-106" charset="-128"/>
        </a:defRPr>
      </a:lvl5pPr>
      <a:lvl6pPr marL="4572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6pPr>
      <a:lvl7pPr marL="9144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7pPr>
      <a:lvl8pPr marL="13716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8pPr>
      <a:lvl9pPr marL="1828800" algn="l" rtl="0" eaLnBrk="1" fontAlgn="base" hangingPunct="1">
        <a:spcBef>
          <a:spcPct val="0"/>
        </a:spcBef>
        <a:spcAft>
          <a:spcPct val="0"/>
        </a:spcAft>
        <a:defRPr sz="3500">
          <a:solidFill>
            <a:schemeClr val="tx2"/>
          </a:solidFill>
          <a:latin typeface="Georgia" pitchFamily="-106" charset="0"/>
          <a:ea typeface="ＭＳ Ｐゴシック" pitchFamily="-106" charset="-128"/>
          <a:cs typeface="ＭＳ Ｐゴシック" pitchFamily="-106" charset="-128"/>
        </a:defRPr>
      </a:lvl9pPr>
    </p:titleStyle>
    <p:bodyStyle>
      <a:lvl1pPr marL="174625" indent="-174625" algn="l" rtl="0" eaLnBrk="1" fontAlgn="base" hangingPunct="1">
        <a:spcBef>
          <a:spcPct val="0"/>
        </a:spcBef>
        <a:spcAft>
          <a:spcPts val="1800"/>
        </a:spcAft>
        <a:buFont typeface="Arial"/>
        <a:buChar char="•"/>
        <a:defRPr sz="2400">
          <a:solidFill>
            <a:schemeClr val="tx1"/>
          </a:solidFill>
          <a:latin typeface="+mn-lt"/>
          <a:ea typeface="+mn-ea"/>
          <a:cs typeface="+mn-cs"/>
        </a:defRPr>
      </a:lvl1pPr>
      <a:lvl2pPr marL="449263" indent="-176213" algn="l" rtl="0" eaLnBrk="1" fontAlgn="base" hangingPunct="1">
        <a:spcBef>
          <a:spcPct val="0"/>
        </a:spcBef>
        <a:spcAft>
          <a:spcPts val="1200"/>
        </a:spcAft>
        <a:buFont typeface="Lucida Grande"/>
        <a:buChar char="-"/>
        <a:defRPr sz="2000">
          <a:solidFill>
            <a:schemeClr val="tx1"/>
          </a:solidFill>
          <a:latin typeface="+mn-lt"/>
          <a:ea typeface="+mn-ea"/>
        </a:defRPr>
      </a:lvl2pPr>
      <a:lvl3pPr marL="722313" indent="-185738" algn="l" rtl="0" eaLnBrk="1" fontAlgn="base" hangingPunct="1">
        <a:spcBef>
          <a:spcPct val="0"/>
        </a:spcBef>
        <a:spcAft>
          <a:spcPts val="1200"/>
        </a:spcAft>
        <a:buFont typeface="Lucida Grande"/>
        <a:buChar char="-"/>
        <a:defRPr sz="2000">
          <a:solidFill>
            <a:schemeClr val="tx1"/>
          </a:solidFill>
          <a:latin typeface="+mn-lt"/>
          <a:ea typeface="+mn-ea"/>
        </a:defRPr>
      </a:lvl3pPr>
      <a:lvl4pPr marL="985838" indent="-176213" algn="l" rtl="0" eaLnBrk="1" fontAlgn="base" hangingPunct="1">
        <a:spcBef>
          <a:spcPct val="0"/>
        </a:spcBef>
        <a:spcAft>
          <a:spcPts val="1200"/>
        </a:spcAft>
        <a:buFont typeface="Lucida Grande"/>
        <a:buChar char="-"/>
        <a:defRPr sz="2000">
          <a:solidFill>
            <a:schemeClr val="tx1"/>
          </a:solidFill>
          <a:latin typeface="+mn-lt"/>
          <a:ea typeface="+mn-ea"/>
        </a:defRPr>
      </a:lvl4pPr>
      <a:lvl5pPr marL="1258888" indent="-185738" algn="l" rtl="0" eaLnBrk="1" fontAlgn="base" hangingPunct="1">
        <a:spcBef>
          <a:spcPct val="0"/>
        </a:spcBef>
        <a:spcAft>
          <a:spcPts val="1200"/>
        </a:spcAft>
        <a:buFont typeface="Lucida Grande"/>
        <a:buChar char="-"/>
        <a:defRPr sz="2000">
          <a:solidFill>
            <a:schemeClr val="tx1"/>
          </a:solidFill>
          <a:latin typeface="+mn-lt"/>
          <a:ea typeface="+mn-ea"/>
        </a:defRPr>
      </a:lvl5pPr>
      <a:lvl6pPr marL="2514600" indent="-228600" algn="l" rtl="0" eaLnBrk="1" fontAlgn="base" hangingPunct="1">
        <a:lnSpc>
          <a:spcPct val="90000"/>
        </a:lnSpc>
        <a:spcBef>
          <a:spcPct val="20000"/>
        </a:spcBef>
        <a:spcAft>
          <a:spcPct val="0"/>
        </a:spcAft>
        <a:buChar char="»"/>
        <a:defRPr sz="2400">
          <a:solidFill>
            <a:schemeClr val="tx1"/>
          </a:solidFill>
          <a:latin typeface="+mn-lt"/>
          <a:ea typeface="+mn-ea"/>
        </a:defRPr>
      </a:lvl6pPr>
      <a:lvl7pPr marL="2971800" indent="-228600" algn="l" rtl="0" eaLnBrk="1" fontAlgn="base" hangingPunct="1">
        <a:lnSpc>
          <a:spcPct val="90000"/>
        </a:lnSpc>
        <a:spcBef>
          <a:spcPct val="20000"/>
        </a:spcBef>
        <a:spcAft>
          <a:spcPct val="0"/>
        </a:spcAft>
        <a:buChar char="»"/>
        <a:defRPr sz="2400">
          <a:solidFill>
            <a:schemeClr val="tx1"/>
          </a:solidFill>
          <a:latin typeface="+mn-lt"/>
          <a:ea typeface="+mn-ea"/>
        </a:defRPr>
      </a:lvl7pPr>
      <a:lvl8pPr marL="3429000" indent="-228600" algn="l" rtl="0" eaLnBrk="1" fontAlgn="base" hangingPunct="1">
        <a:lnSpc>
          <a:spcPct val="90000"/>
        </a:lnSpc>
        <a:spcBef>
          <a:spcPct val="20000"/>
        </a:spcBef>
        <a:spcAft>
          <a:spcPct val="0"/>
        </a:spcAft>
        <a:buChar char="»"/>
        <a:defRPr sz="2400">
          <a:solidFill>
            <a:schemeClr val="tx1"/>
          </a:solidFill>
          <a:latin typeface="+mn-lt"/>
          <a:ea typeface="+mn-ea"/>
        </a:defRPr>
      </a:lvl8pPr>
      <a:lvl9pPr marL="3886200" indent="-228600" algn="l" rtl="0" eaLnBrk="1" fontAlgn="base" hangingPunct="1">
        <a:lnSpc>
          <a:spcPct val="90000"/>
        </a:lnSpc>
        <a:spcBef>
          <a:spcPct val="20000"/>
        </a:spcBef>
        <a:spcAft>
          <a:spcPct val="0"/>
        </a:spcAft>
        <a:buChar char="»"/>
        <a:defRPr sz="24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2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Data Warehousing</a:t>
            </a:r>
            <a:endParaRPr lang="en-US" dirty="0"/>
          </a:p>
        </p:txBody>
      </p:sp>
      <p:sp>
        <p:nvSpPr>
          <p:cNvPr id="3" name="Subtitle 2"/>
          <p:cNvSpPr>
            <a:spLocks noGrp="1"/>
          </p:cNvSpPr>
          <p:nvPr>
            <p:ph type="subTitle" idx="1"/>
          </p:nvPr>
        </p:nvSpPr>
        <p:spPr/>
        <p:txBody>
          <a:bodyPr/>
          <a:lstStyle/>
          <a:p>
            <a:r>
              <a:rPr lang="en-US" dirty="0" smtClean="0"/>
              <a:t>COMP3017 Advanced Databases</a:t>
            </a:r>
            <a:endParaRPr lang="en-US" dirty="0"/>
          </a:p>
        </p:txBody>
      </p:sp>
      <p:sp>
        <p:nvSpPr>
          <p:cNvPr id="4" name="Text Placeholder 3"/>
          <p:cNvSpPr>
            <a:spLocks noGrp="1"/>
          </p:cNvSpPr>
          <p:nvPr>
            <p:ph type="body" sz="quarter" idx="10"/>
          </p:nvPr>
        </p:nvSpPr>
        <p:spPr/>
        <p:txBody>
          <a:bodyPr/>
          <a:lstStyle/>
          <a:p>
            <a:r>
              <a:rPr lang="en-US" dirty="0" err="1" smtClean="0"/>
              <a:t>Dr</a:t>
            </a:r>
            <a:r>
              <a:rPr lang="en-US" dirty="0" smtClean="0"/>
              <a:t> Nicholas Gibbins – </a:t>
            </a:r>
            <a:r>
              <a:rPr lang="en-US" dirty="0" err="1" smtClean="0"/>
              <a:t>nmg@ecs.soton.ac.uk</a:t>
            </a:r>
            <a:endParaRPr lang="en-US" dirty="0" smtClean="0"/>
          </a:p>
          <a:p>
            <a:r>
              <a:rPr lang="en-US" smtClean="0"/>
              <a:t>2012-2013</a:t>
            </a:r>
            <a:endParaRPr lang="en-US"/>
          </a:p>
        </p:txBody>
      </p:sp>
    </p:spTree>
    <p:extLst>
      <p:ext uri="{BB962C8B-B14F-4D97-AF65-F5344CB8AC3E}">
        <p14:creationId xmlns:p14="http://schemas.microsoft.com/office/powerpoint/2010/main" val="13115454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Data Mining Approaches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10</a:t>
            </a:fld>
            <a:endParaRPr lang="en-US" dirty="0"/>
          </a:p>
        </p:txBody>
      </p:sp>
      <p:sp>
        <p:nvSpPr>
          <p:cNvPr id="4" name="Content Placeholder 3"/>
          <p:cNvSpPr>
            <a:spLocks noGrp="1"/>
          </p:cNvSpPr>
          <p:nvPr>
            <p:ph idx="1"/>
          </p:nvPr>
        </p:nvSpPr>
        <p:spPr/>
        <p:txBody>
          <a:bodyPr/>
          <a:lstStyle/>
          <a:p>
            <a:r>
              <a:rPr lang="en-GB" dirty="0" smtClean="0"/>
              <a:t>Rule-based analysis</a:t>
            </a:r>
          </a:p>
          <a:p>
            <a:r>
              <a:rPr lang="en-GB" dirty="0" smtClean="0"/>
              <a:t>Neural networks</a:t>
            </a:r>
          </a:p>
          <a:p>
            <a:r>
              <a:rPr lang="en-GB" dirty="0" smtClean="0"/>
              <a:t>Fuzzy Logic</a:t>
            </a:r>
          </a:p>
          <a:p>
            <a:r>
              <a:rPr lang="en-GB" dirty="0" smtClean="0"/>
              <a:t>K-nearest-neighbour</a:t>
            </a:r>
          </a:p>
          <a:p>
            <a:r>
              <a:rPr lang="en-GB" dirty="0" smtClean="0"/>
              <a:t>Genetic algorithms</a:t>
            </a:r>
          </a:p>
          <a:p>
            <a:r>
              <a:rPr lang="en-GB" dirty="0" smtClean="0"/>
              <a:t>Advanced visualisation</a:t>
            </a:r>
          </a:p>
          <a:p>
            <a:r>
              <a:rPr lang="en-GB" dirty="0" smtClean="0"/>
              <a:t>Combination of any of the above </a:t>
            </a:r>
          </a:p>
          <a:p>
            <a:endParaRPr lang="en-US" dirty="0"/>
          </a:p>
        </p:txBody>
      </p:sp>
    </p:spTree>
    <p:extLst>
      <p:ext uri="{BB962C8B-B14F-4D97-AF65-F5344CB8AC3E}">
        <p14:creationId xmlns:p14="http://schemas.microsoft.com/office/powerpoint/2010/main" val="106793055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3AC6681-E0FD-2C4C-B392-04A572FD2AAE}" type="slidenum">
              <a:rPr lang="en-US" smtClean="0"/>
              <a:pPr/>
              <a:t>11</a:t>
            </a:fld>
            <a:endParaRPr lang="en-US" dirty="0"/>
          </a:p>
        </p:txBody>
      </p:sp>
      <p:sp>
        <p:nvSpPr>
          <p:cNvPr id="4" name="Content Placeholder 3"/>
          <p:cNvSpPr>
            <a:spLocks noGrp="1"/>
          </p:cNvSpPr>
          <p:nvPr>
            <p:ph idx="1"/>
          </p:nvPr>
        </p:nvSpPr>
        <p:spPr/>
        <p:txBody>
          <a:bodyPr/>
          <a:lstStyle/>
          <a:p>
            <a:pPr marL="0" indent="0">
              <a:buNone/>
            </a:pPr>
            <a:r>
              <a:rPr lang="en-GB" dirty="0" smtClean="0"/>
              <a:t>A </a:t>
            </a:r>
            <a:r>
              <a:rPr lang="en-GB" i="1" dirty="0" smtClean="0"/>
              <a:t>data </a:t>
            </a:r>
            <a:r>
              <a:rPr lang="en-GB" i="1" dirty="0"/>
              <a:t>w</a:t>
            </a:r>
            <a:r>
              <a:rPr lang="en-GB" i="1" dirty="0" smtClean="0"/>
              <a:t>arehouse </a:t>
            </a:r>
            <a:r>
              <a:rPr lang="en-GB" dirty="0" smtClean="0"/>
              <a:t>is a subject-oriented, integrated, </a:t>
            </a:r>
            <a:br>
              <a:rPr lang="en-GB" dirty="0" smtClean="0"/>
            </a:br>
            <a:r>
              <a:rPr lang="en-GB" dirty="0" smtClean="0"/>
              <a:t>time</a:t>
            </a:r>
            <a:r>
              <a:rPr lang="en-GB" dirty="0"/>
              <a:t>-</a:t>
            </a:r>
            <a:r>
              <a:rPr lang="en-GB" dirty="0" smtClean="0"/>
              <a:t>variant, non-volatile collection of data that is used primarily in organisational decision making</a:t>
            </a:r>
          </a:p>
          <a:p>
            <a:endParaRPr lang="en-US" dirty="0"/>
          </a:p>
        </p:txBody>
      </p:sp>
      <p:sp>
        <p:nvSpPr>
          <p:cNvPr id="2" name="Title 1"/>
          <p:cNvSpPr>
            <a:spLocks noGrp="1"/>
          </p:cNvSpPr>
          <p:nvPr>
            <p:ph type="title"/>
          </p:nvPr>
        </p:nvSpPr>
        <p:spPr/>
        <p:txBody>
          <a:bodyPr/>
          <a:lstStyle/>
          <a:p>
            <a:r>
              <a:rPr lang="en-US" smtClean="0"/>
              <a:t>The Data Warehouse</a:t>
            </a:r>
            <a:endParaRPr lang="en-US" dirty="0"/>
          </a:p>
        </p:txBody>
      </p:sp>
    </p:spTree>
    <p:extLst>
      <p:ext uri="{BB962C8B-B14F-4D97-AF65-F5344CB8AC3E}">
        <p14:creationId xmlns:p14="http://schemas.microsoft.com/office/powerpoint/2010/main" val="123330148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3AC6681-E0FD-2C4C-B392-04A572FD2AAE}" type="slidenum">
              <a:rPr lang="en-US" smtClean="0"/>
              <a:pPr/>
              <a:t>12</a:t>
            </a:fld>
            <a:endParaRPr lang="en-US" dirty="0"/>
          </a:p>
        </p:txBody>
      </p:sp>
      <p:sp>
        <p:nvSpPr>
          <p:cNvPr id="4" name="Content Placeholder 3"/>
          <p:cNvSpPr>
            <a:spLocks noGrp="1"/>
          </p:cNvSpPr>
          <p:nvPr>
            <p:ph idx="1"/>
          </p:nvPr>
        </p:nvSpPr>
        <p:spPr/>
        <p:txBody>
          <a:bodyPr/>
          <a:lstStyle/>
          <a:p>
            <a:pPr marL="0" indent="0">
              <a:buNone/>
            </a:pPr>
            <a:r>
              <a:rPr lang="en-GB" dirty="0" smtClean="0"/>
              <a:t>A </a:t>
            </a:r>
            <a:r>
              <a:rPr lang="en-GB" i="1" dirty="0" smtClean="0"/>
              <a:t>data </a:t>
            </a:r>
            <a:r>
              <a:rPr lang="en-GB" i="1" dirty="0"/>
              <a:t>w</a:t>
            </a:r>
            <a:r>
              <a:rPr lang="en-GB" i="1" dirty="0" smtClean="0"/>
              <a:t>arehouse </a:t>
            </a:r>
            <a:r>
              <a:rPr lang="en-GB" dirty="0" smtClean="0"/>
              <a:t>is a </a:t>
            </a:r>
            <a:r>
              <a:rPr lang="en-GB" b="1" dirty="0" smtClean="0"/>
              <a:t>subject-oriented</a:t>
            </a:r>
            <a:r>
              <a:rPr lang="en-GB" dirty="0" smtClean="0"/>
              <a:t>, integrated, </a:t>
            </a:r>
            <a:br>
              <a:rPr lang="en-GB" dirty="0" smtClean="0"/>
            </a:br>
            <a:r>
              <a:rPr lang="en-GB" dirty="0" smtClean="0"/>
              <a:t>time</a:t>
            </a:r>
            <a:r>
              <a:rPr lang="en-GB" dirty="0"/>
              <a:t>-</a:t>
            </a:r>
            <a:r>
              <a:rPr lang="en-GB" dirty="0" smtClean="0"/>
              <a:t>variant, non-volatile collection of data that is used primarily in organisational decision making</a:t>
            </a:r>
          </a:p>
          <a:p>
            <a:endParaRPr lang="en-US" dirty="0"/>
          </a:p>
        </p:txBody>
      </p:sp>
      <p:sp>
        <p:nvSpPr>
          <p:cNvPr id="2" name="Title 1"/>
          <p:cNvSpPr>
            <a:spLocks noGrp="1"/>
          </p:cNvSpPr>
          <p:nvPr>
            <p:ph type="title"/>
          </p:nvPr>
        </p:nvSpPr>
        <p:spPr/>
        <p:txBody>
          <a:bodyPr/>
          <a:lstStyle/>
          <a:p>
            <a:r>
              <a:rPr lang="en-US" smtClean="0"/>
              <a:t>The Data Warehouse</a:t>
            </a:r>
            <a:endParaRPr lang="en-US" dirty="0"/>
          </a:p>
        </p:txBody>
      </p:sp>
      <p:sp>
        <p:nvSpPr>
          <p:cNvPr id="6" name="Rectangle 5"/>
          <p:cNvSpPr/>
          <p:nvPr/>
        </p:nvSpPr>
        <p:spPr>
          <a:xfrm>
            <a:off x="324000" y="4425811"/>
            <a:ext cx="8496000" cy="1200328"/>
          </a:xfrm>
          <a:prstGeom prst="rect">
            <a:avLst/>
          </a:prstGeom>
        </p:spPr>
        <p:txBody>
          <a:bodyPr wrap="square">
            <a:spAutoFit/>
          </a:bodyPr>
          <a:lstStyle/>
          <a:p>
            <a:r>
              <a:rPr lang="en-GB" sz="2400" dirty="0" smtClean="0"/>
              <a:t>The data </a:t>
            </a:r>
            <a:r>
              <a:rPr lang="en-GB" sz="2400" dirty="0"/>
              <a:t>is organised according to subject </a:t>
            </a:r>
            <a:r>
              <a:rPr lang="en-GB" sz="2400" dirty="0" smtClean="0"/>
              <a:t>instead of application and contains </a:t>
            </a:r>
            <a:r>
              <a:rPr lang="en-GB" sz="2400" dirty="0"/>
              <a:t>only </a:t>
            </a:r>
            <a:r>
              <a:rPr lang="en-GB" sz="2400" dirty="0" smtClean="0"/>
              <a:t>the information </a:t>
            </a:r>
            <a:r>
              <a:rPr lang="en-GB" sz="2400" dirty="0"/>
              <a:t>necessary </a:t>
            </a:r>
            <a:r>
              <a:rPr lang="en-GB" sz="2400" dirty="0" smtClean="0"/>
              <a:t>for ‘decision support</a:t>
            </a:r>
            <a:r>
              <a:rPr lang="en-GB" sz="2400" dirty="0" smtClean="0">
                <a:latin typeface="Arial"/>
              </a:rPr>
              <a:t>’ </a:t>
            </a:r>
            <a:r>
              <a:rPr lang="en-GB" sz="2400" dirty="0" smtClean="0"/>
              <a:t>processing</a:t>
            </a:r>
            <a:r>
              <a:rPr lang="en-GB" sz="2400" dirty="0"/>
              <a:t>.</a:t>
            </a:r>
          </a:p>
        </p:txBody>
      </p:sp>
    </p:spTree>
    <p:extLst>
      <p:ext uri="{BB962C8B-B14F-4D97-AF65-F5344CB8AC3E}">
        <p14:creationId xmlns:p14="http://schemas.microsoft.com/office/powerpoint/2010/main" val="286179938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3AC6681-E0FD-2C4C-B392-04A572FD2AAE}" type="slidenum">
              <a:rPr lang="en-US" smtClean="0"/>
              <a:pPr/>
              <a:t>13</a:t>
            </a:fld>
            <a:endParaRPr lang="en-US" dirty="0"/>
          </a:p>
        </p:txBody>
      </p:sp>
      <p:sp>
        <p:nvSpPr>
          <p:cNvPr id="4" name="Content Placeholder 3"/>
          <p:cNvSpPr>
            <a:spLocks noGrp="1"/>
          </p:cNvSpPr>
          <p:nvPr>
            <p:ph idx="1"/>
          </p:nvPr>
        </p:nvSpPr>
        <p:spPr/>
        <p:txBody>
          <a:bodyPr/>
          <a:lstStyle/>
          <a:p>
            <a:pPr marL="0" indent="0">
              <a:buNone/>
            </a:pPr>
            <a:r>
              <a:rPr lang="en-GB" dirty="0" smtClean="0"/>
              <a:t>A </a:t>
            </a:r>
            <a:r>
              <a:rPr lang="en-GB" i="1" dirty="0" smtClean="0"/>
              <a:t>data </a:t>
            </a:r>
            <a:r>
              <a:rPr lang="en-GB" i="1" dirty="0"/>
              <a:t>w</a:t>
            </a:r>
            <a:r>
              <a:rPr lang="en-GB" i="1" dirty="0" smtClean="0"/>
              <a:t>arehouse </a:t>
            </a:r>
            <a:r>
              <a:rPr lang="en-GB" dirty="0" smtClean="0"/>
              <a:t>is a subject-oriented, </a:t>
            </a:r>
            <a:r>
              <a:rPr lang="en-GB" b="1" dirty="0" smtClean="0"/>
              <a:t>integrated</a:t>
            </a:r>
            <a:r>
              <a:rPr lang="en-GB" dirty="0" smtClean="0"/>
              <a:t>, </a:t>
            </a:r>
            <a:br>
              <a:rPr lang="en-GB" dirty="0" smtClean="0"/>
            </a:br>
            <a:r>
              <a:rPr lang="en-GB" dirty="0" smtClean="0"/>
              <a:t>time</a:t>
            </a:r>
            <a:r>
              <a:rPr lang="en-GB" dirty="0"/>
              <a:t>-</a:t>
            </a:r>
            <a:r>
              <a:rPr lang="en-GB" dirty="0" smtClean="0"/>
              <a:t>variant, non-volatile collection of data that is used primarily in organisational decision making</a:t>
            </a:r>
          </a:p>
          <a:p>
            <a:endParaRPr lang="en-US" dirty="0"/>
          </a:p>
        </p:txBody>
      </p:sp>
      <p:sp>
        <p:nvSpPr>
          <p:cNvPr id="2" name="Title 1"/>
          <p:cNvSpPr>
            <a:spLocks noGrp="1"/>
          </p:cNvSpPr>
          <p:nvPr>
            <p:ph type="title"/>
          </p:nvPr>
        </p:nvSpPr>
        <p:spPr/>
        <p:txBody>
          <a:bodyPr/>
          <a:lstStyle/>
          <a:p>
            <a:r>
              <a:rPr lang="en-US" smtClean="0"/>
              <a:t>The Data Warehouse</a:t>
            </a:r>
            <a:endParaRPr lang="en-US" dirty="0"/>
          </a:p>
        </p:txBody>
      </p:sp>
      <p:sp>
        <p:nvSpPr>
          <p:cNvPr id="5" name="Rectangle 4"/>
          <p:cNvSpPr/>
          <p:nvPr/>
        </p:nvSpPr>
        <p:spPr>
          <a:xfrm>
            <a:off x="324000" y="4425811"/>
            <a:ext cx="8496000" cy="1938992"/>
          </a:xfrm>
          <a:prstGeom prst="rect">
            <a:avLst/>
          </a:prstGeom>
        </p:spPr>
        <p:txBody>
          <a:bodyPr wrap="square">
            <a:spAutoFit/>
          </a:bodyPr>
          <a:lstStyle/>
          <a:p>
            <a:r>
              <a:rPr lang="en-GB" sz="2400" dirty="0" smtClean="0"/>
              <a:t>Data </a:t>
            </a:r>
            <a:r>
              <a:rPr lang="en-GB" sz="2400" dirty="0"/>
              <a:t>encoding is made uniform </a:t>
            </a:r>
            <a:r>
              <a:rPr lang="en-GB" sz="2400" dirty="0" smtClean="0"/>
              <a:t/>
            </a:r>
            <a:br>
              <a:rPr lang="en-GB" sz="2400" dirty="0" smtClean="0"/>
            </a:br>
            <a:r>
              <a:rPr lang="en-GB" sz="2400" dirty="0" smtClean="0"/>
              <a:t>(e.g. </a:t>
            </a:r>
            <a:r>
              <a:rPr lang="en-GB" sz="2400" dirty="0"/>
              <a:t>sex = f or m</a:t>
            </a:r>
            <a:r>
              <a:rPr lang="en-GB" sz="2400" dirty="0" smtClean="0"/>
              <a:t>, 1 </a:t>
            </a:r>
            <a:r>
              <a:rPr lang="en-GB" sz="2400" dirty="0"/>
              <a:t>or 2, b or g - needs to be all the same in the warehouse).</a:t>
            </a:r>
          </a:p>
          <a:p>
            <a:endParaRPr lang="en-GB" sz="2400" dirty="0" smtClean="0"/>
          </a:p>
          <a:p>
            <a:r>
              <a:rPr lang="en-GB" sz="2400" dirty="0" smtClean="0"/>
              <a:t>Data </a:t>
            </a:r>
            <a:r>
              <a:rPr lang="en-GB" sz="2400" dirty="0"/>
              <a:t>naming is made consistent</a:t>
            </a:r>
            <a:r>
              <a:rPr lang="en-GB" sz="2400" dirty="0" smtClean="0"/>
              <a:t>.</a:t>
            </a:r>
            <a:endParaRPr lang="en-GB" sz="2400" dirty="0"/>
          </a:p>
        </p:txBody>
      </p:sp>
    </p:spTree>
    <p:extLst>
      <p:ext uri="{BB962C8B-B14F-4D97-AF65-F5344CB8AC3E}">
        <p14:creationId xmlns:p14="http://schemas.microsoft.com/office/powerpoint/2010/main" val="286179938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3AC6681-E0FD-2C4C-B392-04A572FD2AAE}" type="slidenum">
              <a:rPr lang="en-US" smtClean="0"/>
              <a:pPr/>
              <a:t>14</a:t>
            </a:fld>
            <a:endParaRPr lang="en-US" dirty="0"/>
          </a:p>
        </p:txBody>
      </p:sp>
      <p:sp>
        <p:nvSpPr>
          <p:cNvPr id="4" name="Content Placeholder 3"/>
          <p:cNvSpPr>
            <a:spLocks noGrp="1"/>
          </p:cNvSpPr>
          <p:nvPr>
            <p:ph idx="1"/>
          </p:nvPr>
        </p:nvSpPr>
        <p:spPr/>
        <p:txBody>
          <a:bodyPr/>
          <a:lstStyle/>
          <a:p>
            <a:pPr marL="0" indent="0">
              <a:buNone/>
            </a:pPr>
            <a:r>
              <a:rPr lang="en-GB" dirty="0" smtClean="0"/>
              <a:t>A </a:t>
            </a:r>
            <a:r>
              <a:rPr lang="en-GB" i="1" dirty="0" smtClean="0"/>
              <a:t>data </a:t>
            </a:r>
            <a:r>
              <a:rPr lang="en-GB" i="1" dirty="0"/>
              <a:t>w</a:t>
            </a:r>
            <a:r>
              <a:rPr lang="en-GB" i="1" dirty="0" smtClean="0"/>
              <a:t>arehouse </a:t>
            </a:r>
            <a:r>
              <a:rPr lang="en-GB" dirty="0" smtClean="0"/>
              <a:t>is a subject-oriented, integrated, </a:t>
            </a:r>
            <a:br>
              <a:rPr lang="en-GB" dirty="0" smtClean="0"/>
            </a:br>
            <a:r>
              <a:rPr lang="en-GB" b="1" dirty="0" smtClean="0"/>
              <a:t>time</a:t>
            </a:r>
            <a:r>
              <a:rPr lang="en-GB" b="1" dirty="0"/>
              <a:t>-</a:t>
            </a:r>
            <a:r>
              <a:rPr lang="en-GB" b="1" dirty="0" smtClean="0"/>
              <a:t>variant</a:t>
            </a:r>
            <a:r>
              <a:rPr lang="en-GB" dirty="0" smtClean="0"/>
              <a:t>, non-volatile collection of data that is used primarily in organisational decision making</a:t>
            </a:r>
          </a:p>
          <a:p>
            <a:endParaRPr lang="en-US" dirty="0"/>
          </a:p>
        </p:txBody>
      </p:sp>
      <p:sp>
        <p:nvSpPr>
          <p:cNvPr id="2" name="Title 1"/>
          <p:cNvSpPr>
            <a:spLocks noGrp="1"/>
          </p:cNvSpPr>
          <p:nvPr>
            <p:ph type="title"/>
          </p:nvPr>
        </p:nvSpPr>
        <p:spPr/>
        <p:txBody>
          <a:bodyPr/>
          <a:lstStyle/>
          <a:p>
            <a:r>
              <a:rPr lang="en-US" smtClean="0"/>
              <a:t>The Data Warehouse</a:t>
            </a:r>
            <a:endParaRPr lang="en-US" dirty="0"/>
          </a:p>
        </p:txBody>
      </p:sp>
      <p:sp>
        <p:nvSpPr>
          <p:cNvPr id="5" name="Rectangle 4"/>
          <p:cNvSpPr/>
          <p:nvPr/>
        </p:nvSpPr>
        <p:spPr>
          <a:xfrm>
            <a:off x="324000" y="4425811"/>
            <a:ext cx="8496000" cy="830997"/>
          </a:xfrm>
          <a:prstGeom prst="rect">
            <a:avLst/>
          </a:prstGeom>
        </p:spPr>
        <p:txBody>
          <a:bodyPr wrap="square">
            <a:spAutoFit/>
          </a:bodyPr>
          <a:lstStyle/>
          <a:p>
            <a:r>
              <a:rPr lang="en-GB" sz="2400" dirty="0" smtClean="0"/>
              <a:t>Data </a:t>
            </a:r>
            <a:r>
              <a:rPr lang="en-GB" sz="2400" dirty="0"/>
              <a:t>is collected over </a:t>
            </a:r>
            <a:r>
              <a:rPr lang="en-GB" sz="2400" dirty="0" smtClean="0"/>
              <a:t>time and can </a:t>
            </a:r>
            <a:r>
              <a:rPr lang="en-GB" sz="2400" dirty="0"/>
              <a:t>then </a:t>
            </a:r>
            <a:r>
              <a:rPr lang="en-GB" sz="2400" dirty="0" smtClean="0"/>
              <a:t>be used </a:t>
            </a:r>
            <a:r>
              <a:rPr lang="en-GB" sz="2400" dirty="0"/>
              <a:t>for comparisons, trends and forecasting</a:t>
            </a:r>
          </a:p>
        </p:txBody>
      </p:sp>
    </p:spTree>
    <p:extLst>
      <p:ext uri="{BB962C8B-B14F-4D97-AF65-F5344CB8AC3E}">
        <p14:creationId xmlns:p14="http://schemas.microsoft.com/office/powerpoint/2010/main" val="286179938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03AC6681-E0FD-2C4C-B392-04A572FD2AAE}" type="slidenum">
              <a:rPr lang="en-US" smtClean="0"/>
              <a:pPr/>
              <a:t>15</a:t>
            </a:fld>
            <a:endParaRPr lang="en-US" dirty="0"/>
          </a:p>
        </p:txBody>
      </p:sp>
      <p:sp>
        <p:nvSpPr>
          <p:cNvPr id="4" name="Content Placeholder 3"/>
          <p:cNvSpPr>
            <a:spLocks noGrp="1"/>
          </p:cNvSpPr>
          <p:nvPr>
            <p:ph idx="1"/>
          </p:nvPr>
        </p:nvSpPr>
        <p:spPr/>
        <p:txBody>
          <a:bodyPr/>
          <a:lstStyle/>
          <a:p>
            <a:pPr marL="0" indent="0">
              <a:buNone/>
            </a:pPr>
            <a:r>
              <a:rPr lang="en-GB" dirty="0" smtClean="0"/>
              <a:t>A </a:t>
            </a:r>
            <a:r>
              <a:rPr lang="en-GB" i="1" dirty="0" smtClean="0"/>
              <a:t>data </a:t>
            </a:r>
            <a:r>
              <a:rPr lang="en-GB" i="1" dirty="0"/>
              <a:t>w</a:t>
            </a:r>
            <a:r>
              <a:rPr lang="en-GB" i="1" dirty="0" smtClean="0"/>
              <a:t>arehouse </a:t>
            </a:r>
            <a:r>
              <a:rPr lang="en-GB" dirty="0" smtClean="0"/>
              <a:t>is a subject-oriented, integrated, </a:t>
            </a:r>
            <a:br>
              <a:rPr lang="en-GB" dirty="0" smtClean="0"/>
            </a:br>
            <a:r>
              <a:rPr lang="en-GB" dirty="0" smtClean="0"/>
              <a:t>time</a:t>
            </a:r>
            <a:r>
              <a:rPr lang="en-GB" dirty="0"/>
              <a:t>-</a:t>
            </a:r>
            <a:r>
              <a:rPr lang="en-GB" dirty="0" smtClean="0"/>
              <a:t>variant, </a:t>
            </a:r>
            <a:r>
              <a:rPr lang="en-GB" b="1" dirty="0" smtClean="0"/>
              <a:t>non-volatile </a:t>
            </a:r>
            <a:r>
              <a:rPr lang="en-GB" dirty="0" smtClean="0"/>
              <a:t>collection of data that is used primarily in organisational decision making</a:t>
            </a:r>
          </a:p>
          <a:p>
            <a:endParaRPr lang="en-US" dirty="0"/>
          </a:p>
        </p:txBody>
      </p:sp>
      <p:sp>
        <p:nvSpPr>
          <p:cNvPr id="2" name="Title 1"/>
          <p:cNvSpPr>
            <a:spLocks noGrp="1"/>
          </p:cNvSpPr>
          <p:nvPr>
            <p:ph type="title"/>
          </p:nvPr>
        </p:nvSpPr>
        <p:spPr/>
        <p:txBody>
          <a:bodyPr/>
          <a:lstStyle/>
          <a:p>
            <a:r>
              <a:rPr lang="en-US" smtClean="0"/>
              <a:t>The Data Warehouse</a:t>
            </a:r>
            <a:endParaRPr lang="en-US" dirty="0"/>
          </a:p>
        </p:txBody>
      </p:sp>
      <p:sp>
        <p:nvSpPr>
          <p:cNvPr id="5" name="Rectangle 4"/>
          <p:cNvSpPr/>
          <p:nvPr/>
        </p:nvSpPr>
        <p:spPr>
          <a:xfrm>
            <a:off x="324000" y="4425811"/>
            <a:ext cx="8496000" cy="1938992"/>
          </a:xfrm>
          <a:prstGeom prst="rect">
            <a:avLst/>
          </a:prstGeom>
        </p:spPr>
        <p:txBody>
          <a:bodyPr wrap="square">
            <a:spAutoFit/>
          </a:bodyPr>
          <a:lstStyle/>
          <a:p>
            <a:r>
              <a:rPr lang="en-GB" sz="2400" dirty="0" smtClean="0"/>
              <a:t>The </a:t>
            </a:r>
            <a:r>
              <a:rPr lang="en-GB" sz="2400" dirty="0"/>
              <a:t>data is not updated or changed once in </a:t>
            </a:r>
            <a:r>
              <a:rPr lang="en-GB" sz="2400" dirty="0" smtClean="0"/>
              <a:t>the data warehouse, but is </a:t>
            </a:r>
            <a:r>
              <a:rPr lang="en-GB" sz="2400" dirty="0"/>
              <a:t>simply loaded, and then accessed.</a:t>
            </a:r>
          </a:p>
          <a:p>
            <a:endParaRPr lang="en-GB" sz="2400" dirty="0"/>
          </a:p>
          <a:p>
            <a:r>
              <a:rPr lang="en-GB" sz="2400" dirty="0"/>
              <a:t>The data warehouse is held quite separately from </a:t>
            </a:r>
            <a:r>
              <a:rPr lang="en-GB" sz="2400" dirty="0" smtClean="0"/>
              <a:t>the operational </a:t>
            </a:r>
            <a:r>
              <a:rPr lang="en-GB" sz="2400" dirty="0"/>
              <a:t>database, which supports OLTP</a:t>
            </a:r>
            <a:r>
              <a:rPr lang="en-GB" sz="2400" dirty="0" smtClean="0"/>
              <a:t>.</a:t>
            </a:r>
            <a:endParaRPr lang="en-GB" sz="2400" dirty="0"/>
          </a:p>
        </p:txBody>
      </p:sp>
    </p:spTree>
    <p:extLst>
      <p:ext uri="{BB962C8B-B14F-4D97-AF65-F5344CB8AC3E}">
        <p14:creationId xmlns:p14="http://schemas.microsoft.com/office/powerpoint/2010/main" val="286179938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 Separate Data Warehouse?</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16</a:t>
            </a:fld>
            <a:endParaRPr lang="en-US" dirty="0"/>
          </a:p>
        </p:txBody>
      </p:sp>
      <p:sp>
        <p:nvSpPr>
          <p:cNvPr id="4" name="Content Placeholder 3"/>
          <p:cNvSpPr>
            <a:spLocks noGrp="1"/>
          </p:cNvSpPr>
          <p:nvPr>
            <p:ph idx="1"/>
          </p:nvPr>
        </p:nvSpPr>
        <p:spPr/>
        <p:txBody>
          <a:bodyPr/>
          <a:lstStyle/>
          <a:p>
            <a:pPr marL="0" indent="0">
              <a:buNone/>
            </a:pPr>
            <a:r>
              <a:rPr lang="en-GB" dirty="0" smtClean="0"/>
              <a:t>Performance 	</a:t>
            </a:r>
          </a:p>
          <a:p>
            <a:pPr lvl="1"/>
            <a:r>
              <a:rPr lang="en-GB" dirty="0" smtClean="0"/>
              <a:t>Operational databases are optimised to support known transactions and workloads </a:t>
            </a:r>
            <a:endParaRPr lang="en-GB" dirty="0" smtClean="0"/>
          </a:p>
          <a:p>
            <a:pPr lvl="1"/>
            <a:r>
              <a:rPr lang="en-GB" dirty="0" smtClean="0"/>
              <a:t>Special </a:t>
            </a:r>
            <a:r>
              <a:rPr lang="en-GB" dirty="0" smtClean="0"/>
              <a:t>data organisation, access methods and implementation methods are needed </a:t>
            </a:r>
            <a:endParaRPr lang="en-GB" dirty="0" smtClean="0"/>
          </a:p>
          <a:p>
            <a:pPr lvl="1"/>
            <a:r>
              <a:rPr lang="en-GB" dirty="0" smtClean="0"/>
              <a:t>Complex </a:t>
            </a:r>
            <a:r>
              <a:rPr lang="en-GB" dirty="0" smtClean="0"/>
              <a:t>OLAP queries would degrade performance for operational transactions</a:t>
            </a:r>
          </a:p>
        </p:txBody>
      </p:sp>
    </p:spTree>
    <p:extLst>
      <p:ext uri="{BB962C8B-B14F-4D97-AF65-F5344CB8AC3E}">
        <p14:creationId xmlns:p14="http://schemas.microsoft.com/office/powerpoint/2010/main" val="48954656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 Separate Data Warehouse?</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17</a:t>
            </a:fld>
            <a:endParaRPr lang="en-US" dirty="0"/>
          </a:p>
        </p:txBody>
      </p:sp>
      <p:sp>
        <p:nvSpPr>
          <p:cNvPr id="4" name="Content Placeholder 3"/>
          <p:cNvSpPr>
            <a:spLocks noGrp="1"/>
          </p:cNvSpPr>
          <p:nvPr>
            <p:ph idx="1"/>
          </p:nvPr>
        </p:nvSpPr>
        <p:spPr/>
        <p:txBody>
          <a:bodyPr/>
          <a:lstStyle/>
          <a:p>
            <a:pPr marL="0" indent="0">
              <a:buNone/>
            </a:pPr>
            <a:r>
              <a:rPr lang="en-GB" dirty="0" smtClean="0"/>
              <a:t>Missing data</a:t>
            </a:r>
          </a:p>
          <a:p>
            <a:pPr lvl="1"/>
            <a:r>
              <a:rPr lang="en-GB" dirty="0"/>
              <a:t>Decision support requires historical data, which operational databases do not typically maintain</a:t>
            </a:r>
          </a:p>
          <a:p>
            <a:pPr marL="0" indent="0">
              <a:buNone/>
            </a:pPr>
            <a:r>
              <a:rPr lang="en-GB" dirty="0" smtClean="0"/>
              <a:t>Data consolidation</a:t>
            </a:r>
          </a:p>
          <a:p>
            <a:pPr lvl="1"/>
            <a:r>
              <a:rPr lang="en-GB" dirty="0"/>
              <a:t>Decision support requires consolidation (aggregation, summarisation) of data from many heterogeneous sources, including operational databases and external sources</a:t>
            </a:r>
          </a:p>
          <a:p>
            <a:pPr marL="0" indent="0">
              <a:buNone/>
            </a:pPr>
            <a:r>
              <a:rPr lang="en-GB" dirty="0" smtClean="0"/>
              <a:t>Data quality</a:t>
            </a:r>
          </a:p>
          <a:p>
            <a:pPr lvl="1"/>
            <a:r>
              <a:rPr lang="en-GB" dirty="0" smtClean="0"/>
              <a:t>Different </a:t>
            </a:r>
            <a:r>
              <a:rPr lang="en-GB" dirty="0"/>
              <a:t>sources typically use inconsistent data representations, codes and formats, which have to be </a:t>
            </a:r>
            <a:r>
              <a:rPr lang="en-GB" dirty="0" smtClean="0"/>
              <a:t>reconciled</a:t>
            </a:r>
            <a:endParaRPr lang="en-GB" dirty="0"/>
          </a:p>
        </p:txBody>
      </p:sp>
    </p:spTree>
    <p:extLst>
      <p:ext uri="{BB962C8B-B14F-4D97-AF65-F5344CB8AC3E}">
        <p14:creationId xmlns:p14="http://schemas.microsoft.com/office/powerpoint/2010/main" val="116480785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Extracting Data</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18</a:t>
            </a:fld>
            <a:endParaRPr lang="en-US"/>
          </a:p>
        </p:txBody>
      </p:sp>
      <p:sp>
        <p:nvSpPr>
          <p:cNvPr id="4" name="AutoShape 5"/>
          <p:cNvSpPr>
            <a:spLocks noChangeArrowheads="1"/>
          </p:cNvSpPr>
          <p:nvPr/>
        </p:nvSpPr>
        <p:spPr bwMode="auto">
          <a:xfrm flipV="1">
            <a:off x="2098387" y="1630456"/>
            <a:ext cx="1838614" cy="2634784"/>
          </a:xfrm>
          <a:prstGeom prst="roundRect">
            <a:avLst>
              <a:gd name="adj" fmla="val 0"/>
            </a:avLst>
          </a:prstGeom>
          <a:noFill/>
          <a:ln w="31468">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5" name="Freeform 6"/>
          <p:cNvSpPr>
            <a:spLocks/>
          </p:cNvSpPr>
          <p:nvPr/>
        </p:nvSpPr>
        <p:spPr bwMode="auto">
          <a:xfrm>
            <a:off x="6149399" y="1624853"/>
            <a:ext cx="1842943" cy="2695015"/>
          </a:xfrm>
          <a:custGeom>
            <a:avLst/>
            <a:gdLst>
              <a:gd name="T0" fmla="*/ 1276 w 1277"/>
              <a:gd name="T1" fmla="*/ 1923 h 1924"/>
              <a:gd name="T2" fmla="*/ 1276 w 1277"/>
              <a:gd name="T3" fmla="*/ 0 h 1924"/>
              <a:gd name="T4" fmla="*/ 0 w 1277"/>
              <a:gd name="T5" fmla="*/ 0 h 1924"/>
              <a:gd name="T6" fmla="*/ 0 w 1277"/>
              <a:gd name="T7" fmla="*/ 1923 h 1924"/>
              <a:gd name="T8" fmla="*/ 1276 w 1277"/>
              <a:gd name="T9" fmla="*/ 1923 h 1924"/>
            </a:gdLst>
            <a:ahLst/>
            <a:cxnLst>
              <a:cxn ang="0">
                <a:pos x="T0" y="T1"/>
              </a:cxn>
              <a:cxn ang="0">
                <a:pos x="T2" y="T3"/>
              </a:cxn>
              <a:cxn ang="0">
                <a:pos x="T4" y="T5"/>
              </a:cxn>
              <a:cxn ang="0">
                <a:pos x="T6" y="T7"/>
              </a:cxn>
              <a:cxn ang="0">
                <a:pos x="T8" y="T9"/>
              </a:cxn>
            </a:cxnLst>
            <a:rect l="0" t="0" r="r" b="b"/>
            <a:pathLst>
              <a:path w="1277" h="1924">
                <a:moveTo>
                  <a:pt x="1276" y="1923"/>
                </a:moveTo>
                <a:lnTo>
                  <a:pt x="1276" y="0"/>
                </a:lnTo>
                <a:lnTo>
                  <a:pt x="0" y="0"/>
                </a:lnTo>
                <a:lnTo>
                  <a:pt x="0" y="1923"/>
                </a:lnTo>
                <a:lnTo>
                  <a:pt x="1276" y="1923"/>
                </a:lnTo>
              </a:path>
            </a:pathLst>
          </a:custGeom>
          <a:noFill/>
          <a:ln w="31468"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 name="AutoShape 7"/>
          <p:cNvSpPr>
            <a:spLocks noChangeArrowheads="1"/>
          </p:cNvSpPr>
          <p:nvPr/>
        </p:nvSpPr>
        <p:spPr bwMode="auto">
          <a:xfrm flipV="1">
            <a:off x="3134591" y="2187949"/>
            <a:ext cx="685512" cy="500063"/>
          </a:xfrm>
          <a:prstGeom prst="roundRect">
            <a:avLst>
              <a:gd name="adj" fmla="val 0"/>
            </a:avLst>
          </a:prstGeom>
          <a:noFill/>
          <a:ln w="9077">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7" name="AutoShape 8"/>
          <p:cNvSpPr>
            <a:spLocks noChangeArrowheads="1"/>
          </p:cNvSpPr>
          <p:nvPr/>
        </p:nvSpPr>
        <p:spPr bwMode="auto">
          <a:xfrm flipV="1">
            <a:off x="2654012" y="2906527"/>
            <a:ext cx="685511" cy="500062"/>
          </a:xfrm>
          <a:prstGeom prst="roundRect">
            <a:avLst>
              <a:gd name="adj" fmla="val 0"/>
            </a:avLst>
          </a:prstGeom>
          <a:noFill/>
          <a:ln w="9077">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8" name="AutoShape 9"/>
          <p:cNvSpPr>
            <a:spLocks noChangeArrowheads="1"/>
          </p:cNvSpPr>
          <p:nvPr/>
        </p:nvSpPr>
        <p:spPr bwMode="auto">
          <a:xfrm flipV="1">
            <a:off x="2303319" y="3559269"/>
            <a:ext cx="685512" cy="500062"/>
          </a:xfrm>
          <a:prstGeom prst="roundRect">
            <a:avLst>
              <a:gd name="adj" fmla="val 0"/>
            </a:avLst>
          </a:prstGeom>
          <a:noFill/>
          <a:ln w="9077">
            <a:solidFill>
              <a:srgbClr val="00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9" name="Freeform 10"/>
          <p:cNvSpPr>
            <a:spLocks/>
          </p:cNvSpPr>
          <p:nvPr/>
        </p:nvSpPr>
        <p:spPr bwMode="auto">
          <a:xfrm>
            <a:off x="5432136" y="3703544"/>
            <a:ext cx="376671" cy="526676"/>
          </a:xfrm>
          <a:custGeom>
            <a:avLst/>
            <a:gdLst>
              <a:gd name="T0" fmla="*/ 260 w 261"/>
              <a:gd name="T1" fmla="*/ 375 h 376"/>
              <a:gd name="T2" fmla="*/ 260 w 261"/>
              <a:gd name="T3" fmla="*/ 0 h 376"/>
              <a:gd name="T4" fmla="*/ 0 w 261"/>
              <a:gd name="T5" fmla="*/ 0 h 376"/>
              <a:gd name="T6" fmla="*/ 0 w 261"/>
              <a:gd name="T7" fmla="*/ 375 h 376"/>
              <a:gd name="T8" fmla="*/ 260 w 261"/>
              <a:gd name="T9" fmla="*/ 375 h 376"/>
            </a:gdLst>
            <a:ahLst/>
            <a:cxnLst>
              <a:cxn ang="0">
                <a:pos x="T0" y="T1"/>
              </a:cxn>
              <a:cxn ang="0">
                <a:pos x="T2" y="T3"/>
              </a:cxn>
              <a:cxn ang="0">
                <a:pos x="T4" y="T5"/>
              </a:cxn>
              <a:cxn ang="0">
                <a:pos x="T6" y="T7"/>
              </a:cxn>
              <a:cxn ang="0">
                <a:pos x="T8" y="T9"/>
              </a:cxn>
            </a:cxnLst>
            <a:rect l="0" t="0" r="r" b="b"/>
            <a:pathLst>
              <a:path w="261" h="376">
                <a:moveTo>
                  <a:pt x="260" y="375"/>
                </a:moveTo>
                <a:lnTo>
                  <a:pt x="260" y="0"/>
                </a:lnTo>
                <a:lnTo>
                  <a:pt x="0" y="0"/>
                </a:lnTo>
                <a:lnTo>
                  <a:pt x="0" y="375"/>
                </a:lnTo>
                <a:lnTo>
                  <a:pt x="260" y="375"/>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0" name="Freeform 11"/>
          <p:cNvSpPr>
            <a:spLocks/>
          </p:cNvSpPr>
          <p:nvPr/>
        </p:nvSpPr>
        <p:spPr bwMode="auto">
          <a:xfrm>
            <a:off x="5432136" y="2791666"/>
            <a:ext cx="376671" cy="525275"/>
          </a:xfrm>
          <a:custGeom>
            <a:avLst/>
            <a:gdLst>
              <a:gd name="T0" fmla="*/ 260 w 261"/>
              <a:gd name="T1" fmla="*/ 374 h 375"/>
              <a:gd name="T2" fmla="*/ 260 w 261"/>
              <a:gd name="T3" fmla="*/ 0 h 375"/>
              <a:gd name="T4" fmla="*/ 0 w 261"/>
              <a:gd name="T5" fmla="*/ 0 h 375"/>
              <a:gd name="T6" fmla="*/ 0 w 261"/>
              <a:gd name="T7" fmla="*/ 374 h 375"/>
              <a:gd name="T8" fmla="*/ 260 w 261"/>
              <a:gd name="T9" fmla="*/ 374 h 375"/>
            </a:gdLst>
            <a:ahLst/>
            <a:cxnLst>
              <a:cxn ang="0">
                <a:pos x="T0" y="T1"/>
              </a:cxn>
              <a:cxn ang="0">
                <a:pos x="T2" y="T3"/>
              </a:cxn>
              <a:cxn ang="0">
                <a:pos x="T4" y="T5"/>
              </a:cxn>
              <a:cxn ang="0">
                <a:pos x="T6" y="T7"/>
              </a:cxn>
              <a:cxn ang="0">
                <a:pos x="T8" y="T9"/>
              </a:cxn>
            </a:cxnLst>
            <a:rect l="0" t="0" r="r" b="b"/>
            <a:pathLst>
              <a:path w="261" h="375">
                <a:moveTo>
                  <a:pt x="260" y="374"/>
                </a:moveTo>
                <a:lnTo>
                  <a:pt x="260" y="0"/>
                </a:lnTo>
                <a:lnTo>
                  <a:pt x="0" y="0"/>
                </a:lnTo>
                <a:lnTo>
                  <a:pt x="0" y="374"/>
                </a:lnTo>
                <a:lnTo>
                  <a:pt x="260" y="374"/>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1" name="Freeform 12"/>
          <p:cNvSpPr>
            <a:spLocks/>
          </p:cNvSpPr>
          <p:nvPr/>
        </p:nvSpPr>
        <p:spPr bwMode="auto">
          <a:xfrm>
            <a:off x="5432136" y="1876986"/>
            <a:ext cx="376671" cy="526676"/>
          </a:xfrm>
          <a:custGeom>
            <a:avLst/>
            <a:gdLst>
              <a:gd name="T0" fmla="*/ 260 w 261"/>
              <a:gd name="T1" fmla="*/ 375 h 376"/>
              <a:gd name="T2" fmla="*/ 260 w 261"/>
              <a:gd name="T3" fmla="*/ 0 h 376"/>
              <a:gd name="T4" fmla="*/ 0 w 261"/>
              <a:gd name="T5" fmla="*/ 0 h 376"/>
              <a:gd name="T6" fmla="*/ 0 w 261"/>
              <a:gd name="T7" fmla="*/ 375 h 376"/>
              <a:gd name="T8" fmla="*/ 260 w 261"/>
              <a:gd name="T9" fmla="*/ 375 h 376"/>
            </a:gdLst>
            <a:ahLst/>
            <a:cxnLst>
              <a:cxn ang="0">
                <a:pos x="T0" y="T1"/>
              </a:cxn>
              <a:cxn ang="0">
                <a:pos x="T2" y="T3"/>
              </a:cxn>
              <a:cxn ang="0">
                <a:pos x="T4" y="T5"/>
              </a:cxn>
              <a:cxn ang="0">
                <a:pos x="T6" y="T7"/>
              </a:cxn>
              <a:cxn ang="0">
                <a:pos x="T8" y="T9"/>
              </a:cxn>
            </a:cxnLst>
            <a:rect l="0" t="0" r="r" b="b"/>
            <a:pathLst>
              <a:path w="261" h="376">
                <a:moveTo>
                  <a:pt x="260" y="375"/>
                </a:moveTo>
                <a:lnTo>
                  <a:pt x="260" y="0"/>
                </a:lnTo>
                <a:lnTo>
                  <a:pt x="0" y="0"/>
                </a:lnTo>
                <a:lnTo>
                  <a:pt x="0" y="375"/>
                </a:lnTo>
                <a:lnTo>
                  <a:pt x="260" y="375"/>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2" name="Text Box 13"/>
          <p:cNvSpPr txBox="1">
            <a:spLocks noChangeArrowheads="1"/>
          </p:cNvSpPr>
          <p:nvPr/>
        </p:nvSpPr>
        <p:spPr bwMode="auto">
          <a:xfrm>
            <a:off x="3342409" y="2329424"/>
            <a:ext cx="392545" cy="186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Car</a:t>
            </a:r>
            <a:endParaRPr lang="en-GB" sz="1400">
              <a:latin typeface="Georgia"/>
              <a:cs typeface="Georgia"/>
            </a:endParaRPr>
          </a:p>
        </p:txBody>
      </p:sp>
      <p:sp>
        <p:nvSpPr>
          <p:cNvPr id="13" name="Text Box 14"/>
          <p:cNvSpPr txBox="1">
            <a:spLocks noChangeArrowheads="1"/>
          </p:cNvSpPr>
          <p:nvPr/>
        </p:nvSpPr>
        <p:spPr bwMode="auto">
          <a:xfrm>
            <a:off x="2733387" y="3056405"/>
            <a:ext cx="637886" cy="257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Policy</a:t>
            </a:r>
            <a:endParaRPr lang="en-GB" sz="1400">
              <a:latin typeface="Georgia"/>
              <a:cs typeface="Georgia"/>
            </a:endParaRPr>
          </a:p>
        </p:txBody>
      </p:sp>
      <p:sp>
        <p:nvSpPr>
          <p:cNvPr id="14" name="Text Box 15"/>
          <p:cNvSpPr txBox="1">
            <a:spLocks noChangeArrowheads="1"/>
          </p:cNvSpPr>
          <p:nvPr/>
        </p:nvSpPr>
        <p:spPr bwMode="auto">
          <a:xfrm>
            <a:off x="2398568" y="3706346"/>
            <a:ext cx="594591" cy="1862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Claim</a:t>
            </a:r>
            <a:endParaRPr lang="en-GB" sz="1400">
              <a:latin typeface="Georgia"/>
              <a:cs typeface="Georgia"/>
            </a:endParaRPr>
          </a:p>
        </p:txBody>
      </p:sp>
      <p:sp>
        <p:nvSpPr>
          <p:cNvPr id="15" name="Text Box 16"/>
          <p:cNvSpPr txBox="1">
            <a:spLocks noChangeArrowheads="1"/>
          </p:cNvSpPr>
          <p:nvPr/>
        </p:nvSpPr>
        <p:spPr bwMode="auto">
          <a:xfrm>
            <a:off x="2323523" y="1669677"/>
            <a:ext cx="1385455" cy="187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dirty="0">
                <a:solidFill>
                  <a:srgbClr val="323D43"/>
                </a:solidFill>
                <a:latin typeface="Georgia"/>
                <a:cs typeface="Georgia"/>
              </a:rPr>
              <a:t>OPERATIONAL</a:t>
            </a:r>
          </a:p>
        </p:txBody>
      </p:sp>
      <p:sp>
        <p:nvSpPr>
          <p:cNvPr id="16" name="Text Box 17"/>
          <p:cNvSpPr txBox="1">
            <a:spLocks noChangeArrowheads="1"/>
          </p:cNvSpPr>
          <p:nvPr/>
        </p:nvSpPr>
        <p:spPr bwMode="auto">
          <a:xfrm>
            <a:off x="6188364" y="1679482"/>
            <a:ext cx="1770785" cy="2409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323D43"/>
                </a:solidFill>
                <a:latin typeface="Georgia"/>
                <a:cs typeface="Georgia"/>
              </a:rPr>
              <a:t>DATA WAREHOUSE</a:t>
            </a:r>
          </a:p>
        </p:txBody>
      </p:sp>
      <p:sp>
        <p:nvSpPr>
          <p:cNvPr id="17" name="Freeform 18"/>
          <p:cNvSpPr>
            <a:spLocks/>
          </p:cNvSpPr>
          <p:nvPr/>
        </p:nvSpPr>
        <p:spPr bwMode="auto">
          <a:xfrm>
            <a:off x="6256226" y="3836615"/>
            <a:ext cx="1622348" cy="323569"/>
          </a:xfrm>
          <a:custGeom>
            <a:avLst/>
            <a:gdLst>
              <a:gd name="T0" fmla="*/ 1025 w 1026"/>
              <a:gd name="T1" fmla="*/ 205 h 206"/>
              <a:gd name="T2" fmla="*/ 1025 w 1026"/>
              <a:gd name="T3" fmla="*/ 0 h 206"/>
              <a:gd name="T4" fmla="*/ 0 w 1026"/>
              <a:gd name="T5" fmla="*/ 0 h 206"/>
              <a:gd name="T6" fmla="*/ 0 w 1026"/>
              <a:gd name="T7" fmla="*/ 205 h 206"/>
              <a:gd name="T8" fmla="*/ 1025 w 1026"/>
              <a:gd name="T9" fmla="*/ 205 h 206"/>
            </a:gdLst>
            <a:ahLst/>
            <a:cxnLst>
              <a:cxn ang="0">
                <a:pos x="T0" y="T1"/>
              </a:cxn>
              <a:cxn ang="0">
                <a:pos x="T2" y="T3"/>
              </a:cxn>
              <a:cxn ang="0">
                <a:pos x="T4" y="T5"/>
              </a:cxn>
              <a:cxn ang="0">
                <a:pos x="T6" y="T7"/>
              </a:cxn>
              <a:cxn ang="0">
                <a:pos x="T8" y="T9"/>
              </a:cxn>
            </a:cxnLst>
            <a:rect l="0" t="0" r="r" b="b"/>
            <a:pathLst>
              <a:path w="1026" h="206">
                <a:moveTo>
                  <a:pt x="1025" y="205"/>
                </a:moveTo>
                <a:lnTo>
                  <a:pt x="1025" y="0"/>
                </a:lnTo>
                <a:lnTo>
                  <a:pt x="0" y="0"/>
                </a:lnTo>
                <a:lnTo>
                  <a:pt x="0" y="205"/>
                </a:lnTo>
                <a:lnTo>
                  <a:pt x="1025" y="205"/>
                </a:lnTo>
              </a:path>
            </a:pathLst>
          </a:custGeom>
          <a:noFill/>
          <a:ln w="9077"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8" name="Freeform 19"/>
          <p:cNvSpPr>
            <a:spLocks/>
          </p:cNvSpPr>
          <p:nvPr/>
        </p:nvSpPr>
        <p:spPr bwMode="auto">
          <a:xfrm>
            <a:off x="6256226" y="2914931"/>
            <a:ext cx="1622348" cy="294154"/>
          </a:xfrm>
          <a:custGeom>
            <a:avLst/>
            <a:gdLst>
              <a:gd name="T0" fmla="*/ 1025 w 1026"/>
              <a:gd name="T1" fmla="*/ 205 h 206"/>
              <a:gd name="T2" fmla="*/ 1025 w 1026"/>
              <a:gd name="T3" fmla="*/ 0 h 206"/>
              <a:gd name="T4" fmla="*/ 0 w 1026"/>
              <a:gd name="T5" fmla="*/ 0 h 206"/>
              <a:gd name="T6" fmla="*/ 0 w 1026"/>
              <a:gd name="T7" fmla="*/ 205 h 206"/>
              <a:gd name="T8" fmla="*/ 1025 w 1026"/>
              <a:gd name="T9" fmla="*/ 205 h 206"/>
            </a:gdLst>
            <a:ahLst/>
            <a:cxnLst>
              <a:cxn ang="0">
                <a:pos x="T0" y="T1"/>
              </a:cxn>
              <a:cxn ang="0">
                <a:pos x="T2" y="T3"/>
              </a:cxn>
              <a:cxn ang="0">
                <a:pos x="T4" y="T5"/>
              </a:cxn>
              <a:cxn ang="0">
                <a:pos x="T6" y="T7"/>
              </a:cxn>
              <a:cxn ang="0">
                <a:pos x="T8" y="T9"/>
              </a:cxn>
            </a:cxnLst>
            <a:rect l="0" t="0" r="r" b="b"/>
            <a:pathLst>
              <a:path w="1026" h="206">
                <a:moveTo>
                  <a:pt x="1025" y="205"/>
                </a:moveTo>
                <a:lnTo>
                  <a:pt x="1025" y="0"/>
                </a:lnTo>
                <a:lnTo>
                  <a:pt x="0" y="0"/>
                </a:lnTo>
                <a:lnTo>
                  <a:pt x="0" y="205"/>
                </a:lnTo>
                <a:lnTo>
                  <a:pt x="1025" y="205"/>
                </a:lnTo>
              </a:path>
            </a:pathLst>
          </a:custGeom>
          <a:noFill/>
          <a:ln w="9077"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9" name="Freeform 20"/>
          <p:cNvSpPr>
            <a:spLocks/>
          </p:cNvSpPr>
          <p:nvPr/>
        </p:nvSpPr>
        <p:spPr bwMode="auto">
          <a:xfrm>
            <a:off x="6256226" y="1984843"/>
            <a:ext cx="1622348" cy="288551"/>
          </a:xfrm>
          <a:custGeom>
            <a:avLst/>
            <a:gdLst>
              <a:gd name="T0" fmla="*/ 1025 w 1026"/>
              <a:gd name="T1" fmla="*/ 205 h 206"/>
              <a:gd name="T2" fmla="*/ 1025 w 1026"/>
              <a:gd name="T3" fmla="*/ 0 h 206"/>
              <a:gd name="T4" fmla="*/ 0 w 1026"/>
              <a:gd name="T5" fmla="*/ 0 h 206"/>
              <a:gd name="T6" fmla="*/ 0 w 1026"/>
              <a:gd name="T7" fmla="*/ 205 h 206"/>
              <a:gd name="T8" fmla="*/ 1025 w 1026"/>
              <a:gd name="T9" fmla="*/ 205 h 206"/>
            </a:gdLst>
            <a:ahLst/>
            <a:cxnLst>
              <a:cxn ang="0">
                <a:pos x="T0" y="T1"/>
              </a:cxn>
              <a:cxn ang="0">
                <a:pos x="T2" y="T3"/>
              </a:cxn>
              <a:cxn ang="0">
                <a:pos x="T4" y="T5"/>
              </a:cxn>
              <a:cxn ang="0">
                <a:pos x="T6" y="T7"/>
              </a:cxn>
              <a:cxn ang="0">
                <a:pos x="T8" y="T9"/>
              </a:cxn>
            </a:cxnLst>
            <a:rect l="0" t="0" r="r" b="b"/>
            <a:pathLst>
              <a:path w="1026" h="206">
                <a:moveTo>
                  <a:pt x="1025" y="205"/>
                </a:moveTo>
                <a:lnTo>
                  <a:pt x="1025" y="0"/>
                </a:lnTo>
                <a:lnTo>
                  <a:pt x="0" y="0"/>
                </a:lnTo>
                <a:lnTo>
                  <a:pt x="0" y="205"/>
                </a:lnTo>
                <a:lnTo>
                  <a:pt x="1025" y="205"/>
                </a:lnTo>
              </a:path>
            </a:pathLst>
          </a:custGeom>
          <a:noFill/>
          <a:ln w="9077"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0" name="Text Box 21"/>
          <p:cNvSpPr txBox="1">
            <a:spLocks noChangeArrowheads="1"/>
          </p:cNvSpPr>
          <p:nvPr/>
        </p:nvSpPr>
        <p:spPr bwMode="auto">
          <a:xfrm>
            <a:off x="6557819" y="3888441"/>
            <a:ext cx="939512" cy="187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Customers</a:t>
            </a:r>
            <a:endParaRPr lang="en-GB" sz="1400">
              <a:latin typeface="Georgia"/>
              <a:cs typeface="Georgia"/>
            </a:endParaRPr>
          </a:p>
        </p:txBody>
      </p:sp>
      <p:sp>
        <p:nvSpPr>
          <p:cNvPr id="21" name="Text Box 22"/>
          <p:cNvSpPr txBox="1">
            <a:spLocks noChangeArrowheads="1"/>
          </p:cNvSpPr>
          <p:nvPr/>
        </p:nvSpPr>
        <p:spPr bwMode="auto">
          <a:xfrm>
            <a:off x="763444" y="2280397"/>
            <a:ext cx="763443" cy="201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replace</a:t>
            </a:r>
            <a:endParaRPr lang="en-GB" sz="1400">
              <a:latin typeface="Georgia"/>
              <a:cs typeface="Georgia"/>
            </a:endParaRPr>
          </a:p>
        </p:txBody>
      </p:sp>
      <p:sp>
        <p:nvSpPr>
          <p:cNvPr id="22" name="Text Box 23"/>
          <p:cNvSpPr txBox="1">
            <a:spLocks noChangeArrowheads="1"/>
          </p:cNvSpPr>
          <p:nvPr/>
        </p:nvSpPr>
        <p:spPr bwMode="auto">
          <a:xfrm>
            <a:off x="763444" y="2423272"/>
            <a:ext cx="767773" cy="200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change</a:t>
            </a:r>
            <a:endParaRPr lang="en-GB" sz="1400">
              <a:latin typeface="Georgia"/>
              <a:cs typeface="Georgia"/>
            </a:endParaRPr>
          </a:p>
        </p:txBody>
      </p:sp>
      <p:sp>
        <p:nvSpPr>
          <p:cNvPr id="23" name="Text Box 24"/>
          <p:cNvSpPr txBox="1">
            <a:spLocks noChangeArrowheads="1"/>
          </p:cNvSpPr>
          <p:nvPr/>
        </p:nvSpPr>
        <p:spPr bwMode="auto">
          <a:xfrm>
            <a:off x="773545" y="2970960"/>
            <a:ext cx="572944" cy="201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insert</a:t>
            </a:r>
            <a:endParaRPr lang="en-GB" sz="1400">
              <a:latin typeface="Georgia"/>
              <a:cs typeface="Georgia"/>
            </a:endParaRPr>
          </a:p>
        </p:txBody>
      </p:sp>
      <p:sp>
        <p:nvSpPr>
          <p:cNvPr id="24" name="Text Box 25"/>
          <p:cNvSpPr txBox="1">
            <a:spLocks noChangeArrowheads="1"/>
          </p:cNvSpPr>
          <p:nvPr/>
        </p:nvSpPr>
        <p:spPr bwMode="auto">
          <a:xfrm>
            <a:off x="763444" y="3113835"/>
            <a:ext cx="767773" cy="201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change</a:t>
            </a:r>
            <a:endParaRPr lang="en-GB" sz="1400">
              <a:latin typeface="Georgia"/>
              <a:cs typeface="Georgia"/>
            </a:endParaRPr>
          </a:p>
        </p:txBody>
      </p:sp>
      <p:sp>
        <p:nvSpPr>
          <p:cNvPr id="25" name="Text Box 26"/>
          <p:cNvSpPr txBox="1">
            <a:spLocks noChangeArrowheads="1"/>
          </p:cNvSpPr>
          <p:nvPr/>
        </p:nvSpPr>
        <p:spPr bwMode="auto">
          <a:xfrm>
            <a:off x="763444" y="3643313"/>
            <a:ext cx="763443" cy="200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replace</a:t>
            </a:r>
            <a:endParaRPr lang="en-GB" sz="1400">
              <a:latin typeface="Georgia"/>
              <a:cs typeface="Georgia"/>
            </a:endParaRPr>
          </a:p>
        </p:txBody>
      </p:sp>
      <p:sp>
        <p:nvSpPr>
          <p:cNvPr id="26" name="Text Box 27"/>
          <p:cNvSpPr txBox="1">
            <a:spLocks noChangeArrowheads="1"/>
          </p:cNvSpPr>
          <p:nvPr/>
        </p:nvSpPr>
        <p:spPr bwMode="auto">
          <a:xfrm>
            <a:off x="773545" y="3787588"/>
            <a:ext cx="572944" cy="200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insert</a:t>
            </a:r>
            <a:endParaRPr lang="en-GB" sz="1400">
              <a:latin typeface="Georgia"/>
              <a:cs typeface="Georgia"/>
            </a:endParaRPr>
          </a:p>
        </p:txBody>
      </p:sp>
      <p:sp>
        <p:nvSpPr>
          <p:cNvPr id="27" name="Line 28"/>
          <p:cNvSpPr>
            <a:spLocks noChangeShapeType="1"/>
          </p:cNvSpPr>
          <p:nvPr/>
        </p:nvSpPr>
        <p:spPr bwMode="auto">
          <a:xfrm>
            <a:off x="1521114" y="2524125"/>
            <a:ext cx="1519671" cy="0"/>
          </a:xfrm>
          <a:prstGeom prst="line">
            <a:avLst/>
          </a:prstGeom>
          <a:noFill/>
          <a:ln w="18760">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8" name="Line 29"/>
          <p:cNvSpPr>
            <a:spLocks noChangeShapeType="1"/>
          </p:cNvSpPr>
          <p:nvPr/>
        </p:nvSpPr>
        <p:spPr bwMode="auto">
          <a:xfrm>
            <a:off x="1521114" y="3209085"/>
            <a:ext cx="1014557" cy="0"/>
          </a:xfrm>
          <a:prstGeom prst="line">
            <a:avLst/>
          </a:prstGeom>
          <a:noFill/>
          <a:ln w="18760">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9" name="Line 30"/>
          <p:cNvSpPr>
            <a:spLocks noChangeShapeType="1"/>
          </p:cNvSpPr>
          <p:nvPr/>
        </p:nvSpPr>
        <p:spPr bwMode="auto">
          <a:xfrm>
            <a:off x="1521114" y="3751169"/>
            <a:ext cx="705716" cy="0"/>
          </a:xfrm>
          <a:prstGeom prst="line">
            <a:avLst/>
          </a:prstGeom>
          <a:noFill/>
          <a:ln w="18760">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0" name="Line 31"/>
          <p:cNvSpPr>
            <a:spLocks noChangeShapeType="1"/>
          </p:cNvSpPr>
          <p:nvPr/>
        </p:nvSpPr>
        <p:spPr bwMode="auto">
          <a:xfrm>
            <a:off x="1521114" y="2374247"/>
            <a:ext cx="1519671" cy="0"/>
          </a:xfrm>
          <a:prstGeom prst="line">
            <a:avLst/>
          </a:prstGeom>
          <a:noFill/>
          <a:ln w="18760">
            <a:solidFill>
              <a:srgbClr val="00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1" name="Line 32"/>
          <p:cNvSpPr>
            <a:spLocks noChangeShapeType="1"/>
          </p:cNvSpPr>
          <p:nvPr/>
        </p:nvSpPr>
        <p:spPr bwMode="auto">
          <a:xfrm>
            <a:off x="1521114" y="3063409"/>
            <a:ext cx="1014557" cy="0"/>
          </a:xfrm>
          <a:prstGeom prst="line">
            <a:avLst/>
          </a:prstGeom>
          <a:noFill/>
          <a:ln w="187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2" name="Line 33"/>
          <p:cNvSpPr>
            <a:spLocks noChangeShapeType="1"/>
          </p:cNvSpPr>
          <p:nvPr/>
        </p:nvSpPr>
        <p:spPr bwMode="auto">
          <a:xfrm>
            <a:off x="1521114" y="3887041"/>
            <a:ext cx="705716" cy="0"/>
          </a:xfrm>
          <a:prstGeom prst="line">
            <a:avLst/>
          </a:prstGeom>
          <a:noFill/>
          <a:ln w="1876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3" name="Text Box 34"/>
          <p:cNvSpPr txBox="1">
            <a:spLocks noChangeArrowheads="1"/>
          </p:cNvSpPr>
          <p:nvPr/>
        </p:nvSpPr>
        <p:spPr bwMode="auto">
          <a:xfrm>
            <a:off x="6720897" y="2968159"/>
            <a:ext cx="776433" cy="187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dirty="0">
                <a:solidFill>
                  <a:srgbClr val="000000"/>
                </a:solidFill>
                <a:latin typeface="Georgia"/>
                <a:cs typeface="Georgia"/>
              </a:rPr>
              <a:t>Liability</a:t>
            </a:r>
            <a:endParaRPr lang="en-GB" sz="1400" dirty="0">
              <a:latin typeface="Georgia"/>
              <a:cs typeface="Georgia"/>
            </a:endParaRPr>
          </a:p>
        </p:txBody>
      </p:sp>
      <p:sp>
        <p:nvSpPr>
          <p:cNvPr id="34" name="Text Box 35"/>
          <p:cNvSpPr txBox="1">
            <a:spLocks noChangeArrowheads="1"/>
          </p:cNvSpPr>
          <p:nvPr/>
        </p:nvSpPr>
        <p:spPr bwMode="auto">
          <a:xfrm>
            <a:off x="6803159" y="2052078"/>
            <a:ext cx="378114" cy="186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000000"/>
                </a:solidFill>
                <a:latin typeface="Georgia"/>
                <a:cs typeface="Georgia"/>
              </a:rPr>
              <a:t>Risk</a:t>
            </a:r>
            <a:endParaRPr lang="en-GB" sz="1400">
              <a:latin typeface="Georgia"/>
              <a:cs typeface="Georgia"/>
            </a:endParaRPr>
          </a:p>
        </p:txBody>
      </p:sp>
      <p:sp>
        <p:nvSpPr>
          <p:cNvPr id="35" name="Text Box 36"/>
          <p:cNvSpPr txBox="1">
            <a:spLocks noChangeArrowheads="1"/>
          </p:cNvSpPr>
          <p:nvPr/>
        </p:nvSpPr>
        <p:spPr bwMode="auto">
          <a:xfrm>
            <a:off x="6866660" y="5179919"/>
            <a:ext cx="389659" cy="246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700">
                <a:solidFill>
                  <a:srgbClr val="000000"/>
                </a:solidFill>
                <a:latin typeface="Georgia"/>
                <a:cs typeface="Georgia"/>
              </a:rPr>
              <a:t>EIS</a:t>
            </a:r>
            <a:endParaRPr lang="en-GB">
              <a:latin typeface="Georgia"/>
              <a:cs typeface="Georgia"/>
            </a:endParaRPr>
          </a:p>
        </p:txBody>
      </p:sp>
      <p:sp>
        <p:nvSpPr>
          <p:cNvPr id="36" name="Text Box 37"/>
          <p:cNvSpPr txBox="1">
            <a:spLocks noChangeArrowheads="1"/>
          </p:cNvSpPr>
          <p:nvPr/>
        </p:nvSpPr>
        <p:spPr bwMode="auto">
          <a:xfrm>
            <a:off x="6814705" y="5486681"/>
            <a:ext cx="499341" cy="246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700">
                <a:solidFill>
                  <a:srgbClr val="000000"/>
                </a:solidFill>
                <a:latin typeface="Georgia"/>
                <a:cs typeface="Georgia"/>
              </a:rPr>
              <a:t>DSS</a:t>
            </a:r>
            <a:endParaRPr lang="en-GB">
              <a:latin typeface="Georgia"/>
              <a:cs typeface="Georgia"/>
            </a:endParaRPr>
          </a:p>
        </p:txBody>
      </p:sp>
      <p:sp>
        <p:nvSpPr>
          <p:cNvPr id="37" name="Text Box 38"/>
          <p:cNvSpPr txBox="1">
            <a:spLocks noChangeArrowheads="1"/>
          </p:cNvSpPr>
          <p:nvPr/>
        </p:nvSpPr>
        <p:spPr bwMode="auto">
          <a:xfrm>
            <a:off x="6622762" y="5773831"/>
            <a:ext cx="897659" cy="267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700">
                <a:solidFill>
                  <a:srgbClr val="000000"/>
                </a:solidFill>
                <a:latin typeface="Georgia"/>
                <a:cs typeface="Georgia"/>
              </a:rPr>
              <a:t>Analysis</a:t>
            </a:r>
            <a:endParaRPr lang="en-GB">
              <a:latin typeface="Georgia"/>
              <a:cs typeface="Georgia"/>
            </a:endParaRPr>
          </a:p>
        </p:txBody>
      </p:sp>
      <p:sp>
        <p:nvSpPr>
          <p:cNvPr id="38" name="AutoShape 39"/>
          <p:cNvSpPr>
            <a:spLocks noChangeArrowheads="1"/>
          </p:cNvSpPr>
          <p:nvPr/>
        </p:nvSpPr>
        <p:spPr bwMode="auto">
          <a:xfrm flipV="1">
            <a:off x="6390409" y="5037045"/>
            <a:ext cx="1362364" cy="1297081"/>
          </a:xfrm>
          <a:prstGeom prst="roundRect">
            <a:avLst>
              <a:gd name="adj" fmla="val 0"/>
            </a:avLst>
          </a:prstGeom>
          <a:noFill/>
          <a:ln w="31468">
            <a:solidFill>
              <a:srgbClr val="008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39" name="Text Box 40"/>
          <p:cNvSpPr txBox="1">
            <a:spLocks noChangeArrowheads="1"/>
          </p:cNvSpPr>
          <p:nvPr/>
        </p:nvSpPr>
        <p:spPr bwMode="auto">
          <a:xfrm>
            <a:off x="6924387" y="6063783"/>
            <a:ext cx="262659" cy="201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300">
                <a:solidFill>
                  <a:srgbClr val="000000"/>
                </a:solidFill>
                <a:latin typeface="Georgia"/>
                <a:cs typeface="Georgia"/>
              </a:rPr>
              <a:t>Etc</a:t>
            </a:r>
            <a:endParaRPr lang="en-GB">
              <a:latin typeface="Georgia"/>
              <a:cs typeface="Georgia"/>
            </a:endParaRPr>
          </a:p>
        </p:txBody>
      </p:sp>
      <p:sp>
        <p:nvSpPr>
          <p:cNvPr id="40" name="Freeform 41"/>
          <p:cNvSpPr>
            <a:spLocks/>
          </p:cNvSpPr>
          <p:nvPr/>
        </p:nvSpPr>
        <p:spPr bwMode="auto">
          <a:xfrm>
            <a:off x="5826126" y="3765177"/>
            <a:ext cx="288636" cy="395007"/>
          </a:xfrm>
          <a:custGeom>
            <a:avLst/>
            <a:gdLst>
              <a:gd name="T0" fmla="*/ 0 w 200"/>
              <a:gd name="T1" fmla="*/ 212 h 282"/>
              <a:gd name="T2" fmla="*/ 0 w 200"/>
              <a:gd name="T3" fmla="*/ 68 h 282"/>
              <a:gd name="T4" fmla="*/ 99 w 200"/>
              <a:gd name="T5" fmla="*/ 68 h 282"/>
              <a:gd name="T6" fmla="*/ 99 w 200"/>
              <a:gd name="T7" fmla="*/ 0 h 282"/>
              <a:gd name="T8" fmla="*/ 199 w 200"/>
              <a:gd name="T9" fmla="*/ 141 h 282"/>
              <a:gd name="T10" fmla="*/ 99 w 200"/>
              <a:gd name="T11" fmla="*/ 281 h 282"/>
              <a:gd name="T12" fmla="*/ 99 w 200"/>
              <a:gd name="T13" fmla="*/ 212 h 282"/>
              <a:gd name="T14" fmla="*/ 0 w 200"/>
              <a:gd name="T15" fmla="*/ 212 h 2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0" h="282">
                <a:moveTo>
                  <a:pt x="0" y="212"/>
                </a:moveTo>
                <a:lnTo>
                  <a:pt x="0" y="68"/>
                </a:lnTo>
                <a:lnTo>
                  <a:pt x="99" y="68"/>
                </a:lnTo>
                <a:lnTo>
                  <a:pt x="99" y="0"/>
                </a:lnTo>
                <a:lnTo>
                  <a:pt x="199" y="141"/>
                </a:lnTo>
                <a:lnTo>
                  <a:pt x="99" y="281"/>
                </a:lnTo>
                <a:lnTo>
                  <a:pt x="99" y="212"/>
                </a:lnTo>
                <a:lnTo>
                  <a:pt x="0" y="212"/>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1" name="Freeform 42"/>
          <p:cNvSpPr>
            <a:spLocks/>
          </p:cNvSpPr>
          <p:nvPr/>
        </p:nvSpPr>
        <p:spPr bwMode="auto">
          <a:xfrm>
            <a:off x="5826126" y="2849096"/>
            <a:ext cx="288636" cy="395007"/>
          </a:xfrm>
          <a:custGeom>
            <a:avLst/>
            <a:gdLst>
              <a:gd name="T0" fmla="*/ 0 w 200"/>
              <a:gd name="T1" fmla="*/ 212 h 282"/>
              <a:gd name="T2" fmla="*/ 0 w 200"/>
              <a:gd name="T3" fmla="*/ 69 h 282"/>
              <a:gd name="T4" fmla="*/ 99 w 200"/>
              <a:gd name="T5" fmla="*/ 69 h 282"/>
              <a:gd name="T6" fmla="*/ 99 w 200"/>
              <a:gd name="T7" fmla="*/ 0 h 282"/>
              <a:gd name="T8" fmla="*/ 199 w 200"/>
              <a:gd name="T9" fmla="*/ 141 h 282"/>
              <a:gd name="T10" fmla="*/ 99 w 200"/>
              <a:gd name="T11" fmla="*/ 281 h 282"/>
              <a:gd name="T12" fmla="*/ 99 w 200"/>
              <a:gd name="T13" fmla="*/ 212 h 282"/>
              <a:gd name="T14" fmla="*/ 0 w 200"/>
              <a:gd name="T15" fmla="*/ 212 h 2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0" h="282">
                <a:moveTo>
                  <a:pt x="0" y="212"/>
                </a:moveTo>
                <a:lnTo>
                  <a:pt x="0" y="69"/>
                </a:lnTo>
                <a:lnTo>
                  <a:pt x="99" y="69"/>
                </a:lnTo>
                <a:lnTo>
                  <a:pt x="99" y="0"/>
                </a:lnTo>
                <a:lnTo>
                  <a:pt x="199" y="141"/>
                </a:lnTo>
                <a:lnTo>
                  <a:pt x="99" y="281"/>
                </a:lnTo>
                <a:lnTo>
                  <a:pt x="99" y="212"/>
                </a:lnTo>
                <a:lnTo>
                  <a:pt x="0" y="212"/>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2" name="Freeform 43"/>
          <p:cNvSpPr>
            <a:spLocks/>
          </p:cNvSpPr>
          <p:nvPr/>
        </p:nvSpPr>
        <p:spPr bwMode="auto">
          <a:xfrm>
            <a:off x="5826126" y="1938618"/>
            <a:ext cx="290079" cy="395007"/>
          </a:xfrm>
          <a:custGeom>
            <a:avLst/>
            <a:gdLst>
              <a:gd name="T0" fmla="*/ 0 w 201"/>
              <a:gd name="T1" fmla="*/ 212 h 282"/>
              <a:gd name="T2" fmla="*/ 0 w 201"/>
              <a:gd name="T3" fmla="*/ 68 h 282"/>
              <a:gd name="T4" fmla="*/ 99 w 201"/>
              <a:gd name="T5" fmla="*/ 68 h 282"/>
              <a:gd name="T6" fmla="*/ 99 w 201"/>
              <a:gd name="T7" fmla="*/ 0 h 282"/>
              <a:gd name="T8" fmla="*/ 200 w 201"/>
              <a:gd name="T9" fmla="*/ 141 h 282"/>
              <a:gd name="T10" fmla="*/ 99 w 201"/>
              <a:gd name="T11" fmla="*/ 281 h 282"/>
              <a:gd name="T12" fmla="*/ 99 w 201"/>
              <a:gd name="T13" fmla="*/ 212 h 282"/>
              <a:gd name="T14" fmla="*/ 0 w 201"/>
              <a:gd name="T15" fmla="*/ 212 h 28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01" h="282">
                <a:moveTo>
                  <a:pt x="0" y="212"/>
                </a:moveTo>
                <a:lnTo>
                  <a:pt x="0" y="68"/>
                </a:lnTo>
                <a:lnTo>
                  <a:pt x="99" y="68"/>
                </a:lnTo>
                <a:lnTo>
                  <a:pt x="99" y="0"/>
                </a:lnTo>
                <a:lnTo>
                  <a:pt x="200" y="141"/>
                </a:lnTo>
                <a:lnTo>
                  <a:pt x="99" y="281"/>
                </a:lnTo>
                <a:lnTo>
                  <a:pt x="99" y="212"/>
                </a:lnTo>
                <a:lnTo>
                  <a:pt x="0" y="212"/>
                </a:lnTo>
              </a:path>
            </a:pathLst>
          </a:custGeom>
          <a:noFill/>
          <a:ln w="31468" cap="flat" cmpd="sng">
            <a:solidFill>
              <a:srgbClr val="0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3" name="Freeform 44"/>
          <p:cNvSpPr>
            <a:spLocks/>
          </p:cNvSpPr>
          <p:nvPr/>
        </p:nvSpPr>
        <p:spPr bwMode="auto">
          <a:xfrm>
            <a:off x="6924386" y="4394107"/>
            <a:ext cx="278535" cy="592511"/>
          </a:xfrm>
          <a:custGeom>
            <a:avLst/>
            <a:gdLst>
              <a:gd name="T0" fmla="*/ 47 w 193"/>
              <a:gd name="T1" fmla="*/ 0 h 423"/>
              <a:gd name="T2" fmla="*/ 145 w 193"/>
              <a:gd name="T3" fmla="*/ 0 h 423"/>
              <a:gd name="T4" fmla="*/ 145 w 193"/>
              <a:gd name="T5" fmla="*/ 210 h 423"/>
              <a:gd name="T6" fmla="*/ 192 w 193"/>
              <a:gd name="T7" fmla="*/ 210 h 423"/>
              <a:gd name="T8" fmla="*/ 96 w 193"/>
              <a:gd name="T9" fmla="*/ 422 h 423"/>
              <a:gd name="T10" fmla="*/ 0 w 193"/>
              <a:gd name="T11" fmla="*/ 210 h 423"/>
              <a:gd name="T12" fmla="*/ 47 w 193"/>
              <a:gd name="T13" fmla="*/ 210 h 423"/>
              <a:gd name="T14" fmla="*/ 47 w 193"/>
              <a:gd name="T15" fmla="*/ 0 h 4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93" h="423">
                <a:moveTo>
                  <a:pt x="47" y="0"/>
                </a:moveTo>
                <a:lnTo>
                  <a:pt x="145" y="0"/>
                </a:lnTo>
                <a:lnTo>
                  <a:pt x="145" y="210"/>
                </a:lnTo>
                <a:lnTo>
                  <a:pt x="192" y="210"/>
                </a:lnTo>
                <a:lnTo>
                  <a:pt x="96" y="422"/>
                </a:lnTo>
                <a:lnTo>
                  <a:pt x="0" y="210"/>
                </a:lnTo>
                <a:lnTo>
                  <a:pt x="47" y="210"/>
                </a:lnTo>
                <a:lnTo>
                  <a:pt x="47" y="0"/>
                </a:lnTo>
              </a:path>
            </a:pathLst>
          </a:custGeom>
          <a:noFill/>
          <a:ln w="31468" cap="flat" cmpd="sng">
            <a:solidFill>
              <a:srgbClr val="008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4" name="Freeform 45"/>
          <p:cNvSpPr>
            <a:spLocks/>
          </p:cNvSpPr>
          <p:nvPr/>
        </p:nvSpPr>
        <p:spPr bwMode="auto">
          <a:xfrm>
            <a:off x="3817217" y="2068887"/>
            <a:ext cx="1619250" cy="288551"/>
          </a:xfrm>
          <a:custGeom>
            <a:avLst/>
            <a:gdLst>
              <a:gd name="T0" fmla="*/ 0 w 1122"/>
              <a:gd name="T1" fmla="*/ 205 h 206"/>
              <a:gd name="T2" fmla="*/ 211 w 1122"/>
              <a:gd name="T3" fmla="*/ 205 h 206"/>
              <a:gd name="T4" fmla="*/ 211 w 1122"/>
              <a:gd name="T5" fmla="*/ 0 h 206"/>
              <a:gd name="T6" fmla="*/ 1121 w 1122"/>
              <a:gd name="T7" fmla="*/ 0 h 206"/>
            </a:gdLst>
            <a:ahLst/>
            <a:cxnLst>
              <a:cxn ang="0">
                <a:pos x="T0" y="T1"/>
              </a:cxn>
              <a:cxn ang="0">
                <a:pos x="T2" y="T3"/>
              </a:cxn>
              <a:cxn ang="0">
                <a:pos x="T4" y="T5"/>
              </a:cxn>
              <a:cxn ang="0">
                <a:pos x="T6" y="T7"/>
              </a:cxn>
            </a:cxnLst>
            <a:rect l="0" t="0" r="r" b="b"/>
            <a:pathLst>
              <a:path w="1122" h="206">
                <a:moveTo>
                  <a:pt x="0" y="205"/>
                </a:moveTo>
                <a:lnTo>
                  <a:pt x="211" y="205"/>
                </a:lnTo>
                <a:lnTo>
                  <a:pt x="211" y="0"/>
                </a:lnTo>
                <a:lnTo>
                  <a:pt x="1121" y="0"/>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5" name="Freeform 46"/>
          <p:cNvSpPr>
            <a:spLocks/>
          </p:cNvSpPr>
          <p:nvPr/>
        </p:nvSpPr>
        <p:spPr bwMode="auto">
          <a:xfrm>
            <a:off x="3814330" y="2524125"/>
            <a:ext cx="1616364" cy="1372721"/>
          </a:xfrm>
          <a:custGeom>
            <a:avLst/>
            <a:gdLst>
              <a:gd name="T0" fmla="*/ 0 w 1120"/>
              <a:gd name="T1" fmla="*/ 0 h 980"/>
              <a:gd name="T2" fmla="*/ 912 w 1120"/>
              <a:gd name="T3" fmla="*/ 0 h 980"/>
              <a:gd name="T4" fmla="*/ 912 w 1120"/>
              <a:gd name="T5" fmla="*/ 979 h 980"/>
              <a:gd name="T6" fmla="*/ 1119 w 1120"/>
              <a:gd name="T7" fmla="*/ 979 h 980"/>
            </a:gdLst>
            <a:ahLst/>
            <a:cxnLst>
              <a:cxn ang="0">
                <a:pos x="T0" y="T1"/>
              </a:cxn>
              <a:cxn ang="0">
                <a:pos x="T2" y="T3"/>
              </a:cxn>
              <a:cxn ang="0">
                <a:pos x="T4" y="T5"/>
              </a:cxn>
              <a:cxn ang="0">
                <a:pos x="T6" y="T7"/>
              </a:cxn>
            </a:cxnLst>
            <a:rect l="0" t="0" r="r" b="b"/>
            <a:pathLst>
              <a:path w="1120" h="980">
                <a:moveTo>
                  <a:pt x="0" y="0"/>
                </a:moveTo>
                <a:lnTo>
                  <a:pt x="912" y="0"/>
                </a:lnTo>
                <a:lnTo>
                  <a:pt x="912" y="979"/>
                </a:lnTo>
                <a:lnTo>
                  <a:pt x="1119" y="979"/>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6" name="Freeform 47"/>
          <p:cNvSpPr>
            <a:spLocks/>
          </p:cNvSpPr>
          <p:nvPr/>
        </p:nvSpPr>
        <p:spPr bwMode="auto">
          <a:xfrm>
            <a:off x="2987386" y="3901049"/>
            <a:ext cx="2449080" cy="135871"/>
          </a:xfrm>
          <a:custGeom>
            <a:avLst/>
            <a:gdLst>
              <a:gd name="T0" fmla="*/ 0 w 1697"/>
              <a:gd name="T1" fmla="*/ 0 h 97"/>
              <a:gd name="T2" fmla="*/ 775 w 1697"/>
              <a:gd name="T3" fmla="*/ 0 h 97"/>
              <a:gd name="T4" fmla="*/ 775 w 1697"/>
              <a:gd name="T5" fmla="*/ 89 h 97"/>
              <a:gd name="T6" fmla="*/ 1696 w 1697"/>
              <a:gd name="T7" fmla="*/ 89 h 97"/>
              <a:gd name="T8" fmla="*/ 1692 w 1697"/>
              <a:gd name="T9" fmla="*/ 96 h 97"/>
            </a:gdLst>
            <a:ahLst/>
            <a:cxnLst>
              <a:cxn ang="0">
                <a:pos x="T0" y="T1"/>
              </a:cxn>
              <a:cxn ang="0">
                <a:pos x="T2" y="T3"/>
              </a:cxn>
              <a:cxn ang="0">
                <a:pos x="T4" y="T5"/>
              </a:cxn>
              <a:cxn ang="0">
                <a:pos x="T6" y="T7"/>
              </a:cxn>
              <a:cxn ang="0">
                <a:pos x="T8" y="T9"/>
              </a:cxn>
            </a:cxnLst>
            <a:rect l="0" t="0" r="r" b="b"/>
            <a:pathLst>
              <a:path w="1697" h="97">
                <a:moveTo>
                  <a:pt x="0" y="0"/>
                </a:moveTo>
                <a:lnTo>
                  <a:pt x="775" y="0"/>
                </a:lnTo>
                <a:lnTo>
                  <a:pt x="775" y="89"/>
                </a:lnTo>
                <a:lnTo>
                  <a:pt x="1696" y="89"/>
                </a:lnTo>
                <a:lnTo>
                  <a:pt x="1692" y="96"/>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7" name="Freeform 48"/>
          <p:cNvSpPr>
            <a:spLocks/>
          </p:cNvSpPr>
          <p:nvPr/>
        </p:nvSpPr>
        <p:spPr bwMode="auto">
          <a:xfrm>
            <a:off x="2981614" y="3185272"/>
            <a:ext cx="2449080" cy="630331"/>
          </a:xfrm>
          <a:custGeom>
            <a:avLst/>
            <a:gdLst>
              <a:gd name="T0" fmla="*/ 0 w 1697"/>
              <a:gd name="T1" fmla="*/ 449 h 450"/>
              <a:gd name="T2" fmla="*/ 1422 w 1697"/>
              <a:gd name="T3" fmla="*/ 449 h 450"/>
              <a:gd name="T4" fmla="*/ 1422 w 1697"/>
              <a:gd name="T5" fmla="*/ 0 h 450"/>
              <a:gd name="T6" fmla="*/ 1696 w 1697"/>
              <a:gd name="T7" fmla="*/ 0 h 450"/>
              <a:gd name="T8" fmla="*/ 1696 w 1697"/>
              <a:gd name="T9" fmla="*/ 5 h 450"/>
            </a:gdLst>
            <a:ahLst/>
            <a:cxnLst>
              <a:cxn ang="0">
                <a:pos x="T0" y="T1"/>
              </a:cxn>
              <a:cxn ang="0">
                <a:pos x="T2" y="T3"/>
              </a:cxn>
              <a:cxn ang="0">
                <a:pos x="T4" y="T5"/>
              </a:cxn>
              <a:cxn ang="0">
                <a:pos x="T6" y="T7"/>
              </a:cxn>
              <a:cxn ang="0">
                <a:pos x="T8" y="T9"/>
              </a:cxn>
            </a:cxnLst>
            <a:rect l="0" t="0" r="r" b="b"/>
            <a:pathLst>
              <a:path w="1697" h="450">
                <a:moveTo>
                  <a:pt x="0" y="449"/>
                </a:moveTo>
                <a:lnTo>
                  <a:pt x="1422" y="449"/>
                </a:lnTo>
                <a:lnTo>
                  <a:pt x="1422" y="0"/>
                </a:lnTo>
                <a:lnTo>
                  <a:pt x="1696" y="0"/>
                </a:lnTo>
                <a:lnTo>
                  <a:pt x="1696" y="5"/>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8" name="Freeform 49"/>
          <p:cNvSpPr>
            <a:spLocks/>
          </p:cNvSpPr>
          <p:nvPr/>
        </p:nvSpPr>
        <p:spPr bwMode="auto">
          <a:xfrm>
            <a:off x="2988830" y="2235574"/>
            <a:ext cx="2441864" cy="1502989"/>
          </a:xfrm>
          <a:custGeom>
            <a:avLst/>
            <a:gdLst>
              <a:gd name="T0" fmla="*/ 0 w 1692"/>
              <a:gd name="T1" fmla="*/ 1072 h 1073"/>
              <a:gd name="T2" fmla="*/ 1355 w 1692"/>
              <a:gd name="T3" fmla="*/ 1072 h 1073"/>
              <a:gd name="T4" fmla="*/ 1355 w 1692"/>
              <a:gd name="T5" fmla="*/ 0 h 1073"/>
              <a:gd name="T6" fmla="*/ 1691 w 1692"/>
              <a:gd name="T7" fmla="*/ 0 h 1073"/>
            </a:gdLst>
            <a:ahLst/>
            <a:cxnLst>
              <a:cxn ang="0">
                <a:pos x="T0" y="T1"/>
              </a:cxn>
              <a:cxn ang="0">
                <a:pos x="T2" y="T3"/>
              </a:cxn>
              <a:cxn ang="0">
                <a:pos x="T4" y="T5"/>
              </a:cxn>
              <a:cxn ang="0">
                <a:pos x="T6" y="T7"/>
              </a:cxn>
            </a:cxnLst>
            <a:rect l="0" t="0" r="r" b="b"/>
            <a:pathLst>
              <a:path w="1692" h="1073">
                <a:moveTo>
                  <a:pt x="0" y="1072"/>
                </a:moveTo>
                <a:lnTo>
                  <a:pt x="1355" y="1072"/>
                </a:lnTo>
                <a:lnTo>
                  <a:pt x="1355" y="0"/>
                </a:lnTo>
                <a:lnTo>
                  <a:pt x="1691" y="0"/>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9" name="Line 50"/>
          <p:cNvSpPr>
            <a:spLocks noChangeShapeType="1"/>
          </p:cNvSpPr>
          <p:nvPr/>
        </p:nvSpPr>
        <p:spPr bwMode="auto">
          <a:xfrm>
            <a:off x="3338081" y="3111034"/>
            <a:ext cx="2098386"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0" name="Freeform 51"/>
          <p:cNvSpPr>
            <a:spLocks/>
          </p:cNvSpPr>
          <p:nvPr/>
        </p:nvSpPr>
        <p:spPr bwMode="auto">
          <a:xfrm>
            <a:off x="3338080" y="3182470"/>
            <a:ext cx="2092614" cy="784412"/>
          </a:xfrm>
          <a:custGeom>
            <a:avLst/>
            <a:gdLst>
              <a:gd name="T0" fmla="*/ 0 w 1450"/>
              <a:gd name="T1" fmla="*/ 0 h 560"/>
              <a:gd name="T2" fmla="*/ 892 w 1450"/>
              <a:gd name="T3" fmla="*/ 0 h 560"/>
              <a:gd name="T4" fmla="*/ 892 w 1450"/>
              <a:gd name="T5" fmla="*/ 559 h 560"/>
              <a:gd name="T6" fmla="*/ 1449 w 1450"/>
              <a:gd name="T7" fmla="*/ 559 h 560"/>
              <a:gd name="T8" fmla="*/ 1449 w 1450"/>
              <a:gd name="T9" fmla="*/ 550 h 560"/>
            </a:gdLst>
            <a:ahLst/>
            <a:cxnLst>
              <a:cxn ang="0">
                <a:pos x="T0" y="T1"/>
              </a:cxn>
              <a:cxn ang="0">
                <a:pos x="T2" y="T3"/>
              </a:cxn>
              <a:cxn ang="0">
                <a:pos x="T4" y="T5"/>
              </a:cxn>
              <a:cxn ang="0">
                <a:pos x="T6" y="T7"/>
              </a:cxn>
              <a:cxn ang="0">
                <a:pos x="T8" y="T9"/>
              </a:cxn>
            </a:cxnLst>
            <a:rect l="0" t="0" r="r" b="b"/>
            <a:pathLst>
              <a:path w="1450" h="560">
                <a:moveTo>
                  <a:pt x="0" y="0"/>
                </a:moveTo>
                <a:lnTo>
                  <a:pt x="892" y="0"/>
                </a:lnTo>
                <a:lnTo>
                  <a:pt x="892" y="559"/>
                </a:lnTo>
                <a:lnTo>
                  <a:pt x="1449" y="559"/>
                </a:lnTo>
                <a:lnTo>
                  <a:pt x="1449" y="550"/>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1" name="Freeform 52"/>
          <p:cNvSpPr>
            <a:spLocks/>
          </p:cNvSpPr>
          <p:nvPr/>
        </p:nvSpPr>
        <p:spPr bwMode="auto">
          <a:xfrm>
            <a:off x="3338080" y="2152930"/>
            <a:ext cx="2092614" cy="890868"/>
          </a:xfrm>
          <a:custGeom>
            <a:avLst/>
            <a:gdLst>
              <a:gd name="T0" fmla="*/ 0 w 1450"/>
              <a:gd name="T1" fmla="*/ 635 h 636"/>
              <a:gd name="T2" fmla="*/ 954 w 1450"/>
              <a:gd name="T3" fmla="*/ 635 h 636"/>
              <a:gd name="T4" fmla="*/ 954 w 1450"/>
              <a:gd name="T5" fmla="*/ 0 h 636"/>
              <a:gd name="T6" fmla="*/ 1449 w 1450"/>
              <a:gd name="T7" fmla="*/ 0 h 636"/>
            </a:gdLst>
            <a:ahLst/>
            <a:cxnLst>
              <a:cxn ang="0">
                <a:pos x="T0" y="T1"/>
              </a:cxn>
              <a:cxn ang="0">
                <a:pos x="T2" y="T3"/>
              </a:cxn>
              <a:cxn ang="0">
                <a:pos x="T4" y="T5"/>
              </a:cxn>
              <a:cxn ang="0">
                <a:pos x="T6" y="T7"/>
              </a:cxn>
            </a:cxnLst>
            <a:rect l="0" t="0" r="r" b="b"/>
            <a:pathLst>
              <a:path w="1450" h="636">
                <a:moveTo>
                  <a:pt x="0" y="635"/>
                </a:moveTo>
                <a:lnTo>
                  <a:pt x="954" y="635"/>
                </a:lnTo>
                <a:lnTo>
                  <a:pt x="954" y="0"/>
                </a:lnTo>
                <a:lnTo>
                  <a:pt x="1449" y="0"/>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2" name="Freeform 53"/>
          <p:cNvSpPr>
            <a:spLocks/>
          </p:cNvSpPr>
          <p:nvPr/>
        </p:nvSpPr>
        <p:spPr bwMode="auto">
          <a:xfrm>
            <a:off x="3814330" y="2428876"/>
            <a:ext cx="1622136" cy="614923"/>
          </a:xfrm>
          <a:custGeom>
            <a:avLst/>
            <a:gdLst>
              <a:gd name="T0" fmla="*/ 0 w 1124"/>
              <a:gd name="T1" fmla="*/ 0 h 439"/>
              <a:gd name="T2" fmla="*/ 975 w 1124"/>
              <a:gd name="T3" fmla="*/ 0 h 439"/>
              <a:gd name="T4" fmla="*/ 975 w 1124"/>
              <a:gd name="T5" fmla="*/ 438 h 439"/>
              <a:gd name="T6" fmla="*/ 1123 w 1124"/>
              <a:gd name="T7" fmla="*/ 438 h 439"/>
            </a:gdLst>
            <a:ahLst/>
            <a:cxnLst>
              <a:cxn ang="0">
                <a:pos x="T0" y="T1"/>
              </a:cxn>
              <a:cxn ang="0">
                <a:pos x="T2" y="T3"/>
              </a:cxn>
              <a:cxn ang="0">
                <a:pos x="T4" y="T5"/>
              </a:cxn>
              <a:cxn ang="0">
                <a:pos x="T6" y="T7"/>
              </a:cxn>
            </a:cxnLst>
            <a:rect l="0" t="0" r="r" b="b"/>
            <a:pathLst>
              <a:path w="1124" h="439">
                <a:moveTo>
                  <a:pt x="0" y="0"/>
                </a:moveTo>
                <a:lnTo>
                  <a:pt x="975" y="0"/>
                </a:lnTo>
                <a:lnTo>
                  <a:pt x="975" y="438"/>
                </a:lnTo>
                <a:lnTo>
                  <a:pt x="1123" y="438"/>
                </a:lnTo>
              </a:path>
            </a:pathLst>
          </a:custGeom>
          <a:noFill/>
          <a:ln w="18760"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3" name="Text Box 56"/>
          <p:cNvSpPr txBox="1">
            <a:spLocks noChangeArrowheads="1"/>
          </p:cNvSpPr>
          <p:nvPr/>
        </p:nvSpPr>
        <p:spPr bwMode="auto">
          <a:xfrm>
            <a:off x="1303194" y="5325596"/>
            <a:ext cx="2903682" cy="690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200">
                <a:solidFill>
                  <a:srgbClr val="000000"/>
                </a:solidFill>
                <a:latin typeface="Georgia"/>
                <a:cs typeface="Georgia"/>
              </a:rPr>
              <a:t>- Data is cleansed</a:t>
            </a:r>
          </a:p>
          <a:p>
            <a:pPr>
              <a:buClr>
                <a:srgbClr val="000000"/>
              </a:buClr>
              <a:buSzPct val="90000"/>
              <a:buFont typeface="Monotype Sorts" charset="0"/>
              <a:buNone/>
            </a:pPr>
            <a:r>
              <a:rPr lang="en-GB" sz="2200">
                <a:solidFill>
                  <a:srgbClr val="000000"/>
                </a:solidFill>
                <a:latin typeface="Georgia"/>
                <a:cs typeface="Georgia"/>
              </a:rPr>
              <a:t>- Data is restructured</a:t>
            </a:r>
            <a:endParaRPr lang="en-GB">
              <a:latin typeface="Georgia"/>
              <a:cs typeface="Georgia"/>
            </a:endParaRPr>
          </a:p>
        </p:txBody>
      </p:sp>
      <p:sp>
        <p:nvSpPr>
          <p:cNvPr id="54" name="AutoShape 57"/>
          <p:cNvSpPr>
            <a:spLocks noChangeArrowheads="1"/>
          </p:cNvSpPr>
          <p:nvPr/>
        </p:nvSpPr>
        <p:spPr bwMode="auto">
          <a:xfrm flipV="1">
            <a:off x="1164649" y="5083269"/>
            <a:ext cx="3043670" cy="1173816"/>
          </a:xfrm>
          <a:prstGeom prst="roundRect">
            <a:avLst>
              <a:gd name="adj" fmla="val 6162"/>
            </a:avLst>
          </a:prstGeom>
          <a:noFill/>
          <a:ln w="31468">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Tree>
    <p:extLst>
      <p:ext uri="{BB962C8B-B14F-4D97-AF65-F5344CB8AC3E}">
        <p14:creationId xmlns:p14="http://schemas.microsoft.com/office/powerpoint/2010/main" val="115051932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The Data Warehouse</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19</a:t>
            </a:fld>
            <a:endParaRPr lang="en-US" dirty="0"/>
          </a:p>
        </p:txBody>
      </p:sp>
      <p:sp>
        <p:nvSpPr>
          <p:cNvPr id="4" name="Content Placeholder 3"/>
          <p:cNvSpPr>
            <a:spLocks noGrp="1"/>
          </p:cNvSpPr>
          <p:nvPr>
            <p:ph idx="1"/>
          </p:nvPr>
        </p:nvSpPr>
        <p:spPr/>
        <p:txBody>
          <a:bodyPr/>
          <a:lstStyle/>
          <a:p>
            <a:pPr marL="0" indent="0">
              <a:buNone/>
            </a:pPr>
            <a:r>
              <a:rPr lang="en-GB" dirty="0" smtClean="0"/>
              <a:t>A Data Warehouse may be realised:</a:t>
            </a:r>
          </a:p>
          <a:p>
            <a:pPr lvl="1"/>
            <a:r>
              <a:rPr lang="en-GB" dirty="0" smtClean="0"/>
              <a:t>via a front end to existing databases and files</a:t>
            </a:r>
          </a:p>
          <a:p>
            <a:pPr lvl="1"/>
            <a:r>
              <a:rPr lang="en-GB" dirty="0" smtClean="0"/>
              <a:t>in a fresh relational database</a:t>
            </a:r>
          </a:p>
          <a:p>
            <a:pPr lvl="1"/>
            <a:r>
              <a:rPr lang="en-GB" dirty="0" smtClean="0"/>
              <a:t>in a multidimensional database (MDDB)</a:t>
            </a:r>
          </a:p>
          <a:p>
            <a:pPr lvl="1"/>
            <a:r>
              <a:rPr lang="en-GB" dirty="0" smtClean="0"/>
              <a:t>in a proprietary database format</a:t>
            </a:r>
          </a:p>
          <a:p>
            <a:pPr lvl="1"/>
            <a:r>
              <a:rPr lang="en-GB" dirty="0" smtClean="0"/>
              <a:t>using a mixture of the above</a:t>
            </a:r>
          </a:p>
        </p:txBody>
      </p:sp>
    </p:spTree>
    <p:extLst>
      <p:ext uri="{BB962C8B-B14F-4D97-AF65-F5344CB8AC3E}">
        <p14:creationId xmlns:p14="http://schemas.microsoft.com/office/powerpoint/2010/main" val="202650660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Styles – OLTP</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a:t>
            </a:fld>
            <a:endParaRPr lang="en-US" dirty="0"/>
          </a:p>
        </p:txBody>
      </p:sp>
      <p:sp>
        <p:nvSpPr>
          <p:cNvPr id="4" name="Content Placeholder 3"/>
          <p:cNvSpPr>
            <a:spLocks noGrp="1"/>
          </p:cNvSpPr>
          <p:nvPr>
            <p:ph idx="1"/>
          </p:nvPr>
        </p:nvSpPr>
        <p:spPr/>
        <p:txBody>
          <a:bodyPr/>
          <a:lstStyle/>
          <a:p>
            <a:pPr marL="0" indent="0">
              <a:buNone/>
            </a:pPr>
            <a:r>
              <a:rPr lang="en-GB" dirty="0" smtClean="0"/>
              <a:t>On-Line Transaction Processing</a:t>
            </a:r>
          </a:p>
          <a:p>
            <a:pPr lvl="1"/>
            <a:r>
              <a:rPr lang="en-GB" dirty="0"/>
              <a:t>Traditional workloads</a:t>
            </a:r>
            <a:r>
              <a:rPr lang="en-GB" dirty="0" smtClean="0"/>
              <a:t>,</a:t>
            </a:r>
            <a:r>
              <a:rPr lang="en-GB" dirty="0">
                <a:latin typeface="Arial"/>
              </a:rPr>
              <a:t> </a:t>
            </a:r>
            <a:r>
              <a:rPr lang="en-GB" dirty="0" smtClean="0">
                <a:latin typeface="Arial"/>
              </a:rPr>
              <a:t>‘</a:t>
            </a:r>
            <a:r>
              <a:rPr lang="en-GB" dirty="0" smtClean="0"/>
              <a:t>bread </a:t>
            </a:r>
            <a:r>
              <a:rPr lang="en-GB" dirty="0"/>
              <a:t>and </a:t>
            </a:r>
            <a:r>
              <a:rPr lang="en-GB" dirty="0" smtClean="0"/>
              <a:t>butter</a:t>
            </a:r>
            <a:r>
              <a:rPr lang="en-GB" dirty="0" smtClean="0">
                <a:latin typeface="Arial"/>
              </a:rPr>
              <a:t>’</a:t>
            </a:r>
            <a:r>
              <a:rPr lang="en-GB" dirty="0" smtClean="0"/>
              <a:t> processing </a:t>
            </a:r>
            <a:endParaRPr lang="en-GB" dirty="0"/>
          </a:p>
          <a:p>
            <a:pPr lvl="1"/>
            <a:r>
              <a:rPr lang="en-GB" dirty="0"/>
              <a:t>Volumes of data</a:t>
            </a:r>
            <a:r>
              <a:rPr lang="en-GB" dirty="0" smtClean="0"/>
              <a:t>, transactions </a:t>
            </a:r>
            <a:r>
              <a:rPr lang="en-GB" dirty="0"/>
              <a:t>grow</a:t>
            </a:r>
            <a:r>
              <a:rPr lang="en-GB" dirty="0" smtClean="0"/>
              <a:t>, networks </a:t>
            </a:r>
            <a:r>
              <a:rPr lang="en-GB" dirty="0"/>
              <a:t>getting larger</a:t>
            </a:r>
            <a:r>
              <a:rPr lang="en-GB" dirty="0" smtClean="0"/>
              <a:t>.</a:t>
            </a:r>
            <a:endParaRPr lang="en-GB" dirty="0"/>
          </a:p>
        </p:txBody>
      </p:sp>
    </p:spTree>
    <p:extLst>
      <p:ext uri="{BB962C8B-B14F-4D97-AF65-F5344CB8AC3E}">
        <p14:creationId xmlns:p14="http://schemas.microsoft.com/office/powerpoint/2010/main" val="35365019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The Data Warehouse</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20</a:t>
            </a:fld>
            <a:endParaRPr lang="en-US" dirty="0"/>
          </a:p>
        </p:txBody>
      </p:sp>
      <p:sp>
        <p:nvSpPr>
          <p:cNvPr id="4" name="Content Placeholder 3"/>
          <p:cNvSpPr>
            <a:spLocks noGrp="1"/>
          </p:cNvSpPr>
          <p:nvPr>
            <p:ph idx="1"/>
          </p:nvPr>
        </p:nvSpPr>
        <p:spPr/>
        <p:txBody>
          <a:bodyPr/>
          <a:lstStyle/>
          <a:p>
            <a:pPr marL="0" indent="0">
              <a:buNone/>
            </a:pPr>
            <a:r>
              <a:rPr lang="en-GB" dirty="0" smtClean="0"/>
              <a:t>Data may be accessed in various ways:</a:t>
            </a:r>
          </a:p>
          <a:p>
            <a:pPr lvl="1"/>
            <a:r>
              <a:rPr lang="en-GB" dirty="0" smtClean="0"/>
              <a:t>Decision Support Systems (DSS)</a:t>
            </a:r>
          </a:p>
          <a:p>
            <a:pPr lvl="1"/>
            <a:r>
              <a:rPr lang="en-GB" dirty="0" smtClean="0"/>
              <a:t>Executive Information Systems (EIS)</a:t>
            </a:r>
          </a:p>
          <a:p>
            <a:pPr lvl="1"/>
            <a:r>
              <a:rPr lang="en-GB" dirty="0" smtClean="0"/>
              <a:t>Data Mining</a:t>
            </a:r>
          </a:p>
          <a:p>
            <a:pPr lvl="1"/>
            <a:r>
              <a:rPr lang="en-GB" dirty="0" smtClean="0"/>
              <a:t>On-Line Analytical Processing</a:t>
            </a:r>
          </a:p>
          <a:p>
            <a:endParaRPr lang="en-US" dirty="0"/>
          </a:p>
        </p:txBody>
      </p:sp>
    </p:spTree>
    <p:extLst>
      <p:ext uri="{BB962C8B-B14F-4D97-AF65-F5344CB8AC3E}">
        <p14:creationId xmlns:p14="http://schemas.microsoft.com/office/powerpoint/2010/main" val="169860506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Data Marts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21</a:t>
            </a:fld>
            <a:endParaRPr lang="en-US" dirty="0"/>
          </a:p>
        </p:txBody>
      </p:sp>
      <p:sp>
        <p:nvSpPr>
          <p:cNvPr id="4" name="Content Placeholder 3"/>
          <p:cNvSpPr>
            <a:spLocks noGrp="1"/>
          </p:cNvSpPr>
          <p:nvPr>
            <p:ph idx="1"/>
          </p:nvPr>
        </p:nvSpPr>
        <p:spPr/>
        <p:txBody>
          <a:bodyPr/>
          <a:lstStyle/>
          <a:p>
            <a:r>
              <a:rPr lang="en-GB" dirty="0" smtClean="0"/>
              <a:t>A data mart focuses on</a:t>
            </a:r>
          </a:p>
          <a:p>
            <a:pPr lvl="1"/>
            <a:r>
              <a:rPr lang="en-GB" dirty="0" smtClean="0"/>
              <a:t>only one subject area, or</a:t>
            </a:r>
          </a:p>
          <a:p>
            <a:pPr lvl="1"/>
            <a:r>
              <a:rPr lang="en-GB" dirty="0" smtClean="0"/>
              <a:t>only one group of users</a:t>
            </a:r>
          </a:p>
          <a:p>
            <a:r>
              <a:rPr lang="en-GB" dirty="0" smtClean="0"/>
              <a:t>An organisation can have</a:t>
            </a:r>
          </a:p>
          <a:p>
            <a:pPr lvl="1"/>
            <a:r>
              <a:rPr lang="en-GB" dirty="0" smtClean="0"/>
              <a:t>one enterprise data warehouse</a:t>
            </a:r>
          </a:p>
          <a:p>
            <a:pPr lvl="1"/>
            <a:r>
              <a:rPr lang="en-GB" dirty="0" smtClean="0"/>
              <a:t>many data marts</a:t>
            </a:r>
          </a:p>
          <a:p>
            <a:r>
              <a:rPr lang="en-GB" dirty="0" smtClean="0"/>
              <a:t>Data marts do not contain operational data</a:t>
            </a:r>
          </a:p>
          <a:p>
            <a:r>
              <a:rPr lang="en-GB" dirty="0" smtClean="0"/>
              <a:t>Data marts are more easily understood and navigated</a:t>
            </a:r>
          </a:p>
          <a:p>
            <a:endParaRPr lang="en-US" dirty="0"/>
          </a:p>
        </p:txBody>
      </p:sp>
    </p:spTree>
    <p:extLst>
      <p:ext uri="{BB962C8B-B14F-4D97-AF65-F5344CB8AC3E}">
        <p14:creationId xmlns:p14="http://schemas.microsoft.com/office/powerpoint/2010/main" val="7647335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Multidimensional Analysis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22</a:t>
            </a:fld>
            <a:endParaRPr lang="en-US" dirty="0"/>
          </a:p>
        </p:txBody>
      </p:sp>
      <p:sp>
        <p:nvSpPr>
          <p:cNvPr id="4" name="Content Placeholder 3"/>
          <p:cNvSpPr>
            <a:spLocks noGrp="1"/>
          </p:cNvSpPr>
          <p:nvPr>
            <p:ph idx="1"/>
          </p:nvPr>
        </p:nvSpPr>
        <p:spPr/>
        <p:txBody>
          <a:bodyPr/>
          <a:lstStyle/>
          <a:p>
            <a:pPr marL="0" indent="0">
              <a:buNone/>
            </a:pPr>
            <a:r>
              <a:rPr lang="en-GB" dirty="0" smtClean="0"/>
              <a:t>Need to examine data in various ways</a:t>
            </a:r>
          </a:p>
          <a:p>
            <a:pPr marL="0" indent="0">
              <a:buNone/>
            </a:pPr>
            <a:endParaRPr lang="en-GB" dirty="0" smtClean="0"/>
          </a:p>
          <a:p>
            <a:pPr marL="0" indent="0">
              <a:buNone/>
            </a:pPr>
            <a:r>
              <a:rPr lang="en-GB" dirty="0"/>
              <a:t>P</a:t>
            </a:r>
            <a:r>
              <a:rPr lang="en-GB" dirty="0" smtClean="0"/>
              <a:t>roduce views of multidimensional data for users:</a:t>
            </a:r>
          </a:p>
          <a:p>
            <a:pPr lvl="1"/>
            <a:r>
              <a:rPr lang="en-GB" dirty="0" smtClean="0"/>
              <a:t>Slice </a:t>
            </a:r>
          </a:p>
          <a:p>
            <a:pPr lvl="1"/>
            <a:r>
              <a:rPr lang="en-GB" dirty="0" smtClean="0"/>
              <a:t>Dice </a:t>
            </a:r>
          </a:p>
          <a:p>
            <a:pPr lvl="1"/>
            <a:r>
              <a:rPr lang="en-GB" dirty="0" smtClean="0"/>
              <a:t>Pivot </a:t>
            </a:r>
          </a:p>
          <a:p>
            <a:pPr lvl="1"/>
            <a:r>
              <a:rPr lang="en-GB" dirty="0" smtClean="0"/>
              <a:t>Drill </a:t>
            </a:r>
            <a:r>
              <a:rPr lang="en-GB" dirty="0"/>
              <a:t>down</a:t>
            </a:r>
          </a:p>
          <a:p>
            <a:pPr lvl="1"/>
            <a:r>
              <a:rPr lang="en-GB" dirty="0"/>
              <a:t>Roll up</a:t>
            </a:r>
          </a:p>
          <a:p>
            <a:endParaRPr lang="en-US" dirty="0"/>
          </a:p>
        </p:txBody>
      </p:sp>
    </p:spTree>
    <p:extLst>
      <p:ext uri="{BB962C8B-B14F-4D97-AF65-F5344CB8AC3E}">
        <p14:creationId xmlns:p14="http://schemas.microsoft.com/office/powerpoint/2010/main" val="3322115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Multidimensional </a:t>
            </a:r>
            <a:r>
              <a:rPr lang="en-US" dirty="0" smtClean="0"/>
              <a:t>Analysis – Slice</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23</a:t>
            </a:fld>
            <a:endParaRPr lang="en-US"/>
          </a:p>
        </p:txBody>
      </p:sp>
      <p:sp>
        <p:nvSpPr>
          <p:cNvPr id="4" name="Line 7"/>
          <p:cNvSpPr>
            <a:spLocks noChangeShapeType="1"/>
          </p:cNvSpPr>
          <p:nvPr/>
        </p:nvSpPr>
        <p:spPr bwMode="auto">
          <a:xfrm flipV="1">
            <a:off x="5109608" y="1899797"/>
            <a:ext cx="0" cy="1865779"/>
          </a:xfrm>
          <a:prstGeom prst="line">
            <a:avLst/>
          </a:prstGeom>
          <a:noFill/>
          <a:ln w="31468">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5" name="Line 8"/>
          <p:cNvSpPr>
            <a:spLocks noChangeShapeType="1"/>
          </p:cNvSpPr>
          <p:nvPr/>
        </p:nvSpPr>
        <p:spPr bwMode="auto">
          <a:xfrm>
            <a:off x="5109608" y="3765577"/>
            <a:ext cx="2037773" cy="1193426"/>
          </a:xfrm>
          <a:prstGeom prst="line">
            <a:avLst/>
          </a:prstGeom>
          <a:noFill/>
          <a:ln w="31468">
            <a:solidFill>
              <a:srgbClr val="008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6" name="Line 9"/>
          <p:cNvSpPr>
            <a:spLocks noChangeShapeType="1"/>
          </p:cNvSpPr>
          <p:nvPr/>
        </p:nvSpPr>
        <p:spPr bwMode="auto">
          <a:xfrm flipH="1">
            <a:off x="3315734" y="3783786"/>
            <a:ext cx="1793875" cy="1192025"/>
          </a:xfrm>
          <a:prstGeom prst="line">
            <a:avLst/>
          </a:prstGeom>
          <a:noFill/>
          <a:ln w="31468">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7" name="Freeform 10"/>
          <p:cNvSpPr>
            <a:spLocks/>
          </p:cNvSpPr>
          <p:nvPr/>
        </p:nvSpPr>
        <p:spPr bwMode="auto">
          <a:xfrm>
            <a:off x="3380677" y="2370444"/>
            <a:ext cx="3525694" cy="2161335"/>
          </a:xfrm>
          <a:custGeom>
            <a:avLst/>
            <a:gdLst>
              <a:gd name="T0" fmla="*/ 1249 w 2443"/>
              <a:gd name="T1" fmla="*/ 1542 h 1543"/>
              <a:gd name="T2" fmla="*/ 2440 w 2443"/>
              <a:gd name="T3" fmla="*/ 745 h 1543"/>
              <a:gd name="T4" fmla="*/ 2442 w 2443"/>
              <a:gd name="T5" fmla="*/ 744 h 1543"/>
              <a:gd name="T6" fmla="*/ 1204 w 2443"/>
              <a:gd name="T7" fmla="*/ 7 h 1543"/>
              <a:gd name="T8" fmla="*/ 1197 w 2443"/>
              <a:gd name="T9" fmla="*/ 0 h 1543"/>
              <a:gd name="T10" fmla="*/ 5 w 2443"/>
              <a:gd name="T11" fmla="*/ 798 h 1543"/>
              <a:gd name="T12" fmla="*/ 0 w 2443"/>
              <a:gd name="T13" fmla="*/ 801 h 1543"/>
              <a:gd name="T14" fmla="*/ 1238 w 2443"/>
              <a:gd name="T15" fmla="*/ 1539 h 15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43" h="1543">
                <a:moveTo>
                  <a:pt x="1249" y="1542"/>
                </a:moveTo>
                <a:lnTo>
                  <a:pt x="2440" y="745"/>
                </a:lnTo>
                <a:lnTo>
                  <a:pt x="2442" y="744"/>
                </a:lnTo>
                <a:lnTo>
                  <a:pt x="1204" y="7"/>
                </a:lnTo>
                <a:lnTo>
                  <a:pt x="1197" y="0"/>
                </a:lnTo>
                <a:lnTo>
                  <a:pt x="5" y="798"/>
                </a:lnTo>
                <a:lnTo>
                  <a:pt x="0" y="801"/>
                </a:lnTo>
                <a:lnTo>
                  <a:pt x="1238" y="1539"/>
                </a:lnTo>
              </a:path>
            </a:pathLst>
          </a:custGeom>
          <a:noFill/>
          <a:ln w="31468" cap="flat" cmpd="sng">
            <a:solidFill>
              <a:srgbClr val="FF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8" name="Line 11"/>
          <p:cNvSpPr>
            <a:spLocks noChangeShapeType="1"/>
          </p:cNvSpPr>
          <p:nvPr/>
        </p:nvSpPr>
        <p:spPr bwMode="auto">
          <a:xfrm>
            <a:off x="3838166" y="2730433"/>
            <a:ext cx="1803977" cy="1040746"/>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9" name="Line 12"/>
          <p:cNvSpPr>
            <a:spLocks noChangeShapeType="1"/>
          </p:cNvSpPr>
          <p:nvPr/>
        </p:nvSpPr>
        <p:spPr bwMode="auto">
          <a:xfrm>
            <a:off x="4672325" y="3733360"/>
            <a:ext cx="0" cy="1896596"/>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10" name="Line 13"/>
          <p:cNvSpPr>
            <a:spLocks noChangeShapeType="1"/>
          </p:cNvSpPr>
          <p:nvPr/>
        </p:nvSpPr>
        <p:spPr bwMode="auto">
          <a:xfrm>
            <a:off x="6412802" y="2623978"/>
            <a:ext cx="0" cy="1896596"/>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11" name="Line 14"/>
          <p:cNvSpPr>
            <a:spLocks noChangeShapeType="1"/>
          </p:cNvSpPr>
          <p:nvPr/>
        </p:nvSpPr>
        <p:spPr bwMode="auto">
          <a:xfrm flipV="1">
            <a:off x="4676654" y="2622577"/>
            <a:ext cx="1736148" cy="1117787"/>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12" name="Line 15"/>
          <p:cNvSpPr>
            <a:spLocks noChangeShapeType="1"/>
          </p:cNvSpPr>
          <p:nvPr/>
        </p:nvSpPr>
        <p:spPr bwMode="auto">
          <a:xfrm flipV="1">
            <a:off x="4676654" y="4521974"/>
            <a:ext cx="1736148" cy="1117787"/>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13" name="Line 16"/>
          <p:cNvSpPr>
            <a:spLocks noChangeShapeType="1"/>
          </p:cNvSpPr>
          <p:nvPr/>
        </p:nvSpPr>
        <p:spPr bwMode="auto">
          <a:xfrm>
            <a:off x="3841052" y="2733235"/>
            <a:ext cx="0" cy="1896596"/>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14" name="Line 17"/>
          <p:cNvSpPr>
            <a:spLocks noChangeShapeType="1"/>
          </p:cNvSpPr>
          <p:nvPr/>
        </p:nvSpPr>
        <p:spPr bwMode="auto">
          <a:xfrm>
            <a:off x="3838166" y="4645238"/>
            <a:ext cx="1803977" cy="1039346"/>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15" name="Line 18"/>
          <p:cNvSpPr>
            <a:spLocks noChangeShapeType="1"/>
          </p:cNvSpPr>
          <p:nvPr/>
        </p:nvSpPr>
        <p:spPr bwMode="auto">
          <a:xfrm>
            <a:off x="5642143" y="3776782"/>
            <a:ext cx="0" cy="1896596"/>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16" name="Text Box 19"/>
          <p:cNvSpPr txBox="1">
            <a:spLocks noChangeArrowheads="1"/>
          </p:cNvSpPr>
          <p:nvPr/>
        </p:nvSpPr>
        <p:spPr bwMode="auto">
          <a:xfrm>
            <a:off x="4748813" y="1628054"/>
            <a:ext cx="1085273" cy="197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b="1">
                <a:solidFill>
                  <a:srgbClr val="323D43"/>
                </a:solidFill>
                <a:latin typeface="Georgia"/>
                <a:cs typeface="Georgia"/>
              </a:rPr>
              <a:t>Operator</a:t>
            </a:r>
          </a:p>
        </p:txBody>
      </p:sp>
      <p:sp>
        <p:nvSpPr>
          <p:cNvPr id="17" name="Text Box 20"/>
          <p:cNvSpPr txBox="1">
            <a:spLocks noChangeArrowheads="1"/>
          </p:cNvSpPr>
          <p:nvPr/>
        </p:nvSpPr>
        <p:spPr bwMode="auto">
          <a:xfrm>
            <a:off x="2277805" y="5029040"/>
            <a:ext cx="1616645" cy="2171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b="1" dirty="0">
                <a:solidFill>
                  <a:srgbClr val="323D43"/>
                </a:solidFill>
                <a:latin typeface="Georgia"/>
                <a:cs typeface="Georgia"/>
              </a:rPr>
              <a:t>Performance</a:t>
            </a:r>
          </a:p>
        </p:txBody>
      </p:sp>
      <p:sp>
        <p:nvSpPr>
          <p:cNvPr id="18" name="Text Box 21"/>
          <p:cNvSpPr txBox="1">
            <a:spLocks noChangeArrowheads="1"/>
          </p:cNvSpPr>
          <p:nvPr/>
        </p:nvSpPr>
        <p:spPr bwMode="auto">
          <a:xfrm>
            <a:off x="7195007" y="5020635"/>
            <a:ext cx="965488" cy="225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b="1">
                <a:solidFill>
                  <a:srgbClr val="323D43"/>
                </a:solidFill>
                <a:latin typeface="Georgia"/>
                <a:cs typeface="Georgia"/>
              </a:rPr>
              <a:t>Time</a:t>
            </a:r>
          </a:p>
        </p:txBody>
      </p:sp>
      <p:sp>
        <p:nvSpPr>
          <p:cNvPr id="19" name="Text Box 22"/>
          <p:cNvSpPr txBox="1">
            <a:spLocks noChangeArrowheads="1"/>
          </p:cNvSpPr>
          <p:nvPr/>
        </p:nvSpPr>
        <p:spPr bwMode="auto">
          <a:xfrm>
            <a:off x="7021825" y="2708022"/>
            <a:ext cx="1405659" cy="149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dirty="0">
                <a:solidFill>
                  <a:srgbClr val="323D43"/>
                </a:solidFill>
                <a:latin typeface="Georgia"/>
                <a:cs typeface="Georgia"/>
              </a:rPr>
              <a:t>One </a:t>
            </a:r>
            <a:r>
              <a:rPr lang="en-GB" sz="1400" dirty="0" smtClean="0">
                <a:solidFill>
                  <a:srgbClr val="323D43"/>
                </a:solidFill>
                <a:latin typeface="Georgia"/>
                <a:cs typeface="Georgia"/>
              </a:rPr>
              <a:t>operator's </a:t>
            </a:r>
            <a:endParaRPr lang="en-GB" sz="1400" dirty="0">
              <a:solidFill>
                <a:srgbClr val="323D43"/>
              </a:solidFill>
              <a:latin typeface="Georgia"/>
              <a:cs typeface="Georgia"/>
            </a:endParaRPr>
          </a:p>
        </p:txBody>
      </p:sp>
      <p:sp>
        <p:nvSpPr>
          <p:cNvPr id="20" name="Text Box 23"/>
          <p:cNvSpPr txBox="1">
            <a:spLocks noChangeArrowheads="1"/>
          </p:cNvSpPr>
          <p:nvPr/>
        </p:nvSpPr>
        <p:spPr bwMode="auto">
          <a:xfrm>
            <a:off x="7171916" y="2883114"/>
            <a:ext cx="1114136" cy="149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323D43"/>
                </a:solidFill>
                <a:latin typeface="Georgia"/>
                <a:cs typeface="Georgia"/>
              </a:rPr>
              <a:t>performance</a:t>
            </a:r>
          </a:p>
        </p:txBody>
      </p:sp>
      <p:sp>
        <p:nvSpPr>
          <p:cNvPr id="21" name="Text Box 24"/>
          <p:cNvSpPr txBox="1">
            <a:spLocks noChangeArrowheads="1"/>
          </p:cNvSpPr>
          <p:nvPr/>
        </p:nvSpPr>
        <p:spPr bwMode="auto">
          <a:xfrm>
            <a:off x="7327779" y="3058206"/>
            <a:ext cx="819727" cy="149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323D43"/>
                </a:solidFill>
                <a:latin typeface="Georgia"/>
                <a:cs typeface="Georgia"/>
              </a:rPr>
              <a:t>over time</a:t>
            </a:r>
          </a:p>
        </p:txBody>
      </p:sp>
      <p:sp>
        <p:nvSpPr>
          <p:cNvPr id="22" name="Text Box 25"/>
          <p:cNvSpPr txBox="1">
            <a:spLocks noChangeArrowheads="1"/>
          </p:cNvSpPr>
          <p:nvPr/>
        </p:nvSpPr>
        <p:spPr bwMode="auto">
          <a:xfrm>
            <a:off x="3151211" y="5884889"/>
            <a:ext cx="2066636" cy="467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323D43"/>
                </a:solidFill>
                <a:latin typeface="Georgia"/>
                <a:cs typeface="Georgia"/>
              </a:rPr>
              <a:t>Overall performance</a:t>
            </a:r>
          </a:p>
          <a:p>
            <a:pPr>
              <a:buClr>
                <a:srgbClr val="104160"/>
              </a:buClr>
              <a:buSzPct val="90000"/>
              <a:buFont typeface="Monotype Sorts" charset="0"/>
              <a:buNone/>
            </a:pPr>
            <a:r>
              <a:rPr lang="en-GB" sz="1400">
                <a:solidFill>
                  <a:srgbClr val="323D43"/>
                </a:solidFill>
                <a:latin typeface="Georgia"/>
                <a:cs typeface="Georgia"/>
              </a:rPr>
              <a:t>on a particular day</a:t>
            </a:r>
          </a:p>
        </p:txBody>
      </p:sp>
      <p:sp>
        <p:nvSpPr>
          <p:cNvPr id="23" name="Text Box 27"/>
          <p:cNvSpPr txBox="1">
            <a:spLocks noChangeArrowheads="1"/>
          </p:cNvSpPr>
          <p:nvPr/>
        </p:nvSpPr>
        <p:spPr bwMode="auto">
          <a:xfrm>
            <a:off x="6161689" y="5854073"/>
            <a:ext cx="1763568" cy="718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algn="l" defTabSz="434975">
              <a:defRPr>
                <a:solidFill>
                  <a:schemeClr val="tx1"/>
                </a:solidFill>
                <a:latin typeface="Arial" charset="0"/>
                <a:ea typeface="ＭＳ Ｐゴシック" charset="0"/>
              </a:defRPr>
            </a:lvl2pPr>
            <a:lvl3pPr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104160"/>
              </a:buClr>
              <a:buSzPct val="90000"/>
              <a:buFont typeface="Monotype Sorts" charset="0"/>
              <a:buNone/>
            </a:pPr>
            <a:r>
              <a:rPr lang="en-GB" sz="1400">
                <a:solidFill>
                  <a:srgbClr val="323D43"/>
                </a:solidFill>
                <a:latin typeface="Georgia"/>
                <a:cs typeface="Georgia"/>
              </a:rPr>
              <a:t>Overall performance</a:t>
            </a:r>
          </a:p>
          <a:p>
            <a:pPr>
              <a:buClr>
                <a:srgbClr val="104160"/>
              </a:buClr>
              <a:buSzPct val="90000"/>
              <a:buFont typeface="Monotype Sorts" charset="0"/>
              <a:buNone/>
            </a:pPr>
            <a:r>
              <a:rPr lang="en-GB" sz="1400">
                <a:solidFill>
                  <a:srgbClr val="323D43"/>
                </a:solidFill>
                <a:latin typeface="Georgia"/>
                <a:cs typeface="Georgia"/>
              </a:rPr>
              <a:t>for one criterion</a:t>
            </a:r>
          </a:p>
          <a:p>
            <a:pPr>
              <a:buClr>
                <a:srgbClr val="104160"/>
              </a:buClr>
              <a:buSzPct val="90000"/>
              <a:buFont typeface="Monotype Sorts" charset="0"/>
              <a:buNone/>
            </a:pPr>
            <a:r>
              <a:rPr lang="en-GB" sz="1400">
                <a:solidFill>
                  <a:srgbClr val="323D43"/>
                </a:solidFill>
                <a:latin typeface="Georgia"/>
                <a:cs typeface="Georgia"/>
              </a:rPr>
              <a:t>over time</a:t>
            </a:r>
          </a:p>
        </p:txBody>
      </p:sp>
      <p:sp>
        <p:nvSpPr>
          <p:cNvPr id="24" name="Line 28"/>
          <p:cNvSpPr>
            <a:spLocks noChangeShapeType="1"/>
          </p:cNvSpPr>
          <p:nvPr/>
        </p:nvSpPr>
        <p:spPr bwMode="auto">
          <a:xfrm flipH="1" flipV="1">
            <a:off x="5686882" y="5716802"/>
            <a:ext cx="379557" cy="186297"/>
          </a:xfrm>
          <a:prstGeom prst="line">
            <a:avLst/>
          </a:prstGeom>
          <a:noFill/>
          <a:ln w="9077">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25" name="Line 29"/>
          <p:cNvSpPr>
            <a:spLocks noChangeShapeType="1"/>
          </p:cNvSpPr>
          <p:nvPr/>
        </p:nvSpPr>
        <p:spPr bwMode="auto">
          <a:xfrm flipH="1">
            <a:off x="6979972" y="3195478"/>
            <a:ext cx="350694" cy="168088"/>
          </a:xfrm>
          <a:prstGeom prst="line">
            <a:avLst/>
          </a:prstGeom>
          <a:noFill/>
          <a:ln w="9077">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26" name="Line 30"/>
          <p:cNvSpPr>
            <a:spLocks noChangeShapeType="1"/>
          </p:cNvSpPr>
          <p:nvPr/>
        </p:nvSpPr>
        <p:spPr bwMode="auto">
          <a:xfrm flipV="1">
            <a:off x="4357711" y="5656569"/>
            <a:ext cx="329045" cy="169489"/>
          </a:xfrm>
          <a:prstGeom prst="line">
            <a:avLst/>
          </a:prstGeom>
          <a:noFill/>
          <a:ln w="9077">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solidFill>
                <a:srgbClr val="323D43"/>
              </a:solidFill>
              <a:latin typeface="Georgia"/>
              <a:cs typeface="Georgia"/>
            </a:endParaRPr>
          </a:p>
        </p:txBody>
      </p:sp>
      <p:sp>
        <p:nvSpPr>
          <p:cNvPr id="27" name="Text Box 31"/>
          <p:cNvSpPr txBox="1">
            <a:spLocks noChangeArrowheads="1"/>
          </p:cNvSpPr>
          <p:nvPr/>
        </p:nvSpPr>
        <p:spPr bwMode="auto">
          <a:xfrm>
            <a:off x="520291" y="2108507"/>
            <a:ext cx="2440421" cy="166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100">
                <a:solidFill>
                  <a:srgbClr val="323D43"/>
                </a:solidFill>
                <a:latin typeface="Georgia"/>
                <a:cs typeface="Georgia"/>
              </a:rPr>
              <a:t>Train Performance </a:t>
            </a:r>
          </a:p>
          <a:p>
            <a:pPr>
              <a:buClr>
                <a:srgbClr val="000000"/>
              </a:buClr>
              <a:buSzPct val="90000"/>
              <a:buFont typeface="Monotype Sorts" charset="0"/>
              <a:buNone/>
            </a:pPr>
            <a:r>
              <a:rPr lang="en-GB" sz="2100">
                <a:solidFill>
                  <a:srgbClr val="323D43"/>
                </a:solidFill>
                <a:latin typeface="Georgia"/>
                <a:cs typeface="Georgia"/>
              </a:rPr>
              <a:t> -  3 dimensions</a:t>
            </a:r>
          </a:p>
          <a:p>
            <a:pPr>
              <a:buClr>
                <a:srgbClr val="000000"/>
              </a:buClr>
              <a:buSzPct val="90000"/>
              <a:buFont typeface="Monotype Sorts" charset="0"/>
              <a:buNone/>
            </a:pPr>
            <a:r>
              <a:rPr lang="en-GB" sz="2100">
                <a:solidFill>
                  <a:srgbClr val="323D43"/>
                </a:solidFill>
                <a:latin typeface="Georgia"/>
                <a:cs typeface="Georgia"/>
              </a:rPr>
              <a:t>	  - Operators</a:t>
            </a:r>
          </a:p>
          <a:p>
            <a:pPr lvl="1">
              <a:buClr>
                <a:srgbClr val="000000"/>
              </a:buClr>
              <a:buSzPct val="90000"/>
              <a:buFont typeface="Monotype Sorts" charset="0"/>
              <a:buNone/>
            </a:pPr>
            <a:r>
              <a:rPr lang="en-GB" sz="2100">
                <a:solidFill>
                  <a:srgbClr val="323D43"/>
                </a:solidFill>
                <a:latin typeface="Georgia"/>
                <a:cs typeface="Georgia"/>
              </a:rPr>
              <a:t>  - Performance</a:t>
            </a:r>
          </a:p>
          <a:p>
            <a:pPr lvl="1">
              <a:buClr>
                <a:srgbClr val="000000"/>
              </a:buClr>
              <a:buSzPct val="90000"/>
              <a:buFont typeface="Monotype Sorts" charset="0"/>
              <a:buNone/>
            </a:pPr>
            <a:r>
              <a:rPr lang="en-GB" sz="2100">
                <a:solidFill>
                  <a:srgbClr val="323D43"/>
                </a:solidFill>
                <a:latin typeface="Georgia"/>
                <a:cs typeface="Georgia"/>
              </a:rPr>
              <a:t>  - Time</a:t>
            </a:r>
            <a:endParaRPr lang="en-GB">
              <a:solidFill>
                <a:srgbClr val="323D43"/>
              </a:solidFill>
              <a:latin typeface="Georgia"/>
              <a:cs typeface="Georgia"/>
            </a:endParaRPr>
          </a:p>
        </p:txBody>
      </p:sp>
    </p:spTree>
    <p:extLst>
      <p:ext uri="{BB962C8B-B14F-4D97-AF65-F5344CB8AC3E}">
        <p14:creationId xmlns:p14="http://schemas.microsoft.com/office/powerpoint/2010/main" val="226740514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Multidimensional Analysis – Dice</a:t>
            </a:r>
            <a:endParaRPr lang="en-US" dirty="0"/>
          </a:p>
        </p:txBody>
      </p:sp>
      <p:sp>
        <p:nvSpPr>
          <p:cNvPr id="5" name="Slide Number Placeholder 4"/>
          <p:cNvSpPr>
            <a:spLocks noGrp="1"/>
          </p:cNvSpPr>
          <p:nvPr>
            <p:ph type="sldNum" sz="quarter" idx="12"/>
          </p:nvPr>
        </p:nvSpPr>
        <p:spPr/>
        <p:txBody>
          <a:bodyPr/>
          <a:lstStyle/>
          <a:p>
            <a:fld id="{03AC6681-E0FD-2C4C-B392-04A572FD2AAE}" type="slidenum">
              <a:rPr lang="en-US" smtClean="0"/>
              <a:pPr/>
              <a:t>24</a:t>
            </a:fld>
            <a:endParaRPr lang="en-US"/>
          </a:p>
        </p:txBody>
      </p:sp>
      <p:sp>
        <p:nvSpPr>
          <p:cNvPr id="10" name="AutoShape 8"/>
          <p:cNvSpPr>
            <a:spLocks noChangeArrowheads="1"/>
          </p:cNvSpPr>
          <p:nvPr/>
        </p:nvSpPr>
        <p:spPr bwMode="auto">
          <a:xfrm flipV="1">
            <a:off x="3532910" y="3000375"/>
            <a:ext cx="2046432" cy="1987643"/>
          </a:xfrm>
          <a:prstGeom prst="roundRect">
            <a:avLst>
              <a:gd name="adj" fmla="val 0"/>
            </a:avLst>
          </a:prstGeom>
          <a:noFill/>
          <a:ln w="1876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11" name="Line 9"/>
          <p:cNvSpPr>
            <a:spLocks noChangeShapeType="1"/>
          </p:cNvSpPr>
          <p:nvPr/>
        </p:nvSpPr>
        <p:spPr bwMode="auto">
          <a:xfrm>
            <a:off x="3530023" y="4654643"/>
            <a:ext cx="2042103"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2" name="Line 10"/>
          <p:cNvSpPr>
            <a:spLocks noChangeShapeType="1"/>
          </p:cNvSpPr>
          <p:nvPr/>
        </p:nvSpPr>
        <p:spPr bwMode="auto">
          <a:xfrm>
            <a:off x="3530023" y="4324069"/>
            <a:ext cx="2042103"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3" name="Line 11"/>
          <p:cNvSpPr>
            <a:spLocks noChangeShapeType="1"/>
          </p:cNvSpPr>
          <p:nvPr/>
        </p:nvSpPr>
        <p:spPr bwMode="auto">
          <a:xfrm>
            <a:off x="3530023" y="3993496"/>
            <a:ext cx="2042103"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4" name="Line 12"/>
          <p:cNvSpPr>
            <a:spLocks noChangeShapeType="1"/>
          </p:cNvSpPr>
          <p:nvPr/>
        </p:nvSpPr>
        <p:spPr bwMode="auto">
          <a:xfrm>
            <a:off x="3530023" y="3662922"/>
            <a:ext cx="2042103"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5" name="Line 13"/>
          <p:cNvSpPr>
            <a:spLocks noChangeShapeType="1"/>
          </p:cNvSpPr>
          <p:nvPr/>
        </p:nvSpPr>
        <p:spPr bwMode="auto">
          <a:xfrm>
            <a:off x="3530023" y="3332348"/>
            <a:ext cx="2042103"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6" name="Line 14"/>
          <p:cNvSpPr>
            <a:spLocks noChangeShapeType="1"/>
          </p:cNvSpPr>
          <p:nvPr/>
        </p:nvSpPr>
        <p:spPr bwMode="auto">
          <a:xfrm flipV="1">
            <a:off x="3874944" y="3000375"/>
            <a:ext cx="0" cy="1984841"/>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7" name="Line 15"/>
          <p:cNvSpPr>
            <a:spLocks noChangeShapeType="1"/>
          </p:cNvSpPr>
          <p:nvPr/>
        </p:nvSpPr>
        <p:spPr bwMode="auto">
          <a:xfrm flipV="1">
            <a:off x="4215535" y="3000375"/>
            <a:ext cx="0" cy="1984841"/>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8" name="Line 16"/>
          <p:cNvSpPr>
            <a:spLocks noChangeShapeType="1"/>
          </p:cNvSpPr>
          <p:nvPr/>
        </p:nvSpPr>
        <p:spPr bwMode="auto">
          <a:xfrm flipV="1">
            <a:off x="4556126" y="3000375"/>
            <a:ext cx="0" cy="1983441"/>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9" name="Line 17"/>
          <p:cNvSpPr>
            <a:spLocks noChangeShapeType="1"/>
          </p:cNvSpPr>
          <p:nvPr/>
        </p:nvSpPr>
        <p:spPr bwMode="auto">
          <a:xfrm flipV="1">
            <a:off x="4896717" y="3000375"/>
            <a:ext cx="0" cy="198064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0" name="Line 18"/>
          <p:cNvSpPr>
            <a:spLocks noChangeShapeType="1"/>
          </p:cNvSpPr>
          <p:nvPr/>
        </p:nvSpPr>
        <p:spPr bwMode="auto">
          <a:xfrm>
            <a:off x="5238750" y="3000375"/>
            <a:ext cx="0" cy="1984841"/>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1" name="Line 19"/>
          <p:cNvSpPr>
            <a:spLocks noChangeShapeType="1"/>
          </p:cNvSpPr>
          <p:nvPr/>
        </p:nvSpPr>
        <p:spPr bwMode="auto">
          <a:xfrm>
            <a:off x="3704649" y="2835088"/>
            <a:ext cx="2044988"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2" name="Line 20"/>
          <p:cNvSpPr>
            <a:spLocks noChangeShapeType="1"/>
          </p:cNvSpPr>
          <p:nvPr/>
        </p:nvSpPr>
        <p:spPr bwMode="auto">
          <a:xfrm>
            <a:off x="3874944" y="2669801"/>
            <a:ext cx="2044988"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3" name="Line 21"/>
          <p:cNvSpPr>
            <a:spLocks noChangeShapeType="1"/>
          </p:cNvSpPr>
          <p:nvPr/>
        </p:nvSpPr>
        <p:spPr bwMode="auto">
          <a:xfrm>
            <a:off x="4045239" y="2504514"/>
            <a:ext cx="2037773"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4" name="Line 22"/>
          <p:cNvSpPr>
            <a:spLocks noChangeShapeType="1"/>
          </p:cNvSpPr>
          <p:nvPr/>
        </p:nvSpPr>
        <p:spPr bwMode="auto">
          <a:xfrm flipV="1">
            <a:off x="3532910" y="2504515"/>
            <a:ext cx="512330"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5" name="Line 23"/>
          <p:cNvSpPr>
            <a:spLocks noChangeShapeType="1"/>
          </p:cNvSpPr>
          <p:nvPr/>
        </p:nvSpPr>
        <p:spPr bwMode="auto">
          <a:xfrm flipV="1">
            <a:off x="5579342" y="2504515"/>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6" name="Line 24"/>
          <p:cNvSpPr>
            <a:spLocks noChangeShapeType="1"/>
          </p:cNvSpPr>
          <p:nvPr/>
        </p:nvSpPr>
        <p:spPr bwMode="auto">
          <a:xfrm flipV="1">
            <a:off x="5579342" y="4489356"/>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7" name="Text Box 25"/>
          <p:cNvSpPr txBox="1">
            <a:spLocks noChangeArrowheads="1"/>
          </p:cNvSpPr>
          <p:nvPr/>
        </p:nvSpPr>
        <p:spPr bwMode="auto">
          <a:xfrm>
            <a:off x="3587750" y="3066209"/>
            <a:ext cx="23235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10</a:t>
            </a:r>
            <a:endParaRPr lang="en-GB">
              <a:latin typeface="Georgia"/>
              <a:cs typeface="Georgia"/>
            </a:endParaRPr>
          </a:p>
        </p:txBody>
      </p:sp>
      <p:sp>
        <p:nvSpPr>
          <p:cNvPr id="28" name="Line 26"/>
          <p:cNvSpPr>
            <a:spLocks noChangeShapeType="1"/>
          </p:cNvSpPr>
          <p:nvPr/>
        </p:nvSpPr>
        <p:spPr bwMode="auto">
          <a:xfrm>
            <a:off x="6090227" y="2504515"/>
            <a:ext cx="0" cy="1984841"/>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9" name="Line 27"/>
          <p:cNvSpPr>
            <a:spLocks noChangeShapeType="1"/>
          </p:cNvSpPr>
          <p:nvPr/>
        </p:nvSpPr>
        <p:spPr bwMode="auto">
          <a:xfrm>
            <a:off x="5919932" y="2669802"/>
            <a:ext cx="0" cy="1984841"/>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0" name="Line 28"/>
          <p:cNvSpPr>
            <a:spLocks noChangeShapeType="1"/>
          </p:cNvSpPr>
          <p:nvPr/>
        </p:nvSpPr>
        <p:spPr bwMode="auto">
          <a:xfrm>
            <a:off x="5749637" y="2835089"/>
            <a:ext cx="0" cy="1984841"/>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1" name="Line 29"/>
          <p:cNvSpPr>
            <a:spLocks noChangeShapeType="1"/>
          </p:cNvSpPr>
          <p:nvPr/>
        </p:nvSpPr>
        <p:spPr bwMode="auto">
          <a:xfrm flipV="1">
            <a:off x="3874944" y="2504515"/>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2" name="Line 30"/>
          <p:cNvSpPr>
            <a:spLocks noChangeShapeType="1"/>
          </p:cNvSpPr>
          <p:nvPr/>
        </p:nvSpPr>
        <p:spPr bwMode="auto">
          <a:xfrm flipV="1">
            <a:off x="4215535" y="2504515"/>
            <a:ext cx="512329"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3" name="Line 31"/>
          <p:cNvSpPr>
            <a:spLocks noChangeShapeType="1"/>
          </p:cNvSpPr>
          <p:nvPr/>
        </p:nvSpPr>
        <p:spPr bwMode="auto">
          <a:xfrm flipV="1">
            <a:off x="4556126" y="2504515"/>
            <a:ext cx="512329"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4" name="Line 32"/>
          <p:cNvSpPr>
            <a:spLocks noChangeShapeType="1"/>
          </p:cNvSpPr>
          <p:nvPr/>
        </p:nvSpPr>
        <p:spPr bwMode="auto">
          <a:xfrm flipV="1">
            <a:off x="4896717" y="2504515"/>
            <a:ext cx="512329"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5" name="Line 33"/>
          <p:cNvSpPr>
            <a:spLocks noChangeShapeType="1"/>
          </p:cNvSpPr>
          <p:nvPr/>
        </p:nvSpPr>
        <p:spPr bwMode="auto">
          <a:xfrm flipV="1">
            <a:off x="5238751" y="2504515"/>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6" name="Line 34"/>
          <p:cNvSpPr>
            <a:spLocks noChangeShapeType="1"/>
          </p:cNvSpPr>
          <p:nvPr/>
        </p:nvSpPr>
        <p:spPr bwMode="auto">
          <a:xfrm flipV="1">
            <a:off x="5579342" y="4158783"/>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7" name="Line 35"/>
          <p:cNvSpPr>
            <a:spLocks noChangeShapeType="1"/>
          </p:cNvSpPr>
          <p:nvPr/>
        </p:nvSpPr>
        <p:spPr bwMode="auto">
          <a:xfrm flipV="1">
            <a:off x="5579342" y="3497636"/>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8" name="Line 36"/>
          <p:cNvSpPr>
            <a:spLocks noChangeShapeType="1"/>
          </p:cNvSpPr>
          <p:nvPr/>
        </p:nvSpPr>
        <p:spPr bwMode="auto">
          <a:xfrm flipV="1">
            <a:off x="5579342" y="2835088"/>
            <a:ext cx="510886" cy="497261"/>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9" name="Line 37"/>
          <p:cNvSpPr>
            <a:spLocks noChangeShapeType="1"/>
          </p:cNvSpPr>
          <p:nvPr/>
        </p:nvSpPr>
        <p:spPr bwMode="auto">
          <a:xfrm flipV="1">
            <a:off x="5579342" y="3828209"/>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0" name="Line 38"/>
          <p:cNvSpPr>
            <a:spLocks noChangeShapeType="1"/>
          </p:cNvSpPr>
          <p:nvPr/>
        </p:nvSpPr>
        <p:spPr bwMode="auto">
          <a:xfrm flipV="1">
            <a:off x="5579342" y="3167062"/>
            <a:ext cx="510886" cy="49586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1" name="Text Box 39"/>
          <p:cNvSpPr txBox="1">
            <a:spLocks noChangeArrowheads="1"/>
          </p:cNvSpPr>
          <p:nvPr/>
        </p:nvSpPr>
        <p:spPr bwMode="auto">
          <a:xfrm>
            <a:off x="3587750" y="3384177"/>
            <a:ext cx="232353"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50</a:t>
            </a:r>
            <a:endParaRPr lang="en-GB">
              <a:latin typeface="Georgia"/>
              <a:cs typeface="Georgia"/>
            </a:endParaRPr>
          </a:p>
        </p:txBody>
      </p:sp>
      <p:sp>
        <p:nvSpPr>
          <p:cNvPr id="42" name="Text Box 40"/>
          <p:cNvSpPr txBox="1">
            <a:spLocks noChangeArrowheads="1"/>
          </p:cNvSpPr>
          <p:nvPr/>
        </p:nvSpPr>
        <p:spPr bwMode="auto">
          <a:xfrm>
            <a:off x="3587750" y="3721753"/>
            <a:ext cx="23235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20</a:t>
            </a:r>
            <a:endParaRPr lang="en-GB">
              <a:latin typeface="Georgia"/>
              <a:cs typeface="Georgia"/>
            </a:endParaRPr>
          </a:p>
        </p:txBody>
      </p:sp>
      <p:sp>
        <p:nvSpPr>
          <p:cNvPr id="43" name="Text Box 41"/>
          <p:cNvSpPr txBox="1">
            <a:spLocks noChangeArrowheads="1"/>
          </p:cNvSpPr>
          <p:nvPr/>
        </p:nvSpPr>
        <p:spPr bwMode="auto">
          <a:xfrm>
            <a:off x="3587750" y="4060731"/>
            <a:ext cx="232353" cy="21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12</a:t>
            </a:r>
            <a:endParaRPr lang="en-GB">
              <a:latin typeface="Georgia"/>
              <a:cs typeface="Georgia"/>
            </a:endParaRPr>
          </a:p>
        </p:txBody>
      </p:sp>
      <p:sp>
        <p:nvSpPr>
          <p:cNvPr id="44" name="Text Box 42"/>
          <p:cNvSpPr txBox="1">
            <a:spLocks noChangeArrowheads="1"/>
          </p:cNvSpPr>
          <p:nvPr/>
        </p:nvSpPr>
        <p:spPr bwMode="auto">
          <a:xfrm>
            <a:off x="3587750" y="4399709"/>
            <a:ext cx="232353" cy="21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15</a:t>
            </a:r>
            <a:endParaRPr lang="en-GB">
              <a:latin typeface="Georgia"/>
              <a:cs typeface="Georgia"/>
            </a:endParaRPr>
          </a:p>
        </p:txBody>
      </p:sp>
      <p:sp>
        <p:nvSpPr>
          <p:cNvPr id="45" name="Text Box 43"/>
          <p:cNvSpPr txBox="1">
            <a:spLocks noChangeArrowheads="1"/>
          </p:cNvSpPr>
          <p:nvPr/>
        </p:nvSpPr>
        <p:spPr bwMode="auto">
          <a:xfrm>
            <a:off x="3587750" y="4716276"/>
            <a:ext cx="232353" cy="21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10</a:t>
            </a:r>
            <a:endParaRPr lang="en-GB">
              <a:latin typeface="Georgia"/>
              <a:cs typeface="Georgia"/>
            </a:endParaRPr>
          </a:p>
        </p:txBody>
      </p:sp>
      <p:sp>
        <p:nvSpPr>
          <p:cNvPr id="46" name="Text Box 44"/>
          <p:cNvSpPr txBox="1">
            <a:spLocks noChangeArrowheads="1"/>
          </p:cNvSpPr>
          <p:nvPr/>
        </p:nvSpPr>
        <p:spPr bwMode="auto">
          <a:xfrm>
            <a:off x="2415887" y="3066209"/>
            <a:ext cx="697057"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Juice</a:t>
            </a:r>
            <a:endParaRPr lang="en-GB">
              <a:latin typeface="Georgia"/>
              <a:cs typeface="Georgia"/>
            </a:endParaRPr>
          </a:p>
        </p:txBody>
      </p:sp>
      <p:sp>
        <p:nvSpPr>
          <p:cNvPr id="47" name="Text Box 45"/>
          <p:cNvSpPr txBox="1">
            <a:spLocks noChangeArrowheads="1"/>
          </p:cNvSpPr>
          <p:nvPr/>
        </p:nvSpPr>
        <p:spPr bwMode="auto">
          <a:xfrm>
            <a:off x="2415887" y="3405187"/>
            <a:ext cx="611909"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Cola</a:t>
            </a:r>
            <a:endParaRPr lang="en-GB">
              <a:latin typeface="Georgia"/>
              <a:cs typeface="Georgia"/>
            </a:endParaRPr>
          </a:p>
        </p:txBody>
      </p:sp>
      <p:sp>
        <p:nvSpPr>
          <p:cNvPr id="48" name="Text Box 46"/>
          <p:cNvSpPr txBox="1">
            <a:spLocks noChangeArrowheads="1"/>
          </p:cNvSpPr>
          <p:nvPr/>
        </p:nvSpPr>
        <p:spPr bwMode="auto">
          <a:xfrm>
            <a:off x="2415886" y="3721753"/>
            <a:ext cx="536864"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Milk</a:t>
            </a:r>
            <a:endParaRPr lang="en-GB">
              <a:latin typeface="Georgia"/>
              <a:cs typeface="Georgia"/>
            </a:endParaRPr>
          </a:p>
        </p:txBody>
      </p:sp>
      <p:sp>
        <p:nvSpPr>
          <p:cNvPr id="49" name="Text Box 47"/>
          <p:cNvSpPr txBox="1">
            <a:spLocks noChangeArrowheads="1"/>
          </p:cNvSpPr>
          <p:nvPr/>
        </p:nvSpPr>
        <p:spPr bwMode="auto">
          <a:xfrm>
            <a:off x="2415887" y="4038319"/>
            <a:ext cx="899103"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Cream</a:t>
            </a:r>
            <a:endParaRPr lang="en-GB">
              <a:latin typeface="Georgia"/>
              <a:cs typeface="Georgia"/>
            </a:endParaRPr>
          </a:p>
        </p:txBody>
      </p:sp>
      <p:sp>
        <p:nvSpPr>
          <p:cNvPr id="50" name="Text Box 48"/>
          <p:cNvSpPr txBox="1">
            <a:spLocks noChangeArrowheads="1"/>
          </p:cNvSpPr>
          <p:nvPr/>
        </p:nvSpPr>
        <p:spPr bwMode="auto">
          <a:xfrm>
            <a:off x="2401455" y="4375897"/>
            <a:ext cx="1168977" cy="214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Toothpaste</a:t>
            </a:r>
            <a:endParaRPr lang="en-GB">
              <a:latin typeface="Georgia"/>
              <a:cs typeface="Georgia"/>
            </a:endParaRPr>
          </a:p>
        </p:txBody>
      </p:sp>
      <p:sp>
        <p:nvSpPr>
          <p:cNvPr id="51" name="Text Box 49"/>
          <p:cNvSpPr txBox="1">
            <a:spLocks noChangeArrowheads="1"/>
          </p:cNvSpPr>
          <p:nvPr/>
        </p:nvSpPr>
        <p:spPr bwMode="auto">
          <a:xfrm>
            <a:off x="2415887" y="4691062"/>
            <a:ext cx="695614"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Soap</a:t>
            </a:r>
            <a:endParaRPr lang="en-GB">
              <a:latin typeface="Georgia"/>
              <a:cs typeface="Georgia"/>
            </a:endParaRPr>
          </a:p>
        </p:txBody>
      </p:sp>
      <p:sp>
        <p:nvSpPr>
          <p:cNvPr id="52" name="Text Box 50"/>
          <p:cNvSpPr txBox="1">
            <a:spLocks noChangeArrowheads="1"/>
          </p:cNvSpPr>
          <p:nvPr/>
        </p:nvSpPr>
        <p:spPr bwMode="auto">
          <a:xfrm>
            <a:off x="3652694" y="5060856"/>
            <a:ext cx="1887682" cy="441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1    2    3    4    5    6</a:t>
            </a:r>
            <a:endParaRPr lang="en-GB">
              <a:latin typeface="Georgia"/>
              <a:cs typeface="Georgia"/>
            </a:endParaRPr>
          </a:p>
        </p:txBody>
      </p:sp>
      <p:sp>
        <p:nvSpPr>
          <p:cNvPr id="53" name="Text Box 51"/>
          <p:cNvSpPr txBox="1">
            <a:spLocks noChangeArrowheads="1"/>
          </p:cNvSpPr>
          <p:nvPr/>
        </p:nvSpPr>
        <p:spPr bwMode="auto">
          <a:xfrm>
            <a:off x="4250171" y="5352209"/>
            <a:ext cx="991466" cy="38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b="1" dirty="0">
                <a:solidFill>
                  <a:srgbClr val="000000"/>
                </a:solidFill>
                <a:latin typeface="Georgia"/>
                <a:cs typeface="Georgia"/>
              </a:rPr>
              <a:t>Month</a:t>
            </a:r>
            <a:endParaRPr lang="en-GB" b="1" dirty="0">
              <a:latin typeface="Georgia"/>
              <a:cs typeface="Georgia"/>
            </a:endParaRPr>
          </a:p>
        </p:txBody>
      </p:sp>
      <p:sp>
        <p:nvSpPr>
          <p:cNvPr id="54" name="Text Box 52"/>
          <p:cNvSpPr txBox="1">
            <a:spLocks noChangeArrowheads="1"/>
          </p:cNvSpPr>
          <p:nvPr/>
        </p:nvSpPr>
        <p:spPr bwMode="auto">
          <a:xfrm>
            <a:off x="3420342" y="2791665"/>
            <a:ext cx="154421"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N</a:t>
            </a:r>
            <a:endParaRPr lang="en-GB">
              <a:latin typeface="Georgia"/>
              <a:cs typeface="Georgia"/>
            </a:endParaRPr>
          </a:p>
        </p:txBody>
      </p:sp>
      <p:sp>
        <p:nvSpPr>
          <p:cNvPr id="55" name="Text Box 53"/>
          <p:cNvSpPr txBox="1">
            <a:spLocks noChangeArrowheads="1"/>
          </p:cNvSpPr>
          <p:nvPr/>
        </p:nvSpPr>
        <p:spPr bwMode="auto">
          <a:xfrm>
            <a:off x="3746500" y="2421871"/>
            <a:ext cx="21070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W</a:t>
            </a:r>
            <a:endParaRPr lang="en-GB">
              <a:latin typeface="Georgia"/>
              <a:cs typeface="Georgia"/>
            </a:endParaRPr>
          </a:p>
        </p:txBody>
      </p:sp>
      <p:sp>
        <p:nvSpPr>
          <p:cNvPr id="56" name="Text Box 54"/>
          <p:cNvSpPr txBox="1">
            <a:spLocks noChangeArrowheads="1"/>
          </p:cNvSpPr>
          <p:nvPr/>
        </p:nvSpPr>
        <p:spPr bwMode="auto">
          <a:xfrm>
            <a:off x="3602183" y="2608169"/>
            <a:ext cx="142875" cy="215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400">
                <a:solidFill>
                  <a:srgbClr val="000000"/>
                </a:solidFill>
                <a:latin typeface="Georgia"/>
                <a:cs typeface="Georgia"/>
              </a:rPr>
              <a:t>S</a:t>
            </a:r>
            <a:endParaRPr lang="en-GB">
              <a:latin typeface="Georgia"/>
              <a:cs typeface="Georgia"/>
            </a:endParaRPr>
          </a:p>
        </p:txBody>
      </p:sp>
      <p:sp>
        <p:nvSpPr>
          <p:cNvPr id="57" name="Text Box 55"/>
          <p:cNvSpPr txBox="1">
            <a:spLocks noChangeArrowheads="1"/>
          </p:cNvSpPr>
          <p:nvPr/>
        </p:nvSpPr>
        <p:spPr bwMode="auto">
          <a:xfrm rot="18660000">
            <a:off x="2889692" y="2316871"/>
            <a:ext cx="923931" cy="2539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b="1" dirty="0">
                <a:solidFill>
                  <a:srgbClr val="000000"/>
                </a:solidFill>
                <a:latin typeface="Georgia"/>
                <a:cs typeface="Georgia"/>
              </a:rPr>
              <a:t>Region</a:t>
            </a:r>
            <a:endParaRPr lang="en-GB" b="1" dirty="0">
              <a:latin typeface="Georgia"/>
              <a:cs typeface="Georgia"/>
            </a:endParaRPr>
          </a:p>
        </p:txBody>
      </p:sp>
      <p:sp>
        <p:nvSpPr>
          <p:cNvPr id="58" name="Text Box 56"/>
          <p:cNvSpPr txBox="1">
            <a:spLocks noChangeArrowheads="1"/>
          </p:cNvSpPr>
          <p:nvPr/>
        </p:nvSpPr>
        <p:spPr bwMode="auto">
          <a:xfrm rot="16200000">
            <a:off x="1512095" y="3535605"/>
            <a:ext cx="1262063" cy="323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b="1" dirty="0">
                <a:solidFill>
                  <a:srgbClr val="000000"/>
                </a:solidFill>
                <a:latin typeface="Georgia"/>
                <a:cs typeface="Georgia"/>
              </a:rPr>
              <a:t>Product</a:t>
            </a:r>
            <a:endParaRPr lang="en-GB" b="1" dirty="0">
              <a:latin typeface="Georgia"/>
              <a:cs typeface="Georgia"/>
            </a:endParaRPr>
          </a:p>
        </p:txBody>
      </p:sp>
      <p:sp>
        <p:nvSpPr>
          <p:cNvPr id="59" name="AutoShape 57"/>
          <p:cNvSpPr>
            <a:spLocks noChangeArrowheads="1"/>
          </p:cNvSpPr>
          <p:nvPr/>
        </p:nvSpPr>
        <p:spPr bwMode="auto">
          <a:xfrm flipV="1">
            <a:off x="4559012" y="3003176"/>
            <a:ext cx="1016000" cy="991721"/>
          </a:xfrm>
          <a:prstGeom prst="roundRect">
            <a:avLst>
              <a:gd name="adj" fmla="val 0"/>
            </a:avLst>
          </a:prstGeom>
          <a:gradFill rotWithShape="0">
            <a:gsLst>
              <a:gs pos="0">
                <a:srgbClr val="008000"/>
              </a:gs>
              <a:gs pos="100000">
                <a:srgbClr val="FFFFFF"/>
              </a:gs>
            </a:gsLst>
            <a:lin ang="2700000" scaled="1"/>
          </a:gradFill>
          <a:ln w="31468">
            <a:solidFill>
              <a:srgbClr val="00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60" name="Line 58"/>
          <p:cNvSpPr>
            <a:spLocks noChangeShapeType="1"/>
          </p:cNvSpPr>
          <p:nvPr/>
        </p:nvSpPr>
        <p:spPr bwMode="auto">
          <a:xfrm flipV="1">
            <a:off x="4551796" y="2671202"/>
            <a:ext cx="344921" cy="333375"/>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1" name="Line 59"/>
          <p:cNvSpPr>
            <a:spLocks noChangeShapeType="1"/>
          </p:cNvSpPr>
          <p:nvPr/>
        </p:nvSpPr>
        <p:spPr bwMode="auto">
          <a:xfrm>
            <a:off x="4896716" y="2671201"/>
            <a:ext cx="1021773" cy="0"/>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2" name="Line 60"/>
          <p:cNvSpPr>
            <a:spLocks noChangeShapeType="1"/>
          </p:cNvSpPr>
          <p:nvPr/>
        </p:nvSpPr>
        <p:spPr bwMode="auto">
          <a:xfrm>
            <a:off x="5921376" y="2674003"/>
            <a:ext cx="0" cy="987519"/>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3" name="Line 61"/>
          <p:cNvSpPr>
            <a:spLocks noChangeShapeType="1"/>
          </p:cNvSpPr>
          <p:nvPr/>
        </p:nvSpPr>
        <p:spPr bwMode="auto">
          <a:xfrm flipV="1">
            <a:off x="5579341" y="3664324"/>
            <a:ext cx="342035" cy="326371"/>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4" name="Line 62"/>
          <p:cNvSpPr>
            <a:spLocks noChangeShapeType="1"/>
          </p:cNvSpPr>
          <p:nvPr/>
        </p:nvSpPr>
        <p:spPr bwMode="auto">
          <a:xfrm>
            <a:off x="4553239" y="3328147"/>
            <a:ext cx="1010227" cy="0"/>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5" name="Line 63"/>
          <p:cNvSpPr>
            <a:spLocks noChangeShapeType="1"/>
          </p:cNvSpPr>
          <p:nvPr/>
        </p:nvSpPr>
        <p:spPr bwMode="auto">
          <a:xfrm>
            <a:off x="4553239" y="3658721"/>
            <a:ext cx="1014556" cy="2801"/>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6" name="Line 64"/>
          <p:cNvSpPr>
            <a:spLocks noChangeShapeType="1"/>
          </p:cNvSpPr>
          <p:nvPr/>
        </p:nvSpPr>
        <p:spPr bwMode="auto">
          <a:xfrm>
            <a:off x="4898159" y="3001775"/>
            <a:ext cx="0" cy="986118"/>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7" name="Line 65"/>
          <p:cNvSpPr>
            <a:spLocks noChangeShapeType="1"/>
          </p:cNvSpPr>
          <p:nvPr/>
        </p:nvSpPr>
        <p:spPr bwMode="auto">
          <a:xfrm>
            <a:off x="5234421" y="3001776"/>
            <a:ext cx="0" cy="990320"/>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8" name="Line 66"/>
          <p:cNvSpPr>
            <a:spLocks noChangeShapeType="1"/>
          </p:cNvSpPr>
          <p:nvPr/>
        </p:nvSpPr>
        <p:spPr bwMode="auto">
          <a:xfrm flipV="1">
            <a:off x="5567796" y="2675404"/>
            <a:ext cx="350694" cy="329172"/>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9" name="Freeform 67"/>
          <p:cNvSpPr>
            <a:spLocks/>
          </p:cNvSpPr>
          <p:nvPr/>
        </p:nvSpPr>
        <p:spPr bwMode="auto">
          <a:xfrm>
            <a:off x="4561898" y="2667000"/>
            <a:ext cx="1356591" cy="337577"/>
          </a:xfrm>
          <a:custGeom>
            <a:avLst/>
            <a:gdLst>
              <a:gd name="T0" fmla="*/ 0 w 940"/>
              <a:gd name="T1" fmla="*/ 234 h 241"/>
              <a:gd name="T2" fmla="*/ 234 w 940"/>
              <a:gd name="T3" fmla="*/ 0 h 241"/>
              <a:gd name="T4" fmla="*/ 939 w 940"/>
              <a:gd name="T5" fmla="*/ 2 h 241"/>
              <a:gd name="T6" fmla="*/ 699 w 940"/>
              <a:gd name="T7" fmla="*/ 240 h 241"/>
              <a:gd name="T8" fmla="*/ 0 w 940"/>
              <a:gd name="T9" fmla="*/ 234 h 241"/>
              <a:gd name="T10" fmla="*/ 0 w 940"/>
              <a:gd name="T11" fmla="*/ 234 h 241"/>
            </a:gdLst>
            <a:ahLst/>
            <a:cxnLst>
              <a:cxn ang="0">
                <a:pos x="T0" y="T1"/>
              </a:cxn>
              <a:cxn ang="0">
                <a:pos x="T2" y="T3"/>
              </a:cxn>
              <a:cxn ang="0">
                <a:pos x="T4" y="T5"/>
              </a:cxn>
              <a:cxn ang="0">
                <a:pos x="T6" y="T7"/>
              </a:cxn>
              <a:cxn ang="0">
                <a:pos x="T8" y="T9"/>
              </a:cxn>
              <a:cxn ang="0">
                <a:pos x="T10" y="T11"/>
              </a:cxn>
            </a:cxnLst>
            <a:rect l="0" t="0" r="r" b="b"/>
            <a:pathLst>
              <a:path w="940" h="241">
                <a:moveTo>
                  <a:pt x="0" y="234"/>
                </a:moveTo>
                <a:lnTo>
                  <a:pt x="234" y="0"/>
                </a:lnTo>
                <a:lnTo>
                  <a:pt x="939" y="2"/>
                </a:lnTo>
                <a:lnTo>
                  <a:pt x="699" y="240"/>
                </a:lnTo>
                <a:lnTo>
                  <a:pt x="0" y="234"/>
                </a:lnTo>
                <a:lnTo>
                  <a:pt x="0" y="234"/>
                </a:lnTo>
              </a:path>
            </a:pathLst>
          </a:custGeom>
          <a:pattFill prst="pct25">
            <a:fgClr>
              <a:srgbClr val="008000"/>
            </a:fgClr>
            <a:bgClr>
              <a:srgbClr val="FFFFFF"/>
            </a:bgClr>
          </a:pattFill>
          <a:ln w="18760" cap="flat"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0" name="Freeform 68"/>
          <p:cNvSpPr>
            <a:spLocks/>
          </p:cNvSpPr>
          <p:nvPr/>
        </p:nvSpPr>
        <p:spPr bwMode="auto">
          <a:xfrm>
            <a:off x="5575012" y="2681007"/>
            <a:ext cx="349250" cy="1305485"/>
          </a:xfrm>
          <a:custGeom>
            <a:avLst/>
            <a:gdLst>
              <a:gd name="T0" fmla="*/ 3 w 242"/>
              <a:gd name="T1" fmla="*/ 233 h 932"/>
              <a:gd name="T2" fmla="*/ 0 w 242"/>
              <a:gd name="T3" fmla="*/ 233 h 932"/>
              <a:gd name="T4" fmla="*/ 241 w 242"/>
              <a:gd name="T5" fmla="*/ 0 h 932"/>
              <a:gd name="T6" fmla="*/ 241 w 242"/>
              <a:gd name="T7" fmla="*/ 698 h 932"/>
              <a:gd name="T8" fmla="*/ 3 w 242"/>
              <a:gd name="T9" fmla="*/ 931 h 932"/>
              <a:gd name="T10" fmla="*/ 3 w 242"/>
              <a:gd name="T11" fmla="*/ 233 h 932"/>
              <a:gd name="T12" fmla="*/ 3 w 242"/>
              <a:gd name="T13" fmla="*/ 233 h 932"/>
            </a:gdLst>
            <a:ahLst/>
            <a:cxnLst>
              <a:cxn ang="0">
                <a:pos x="T0" y="T1"/>
              </a:cxn>
              <a:cxn ang="0">
                <a:pos x="T2" y="T3"/>
              </a:cxn>
              <a:cxn ang="0">
                <a:pos x="T4" y="T5"/>
              </a:cxn>
              <a:cxn ang="0">
                <a:pos x="T6" y="T7"/>
              </a:cxn>
              <a:cxn ang="0">
                <a:pos x="T8" y="T9"/>
              </a:cxn>
              <a:cxn ang="0">
                <a:pos x="T10" y="T11"/>
              </a:cxn>
              <a:cxn ang="0">
                <a:pos x="T12" y="T13"/>
              </a:cxn>
            </a:cxnLst>
            <a:rect l="0" t="0" r="r" b="b"/>
            <a:pathLst>
              <a:path w="242" h="932">
                <a:moveTo>
                  <a:pt x="3" y="233"/>
                </a:moveTo>
                <a:lnTo>
                  <a:pt x="0" y="233"/>
                </a:lnTo>
                <a:lnTo>
                  <a:pt x="241" y="0"/>
                </a:lnTo>
                <a:lnTo>
                  <a:pt x="241" y="698"/>
                </a:lnTo>
                <a:lnTo>
                  <a:pt x="3" y="931"/>
                </a:lnTo>
                <a:lnTo>
                  <a:pt x="3" y="233"/>
                </a:lnTo>
                <a:lnTo>
                  <a:pt x="3" y="233"/>
                </a:lnTo>
              </a:path>
            </a:pathLst>
          </a:custGeom>
          <a:pattFill prst="pct25">
            <a:fgClr>
              <a:srgbClr val="008000"/>
            </a:fgClr>
            <a:bgClr>
              <a:srgbClr val="FFFFFF"/>
            </a:bgClr>
          </a:pattFill>
          <a:ln w="18760" cap="flat"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1" name="Line 69"/>
          <p:cNvSpPr>
            <a:spLocks noChangeShapeType="1"/>
          </p:cNvSpPr>
          <p:nvPr/>
        </p:nvSpPr>
        <p:spPr bwMode="auto">
          <a:xfrm flipV="1">
            <a:off x="4892387" y="2667000"/>
            <a:ext cx="349250" cy="336176"/>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2" name="Line 70"/>
          <p:cNvSpPr>
            <a:spLocks noChangeShapeType="1"/>
          </p:cNvSpPr>
          <p:nvPr/>
        </p:nvSpPr>
        <p:spPr bwMode="auto">
          <a:xfrm flipV="1">
            <a:off x="5232978" y="2669802"/>
            <a:ext cx="356466" cy="333375"/>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3" name="Line 71"/>
          <p:cNvSpPr>
            <a:spLocks noChangeShapeType="1"/>
          </p:cNvSpPr>
          <p:nvPr/>
        </p:nvSpPr>
        <p:spPr bwMode="auto">
          <a:xfrm>
            <a:off x="4724977" y="2829485"/>
            <a:ext cx="0" cy="4202"/>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4" name="Line 72"/>
          <p:cNvSpPr>
            <a:spLocks noChangeShapeType="1"/>
          </p:cNvSpPr>
          <p:nvPr/>
        </p:nvSpPr>
        <p:spPr bwMode="auto">
          <a:xfrm>
            <a:off x="4727864" y="2836488"/>
            <a:ext cx="1023216" cy="0"/>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5" name="Line 73"/>
          <p:cNvSpPr>
            <a:spLocks noChangeShapeType="1"/>
          </p:cNvSpPr>
          <p:nvPr/>
        </p:nvSpPr>
        <p:spPr bwMode="auto">
          <a:xfrm>
            <a:off x="5751080" y="2833687"/>
            <a:ext cx="0" cy="991721"/>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6" name="Line 74"/>
          <p:cNvSpPr>
            <a:spLocks noChangeShapeType="1"/>
          </p:cNvSpPr>
          <p:nvPr/>
        </p:nvSpPr>
        <p:spPr bwMode="auto">
          <a:xfrm flipV="1">
            <a:off x="5567796" y="3325346"/>
            <a:ext cx="4330" cy="1400"/>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7" name="Line 75"/>
          <p:cNvSpPr>
            <a:spLocks noChangeShapeType="1"/>
          </p:cNvSpPr>
          <p:nvPr/>
        </p:nvSpPr>
        <p:spPr bwMode="auto">
          <a:xfrm flipV="1">
            <a:off x="5575012" y="2997574"/>
            <a:ext cx="344920" cy="333375"/>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8" name="Line 76"/>
          <p:cNvSpPr>
            <a:spLocks noChangeShapeType="1"/>
          </p:cNvSpPr>
          <p:nvPr/>
        </p:nvSpPr>
        <p:spPr bwMode="auto">
          <a:xfrm flipV="1">
            <a:off x="5567796" y="3330948"/>
            <a:ext cx="355023" cy="330574"/>
          </a:xfrm>
          <a:prstGeom prst="line">
            <a:avLst/>
          </a:prstGeom>
          <a:noFill/>
          <a:ln w="31468">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Tree>
    <p:extLst>
      <p:ext uri="{BB962C8B-B14F-4D97-AF65-F5344CB8AC3E}">
        <p14:creationId xmlns:p14="http://schemas.microsoft.com/office/powerpoint/2010/main" val="164370452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Multidimensional Analysis – Pivot</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25</a:t>
            </a:fld>
            <a:endParaRPr lang="en-US"/>
          </a:p>
        </p:txBody>
      </p:sp>
      <p:sp>
        <p:nvSpPr>
          <p:cNvPr id="4" name="AutoShape 7"/>
          <p:cNvSpPr>
            <a:spLocks noChangeArrowheads="1"/>
          </p:cNvSpPr>
          <p:nvPr/>
        </p:nvSpPr>
        <p:spPr bwMode="auto">
          <a:xfrm flipV="1">
            <a:off x="2375478" y="2588559"/>
            <a:ext cx="2397125" cy="2325221"/>
          </a:xfrm>
          <a:prstGeom prst="roundRect">
            <a:avLst>
              <a:gd name="adj" fmla="val 0"/>
            </a:avLst>
          </a:prstGeom>
          <a:noFill/>
          <a:ln w="1876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5" name="Line 8"/>
          <p:cNvSpPr>
            <a:spLocks noChangeShapeType="1"/>
          </p:cNvSpPr>
          <p:nvPr/>
        </p:nvSpPr>
        <p:spPr bwMode="auto">
          <a:xfrm>
            <a:off x="2374035" y="4524375"/>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 name="Line 9"/>
          <p:cNvSpPr>
            <a:spLocks noChangeShapeType="1"/>
          </p:cNvSpPr>
          <p:nvPr/>
        </p:nvSpPr>
        <p:spPr bwMode="auto">
          <a:xfrm>
            <a:off x="2374035" y="4137772"/>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 name="Line 10"/>
          <p:cNvSpPr>
            <a:spLocks noChangeShapeType="1"/>
          </p:cNvSpPr>
          <p:nvPr/>
        </p:nvSpPr>
        <p:spPr bwMode="auto">
          <a:xfrm>
            <a:off x="2374035" y="3749769"/>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8" name="Line 11"/>
          <p:cNvSpPr>
            <a:spLocks noChangeShapeType="1"/>
          </p:cNvSpPr>
          <p:nvPr/>
        </p:nvSpPr>
        <p:spPr bwMode="auto">
          <a:xfrm>
            <a:off x="2374035" y="3363166"/>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9" name="Line 12"/>
          <p:cNvSpPr>
            <a:spLocks noChangeShapeType="1"/>
          </p:cNvSpPr>
          <p:nvPr/>
        </p:nvSpPr>
        <p:spPr bwMode="auto">
          <a:xfrm>
            <a:off x="2374035" y="2975162"/>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0" name="Line 13"/>
          <p:cNvSpPr>
            <a:spLocks noChangeShapeType="1"/>
          </p:cNvSpPr>
          <p:nvPr/>
        </p:nvSpPr>
        <p:spPr bwMode="auto">
          <a:xfrm flipV="1">
            <a:off x="2776682" y="2588559"/>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1" name="Line 14"/>
          <p:cNvSpPr>
            <a:spLocks noChangeShapeType="1"/>
          </p:cNvSpPr>
          <p:nvPr/>
        </p:nvSpPr>
        <p:spPr bwMode="auto">
          <a:xfrm flipV="1">
            <a:off x="3176444" y="2588559"/>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2" name="Line 15"/>
          <p:cNvSpPr>
            <a:spLocks noChangeShapeType="1"/>
          </p:cNvSpPr>
          <p:nvPr/>
        </p:nvSpPr>
        <p:spPr bwMode="auto">
          <a:xfrm flipV="1">
            <a:off x="3574762" y="2587159"/>
            <a:ext cx="0" cy="2321018"/>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3" name="Line 16"/>
          <p:cNvSpPr>
            <a:spLocks noChangeShapeType="1"/>
          </p:cNvSpPr>
          <p:nvPr/>
        </p:nvSpPr>
        <p:spPr bwMode="auto">
          <a:xfrm flipV="1">
            <a:off x="3974523" y="2588559"/>
            <a:ext cx="0" cy="231681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4" name="Line 17"/>
          <p:cNvSpPr>
            <a:spLocks noChangeShapeType="1"/>
          </p:cNvSpPr>
          <p:nvPr/>
        </p:nvSpPr>
        <p:spPr bwMode="auto">
          <a:xfrm>
            <a:off x="4374285" y="2588559"/>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5" name="Line 18"/>
          <p:cNvSpPr>
            <a:spLocks noChangeShapeType="1"/>
          </p:cNvSpPr>
          <p:nvPr/>
        </p:nvSpPr>
        <p:spPr bwMode="auto">
          <a:xfrm>
            <a:off x="2577523" y="2393857"/>
            <a:ext cx="239423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6" name="Line 19"/>
          <p:cNvSpPr>
            <a:spLocks noChangeShapeType="1"/>
          </p:cNvSpPr>
          <p:nvPr/>
        </p:nvSpPr>
        <p:spPr bwMode="auto">
          <a:xfrm>
            <a:off x="2776682" y="2200556"/>
            <a:ext cx="2395682"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7" name="Line 20"/>
          <p:cNvSpPr>
            <a:spLocks noChangeShapeType="1"/>
          </p:cNvSpPr>
          <p:nvPr/>
        </p:nvSpPr>
        <p:spPr bwMode="auto">
          <a:xfrm>
            <a:off x="2977285" y="2007254"/>
            <a:ext cx="2384136"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8" name="Line 21"/>
          <p:cNvSpPr>
            <a:spLocks noChangeShapeType="1"/>
          </p:cNvSpPr>
          <p:nvPr/>
        </p:nvSpPr>
        <p:spPr bwMode="auto">
          <a:xfrm flipV="1">
            <a:off x="2378364" y="2007254"/>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9" name="Line 22"/>
          <p:cNvSpPr>
            <a:spLocks noChangeShapeType="1"/>
          </p:cNvSpPr>
          <p:nvPr/>
        </p:nvSpPr>
        <p:spPr bwMode="auto">
          <a:xfrm flipV="1">
            <a:off x="4772603" y="2007254"/>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0" name="Line 23"/>
          <p:cNvSpPr>
            <a:spLocks noChangeShapeType="1"/>
          </p:cNvSpPr>
          <p:nvPr/>
        </p:nvSpPr>
        <p:spPr bwMode="auto">
          <a:xfrm flipV="1">
            <a:off x="4772603" y="4331074"/>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1" name="Text Box 24"/>
          <p:cNvSpPr txBox="1">
            <a:spLocks noChangeArrowheads="1"/>
          </p:cNvSpPr>
          <p:nvPr/>
        </p:nvSpPr>
        <p:spPr bwMode="auto">
          <a:xfrm>
            <a:off x="2441864" y="2664199"/>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10</a:t>
            </a:r>
            <a:endParaRPr lang="en-GB">
              <a:latin typeface="Georgia"/>
              <a:cs typeface="Georgia"/>
            </a:endParaRPr>
          </a:p>
        </p:txBody>
      </p:sp>
      <p:sp>
        <p:nvSpPr>
          <p:cNvPr id="22" name="Line 25"/>
          <p:cNvSpPr>
            <a:spLocks noChangeShapeType="1"/>
          </p:cNvSpPr>
          <p:nvPr/>
        </p:nvSpPr>
        <p:spPr bwMode="auto">
          <a:xfrm>
            <a:off x="5371523" y="2007254"/>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3" name="Line 26"/>
          <p:cNvSpPr>
            <a:spLocks noChangeShapeType="1"/>
          </p:cNvSpPr>
          <p:nvPr/>
        </p:nvSpPr>
        <p:spPr bwMode="auto">
          <a:xfrm>
            <a:off x="5172364" y="2200556"/>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4" name="Line 27"/>
          <p:cNvSpPr>
            <a:spLocks noChangeShapeType="1"/>
          </p:cNvSpPr>
          <p:nvPr/>
        </p:nvSpPr>
        <p:spPr bwMode="auto">
          <a:xfrm>
            <a:off x="4971762" y="2393857"/>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5" name="Line 28"/>
          <p:cNvSpPr>
            <a:spLocks noChangeShapeType="1"/>
          </p:cNvSpPr>
          <p:nvPr/>
        </p:nvSpPr>
        <p:spPr bwMode="auto">
          <a:xfrm flipV="1">
            <a:off x="2776682" y="2007254"/>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6" name="Line 29"/>
          <p:cNvSpPr>
            <a:spLocks noChangeShapeType="1"/>
          </p:cNvSpPr>
          <p:nvPr/>
        </p:nvSpPr>
        <p:spPr bwMode="auto">
          <a:xfrm flipV="1">
            <a:off x="3176444" y="2007254"/>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7" name="Line 30"/>
          <p:cNvSpPr>
            <a:spLocks noChangeShapeType="1"/>
          </p:cNvSpPr>
          <p:nvPr/>
        </p:nvSpPr>
        <p:spPr bwMode="auto">
          <a:xfrm flipV="1">
            <a:off x="3574762" y="2007254"/>
            <a:ext cx="600364"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8" name="Line 31"/>
          <p:cNvSpPr>
            <a:spLocks noChangeShapeType="1"/>
          </p:cNvSpPr>
          <p:nvPr/>
        </p:nvSpPr>
        <p:spPr bwMode="auto">
          <a:xfrm flipV="1">
            <a:off x="3974523" y="2007254"/>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9" name="Line 32"/>
          <p:cNvSpPr>
            <a:spLocks noChangeShapeType="1"/>
          </p:cNvSpPr>
          <p:nvPr/>
        </p:nvSpPr>
        <p:spPr bwMode="auto">
          <a:xfrm flipV="1">
            <a:off x="4374285" y="2007254"/>
            <a:ext cx="597477"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0" name="Line 33"/>
          <p:cNvSpPr>
            <a:spLocks noChangeShapeType="1"/>
          </p:cNvSpPr>
          <p:nvPr/>
        </p:nvSpPr>
        <p:spPr bwMode="auto">
          <a:xfrm flipV="1">
            <a:off x="4772603" y="3943070"/>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1" name="Line 34"/>
          <p:cNvSpPr>
            <a:spLocks noChangeShapeType="1"/>
          </p:cNvSpPr>
          <p:nvPr/>
        </p:nvSpPr>
        <p:spPr bwMode="auto">
          <a:xfrm flipV="1">
            <a:off x="4772603" y="3168463"/>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2" name="Line 35"/>
          <p:cNvSpPr>
            <a:spLocks noChangeShapeType="1"/>
          </p:cNvSpPr>
          <p:nvPr/>
        </p:nvSpPr>
        <p:spPr bwMode="auto">
          <a:xfrm flipV="1">
            <a:off x="4772603" y="2393857"/>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3" name="Line 36"/>
          <p:cNvSpPr>
            <a:spLocks noChangeShapeType="1"/>
          </p:cNvSpPr>
          <p:nvPr/>
        </p:nvSpPr>
        <p:spPr bwMode="auto">
          <a:xfrm flipV="1">
            <a:off x="4772603" y="3556467"/>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4" name="Line 37"/>
          <p:cNvSpPr>
            <a:spLocks noChangeShapeType="1"/>
          </p:cNvSpPr>
          <p:nvPr/>
        </p:nvSpPr>
        <p:spPr bwMode="auto">
          <a:xfrm flipV="1">
            <a:off x="4772603" y="2781861"/>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5" name="Text Box 38"/>
          <p:cNvSpPr txBox="1">
            <a:spLocks noChangeArrowheads="1"/>
          </p:cNvSpPr>
          <p:nvPr/>
        </p:nvSpPr>
        <p:spPr bwMode="auto">
          <a:xfrm>
            <a:off x="2441864" y="3036795"/>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50</a:t>
            </a:r>
            <a:endParaRPr lang="en-GB">
              <a:latin typeface="Georgia"/>
              <a:cs typeface="Georgia"/>
            </a:endParaRPr>
          </a:p>
        </p:txBody>
      </p:sp>
      <p:sp>
        <p:nvSpPr>
          <p:cNvPr id="36" name="Text Box 39"/>
          <p:cNvSpPr txBox="1">
            <a:spLocks noChangeArrowheads="1"/>
          </p:cNvSpPr>
          <p:nvPr/>
        </p:nvSpPr>
        <p:spPr bwMode="auto">
          <a:xfrm>
            <a:off x="2441864" y="3431802"/>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20</a:t>
            </a:r>
            <a:endParaRPr lang="en-GB">
              <a:latin typeface="Georgia"/>
              <a:cs typeface="Georgia"/>
            </a:endParaRPr>
          </a:p>
        </p:txBody>
      </p:sp>
      <p:sp>
        <p:nvSpPr>
          <p:cNvPr id="37" name="Text Box 40"/>
          <p:cNvSpPr txBox="1">
            <a:spLocks noChangeArrowheads="1"/>
          </p:cNvSpPr>
          <p:nvPr/>
        </p:nvSpPr>
        <p:spPr bwMode="auto">
          <a:xfrm>
            <a:off x="2441864" y="3829611"/>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12</a:t>
            </a:r>
            <a:endParaRPr lang="en-GB">
              <a:latin typeface="Georgia"/>
              <a:cs typeface="Georgia"/>
            </a:endParaRPr>
          </a:p>
        </p:txBody>
      </p:sp>
      <p:sp>
        <p:nvSpPr>
          <p:cNvPr id="38" name="Text Box 41"/>
          <p:cNvSpPr txBox="1">
            <a:spLocks noChangeArrowheads="1"/>
          </p:cNvSpPr>
          <p:nvPr/>
        </p:nvSpPr>
        <p:spPr bwMode="auto">
          <a:xfrm>
            <a:off x="2441864" y="4226019"/>
            <a:ext cx="272762"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15</a:t>
            </a:r>
            <a:endParaRPr lang="en-GB">
              <a:latin typeface="Georgia"/>
              <a:cs typeface="Georgia"/>
            </a:endParaRPr>
          </a:p>
        </p:txBody>
      </p:sp>
      <p:sp>
        <p:nvSpPr>
          <p:cNvPr id="39" name="Text Box 42"/>
          <p:cNvSpPr txBox="1">
            <a:spLocks noChangeArrowheads="1"/>
          </p:cNvSpPr>
          <p:nvPr/>
        </p:nvSpPr>
        <p:spPr bwMode="auto">
          <a:xfrm>
            <a:off x="2441864" y="4595813"/>
            <a:ext cx="272762"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10</a:t>
            </a:r>
            <a:endParaRPr lang="en-GB">
              <a:latin typeface="Georgia"/>
              <a:cs typeface="Georgia"/>
            </a:endParaRPr>
          </a:p>
        </p:txBody>
      </p:sp>
      <p:sp>
        <p:nvSpPr>
          <p:cNvPr id="40" name="Text Box 43"/>
          <p:cNvSpPr txBox="1">
            <a:spLocks noChangeArrowheads="1"/>
          </p:cNvSpPr>
          <p:nvPr/>
        </p:nvSpPr>
        <p:spPr bwMode="auto">
          <a:xfrm>
            <a:off x="1187740" y="2664199"/>
            <a:ext cx="567170"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Juice</a:t>
            </a:r>
            <a:endParaRPr lang="en-GB">
              <a:latin typeface="Georgia"/>
              <a:cs typeface="Georgia"/>
            </a:endParaRPr>
          </a:p>
        </p:txBody>
      </p:sp>
      <p:sp>
        <p:nvSpPr>
          <p:cNvPr id="41" name="Text Box 44"/>
          <p:cNvSpPr txBox="1">
            <a:spLocks noChangeArrowheads="1"/>
          </p:cNvSpPr>
          <p:nvPr/>
        </p:nvSpPr>
        <p:spPr bwMode="auto">
          <a:xfrm>
            <a:off x="1187740" y="3060607"/>
            <a:ext cx="497897"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Cola</a:t>
            </a:r>
            <a:endParaRPr lang="en-GB">
              <a:latin typeface="Georgia"/>
              <a:cs typeface="Georgia"/>
            </a:endParaRPr>
          </a:p>
        </p:txBody>
      </p:sp>
      <p:sp>
        <p:nvSpPr>
          <p:cNvPr id="42" name="Text Box 45"/>
          <p:cNvSpPr txBox="1">
            <a:spLocks noChangeArrowheads="1"/>
          </p:cNvSpPr>
          <p:nvPr/>
        </p:nvSpPr>
        <p:spPr bwMode="auto">
          <a:xfrm>
            <a:off x="1187740" y="3431802"/>
            <a:ext cx="567170"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dirty="0">
                <a:solidFill>
                  <a:srgbClr val="000000"/>
                </a:solidFill>
                <a:latin typeface="Georgia"/>
                <a:cs typeface="Georgia"/>
              </a:rPr>
              <a:t>Milk</a:t>
            </a:r>
            <a:endParaRPr lang="en-GB" dirty="0">
              <a:latin typeface="Georgia"/>
              <a:cs typeface="Georgia"/>
            </a:endParaRPr>
          </a:p>
        </p:txBody>
      </p:sp>
      <p:sp>
        <p:nvSpPr>
          <p:cNvPr id="43" name="Text Box 46"/>
          <p:cNvSpPr txBox="1">
            <a:spLocks noChangeArrowheads="1"/>
          </p:cNvSpPr>
          <p:nvPr/>
        </p:nvSpPr>
        <p:spPr bwMode="auto">
          <a:xfrm>
            <a:off x="1187740" y="3802997"/>
            <a:ext cx="730250"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Cream</a:t>
            </a:r>
            <a:endParaRPr lang="en-GB">
              <a:latin typeface="Georgia"/>
              <a:cs typeface="Georgia"/>
            </a:endParaRPr>
          </a:p>
        </p:txBody>
      </p:sp>
      <p:sp>
        <p:nvSpPr>
          <p:cNvPr id="44" name="Text Box 47"/>
          <p:cNvSpPr txBox="1">
            <a:spLocks noChangeArrowheads="1"/>
          </p:cNvSpPr>
          <p:nvPr/>
        </p:nvSpPr>
        <p:spPr bwMode="auto">
          <a:xfrm>
            <a:off x="1187739" y="4198004"/>
            <a:ext cx="1203614"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Toothpaste</a:t>
            </a:r>
            <a:endParaRPr lang="en-GB">
              <a:latin typeface="Georgia"/>
              <a:cs typeface="Georgia"/>
            </a:endParaRPr>
          </a:p>
        </p:txBody>
      </p:sp>
      <p:sp>
        <p:nvSpPr>
          <p:cNvPr id="45" name="Text Box 48"/>
          <p:cNvSpPr txBox="1">
            <a:spLocks noChangeArrowheads="1"/>
          </p:cNvSpPr>
          <p:nvPr/>
        </p:nvSpPr>
        <p:spPr bwMode="auto">
          <a:xfrm>
            <a:off x="1187740" y="4566397"/>
            <a:ext cx="562841"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Soap</a:t>
            </a:r>
            <a:endParaRPr lang="en-GB">
              <a:latin typeface="Georgia"/>
              <a:cs typeface="Georgia"/>
            </a:endParaRPr>
          </a:p>
        </p:txBody>
      </p:sp>
      <p:sp>
        <p:nvSpPr>
          <p:cNvPr id="46" name="Text Box 49"/>
          <p:cNvSpPr txBox="1">
            <a:spLocks noChangeArrowheads="1"/>
          </p:cNvSpPr>
          <p:nvPr/>
        </p:nvSpPr>
        <p:spPr bwMode="auto">
          <a:xfrm>
            <a:off x="2522682" y="5004828"/>
            <a:ext cx="2205182" cy="264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1    2    3    4    5    6</a:t>
            </a:r>
            <a:endParaRPr lang="en-GB">
              <a:latin typeface="Georgia"/>
              <a:cs typeface="Georgia"/>
            </a:endParaRPr>
          </a:p>
        </p:txBody>
      </p:sp>
      <p:sp>
        <p:nvSpPr>
          <p:cNvPr id="47" name="Text Box 50"/>
          <p:cNvSpPr txBox="1">
            <a:spLocks noChangeArrowheads="1"/>
          </p:cNvSpPr>
          <p:nvPr/>
        </p:nvSpPr>
        <p:spPr bwMode="auto">
          <a:xfrm>
            <a:off x="3300558" y="5339603"/>
            <a:ext cx="1073727" cy="218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Month</a:t>
            </a:r>
            <a:endParaRPr lang="en-GB" b="1" dirty="0">
              <a:latin typeface="Georgia"/>
              <a:cs typeface="Georgia"/>
            </a:endParaRPr>
          </a:p>
        </p:txBody>
      </p:sp>
      <p:sp>
        <p:nvSpPr>
          <p:cNvPr id="48" name="Text Box 51"/>
          <p:cNvSpPr txBox="1">
            <a:spLocks noChangeArrowheads="1"/>
          </p:cNvSpPr>
          <p:nvPr/>
        </p:nvSpPr>
        <p:spPr bwMode="auto">
          <a:xfrm>
            <a:off x="2245591" y="2343431"/>
            <a:ext cx="180398"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N</a:t>
            </a:r>
            <a:endParaRPr lang="en-GB">
              <a:latin typeface="Georgia"/>
              <a:cs typeface="Georgia"/>
            </a:endParaRPr>
          </a:p>
        </p:txBody>
      </p:sp>
      <p:sp>
        <p:nvSpPr>
          <p:cNvPr id="49" name="Text Box 52"/>
          <p:cNvSpPr txBox="1">
            <a:spLocks noChangeArrowheads="1"/>
          </p:cNvSpPr>
          <p:nvPr/>
        </p:nvSpPr>
        <p:spPr bwMode="auto">
          <a:xfrm>
            <a:off x="2628034" y="1910603"/>
            <a:ext cx="246784"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W</a:t>
            </a:r>
            <a:endParaRPr lang="en-GB">
              <a:latin typeface="Georgia"/>
              <a:cs typeface="Georgia"/>
            </a:endParaRPr>
          </a:p>
        </p:txBody>
      </p:sp>
      <p:sp>
        <p:nvSpPr>
          <p:cNvPr id="50" name="Text Box 53"/>
          <p:cNvSpPr txBox="1">
            <a:spLocks noChangeArrowheads="1"/>
          </p:cNvSpPr>
          <p:nvPr/>
        </p:nvSpPr>
        <p:spPr bwMode="auto">
          <a:xfrm>
            <a:off x="2459182" y="2127718"/>
            <a:ext cx="165966"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S</a:t>
            </a:r>
            <a:endParaRPr lang="en-GB">
              <a:latin typeface="Georgia"/>
              <a:cs typeface="Georgia"/>
            </a:endParaRPr>
          </a:p>
        </p:txBody>
      </p:sp>
      <p:sp>
        <p:nvSpPr>
          <p:cNvPr id="51" name="Text Box 54"/>
          <p:cNvSpPr txBox="1">
            <a:spLocks noChangeArrowheads="1"/>
          </p:cNvSpPr>
          <p:nvPr/>
        </p:nvSpPr>
        <p:spPr bwMode="auto">
          <a:xfrm rot="18660000">
            <a:off x="1841365" y="1859783"/>
            <a:ext cx="941140" cy="259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Region</a:t>
            </a:r>
            <a:endParaRPr lang="en-GB" b="1" dirty="0">
              <a:latin typeface="Georgia"/>
              <a:cs typeface="Georgia"/>
            </a:endParaRPr>
          </a:p>
        </p:txBody>
      </p:sp>
      <p:sp>
        <p:nvSpPr>
          <p:cNvPr id="52" name="Text Box 55"/>
          <p:cNvSpPr txBox="1">
            <a:spLocks noChangeArrowheads="1"/>
          </p:cNvSpPr>
          <p:nvPr/>
        </p:nvSpPr>
        <p:spPr bwMode="auto">
          <a:xfrm rot="16200000">
            <a:off x="385989" y="3524653"/>
            <a:ext cx="900672" cy="258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a:solidFill>
                  <a:srgbClr val="000000"/>
                </a:solidFill>
                <a:latin typeface="Georgia"/>
                <a:cs typeface="Georgia"/>
              </a:rPr>
              <a:t>Product</a:t>
            </a:r>
            <a:endParaRPr lang="en-GB" b="1">
              <a:latin typeface="Georgia"/>
              <a:cs typeface="Georgia"/>
            </a:endParaRPr>
          </a:p>
        </p:txBody>
      </p:sp>
      <p:sp>
        <p:nvSpPr>
          <p:cNvPr id="53" name="AutoShape 56"/>
          <p:cNvSpPr>
            <a:spLocks noChangeArrowheads="1"/>
          </p:cNvSpPr>
          <p:nvPr/>
        </p:nvSpPr>
        <p:spPr bwMode="auto">
          <a:xfrm flipV="1">
            <a:off x="6305262" y="4303059"/>
            <a:ext cx="1512455" cy="1467971"/>
          </a:xfrm>
          <a:prstGeom prst="roundRect">
            <a:avLst>
              <a:gd name="adj" fmla="val 0"/>
            </a:avLst>
          </a:prstGeom>
          <a:noFill/>
          <a:ln w="18760">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54" name="Line 57"/>
          <p:cNvSpPr>
            <a:spLocks noChangeShapeType="1"/>
          </p:cNvSpPr>
          <p:nvPr/>
        </p:nvSpPr>
        <p:spPr bwMode="auto">
          <a:xfrm>
            <a:off x="6302376" y="5525901"/>
            <a:ext cx="1509568" cy="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5" name="Line 58"/>
          <p:cNvSpPr>
            <a:spLocks noChangeShapeType="1"/>
          </p:cNvSpPr>
          <p:nvPr/>
        </p:nvSpPr>
        <p:spPr bwMode="auto">
          <a:xfrm>
            <a:off x="6302376" y="5280772"/>
            <a:ext cx="1509568" cy="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6" name="Line 59"/>
          <p:cNvSpPr>
            <a:spLocks noChangeShapeType="1"/>
          </p:cNvSpPr>
          <p:nvPr/>
        </p:nvSpPr>
        <p:spPr bwMode="auto">
          <a:xfrm>
            <a:off x="6302376" y="5037044"/>
            <a:ext cx="1509568" cy="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7" name="Line 60"/>
          <p:cNvSpPr>
            <a:spLocks noChangeShapeType="1"/>
          </p:cNvSpPr>
          <p:nvPr/>
        </p:nvSpPr>
        <p:spPr bwMode="auto">
          <a:xfrm>
            <a:off x="6302376" y="4791916"/>
            <a:ext cx="1509568" cy="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8" name="Line 61"/>
          <p:cNvSpPr>
            <a:spLocks noChangeShapeType="1"/>
          </p:cNvSpPr>
          <p:nvPr/>
        </p:nvSpPr>
        <p:spPr bwMode="auto">
          <a:xfrm>
            <a:off x="6302376" y="4548188"/>
            <a:ext cx="1509568" cy="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9" name="Line 62"/>
          <p:cNvSpPr>
            <a:spLocks noChangeShapeType="1"/>
          </p:cNvSpPr>
          <p:nvPr/>
        </p:nvSpPr>
        <p:spPr bwMode="auto">
          <a:xfrm flipV="1">
            <a:off x="6557818" y="4303059"/>
            <a:ext cx="0" cy="146657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0" name="Line 63"/>
          <p:cNvSpPr>
            <a:spLocks noChangeShapeType="1"/>
          </p:cNvSpPr>
          <p:nvPr/>
        </p:nvSpPr>
        <p:spPr bwMode="auto">
          <a:xfrm flipV="1">
            <a:off x="6810375" y="4303059"/>
            <a:ext cx="0" cy="146657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1" name="Line 64"/>
          <p:cNvSpPr>
            <a:spLocks noChangeShapeType="1"/>
          </p:cNvSpPr>
          <p:nvPr/>
        </p:nvSpPr>
        <p:spPr bwMode="auto">
          <a:xfrm flipV="1">
            <a:off x="7062932" y="4301659"/>
            <a:ext cx="0" cy="1465169"/>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2" name="Line 65"/>
          <p:cNvSpPr>
            <a:spLocks noChangeShapeType="1"/>
          </p:cNvSpPr>
          <p:nvPr/>
        </p:nvSpPr>
        <p:spPr bwMode="auto">
          <a:xfrm flipV="1">
            <a:off x="7314045" y="4303059"/>
            <a:ext cx="0" cy="1462368"/>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3" name="Line 66"/>
          <p:cNvSpPr>
            <a:spLocks noChangeShapeType="1"/>
          </p:cNvSpPr>
          <p:nvPr/>
        </p:nvSpPr>
        <p:spPr bwMode="auto">
          <a:xfrm>
            <a:off x="7566603" y="4303059"/>
            <a:ext cx="0" cy="146657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4" name="Line 67"/>
          <p:cNvSpPr>
            <a:spLocks noChangeShapeType="1"/>
          </p:cNvSpPr>
          <p:nvPr/>
        </p:nvSpPr>
        <p:spPr bwMode="auto">
          <a:xfrm>
            <a:off x="6432262" y="4179794"/>
            <a:ext cx="1511011" cy="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5" name="Line 68"/>
          <p:cNvSpPr>
            <a:spLocks noChangeShapeType="1"/>
          </p:cNvSpPr>
          <p:nvPr/>
        </p:nvSpPr>
        <p:spPr bwMode="auto">
          <a:xfrm>
            <a:off x="6557818" y="4059331"/>
            <a:ext cx="1512455" cy="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6" name="Line 69"/>
          <p:cNvSpPr>
            <a:spLocks noChangeShapeType="1"/>
          </p:cNvSpPr>
          <p:nvPr/>
        </p:nvSpPr>
        <p:spPr bwMode="auto">
          <a:xfrm>
            <a:off x="6683375" y="3936066"/>
            <a:ext cx="1506682" cy="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7" name="Line 70"/>
          <p:cNvSpPr>
            <a:spLocks noChangeShapeType="1"/>
          </p:cNvSpPr>
          <p:nvPr/>
        </p:nvSpPr>
        <p:spPr bwMode="auto">
          <a:xfrm flipV="1">
            <a:off x="6305262" y="3936066"/>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8" name="Line 71"/>
          <p:cNvSpPr>
            <a:spLocks noChangeShapeType="1"/>
          </p:cNvSpPr>
          <p:nvPr/>
        </p:nvSpPr>
        <p:spPr bwMode="auto">
          <a:xfrm flipV="1">
            <a:off x="7817717" y="3936066"/>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9" name="Line 72"/>
          <p:cNvSpPr>
            <a:spLocks noChangeShapeType="1"/>
          </p:cNvSpPr>
          <p:nvPr/>
        </p:nvSpPr>
        <p:spPr bwMode="auto">
          <a:xfrm flipV="1">
            <a:off x="7817717" y="5402637"/>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0" name="Line 73"/>
          <p:cNvSpPr>
            <a:spLocks noChangeShapeType="1"/>
          </p:cNvSpPr>
          <p:nvPr/>
        </p:nvSpPr>
        <p:spPr bwMode="auto">
          <a:xfrm>
            <a:off x="8195830" y="3936067"/>
            <a:ext cx="0" cy="146657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1" name="Line 74"/>
          <p:cNvSpPr>
            <a:spLocks noChangeShapeType="1"/>
          </p:cNvSpPr>
          <p:nvPr/>
        </p:nvSpPr>
        <p:spPr bwMode="auto">
          <a:xfrm>
            <a:off x="8070273" y="4059331"/>
            <a:ext cx="0" cy="1466570"/>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2" name="Line 75"/>
          <p:cNvSpPr>
            <a:spLocks noChangeShapeType="1"/>
          </p:cNvSpPr>
          <p:nvPr/>
        </p:nvSpPr>
        <p:spPr bwMode="auto">
          <a:xfrm>
            <a:off x="7943273" y="4179794"/>
            <a:ext cx="0" cy="1467971"/>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3" name="Line 76"/>
          <p:cNvSpPr>
            <a:spLocks noChangeShapeType="1"/>
          </p:cNvSpPr>
          <p:nvPr/>
        </p:nvSpPr>
        <p:spPr bwMode="auto">
          <a:xfrm flipV="1">
            <a:off x="6557818" y="3936066"/>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4" name="Line 77"/>
          <p:cNvSpPr>
            <a:spLocks noChangeShapeType="1"/>
          </p:cNvSpPr>
          <p:nvPr/>
        </p:nvSpPr>
        <p:spPr bwMode="auto">
          <a:xfrm flipV="1">
            <a:off x="6810376" y="3936066"/>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5" name="Line 78"/>
          <p:cNvSpPr>
            <a:spLocks noChangeShapeType="1"/>
          </p:cNvSpPr>
          <p:nvPr/>
        </p:nvSpPr>
        <p:spPr bwMode="auto">
          <a:xfrm flipV="1">
            <a:off x="7062932" y="3936066"/>
            <a:ext cx="376671"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6" name="Line 79"/>
          <p:cNvSpPr>
            <a:spLocks noChangeShapeType="1"/>
          </p:cNvSpPr>
          <p:nvPr/>
        </p:nvSpPr>
        <p:spPr bwMode="auto">
          <a:xfrm flipV="1">
            <a:off x="7314046" y="3936066"/>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7" name="Line 80"/>
          <p:cNvSpPr>
            <a:spLocks noChangeShapeType="1"/>
          </p:cNvSpPr>
          <p:nvPr/>
        </p:nvSpPr>
        <p:spPr bwMode="auto">
          <a:xfrm flipV="1">
            <a:off x="7566603" y="3936066"/>
            <a:ext cx="376670"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8" name="Line 81"/>
          <p:cNvSpPr>
            <a:spLocks noChangeShapeType="1"/>
          </p:cNvSpPr>
          <p:nvPr/>
        </p:nvSpPr>
        <p:spPr bwMode="auto">
          <a:xfrm flipV="1">
            <a:off x="7817717" y="5157508"/>
            <a:ext cx="378114" cy="368394"/>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9" name="Line 82"/>
          <p:cNvSpPr>
            <a:spLocks noChangeShapeType="1"/>
          </p:cNvSpPr>
          <p:nvPr/>
        </p:nvSpPr>
        <p:spPr bwMode="auto">
          <a:xfrm flipV="1">
            <a:off x="7817717" y="4668651"/>
            <a:ext cx="378114" cy="3683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80" name="Line 83"/>
          <p:cNvSpPr>
            <a:spLocks noChangeShapeType="1"/>
          </p:cNvSpPr>
          <p:nvPr/>
        </p:nvSpPr>
        <p:spPr bwMode="auto">
          <a:xfrm flipV="1">
            <a:off x="7817717" y="4179794"/>
            <a:ext cx="378114" cy="368394"/>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81" name="Line 84"/>
          <p:cNvSpPr>
            <a:spLocks noChangeShapeType="1"/>
          </p:cNvSpPr>
          <p:nvPr/>
        </p:nvSpPr>
        <p:spPr bwMode="auto">
          <a:xfrm flipV="1">
            <a:off x="7817717" y="4913780"/>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82" name="Line 85"/>
          <p:cNvSpPr>
            <a:spLocks noChangeShapeType="1"/>
          </p:cNvSpPr>
          <p:nvPr/>
        </p:nvSpPr>
        <p:spPr bwMode="auto">
          <a:xfrm flipV="1">
            <a:off x="7817717" y="4424924"/>
            <a:ext cx="378114" cy="366993"/>
          </a:xfrm>
          <a:prstGeom prst="line">
            <a:avLst/>
          </a:prstGeom>
          <a:noFill/>
          <a:ln w="1876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83" name="Text Box 86"/>
          <p:cNvSpPr txBox="1">
            <a:spLocks noChangeArrowheads="1"/>
          </p:cNvSpPr>
          <p:nvPr/>
        </p:nvSpPr>
        <p:spPr bwMode="auto">
          <a:xfrm>
            <a:off x="6677603" y="5862078"/>
            <a:ext cx="1134341"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Product</a:t>
            </a:r>
            <a:endParaRPr lang="en-GB" b="1" dirty="0">
              <a:latin typeface="Georgia"/>
              <a:cs typeface="Georgia"/>
            </a:endParaRPr>
          </a:p>
        </p:txBody>
      </p:sp>
      <p:sp>
        <p:nvSpPr>
          <p:cNvPr id="84" name="Text Box 87"/>
          <p:cNvSpPr txBox="1">
            <a:spLocks noChangeArrowheads="1"/>
          </p:cNvSpPr>
          <p:nvPr/>
        </p:nvSpPr>
        <p:spPr bwMode="auto">
          <a:xfrm rot="18660000">
            <a:off x="5875274" y="3742854"/>
            <a:ext cx="990142" cy="363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Month</a:t>
            </a:r>
            <a:endParaRPr lang="en-GB" b="1" dirty="0">
              <a:latin typeface="Georgia"/>
              <a:cs typeface="Georgia"/>
            </a:endParaRPr>
          </a:p>
        </p:txBody>
      </p:sp>
      <p:sp>
        <p:nvSpPr>
          <p:cNvPr id="85" name="Text Box 88"/>
          <p:cNvSpPr txBox="1">
            <a:spLocks noChangeArrowheads="1"/>
          </p:cNvSpPr>
          <p:nvPr/>
        </p:nvSpPr>
        <p:spPr bwMode="auto">
          <a:xfrm rot="16200000">
            <a:off x="5528643" y="5200913"/>
            <a:ext cx="1040747" cy="2815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a:solidFill>
                  <a:srgbClr val="000000"/>
                </a:solidFill>
                <a:latin typeface="Georgia"/>
                <a:cs typeface="Georgia"/>
              </a:rPr>
              <a:t>Region</a:t>
            </a:r>
            <a:endParaRPr lang="en-GB" b="1">
              <a:latin typeface="Georgia"/>
              <a:cs typeface="Georgia"/>
            </a:endParaRPr>
          </a:p>
        </p:txBody>
      </p:sp>
    </p:spTree>
    <p:extLst>
      <p:ext uri="{BB962C8B-B14F-4D97-AF65-F5344CB8AC3E}">
        <p14:creationId xmlns:p14="http://schemas.microsoft.com/office/powerpoint/2010/main" val="5278405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Multidimensional Analysis – Drill Down</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26</a:t>
            </a:fld>
            <a:endParaRPr lang="en-US"/>
          </a:p>
        </p:txBody>
      </p:sp>
      <p:sp>
        <p:nvSpPr>
          <p:cNvPr id="4" name="AutoShape 7"/>
          <p:cNvSpPr>
            <a:spLocks noChangeArrowheads="1"/>
          </p:cNvSpPr>
          <p:nvPr/>
        </p:nvSpPr>
        <p:spPr bwMode="auto">
          <a:xfrm flipV="1">
            <a:off x="3193922" y="2840692"/>
            <a:ext cx="2397125" cy="2325221"/>
          </a:xfrm>
          <a:prstGeom prst="roundRect">
            <a:avLst>
              <a:gd name="adj" fmla="val 0"/>
            </a:avLst>
          </a:prstGeom>
          <a:noFill/>
          <a:ln w="1876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5" name="Line 8"/>
          <p:cNvSpPr>
            <a:spLocks noChangeShapeType="1"/>
          </p:cNvSpPr>
          <p:nvPr/>
        </p:nvSpPr>
        <p:spPr bwMode="auto">
          <a:xfrm>
            <a:off x="3192479" y="4776508"/>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 name="Line 9"/>
          <p:cNvSpPr>
            <a:spLocks noChangeShapeType="1"/>
          </p:cNvSpPr>
          <p:nvPr/>
        </p:nvSpPr>
        <p:spPr bwMode="auto">
          <a:xfrm>
            <a:off x="3192479" y="4389905"/>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 name="Line 10"/>
          <p:cNvSpPr>
            <a:spLocks noChangeShapeType="1"/>
          </p:cNvSpPr>
          <p:nvPr/>
        </p:nvSpPr>
        <p:spPr bwMode="auto">
          <a:xfrm>
            <a:off x="3192479" y="4001902"/>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8" name="Line 11"/>
          <p:cNvSpPr>
            <a:spLocks noChangeShapeType="1"/>
          </p:cNvSpPr>
          <p:nvPr/>
        </p:nvSpPr>
        <p:spPr bwMode="auto">
          <a:xfrm>
            <a:off x="3192479" y="3615299"/>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9" name="Line 12"/>
          <p:cNvSpPr>
            <a:spLocks noChangeShapeType="1"/>
          </p:cNvSpPr>
          <p:nvPr/>
        </p:nvSpPr>
        <p:spPr bwMode="auto">
          <a:xfrm>
            <a:off x="3192479" y="3227295"/>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0" name="Line 13"/>
          <p:cNvSpPr>
            <a:spLocks noChangeShapeType="1"/>
          </p:cNvSpPr>
          <p:nvPr/>
        </p:nvSpPr>
        <p:spPr bwMode="auto">
          <a:xfrm flipV="1">
            <a:off x="3595126"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1" name="Line 14"/>
          <p:cNvSpPr>
            <a:spLocks noChangeShapeType="1"/>
          </p:cNvSpPr>
          <p:nvPr/>
        </p:nvSpPr>
        <p:spPr bwMode="auto">
          <a:xfrm flipV="1">
            <a:off x="3994888"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2" name="Line 15"/>
          <p:cNvSpPr>
            <a:spLocks noChangeShapeType="1"/>
          </p:cNvSpPr>
          <p:nvPr/>
        </p:nvSpPr>
        <p:spPr bwMode="auto">
          <a:xfrm flipV="1">
            <a:off x="4393206" y="2839292"/>
            <a:ext cx="0" cy="2321018"/>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3" name="Line 16"/>
          <p:cNvSpPr>
            <a:spLocks noChangeShapeType="1"/>
          </p:cNvSpPr>
          <p:nvPr/>
        </p:nvSpPr>
        <p:spPr bwMode="auto">
          <a:xfrm flipV="1">
            <a:off x="4792967" y="2840692"/>
            <a:ext cx="0" cy="231681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4" name="Line 17"/>
          <p:cNvSpPr>
            <a:spLocks noChangeShapeType="1"/>
          </p:cNvSpPr>
          <p:nvPr/>
        </p:nvSpPr>
        <p:spPr bwMode="auto">
          <a:xfrm>
            <a:off x="5192729"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5" name="Line 18"/>
          <p:cNvSpPr>
            <a:spLocks noChangeShapeType="1"/>
          </p:cNvSpPr>
          <p:nvPr/>
        </p:nvSpPr>
        <p:spPr bwMode="auto">
          <a:xfrm>
            <a:off x="3395967" y="2645990"/>
            <a:ext cx="239423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6" name="Line 19"/>
          <p:cNvSpPr>
            <a:spLocks noChangeShapeType="1"/>
          </p:cNvSpPr>
          <p:nvPr/>
        </p:nvSpPr>
        <p:spPr bwMode="auto">
          <a:xfrm>
            <a:off x="3595126" y="2452689"/>
            <a:ext cx="2395682"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7" name="Line 20"/>
          <p:cNvSpPr>
            <a:spLocks noChangeShapeType="1"/>
          </p:cNvSpPr>
          <p:nvPr/>
        </p:nvSpPr>
        <p:spPr bwMode="auto">
          <a:xfrm>
            <a:off x="3795729" y="2259387"/>
            <a:ext cx="2384136"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8" name="Line 21"/>
          <p:cNvSpPr>
            <a:spLocks noChangeShapeType="1"/>
          </p:cNvSpPr>
          <p:nvPr/>
        </p:nvSpPr>
        <p:spPr bwMode="auto">
          <a:xfrm flipV="1">
            <a:off x="3196808" y="2259387"/>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9" name="Line 22"/>
          <p:cNvSpPr>
            <a:spLocks noChangeShapeType="1"/>
          </p:cNvSpPr>
          <p:nvPr/>
        </p:nvSpPr>
        <p:spPr bwMode="auto">
          <a:xfrm flipV="1">
            <a:off x="5591047" y="2259387"/>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0" name="Line 23"/>
          <p:cNvSpPr>
            <a:spLocks noChangeShapeType="1"/>
          </p:cNvSpPr>
          <p:nvPr/>
        </p:nvSpPr>
        <p:spPr bwMode="auto">
          <a:xfrm flipV="1">
            <a:off x="5591047" y="4583207"/>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1" name="Text Box 24"/>
          <p:cNvSpPr txBox="1">
            <a:spLocks noChangeArrowheads="1"/>
          </p:cNvSpPr>
          <p:nvPr/>
        </p:nvSpPr>
        <p:spPr bwMode="auto">
          <a:xfrm>
            <a:off x="3260308" y="2916332"/>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10</a:t>
            </a:r>
            <a:endParaRPr lang="en-GB">
              <a:latin typeface="Georgia"/>
              <a:cs typeface="Georgia"/>
            </a:endParaRPr>
          </a:p>
        </p:txBody>
      </p:sp>
      <p:sp>
        <p:nvSpPr>
          <p:cNvPr id="22" name="Line 25"/>
          <p:cNvSpPr>
            <a:spLocks noChangeShapeType="1"/>
          </p:cNvSpPr>
          <p:nvPr/>
        </p:nvSpPr>
        <p:spPr bwMode="auto">
          <a:xfrm>
            <a:off x="6189967" y="2259387"/>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3" name="Line 26"/>
          <p:cNvSpPr>
            <a:spLocks noChangeShapeType="1"/>
          </p:cNvSpPr>
          <p:nvPr/>
        </p:nvSpPr>
        <p:spPr bwMode="auto">
          <a:xfrm>
            <a:off x="5990808" y="2452689"/>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4" name="Line 27"/>
          <p:cNvSpPr>
            <a:spLocks noChangeShapeType="1"/>
          </p:cNvSpPr>
          <p:nvPr/>
        </p:nvSpPr>
        <p:spPr bwMode="auto">
          <a:xfrm>
            <a:off x="5790206" y="2645990"/>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5" name="Line 28"/>
          <p:cNvSpPr>
            <a:spLocks noChangeShapeType="1"/>
          </p:cNvSpPr>
          <p:nvPr/>
        </p:nvSpPr>
        <p:spPr bwMode="auto">
          <a:xfrm flipV="1">
            <a:off x="3595126" y="2259387"/>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6" name="Line 29"/>
          <p:cNvSpPr>
            <a:spLocks noChangeShapeType="1"/>
          </p:cNvSpPr>
          <p:nvPr/>
        </p:nvSpPr>
        <p:spPr bwMode="auto">
          <a:xfrm flipV="1">
            <a:off x="3994888" y="2259387"/>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7" name="Line 30"/>
          <p:cNvSpPr>
            <a:spLocks noChangeShapeType="1"/>
          </p:cNvSpPr>
          <p:nvPr/>
        </p:nvSpPr>
        <p:spPr bwMode="auto">
          <a:xfrm flipV="1">
            <a:off x="4393206" y="2259387"/>
            <a:ext cx="600364"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8" name="Line 31"/>
          <p:cNvSpPr>
            <a:spLocks noChangeShapeType="1"/>
          </p:cNvSpPr>
          <p:nvPr/>
        </p:nvSpPr>
        <p:spPr bwMode="auto">
          <a:xfrm flipV="1">
            <a:off x="4792967" y="2259387"/>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9" name="Line 32"/>
          <p:cNvSpPr>
            <a:spLocks noChangeShapeType="1"/>
          </p:cNvSpPr>
          <p:nvPr/>
        </p:nvSpPr>
        <p:spPr bwMode="auto">
          <a:xfrm flipV="1">
            <a:off x="5192729" y="2259387"/>
            <a:ext cx="597477"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0" name="Line 33"/>
          <p:cNvSpPr>
            <a:spLocks noChangeShapeType="1"/>
          </p:cNvSpPr>
          <p:nvPr/>
        </p:nvSpPr>
        <p:spPr bwMode="auto">
          <a:xfrm flipV="1">
            <a:off x="5591047" y="4195203"/>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1" name="Line 34"/>
          <p:cNvSpPr>
            <a:spLocks noChangeShapeType="1"/>
          </p:cNvSpPr>
          <p:nvPr/>
        </p:nvSpPr>
        <p:spPr bwMode="auto">
          <a:xfrm flipV="1">
            <a:off x="5591047" y="3420596"/>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2" name="Line 35"/>
          <p:cNvSpPr>
            <a:spLocks noChangeShapeType="1"/>
          </p:cNvSpPr>
          <p:nvPr/>
        </p:nvSpPr>
        <p:spPr bwMode="auto">
          <a:xfrm flipV="1">
            <a:off x="5591047" y="2645990"/>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3" name="Line 36"/>
          <p:cNvSpPr>
            <a:spLocks noChangeShapeType="1"/>
          </p:cNvSpPr>
          <p:nvPr/>
        </p:nvSpPr>
        <p:spPr bwMode="auto">
          <a:xfrm flipV="1">
            <a:off x="5591047" y="3808600"/>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4" name="Line 37"/>
          <p:cNvSpPr>
            <a:spLocks noChangeShapeType="1"/>
          </p:cNvSpPr>
          <p:nvPr/>
        </p:nvSpPr>
        <p:spPr bwMode="auto">
          <a:xfrm flipV="1">
            <a:off x="5591047" y="3033994"/>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5" name="Text Box 38"/>
          <p:cNvSpPr txBox="1">
            <a:spLocks noChangeArrowheads="1"/>
          </p:cNvSpPr>
          <p:nvPr/>
        </p:nvSpPr>
        <p:spPr bwMode="auto">
          <a:xfrm>
            <a:off x="3260308" y="3288928"/>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50</a:t>
            </a:r>
            <a:endParaRPr lang="en-GB">
              <a:latin typeface="Georgia"/>
              <a:cs typeface="Georgia"/>
            </a:endParaRPr>
          </a:p>
        </p:txBody>
      </p:sp>
      <p:sp>
        <p:nvSpPr>
          <p:cNvPr id="36" name="Text Box 39"/>
          <p:cNvSpPr txBox="1">
            <a:spLocks noChangeArrowheads="1"/>
          </p:cNvSpPr>
          <p:nvPr/>
        </p:nvSpPr>
        <p:spPr bwMode="auto">
          <a:xfrm>
            <a:off x="3260308" y="3683935"/>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20</a:t>
            </a:r>
            <a:endParaRPr lang="en-GB">
              <a:latin typeface="Georgia"/>
              <a:cs typeface="Georgia"/>
            </a:endParaRPr>
          </a:p>
        </p:txBody>
      </p:sp>
      <p:sp>
        <p:nvSpPr>
          <p:cNvPr id="37" name="Text Box 40"/>
          <p:cNvSpPr txBox="1">
            <a:spLocks noChangeArrowheads="1"/>
          </p:cNvSpPr>
          <p:nvPr/>
        </p:nvSpPr>
        <p:spPr bwMode="auto">
          <a:xfrm>
            <a:off x="3260308" y="4081744"/>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12</a:t>
            </a:r>
            <a:endParaRPr lang="en-GB">
              <a:latin typeface="Georgia"/>
              <a:cs typeface="Georgia"/>
            </a:endParaRPr>
          </a:p>
        </p:txBody>
      </p:sp>
      <p:sp>
        <p:nvSpPr>
          <p:cNvPr id="38" name="Text Box 41"/>
          <p:cNvSpPr txBox="1">
            <a:spLocks noChangeArrowheads="1"/>
          </p:cNvSpPr>
          <p:nvPr/>
        </p:nvSpPr>
        <p:spPr bwMode="auto">
          <a:xfrm>
            <a:off x="3260308" y="4478152"/>
            <a:ext cx="272762"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15</a:t>
            </a:r>
            <a:endParaRPr lang="en-GB">
              <a:latin typeface="Georgia"/>
              <a:cs typeface="Georgia"/>
            </a:endParaRPr>
          </a:p>
        </p:txBody>
      </p:sp>
      <p:sp>
        <p:nvSpPr>
          <p:cNvPr id="39" name="Text Box 42"/>
          <p:cNvSpPr txBox="1">
            <a:spLocks noChangeArrowheads="1"/>
          </p:cNvSpPr>
          <p:nvPr/>
        </p:nvSpPr>
        <p:spPr bwMode="auto">
          <a:xfrm>
            <a:off x="3260308" y="4847946"/>
            <a:ext cx="272762"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10</a:t>
            </a:r>
            <a:endParaRPr lang="en-GB">
              <a:latin typeface="Georgia"/>
              <a:cs typeface="Georgia"/>
            </a:endParaRPr>
          </a:p>
        </p:txBody>
      </p:sp>
      <p:sp>
        <p:nvSpPr>
          <p:cNvPr id="40" name="Text Box 43"/>
          <p:cNvSpPr txBox="1">
            <a:spLocks noChangeArrowheads="1"/>
          </p:cNvSpPr>
          <p:nvPr/>
        </p:nvSpPr>
        <p:spPr bwMode="auto">
          <a:xfrm>
            <a:off x="2006184" y="2916332"/>
            <a:ext cx="567170"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Juice</a:t>
            </a:r>
            <a:endParaRPr lang="en-GB">
              <a:latin typeface="Georgia"/>
              <a:cs typeface="Georgia"/>
            </a:endParaRPr>
          </a:p>
        </p:txBody>
      </p:sp>
      <p:sp>
        <p:nvSpPr>
          <p:cNvPr id="41" name="Text Box 44"/>
          <p:cNvSpPr txBox="1">
            <a:spLocks noChangeArrowheads="1"/>
          </p:cNvSpPr>
          <p:nvPr/>
        </p:nvSpPr>
        <p:spPr bwMode="auto">
          <a:xfrm>
            <a:off x="2006184" y="3312740"/>
            <a:ext cx="497897"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Cola</a:t>
            </a:r>
            <a:endParaRPr lang="en-GB">
              <a:latin typeface="Georgia"/>
              <a:cs typeface="Georgia"/>
            </a:endParaRPr>
          </a:p>
        </p:txBody>
      </p:sp>
      <p:sp>
        <p:nvSpPr>
          <p:cNvPr id="42" name="Text Box 45"/>
          <p:cNvSpPr txBox="1">
            <a:spLocks noChangeArrowheads="1"/>
          </p:cNvSpPr>
          <p:nvPr/>
        </p:nvSpPr>
        <p:spPr bwMode="auto">
          <a:xfrm>
            <a:off x="2006184" y="3683935"/>
            <a:ext cx="567170"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dirty="0">
                <a:solidFill>
                  <a:srgbClr val="000000"/>
                </a:solidFill>
                <a:latin typeface="Georgia"/>
                <a:cs typeface="Georgia"/>
              </a:rPr>
              <a:t>Milk</a:t>
            </a:r>
            <a:endParaRPr lang="en-GB" dirty="0">
              <a:latin typeface="Georgia"/>
              <a:cs typeface="Georgia"/>
            </a:endParaRPr>
          </a:p>
        </p:txBody>
      </p:sp>
      <p:sp>
        <p:nvSpPr>
          <p:cNvPr id="43" name="Text Box 46"/>
          <p:cNvSpPr txBox="1">
            <a:spLocks noChangeArrowheads="1"/>
          </p:cNvSpPr>
          <p:nvPr/>
        </p:nvSpPr>
        <p:spPr bwMode="auto">
          <a:xfrm>
            <a:off x="2006184" y="4055130"/>
            <a:ext cx="730250"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Cream</a:t>
            </a:r>
            <a:endParaRPr lang="en-GB">
              <a:latin typeface="Georgia"/>
              <a:cs typeface="Georgia"/>
            </a:endParaRPr>
          </a:p>
        </p:txBody>
      </p:sp>
      <p:sp>
        <p:nvSpPr>
          <p:cNvPr id="44" name="Text Box 47"/>
          <p:cNvSpPr txBox="1">
            <a:spLocks noChangeArrowheads="1"/>
          </p:cNvSpPr>
          <p:nvPr/>
        </p:nvSpPr>
        <p:spPr bwMode="auto">
          <a:xfrm>
            <a:off x="2006183" y="4450137"/>
            <a:ext cx="1203614"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Toothpaste</a:t>
            </a:r>
            <a:endParaRPr lang="en-GB">
              <a:latin typeface="Georgia"/>
              <a:cs typeface="Georgia"/>
            </a:endParaRPr>
          </a:p>
        </p:txBody>
      </p:sp>
      <p:sp>
        <p:nvSpPr>
          <p:cNvPr id="45" name="Text Box 48"/>
          <p:cNvSpPr txBox="1">
            <a:spLocks noChangeArrowheads="1"/>
          </p:cNvSpPr>
          <p:nvPr/>
        </p:nvSpPr>
        <p:spPr bwMode="auto">
          <a:xfrm>
            <a:off x="2006184" y="4818530"/>
            <a:ext cx="562841"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Soap</a:t>
            </a:r>
            <a:endParaRPr lang="en-GB">
              <a:latin typeface="Georgia"/>
              <a:cs typeface="Georgia"/>
            </a:endParaRPr>
          </a:p>
        </p:txBody>
      </p:sp>
      <p:sp>
        <p:nvSpPr>
          <p:cNvPr id="46" name="Text Box 49"/>
          <p:cNvSpPr txBox="1">
            <a:spLocks noChangeArrowheads="1"/>
          </p:cNvSpPr>
          <p:nvPr/>
        </p:nvSpPr>
        <p:spPr bwMode="auto">
          <a:xfrm>
            <a:off x="3341126" y="5256961"/>
            <a:ext cx="2205182" cy="264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1    2    3    4    5    6</a:t>
            </a:r>
            <a:endParaRPr lang="en-GB">
              <a:latin typeface="Georgia"/>
              <a:cs typeface="Georgia"/>
            </a:endParaRPr>
          </a:p>
        </p:txBody>
      </p:sp>
      <p:sp>
        <p:nvSpPr>
          <p:cNvPr id="47" name="Text Box 50"/>
          <p:cNvSpPr txBox="1">
            <a:spLocks noChangeArrowheads="1"/>
          </p:cNvSpPr>
          <p:nvPr/>
        </p:nvSpPr>
        <p:spPr bwMode="auto">
          <a:xfrm>
            <a:off x="4119002" y="5591736"/>
            <a:ext cx="1073727" cy="218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Month</a:t>
            </a:r>
            <a:endParaRPr lang="en-GB" b="1" dirty="0">
              <a:latin typeface="Georgia"/>
              <a:cs typeface="Georgia"/>
            </a:endParaRPr>
          </a:p>
        </p:txBody>
      </p:sp>
      <p:sp>
        <p:nvSpPr>
          <p:cNvPr id="48" name="Text Box 51"/>
          <p:cNvSpPr txBox="1">
            <a:spLocks noChangeArrowheads="1"/>
          </p:cNvSpPr>
          <p:nvPr/>
        </p:nvSpPr>
        <p:spPr bwMode="auto">
          <a:xfrm>
            <a:off x="3064035" y="2595564"/>
            <a:ext cx="180398"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N</a:t>
            </a:r>
            <a:endParaRPr lang="en-GB">
              <a:latin typeface="Georgia"/>
              <a:cs typeface="Georgia"/>
            </a:endParaRPr>
          </a:p>
        </p:txBody>
      </p:sp>
      <p:sp>
        <p:nvSpPr>
          <p:cNvPr id="49" name="Text Box 52"/>
          <p:cNvSpPr txBox="1">
            <a:spLocks noChangeArrowheads="1"/>
          </p:cNvSpPr>
          <p:nvPr/>
        </p:nvSpPr>
        <p:spPr bwMode="auto">
          <a:xfrm>
            <a:off x="3446478" y="2162736"/>
            <a:ext cx="246784"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W</a:t>
            </a:r>
            <a:endParaRPr lang="en-GB">
              <a:latin typeface="Georgia"/>
              <a:cs typeface="Georgia"/>
            </a:endParaRPr>
          </a:p>
        </p:txBody>
      </p:sp>
      <p:sp>
        <p:nvSpPr>
          <p:cNvPr id="50" name="Text Box 53"/>
          <p:cNvSpPr txBox="1">
            <a:spLocks noChangeArrowheads="1"/>
          </p:cNvSpPr>
          <p:nvPr/>
        </p:nvSpPr>
        <p:spPr bwMode="auto">
          <a:xfrm>
            <a:off x="3277626" y="2379851"/>
            <a:ext cx="165966"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S</a:t>
            </a:r>
            <a:endParaRPr lang="en-GB">
              <a:latin typeface="Georgia"/>
              <a:cs typeface="Georgia"/>
            </a:endParaRPr>
          </a:p>
        </p:txBody>
      </p:sp>
      <p:sp>
        <p:nvSpPr>
          <p:cNvPr id="51" name="Text Box 54"/>
          <p:cNvSpPr txBox="1">
            <a:spLocks noChangeArrowheads="1"/>
          </p:cNvSpPr>
          <p:nvPr/>
        </p:nvSpPr>
        <p:spPr bwMode="auto">
          <a:xfrm rot="18660000">
            <a:off x="2659809" y="2111916"/>
            <a:ext cx="941140" cy="259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Region</a:t>
            </a:r>
            <a:endParaRPr lang="en-GB" b="1" dirty="0">
              <a:latin typeface="Georgia"/>
              <a:cs typeface="Georgia"/>
            </a:endParaRPr>
          </a:p>
        </p:txBody>
      </p:sp>
      <p:sp>
        <p:nvSpPr>
          <p:cNvPr id="52" name="Text Box 55"/>
          <p:cNvSpPr txBox="1">
            <a:spLocks noChangeArrowheads="1"/>
          </p:cNvSpPr>
          <p:nvPr/>
        </p:nvSpPr>
        <p:spPr bwMode="auto">
          <a:xfrm rot="16200000">
            <a:off x="963663" y="3705348"/>
            <a:ext cx="1043547" cy="258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smtClean="0">
                <a:solidFill>
                  <a:srgbClr val="000000"/>
                </a:solidFill>
                <a:latin typeface="Georgia"/>
                <a:cs typeface="Georgia"/>
              </a:rPr>
              <a:t>Product</a:t>
            </a:r>
          </a:p>
          <a:p>
            <a:pPr>
              <a:buClr>
                <a:srgbClr val="000000"/>
              </a:buClr>
              <a:buSzPct val="90000"/>
              <a:buFont typeface="Monotype Sorts" charset="0"/>
              <a:buNone/>
            </a:pPr>
            <a:r>
              <a:rPr lang="en-GB" sz="1700" b="1" dirty="0" smtClean="0">
                <a:solidFill>
                  <a:srgbClr val="000000"/>
                </a:solidFill>
                <a:latin typeface="Georgia"/>
                <a:cs typeface="Georgia"/>
              </a:rPr>
              <a:t>by brand</a:t>
            </a:r>
            <a:endParaRPr lang="en-GB" b="1" dirty="0">
              <a:latin typeface="Georgia"/>
              <a:cs typeface="Georgia"/>
            </a:endParaRPr>
          </a:p>
        </p:txBody>
      </p:sp>
      <p:sp>
        <p:nvSpPr>
          <p:cNvPr id="53" name="Line 9"/>
          <p:cNvSpPr>
            <a:spLocks noChangeShapeType="1"/>
          </p:cNvSpPr>
          <p:nvPr/>
        </p:nvSpPr>
        <p:spPr bwMode="auto">
          <a:xfrm>
            <a:off x="3192479" y="4478152"/>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4" name="Line 9"/>
          <p:cNvSpPr>
            <a:spLocks noChangeShapeType="1"/>
          </p:cNvSpPr>
          <p:nvPr/>
        </p:nvSpPr>
        <p:spPr bwMode="auto">
          <a:xfrm>
            <a:off x="3192479" y="4583206"/>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5" name="Line 9"/>
          <p:cNvSpPr>
            <a:spLocks noChangeShapeType="1"/>
          </p:cNvSpPr>
          <p:nvPr/>
        </p:nvSpPr>
        <p:spPr bwMode="auto">
          <a:xfrm>
            <a:off x="3201138" y="4700868"/>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6" name="Line 9"/>
          <p:cNvSpPr>
            <a:spLocks noChangeShapeType="1"/>
          </p:cNvSpPr>
          <p:nvPr/>
        </p:nvSpPr>
        <p:spPr bwMode="auto">
          <a:xfrm>
            <a:off x="3201138" y="4876408"/>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7" name="Line 9"/>
          <p:cNvSpPr>
            <a:spLocks noChangeShapeType="1"/>
          </p:cNvSpPr>
          <p:nvPr/>
        </p:nvSpPr>
        <p:spPr bwMode="auto">
          <a:xfrm>
            <a:off x="3201138" y="4981462"/>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8" name="Line 9"/>
          <p:cNvSpPr>
            <a:spLocks noChangeShapeType="1"/>
          </p:cNvSpPr>
          <p:nvPr/>
        </p:nvSpPr>
        <p:spPr bwMode="auto">
          <a:xfrm>
            <a:off x="3209797" y="5099124"/>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59" name="Line 9"/>
          <p:cNvSpPr>
            <a:spLocks noChangeShapeType="1"/>
          </p:cNvSpPr>
          <p:nvPr/>
        </p:nvSpPr>
        <p:spPr bwMode="auto">
          <a:xfrm>
            <a:off x="3192479" y="4090149"/>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0" name="Line 9"/>
          <p:cNvSpPr>
            <a:spLocks noChangeShapeType="1"/>
          </p:cNvSpPr>
          <p:nvPr/>
        </p:nvSpPr>
        <p:spPr bwMode="auto">
          <a:xfrm>
            <a:off x="3192479" y="4195203"/>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1" name="Line 9"/>
          <p:cNvSpPr>
            <a:spLocks noChangeShapeType="1"/>
          </p:cNvSpPr>
          <p:nvPr/>
        </p:nvSpPr>
        <p:spPr bwMode="auto">
          <a:xfrm>
            <a:off x="3201138" y="4312865"/>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2" name="Line 9"/>
          <p:cNvSpPr>
            <a:spLocks noChangeShapeType="1"/>
          </p:cNvSpPr>
          <p:nvPr/>
        </p:nvSpPr>
        <p:spPr bwMode="auto">
          <a:xfrm>
            <a:off x="3192479" y="3683935"/>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3" name="Line 9"/>
          <p:cNvSpPr>
            <a:spLocks noChangeShapeType="1"/>
          </p:cNvSpPr>
          <p:nvPr/>
        </p:nvSpPr>
        <p:spPr bwMode="auto">
          <a:xfrm>
            <a:off x="3192479" y="3788989"/>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4" name="Line 9"/>
          <p:cNvSpPr>
            <a:spLocks noChangeShapeType="1"/>
          </p:cNvSpPr>
          <p:nvPr/>
        </p:nvSpPr>
        <p:spPr bwMode="auto">
          <a:xfrm>
            <a:off x="3201138" y="3906651"/>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5" name="Line 9"/>
          <p:cNvSpPr>
            <a:spLocks noChangeShapeType="1"/>
          </p:cNvSpPr>
          <p:nvPr/>
        </p:nvSpPr>
        <p:spPr bwMode="auto">
          <a:xfrm>
            <a:off x="3201138" y="3316944"/>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6" name="Line 9"/>
          <p:cNvSpPr>
            <a:spLocks noChangeShapeType="1"/>
          </p:cNvSpPr>
          <p:nvPr/>
        </p:nvSpPr>
        <p:spPr bwMode="auto">
          <a:xfrm>
            <a:off x="3201138" y="3421998"/>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7" name="Line 9"/>
          <p:cNvSpPr>
            <a:spLocks noChangeShapeType="1"/>
          </p:cNvSpPr>
          <p:nvPr/>
        </p:nvSpPr>
        <p:spPr bwMode="auto">
          <a:xfrm>
            <a:off x="3209797" y="3539660"/>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8" name="Line 9"/>
          <p:cNvSpPr>
            <a:spLocks noChangeShapeType="1"/>
          </p:cNvSpPr>
          <p:nvPr/>
        </p:nvSpPr>
        <p:spPr bwMode="auto">
          <a:xfrm>
            <a:off x="3189592" y="2915172"/>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69" name="Line 9"/>
          <p:cNvSpPr>
            <a:spLocks noChangeShapeType="1"/>
          </p:cNvSpPr>
          <p:nvPr/>
        </p:nvSpPr>
        <p:spPr bwMode="auto">
          <a:xfrm>
            <a:off x="3189592" y="3020226"/>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70" name="Line 9"/>
          <p:cNvSpPr>
            <a:spLocks noChangeShapeType="1"/>
          </p:cNvSpPr>
          <p:nvPr/>
        </p:nvSpPr>
        <p:spPr bwMode="auto">
          <a:xfrm>
            <a:off x="3198251" y="3137888"/>
            <a:ext cx="2389909" cy="0"/>
          </a:xfrm>
          <a:prstGeom prst="line">
            <a:avLst/>
          </a:prstGeom>
          <a:noFill/>
          <a:ln w="6350" cmpd="sng">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Tree>
    <p:extLst>
      <p:ext uri="{BB962C8B-B14F-4D97-AF65-F5344CB8AC3E}">
        <p14:creationId xmlns:p14="http://schemas.microsoft.com/office/powerpoint/2010/main" val="2278414419"/>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Multidimensional Analysis – Roll Up</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27</a:t>
            </a:fld>
            <a:endParaRPr lang="en-US"/>
          </a:p>
        </p:txBody>
      </p:sp>
      <p:sp>
        <p:nvSpPr>
          <p:cNvPr id="4" name="AutoShape 7"/>
          <p:cNvSpPr>
            <a:spLocks noChangeArrowheads="1"/>
          </p:cNvSpPr>
          <p:nvPr/>
        </p:nvSpPr>
        <p:spPr bwMode="auto">
          <a:xfrm flipV="1">
            <a:off x="3193922" y="2840692"/>
            <a:ext cx="2397125" cy="2325221"/>
          </a:xfrm>
          <a:prstGeom prst="roundRect">
            <a:avLst>
              <a:gd name="adj" fmla="val 0"/>
            </a:avLst>
          </a:prstGeom>
          <a:noFill/>
          <a:ln w="1876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7" name="Line 10"/>
          <p:cNvSpPr>
            <a:spLocks noChangeShapeType="1"/>
          </p:cNvSpPr>
          <p:nvPr/>
        </p:nvSpPr>
        <p:spPr bwMode="auto">
          <a:xfrm>
            <a:off x="3192479" y="4001902"/>
            <a:ext cx="238990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0" name="Line 13"/>
          <p:cNvSpPr>
            <a:spLocks noChangeShapeType="1"/>
          </p:cNvSpPr>
          <p:nvPr/>
        </p:nvSpPr>
        <p:spPr bwMode="auto">
          <a:xfrm flipV="1">
            <a:off x="3595126"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1" name="Line 14"/>
          <p:cNvSpPr>
            <a:spLocks noChangeShapeType="1"/>
          </p:cNvSpPr>
          <p:nvPr/>
        </p:nvSpPr>
        <p:spPr bwMode="auto">
          <a:xfrm flipV="1">
            <a:off x="3994888"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2" name="Line 15"/>
          <p:cNvSpPr>
            <a:spLocks noChangeShapeType="1"/>
          </p:cNvSpPr>
          <p:nvPr/>
        </p:nvSpPr>
        <p:spPr bwMode="auto">
          <a:xfrm flipV="1">
            <a:off x="4393206" y="2839292"/>
            <a:ext cx="0" cy="2321018"/>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3" name="Line 16"/>
          <p:cNvSpPr>
            <a:spLocks noChangeShapeType="1"/>
          </p:cNvSpPr>
          <p:nvPr/>
        </p:nvSpPr>
        <p:spPr bwMode="auto">
          <a:xfrm flipV="1">
            <a:off x="4792967" y="2840692"/>
            <a:ext cx="0" cy="231681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4" name="Line 17"/>
          <p:cNvSpPr>
            <a:spLocks noChangeShapeType="1"/>
          </p:cNvSpPr>
          <p:nvPr/>
        </p:nvSpPr>
        <p:spPr bwMode="auto">
          <a:xfrm>
            <a:off x="5192729" y="2840692"/>
            <a:ext cx="0" cy="232382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5" name="Line 18"/>
          <p:cNvSpPr>
            <a:spLocks noChangeShapeType="1"/>
          </p:cNvSpPr>
          <p:nvPr/>
        </p:nvSpPr>
        <p:spPr bwMode="auto">
          <a:xfrm>
            <a:off x="3395967" y="2645990"/>
            <a:ext cx="2394239"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6" name="Line 19"/>
          <p:cNvSpPr>
            <a:spLocks noChangeShapeType="1"/>
          </p:cNvSpPr>
          <p:nvPr/>
        </p:nvSpPr>
        <p:spPr bwMode="auto">
          <a:xfrm>
            <a:off x="3595126" y="2452689"/>
            <a:ext cx="2395682"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7" name="Line 20"/>
          <p:cNvSpPr>
            <a:spLocks noChangeShapeType="1"/>
          </p:cNvSpPr>
          <p:nvPr/>
        </p:nvSpPr>
        <p:spPr bwMode="auto">
          <a:xfrm>
            <a:off x="3795729" y="2259387"/>
            <a:ext cx="2384136" cy="0"/>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8" name="Line 21"/>
          <p:cNvSpPr>
            <a:spLocks noChangeShapeType="1"/>
          </p:cNvSpPr>
          <p:nvPr/>
        </p:nvSpPr>
        <p:spPr bwMode="auto">
          <a:xfrm flipV="1">
            <a:off x="3196808" y="2259387"/>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9" name="Line 22"/>
          <p:cNvSpPr>
            <a:spLocks noChangeShapeType="1"/>
          </p:cNvSpPr>
          <p:nvPr/>
        </p:nvSpPr>
        <p:spPr bwMode="auto">
          <a:xfrm flipV="1">
            <a:off x="5591047" y="2259387"/>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0" name="Line 23"/>
          <p:cNvSpPr>
            <a:spLocks noChangeShapeType="1"/>
          </p:cNvSpPr>
          <p:nvPr/>
        </p:nvSpPr>
        <p:spPr bwMode="auto">
          <a:xfrm flipV="1">
            <a:off x="5591047" y="4583207"/>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2" name="Line 25"/>
          <p:cNvSpPr>
            <a:spLocks noChangeShapeType="1"/>
          </p:cNvSpPr>
          <p:nvPr/>
        </p:nvSpPr>
        <p:spPr bwMode="auto">
          <a:xfrm>
            <a:off x="6189967" y="2259387"/>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3" name="Line 26"/>
          <p:cNvSpPr>
            <a:spLocks noChangeShapeType="1"/>
          </p:cNvSpPr>
          <p:nvPr/>
        </p:nvSpPr>
        <p:spPr bwMode="auto">
          <a:xfrm>
            <a:off x="5990808" y="2452689"/>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4" name="Line 27"/>
          <p:cNvSpPr>
            <a:spLocks noChangeShapeType="1"/>
          </p:cNvSpPr>
          <p:nvPr/>
        </p:nvSpPr>
        <p:spPr bwMode="auto">
          <a:xfrm>
            <a:off x="5790206" y="2645990"/>
            <a:ext cx="0" cy="2323819"/>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5" name="Line 28"/>
          <p:cNvSpPr>
            <a:spLocks noChangeShapeType="1"/>
          </p:cNvSpPr>
          <p:nvPr/>
        </p:nvSpPr>
        <p:spPr bwMode="auto">
          <a:xfrm flipV="1">
            <a:off x="3595126" y="2259387"/>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6" name="Line 29"/>
          <p:cNvSpPr>
            <a:spLocks noChangeShapeType="1"/>
          </p:cNvSpPr>
          <p:nvPr/>
        </p:nvSpPr>
        <p:spPr bwMode="auto">
          <a:xfrm flipV="1">
            <a:off x="3994888" y="2259387"/>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7" name="Line 30"/>
          <p:cNvSpPr>
            <a:spLocks noChangeShapeType="1"/>
          </p:cNvSpPr>
          <p:nvPr/>
        </p:nvSpPr>
        <p:spPr bwMode="auto">
          <a:xfrm flipV="1">
            <a:off x="4393206" y="2259387"/>
            <a:ext cx="600364"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8" name="Line 31"/>
          <p:cNvSpPr>
            <a:spLocks noChangeShapeType="1"/>
          </p:cNvSpPr>
          <p:nvPr/>
        </p:nvSpPr>
        <p:spPr bwMode="auto">
          <a:xfrm flipV="1">
            <a:off x="4792967" y="2259387"/>
            <a:ext cx="598921"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29" name="Line 32"/>
          <p:cNvSpPr>
            <a:spLocks noChangeShapeType="1"/>
          </p:cNvSpPr>
          <p:nvPr/>
        </p:nvSpPr>
        <p:spPr bwMode="auto">
          <a:xfrm flipV="1">
            <a:off x="5192729" y="2259387"/>
            <a:ext cx="597477"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0" name="Line 33"/>
          <p:cNvSpPr>
            <a:spLocks noChangeShapeType="1"/>
          </p:cNvSpPr>
          <p:nvPr/>
        </p:nvSpPr>
        <p:spPr bwMode="auto">
          <a:xfrm flipV="1">
            <a:off x="5591047" y="4195203"/>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1" name="Line 34"/>
          <p:cNvSpPr>
            <a:spLocks noChangeShapeType="1"/>
          </p:cNvSpPr>
          <p:nvPr/>
        </p:nvSpPr>
        <p:spPr bwMode="auto">
          <a:xfrm flipV="1">
            <a:off x="5591047" y="3420596"/>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2" name="Line 35"/>
          <p:cNvSpPr>
            <a:spLocks noChangeShapeType="1"/>
          </p:cNvSpPr>
          <p:nvPr/>
        </p:nvSpPr>
        <p:spPr bwMode="auto">
          <a:xfrm flipV="1">
            <a:off x="5591047" y="2645990"/>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3" name="Line 36"/>
          <p:cNvSpPr>
            <a:spLocks noChangeShapeType="1"/>
          </p:cNvSpPr>
          <p:nvPr/>
        </p:nvSpPr>
        <p:spPr bwMode="auto">
          <a:xfrm flipV="1">
            <a:off x="5591047" y="3808600"/>
            <a:ext cx="598920" cy="581305"/>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4" name="Line 37"/>
          <p:cNvSpPr>
            <a:spLocks noChangeShapeType="1"/>
          </p:cNvSpPr>
          <p:nvPr/>
        </p:nvSpPr>
        <p:spPr bwMode="auto">
          <a:xfrm flipV="1">
            <a:off x="5591047" y="3033994"/>
            <a:ext cx="598920" cy="581306"/>
          </a:xfrm>
          <a:prstGeom prst="line">
            <a:avLst/>
          </a:prstGeom>
          <a:noFill/>
          <a:ln w="1876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5" name="Text Box 38"/>
          <p:cNvSpPr txBox="1">
            <a:spLocks noChangeArrowheads="1"/>
          </p:cNvSpPr>
          <p:nvPr/>
        </p:nvSpPr>
        <p:spPr bwMode="auto">
          <a:xfrm>
            <a:off x="3260308" y="3288928"/>
            <a:ext cx="272762"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dirty="0" smtClean="0">
                <a:solidFill>
                  <a:srgbClr val="000000"/>
                </a:solidFill>
                <a:latin typeface="Georgia"/>
                <a:cs typeface="Georgia"/>
              </a:rPr>
              <a:t>80</a:t>
            </a:r>
            <a:endParaRPr lang="en-GB" dirty="0">
              <a:latin typeface="Georgia"/>
              <a:cs typeface="Georgia"/>
            </a:endParaRPr>
          </a:p>
        </p:txBody>
      </p:sp>
      <p:sp>
        <p:nvSpPr>
          <p:cNvPr id="38" name="Text Box 41"/>
          <p:cNvSpPr txBox="1">
            <a:spLocks noChangeArrowheads="1"/>
          </p:cNvSpPr>
          <p:nvPr/>
        </p:nvSpPr>
        <p:spPr bwMode="auto">
          <a:xfrm>
            <a:off x="3260308" y="4478152"/>
            <a:ext cx="272762"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dirty="0" smtClean="0">
                <a:solidFill>
                  <a:srgbClr val="000000"/>
                </a:solidFill>
                <a:latin typeface="Georgia"/>
                <a:cs typeface="Georgia"/>
              </a:rPr>
              <a:t>37</a:t>
            </a:r>
            <a:endParaRPr lang="en-GB" dirty="0">
              <a:latin typeface="Georgia"/>
              <a:cs typeface="Georgia"/>
            </a:endParaRPr>
          </a:p>
        </p:txBody>
      </p:sp>
      <p:sp>
        <p:nvSpPr>
          <p:cNvPr id="40" name="Text Box 43"/>
          <p:cNvSpPr txBox="1">
            <a:spLocks noChangeArrowheads="1"/>
          </p:cNvSpPr>
          <p:nvPr/>
        </p:nvSpPr>
        <p:spPr bwMode="auto">
          <a:xfrm>
            <a:off x="2005061" y="3374011"/>
            <a:ext cx="1057851"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dirty="0" smtClean="0">
                <a:solidFill>
                  <a:srgbClr val="000000"/>
                </a:solidFill>
                <a:latin typeface="Georgia"/>
                <a:cs typeface="Georgia"/>
              </a:rPr>
              <a:t>Beverages</a:t>
            </a:r>
            <a:endParaRPr lang="en-GB" dirty="0">
              <a:latin typeface="Georgia"/>
              <a:cs typeface="Georgia"/>
            </a:endParaRPr>
          </a:p>
        </p:txBody>
      </p:sp>
      <p:sp>
        <p:nvSpPr>
          <p:cNvPr id="43" name="Text Box 46"/>
          <p:cNvSpPr txBox="1">
            <a:spLocks noChangeArrowheads="1"/>
          </p:cNvSpPr>
          <p:nvPr/>
        </p:nvSpPr>
        <p:spPr bwMode="auto">
          <a:xfrm>
            <a:off x="2006184" y="4457840"/>
            <a:ext cx="914816"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dirty="0" smtClean="0">
                <a:solidFill>
                  <a:srgbClr val="000000"/>
                </a:solidFill>
                <a:latin typeface="Georgia"/>
                <a:cs typeface="Georgia"/>
              </a:rPr>
              <a:t>Toiletries</a:t>
            </a:r>
            <a:endParaRPr lang="en-GB" dirty="0">
              <a:latin typeface="Georgia"/>
              <a:cs typeface="Georgia"/>
            </a:endParaRPr>
          </a:p>
        </p:txBody>
      </p:sp>
      <p:sp>
        <p:nvSpPr>
          <p:cNvPr id="46" name="Text Box 49"/>
          <p:cNvSpPr txBox="1">
            <a:spLocks noChangeArrowheads="1"/>
          </p:cNvSpPr>
          <p:nvPr/>
        </p:nvSpPr>
        <p:spPr bwMode="auto">
          <a:xfrm>
            <a:off x="3341126" y="5256961"/>
            <a:ext cx="2205182" cy="2647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a:solidFill>
                  <a:srgbClr val="000000"/>
                </a:solidFill>
                <a:latin typeface="Georgia"/>
                <a:cs typeface="Georgia"/>
              </a:rPr>
              <a:t>1    2    3    4    5    6</a:t>
            </a:r>
            <a:endParaRPr lang="en-GB">
              <a:latin typeface="Georgia"/>
              <a:cs typeface="Georgia"/>
            </a:endParaRPr>
          </a:p>
        </p:txBody>
      </p:sp>
      <p:sp>
        <p:nvSpPr>
          <p:cNvPr id="47" name="Text Box 50"/>
          <p:cNvSpPr txBox="1">
            <a:spLocks noChangeArrowheads="1"/>
          </p:cNvSpPr>
          <p:nvPr/>
        </p:nvSpPr>
        <p:spPr bwMode="auto">
          <a:xfrm>
            <a:off x="4119002" y="5591736"/>
            <a:ext cx="1073727" cy="218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Month</a:t>
            </a:r>
            <a:endParaRPr lang="en-GB" b="1" dirty="0">
              <a:latin typeface="Georgia"/>
              <a:cs typeface="Georgia"/>
            </a:endParaRPr>
          </a:p>
        </p:txBody>
      </p:sp>
      <p:sp>
        <p:nvSpPr>
          <p:cNvPr id="48" name="Text Box 51"/>
          <p:cNvSpPr txBox="1">
            <a:spLocks noChangeArrowheads="1"/>
          </p:cNvSpPr>
          <p:nvPr/>
        </p:nvSpPr>
        <p:spPr bwMode="auto">
          <a:xfrm>
            <a:off x="3064035" y="2595564"/>
            <a:ext cx="180398" cy="250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N</a:t>
            </a:r>
            <a:endParaRPr lang="en-GB">
              <a:latin typeface="Georgia"/>
              <a:cs typeface="Georgia"/>
            </a:endParaRPr>
          </a:p>
        </p:txBody>
      </p:sp>
      <p:sp>
        <p:nvSpPr>
          <p:cNvPr id="49" name="Text Box 52"/>
          <p:cNvSpPr txBox="1">
            <a:spLocks noChangeArrowheads="1"/>
          </p:cNvSpPr>
          <p:nvPr/>
        </p:nvSpPr>
        <p:spPr bwMode="auto">
          <a:xfrm>
            <a:off x="3446478" y="2162736"/>
            <a:ext cx="246784" cy="2507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W</a:t>
            </a:r>
            <a:endParaRPr lang="en-GB">
              <a:latin typeface="Georgia"/>
              <a:cs typeface="Georgia"/>
            </a:endParaRPr>
          </a:p>
        </p:txBody>
      </p:sp>
      <p:sp>
        <p:nvSpPr>
          <p:cNvPr id="50" name="Text Box 53"/>
          <p:cNvSpPr txBox="1">
            <a:spLocks noChangeArrowheads="1"/>
          </p:cNvSpPr>
          <p:nvPr/>
        </p:nvSpPr>
        <p:spPr bwMode="auto">
          <a:xfrm>
            <a:off x="3277626" y="2379851"/>
            <a:ext cx="165966" cy="2521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a:solidFill>
                  <a:srgbClr val="000000"/>
                </a:solidFill>
                <a:latin typeface="Georgia"/>
                <a:cs typeface="Georgia"/>
              </a:rPr>
              <a:t>S</a:t>
            </a:r>
            <a:endParaRPr lang="en-GB">
              <a:latin typeface="Georgia"/>
              <a:cs typeface="Georgia"/>
            </a:endParaRPr>
          </a:p>
        </p:txBody>
      </p:sp>
      <p:sp>
        <p:nvSpPr>
          <p:cNvPr id="51" name="Text Box 54"/>
          <p:cNvSpPr txBox="1">
            <a:spLocks noChangeArrowheads="1"/>
          </p:cNvSpPr>
          <p:nvPr/>
        </p:nvSpPr>
        <p:spPr bwMode="auto">
          <a:xfrm rot="18660000">
            <a:off x="2659809" y="2111916"/>
            <a:ext cx="941140" cy="2596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dirty="0">
                <a:solidFill>
                  <a:srgbClr val="000000"/>
                </a:solidFill>
                <a:latin typeface="Georgia"/>
                <a:cs typeface="Georgia"/>
              </a:rPr>
              <a:t>Region</a:t>
            </a:r>
            <a:endParaRPr lang="en-GB" b="1" dirty="0">
              <a:latin typeface="Georgia"/>
              <a:cs typeface="Georgia"/>
            </a:endParaRPr>
          </a:p>
        </p:txBody>
      </p:sp>
      <p:sp>
        <p:nvSpPr>
          <p:cNvPr id="52" name="Text Box 55"/>
          <p:cNvSpPr txBox="1">
            <a:spLocks noChangeArrowheads="1"/>
          </p:cNvSpPr>
          <p:nvPr/>
        </p:nvSpPr>
        <p:spPr bwMode="auto">
          <a:xfrm rot="16200000">
            <a:off x="1204433" y="3776786"/>
            <a:ext cx="900672" cy="258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382588" indent="74613" algn="l" defTabSz="434975">
              <a:defRPr>
                <a:solidFill>
                  <a:schemeClr val="tx1"/>
                </a:solidFill>
                <a:latin typeface="Arial" charset="0"/>
                <a:ea typeface="ＭＳ Ｐゴシック" charset="0"/>
              </a:defRPr>
            </a:lvl2pPr>
            <a:lvl3pPr marL="768350" indent="146050" algn="l" defTabSz="434975">
              <a:defRPr>
                <a:solidFill>
                  <a:schemeClr val="tx1"/>
                </a:solidFill>
                <a:latin typeface="Arial" charset="0"/>
                <a:ea typeface="ＭＳ Ｐゴシック" charset="0"/>
              </a:defRPr>
            </a:lvl3pPr>
            <a:lvl4pPr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700" b="1">
                <a:solidFill>
                  <a:srgbClr val="000000"/>
                </a:solidFill>
                <a:latin typeface="Georgia"/>
                <a:cs typeface="Georgia"/>
              </a:rPr>
              <a:t>Product</a:t>
            </a:r>
            <a:endParaRPr lang="en-GB" b="1">
              <a:latin typeface="Georgia"/>
              <a:cs typeface="Georgia"/>
            </a:endParaRPr>
          </a:p>
        </p:txBody>
      </p:sp>
    </p:spTree>
    <p:extLst>
      <p:ext uri="{BB962C8B-B14F-4D97-AF65-F5344CB8AC3E}">
        <p14:creationId xmlns:p14="http://schemas.microsoft.com/office/powerpoint/2010/main" val="343100531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Internal Aspects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28</a:t>
            </a:fld>
            <a:endParaRPr lang="en-US" dirty="0"/>
          </a:p>
        </p:txBody>
      </p:sp>
      <p:sp>
        <p:nvSpPr>
          <p:cNvPr id="4" name="Content Placeholder 3"/>
          <p:cNvSpPr>
            <a:spLocks noGrp="1"/>
          </p:cNvSpPr>
          <p:nvPr>
            <p:ph idx="1"/>
          </p:nvPr>
        </p:nvSpPr>
        <p:spPr/>
        <p:txBody>
          <a:bodyPr/>
          <a:lstStyle/>
          <a:p>
            <a:pPr marL="0" indent="0">
              <a:buNone/>
            </a:pPr>
            <a:r>
              <a:rPr lang="en-GB" dirty="0" smtClean="0"/>
              <a:t>Schemas</a:t>
            </a:r>
          </a:p>
          <a:p>
            <a:pPr lvl="1"/>
            <a:r>
              <a:rPr lang="en-GB" dirty="0" smtClean="0"/>
              <a:t>Star schema</a:t>
            </a:r>
          </a:p>
          <a:p>
            <a:pPr lvl="1"/>
            <a:r>
              <a:rPr lang="en-GB" dirty="0" smtClean="0"/>
              <a:t>Snowflake schema</a:t>
            </a:r>
          </a:p>
          <a:p>
            <a:pPr lvl="1"/>
            <a:r>
              <a:rPr lang="en-GB" dirty="0" smtClean="0"/>
              <a:t>Fact constellation schema</a:t>
            </a:r>
          </a:p>
          <a:p>
            <a:pPr marL="0" indent="0">
              <a:buNone/>
            </a:pPr>
            <a:r>
              <a:rPr lang="en-GB" dirty="0" smtClean="0"/>
              <a:t>Aggregated data</a:t>
            </a:r>
          </a:p>
          <a:p>
            <a:pPr marL="0" indent="0">
              <a:buNone/>
            </a:pPr>
            <a:r>
              <a:rPr lang="en-GB" dirty="0" smtClean="0"/>
              <a:t>Specialised indexes</a:t>
            </a:r>
          </a:p>
          <a:p>
            <a:pPr lvl="1"/>
            <a:r>
              <a:rPr lang="en-GB" dirty="0" smtClean="0"/>
              <a:t>Bit map </a:t>
            </a:r>
            <a:r>
              <a:rPr lang="en-GB" dirty="0" smtClean="0"/>
              <a:t>indexes (see lecture on multidimensional indexes)</a:t>
            </a:r>
            <a:endParaRPr lang="en-GB" dirty="0" smtClean="0"/>
          </a:p>
          <a:p>
            <a:pPr lvl="1"/>
            <a:r>
              <a:rPr lang="en-GB" dirty="0" smtClean="0"/>
              <a:t>Join indexes</a:t>
            </a:r>
          </a:p>
          <a:p>
            <a:pPr marL="0" indent="0">
              <a:buNone/>
            </a:pPr>
            <a:r>
              <a:rPr lang="en-GB" dirty="0" smtClean="0"/>
              <a:t>Specialised </a:t>
            </a:r>
            <a:r>
              <a:rPr lang="en-GB" smtClean="0"/>
              <a:t>join </a:t>
            </a:r>
            <a:r>
              <a:rPr lang="en-GB" smtClean="0"/>
              <a:t>methods</a:t>
            </a:r>
            <a:endParaRPr lang="en-GB" dirty="0" smtClean="0"/>
          </a:p>
        </p:txBody>
      </p:sp>
    </p:spTree>
    <p:extLst>
      <p:ext uri="{BB962C8B-B14F-4D97-AF65-F5344CB8AC3E}">
        <p14:creationId xmlns:p14="http://schemas.microsoft.com/office/powerpoint/2010/main" val="15817282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 Schema</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29</a:t>
            </a:fld>
            <a:endParaRPr lang="en-US"/>
          </a:p>
        </p:txBody>
      </p:sp>
      <p:sp>
        <p:nvSpPr>
          <p:cNvPr id="22" name="Text Box 7"/>
          <p:cNvSpPr txBox="1">
            <a:spLocks noChangeArrowheads="1"/>
          </p:cNvSpPr>
          <p:nvPr/>
        </p:nvSpPr>
        <p:spPr bwMode="auto">
          <a:xfrm>
            <a:off x="951197" y="1821120"/>
            <a:ext cx="1438852" cy="2372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b="1">
                <a:solidFill>
                  <a:srgbClr val="000000"/>
                </a:solidFill>
                <a:latin typeface="Georgia"/>
                <a:cs typeface="Georgia"/>
              </a:rPr>
              <a:t>Time Code</a:t>
            </a:r>
          </a:p>
          <a:p>
            <a:pPr>
              <a:lnSpc>
                <a:spcPct val="110000"/>
              </a:lnSpc>
              <a:buClr>
                <a:srgbClr val="000000"/>
              </a:buClr>
              <a:buSzPct val="90000"/>
              <a:buFont typeface="Monotype Sorts" charset="0"/>
              <a:buNone/>
            </a:pPr>
            <a:r>
              <a:rPr lang="en-GB" sz="1500" b="1">
                <a:solidFill>
                  <a:srgbClr val="000000"/>
                </a:solidFill>
                <a:latin typeface="Georgia"/>
                <a:cs typeface="Georgia"/>
              </a:rPr>
              <a:t>Quarter Code</a:t>
            </a:r>
          </a:p>
          <a:p>
            <a:pPr>
              <a:lnSpc>
                <a:spcPct val="110000"/>
              </a:lnSpc>
              <a:buClr>
                <a:srgbClr val="000000"/>
              </a:buClr>
              <a:buSzPct val="90000"/>
              <a:buFont typeface="Monotype Sorts" charset="0"/>
              <a:buNone/>
            </a:pPr>
            <a:r>
              <a:rPr lang="en-GB" sz="1500" b="1">
                <a:solidFill>
                  <a:srgbClr val="000000"/>
                </a:solidFill>
                <a:latin typeface="Georgia"/>
                <a:cs typeface="Georgia"/>
              </a:rPr>
              <a:t>Quarter Name</a:t>
            </a:r>
          </a:p>
          <a:p>
            <a:pPr>
              <a:lnSpc>
                <a:spcPct val="110000"/>
              </a:lnSpc>
              <a:buClr>
                <a:srgbClr val="000000"/>
              </a:buClr>
              <a:buSzPct val="90000"/>
              <a:buFont typeface="Monotype Sorts" charset="0"/>
              <a:buNone/>
            </a:pPr>
            <a:r>
              <a:rPr lang="en-GB" sz="1500" b="1">
                <a:solidFill>
                  <a:srgbClr val="000000"/>
                </a:solidFill>
                <a:latin typeface="Georgia"/>
                <a:cs typeface="Georgia"/>
              </a:rPr>
              <a:t>Date</a:t>
            </a:r>
          </a:p>
          <a:p>
            <a:pPr>
              <a:lnSpc>
                <a:spcPct val="110000"/>
              </a:lnSpc>
              <a:buClr>
                <a:srgbClr val="000000"/>
              </a:buClr>
              <a:buSzPct val="90000"/>
              <a:buFont typeface="Monotype Sorts" charset="0"/>
              <a:buNone/>
            </a:pPr>
            <a:r>
              <a:rPr lang="en-GB" sz="1500" b="1">
                <a:solidFill>
                  <a:srgbClr val="000000"/>
                </a:solidFill>
                <a:latin typeface="Georgia"/>
                <a:cs typeface="Georgia"/>
              </a:rPr>
              <a:t>Month Code</a:t>
            </a:r>
          </a:p>
          <a:p>
            <a:pPr>
              <a:lnSpc>
                <a:spcPct val="110000"/>
              </a:lnSpc>
              <a:buClr>
                <a:srgbClr val="000000"/>
              </a:buClr>
              <a:buSzPct val="90000"/>
              <a:buFont typeface="Monotype Sorts" charset="0"/>
              <a:buNone/>
            </a:pPr>
            <a:r>
              <a:rPr lang="en-GB" sz="1500" b="1">
                <a:solidFill>
                  <a:srgbClr val="000000"/>
                </a:solidFill>
                <a:latin typeface="Georgia"/>
                <a:cs typeface="Georgia"/>
              </a:rPr>
              <a:t>Month Name</a:t>
            </a:r>
          </a:p>
          <a:p>
            <a:pPr>
              <a:lnSpc>
                <a:spcPct val="110000"/>
              </a:lnSpc>
              <a:buClr>
                <a:srgbClr val="000000"/>
              </a:buClr>
              <a:buSzPct val="90000"/>
              <a:buFont typeface="Monotype Sorts" charset="0"/>
              <a:buNone/>
            </a:pPr>
            <a:r>
              <a:rPr lang="en-GB" sz="1500" b="1">
                <a:solidFill>
                  <a:srgbClr val="000000"/>
                </a:solidFill>
                <a:latin typeface="Georgia"/>
                <a:cs typeface="Georgia"/>
              </a:rPr>
              <a:t>Day Code</a:t>
            </a:r>
          </a:p>
          <a:p>
            <a:pPr>
              <a:lnSpc>
                <a:spcPct val="110000"/>
              </a:lnSpc>
              <a:buClr>
                <a:srgbClr val="000000"/>
              </a:buClr>
              <a:buSzPct val="90000"/>
              <a:buFont typeface="Monotype Sorts" charset="0"/>
              <a:buNone/>
            </a:pPr>
            <a:r>
              <a:rPr lang="en-GB" sz="1500" b="1">
                <a:solidFill>
                  <a:srgbClr val="000000"/>
                </a:solidFill>
                <a:latin typeface="Georgia"/>
                <a:cs typeface="Georgia"/>
              </a:rPr>
              <a:t>Day of Week</a:t>
            </a:r>
          </a:p>
          <a:p>
            <a:pPr>
              <a:lnSpc>
                <a:spcPct val="110000"/>
              </a:lnSpc>
              <a:buClr>
                <a:srgbClr val="000000"/>
              </a:buClr>
              <a:buSzPct val="90000"/>
              <a:buFont typeface="Monotype Sorts" charset="0"/>
              <a:buNone/>
            </a:pPr>
            <a:r>
              <a:rPr lang="en-GB" sz="1500" b="1">
                <a:solidFill>
                  <a:srgbClr val="000000"/>
                </a:solidFill>
                <a:latin typeface="Georgia"/>
                <a:cs typeface="Georgia"/>
              </a:rPr>
              <a:t>Season</a:t>
            </a:r>
            <a:endParaRPr lang="en-GB">
              <a:latin typeface="Georgia"/>
              <a:cs typeface="Georgia"/>
            </a:endParaRPr>
          </a:p>
        </p:txBody>
      </p:sp>
      <p:sp>
        <p:nvSpPr>
          <p:cNvPr id="23" name="Text Box 8"/>
          <p:cNvSpPr txBox="1">
            <a:spLocks noChangeArrowheads="1"/>
          </p:cNvSpPr>
          <p:nvPr/>
        </p:nvSpPr>
        <p:spPr bwMode="auto">
          <a:xfrm>
            <a:off x="6159640" y="1793105"/>
            <a:ext cx="1733262" cy="1598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b="1">
                <a:solidFill>
                  <a:srgbClr val="000000"/>
                </a:solidFill>
                <a:latin typeface="Georgia"/>
                <a:cs typeface="Georgia"/>
              </a:rPr>
              <a:t>Geography Code</a:t>
            </a:r>
          </a:p>
          <a:p>
            <a:pPr>
              <a:lnSpc>
                <a:spcPct val="110000"/>
              </a:lnSpc>
              <a:buClr>
                <a:srgbClr val="000000"/>
              </a:buClr>
              <a:buSzPct val="90000"/>
              <a:buFont typeface="Monotype Sorts" charset="0"/>
              <a:buNone/>
            </a:pPr>
            <a:r>
              <a:rPr lang="en-GB" sz="1500" b="1">
                <a:solidFill>
                  <a:srgbClr val="000000"/>
                </a:solidFill>
                <a:latin typeface="Georgia"/>
                <a:cs typeface="Georgia"/>
              </a:rPr>
              <a:t>Region Code</a:t>
            </a:r>
          </a:p>
          <a:p>
            <a:pPr>
              <a:lnSpc>
                <a:spcPct val="110000"/>
              </a:lnSpc>
              <a:buClr>
                <a:srgbClr val="000000"/>
              </a:buClr>
              <a:buSzPct val="90000"/>
              <a:buFont typeface="Monotype Sorts" charset="0"/>
              <a:buNone/>
            </a:pPr>
            <a:r>
              <a:rPr lang="en-GB" sz="1500" b="1">
                <a:solidFill>
                  <a:srgbClr val="000000"/>
                </a:solidFill>
                <a:latin typeface="Georgia"/>
                <a:cs typeface="Georgia"/>
              </a:rPr>
              <a:t>Region Manager</a:t>
            </a:r>
          </a:p>
          <a:p>
            <a:pPr>
              <a:lnSpc>
                <a:spcPct val="110000"/>
              </a:lnSpc>
              <a:buClr>
                <a:srgbClr val="000000"/>
              </a:buClr>
              <a:buSzPct val="90000"/>
              <a:buFont typeface="Monotype Sorts" charset="0"/>
              <a:buNone/>
            </a:pPr>
            <a:r>
              <a:rPr lang="en-GB" sz="1500" b="1">
                <a:solidFill>
                  <a:srgbClr val="000000"/>
                </a:solidFill>
                <a:latin typeface="Georgia"/>
                <a:cs typeface="Georgia"/>
              </a:rPr>
              <a:t>City Code</a:t>
            </a:r>
          </a:p>
          <a:p>
            <a:pPr>
              <a:lnSpc>
                <a:spcPct val="110000"/>
              </a:lnSpc>
              <a:buClr>
                <a:srgbClr val="000000"/>
              </a:buClr>
              <a:buSzPct val="90000"/>
              <a:buFont typeface="Monotype Sorts" charset="0"/>
              <a:buNone/>
            </a:pPr>
            <a:r>
              <a:rPr lang="en-GB" sz="1500" b="1">
                <a:solidFill>
                  <a:srgbClr val="000000"/>
                </a:solidFill>
                <a:latin typeface="Georgia"/>
                <a:cs typeface="Georgia"/>
              </a:rPr>
              <a:t>City Name</a:t>
            </a:r>
          </a:p>
          <a:p>
            <a:pPr>
              <a:lnSpc>
                <a:spcPct val="110000"/>
              </a:lnSpc>
              <a:buClr>
                <a:srgbClr val="000000"/>
              </a:buClr>
              <a:buSzPct val="90000"/>
              <a:buFont typeface="Monotype Sorts" charset="0"/>
              <a:buNone/>
            </a:pPr>
            <a:r>
              <a:rPr lang="en-GB" sz="1500" b="1">
                <a:solidFill>
                  <a:srgbClr val="000000"/>
                </a:solidFill>
                <a:latin typeface="Georgia"/>
                <a:cs typeface="Georgia"/>
              </a:rPr>
              <a:t>Post Code</a:t>
            </a:r>
            <a:endParaRPr lang="en-GB">
              <a:latin typeface="Georgia"/>
              <a:cs typeface="Georgia"/>
            </a:endParaRPr>
          </a:p>
        </p:txBody>
      </p:sp>
      <p:sp>
        <p:nvSpPr>
          <p:cNvPr id="24" name="Text Box 9"/>
          <p:cNvSpPr txBox="1">
            <a:spLocks noChangeArrowheads="1"/>
          </p:cNvSpPr>
          <p:nvPr/>
        </p:nvSpPr>
        <p:spPr bwMode="auto">
          <a:xfrm>
            <a:off x="672663" y="4856513"/>
            <a:ext cx="1967057" cy="1573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b="1">
                <a:solidFill>
                  <a:srgbClr val="000000"/>
                </a:solidFill>
                <a:latin typeface="Georgia"/>
                <a:cs typeface="Georgia"/>
              </a:rPr>
              <a:t>Account Code</a:t>
            </a:r>
          </a:p>
          <a:p>
            <a:pPr>
              <a:lnSpc>
                <a:spcPct val="110000"/>
              </a:lnSpc>
              <a:buClr>
                <a:srgbClr val="000000"/>
              </a:buClr>
              <a:buSzPct val="90000"/>
              <a:buFont typeface="Monotype Sorts" charset="0"/>
              <a:buNone/>
            </a:pPr>
            <a:r>
              <a:rPr lang="en-GB" sz="1500" b="1">
                <a:solidFill>
                  <a:srgbClr val="000000"/>
                </a:solidFill>
                <a:latin typeface="Georgia"/>
                <a:cs typeface="Georgia"/>
              </a:rPr>
              <a:t>Key Account Code</a:t>
            </a:r>
          </a:p>
          <a:p>
            <a:pPr>
              <a:lnSpc>
                <a:spcPct val="110000"/>
              </a:lnSpc>
              <a:buClr>
                <a:srgbClr val="000000"/>
              </a:buClr>
              <a:buSzPct val="90000"/>
              <a:buFont typeface="Monotype Sorts" charset="0"/>
              <a:buNone/>
            </a:pPr>
            <a:r>
              <a:rPr lang="en-GB" sz="1500" b="1">
                <a:solidFill>
                  <a:srgbClr val="000000"/>
                </a:solidFill>
                <a:latin typeface="Georgia"/>
                <a:cs typeface="Georgia"/>
              </a:rPr>
              <a:t>Key Account Name</a:t>
            </a:r>
          </a:p>
          <a:p>
            <a:pPr>
              <a:lnSpc>
                <a:spcPct val="110000"/>
              </a:lnSpc>
              <a:buClr>
                <a:srgbClr val="000000"/>
              </a:buClr>
              <a:buSzPct val="90000"/>
              <a:buFont typeface="Monotype Sorts" charset="0"/>
              <a:buNone/>
            </a:pPr>
            <a:r>
              <a:rPr lang="en-GB" sz="1500" b="1">
                <a:solidFill>
                  <a:srgbClr val="000000"/>
                </a:solidFill>
                <a:latin typeface="Georgia"/>
                <a:cs typeface="Georgia"/>
              </a:rPr>
              <a:t>Account Name</a:t>
            </a:r>
          </a:p>
          <a:p>
            <a:pPr>
              <a:lnSpc>
                <a:spcPct val="110000"/>
              </a:lnSpc>
              <a:buClr>
                <a:srgbClr val="000000"/>
              </a:buClr>
              <a:buSzPct val="90000"/>
              <a:buFont typeface="Monotype Sorts" charset="0"/>
              <a:buNone/>
            </a:pPr>
            <a:r>
              <a:rPr lang="en-GB" sz="1500" b="1">
                <a:solidFill>
                  <a:srgbClr val="000000"/>
                </a:solidFill>
                <a:latin typeface="Georgia"/>
                <a:cs typeface="Georgia"/>
              </a:rPr>
              <a:t>Account Type</a:t>
            </a:r>
          </a:p>
          <a:p>
            <a:pPr>
              <a:lnSpc>
                <a:spcPct val="110000"/>
              </a:lnSpc>
              <a:buClr>
                <a:srgbClr val="000000"/>
              </a:buClr>
              <a:buSzPct val="90000"/>
              <a:buFont typeface="Monotype Sorts" charset="0"/>
              <a:buNone/>
            </a:pPr>
            <a:r>
              <a:rPr lang="en-GB" sz="1500" b="1">
                <a:solidFill>
                  <a:srgbClr val="000000"/>
                </a:solidFill>
                <a:latin typeface="Georgia"/>
                <a:cs typeface="Georgia"/>
              </a:rPr>
              <a:t>Account Market</a:t>
            </a:r>
            <a:endParaRPr lang="en-GB">
              <a:latin typeface="Georgia"/>
              <a:cs typeface="Georgia"/>
            </a:endParaRPr>
          </a:p>
        </p:txBody>
      </p:sp>
      <p:sp>
        <p:nvSpPr>
          <p:cNvPr id="25" name="Text Box 10"/>
          <p:cNvSpPr txBox="1">
            <a:spLocks noChangeArrowheads="1"/>
          </p:cNvSpPr>
          <p:nvPr/>
        </p:nvSpPr>
        <p:spPr bwMode="auto">
          <a:xfrm>
            <a:off x="6467038" y="4013270"/>
            <a:ext cx="1860261" cy="2638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b="1">
                <a:solidFill>
                  <a:srgbClr val="000000"/>
                </a:solidFill>
                <a:latin typeface="Georgia"/>
                <a:cs typeface="Georgia"/>
              </a:rPr>
              <a:t>Product Code</a:t>
            </a:r>
          </a:p>
          <a:p>
            <a:pPr>
              <a:lnSpc>
                <a:spcPct val="110000"/>
              </a:lnSpc>
              <a:buClr>
                <a:srgbClr val="000000"/>
              </a:buClr>
              <a:buSzPct val="90000"/>
              <a:buFont typeface="Monotype Sorts" charset="0"/>
              <a:buNone/>
            </a:pPr>
            <a:r>
              <a:rPr lang="en-GB" sz="1500" b="1">
                <a:solidFill>
                  <a:srgbClr val="000000"/>
                </a:solidFill>
                <a:latin typeface="Georgia"/>
                <a:cs typeface="Georgia"/>
              </a:rPr>
              <a:t>Product Name</a:t>
            </a:r>
          </a:p>
          <a:p>
            <a:pPr>
              <a:lnSpc>
                <a:spcPct val="110000"/>
              </a:lnSpc>
              <a:buClr>
                <a:srgbClr val="000000"/>
              </a:buClr>
              <a:buSzPct val="90000"/>
              <a:buFont typeface="Monotype Sorts" charset="0"/>
              <a:buNone/>
            </a:pPr>
            <a:r>
              <a:rPr lang="en-GB" sz="1500" b="1">
                <a:solidFill>
                  <a:srgbClr val="000000"/>
                </a:solidFill>
                <a:latin typeface="Georgia"/>
                <a:cs typeface="Georgia"/>
              </a:rPr>
              <a:t>Brand Manager</a:t>
            </a:r>
          </a:p>
          <a:p>
            <a:pPr>
              <a:lnSpc>
                <a:spcPct val="110000"/>
              </a:lnSpc>
              <a:buClr>
                <a:srgbClr val="000000"/>
              </a:buClr>
              <a:buSzPct val="90000"/>
              <a:buFont typeface="Monotype Sorts" charset="0"/>
              <a:buNone/>
            </a:pPr>
            <a:r>
              <a:rPr lang="en-GB" sz="1500" b="1">
                <a:solidFill>
                  <a:srgbClr val="000000"/>
                </a:solidFill>
                <a:latin typeface="Georgia"/>
                <a:cs typeface="Georgia"/>
              </a:rPr>
              <a:t>Brand Name</a:t>
            </a:r>
          </a:p>
          <a:p>
            <a:pPr>
              <a:lnSpc>
                <a:spcPct val="110000"/>
              </a:lnSpc>
              <a:buClr>
                <a:srgbClr val="000000"/>
              </a:buClr>
              <a:buSzPct val="90000"/>
              <a:buFont typeface="Monotype Sorts" charset="0"/>
              <a:buNone/>
            </a:pPr>
            <a:r>
              <a:rPr lang="en-GB" sz="1500" b="1">
                <a:solidFill>
                  <a:srgbClr val="000000"/>
                </a:solidFill>
                <a:latin typeface="Georgia"/>
                <a:cs typeface="Georgia"/>
              </a:rPr>
              <a:t>Prod Line Code</a:t>
            </a:r>
          </a:p>
          <a:p>
            <a:pPr>
              <a:lnSpc>
                <a:spcPct val="110000"/>
              </a:lnSpc>
              <a:buClr>
                <a:srgbClr val="000000"/>
              </a:buClr>
              <a:buSzPct val="90000"/>
              <a:buFont typeface="Monotype Sorts" charset="0"/>
              <a:buNone/>
            </a:pPr>
            <a:r>
              <a:rPr lang="en-GB" sz="1500" b="1">
                <a:solidFill>
                  <a:srgbClr val="000000"/>
                </a:solidFill>
                <a:latin typeface="Georgia"/>
                <a:cs typeface="Georgia"/>
              </a:rPr>
              <a:t>Prod Line Name</a:t>
            </a:r>
          </a:p>
          <a:p>
            <a:pPr>
              <a:lnSpc>
                <a:spcPct val="110000"/>
              </a:lnSpc>
              <a:buClr>
                <a:srgbClr val="000000"/>
              </a:buClr>
              <a:buSzPct val="90000"/>
              <a:buFont typeface="Monotype Sorts" charset="0"/>
              <a:buNone/>
            </a:pPr>
            <a:r>
              <a:rPr lang="en-GB" sz="1500" b="1">
                <a:solidFill>
                  <a:srgbClr val="000000"/>
                </a:solidFill>
                <a:latin typeface="Georgia"/>
                <a:cs typeface="Georgia"/>
              </a:rPr>
              <a:t>Prod Line Mgr</a:t>
            </a:r>
          </a:p>
          <a:p>
            <a:pPr>
              <a:lnSpc>
                <a:spcPct val="110000"/>
              </a:lnSpc>
              <a:buClr>
                <a:srgbClr val="000000"/>
              </a:buClr>
              <a:buSzPct val="90000"/>
              <a:buFont typeface="Monotype Sorts" charset="0"/>
              <a:buNone/>
            </a:pPr>
            <a:r>
              <a:rPr lang="en-GB" sz="1500" b="1">
                <a:solidFill>
                  <a:srgbClr val="000000"/>
                </a:solidFill>
                <a:latin typeface="Georgia"/>
                <a:cs typeface="Georgia"/>
              </a:rPr>
              <a:t>Product Name</a:t>
            </a:r>
          </a:p>
          <a:p>
            <a:pPr>
              <a:lnSpc>
                <a:spcPct val="110000"/>
              </a:lnSpc>
              <a:buClr>
                <a:srgbClr val="000000"/>
              </a:buClr>
              <a:buSzPct val="90000"/>
              <a:buFont typeface="Monotype Sorts" charset="0"/>
              <a:buNone/>
            </a:pPr>
            <a:r>
              <a:rPr lang="en-GB" sz="1500" b="1">
                <a:solidFill>
                  <a:srgbClr val="000000"/>
                </a:solidFill>
                <a:latin typeface="Georgia"/>
                <a:cs typeface="Georgia"/>
              </a:rPr>
              <a:t>Product Colour</a:t>
            </a:r>
          </a:p>
          <a:p>
            <a:pPr>
              <a:lnSpc>
                <a:spcPct val="110000"/>
              </a:lnSpc>
              <a:buClr>
                <a:srgbClr val="000000"/>
              </a:buClr>
              <a:buSzPct val="90000"/>
              <a:buFont typeface="Monotype Sorts" charset="0"/>
              <a:buNone/>
            </a:pPr>
            <a:r>
              <a:rPr lang="en-GB" sz="1500" b="1">
                <a:solidFill>
                  <a:srgbClr val="000000"/>
                </a:solidFill>
                <a:latin typeface="Georgia"/>
                <a:cs typeface="Georgia"/>
              </a:rPr>
              <a:t>Product Model No</a:t>
            </a:r>
            <a:endParaRPr lang="en-GB">
              <a:latin typeface="Georgia"/>
              <a:cs typeface="Georgia"/>
            </a:endParaRPr>
          </a:p>
        </p:txBody>
      </p:sp>
      <p:sp>
        <p:nvSpPr>
          <p:cNvPr id="26" name="Text Box 11"/>
          <p:cNvSpPr txBox="1">
            <a:spLocks noChangeArrowheads="1"/>
          </p:cNvSpPr>
          <p:nvPr/>
        </p:nvSpPr>
        <p:spPr bwMode="auto">
          <a:xfrm>
            <a:off x="3325231" y="3448774"/>
            <a:ext cx="1932421" cy="1720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700" b="1">
                <a:solidFill>
                  <a:srgbClr val="000000"/>
                </a:solidFill>
                <a:latin typeface="Georgia"/>
                <a:cs typeface="Georgia"/>
              </a:rPr>
              <a:t>Geography Code</a:t>
            </a:r>
          </a:p>
          <a:p>
            <a:pPr>
              <a:lnSpc>
                <a:spcPct val="110000"/>
              </a:lnSpc>
              <a:buClr>
                <a:srgbClr val="000000"/>
              </a:buClr>
              <a:buSzPct val="90000"/>
              <a:buFont typeface="Monotype Sorts" charset="0"/>
              <a:buNone/>
            </a:pPr>
            <a:r>
              <a:rPr lang="en-GB" sz="1700" b="1">
                <a:solidFill>
                  <a:srgbClr val="000000"/>
                </a:solidFill>
                <a:latin typeface="Georgia"/>
                <a:cs typeface="Georgia"/>
              </a:rPr>
              <a:t>Time Code</a:t>
            </a:r>
          </a:p>
          <a:p>
            <a:pPr>
              <a:lnSpc>
                <a:spcPct val="110000"/>
              </a:lnSpc>
              <a:buClr>
                <a:srgbClr val="000000"/>
              </a:buClr>
              <a:buSzPct val="90000"/>
              <a:buFont typeface="Monotype Sorts" charset="0"/>
              <a:buNone/>
            </a:pPr>
            <a:r>
              <a:rPr lang="en-GB" sz="1700" b="1">
                <a:solidFill>
                  <a:srgbClr val="000000"/>
                </a:solidFill>
                <a:latin typeface="Georgia"/>
                <a:cs typeface="Georgia"/>
              </a:rPr>
              <a:t>Account Code</a:t>
            </a:r>
          </a:p>
          <a:p>
            <a:pPr>
              <a:lnSpc>
                <a:spcPct val="110000"/>
              </a:lnSpc>
              <a:buClr>
                <a:srgbClr val="000000"/>
              </a:buClr>
              <a:buSzPct val="90000"/>
              <a:buFont typeface="Monotype Sorts" charset="0"/>
              <a:buNone/>
            </a:pPr>
            <a:r>
              <a:rPr lang="en-GB" sz="1700" b="1">
                <a:solidFill>
                  <a:srgbClr val="000000"/>
                </a:solidFill>
                <a:latin typeface="Georgia"/>
                <a:cs typeface="Georgia"/>
              </a:rPr>
              <a:t>Product Code</a:t>
            </a:r>
          </a:p>
          <a:p>
            <a:pPr>
              <a:lnSpc>
                <a:spcPct val="110000"/>
              </a:lnSpc>
              <a:buClr>
                <a:srgbClr val="000000"/>
              </a:buClr>
              <a:buSzPct val="90000"/>
              <a:buFont typeface="Monotype Sorts" charset="0"/>
              <a:buNone/>
            </a:pPr>
            <a:r>
              <a:rPr lang="en-GB" sz="1700" b="1">
                <a:solidFill>
                  <a:srgbClr val="000000"/>
                </a:solidFill>
                <a:latin typeface="Georgia"/>
                <a:cs typeface="Georgia"/>
              </a:rPr>
              <a:t>Sterling Amount</a:t>
            </a:r>
          </a:p>
          <a:p>
            <a:pPr>
              <a:lnSpc>
                <a:spcPct val="110000"/>
              </a:lnSpc>
              <a:buClr>
                <a:srgbClr val="000000"/>
              </a:buClr>
              <a:buSzPct val="90000"/>
              <a:buFont typeface="Monotype Sorts" charset="0"/>
              <a:buNone/>
            </a:pPr>
            <a:r>
              <a:rPr lang="en-GB" sz="1700" b="1">
                <a:solidFill>
                  <a:srgbClr val="000000"/>
                </a:solidFill>
                <a:latin typeface="Georgia"/>
                <a:cs typeface="Georgia"/>
              </a:rPr>
              <a:t>Units</a:t>
            </a:r>
            <a:endParaRPr lang="en-GB">
              <a:latin typeface="Georgia"/>
              <a:cs typeface="Georgia"/>
            </a:endParaRPr>
          </a:p>
        </p:txBody>
      </p:sp>
      <p:sp>
        <p:nvSpPr>
          <p:cNvPr id="27" name="AutoShape 12"/>
          <p:cNvSpPr>
            <a:spLocks noChangeArrowheads="1"/>
          </p:cNvSpPr>
          <p:nvPr/>
        </p:nvSpPr>
        <p:spPr bwMode="auto">
          <a:xfrm flipV="1">
            <a:off x="844401" y="1816917"/>
            <a:ext cx="1524000" cy="2396659"/>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28" name="AutoShape 13"/>
          <p:cNvSpPr>
            <a:spLocks noChangeArrowheads="1"/>
          </p:cNvSpPr>
          <p:nvPr/>
        </p:nvSpPr>
        <p:spPr bwMode="auto">
          <a:xfrm flipV="1">
            <a:off x="6110572" y="1783300"/>
            <a:ext cx="1744807" cy="1589835"/>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29" name="AutoShape 14"/>
          <p:cNvSpPr>
            <a:spLocks noChangeArrowheads="1"/>
          </p:cNvSpPr>
          <p:nvPr/>
        </p:nvSpPr>
        <p:spPr bwMode="auto">
          <a:xfrm flipV="1">
            <a:off x="617822" y="4834101"/>
            <a:ext cx="1972830" cy="1643063"/>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30" name="AutoShape 15"/>
          <p:cNvSpPr>
            <a:spLocks noChangeArrowheads="1"/>
          </p:cNvSpPr>
          <p:nvPr/>
        </p:nvSpPr>
        <p:spPr bwMode="auto">
          <a:xfrm flipV="1">
            <a:off x="6428071" y="3999263"/>
            <a:ext cx="1870364" cy="2692213"/>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31" name="AutoShape 16"/>
          <p:cNvSpPr>
            <a:spLocks noChangeArrowheads="1"/>
          </p:cNvSpPr>
          <p:nvPr/>
        </p:nvSpPr>
        <p:spPr bwMode="auto">
          <a:xfrm flipV="1">
            <a:off x="3257402" y="3427763"/>
            <a:ext cx="1945409" cy="1755122"/>
          </a:xfrm>
          <a:prstGeom prst="roundRect">
            <a:avLst>
              <a:gd name="adj" fmla="val 0"/>
            </a:avLst>
          </a:prstGeom>
          <a:noFill/>
          <a:ln w="31468">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32" name="Line 17"/>
          <p:cNvSpPr>
            <a:spLocks noChangeShapeType="1"/>
          </p:cNvSpPr>
          <p:nvPr/>
        </p:nvSpPr>
        <p:spPr bwMode="auto">
          <a:xfrm flipV="1">
            <a:off x="4984890" y="2772219"/>
            <a:ext cx="1106921" cy="647140"/>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3" name="Line 18"/>
          <p:cNvSpPr>
            <a:spLocks noChangeShapeType="1"/>
          </p:cNvSpPr>
          <p:nvPr/>
        </p:nvSpPr>
        <p:spPr bwMode="auto">
          <a:xfrm>
            <a:off x="5045504" y="5187087"/>
            <a:ext cx="1382568" cy="979114"/>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4" name="Line 19"/>
          <p:cNvSpPr>
            <a:spLocks noChangeShapeType="1"/>
          </p:cNvSpPr>
          <p:nvPr/>
        </p:nvSpPr>
        <p:spPr bwMode="auto">
          <a:xfrm>
            <a:off x="2358299" y="2644753"/>
            <a:ext cx="1047750" cy="764801"/>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5" name="Line 20"/>
          <p:cNvSpPr>
            <a:spLocks noChangeShapeType="1"/>
          </p:cNvSpPr>
          <p:nvPr/>
        </p:nvSpPr>
        <p:spPr bwMode="auto">
          <a:xfrm flipV="1">
            <a:off x="2590652" y="5184285"/>
            <a:ext cx="1005897" cy="563096"/>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6" name="Text Box 21"/>
          <p:cNvSpPr txBox="1">
            <a:spLocks noChangeArrowheads="1"/>
          </p:cNvSpPr>
          <p:nvPr/>
        </p:nvSpPr>
        <p:spPr bwMode="auto">
          <a:xfrm>
            <a:off x="837185" y="1498951"/>
            <a:ext cx="692727" cy="322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200" i="1">
                <a:solidFill>
                  <a:srgbClr val="000000"/>
                </a:solidFill>
                <a:latin typeface="Georgia"/>
                <a:cs typeface="Georgia"/>
              </a:rPr>
              <a:t>Time</a:t>
            </a:r>
            <a:endParaRPr lang="en-GB">
              <a:latin typeface="Georgia"/>
              <a:cs typeface="Georgia"/>
            </a:endParaRPr>
          </a:p>
        </p:txBody>
      </p:sp>
      <p:sp>
        <p:nvSpPr>
          <p:cNvPr id="37" name="Text Box 22"/>
          <p:cNvSpPr txBox="1">
            <a:spLocks noChangeArrowheads="1"/>
          </p:cNvSpPr>
          <p:nvPr/>
        </p:nvSpPr>
        <p:spPr bwMode="auto">
          <a:xfrm>
            <a:off x="3739425" y="3102793"/>
            <a:ext cx="780761" cy="323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200" i="1">
                <a:solidFill>
                  <a:srgbClr val="000000"/>
                </a:solidFill>
                <a:latin typeface="Georgia"/>
                <a:cs typeface="Georgia"/>
              </a:rPr>
              <a:t>Sales</a:t>
            </a:r>
            <a:endParaRPr lang="en-GB">
              <a:latin typeface="Georgia"/>
              <a:cs typeface="Georgia"/>
            </a:endParaRPr>
          </a:p>
        </p:txBody>
      </p:sp>
      <p:sp>
        <p:nvSpPr>
          <p:cNvPr id="38" name="Text Box 24"/>
          <p:cNvSpPr txBox="1">
            <a:spLocks noChangeArrowheads="1"/>
          </p:cNvSpPr>
          <p:nvPr/>
        </p:nvSpPr>
        <p:spPr bwMode="auto">
          <a:xfrm>
            <a:off x="607720" y="4502128"/>
            <a:ext cx="1127125" cy="322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200" i="1">
                <a:solidFill>
                  <a:srgbClr val="000000"/>
                </a:solidFill>
                <a:latin typeface="Georgia"/>
                <a:cs typeface="Georgia"/>
              </a:rPr>
              <a:t>Account</a:t>
            </a:r>
            <a:endParaRPr lang="en-GB">
              <a:latin typeface="Georgia"/>
              <a:cs typeface="Georgia"/>
            </a:endParaRPr>
          </a:p>
        </p:txBody>
      </p:sp>
      <p:sp>
        <p:nvSpPr>
          <p:cNvPr id="39" name="Text Box 25"/>
          <p:cNvSpPr txBox="1">
            <a:spLocks noChangeArrowheads="1"/>
          </p:cNvSpPr>
          <p:nvPr/>
        </p:nvSpPr>
        <p:spPr bwMode="auto">
          <a:xfrm>
            <a:off x="6429516" y="3670091"/>
            <a:ext cx="1075170" cy="323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2200" i="1">
                <a:solidFill>
                  <a:srgbClr val="000000"/>
                </a:solidFill>
                <a:latin typeface="Georgia"/>
                <a:cs typeface="Georgia"/>
              </a:rPr>
              <a:t>Product</a:t>
            </a:r>
            <a:endParaRPr lang="en-GB">
              <a:latin typeface="Georgia"/>
              <a:cs typeface="Georgia"/>
            </a:endParaRPr>
          </a:p>
        </p:txBody>
      </p:sp>
    </p:spTree>
    <p:extLst>
      <p:ext uri="{BB962C8B-B14F-4D97-AF65-F5344CB8AC3E}">
        <p14:creationId xmlns:p14="http://schemas.microsoft.com/office/powerpoint/2010/main" val="327764207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Processing Styles – OLAP</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a:t>
            </a:fld>
            <a:endParaRPr lang="en-US" dirty="0"/>
          </a:p>
        </p:txBody>
      </p:sp>
      <p:sp>
        <p:nvSpPr>
          <p:cNvPr id="4" name="Content Placeholder 3"/>
          <p:cNvSpPr>
            <a:spLocks noGrp="1"/>
          </p:cNvSpPr>
          <p:nvPr>
            <p:ph idx="1"/>
          </p:nvPr>
        </p:nvSpPr>
        <p:spPr/>
        <p:txBody>
          <a:bodyPr/>
          <a:lstStyle/>
          <a:p>
            <a:pPr marL="0" indent="0">
              <a:buNone/>
            </a:pPr>
            <a:r>
              <a:rPr lang="en-GB" dirty="0" smtClean="0"/>
              <a:t>On-Line Analytical Processing</a:t>
            </a:r>
          </a:p>
          <a:p>
            <a:pPr lvl="1"/>
            <a:r>
              <a:rPr lang="en-GB" dirty="0" smtClean="0"/>
              <a:t>includes </a:t>
            </a:r>
            <a:r>
              <a:rPr lang="en-GB" dirty="0"/>
              <a:t>the use of data warehouses</a:t>
            </a:r>
          </a:p>
          <a:p>
            <a:pPr lvl="1"/>
            <a:r>
              <a:rPr lang="en-GB" dirty="0" smtClean="0"/>
              <a:t>multidimensional </a:t>
            </a:r>
            <a:r>
              <a:rPr lang="en-GB" dirty="0"/>
              <a:t>databases</a:t>
            </a:r>
          </a:p>
          <a:p>
            <a:pPr lvl="1"/>
            <a:r>
              <a:rPr lang="en-GB" dirty="0" smtClean="0"/>
              <a:t>data analysis</a:t>
            </a:r>
            <a:endParaRPr lang="en-GB" dirty="0"/>
          </a:p>
          <a:p>
            <a:endParaRPr lang="en-US" dirty="0"/>
          </a:p>
        </p:txBody>
      </p:sp>
    </p:spTree>
    <p:extLst>
      <p:ext uri="{BB962C8B-B14F-4D97-AF65-F5344CB8AC3E}">
        <p14:creationId xmlns:p14="http://schemas.microsoft.com/office/powerpoint/2010/main" val="1913470160"/>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 Tables</a:t>
            </a:r>
            <a:endParaRPr lang="en-US" dirty="0"/>
          </a:p>
        </p:txBody>
      </p:sp>
      <p:sp>
        <p:nvSpPr>
          <p:cNvPr id="5" name="Text Box 39"/>
          <p:cNvSpPr txBox="1">
            <a:spLocks noChangeArrowheads="1"/>
          </p:cNvSpPr>
          <p:nvPr/>
        </p:nvSpPr>
        <p:spPr bwMode="auto">
          <a:xfrm>
            <a:off x="1878702" y="4928945"/>
            <a:ext cx="3339523" cy="672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gn="ctr">
              <a:buClr>
                <a:srgbClr val="000000"/>
              </a:buClr>
              <a:buSzPct val="90000"/>
              <a:buFont typeface="Monotype Sorts" charset="0"/>
              <a:buNone/>
            </a:pPr>
            <a:r>
              <a:rPr lang="en-GB" sz="1600" dirty="0">
                <a:solidFill>
                  <a:srgbClr val="000000"/>
                </a:solidFill>
                <a:latin typeface="Georgia"/>
                <a:cs typeface="Georgia"/>
              </a:rPr>
              <a:t>k</a:t>
            </a:r>
            <a:r>
              <a:rPr lang="en-GB" sz="1600" dirty="0" smtClean="0">
                <a:solidFill>
                  <a:srgbClr val="000000"/>
                </a:solidFill>
                <a:latin typeface="Georgia"/>
                <a:cs typeface="Georgia"/>
              </a:rPr>
              <a:t>ey </a:t>
            </a:r>
            <a:r>
              <a:rPr lang="en-GB" sz="1600" dirty="0">
                <a:solidFill>
                  <a:srgbClr val="000000"/>
                </a:solidFill>
                <a:latin typeface="Georgia"/>
                <a:cs typeface="Georgia"/>
              </a:rPr>
              <a:t>columns joining fact table</a:t>
            </a:r>
          </a:p>
          <a:p>
            <a:pPr algn="ctr">
              <a:buClr>
                <a:srgbClr val="000000"/>
              </a:buClr>
              <a:buSzPct val="90000"/>
              <a:buFont typeface="Monotype Sorts" charset="0"/>
              <a:buNone/>
            </a:pPr>
            <a:r>
              <a:rPr lang="en-GB" sz="1600" dirty="0">
                <a:solidFill>
                  <a:srgbClr val="000000"/>
                </a:solidFill>
                <a:latin typeface="Georgia"/>
                <a:cs typeface="Georgia"/>
              </a:rPr>
              <a:t>to the dimension tables</a:t>
            </a:r>
            <a:endParaRPr lang="en-GB" sz="1600" dirty="0">
              <a:latin typeface="Georgia"/>
              <a:cs typeface="Georgia"/>
            </a:endParaRPr>
          </a:p>
        </p:txBody>
      </p:sp>
      <p:sp>
        <p:nvSpPr>
          <p:cNvPr id="7" name="Text Box 41"/>
          <p:cNvSpPr txBox="1">
            <a:spLocks noChangeArrowheads="1"/>
          </p:cNvSpPr>
          <p:nvPr/>
        </p:nvSpPr>
        <p:spPr bwMode="auto">
          <a:xfrm>
            <a:off x="6742364" y="4900723"/>
            <a:ext cx="1238250" cy="501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gn="ctr">
              <a:buClr>
                <a:srgbClr val="000000"/>
              </a:buClr>
              <a:buSzPct val="90000"/>
              <a:buFont typeface="Monotype Sorts" charset="0"/>
              <a:buNone/>
            </a:pPr>
            <a:r>
              <a:rPr lang="en-GB" sz="1600" dirty="0">
                <a:solidFill>
                  <a:srgbClr val="000000"/>
                </a:solidFill>
                <a:latin typeface="Georgia"/>
                <a:cs typeface="Georgia"/>
              </a:rPr>
              <a:t>n</a:t>
            </a:r>
            <a:r>
              <a:rPr lang="en-GB" sz="1600" dirty="0" smtClean="0">
                <a:solidFill>
                  <a:srgbClr val="000000"/>
                </a:solidFill>
                <a:latin typeface="Georgia"/>
                <a:cs typeface="Georgia"/>
              </a:rPr>
              <a:t>umerical</a:t>
            </a:r>
            <a:endParaRPr lang="en-GB" sz="1600" dirty="0">
              <a:solidFill>
                <a:srgbClr val="000000"/>
              </a:solidFill>
              <a:latin typeface="Georgia"/>
              <a:cs typeface="Georgia"/>
            </a:endParaRPr>
          </a:p>
          <a:p>
            <a:pPr algn="ctr">
              <a:buClr>
                <a:srgbClr val="000000"/>
              </a:buClr>
              <a:buSzPct val="90000"/>
              <a:buFont typeface="Monotype Sorts" charset="0"/>
              <a:buNone/>
            </a:pPr>
            <a:r>
              <a:rPr lang="en-GB" sz="1600" dirty="0">
                <a:solidFill>
                  <a:srgbClr val="000000"/>
                </a:solidFill>
                <a:latin typeface="Georgia"/>
                <a:cs typeface="Georgia"/>
              </a:rPr>
              <a:t>m</a:t>
            </a:r>
            <a:r>
              <a:rPr lang="en-GB" sz="1600" dirty="0" smtClean="0">
                <a:solidFill>
                  <a:srgbClr val="000000"/>
                </a:solidFill>
                <a:latin typeface="Georgia"/>
                <a:cs typeface="Georgia"/>
              </a:rPr>
              <a:t>easures</a:t>
            </a:r>
            <a:endParaRPr lang="en-GB" sz="1600" dirty="0">
              <a:latin typeface="Georgia"/>
              <a:cs typeface="Georgia"/>
            </a:endParaRPr>
          </a:p>
        </p:txBody>
      </p:sp>
      <p:graphicFrame>
        <p:nvGraphicFramePr>
          <p:cNvPr id="14" name="Group 145"/>
          <p:cNvGraphicFramePr>
            <a:graphicFrameLocks noGrp="1"/>
          </p:cNvGraphicFramePr>
          <p:nvPr>
            <p:extLst>
              <p:ext uri="{D42A27DB-BD31-4B8C-83A1-F6EECF244321}">
                <p14:modId xmlns:p14="http://schemas.microsoft.com/office/powerpoint/2010/main" val="2537923438"/>
              </p:ext>
            </p:extLst>
          </p:nvPr>
        </p:nvGraphicFramePr>
        <p:xfrm>
          <a:off x="772103" y="2119591"/>
          <a:ext cx="7521865" cy="2097744"/>
        </p:xfrm>
        <a:graphic>
          <a:graphicData uri="http://schemas.openxmlformats.org/drawingml/2006/table">
            <a:tbl>
              <a:tblPr/>
              <a:tblGrid>
                <a:gridCol w="1887682"/>
                <a:gridCol w="1834284"/>
                <a:gridCol w="1847273"/>
                <a:gridCol w="975591"/>
                <a:gridCol w="977035"/>
              </a:tblGrid>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err="1">
                          <a:ln>
                            <a:noFill/>
                          </a:ln>
                          <a:solidFill>
                            <a:schemeClr val="accent2"/>
                          </a:solidFill>
                          <a:effectLst/>
                          <a:latin typeface="Georgia"/>
                          <a:ea typeface="ＭＳ Ｐゴシック" charset="0"/>
                          <a:cs typeface="Georgia"/>
                        </a:rPr>
                        <a:t>Prod_Code</a:t>
                      </a:r>
                      <a:endParaRPr kumimoji="0" lang="en-GB" sz="1600" b="1" i="0" u="none" strike="noStrike" cap="none" normalizeH="0" baseline="0" dirty="0">
                        <a:ln>
                          <a:noFill/>
                        </a:ln>
                        <a:solidFill>
                          <a:schemeClr val="accent2"/>
                        </a:solidFill>
                        <a:effectLst/>
                        <a:latin typeface="Georgia"/>
                        <a:ea typeface="ＭＳ Ｐゴシック" charset="0"/>
                        <a:cs typeface="Georgia"/>
                      </a:endParaRP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err="1">
                          <a:ln>
                            <a:noFill/>
                          </a:ln>
                          <a:solidFill>
                            <a:schemeClr val="accent2"/>
                          </a:solidFill>
                          <a:effectLst/>
                          <a:latin typeface="Georgia"/>
                          <a:ea typeface="ＭＳ Ｐゴシック" charset="0"/>
                          <a:cs typeface="Georgia"/>
                        </a:rPr>
                        <a:t>Time_Code</a:t>
                      </a:r>
                      <a:endParaRPr kumimoji="0" lang="en-GB" sz="1600" b="1" i="0" u="none" strike="noStrike" cap="none" normalizeH="0" baseline="0" dirty="0">
                        <a:ln>
                          <a:noFill/>
                        </a:ln>
                        <a:solidFill>
                          <a:schemeClr val="accent2"/>
                        </a:solidFill>
                        <a:effectLst/>
                        <a:latin typeface="Georgia"/>
                        <a:ea typeface="ＭＳ Ｐゴシック" charset="0"/>
                        <a:cs typeface="Georgia"/>
                      </a:endParaRP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err="1">
                          <a:ln>
                            <a:noFill/>
                          </a:ln>
                          <a:solidFill>
                            <a:schemeClr val="accent2"/>
                          </a:solidFill>
                          <a:effectLst/>
                          <a:latin typeface="Georgia"/>
                          <a:ea typeface="ＭＳ Ｐゴシック" charset="0"/>
                          <a:cs typeface="Georgia"/>
                        </a:rPr>
                        <a:t>Acct_Code</a:t>
                      </a:r>
                      <a:endParaRPr kumimoji="0" lang="en-GB" sz="1600" b="1" i="0" u="none" strike="noStrike" cap="none" normalizeH="0" baseline="0" dirty="0">
                        <a:ln>
                          <a:noFill/>
                        </a:ln>
                        <a:solidFill>
                          <a:schemeClr val="accent2"/>
                        </a:solidFill>
                        <a:effectLst/>
                        <a:latin typeface="Georgia"/>
                        <a:ea typeface="ＭＳ Ｐゴシック" charset="0"/>
                        <a:cs typeface="Georgia"/>
                      </a:endParaRP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a:ln>
                            <a:noFill/>
                          </a:ln>
                          <a:solidFill>
                            <a:srgbClr val="FF0000"/>
                          </a:solidFill>
                          <a:effectLst/>
                          <a:latin typeface="Georgia"/>
                          <a:ea typeface="ＭＳ Ｐゴシック" charset="0"/>
                          <a:cs typeface="Georgia"/>
                        </a:rPr>
                        <a:t>Sales</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1" i="0" u="none" strike="noStrike" cap="none" normalizeH="0" baseline="0" dirty="0" err="1">
                          <a:ln>
                            <a:noFill/>
                          </a:ln>
                          <a:solidFill>
                            <a:srgbClr val="FF0000"/>
                          </a:solidFill>
                          <a:effectLst/>
                          <a:latin typeface="Georgia"/>
                          <a:ea typeface="ＭＳ Ｐゴシック" charset="0"/>
                          <a:cs typeface="Georgia"/>
                        </a:rPr>
                        <a:t>Qty</a:t>
                      </a:r>
                      <a:endParaRPr kumimoji="0" lang="en-GB" sz="1600" b="1" i="0" u="none" strike="noStrike" cap="none" normalizeH="0" baseline="0" dirty="0">
                        <a:ln>
                          <a:noFill/>
                        </a:ln>
                        <a:solidFill>
                          <a:srgbClr val="FF0000"/>
                        </a:solidFill>
                        <a:effectLst/>
                        <a:latin typeface="Georgia"/>
                        <a:ea typeface="ＭＳ Ｐゴシック" charset="0"/>
                        <a:cs typeface="Georgia"/>
                      </a:endParaRP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101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2045</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501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100</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102</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2045</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501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225</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2</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103</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2046</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501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200</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20</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104</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a:ln>
                            <a:noFill/>
                          </a:ln>
                          <a:solidFill>
                            <a:schemeClr val="tx1"/>
                          </a:solidFill>
                          <a:effectLst/>
                          <a:latin typeface="Georgia"/>
                          <a:ea typeface="ＭＳ Ｐゴシック" charset="0"/>
                          <a:cs typeface="Georgia"/>
                        </a:rPr>
                        <a:t>2046</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502</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250</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25</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4962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105</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2046</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502</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20</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sz="1600" b="0" i="0" u="none" strike="noStrike" cap="none" normalizeH="0" baseline="0" dirty="0">
                          <a:ln>
                            <a:noFill/>
                          </a:ln>
                          <a:solidFill>
                            <a:schemeClr val="tx1"/>
                          </a:solidFill>
                          <a:effectLst/>
                          <a:latin typeface="Georgia"/>
                          <a:ea typeface="ＭＳ Ｐゴシック" charset="0"/>
                          <a:cs typeface="Georgia"/>
                        </a:rPr>
                        <a:t>1</a:t>
                      </a:r>
                    </a:p>
                  </a:txBody>
                  <a:tcPr marL="83127" marR="83127" marT="40341" marB="40341"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5" name="Left Brace 14"/>
          <p:cNvSpPr/>
          <p:nvPr/>
        </p:nvSpPr>
        <p:spPr bwMode="auto">
          <a:xfrm rot="16200000">
            <a:off x="3367986" y="1946930"/>
            <a:ext cx="356305" cy="5551280"/>
          </a:xfrm>
          <a:prstGeom prst="leftBrace">
            <a:avLst/>
          </a:prstGeom>
          <a:noFill/>
          <a:ln w="19050" cap="flat" cmpd="sng" algn="ctr">
            <a:solidFill>
              <a:srgbClr val="323D43"/>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16" name="Left Brace 15"/>
          <p:cNvSpPr/>
          <p:nvPr/>
        </p:nvSpPr>
        <p:spPr bwMode="auto">
          <a:xfrm rot="16200000">
            <a:off x="7129721" y="3736475"/>
            <a:ext cx="356306" cy="1972190"/>
          </a:xfrm>
          <a:prstGeom prst="leftBrace">
            <a:avLst/>
          </a:prstGeom>
          <a:noFill/>
          <a:ln w="19050" cap="flat" cmpd="sng" algn="ctr">
            <a:solidFill>
              <a:srgbClr val="323D43"/>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endParaRPr>
          </a:p>
        </p:txBody>
      </p:sp>
      <p:sp>
        <p:nvSpPr>
          <p:cNvPr id="17" name="Slide Number Placeholder 16"/>
          <p:cNvSpPr>
            <a:spLocks noGrp="1"/>
          </p:cNvSpPr>
          <p:nvPr>
            <p:ph type="sldNum" sz="quarter" idx="12"/>
          </p:nvPr>
        </p:nvSpPr>
        <p:spPr/>
        <p:txBody>
          <a:bodyPr/>
          <a:lstStyle/>
          <a:p>
            <a:fld id="{03AC6681-E0FD-2C4C-B392-04A572FD2AAE}" type="slidenum">
              <a:rPr lang="en-US" smtClean="0"/>
              <a:pPr/>
              <a:t>30</a:t>
            </a:fld>
            <a:endParaRPr lang="en-US"/>
          </a:p>
        </p:txBody>
      </p:sp>
    </p:spTree>
    <p:extLst>
      <p:ext uri="{BB962C8B-B14F-4D97-AF65-F5344CB8AC3E}">
        <p14:creationId xmlns:p14="http://schemas.microsoft.com/office/powerpoint/2010/main" val="18254410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5" grpId="0" animBg="1"/>
      <p:bldP spid="16"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 of a Snowflake Schema</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31</a:t>
            </a:fld>
            <a:endParaRPr lang="en-US"/>
          </a:p>
        </p:txBody>
      </p:sp>
      <p:sp>
        <p:nvSpPr>
          <p:cNvPr id="4" name="Text Box 7"/>
          <p:cNvSpPr txBox="1">
            <a:spLocks noChangeArrowheads="1"/>
          </p:cNvSpPr>
          <p:nvPr/>
        </p:nvSpPr>
        <p:spPr bwMode="auto">
          <a:xfrm>
            <a:off x="4724978" y="4882340"/>
            <a:ext cx="1388341" cy="1306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Georgia"/>
                <a:cs typeface="Georgia"/>
              </a:rPr>
              <a:t>Time Code</a:t>
            </a:r>
          </a:p>
          <a:p>
            <a:pPr>
              <a:lnSpc>
                <a:spcPct val="110000"/>
              </a:lnSpc>
              <a:buClr>
                <a:srgbClr val="000000"/>
              </a:buClr>
              <a:buSzPct val="90000"/>
              <a:buFont typeface="Monotype Sorts" charset="0"/>
              <a:buNone/>
            </a:pPr>
            <a:r>
              <a:rPr lang="en-GB" sz="1500">
                <a:solidFill>
                  <a:srgbClr val="000000"/>
                </a:solidFill>
                <a:latin typeface="Georgia"/>
                <a:cs typeface="Georgia"/>
              </a:rPr>
              <a:t>Year Code</a:t>
            </a:r>
          </a:p>
          <a:p>
            <a:pPr>
              <a:lnSpc>
                <a:spcPct val="110000"/>
              </a:lnSpc>
              <a:buClr>
                <a:srgbClr val="000000"/>
              </a:buClr>
              <a:buSzPct val="90000"/>
              <a:buFont typeface="Monotype Sorts" charset="0"/>
              <a:buNone/>
            </a:pPr>
            <a:r>
              <a:rPr lang="en-GB" sz="1500">
                <a:solidFill>
                  <a:srgbClr val="000000"/>
                </a:solidFill>
                <a:latin typeface="Georgia"/>
                <a:cs typeface="Georgia"/>
              </a:rPr>
              <a:t>Quarter Code</a:t>
            </a:r>
          </a:p>
          <a:p>
            <a:pPr>
              <a:lnSpc>
                <a:spcPct val="110000"/>
              </a:lnSpc>
              <a:buClr>
                <a:srgbClr val="000000"/>
              </a:buClr>
              <a:buSzPct val="90000"/>
              <a:buFont typeface="Monotype Sorts" charset="0"/>
              <a:buNone/>
            </a:pPr>
            <a:r>
              <a:rPr lang="en-GB" sz="1500">
                <a:solidFill>
                  <a:srgbClr val="000000"/>
                </a:solidFill>
                <a:latin typeface="Georgia"/>
                <a:cs typeface="Georgia"/>
              </a:rPr>
              <a:t>Month Code</a:t>
            </a:r>
          </a:p>
          <a:p>
            <a:pPr>
              <a:lnSpc>
                <a:spcPct val="110000"/>
              </a:lnSpc>
              <a:buClr>
                <a:srgbClr val="000000"/>
              </a:buClr>
              <a:buSzPct val="90000"/>
              <a:buFont typeface="Monotype Sorts" charset="0"/>
              <a:buNone/>
            </a:pPr>
            <a:r>
              <a:rPr lang="en-GB" sz="1500">
                <a:solidFill>
                  <a:srgbClr val="000000"/>
                </a:solidFill>
                <a:latin typeface="Georgia"/>
                <a:cs typeface="Georgia"/>
              </a:rPr>
              <a:t>Day Code</a:t>
            </a:r>
            <a:endParaRPr lang="en-GB">
              <a:latin typeface="Georgia"/>
              <a:cs typeface="Georgia"/>
            </a:endParaRPr>
          </a:p>
        </p:txBody>
      </p:sp>
      <p:sp>
        <p:nvSpPr>
          <p:cNvPr id="5" name="Text Box 8"/>
          <p:cNvSpPr txBox="1">
            <a:spLocks noChangeArrowheads="1"/>
          </p:cNvSpPr>
          <p:nvPr/>
        </p:nvSpPr>
        <p:spPr bwMode="auto">
          <a:xfrm>
            <a:off x="2128694" y="3576854"/>
            <a:ext cx="1606261" cy="773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dirty="0">
                <a:solidFill>
                  <a:srgbClr val="000000"/>
                </a:solidFill>
                <a:latin typeface="Georgia"/>
                <a:cs typeface="Georgia"/>
              </a:rPr>
              <a:t>Product Code</a:t>
            </a:r>
          </a:p>
          <a:p>
            <a:pPr>
              <a:lnSpc>
                <a:spcPct val="110000"/>
              </a:lnSpc>
              <a:buClr>
                <a:srgbClr val="000000"/>
              </a:buClr>
              <a:buSzPct val="90000"/>
              <a:buFont typeface="Monotype Sorts" charset="0"/>
              <a:buNone/>
            </a:pPr>
            <a:r>
              <a:rPr lang="en-GB" sz="1500" dirty="0">
                <a:solidFill>
                  <a:srgbClr val="000000"/>
                </a:solidFill>
                <a:latin typeface="Georgia"/>
                <a:cs typeface="Georgia"/>
              </a:rPr>
              <a:t>Prod Line Code</a:t>
            </a:r>
          </a:p>
          <a:p>
            <a:pPr>
              <a:lnSpc>
                <a:spcPct val="110000"/>
              </a:lnSpc>
              <a:buClr>
                <a:srgbClr val="000000"/>
              </a:buClr>
              <a:buSzPct val="90000"/>
              <a:buFont typeface="Monotype Sorts" charset="0"/>
              <a:buNone/>
            </a:pPr>
            <a:r>
              <a:rPr lang="en-GB" sz="1500" dirty="0">
                <a:solidFill>
                  <a:srgbClr val="000000"/>
                </a:solidFill>
                <a:latin typeface="Georgia"/>
                <a:cs typeface="Georgia"/>
              </a:rPr>
              <a:t>Brand Code</a:t>
            </a:r>
            <a:endParaRPr lang="en-GB" dirty="0">
              <a:latin typeface="Georgia"/>
              <a:cs typeface="Georgia"/>
            </a:endParaRPr>
          </a:p>
        </p:txBody>
      </p:sp>
      <p:sp>
        <p:nvSpPr>
          <p:cNvPr id="6" name="Text Box 9"/>
          <p:cNvSpPr txBox="1">
            <a:spLocks noChangeArrowheads="1"/>
          </p:cNvSpPr>
          <p:nvPr/>
        </p:nvSpPr>
        <p:spPr bwMode="auto">
          <a:xfrm>
            <a:off x="2109932" y="4962181"/>
            <a:ext cx="1932421" cy="1720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700" dirty="0">
                <a:solidFill>
                  <a:srgbClr val="000000"/>
                </a:solidFill>
                <a:latin typeface="Georgia"/>
                <a:cs typeface="Georgia"/>
              </a:rPr>
              <a:t>Geography Code</a:t>
            </a:r>
          </a:p>
          <a:p>
            <a:pPr>
              <a:lnSpc>
                <a:spcPct val="110000"/>
              </a:lnSpc>
              <a:buClr>
                <a:srgbClr val="000000"/>
              </a:buClr>
              <a:buSzPct val="90000"/>
              <a:buFont typeface="Monotype Sorts" charset="0"/>
              <a:buNone/>
            </a:pPr>
            <a:r>
              <a:rPr lang="en-GB" sz="1700" dirty="0">
                <a:solidFill>
                  <a:srgbClr val="000000"/>
                </a:solidFill>
                <a:latin typeface="Georgia"/>
                <a:cs typeface="Georgia"/>
              </a:rPr>
              <a:t>Time Code</a:t>
            </a:r>
          </a:p>
          <a:p>
            <a:pPr>
              <a:lnSpc>
                <a:spcPct val="110000"/>
              </a:lnSpc>
              <a:buClr>
                <a:srgbClr val="000000"/>
              </a:buClr>
              <a:buSzPct val="90000"/>
              <a:buFont typeface="Monotype Sorts" charset="0"/>
              <a:buNone/>
            </a:pPr>
            <a:r>
              <a:rPr lang="en-GB" sz="1700" dirty="0">
                <a:solidFill>
                  <a:srgbClr val="000000"/>
                </a:solidFill>
                <a:latin typeface="Georgia"/>
                <a:cs typeface="Georgia"/>
              </a:rPr>
              <a:t>Account Code</a:t>
            </a:r>
          </a:p>
          <a:p>
            <a:pPr>
              <a:lnSpc>
                <a:spcPct val="110000"/>
              </a:lnSpc>
              <a:buClr>
                <a:srgbClr val="000000"/>
              </a:buClr>
              <a:buSzPct val="90000"/>
              <a:buFont typeface="Monotype Sorts" charset="0"/>
              <a:buNone/>
            </a:pPr>
            <a:r>
              <a:rPr lang="en-GB" sz="1700" dirty="0">
                <a:solidFill>
                  <a:srgbClr val="000000"/>
                </a:solidFill>
                <a:latin typeface="Georgia"/>
                <a:cs typeface="Georgia"/>
              </a:rPr>
              <a:t>Product Code</a:t>
            </a:r>
          </a:p>
          <a:p>
            <a:pPr>
              <a:lnSpc>
                <a:spcPct val="110000"/>
              </a:lnSpc>
              <a:buClr>
                <a:srgbClr val="000000"/>
              </a:buClr>
              <a:buSzPct val="90000"/>
              <a:buFont typeface="Monotype Sorts" charset="0"/>
              <a:buNone/>
            </a:pPr>
            <a:r>
              <a:rPr lang="en-GB" sz="1700" dirty="0">
                <a:solidFill>
                  <a:srgbClr val="000000"/>
                </a:solidFill>
                <a:latin typeface="Georgia"/>
                <a:cs typeface="Georgia"/>
              </a:rPr>
              <a:t>Sterling Amount</a:t>
            </a:r>
          </a:p>
          <a:p>
            <a:pPr>
              <a:lnSpc>
                <a:spcPct val="110000"/>
              </a:lnSpc>
              <a:buClr>
                <a:srgbClr val="000000"/>
              </a:buClr>
              <a:buSzPct val="90000"/>
              <a:buFont typeface="Monotype Sorts" charset="0"/>
              <a:buNone/>
            </a:pPr>
            <a:r>
              <a:rPr lang="en-GB" sz="1700" dirty="0">
                <a:solidFill>
                  <a:srgbClr val="000000"/>
                </a:solidFill>
                <a:latin typeface="Georgia"/>
                <a:cs typeface="Georgia"/>
              </a:rPr>
              <a:t>Units</a:t>
            </a:r>
            <a:endParaRPr lang="en-GB" dirty="0">
              <a:latin typeface="Georgia"/>
              <a:cs typeface="Georgia"/>
            </a:endParaRPr>
          </a:p>
        </p:txBody>
      </p:sp>
      <p:sp>
        <p:nvSpPr>
          <p:cNvPr id="7" name="AutoShape 10"/>
          <p:cNvSpPr>
            <a:spLocks noChangeArrowheads="1"/>
          </p:cNvSpPr>
          <p:nvPr/>
        </p:nvSpPr>
        <p:spPr bwMode="auto">
          <a:xfrm flipV="1">
            <a:off x="4616739" y="4873936"/>
            <a:ext cx="1525443" cy="1340503"/>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8" name="AutoShape 11"/>
          <p:cNvSpPr>
            <a:spLocks noChangeArrowheads="1"/>
          </p:cNvSpPr>
          <p:nvPr/>
        </p:nvSpPr>
        <p:spPr bwMode="auto">
          <a:xfrm flipV="1">
            <a:off x="2089728" y="3555843"/>
            <a:ext cx="1868921" cy="829235"/>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9" name="AutoShape 12"/>
          <p:cNvSpPr>
            <a:spLocks noChangeArrowheads="1"/>
          </p:cNvSpPr>
          <p:nvPr/>
        </p:nvSpPr>
        <p:spPr bwMode="auto">
          <a:xfrm flipV="1">
            <a:off x="2043546" y="4941171"/>
            <a:ext cx="1943966" cy="1755121"/>
          </a:xfrm>
          <a:prstGeom prst="roundRect">
            <a:avLst>
              <a:gd name="adj" fmla="val 0"/>
            </a:avLst>
          </a:prstGeom>
          <a:noFill/>
          <a:ln w="31468">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10" name="Line 13"/>
          <p:cNvSpPr>
            <a:spLocks noChangeShapeType="1"/>
          </p:cNvSpPr>
          <p:nvPr/>
        </p:nvSpPr>
        <p:spPr bwMode="auto">
          <a:xfrm>
            <a:off x="6142182" y="5878262"/>
            <a:ext cx="715818" cy="504265"/>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1" name="Line 14"/>
          <p:cNvSpPr>
            <a:spLocks noChangeShapeType="1"/>
          </p:cNvSpPr>
          <p:nvPr/>
        </p:nvSpPr>
        <p:spPr bwMode="auto">
          <a:xfrm>
            <a:off x="1248353" y="2954928"/>
            <a:ext cx="896215" cy="598114"/>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12" name="Text Box 15"/>
          <p:cNvSpPr txBox="1">
            <a:spLocks noChangeArrowheads="1"/>
          </p:cNvSpPr>
          <p:nvPr/>
        </p:nvSpPr>
        <p:spPr bwMode="auto">
          <a:xfrm>
            <a:off x="4609523" y="4572881"/>
            <a:ext cx="692727" cy="323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Georgia"/>
                <a:cs typeface="Georgia"/>
              </a:rPr>
              <a:t>Time</a:t>
            </a:r>
            <a:endParaRPr lang="en-GB" sz="1600" b="1">
              <a:latin typeface="Georgia"/>
              <a:cs typeface="Georgia"/>
            </a:endParaRPr>
          </a:p>
        </p:txBody>
      </p:sp>
      <p:sp>
        <p:nvSpPr>
          <p:cNvPr id="13" name="Text Box 16"/>
          <p:cNvSpPr txBox="1">
            <a:spLocks noChangeArrowheads="1"/>
          </p:cNvSpPr>
          <p:nvPr/>
        </p:nvSpPr>
        <p:spPr bwMode="auto">
          <a:xfrm>
            <a:off x="2023341" y="4630311"/>
            <a:ext cx="782205" cy="323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Georgia"/>
                <a:cs typeface="Georgia"/>
              </a:rPr>
              <a:t>Sales</a:t>
            </a:r>
            <a:endParaRPr lang="en-GB" sz="1600" b="1">
              <a:latin typeface="Georgia"/>
              <a:cs typeface="Georgia"/>
            </a:endParaRPr>
          </a:p>
        </p:txBody>
      </p:sp>
      <p:sp>
        <p:nvSpPr>
          <p:cNvPr id="14" name="Text Box 17"/>
          <p:cNvSpPr txBox="1">
            <a:spLocks noChangeArrowheads="1"/>
          </p:cNvSpPr>
          <p:nvPr/>
        </p:nvSpPr>
        <p:spPr bwMode="auto">
          <a:xfrm>
            <a:off x="2177762" y="3247786"/>
            <a:ext cx="1075170" cy="323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Georgia"/>
                <a:cs typeface="Georgia"/>
              </a:rPr>
              <a:t>Product</a:t>
            </a:r>
            <a:endParaRPr lang="en-GB" sz="1600" b="1">
              <a:latin typeface="Georgia"/>
              <a:cs typeface="Georgia"/>
            </a:endParaRPr>
          </a:p>
        </p:txBody>
      </p:sp>
      <p:sp>
        <p:nvSpPr>
          <p:cNvPr id="15" name="Text Box 18"/>
          <p:cNvSpPr txBox="1">
            <a:spLocks noChangeArrowheads="1"/>
          </p:cNvSpPr>
          <p:nvPr/>
        </p:nvSpPr>
        <p:spPr bwMode="auto">
          <a:xfrm>
            <a:off x="6924386" y="3512421"/>
            <a:ext cx="1437409" cy="507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Georgia"/>
                <a:cs typeface="Georgia"/>
              </a:rPr>
              <a:t>Quarter Code</a:t>
            </a:r>
          </a:p>
          <a:p>
            <a:pPr>
              <a:lnSpc>
                <a:spcPct val="110000"/>
              </a:lnSpc>
              <a:buClr>
                <a:srgbClr val="000000"/>
              </a:buClr>
              <a:buSzPct val="90000"/>
              <a:buFont typeface="Monotype Sorts" charset="0"/>
              <a:buNone/>
            </a:pPr>
            <a:r>
              <a:rPr lang="en-GB" sz="1500">
                <a:solidFill>
                  <a:srgbClr val="000000"/>
                </a:solidFill>
                <a:latin typeface="Georgia"/>
                <a:cs typeface="Georgia"/>
              </a:rPr>
              <a:t>Quarter Name</a:t>
            </a:r>
            <a:endParaRPr lang="en-GB">
              <a:latin typeface="Georgia"/>
              <a:cs typeface="Georgia"/>
            </a:endParaRPr>
          </a:p>
        </p:txBody>
      </p:sp>
      <p:sp>
        <p:nvSpPr>
          <p:cNvPr id="16" name="AutoShape 19"/>
          <p:cNvSpPr>
            <a:spLocks noChangeArrowheads="1"/>
          </p:cNvSpPr>
          <p:nvPr/>
        </p:nvSpPr>
        <p:spPr bwMode="auto">
          <a:xfrm flipV="1">
            <a:off x="6816149" y="3499814"/>
            <a:ext cx="1525443" cy="607919"/>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17" name="Text Box 20"/>
          <p:cNvSpPr txBox="1">
            <a:spLocks noChangeArrowheads="1"/>
          </p:cNvSpPr>
          <p:nvPr/>
        </p:nvSpPr>
        <p:spPr bwMode="auto">
          <a:xfrm>
            <a:off x="6808932" y="3202962"/>
            <a:ext cx="1057853" cy="323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Georgia"/>
                <a:cs typeface="Georgia"/>
              </a:rPr>
              <a:t>Quarter</a:t>
            </a:r>
            <a:endParaRPr lang="en-GB" sz="1600" b="1">
              <a:latin typeface="Georgia"/>
              <a:cs typeface="Georgia"/>
            </a:endParaRPr>
          </a:p>
        </p:txBody>
      </p:sp>
      <p:sp>
        <p:nvSpPr>
          <p:cNvPr id="18" name="Text Box 21"/>
          <p:cNvSpPr txBox="1">
            <a:spLocks noChangeArrowheads="1"/>
          </p:cNvSpPr>
          <p:nvPr/>
        </p:nvSpPr>
        <p:spPr bwMode="auto">
          <a:xfrm>
            <a:off x="6953250" y="4789892"/>
            <a:ext cx="1307523" cy="5070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Georgia"/>
                <a:cs typeface="Georgia"/>
              </a:rPr>
              <a:t>Month Code</a:t>
            </a:r>
          </a:p>
          <a:p>
            <a:pPr>
              <a:lnSpc>
                <a:spcPct val="110000"/>
              </a:lnSpc>
              <a:buClr>
                <a:srgbClr val="000000"/>
              </a:buClr>
              <a:buSzPct val="90000"/>
              <a:buFont typeface="Monotype Sorts" charset="0"/>
              <a:buNone/>
            </a:pPr>
            <a:r>
              <a:rPr lang="en-GB" sz="1500">
                <a:solidFill>
                  <a:srgbClr val="000000"/>
                </a:solidFill>
                <a:latin typeface="Georgia"/>
                <a:cs typeface="Georgia"/>
              </a:rPr>
              <a:t>Month Name</a:t>
            </a:r>
            <a:endParaRPr lang="en-GB">
              <a:latin typeface="Georgia"/>
              <a:cs typeface="Georgia"/>
            </a:endParaRPr>
          </a:p>
        </p:txBody>
      </p:sp>
      <p:sp>
        <p:nvSpPr>
          <p:cNvPr id="19" name="AutoShape 22"/>
          <p:cNvSpPr>
            <a:spLocks noChangeArrowheads="1"/>
          </p:cNvSpPr>
          <p:nvPr/>
        </p:nvSpPr>
        <p:spPr bwMode="auto">
          <a:xfrm flipV="1">
            <a:off x="6845012" y="4777284"/>
            <a:ext cx="1525443" cy="589710"/>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20" name="Text Box 23"/>
          <p:cNvSpPr txBox="1">
            <a:spLocks noChangeArrowheads="1"/>
          </p:cNvSpPr>
          <p:nvPr/>
        </p:nvSpPr>
        <p:spPr bwMode="auto">
          <a:xfrm>
            <a:off x="6837796" y="4481834"/>
            <a:ext cx="868795" cy="322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Georgia"/>
                <a:cs typeface="Georgia"/>
              </a:rPr>
              <a:t>Month</a:t>
            </a:r>
            <a:endParaRPr lang="en-GB" sz="1600" b="1">
              <a:latin typeface="Georgia"/>
              <a:cs typeface="Georgia"/>
            </a:endParaRPr>
          </a:p>
        </p:txBody>
      </p:sp>
      <p:sp>
        <p:nvSpPr>
          <p:cNvPr id="21" name="Text Box 24"/>
          <p:cNvSpPr txBox="1">
            <a:spLocks noChangeArrowheads="1"/>
          </p:cNvSpPr>
          <p:nvPr/>
        </p:nvSpPr>
        <p:spPr bwMode="auto">
          <a:xfrm>
            <a:off x="6972012" y="5917483"/>
            <a:ext cx="1284432" cy="774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Georgia"/>
                <a:cs typeface="Georgia"/>
              </a:rPr>
              <a:t>Day Code</a:t>
            </a:r>
          </a:p>
          <a:p>
            <a:pPr>
              <a:lnSpc>
                <a:spcPct val="110000"/>
              </a:lnSpc>
              <a:buClr>
                <a:srgbClr val="000000"/>
              </a:buClr>
              <a:buSzPct val="90000"/>
              <a:buFont typeface="Monotype Sorts" charset="0"/>
              <a:buNone/>
            </a:pPr>
            <a:r>
              <a:rPr lang="en-GB" sz="1500">
                <a:solidFill>
                  <a:srgbClr val="000000"/>
                </a:solidFill>
                <a:latin typeface="Georgia"/>
                <a:cs typeface="Georgia"/>
              </a:rPr>
              <a:t>Day of Week</a:t>
            </a:r>
          </a:p>
          <a:p>
            <a:pPr>
              <a:lnSpc>
                <a:spcPct val="110000"/>
              </a:lnSpc>
              <a:buClr>
                <a:srgbClr val="000000"/>
              </a:buClr>
              <a:buSzPct val="90000"/>
              <a:buFont typeface="Monotype Sorts" charset="0"/>
              <a:buNone/>
            </a:pPr>
            <a:r>
              <a:rPr lang="en-GB" sz="1500">
                <a:solidFill>
                  <a:srgbClr val="000000"/>
                </a:solidFill>
                <a:latin typeface="Georgia"/>
                <a:cs typeface="Georgia"/>
              </a:rPr>
              <a:t>Season</a:t>
            </a:r>
            <a:endParaRPr lang="en-GB">
              <a:latin typeface="Georgia"/>
              <a:cs typeface="Georgia"/>
            </a:endParaRPr>
          </a:p>
        </p:txBody>
      </p:sp>
      <p:sp>
        <p:nvSpPr>
          <p:cNvPr id="22" name="AutoShape 25"/>
          <p:cNvSpPr>
            <a:spLocks noChangeArrowheads="1"/>
          </p:cNvSpPr>
          <p:nvPr/>
        </p:nvSpPr>
        <p:spPr bwMode="auto">
          <a:xfrm flipV="1">
            <a:off x="6863773" y="5906277"/>
            <a:ext cx="1525444" cy="868456"/>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23" name="Text Box 26"/>
          <p:cNvSpPr txBox="1">
            <a:spLocks noChangeArrowheads="1"/>
          </p:cNvSpPr>
          <p:nvPr/>
        </p:nvSpPr>
        <p:spPr bwMode="auto">
          <a:xfrm>
            <a:off x="6858001" y="5609425"/>
            <a:ext cx="557068" cy="322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Georgia"/>
                <a:cs typeface="Georgia"/>
              </a:rPr>
              <a:t>Day</a:t>
            </a:r>
            <a:endParaRPr lang="en-GB" sz="1600" b="1">
              <a:latin typeface="Georgia"/>
              <a:cs typeface="Georgia"/>
            </a:endParaRPr>
          </a:p>
        </p:txBody>
      </p:sp>
      <p:sp>
        <p:nvSpPr>
          <p:cNvPr id="24" name="Text Box 27"/>
          <p:cNvSpPr txBox="1">
            <a:spLocks noChangeArrowheads="1"/>
          </p:cNvSpPr>
          <p:nvPr/>
        </p:nvSpPr>
        <p:spPr bwMode="auto">
          <a:xfrm>
            <a:off x="447386" y="2150907"/>
            <a:ext cx="1860262" cy="774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Georgia"/>
                <a:cs typeface="Georgia"/>
              </a:rPr>
              <a:t>Product Name</a:t>
            </a:r>
          </a:p>
          <a:p>
            <a:pPr>
              <a:lnSpc>
                <a:spcPct val="110000"/>
              </a:lnSpc>
              <a:buClr>
                <a:srgbClr val="000000"/>
              </a:buClr>
              <a:buSzPct val="90000"/>
              <a:buFont typeface="Monotype Sorts" charset="0"/>
              <a:buNone/>
            </a:pPr>
            <a:r>
              <a:rPr lang="en-GB" sz="1500">
                <a:solidFill>
                  <a:srgbClr val="000000"/>
                </a:solidFill>
                <a:latin typeface="Georgia"/>
                <a:cs typeface="Georgia"/>
              </a:rPr>
              <a:t>Product Colour</a:t>
            </a:r>
          </a:p>
          <a:p>
            <a:pPr>
              <a:lnSpc>
                <a:spcPct val="110000"/>
              </a:lnSpc>
              <a:buClr>
                <a:srgbClr val="000000"/>
              </a:buClr>
              <a:buSzPct val="90000"/>
              <a:buFont typeface="Monotype Sorts" charset="0"/>
              <a:buNone/>
            </a:pPr>
            <a:r>
              <a:rPr lang="en-GB" sz="1500">
                <a:solidFill>
                  <a:srgbClr val="000000"/>
                </a:solidFill>
                <a:latin typeface="Georgia"/>
                <a:cs typeface="Georgia"/>
              </a:rPr>
              <a:t>Product Model No</a:t>
            </a:r>
            <a:endParaRPr lang="en-GB">
              <a:latin typeface="Georgia"/>
              <a:cs typeface="Georgia"/>
            </a:endParaRPr>
          </a:p>
        </p:txBody>
      </p:sp>
      <p:sp>
        <p:nvSpPr>
          <p:cNvPr id="25" name="AutoShape 28"/>
          <p:cNvSpPr>
            <a:spLocks noChangeArrowheads="1"/>
          </p:cNvSpPr>
          <p:nvPr/>
        </p:nvSpPr>
        <p:spPr bwMode="auto">
          <a:xfrm flipV="1">
            <a:off x="408421" y="2129895"/>
            <a:ext cx="1870364" cy="830636"/>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26" name="Text Box 29"/>
          <p:cNvSpPr txBox="1">
            <a:spLocks noChangeArrowheads="1"/>
          </p:cNvSpPr>
          <p:nvPr/>
        </p:nvSpPr>
        <p:spPr bwMode="auto">
          <a:xfrm>
            <a:off x="419967" y="1819035"/>
            <a:ext cx="1866034" cy="322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dirty="0">
                <a:solidFill>
                  <a:srgbClr val="000000"/>
                </a:solidFill>
                <a:latin typeface="Georgia"/>
                <a:cs typeface="Georgia"/>
              </a:rPr>
              <a:t>Product </a:t>
            </a:r>
            <a:r>
              <a:rPr lang="en-GB" sz="1600" b="1" dirty="0" err="1">
                <a:solidFill>
                  <a:srgbClr val="000000"/>
                </a:solidFill>
                <a:latin typeface="Georgia"/>
                <a:cs typeface="Georgia"/>
              </a:rPr>
              <a:t>Desc</a:t>
            </a:r>
            <a:endParaRPr lang="en-GB" sz="1600" b="1" dirty="0">
              <a:latin typeface="Georgia"/>
              <a:cs typeface="Georgia"/>
            </a:endParaRPr>
          </a:p>
        </p:txBody>
      </p:sp>
      <p:sp>
        <p:nvSpPr>
          <p:cNvPr id="27" name="Text Box 30"/>
          <p:cNvSpPr txBox="1">
            <a:spLocks noChangeArrowheads="1"/>
          </p:cNvSpPr>
          <p:nvPr/>
        </p:nvSpPr>
        <p:spPr bwMode="auto">
          <a:xfrm>
            <a:off x="2580409" y="1970211"/>
            <a:ext cx="1583171" cy="773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Georgia"/>
                <a:cs typeface="Georgia"/>
              </a:rPr>
              <a:t>Brand Code</a:t>
            </a:r>
          </a:p>
          <a:p>
            <a:pPr>
              <a:lnSpc>
                <a:spcPct val="110000"/>
              </a:lnSpc>
              <a:buClr>
                <a:srgbClr val="000000"/>
              </a:buClr>
              <a:buSzPct val="90000"/>
              <a:buFont typeface="Monotype Sorts" charset="0"/>
              <a:buNone/>
            </a:pPr>
            <a:r>
              <a:rPr lang="en-GB" sz="1500">
                <a:solidFill>
                  <a:srgbClr val="000000"/>
                </a:solidFill>
                <a:latin typeface="Georgia"/>
                <a:cs typeface="Georgia"/>
              </a:rPr>
              <a:t>Brand Manager</a:t>
            </a:r>
          </a:p>
          <a:p>
            <a:pPr>
              <a:lnSpc>
                <a:spcPct val="110000"/>
              </a:lnSpc>
              <a:buClr>
                <a:srgbClr val="000000"/>
              </a:buClr>
              <a:buSzPct val="90000"/>
              <a:buFont typeface="Monotype Sorts" charset="0"/>
              <a:buNone/>
            </a:pPr>
            <a:r>
              <a:rPr lang="en-GB" sz="1500">
                <a:solidFill>
                  <a:srgbClr val="000000"/>
                </a:solidFill>
                <a:latin typeface="Georgia"/>
                <a:cs typeface="Georgia"/>
              </a:rPr>
              <a:t>Brand Name</a:t>
            </a:r>
            <a:endParaRPr lang="en-GB">
              <a:latin typeface="Georgia"/>
              <a:cs typeface="Georgia"/>
            </a:endParaRPr>
          </a:p>
        </p:txBody>
      </p:sp>
      <p:sp>
        <p:nvSpPr>
          <p:cNvPr id="28" name="AutoShape 31"/>
          <p:cNvSpPr>
            <a:spLocks noChangeArrowheads="1"/>
          </p:cNvSpPr>
          <p:nvPr/>
        </p:nvSpPr>
        <p:spPr bwMode="auto">
          <a:xfrm flipV="1">
            <a:off x="2541444" y="1953402"/>
            <a:ext cx="1868920" cy="858651"/>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29" name="Text Box 32"/>
          <p:cNvSpPr txBox="1">
            <a:spLocks noChangeArrowheads="1"/>
          </p:cNvSpPr>
          <p:nvPr/>
        </p:nvSpPr>
        <p:spPr bwMode="auto">
          <a:xfrm>
            <a:off x="2541444" y="1645344"/>
            <a:ext cx="834159" cy="3235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buClr>
                <a:srgbClr val="000000"/>
              </a:buClr>
              <a:buSzPct val="90000"/>
              <a:buFont typeface="Monotype Sorts" charset="0"/>
              <a:buNone/>
            </a:pPr>
            <a:r>
              <a:rPr lang="en-GB" sz="1600" b="1">
                <a:solidFill>
                  <a:srgbClr val="000000"/>
                </a:solidFill>
                <a:latin typeface="Georgia"/>
                <a:cs typeface="Georgia"/>
              </a:rPr>
              <a:t>Brand</a:t>
            </a:r>
            <a:endParaRPr lang="en-GB" sz="1600" b="1">
              <a:latin typeface="Georgia"/>
              <a:cs typeface="Georgia"/>
            </a:endParaRPr>
          </a:p>
        </p:txBody>
      </p:sp>
      <p:sp>
        <p:nvSpPr>
          <p:cNvPr id="30" name="Text Box 33"/>
          <p:cNvSpPr txBox="1">
            <a:spLocks noChangeArrowheads="1"/>
          </p:cNvSpPr>
          <p:nvPr/>
        </p:nvSpPr>
        <p:spPr bwMode="auto">
          <a:xfrm>
            <a:off x="4944341" y="2143902"/>
            <a:ext cx="1656773" cy="773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500">
                <a:solidFill>
                  <a:srgbClr val="000000"/>
                </a:solidFill>
                <a:latin typeface="Georgia"/>
                <a:cs typeface="Georgia"/>
              </a:rPr>
              <a:t>Prod Line Code</a:t>
            </a:r>
          </a:p>
          <a:p>
            <a:pPr>
              <a:lnSpc>
                <a:spcPct val="110000"/>
              </a:lnSpc>
              <a:buClr>
                <a:srgbClr val="000000"/>
              </a:buClr>
              <a:buSzPct val="90000"/>
              <a:buFont typeface="Monotype Sorts" charset="0"/>
              <a:buNone/>
            </a:pPr>
            <a:r>
              <a:rPr lang="en-GB" sz="1500">
                <a:solidFill>
                  <a:srgbClr val="000000"/>
                </a:solidFill>
                <a:latin typeface="Georgia"/>
                <a:cs typeface="Georgia"/>
              </a:rPr>
              <a:t>Prod Line Name</a:t>
            </a:r>
          </a:p>
          <a:p>
            <a:pPr>
              <a:lnSpc>
                <a:spcPct val="110000"/>
              </a:lnSpc>
              <a:buClr>
                <a:srgbClr val="000000"/>
              </a:buClr>
              <a:buSzPct val="90000"/>
              <a:buFont typeface="Monotype Sorts" charset="0"/>
              <a:buNone/>
            </a:pPr>
            <a:r>
              <a:rPr lang="en-GB" sz="1500">
                <a:solidFill>
                  <a:srgbClr val="000000"/>
                </a:solidFill>
                <a:latin typeface="Georgia"/>
                <a:cs typeface="Georgia"/>
              </a:rPr>
              <a:t>Prod Line Mgr</a:t>
            </a:r>
            <a:endParaRPr lang="en-GB">
              <a:latin typeface="Georgia"/>
              <a:cs typeface="Georgia"/>
            </a:endParaRPr>
          </a:p>
        </p:txBody>
      </p:sp>
      <p:sp>
        <p:nvSpPr>
          <p:cNvPr id="31" name="AutoShape 34"/>
          <p:cNvSpPr>
            <a:spLocks noChangeArrowheads="1"/>
          </p:cNvSpPr>
          <p:nvPr/>
        </p:nvSpPr>
        <p:spPr bwMode="auto">
          <a:xfrm flipV="1">
            <a:off x="4906819" y="2122892"/>
            <a:ext cx="1868921" cy="932890"/>
          </a:xfrm>
          <a:prstGeom prst="roundRect">
            <a:avLst>
              <a:gd name="adj" fmla="val 0"/>
            </a:avLst>
          </a:prstGeom>
          <a:noFill/>
          <a:ln w="31468">
            <a:solidFill>
              <a:srgbClr val="0000FF"/>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82058" tIns="41029" rIns="82058" bIns="41029" anchor="ctr"/>
          <a:lstStyle/>
          <a:p>
            <a:endParaRPr lang="en-US">
              <a:latin typeface="Georgia"/>
              <a:cs typeface="Georgia"/>
            </a:endParaRPr>
          </a:p>
        </p:txBody>
      </p:sp>
      <p:sp>
        <p:nvSpPr>
          <p:cNvPr id="32" name="Text Box 35"/>
          <p:cNvSpPr txBox="1">
            <a:spLocks noChangeArrowheads="1"/>
          </p:cNvSpPr>
          <p:nvPr/>
        </p:nvSpPr>
        <p:spPr bwMode="auto">
          <a:xfrm>
            <a:off x="4906818" y="1816234"/>
            <a:ext cx="1749136" cy="3221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lstStyle>
            <a:lvl1pPr algn="l" defTabSz="434975">
              <a:defRPr>
                <a:solidFill>
                  <a:schemeClr val="tx1"/>
                </a:solidFill>
                <a:latin typeface="Arial" charset="0"/>
                <a:ea typeface="ＭＳ Ｐゴシック" charset="0"/>
              </a:defRPr>
            </a:lvl1pPr>
            <a:lvl2pPr marL="114300" indent="342900" algn="l" defTabSz="434975">
              <a:defRPr>
                <a:solidFill>
                  <a:schemeClr val="tx1"/>
                </a:solidFill>
                <a:latin typeface="Arial" charset="0"/>
                <a:ea typeface="ＭＳ Ｐゴシック" charset="0"/>
              </a:defRPr>
            </a:lvl2pPr>
            <a:lvl3pPr marL="571500" indent="342900" algn="l" defTabSz="434975">
              <a:defRPr>
                <a:solidFill>
                  <a:schemeClr val="tx1"/>
                </a:solidFill>
                <a:latin typeface="Arial" charset="0"/>
                <a:ea typeface="ＭＳ Ｐゴシック" charset="0"/>
              </a:defRPr>
            </a:lvl3pPr>
            <a:lvl4pPr marL="1028700" indent="342900" algn="l" defTabSz="434975">
              <a:defRPr>
                <a:solidFill>
                  <a:schemeClr val="tx1"/>
                </a:solidFill>
                <a:latin typeface="Arial" charset="0"/>
                <a:ea typeface="ＭＳ Ｐゴシック" charset="0"/>
              </a:defRPr>
            </a:lvl4pPr>
            <a:lvl5pPr algn="l" defTabSz="434975">
              <a:defRPr>
                <a:solidFill>
                  <a:schemeClr val="tx1"/>
                </a:solidFill>
                <a:latin typeface="Arial" charset="0"/>
                <a:ea typeface="ＭＳ Ｐゴシック" charset="0"/>
              </a:defRPr>
            </a:lvl5pPr>
            <a:lvl6pPr defTabSz="434975" fontAlgn="base">
              <a:spcBef>
                <a:spcPct val="0"/>
              </a:spcBef>
              <a:spcAft>
                <a:spcPct val="0"/>
              </a:spcAft>
              <a:defRPr>
                <a:solidFill>
                  <a:schemeClr val="tx1"/>
                </a:solidFill>
                <a:latin typeface="Arial" charset="0"/>
                <a:ea typeface="ＭＳ Ｐゴシック" charset="0"/>
              </a:defRPr>
            </a:lvl6pPr>
            <a:lvl7pPr defTabSz="434975" fontAlgn="base">
              <a:spcBef>
                <a:spcPct val="0"/>
              </a:spcBef>
              <a:spcAft>
                <a:spcPct val="0"/>
              </a:spcAft>
              <a:defRPr>
                <a:solidFill>
                  <a:schemeClr val="tx1"/>
                </a:solidFill>
                <a:latin typeface="Arial" charset="0"/>
                <a:ea typeface="ＭＳ Ｐゴシック" charset="0"/>
              </a:defRPr>
            </a:lvl7pPr>
            <a:lvl8pPr defTabSz="434975" fontAlgn="base">
              <a:spcBef>
                <a:spcPct val="0"/>
              </a:spcBef>
              <a:spcAft>
                <a:spcPct val="0"/>
              </a:spcAft>
              <a:defRPr>
                <a:solidFill>
                  <a:schemeClr val="tx1"/>
                </a:solidFill>
                <a:latin typeface="Arial" charset="0"/>
                <a:ea typeface="ＭＳ Ｐゴシック" charset="0"/>
              </a:defRPr>
            </a:lvl8pPr>
            <a:lvl9pPr defTabSz="434975" fontAlgn="base">
              <a:spcBef>
                <a:spcPct val="0"/>
              </a:spcBef>
              <a:spcAft>
                <a:spcPct val="0"/>
              </a:spcAft>
              <a:defRPr>
                <a:solidFill>
                  <a:schemeClr val="tx1"/>
                </a:solidFill>
                <a:latin typeface="Arial" charset="0"/>
                <a:ea typeface="ＭＳ Ｐゴシック" charset="0"/>
              </a:defRPr>
            </a:lvl9pPr>
          </a:lstStyle>
          <a:p>
            <a:pPr>
              <a:lnSpc>
                <a:spcPct val="110000"/>
              </a:lnSpc>
              <a:buClr>
                <a:srgbClr val="000000"/>
              </a:buClr>
              <a:buSzPct val="90000"/>
              <a:buFont typeface="Monotype Sorts" charset="0"/>
              <a:buNone/>
            </a:pPr>
            <a:r>
              <a:rPr lang="en-GB" sz="1600" b="1">
                <a:solidFill>
                  <a:srgbClr val="000000"/>
                </a:solidFill>
                <a:latin typeface="Georgia"/>
                <a:cs typeface="Georgia"/>
              </a:rPr>
              <a:t>Product Line</a:t>
            </a:r>
            <a:endParaRPr lang="en-GB" sz="1600" b="1">
              <a:latin typeface="Georgia"/>
              <a:cs typeface="Georgia"/>
            </a:endParaRPr>
          </a:p>
        </p:txBody>
      </p:sp>
      <p:sp>
        <p:nvSpPr>
          <p:cNvPr id="33" name="Line 36"/>
          <p:cNvSpPr>
            <a:spLocks noChangeShapeType="1"/>
          </p:cNvSpPr>
          <p:nvPr/>
        </p:nvSpPr>
        <p:spPr bwMode="auto">
          <a:xfrm>
            <a:off x="3277466" y="2809252"/>
            <a:ext cx="0" cy="736787"/>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4" name="Line 37"/>
          <p:cNvSpPr>
            <a:spLocks noChangeShapeType="1"/>
          </p:cNvSpPr>
          <p:nvPr/>
        </p:nvSpPr>
        <p:spPr bwMode="auto">
          <a:xfrm flipV="1">
            <a:off x="3701762" y="2709799"/>
            <a:ext cx="1202170" cy="851647"/>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5" name="Line 38"/>
          <p:cNvSpPr>
            <a:spLocks noChangeShapeType="1"/>
          </p:cNvSpPr>
          <p:nvPr/>
        </p:nvSpPr>
        <p:spPr bwMode="auto">
          <a:xfrm>
            <a:off x="3066762" y="4383678"/>
            <a:ext cx="0" cy="549088"/>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6" name="Line 39"/>
          <p:cNvSpPr>
            <a:spLocks noChangeShapeType="1"/>
          </p:cNvSpPr>
          <p:nvPr/>
        </p:nvSpPr>
        <p:spPr bwMode="auto">
          <a:xfrm flipV="1">
            <a:off x="6137853" y="3946649"/>
            <a:ext cx="676852" cy="1120588"/>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7" name="Line 40"/>
          <p:cNvSpPr>
            <a:spLocks noChangeShapeType="1"/>
          </p:cNvSpPr>
          <p:nvPr/>
        </p:nvSpPr>
        <p:spPr bwMode="auto">
          <a:xfrm flipV="1">
            <a:off x="6143626" y="5120465"/>
            <a:ext cx="699943" cy="389404"/>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8" name="Line 41"/>
          <p:cNvSpPr>
            <a:spLocks noChangeShapeType="1"/>
          </p:cNvSpPr>
          <p:nvPr/>
        </p:nvSpPr>
        <p:spPr bwMode="auto">
          <a:xfrm>
            <a:off x="3988954" y="5617725"/>
            <a:ext cx="613353" cy="0"/>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39" name="Line 42"/>
          <p:cNvSpPr>
            <a:spLocks noChangeShapeType="1"/>
          </p:cNvSpPr>
          <p:nvPr/>
        </p:nvSpPr>
        <p:spPr bwMode="auto">
          <a:xfrm flipV="1">
            <a:off x="995796" y="5721380"/>
            <a:ext cx="1041977" cy="361390"/>
          </a:xfrm>
          <a:prstGeom prst="line">
            <a:avLst/>
          </a:prstGeom>
          <a:noFill/>
          <a:ln w="31468">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
        <p:nvSpPr>
          <p:cNvPr id="40" name="Freeform 43"/>
          <p:cNvSpPr>
            <a:spLocks/>
          </p:cNvSpPr>
          <p:nvPr/>
        </p:nvSpPr>
        <p:spPr bwMode="auto">
          <a:xfrm>
            <a:off x="404092" y="5721380"/>
            <a:ext cx="587375" cy="626129"/>
          </a:xfrm>
          <a:custGeom>
            <a:avLst/>
            <a:gdLst>
              <a:gd name="T0" fmla="*/ 0 w 407"/>
              <a:gd name="T1" fmla="*/ 0 h 447"/>
              <a:gd name="T2" fmla="*/ 406 w 407"/>
              <a:gd name="T3" fmla="*/ 0 h 447"/>
              <a:gd name="T4" fmla="*/ 406 w 407"/>
              <a:gd name="T5" fmla="*/ 446 h 447"/>
            </a:gdLst>
            <a:ahLst/>
            <a:cxnLst>
              <a:cxn ang="0">
                <a:pos x="T0" y="T1"/>
              </a:cxn>
              <a:cxn ang="0">
                <a:pos x="T2" y="T3"/>
              </a:cxn>
              <a:cxn ang="0">
                <a:pos x="T4" y="T5"/>
              </a:cxn>
            </a:cxnLst>
            <a:rect l="0" t="0" r="r" b="b"/>
            <a:pathLst>
              <a:path w="407" h="447">
                <a:moveTo>
                  <a:pt x="0" y="0"/>
                </a:moveTo>
                <a:lnTo>
                  <a:pt x="406" y="0"/>
                </a:lnTo>
                <a:lnTo>
                  <a:pt x="406" y="446"/>
                </a:lnTo>
              </a:path>
            </a:pathLst>
          </a:custGeom>
          <a:noFill/>
          <a:ln w="31468" cap="flat" cmpd="sng">
            <a:solidFill>
              <a:srgbClr val="0000FF"/>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82058" tIns="41029" rIns="82058" bIns="41029"/>
          <a:lstStyle/>
          <a:p>
            <a:endParaRPr lang="en-US">
              <a:latin typeface="Georgia"/>
              <a:cs typeface="Georgia"/>
            </a:endParaRPr>
          </a:p>
        </p:txBody>
      </p:sp>
    </p:spTree>
    <p:extLst>
      <p:ext uri="{BB962C8B-B14F-4D97-AF65-F5344CB8AC3E}">
        <p14:creationId xmlns:p14="http://schemas.microsoft.com/office/powerpoint/2010/main" val="127935792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Data Warehouse Databases</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32</a:t>
            </a:fld>
            <a:endParaRPr lang="en-US" dirty="0"/>
          </a:p>
        </p:txBody>
      </p:sp>
      <p:sp>
        <p:nvSpPr>
          <p:cNvPr id="4" name="Content Placeholder 3"/>
          <p:cNvSpPr>
            <a:spLocks noGrp="1"/>
          </p:cNvSpPr>
          <p:nvPr>
            <p:ph idx="1"/>
          </p:nvPr>
        </p:nvSpPr>
        <p:spPr/>
        <p:txBody>
          <a:bodyPr/>
          <a:lstStyle/>
          <a:p>
            <a:pPr marL="0" indent="0">
              <a:buNone/>
            </a:pPr>
            <a:r>
              <a:rPr lang="en-GB" dirty="0" smtClean="0"/>
              <a:t>Relational and Specialised RDBMSs</a:t>
            </a:r>
          </a:p>
          <a:p>
            <a:pPr lvl="1"/>
            <a:r>
              <a:rPr lang="en-GB" dirty="0" smtClean="0"/>
              <a:t>Specialised indexing techniques, join and scan methods</a:t>
            </a:r>
          </a:p>
          <a:p>
            <a:pPr marL="0" indent="0">
              <a:buNone/>
            </a:pPr>
            <a:r>
              <a:rPr lang="en-GB" dirty="0" smtClean="0"/>
              <a:t>Relational OLAP (ROLAP) servers</a:t>
            </a:r>
          </a:p>
          <a:p>
            <a:pPr lvl="1"/>
            <a:r>
              <a:rPr lang="en-GB" dirty="0" smtClean="0"/>
              <a:t>Explicitly developed to use a relational engine to support OLAP</a:t>
            </a:r>
          </a:p>
          <a:p>
            <a:pPr lvl="1"/>
            <a:r>
              <a:rPr lang="en-GB" dirty="0" smtClean="0"/>
              <a:t>Include aggregation navigation logic, the ability to generate multi-statement SQL, and other additional services</a:t>
            </a:r>
          </a:p>
          <a:p>
            <a:pPr marL="0" indent="0">
              <a:buNone/>
            </a:pPr>
            <a:r>
              <a:rPr lang="en-GB" dirty="0" smtClean="0"/>
              <a:t>Multidimensional OLAP (MOLAP) servers</a:t>
            </a:r>
          </a:p>
          <a:p>
            <a:pPr lvl="1"/>
            <a:r>
              <a:rPr lang="en-GB" dirty="0" smtClean="0"/>
              <a:t>The storage model is an n-dimensional array</a:t>
            </a:r>
          </a:p>
          <a:p>
            <a:pPr lvl="1"/>
            <a:r>
              <a:rPr lang="en-GB" dirty="0" smtClean="0"/>
              <a:t>May use a 2-level approach, with 2-D dense arrays indexed by B-Trees</a:t>
            </a:r>
          </a:p>
          <a:p>
            <a:pPr lvl="1"/>
            <a:r>
              <a:rPr lang="en-GB" dirty="0" smtClean="0"/>
              <a:t>Time is often one of the dimensions</a:t>
            </a:r>
          </a:p>
          <a:p>
            <a:endParaRPr lang="en-US" dirty="0"/>
          </a:p>
        </p:txBody>
      </p:sp>
    </p:spTree>
    <p:extLst>
      <p:ext uri="{BB962C8B-B14F-4D97-AF65-F5344CB8AC3E}">
        <p14:creationId xmlns:p14="http://schemas.microsoft.com/office/powerpoint/2010/main" val="277662050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sz="half" idx="1"/>
          </p:nvPr>
        </p:nvPicPr>
        <p:blipFill>
          <a:blip r:embed="rId2"/>
          <a:srcRect t="11476" b="11476"/>
          <a:stretch>
            <a:fillRect/>
          </a:stretch>
        </p:blipFill>
        <p:spPr/>
      </p:pic>
      <p:sp>
        <p:nvSpPr>
          <p:cNvPr id="5" name="Title 4"/>
          <p:cNvSpPr>
            <a:spLocks noGrp="1"/>
          </p:cNvSpPr>
          <p:nvPr>
            <p:ph type="title"/>
          </p:nvPr>
        </p:nvSpPr>
        <p:spPr/>
        <p:txBody>
          <a:bodyPr/>
          <a:lstStyle/>
          <a:p>
            <a:r>
              <a:rPr lang="en-US" dirty="0" smtClean="0"/>
              <a:t>Online Analytical Processing</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4</a:t>
            </a:fld>
            <a:endParaRPr lang="en-US" dirty="0"/>
          </a:p>
        </p:txBody>
      </p:sp>
      <p:sp>
        <p:nvSpPr>
          <p:cNvPr id="9" name="Rounded Rectangular Callout 8"/>
          <p:cNvSpPr/>
          <p:nvPr/>
        </p:nvSpPr>
        <p:spPr bwMode="auto">
          <a:xfrm>
            <a:off x="4572001" y="1682750"/>
            <a:ext cx="4248000" cy="2900085"/>
          </a:xfrm>
          <a:prstGeom prst="wedgeRoundRectCallout">
            <a:avLst>
              <a:gd name="adj1" fmla="val -68065"/>
              <a:gd name="adj2" fmla="val 14753"/>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a:lnSpc>
                <a:spcPct val="120000"/>
              </a:lnSpc>
              <a:buClr>
                <a:srgbClr val="000000"/>
              </a:buClr>
              <a:buSzPct val="90000"/>
              <a:buFont typeface="Monotype Sorts" charset="0"/>
              <a:buNone/>
            </a:pPr>
            <a:r>
              <a:rPr lang="en-GB" sz="2000" dirty="0">
                <a:latin typeface="Georgia"/>
                <a:cs typeface="Georgia"/>
              </a:rPr>
              <a:t>OLAP is the name given to the dynamic enterprise analysis required </a:t>
            </a:r>
            <a:r>
              <a:rPr lang="en-GB" sz="2000" dirty="0" smtClean="0">
                <a:latin typeface="Georgia"/>
                <a:cs typeface="Georgia"/>
              </a:rPr>
              <a:t>to create</a:t>
            </a:r>
            <a:r>
              <a:rPr lang="en-GB" sz="2000" dirty="0">
                <a:latin typeface="Georgia"/>
                <a:cs typeface="Georgia"/>
              </a:rPr>
              <a:t>, </a:t>
            </a:r>
            <a:r>
              <a:rPr lang="en-GB" sz="2000" dirty="0" smtClean="0">
                <a:latin typeface="Georgia"/>
                <a:cs typeface="Georgia"/>
              </a:rPr>
              <a:t>manipulate, animate and synthesise </a:t>
            </a:r>
            <a:r>
              <a:rPr lang="en-GB" sz="2000" dirty="0">
                <a:latin typeface="Georgia"/>
                <a:cs typeface="Georgia"/>
              </a:rPr>
              <a:t>information </a:t>
            </a:r>
            <a:r>
              <a:rPr lang="en-GB" sz="2000" dirty="0" smtClean="0">
                <a:latin typeface="Georgia"/>
                <a:cs typeface="Georgia"/>
              </a:rPr>
              <a:t>from exegetical, </a:t>
            </a:r>
            <a:r>
              <a:rPr lang="en-GB" sz="2000" dirty="0">
                <a:latin typeface="Georgia"/>
                <a:cs typeface="Georgia"/>
              </a:rPr>
              <a:t>contemplative </a:t>
            </a:r>
            <a:r>
              <a:rPr lang="en-GB" sz="2000" dirty="0" smtClean="0">
                <a:latin typeface="Georgia"/>
                <a:cs typeface="Georgia"/>
              </a:rPr>
              <a:t>and formulaic </a:t>
            </a:r>
            <a:r>
              <a:rPr lang="en-GB" sz="2000" dirty="0">
                <a:latin typeface="Georgia"/>
                <a:cs typeface="Georgia"/>
              </a:rPr>
              <a:t>data analysis </a:t>
            </a:r>
            <a:r>
              <a:rPr lang="en-GB" sz="2000" dirty="0" smtClean="0">
                <a:latin typeface="Georgia"/>
                <a:cs typeface="Georgia"/>
              </a:rPr>
              <a:t>models</a:t>
            </a:r>
            <a:endParaRPr lang="en-GB" sz="2000" dirty="0">
              <a:latin typeface="Georgia"/>
              <a:cs typeface="Georgia"/>
            </a:endParaRPr>
          </a:p>
        </p:txBody>
      </p:sp>
    </p:spTree>
    <p:extLst>
      <p:ext uri="{BB962C8B-B14F-4D97-AF65-F5344CB8AC3E}">
        <p14:creationId xmlns:p14="http://schemas.microsoft.com/office/powerpoint/2010/main" val="257882612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sz="half" idx="1"/>
          </p:nvPr>
        </p:nvPicPr>
        <p:blipFill>
          <a:blip r:embed="rId3"/>
          <a:srcRect t="11476" b="11476"/>
          <a:stretch>
            <a:fillRect/>
          </a:stretch>
        </p:blipFill>
        <p:spPr/>
      </p:pic>
      <p:sp>
        <p:nvSpPr>
          <p:cNvPr id="5" name="Title 4"/>
          <p:cNvSpPr>
            <a:spLocks noGrp="1"/>
          </p:cNvSpPr>
          <p:nvPr>
            <p:ph type="title"/>
          </p:nvPr>
        </p:nvSpPr>
        <p:spPr/>
        <p:txBody>
          <a:bodyPr/>
          <a:lstStyle/>
          <a:p>
            <a:r>
              <a:rPr lang="en-US" dirty="0" smtClean="0"/>
              <a:t>Online Analytical Processing</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5</a:t>
            </a:fld>
            <a:endParaRPr lang="en-US" dirty="0"/>
          </a:p>
        </p:txBody>
      </p:sp>
      <p:sp>
        <p:nvSpPr>
          <p:cNvPr id="9" name="Rounded Rectangular Callout 8"/>
          <p:cNvSpPr/>
          <p:nvPr/>
        </p:nvSpPr>
        <p:spPr bwMode="auto">
          <a:xfrm>
            <a:off x="4572001" y="1682750"/>
            <a:ext cx="4248000" cy="2900085"/>
          </a:xfrm>
          <a:prstGeom prst="wedgeRoundRectCallout">
            <a:avLst>
              <a:gd name="adj1" fmla="val -68065"/>
              <a:gd name="adj2" fmla="val 14753"/>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a:lnSpc>
                <a:spcPct val="120000"/>
              </a:lnSpc>
              <a:buClr>
                <a:srgbClr val="000000"/>
              </a:buClr>
              <a:buSzPct val="90000"/>
              <a:buFont typeface="Monotype Sorts" charset="0"/>
              <a:buNone/>
            </a:pPr>
            <a:r>
              <a:rPr lang="en-GB" sz="2000" dirty="0">
                <a:latin typeface="Georgia"/>
                <a:cs typeface="Georgia"/>
              </a:rPr>
              <a:t>OLAP is the name given to the dynamic enterprise analysis required </a:t>
            </a:r>
            <a:r>
              <a:rPr lang="en-GB" sz="2000" dirty="0" smtClean="0">
                <a:latin typeface="Georgia"/>
                <a:cs typeface="Georgia"/>
              </a:rPr>
              <a:t>to create</a:t>
            </a:r>
            <a:r>
              <a:rPr lang="en-GB" sz="2000" dirty="0">
                <a:latin typeface="Georgia"/>
                <a:cs typeface="Georgia"/>
              </a:rPr>
              <a:t>, </a:t>
            </a:r>
            <a:r>
              <a:rPr lang="en-GB" sz="2000" dirty="0" smtClean="0">
                <a:latin typeface="Georgia"/>
                <a:cs typeface="Georgia"/>
              </a:rPr>
              <a:t>manipulate, animate and synthesise </a:t>
            </a:r>
            <a:r>
              <a:rPr lang="en-GB" sz="2000" dirty="0">
                <a:latin typeface="Georgia"/>
                <a:cs typeface="Georgia"/>
              </a:rPr>
              <a:t>information </a:t>
            </a:r>
            <a:r>
              <a:rPr lang="en-GB" sz="2000" dirty="0" smtClean="0">
                <a:latin typeface="Georgia"/>
                <a:cs typeface="Georgia"/>
              </a:rPr>
              <a:t>from </a:t>
            </a:r>
            <a:r>
              <a:rPr lang="en-GB" sz="2000" b="1" dirty="0" smtClean="0">
                <a:latin typeface="Georgia"/>
                <a:cs typeface="Georgia"/>
              </a:rPr>
              <a:t>exegetical</a:t>
            </a:r>
            <a:r>
              <a:rPr lang="en-GB" sz="2000" dirty="0" smtClean="0">
                <a:latin typeface="Georgia"/>
                <a:cs typeface="Georgia"/>
              </a:rPr>
              <a:t>, </a:t>
            </a:r>
            <a:r>
              <a:rPr lang="en-GB" sz="2000" dirty="0">
                <a:latin typeface="Georgia"/>
                <a:cs typeface="Georgia"/>
              </a:rPr>
              <a:t>contemplative </a:t>
            </a:r>
            <a:r>
              <a:rPr lang="en-GB" sz="2000" dirty="0" smtClean="0">
                <a:latin typeface="Georgia"/>
                <a:cs typeface="Georgia"/>
              </a:rPr>
              <a:t>and formulaic </a:t>
            </a:r>
            <a:r>
              <a:rPr lang="en-GB" sz="2000" dirty="0">
                <a:latin typeface="Georgia"/>
                <a:cs typeface="Georgia"/>
              </a:rPr>
              <a:t>data analysis </a:t>
            </a:r>
            <a:r>
              <a:rPr lang="en-GB" sz="2000" dirty="0" smtClean="0">
                <a:latin typeface="Georgia"/>
                <a:cs typeface="Georgia"/>
              </a:rPr>
              <a:t>models</a:t>
            </a:r>
            <a:endParaRPr lang="en-GB" sz="2000" dirty="0">
              <a:latin typeface="Georgia"/>
              <a:cs typeface="Georgia"/>
            </a:endParaRPr>
          </a:p>
        </p:txBody>
      </p:sp>
      <p:sp>
        <p:nvSpPr>
          <p:cNvPr id="2" name="TextBox 1"/>
          <p:cNvSpPr txBox="1"/>
          <p:nvPr/>
        </p:nvSpPr>
        <p:spPr>
          <a:xfrm>
            <a:off x="4713112" y="5218708"/>
            <a:ext cx="3521592" cy="923330"/>
          </a:xfrm>
          <a:prstGeom prst="rect">
            <a:avLst/>
          </a:prstGeom>
          <a:noFill/>
        </p:spPr>
        <p:txBody>
          <a:bodyPr wrap="none" rtlCol="0">
            <a:spAutoFit/>
          </a:bodyPr>
          <a:lstStyle/>
          <a:p>
            <a:r>
              <a:rPr lang="en-US" dirty="0" smtClean="0"/>
              <a:t>Exegesis: critical explanation</a:t>
            </a:r>
          </a:p>
          <a:p>
            <a:endParaRPr lang="en-US" dirty="0" smtClean="0"/>
          </a:p>
          <a:p>
            <a:r>
              <a:rPr lang="en-US" dirty="0" smtClean="0"/>
              <a:t>How did we get to where we are?</a:t>
            </a:r>
            <a:endParaRPr lang="en-US" dirty="0"/>
          </a:p>
        </p:txBody>
      </p:sp>
    </p:spTree>
    <p:extLst>
      <p:ext uri="{BB962C8B-B14F-4D97-AF65-F5344CB8AC3E}">
        <p14:creationId xmlns:p14="http://schemas.microsoft.com/office/powerpoint/2010/main" val="290324779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sz="half" idx="1"/>
          </p:nvPr>
        </p:nvPicPr>
        <p:blipFill>
          <a:blip r:embed="rId3"/>
          <a:srcRect t="11476" b="11476"/>
          <a:stretch>
            <a:fillRect/>
          </a:stretch>
        </p:blipFill>
        <p:spPr/>
      </p:pic>
      <p:sp>
        <p:nvSpPr>
          <p:cNvPr id="5" name="Title 4"/>
          <p:cNvSpPr>
            <a:spLocks noGrp="1"/>
          </p:cNvSpPr>
          <p:nvPr>
            <p:ph type="title"/>
          </p:nvPr>
        </p:nvSpPr>
        <p:spPr/>
        <p:txBody>
          <a:bodyPr/>
          <a:lstStyle/>
          <a:p>
            <a:r>
              <a:rPr lang="en-US" dirty="0" smtClean="0"/>
              <a:t>Online Analytical Processing</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6</a:t>
            </a:fld>
            <a:endParaRPr lang="en-US" dirty="0"/>
          </a:p>
        </p:txBody>
      </p:sp>
      <p:sp>
        <p:nvSpPr>
          <p:cNvPr id="9" name="Rounded Rectangular Callout 8"/>
          <p:cNvSpPr/>
          <p:nvPr/>
        </p:nvSpPr>
        <p:spPr bwMode="auto">
          <a:xfrm>
            <a:off x="4572001" y="1682750"/>
            <a:ext cx="4248000" cy="2900085"/>
          </a:xfrm>
          <a:prstGeom prst="wedgeRoundRectCallout">
            <a:avLst>
              <a:gd name="adj1" fmla="val -68065"/>
              <a:gd name="adj2" fmla="val 14753"/>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a:lnSpc>
                <a:spcPct val="120000"/>
              </a:lnSpc>
              <a:buClr>
                <a:srgbClr val="000000"/>
              </a:buClr>
              <a:buSzPct val="90000"/>
              <a:buFont typeface="Monotype Sorts" charset="0"/>
              <a:buNone/>
            </a:pPr>
            <a:r>
              <a:rPr lang="en-GB" sz="2000" dirty="0">
                <a:latin typeface="Georgia"/>
                <a:cs typeface="Georgia"/>
              </a:rPr>
              <a:t>OLAP is the name given to the dynamic enterprise analysis required </a:t>
            </a:r>
            <a:r>
              <a:rPr lang="en-GB" sz="2000" dirty="0" smtClean="0">
                <a:latin typeface="Georgia"/>
                <a:cs typeface="Georgia"/>
              </a:rPr>
              <a:t>to create</a:t>
            </a:r>
            <a:r>
              <a:rPr lang="en-GB" sz="2000" dirty="0">
                <a:latin typeface="Georgia"/>
                <a:cs typeface="Georgia"/>
              </a:rPr>
              <a:t>, </a:t>
            </a:r>
            <a:r>
              <a:rPr lang="en-GB" sz="2000" dirty="0" smtClean="0">
                <a:latin typeface="Georgia"/>
                <a:cs typeface="Georgia"/>
              </a:rPr>
              <a:t>manipulate, animate and synthesise </a:t>
            </a:r>
            <a:r>
              <a:rPr lang="en-GB" sz="2000" dirty="0">
                <a:latin typeface="Georgia"/>
                <a:cs typeface="Georgia"/>
              </a:rPr>
              <a:t>information </a:t>
            </a:r>
            <a:r>
              <a:rPr lang="en-GB" sz="2000" dirty="0" smtClean="0">
                <a:latin typeface="Georgia"/>
                <a:cs typeface="Georgia"/>
              </a:rPr>
              <a:t>from exegetical, </a:t>
            </a:r>
            <a:r>
              <a:rPr lang="en-GB" sz="2000" b="1" dirty="0">
                <a:latin typeface="Georgia"/>
                <a:cs typeface="Georgia"/>
              </a:rPr>
              <a:t>contemplative</a:t>
            </a:r>
            <a:r>
              <a:rPr lang="en-GB" sz="2000" dirty="0">
                <a:latin typeface="Georgia"/>
                <a:cs typeface="Georgia"/>
              </a:rPr>
              <a:t> </a:t>
            </a:r>
            <a:r>
              <a:rPr lang="en-GB" sz="2000" dirty="0" smtClean="0">
                <a:latin typeface="Georgia"/>
                <a:cs typeface="Georgia"/>
              </a:rPr>
              <a:t>and formulaic </a:t>
            </a:r>
            <a:r>
              <a:rPr lang="en-GB" sz="2000" dirty="0">
                <a:latin typeface="Georgia"/>
                <a:cs typeface="Georgia"/>
              </a:rPr>
              <a:t>data analysis </a:t>
            </a:r>
            <a:r>
              <a:rPr lang="en-GB" sz="2000" dirty="0" smtClean="0">
                <a:latin typeface="Georgia"/>
                <a:cs typeface="Georgia"/>
              </a:rPr>
              <a:t>models</a:t>
            </a:r>
            <a:endParaRPr lang="en-GB" sz="2000" dirty="0">
              <a:latin typeface="Georgia"/>
              <a:cs typeface="Georgia"/>
            </a:endParaRPr>
          </a:p>
        </p:txBody>
      </p:sp>
      <p:sp>
        <p:nvSpPr>
          <p:cNvPr id="6" name="TextBox 5"/>
          <p:cNvSpPr txBox="1"/>
          <p:nvPr/>
        </p:nvSpPr>
        <p:spPr>
          <a:xfrm>
            <a:off x="4697413" y="4941709"/>
            <a:ext cx="3506088" cy="1200329"/>
          </a:xfrm>
          <a:prstGeom prst="rect">
            <a:avLst/>
          </a:prstGeom>
          <a:noFill/>
        </p:spPr>
        <p:txBody>
          <a:bodyPr wrap="none" rtlCol="0">
            <a:spAutoFit/>
          </a:bodyPr>
          <a:lstStyle/>
          <a:p>
            <a:r>
              <a:rPr lang="en-US" dirty="0" smtClean="0"/>
              <a:t>Asking ‘what if?’ questions</a:t>
            </a:r>
          </a:p>
          <a:p>
            <a:endParaRPr lang="en-US" dirty="0" smtClean="0"/>
          </a:p>
          <a:p>
            <a:r>
              <a:rPr lang="en-US" dirty="0" smtClean="0"/>
              <a:t>How does the outcome change if </a:t>
            </a:r>
          </a:p>
          <a:p>
            <a:r>
              <a:rPr lang="en-US" dirty="0" smtClean="0"/>
              <a:t>we vary the parameters?</a:t>
            </a:r>
            <a:endParaRPr lang="en-US" dirty="0"/>
          </a:p>
        </p:txBody>
      </p:sp>
    </p:spTree>
    <p:extLst>
      <p:ext uri="{BB962C8B-B14F-4D97-AF65-F5344CB8AC3E}">
        <p14:creationId xmlns:p14="http://schemas.microsoft.com/office/powerpoint/2010/main" val="290324779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sz="half" idx="1"/>
          </p:nvPr>
        </p:nvPicPr>
        <p:blipFill>
          <a:blip r:embed="rId3"/>
          <a:srcRect t="11476" b="11476"/>
          <a:stretch>
            <a:fillRect/>
          </a:stretch>
        </p:blipFill>
        <p:spPr/>
      </p:pic>
      <p:sp>
        <p:nvSpPr>
          <p:cNvPr id="5" name="Title 4"/>
          <p:cNvSpPr>
            <a:spLocks noGrp="1"/>
          </p:cNvSpPr>
          <p:nvPr>
            <p:ph type="title"/>
          </p:nvPr>
        </p:nvSpPr>
        <p:spPr/>
        <p:txBody>
          <a:bodyPr/>
          <a:lstStyle/>
          <a:p>
            <a:r>
              <a:rPr lang="en-US" dirty="0" smtClean="0"/>
              <a:t>Online Analytical Processing</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7</a:t>
            </a:fld>
            <a:endParaRPr lang="en-US" dirty="0"/>
          </a:p>
        </p:txBody>
      </p:sp>
      <p:sp>
        <p:nvSpPr>
          <p:cNvPr id="9" name="Rounded Rectangular Callout 8"/>
          <p:cNvSpPr/>
          <p:nvPr/>
        </p:nvSpPr>
        <p:spPr bwMode="auto">
          <a:xfrm>
            <a:off x="4572001" y="1682750"/>
            <a:ext cx="4248000" cy="2900085"/>
          </a:xfrm>
          <a:prstGeom prst="wedgeRoundRectCallout">
            <a:avLst>
              <a:gd name="adj1" fmla="val -68065"/>
              <a:gd name="adj2" fmla="val 14753"/>
              <a:gd name="adj3" fmla="val 16667"/>
            </a:avLst>
          </a:prstGeom>
          <a:solidFill>
            <a:schemeClr val="bg1"/>
          </a:solidFill>
          <a:ln w="19050" cap="flat" cmpd="sng" algn="ctr">
            <a:solidFill>
              <a:schemeClr val="tx1"/>
            </a:solidFill>
            <a:prstDash val="solid"/>
            <a:round/>
            <a:headEnd type="none" w="med" len="med"/>
            <a:tailEnd type="none" w="med" len="med"/>
          </a:ln>
          <a:effectLst/>
        </p:spPr>
        <p:txBody>
          <a:bodyPr vert="horz" wrap="square" lIns="91440" tIns="45720" rIns="91440" bIns="0" numCol="1" rtlCol="0" anchor="t" anchorCtr="0" compatLnSpc="1">
            <a:prstTxWarp prst="textNoShape">
              <a:avLst/>
            </a:prstTxWarp>
            <a:spAutoFit/>
          </a:bodyPr>
          <a:lstStyle/>
          <a:p>
            <a:pPr>
              <a:lnSpc>
                <a:spcPct val="120000"/>
              </a:lnSpc>
              <a:buClr>
                <a:srgbClr val="000000"/>
              </a:buClr>
              <a:buSzPct val="90000"/>
              <a:buFont typeface="Monotype Sorts" charset="0"/>
              <a:buNone/>
            </a:pPr>
            <a:r>
              <a:rPr lang="en-GB" sz="2000" dirty="0">
                <a:latin typeface="Georgia"/>
                <a:cs typeface="Georgia"/>
              </a:rPr>
              <a:t>OLAP is the name given to the dynamic enterprise analysis required </a:t>
            </a:r>
            <a:r>
              <a:rPr lang="en-GB" sz="2000" dirty="0" smtClean="0">
                <a:latin typeface="Georgia"/>
                <a:cs typeface="Georgia"/>
              </a:rPr>
              <a:t>to create</a:t>
            </a:r>
            <a:r>
              <a:rPr lang="en-GB" sz="2000" dirty="0">
                <a:latin typeface="Georgia"/>
                <a:cs typeface="Georgia"/>
              </a:rPr>
              <a:t>, </a:t>
            </a:r>
            <a:r>
              <a:rPr lang="en-GB" sz="2000" dirty="0" smtClean="0">
                <a:latin typeface="Georgia"/>
                <a:cs typeface="Georgia"/>
              </a:rPr>
              <a:t>manipulate, animate and synthesise </a:t>
            </a:r>
            <a:r>
              <a:rPr lang="en-GB" sz="2000" dirty="0">
                <a:latin typeface="Georgia"/>
                <a:cs typeface="Georgia"/>
              </a:rPr>
              <a:t>information </a:t>
            </a:r>
            <a:r>
              <a:rPr lang="en-GB" sz="2000" dirty="0" smtClean="0">
                <a:latin typeface="Georgia"/>
                <a:cs typeface="Georgia"/>
              </a:rPr>
              <a:t>from exegetical, </a:t>
            </a:r>
            <a:r>
              <a:rPr lang="en-GB" sz="2000" dirty="0">
                <a:latin typeface="Georgia"/>
                <a:cs typeface="Georgia"/>
              </a:rPr>
              <a:t>contemplative </a:t>
            </a:r>
            <a:r>
              <a:rPr lang="en-GB" sz="2000" dirty="0" smtClean="0">
                <a:latin typeface="Georgia"/>
                <a:cs typeface="Georgia"/>
              </a:rPr>
              <a:t>and </a:t>
            </a:r>
            <a:r>
              <a:rPr lang="en-GB" sz="2000" b="1" dirty="0" smtClean="0">
                <a:latin typeface="Georgia"/>
                <a:cs typeface="Georgia"/>
              </a:rPr>
              <a:t>formulaic</a:t>
            </a:r>
            <a:r>
              <a:rPr lang="en-GB" sz="2000" dirty="0" smtClean="0">
                <a:latin typeface="Georgia"/>
                <a:cs typeface="Georgia"/>
              </a:rPr>
              <a:t> </a:t>
            </a:r>
            <a:r>
              <a:rPr lang="en-GB" sz="2000" dirty="0">
                <a:latin typeface="Georgia"/>
                <a:cs typeface="Georgia"/>
              </a:rPr>
              <a:t>data analysis </a:t>
            </a:r>
            <a:r>
              <a:rPr lang="en-GB" sz="2000" dirty="0" smtClean="0">
                <a:latin typeface="Georgia"/>
                <a:cs typeface="Georgia"/>
              </a:rPr>
              <a:t>models</a:t>
            </a:r>
            <a:endParaRPr lang="en-GB" sz="2000" dirty="0">
              <a:latin typeface="Georgia"/>
              <a:cs typeface="Georgia"/>
            </a:endParaRPr>
          </a:p>
        </p:txBody>
      </p:sp>
      <p:sp>
        <p:nvSpPr>
          <p:cNvPr id="6" name="TextBox 5"/>
          <p:cNvSpPr txBox="1"/>
          <p:nvPr/>
        </p:nvSpPr>
        <p:spPr>
          <a:xfrm>
            <a:off x="4697413" y="5495707"/>
            <a:ext cx="3901090" cy="646331"/>
          </a:xfrm>
          <a:prstGeom prst="rect">
            <a:avLst/>
          </a:prstGeom>
          <a:noFill/>
        </p:spPr>
        <p:txBody>
          <a:bodyPr wrap="none" rtlCol="0">
            <a:spAutoFit/>
          </a:bodyPr>
          <a:lstStyle/>
          <a:p>
            <a:r>
              <a:rPr lang="en-US" dirty="0" smtClean="0"/>
              <a:t>Which parameters must be varied</a:t>
            </a:r>
          </a:p>
          <a:p>
            <a:r>
              <a:rPr lang="en-US" dirty="0" smtClean="0"/>
              <a:t>in order to achieve a given outcome?</a:t>
            </a:r>
            <a:endParaRPr lang="en-US" dirty="0"/>
          </a:p>
        </p:txBody>
      </p:sp>
    </p:spTree>
    <p:extLst>
      <p:ext uri="{BB962C8B-B14F-4D97-AF65-F5344CB8AC3E}">
        <p14:creationId xmlns:p14="http://schemas.microsoft.com/office/powerpoint/2010/main" val="29032477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p:txBody>
          <a:bodyPr/>
          <a:lstStyle/>
          <a:p>
            <a:pPr marL="457200" indent="-457200">
              <a:buFont typeface="+mj-lt"/>
              <a:buAutoNum type="arabicPeriod"/>
            </a:pPr>
            <a:r>
              <a:rPr lang="en-GB" dirty="0" smtClean="0"/>
              <a:t>Multidimensional conceptual view</a:t>
            </a:r>
          </a:p>
          <a:p>
            <a:pPr marL="457200" indent="-457200">
              <a:buFont typeface="+mj-lt"/>
              <a:buAutoNum type="arabicPeriod"/>
            </a:pPr>
            <a:r>
              <a:rPr lang="en-GB" dirty="0" smtClean="0"/>
              <a:t>Transparency</a:t>
            </a:r>
          </a:p>
          <a:p>
            <a:pPr marL="457200" indent="-457200">
              <a:buFont typeface="+mj-lt"/>
              <a:buAutoNum type="arabicPeriod"/>
            </a:pPr>
            <a:r>
              <a:rPr lang="en-GB" dirty="0" smtClean="0"/>
              <a:t>Accessibility</a:t>
            </a:r>
          </a:p>
          <a:p>
            <a:pPr marL="457200" indent="-457200">
              <a:buFont typeface="+mj-lt"/>
              <a:buAutoNum type="arabicPeriod"/>
            </a:pPr>
            <a:r>
              <a:rPr lang="en-GB" dirty="0" smtClean="0"/>
              <a:t>Consistent reporting performance</a:t>
            </a:r>
          </a:p>
          <a:p>
            <a:pPr marL="457200" indent="-457200">
              <a:buFont typeface="+mj-lt"/>
              <a:buAutoNum type="arabicPeriod"/>
            </a:pPr>
            <a:r>
              <a:rPr lang="en-GB" dirty="0" smtClean="0"/>
              <a:t>Client-server architecture</a:t>
            </a:r>
          </a:p>
          <a:p>
            <a:pPr marL="457200" indent="-457200">
              <a:buFont typeface="+mj-lt"/>
              <a:buAutoNum type="arabicPeriod"/>
            </a:pPr>
            <a:r>
              <a:rPr lang="en-GB" dirty="0" smtClean="0"/>
              <a:t>Generic dimensionality</a:t>
            </a:r>
            <a:endParaRPr lang="en-GB" dirty="0"/>
          </a:p>
        </p:txBody>
      </p:sp>
      <p:sp>
        <p:nvSpPr>
          <p:cNvPr id="6" name="Content Placeholder 5"/>
          <p:cNvSpPr>
            <a:spLocks noGrp="1"/>
          </p:cNvSpPr>
          <p:nvPr>
            <p:ph sz="half" idx="2"/>
          </p:nvPr>
        </p:nvSpPr>
        <p:spPr/>
        <p:txBody>
          <a:bodyPr/>
          <a:lstStyle/>
          <a:p>
            <a:pPr marL="457200" indent="-457200">
              <a:buFont typeface="+mj-lt"/>
              <a:buAutoNum type="arabicPeriod" startAt="7"/>
            </a:pPr>
            <a:r>
              <a:rPr lang="en-GB" dirty="0" smtClean="0"/>
              <a:t>Dynamic sparse matrix handling</a:t>
            </a:r>
          </a:p>
          <a:p>
            <a:pPr marL="457200" indent="-457200">
              <a:buFont typeface="+mj-lt"/>
              <a:buAutoNum type="arabicPeriod" startAt="7"/>
            </a:pPr>
            <a:r>
              <a:rPr lang="en-GB" dirty="0" smtClean="0"/>
              <a:t>Multi-user support</a:t>
            </a:r>
          </a:p>
          <a:p>
            <a:pPr marL="457200" indent="-457200">
              <a:buFont typeface="+mj-lt"/>
              <a:buAutoNum type="arabicPeriod" startAt="7"/>
            </a:pPr>
            <a:r>
              <a:rPr lang="en-GB" dirty="0" smtClean="0"/>
              <a:t>Unrestricted cross-dimensional operations</a:t>
            </a:r>
          </a:p>
          <a:p>
            <a:pPr marL="457200" indent="-457200">
              <a:buFont typeface="+mj-lt"/>
              <a:buAutoNum type="arabicPeriod" startAt="7"/>
            </a:pPr>
            <a:r>
              <a:rPr lang="en-GB" dirty="0" smtClean="0"/>
              <a:t>Intuitive data manipulation</a:t>
            </a:r>
          </a:p>
          <a:p>
            <a:pPr marL="457200" indent="-457200">
              <a:buFont typeface="+mj-lt"/>
              <a:buAutoNum type="arabicPeriod" startAt="7"/>
            </a:pPr>
            <a:r>
              <a:rPr lang="en-GB" dirty="0" smtClean="0"/>
              <a:t>Flexible reporting</a:t>
            </a:r>
          </a:p>
          <a:p>
            <a:pPr marL="457200" indent="-457200">
              <a:buFont typeface="+mj-lt"/>
              <a:buAutoNum type="arabicPeriod" startAt="7"/>
            </a:pPr>
            <a:r>
              <a:rPr lang="en-GB" dirty="0" smtClean="0"/>
              <a:t>Unlimited dimensions and aggregation levels  </a:t>
            </a:r>
          </a:p>
          <a:p>
            <a:pPr marL="457200" indent="-457200">
              <a:buFont typeface="+mj-lt"/>
              <a:buAutoNum type="arabicPeriod" startAt="7"/>
            </a:pPr>
            <a:endParaRPr lang="en-US" dirty="0"/>
          </a:p>
        </p:txBody>
      </p:sp>
      <p:sp>
        <p:nvSpPr>
          <p:cNvPr id="10" name="Title 9"/>
          <p:cNvSpPr>
            <a:spLocks noGrp="1"/>
          </p:cNvSpPr>
          <p:nvPr>
            <p:ph type="title"/>
          </p:nvPr>
        </p:nvSpPr>
        <p:spPr/>
        <p:txBody>
          <a:bodyPr/>
          <a:lstStyle/>
          <a:p>
            <a:r>
              <a:rPr lang="en-US" dirty="0" smtClean="0"/>
              <a:t>12 Rules for OLAP</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8</a:t>
            </a:fld>
            <a:endParaRPr lang="en-US" dirty="0"/>
          </a:p>
        </p:txBody>
      </p:sp>
    </p:spTree>
    <p:extLst>
      <p:ext uri="{BB962C8B-B14F-4D97-AF65-F5344CB8AC3E}">
        <p14:creationId xmlns:p14="http://schemas.microsoft.com/office/powerpoint/2010/main" val="50654901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Data Mining</a:t>
            </a:r>
            <a:endParaRPr lang="en-US" dirty="0"/>
          </a:p>
        </p:txBody>
      </p:sp>
      <p:sp>
        <p:nvSpPr>
          <p:cNvPr id="3" name="Slide Number Placeholder 2"/>
          <p:cNvSpPr>
            <a:spLocks noGrp="1"/>
          </p:cNvSpPr>
          <p:nvPr>
            <p:ph type="sldNum" sz="quarter" idx="12"/>
          </p:nvPr>
        </p:nvSpPr>
        <p:spPr/>
        <p:txBody>
          <a:bodyPr/>
          <a:lstStyle/>
          <a:p>
            <a:fld id="{03AC6681-E0FD-2C4C-B392-04A572FD2AAE}" type="slidenum">
              <a:rPr lang="en-US" smtClean="0"/>
              <a:pPr/>
              <a:t>9</a:t>
            </a:fld>
            <a:endParaRPr lang="en-US" dirty="0"/>
          </a:p>
        </p:txBody>
      </p:sp>
      <p:sp>
        <p:nvSpPr>
          <p:cNvPr id="4" name="Content Placeholder 3"/>
          <p:cNvSpPr>
            <a:spLocks noGrp="1"/>
          </p:cNvSpPr>
          <p:nvPr>
            <p:ph idx="1"/>
          </p:nvPr>
        </p:nvSpPr>
        <p:spPr/>
        <p:txBody>
          <a:bodyPr/>
          <a:lstStyle/>
          <a:p>
            <a:r>
              <a:rPr lang="en-GB" i="1" dirty="0" smtClean="0"/>
              <a:t>Data mining </a:t>
            </a:r>
            <a:r>
              <a:rPr lang="en-GB" dirty="0" smtClean="0"/>
              <a:t>is the process of discovering hidden patterns and relations in large databases using a variety of advanced analytical techniques  </a:t>
            </a:r>
          </a:p>
          <a:p>
            <a:r>
              <a:rPr lang="en-GB" dirty="0" smtClean="0"/>
              <a:t>Data mining attempts to use the computer to discover relationships that can be used to make predictions</a:t>
            </a:r>
          </a:p>
          <a:p>
            <a:r>
              <a:rPr lang="en-GB" dirty="0" smtClean="0"/>
              <a:t>Data mining tools often find unsuspected relationships in data that other techniques will overlook</a:t>
            </a:r>
          </a:p>
          <a:p>
            <a:endParaRPr lang="en-US" dirty="0"/>
          </a:p>
        </p:txBody>
      </p:sp>
    </p:spTree>
    <p:extLst>
      <p:ext uri="{BB962C8B-B14F-4D97-AF65-F5344CB8AC3E}">
        <p14:creationId xmlns:p14="http://schemas.microsoft.com/office/powerpoint/2010/main" val="294593314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ECS">
  <a:themeElements>
    <a:clrScheme name="Custom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fontScheme name="uos_ppt__template_electronics">
      <a:majorFont>
        <a:latin typeface="Georgia"/>
        <a:ea typeface="ＭＳ Ｐゴシック"/>
        <a:cs typeface="ＭＳ Ｐゴシック"/>
      </a:majorFont>
      <a:minorFont>
        <a:latin typeface="Georgia"/>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accent2"/>
          </a:solidFill>
          <a:prstDash val="solid"/>
          <a:round/>
          <a:headEnd type="none" w="med" len="med"/>
          <a:tailEnd type="none" w="med" len="med"/>
        </a:ln>
        <a:effectLst/>
      </a:spPr>
      <a:bodyPr vert="horz" wrap="none" lIns="91440" tIns="45720" rIns="91440" bIns="0" numCol="1" anchor="t"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a:ln>
              <a:noFill/>
            </a:ln>
            <a:solidFill>
              <a:schemeClr val="tx1"/>
            </a:solidFill>
            <a:effectLst/>
            <a:latin typeface="Lucida Sans" pitchFamily="-106" charset="0"/>
            <a:ea typeface="ＭＳ Ｐゴシック" pitchFamily="-106" charset="-128"/>
            <a:cs typeface="ＭＳ Ｐゴシック" pitchFamily="-106" charset="-128"/>
          </a:defRPr>
        </a:defPPr>
      </a:lstStyle>
    </a:lnDef>
  </a:objectDefaults>
  <a:extraClrSchemeLst>
    <a:extraClrScheme>
      <a:clrScheme name="uos_ppt__template_electronics 1">
        <a:dk1>
          <a:srgbClr val="323D43"/>
        </a:dk1>
        <a:lt1>
          <a:srgbClr val="FFFFFF"/>
        </a:lt1>
        <a:dk2>
          <a:srgbClr val="014359"/>
        </a:dk2>
        <a:lt2>
          <a:srgbClr val="77ADD3"/>
        </a:lt2>
        <a:accent1>
          <a:srgbClr val="979E45"/>
        </a:accent1>
        <a:accent2>
          <a:srgbClr val="4F5A20"/>
        </a:accent2>
        <a:accent3>
          <a:srgbClr val="FFFFFF"/>
        </a:accent3>
        <a:accent4>
          <a:srgbClr val="293338"/>
        </a:accent4>
        <a:accent5>
          <a:srgbClr val="C9CCB0"/>
        </a:accent5>
        <a:accent6>
          <a:srgbClr val="47511C"/>
        </a:accent6>
        <a:hlink>
          <a:srgbClr val="A67891"/>
        </a:hlink>
        <a:folHlink>
          <a:srgbClr val="8F9E9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ECS.pptx</Template>
  <TotalTime>1306</TotalTime>
  <Words>2672</Words>
  <Application>Microsoft Macintosh PowerPoint</Application>
  <PresentationFormat>On-screen Show (4:3)</PresentationFormat>
  <Paragraphs>508</Paragraphs>
  <Slides>32</Slides>
  <Notes>24</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ECS</vt:lpstr>
      <vt:lpstr>Data Warehousing</vt:lpstr>
      <vt:lpstr>Processing Styles – OLTP</vt:lpstr>
      <vt:lpstr>Processing Styles – OLAP</vt:lpstr>
      <vt:lpstr>Online Analytical Processing</vt:lpstr>
      <vt:lpstr>Online Analytical Processing</vt:lpstr>
      <vt:lpstr>Online Analytical Processing</vt:lpstr>
      <vt:lpstr>Online Analytical Processing</vt:lpstr>
      <vt:lpstr>12 Rules for OLAP</vt:lpstr>
      <vt:lpstr>Data Mining</vt:lpstr>
      <vt:lpstr>Data Mining Approaches</vt:lpstr>
      <vt:lpstr>The Data Warehouse</vt:lpstr>
      <vt:lpstr>The Data Warehouse</vt:lpstr>
      <vt:lpstr>The Data Warehouse</vt:lpstr>
      <vt:lpstr>The Data Warehouse</vt:lpstr>
      <vt:lpstr>The Data Warehouse</vt:lpstr>
      <vt:lpstr>Why a Separate Data Warehouse?</vt:lpstr>
      <vt:lpstr>Why a Separate Data Warehouse?</vt:lpstr>
      <vt:lpstr>Extracting Data</vt:lpstr>
      <vt:lpstr>The Data Warehouse</vt:lpstr>
      <vt:lpstr>The Data Warehouse</vt:lpstr>
      <vt:lpstr>Data Marts</vt:lpstr>
      <vt:lpstr>Multidimensional Analysis</vt:lpstr>
      <vt:lpstr>Multidimensional Analysis – Slice</vt:lpstr>
      <vt:lpstr>Multidimensional Analysis – Dice</vt:lpstr>
      <vt:lpstr>Multidimensional Analysis – Pivot</vt:lpstr>
      <vt:lpstr>Multidimensional Analysis – Drill Down</vt:lpstr>
      <vt:lpstr>Multidimensional Analysis – Roll Up</vt:lpstr>
      <vt:lpstr>Internal Aspects</vt:lpstr>
      <vt:lpstr>Star Schema</vt:lpstr>
      <vt:lpstr>Fact Tables</vt:lpstr>
      <vt:lpstr>Part of a Snowflake Schema</vt:lpstr>
      <vt:lpstr>Data Warehouse Databases</vt:lpstr>
    </vt:vector>
  </TitlesOfParts>
  <Company>University of Southampton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 Gibbins</dc:creator>
  <cp:lastModifiedBy>Nicholas Gibbins</cp:lastModifiedBy>
  <cp:revision>29</cp:revision>
  <dcterms:created xsi:type="dcterms:W3CDTF">2013-04-26T10:42:41Z</dcterms:created>
  <dcterms:modified xsi:type="dcterms:W3CDTF">2013-05-08T20:58:44Z</dcterms:modified>
</cp:coreProperties>
</file>