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57" r:id="rId4"/>
    <p:sldId id="258" r:id="rId5"/>
    <p:sldId id="260" r:id="rId6"/>
    <p:sldId id="262" r:id="rId7"/>
    <p:sldId id="263" r:id="rId8"/>
    <p:sldId id="259"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11" d="100"/>
          <a:sy n="111" d="100"/>
        </p:scale>
        <p:origin x="-1602" y="-90"/>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165DB-1923-49D9-BD5B-0D1F2E1B4421}" type="datetimeFigureOut">
              <a:rPr lang="en-GB" smtClean="0"/>
              <a:t>21/04/2013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5AE56-387E-4804-8F45-8A2F8109EF64}" type="slidenum">
              <a:rPr lang="en-GB" smtClean="0"/>
              <a:t>‹#›</a:t>
            </a:fld>
            <a:endParaRPr lang="en-GB"/>
          </a:p>
        </p:txBody>
      </p:sp>
    </p:spTree>
    <p:extLst>
      <p:ext uri="{BB962C8B-B14F-4D97-AF65-F5344CB8AC3E}">
        <p14:creationId xmlns:p14="http://schemas.microsoft.com/office/powerpoint/2010/main" val="81651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1- </a:t>
            </a:r>
            <a:endParaRPr lang="en-GB"/>
          </a:p>
        </p:txBody>
      </p:sp>
      <p:sp>
        <p:nvSpPr>
          <p:cNvPr id="4" name="Slide Number Placeholder 3"/>
          <p:cNvSpPr>
            <a:spLocks noGrp="1"/>
          </p:cNvSpPr>
          <p:nvPr>
            <p:ph type="sldNum" sz="quarter" idx="10"/>
          </p:nvPr>
        </p:nvSpPr>
        <p:spPr/>
        <p:txBody>
          <a:bodyPr/>
          <a:lstStyle/>
          <a:p>
            <a:fld id="{9AE5AE56-387E-4804-8F45-8A2F8109EF64}" type="slidenum">
              <a:rPr lang="en-GB" smtClean="0"/>
              <a:t>6</a:t>
            </a:fld>
            <a:endParaRPr lang="en-GB"/>
          </a:p>
        </p:txBody>
      </p:sp>
    </p:spTree>
    <p:extLst>
      <p:ext uri="{BB962C8B-B14F-4D97-AF65-F5344CB8AC3E}">
        <p14:creationId xmlns:p14="http://schemas.microsoft.com/office/powerpoint/2010/main" val="45656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6AB74E-C26A-4ECB-8D72-8E3975C1274D}" type="datetimeFigureOut">
              <a:rPr lang="en-GB" smtClean="0"/>
              <a:t>21/04/2013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34946753-68EF-4886-BA8D-92C7E1DFC13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t>21/04/2013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t>21/04/2013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6AB74E-C26A-4ECB-8D72-8E3975C1274D}" type="datetimeFigureOut">
              <a:rPr lang="en-GB" smtClean="0">
                <a:solidFill>
                  <a:srgbClr val="DBF5F9">
                    <a:shade val="90000"/>
                  </a:srgbClr>
                </a:solidFill>
              </a:rPr>
              <a:pPr/>
              <a:t>21/04/2013</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p>
            <a:fld id="{34946753-68EF-4886-BA8D-92C7E1DFC138}"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14498282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463920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6AB74E-C26A-4ECB-8D72-8E3975C1274D}" type="datetimeFigureOut">
              <a:rPr lang="en-GB" smtClean="0">
                <a:solidFill>
                  <a:srgbClr val="DBF5F9">
                    <a:shade val="90000"/>
                  </a:srgbClr>
                </a:solidFill>
              </a:rPr>
              <a:pPr/>
              <a:t>21/04/2013</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34946753-68EF-4886-BA8D-92C7E1DFC138}"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6570142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39069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028126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7553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63599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50090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t>21/04/2013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06258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87649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28208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6AB74E-C26A-4ECB-8D72-8E3975C1274D}" type="datetimeFigureOut">
              <a:rPr lang="en-GB" smtClean="0"/>
              <a:t>21/04/2013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946753-68EF-4886-BA8D-92C7E1DFC138}"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6AB74E-C26A-4ECB-8D72-8E3975C1274D}" type="datetimeFigureOut">
              <a:rPr lang="en-GB" smtClean="0"/>
              <a:t>21/04/2013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6AB74E-C26A-4ECB-8D72-8E3975C1274D}" type="datetimeFigureOut">
              <a:rPr lang="en-GB" smtClean="0"/>
              <a:t>21/04/2013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6AB74E-C26A-4ECB-8D72-8E3975C1274D}" type="datetimeFigureOut">
              <a:rPr lang="en-GB" smtClean="0"/>
              <a:t>21/04/2013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AB74E-C26A-4ECB-8D72-8E3975C1274D}" type="datetimeFigureOut">
              <a:rPr lang="en-GB" smtClean="0"/>
              <a:t>21/04/2013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6AB74E-C26A-4ECB-8D72-8E3975C1274D}" type="datetimeFigureOut">
              <a:rPr lang="en-GB" smtClean="0"/>
              <a:t>21/04/2013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946753-68EF-4886-BA8D-92C7E1DFC13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6AB74E-C26A-4ECB-8D72-8E3975C1274D}" type="datetimeFigureOut">
              <a:rPr lang="en-GB" smtClean="0"/>
              <a:t>21/04/2013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34946753-68EF-4886-BA8D-92C7E1DFC138}"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6AB74E-C26A-4ECB-8D72-8E3975C1274D}" type="datetimeFigureOut">
              <a:rPr lang="en-GB" smtClean="0"/>
              <a:t>21/04/2013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946753-68EF-4886-BA8D-92C7E1DFC138}"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6AB74E-C26A-4ECB-8D72-8E3975C1274D}" type="datetimeFigureOut">
              <a:rPr lang="en-GB" smtClean="0">
                <a:solidFill>
                  <a:srgbClr val="04617B">
                    <a:shade val="90000"/>
                  </a:srgbClr>
                </a:solidFill>
              </a:rPr>
              <a:pPr/>
              <a:t>21/04/2013</a:t>
            </a:fld>
            <a:endParaRPr lang="en-GB">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946753-68EF-4886-BA8D-92C7E1DFC138}" type="slidenum">
              <a:rPr lang="en-GB" smtClean="0">
                <a:solidFill>
                  <a:srgbClr val="04617B">
                    <a:shade val="90000"/>
                  </a:srgbClr>
                </a:solidFill>
              </a:rPr>
              <a:pPr/>
              <a:t>‹#›</a:t>
            </a:fld>
            <a:endParaRPr lang="en-GB">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31635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www.guardian.co.uk/news/datablog/2013/apr/12/data-protection-law-lagging-behind-technology" TargetMode="External"/><Relationship Id="rId2" Type="http://schemas.openxmlformats.org/officeDocument/2006/relationships/hyperlink" Target="http://www.legislation.gov.uk/ukpga/1998/29/schedule/1" TargetMode="External"/><Relationship Id="rId1" Type="http://schemas.openxmlformats.org/officeDocument/2006/relationships/slideLayout" Target="../slideLayouts/slideLayout1.xml"/><Relationship Id="rId6" Type="http://schemas.openxmlformats.org/officeDocument/2006/relationships/hyperlink" Target="http://www.idesigntimes.com/articles/4624/20130415/billy-joel-daughter-stalked-alexa-ray-alleged-stalker-found-paul-mccartney-private-security-detectiv.htm" TargetMode="External"/><Relationship Id="rId5" Type="http://schemas.openxmlformats.org/officeDocument/2006/relationships/hyperlink" Target="http://articles.baltimoresun.com/2013-04-19/news/bs-ed-facebook-20130419_1_facebook-privacy-privacy-policies-internet-privacy" TargetMode="External"/><Relationship Id="rId4" Type="http://schemas.openxmlformats.org/officeDocument/2006/relationships/hyperlink" Target="http://www.guardian.co.uk/money/2011/may/11/terms-conditions-small-print-big-problem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echcrunch.com/2012/08/25/5-design-tricks-facebook-uses-to-affect-your-privacy-decisions/" TargetMode="External"/><Relationship Id="rId2" Type="http://schemas.openxmlformats.org/officeDocument/2006/relationships/hyperlink" Target="http://mashable.com/2012/09/04/most-facebook-apps-post-behind-your-back-exclusiv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000" dirty="0" smtClean="0"/>
              <a:t>Personal Privacy and Security</a:t>
            </a:r>
            <a:endParaRPr lang="en-GB" sz="5000" dirty="0"/>
          </a:p>
        </p:txBody>
      </p:sp>
      <p:sp>
        <p:nvSpPr>
          <p:cNvPr id="3" name="Subtitle 2"/>
          <p:cNvSpPr>
            <a:spLocks noGrp="1"/>
          </p:cNvSpPr>
          <p:nvPr>
            <p:ph type="subTitle" idx="1"/>
          </p:nvPr>
        </p:nvSpPr>
        <p:spPr>
          <a:xfrm>
            <a:off x="533400" y="3228536"/>
            <a:ext cx="7854696" cy="560504"/>
          </a:xfrm>
        </p:spPr>
        <p:txBody>
          <a:bodyPr/>
          <a:lstStyle/>
          <a:p>
            <a:r>
              <a:rPr lang="en-GB" dirty="0" smtClean="0"/>
              <a:t>The Data Protection Act &amp; Facebook Privacy</a:t>
            </a:r>
            <a:endParaRPr lang="en-GB" dirty="0"/>
          </a:p>
        </p:txBody>
      </p:sp>
      <p:sp>
        <p:nvSpPr>
          <p:cNvPr id="4" name="Subtitle 2"/>
          <p:cNvSpPr txBox="1">
            <a:spLocks/>
          </p:cNvSpPr>
          <p:nvPr/>
        </p:nvSpPr>
        <p:spPr>
          <a:xfrm>
            <a:off x="650291" y="4869160"/>
            <a:ext cx="7854696" cy="962005"/>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GB" dirty="0" smtClean="0">
                <a:solidFill>
                  <a:schemeClr val="bg2">
                    <a:lumMod val="40000"/>
                    <a:lumOff val="60000"/>
                  </a:schemeClr>
                </a:solidFill>
              </a:rPr>
              <a:t>Group C</a:t>
            </a:r>
          </a:p>
        </p:txBody>
      </p:sp>
      <p:sp>
        <p:nvSpPr>
          <p:cNvPr id="5" name="Subtitle 2"/>
          <p:cNvSpPr txBox="1">
            <a:spLocks/>
          </p:cNvSpPr>
          <p:nvPr/>
        </p:nvSpPr>
        <p:spPr>
          <a:xfrm>
            <a:off x="539552" y="4869160"/>
            <a:ext cx="3049229" cy="962005"/>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GB" dirty="0" smtClean="0">
                <a:solidFill>
                  <a:schemeClr val="bg2">
                    <a:lumMod val="40000"/>
                    <a:lumOff val="60000"/>
                  </a:schemeClr>
                </a:solidFill>
              </a:rPr>
              <a:t>Tutor: </a:t>
            </a:r>
            <a:r>
              <a:rPr lang="en-GB" dirty="0" smtClean="0"/>
              <a:t>Corina Cirstea</a:t>
            </a:r>
          </a:p>
        </p:txBody>
      </p:sp>
    </p:spTree>
    <p:extLst>
      <p:ext uri="{BB962C8B-B14F-4D97-AF65-F5344CB8AC3E}">
        <p14:creationId xmlns:p14="http://schemas.microsoft.com/office/powerpoint/2010/main" val="581374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Facebook Apps Privacy</a:t>
            </a:r>
            <a:endParaRPr lang="en-GB" sz="5000" dirty="0"/>
          </a:p>
        </p:txBody>
      </p:sp>
      <p:sp>
        <p:nvSpPr>
          <p:cNvPr id="4" name="TextBox 3"/>
          <p:cNvSpPr txBox="1"/>
          <p:nvPr/>
        </p:nvSpPr>
        <p:spPr>
          <a:xfrm>
            <a:off x="473838" y="1592357"/>
            <a:ext cx="7632848" cy="1446550"/>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People very rarely carefully read the app privacy info</a:t>
            </a:r>
          </a:p>
          <a:p>
            <a:pPr marL="457200" indent="-457200">
              <a:buClr>
                <a:schemeClr val="accent3"/>
              </a:buClr>
              <a:buSzPct val="95000"/>
              <a:buFont typeface="Wingdings" pitchFamily="2" charset="2"/>
              <a:buChar char="§"/>
            </a:pPr>
            <a:r>
              <a:rPr lang="en-US" sz="2200" dirty="0" smtClean="0">
                <a:solidFill>
                  <a:prstClr val="white"/>
                </a:solidFill>
              </a:rPr>
              <a:t>Recent changes to Facebook design make it even easier to skip the privacy info </a:t>
            </a:r>
            <a:r>
              <a:rPr lang="en-US" sz="2200" baseline="30000" dirty="0" smtClean="0">
                <a:solidFill>
                  <a:srgbClr val="FFC000"/>
                </a:solidFill>
              </a:rPr>
              <a:t>7</a:t>
            </a:r>
            <a:endParaRPr lang="en-US" sz="2200" dirty="0">
              <a:solidFill>
                <a:prstClr val="white"/>
              </a:solidFill>
            </a:endParaRPr>
          </a:p>
          <a:p>
            <a:pPr marL="457200" indent="-457200">
              <a:buClr>
                <a:schemeClr val="accent3"/>
              </a:buClr>
              <a:buSzPct val="95000"/>
              <a:buFont typeface="Wingdings" pitchFamily="2" charset="2"/>
              <a:buChar char="§"/>
            </a:pPr>
            <a:endParaRPr lang="en-GB" sz="2200" dirty="0" smtClean="0">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780928"/>
            <a:ext cx="4271184" cy="3990887"/>
          </a:xfrm>
          <a:prstGeom prst="rect">
            <a:avLst/>
          </a:prstGeom>
          <a:ln>
            <a:solidFill>
              <a:schemeClr val="bg1"/>
            </a:solidFill>
          </a:ln>
        </p:spPr>
      </p:pic>
      <p:sp>
        <p:nvSpPr>
          <p:cNvPr id="8" name="TextBox 7"/>
          <p:cNvSpPr txBox="1"/>
          <p:nvPr/>
        </p:nvSpPr>
        <p:spPr>
          <a:xfrm>
            <a:off x="5148064" y="3356992"/>
            <a:ext cx="3816424" cy="1107996"/>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Old design clearly stated that your are allowing the app to access your info </a:t>
            </a:r>
            <a:r>
              <a:rPr lang="en-US" sz="2200" baseline="30000" dirty="0" smtClean="0">
                <a:solidFill>
                  <a:srgbClr val="FFC000"/>
                </a:solidFill>
              </a:rPr>
              <a:t>7</a:t>
            </a:r>
            <a:endParaRPr lang="en-GB" sz="2200" dirty="0" smtClean="0">
              <a:solidFill>
                <a:prstClr val="white"/>
              </a:solidFill>
            </a:endParaRPr>
          </a:p>
        </p:txBody>
      </p:sp>
      <p:sp>
        <p:nvSpPr>
          <p:cNvPr id="9" name="TextBox 8"/>
          <p:cNvSpPr txBox="1"/>
          <p:nvPr/>
        </p:nvSpPr>
        <p:spPr>
          <a:xfrm>
            <a:off x="5163989" y="5517232"/>
            <a:ext cx="3816424" cy="769441"/>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New design only has a “Play Game” button </a:t>
            </a:r>
            <a:r>
              <a:rPr lang="en-US" sz="2200" baseline="30000" dirty="0" smtClean="0">
                <a:solidFill>
                  <a:srgbClr val="FFC000"/>
                </a:solidFill>
              </a:rPr>
              <a:t>7</a:t>
            </a:r>
            <a:endParaRPr lang="en-GB" sz="2200" dirty="0" smtClean="0">
              <a:solidFill>
                <a:prstClr val="white"/>
              </a:solidFill>
            </a:endParaRPr>
          </a:p>
        </p:txBody>
      </p:sp>
    </p:spTree>
    <p:extLst>
      <p:ext uri="{BB962C8B-B14F-4D97-AF65-F5344CB8AC3E}">
        <p14:creationId xmlns:p14="http://schemas.microsoft.com/office/powerpoint/2010/main" val="3972034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Facebook Apps Privacy</a:t>
            </a:r>
            <a:endParaRPr lang="en-GB" sz="5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72" y="1844824"/>
            <a:ext cx="4597888" cy="4806231"/>
          </a:xfrm>
          <a:prstGeom prst="rect">
            <a:avLst/>
          </a:prstGeom>
          <a:ln>
            <a:solidFill>
              <a:schemeClr val="bg1"/>
            </a:solidFill>
          </a:ln>
        </p:spPr>
      </p:pic>
      <p:sp>
        <p:nvSpPr>
          <p:cNvPr id="8" name="TextBox 7"/>
          <p:cNvSpPr txBox="1"/>
          <p:nvPr/>
        </p:nvSpPr>
        <p:spPr>
          <a:xfrm>
            <a:off x="5292080" y="2348880"/>
            <a:ext cx="3816424" cy="1446550"/>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Old design explained every piece of personal data the app will access in detail </a:t>
            </a:r>
            <a:r>
              <a:rPr lang="en-US" sz="2200" baseline="30000" dirty="0" smtClean="0">
                <a:solidFill>
                  <a:srgbClr val="FFC000"/>
                </a:solidFill>
              </a:rPr>
              <a:t>7</a:t>
            </a:r>
            <a:endParaRPr lang="en-GB" sz="2200" dirty="0" smtClean="0">
              <a:solidFill>
                <a:prstClr val="white"/>
              </a:solidFill>
            </a:endParaRPr>
          </a:p>
        </p:txBody>
      </p:sp>
      <p:sp>
        <p:nvSpPr>
          <p:cNvPr id="9" name="TextBox 8"/>
          <p:cNvSpPr txBox="1"/>
          <p:nvPr/>
        </p:nvSpPr>
        <p:spPr>
          <a:xfrm>
            <a:off x="5291497" y="4869160"/>
            <a:ext cx="3816424" cy="1446550"/>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New design hides all that info, you need to hover over the little “?” symbol to see details </a:t>
            </a:r>
            <a:r>
              <a:rPr lang="en-US" sz="2200" baseline="30000" dirty="0" smtClean="0">
                <a:solidFill>
                  <a:srgbClr val="FFC000"/>
                </a:solidFill>
              </a:rPr>
              <a:t>7</a:t>
            </a:r>
            <a:endParaRPr lang="en-GB" sz="2200" dirty="0" smtClean="0">
              <a:solidFill>
                <a:prstClr val="white"/>
              </a:solidFill>
            </a:endParaRPr>
          </a:p>
        </p:txBody>
      </p:sp>
    </p:spTree>
    <p:extLst>
      <p:ext uri="{BB962C8B-B14F-4D97-AF65-F5344CB8AC3E}">
        <p14:creationId xmlns:p14="http://schemas.microsoft.com/office/powerpoint/2010/main" val="232638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Final thoughts…</a:t>
            </a:r>
            <a:endParaRPr lang="en-GB" sz="5000" dirty="0"/>
          </a:p>
        </p:txBody>
      </p:sp>
      <p:sp>
        <p:nvSpPr>
          <p:cNvPr id="4" name="TextBox 3"/>
          <p:cNvSpPr txBox="1"/>
          <p:nvPr/>
        </p:nvSpPr>
        <p:spPr>
          <a:xfrm>
            <a:off x="473838" y="1844824"/>
            <a:ext cx="7632848" cy="1785104"/>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We now know the whats and the whos, let’s focus on the why?</a:t>
            </a:r>
          </a:p>
          <a:p>
            <a:pPr marL="457200" indent="-457200">
              <a:buClr>
                <a:schemeClr val="accent3"/>
              </a:buClr>
              <a:buSzPct val="95000"/>
              <a:buFont typeface="Wingdings" pitchFamily="2" charset="2"/>
              <a:buChar char="§"/>
            </a:pPr>
            <a:r>
              <a:rPr lang="en-GB" sz="2200" dirty="0" smtClean="0">
                <a:solidFill>
                  <a:prstClr val="white"/>
                </a:solidFill>
              </a:rPr>
              <a:t>Is it good or bad?</a:t>
            </a:r>
          </a:p>
          <a:p>
            <a:pPr marL="457200" indent="-457200">
              <a:buClr>
                <a:schemeClr val="accent3"/>
              </a:buClr>
              <a:buSzPct val="95000"/>
              <a:buFont typeface="Wingdings" pitchFamily="2" charset="2"/>
              <a:buChar char="§"/>
            </a:pPr>
            <a:r>
              <a:rPr lang="en-GB" sz="2200" dirty="0" smtClean="0">
                <a:solidFill>
                  <a:prstClr val="white"/>
                </a:solidFill>
              </a:rPr>
              <a:t>We know that most large companies could use our data to find out everything about us. But why would they?</a:t>
            </a:r>
          </a:p>
        </p:txBody>
      </p:sp>
      <p:pic>
        <p:nvPicPr>
          <p:cNvPr id="1026" name="Picture 2" descr="http://www.ratestogo.com/blog/wp-content/uploads/2009/01/thin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16" y="4077072"/>
            <a:ext cx="3599092" cy="238259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20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Final thoughts…</a:t>
            </a:r>
            <a:endParaRPr lang="en-GB" sz="5000" dirty="0"/>
          </a:p>
        </p:txBody>
      </p:sp>
      <p:sp>
        <p:nvSpPr>
          <p:cNvPr id="4" name="TextBox 3"/>
          <p:cNvSpPr txBox="1"/>
          <p:nvPr/>
        </p:nvSpPr>
        <p:spPr>
          <a:xfrm>
            <a:off x="473838" y="1844824"/>
            <a:ext cx="7632848" cy="2462213"/>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a:solidFill>
                  <a:prstClr val="white"/>
                </a:solidFill>
              </a:rPr>
              <a:t>The real danger seems to be Facebook stalking and phishing, rather than sharing statistical information with marketing companies</a:t>
            </a:r>
          </a:p>
          <a:p>
            <a:pPr marL="457200" indent="-457200">
              <a:buClr>
                <a:schemeClr val="accent3"/>
              </a:buClr>
              <a:buSzPct val="95000"/>
              <a:buFont typeface="Wingdings" pitchFamily="2" charset="2"/>
              <a:buChar char="§"/>
            </a:pPr>
            <a:r>
              <a:rPr lang="en-GB" sz="2200" dirty="0">
                <a:solidFill>
                  <a:prstClr val="white"/>
                </a:solidFill>
              </a:rPr>
              <a:t>That is something we can easily </a:t>
            </a:r>
            <a:r>
              <a:rPr lang="en-GB" sz="2200" dirty="0" smtClean="0">
                <a:solidFill>
                  <a:prstClr val="white"/>
                </a:solidFill>
              </a:rPr>
              <a:t>control</a:t>
            </a:r>
            <a:endParaRPr lang="en-GB" sz="2200" dirty="0">
              <a:solidFill>
                <a:prstClr val="white"/>
              </a:solidFill>
            </a:endParaRPr>
          </a:p>
          <a:p>
            <a:pPr marL="457200" indent="-457200">
              <a:buClr>
                <a:schemeClr val="accent3"/>
              </a:buClr>
              <a:buSzPct val="95000"/>
              <a:buFont typeface="Wingdings" pitchFamily="2" charset="2"/>
              <a:buChar char="§"/>
            </a:pPr>
            <a:r>
              <a:rPr lang="en-GB" sz="2200" dirty="0">
                <a:solidFill>
                  <a:prstClr val="white"/>
                </a:solidFill>
              </a:rPr>
              <a:t>With a little bit of caution, social networks can become a tool, for both the user, the network itself and third parties, such as marketing companies, rather than a </a:t>
            </a:r>
            <a:r>
              <a:rPr lang="en-GB" sz="2200" dirty="0" smtClean="0">
                <a:solidFill>
                  <a:prstClr val="white"/>
                </a:solidFill>
              </a:rPr>
              <a:t>threat</a:t>
            </a:r>
            <a:endParaRPr lang="en-GB" sz="2200" dirty="0">
              <a:solidFill>
                <a:prstClr val="white"/>
              </a:solidFill>
            </a:endParaRPr>
          </a:p>
        </p:txBody>
      </p:sp>
      <p:sp>
        <p:nvSpPr>
          <p:cNvPr id="2" name="AutoShape 2" descr="data:image/jpeg;base64,/9j/4AAQSkZJRgABAQAAAQABAAD/2wCEAAkGBhAQEBANDxAPDg4QDRAPDw0PEBAODw0PFBAVFBQQEhIXJyoeFxojGRISHy8gLycpLCwsFh8xNTAqNiYrLSkBCQoKDgwOGg8PGiofHSUpLCkpLC8sLCwpLCwsLCwsKSwsKiksLCksKSksKSwpLCosLCwpKSkpLCwsLCkpMCksMP/AABEIAMkA+wMBIgACEQEDEQH/xAAcAAEAAQUBAQAAAAAAAAAAAAAABAIDBQYHAQj/xABAEAACAgEBAwgHBQYFBQAAAAAAAQIDBBEFITEGBxITQVFhkSJCcYGSodEUMlNisRUjUnKCwRYkM6LCQ2Nz0vH/xAAaAQEAAwEBAQAAAAAAAAAAAAAAAgMEAQUG/8QAJREBAQABAwMEAwEBAAAAAAAAAAECAxEhBBIxEzJBURRhcSIz/9oADAMBAAIRAxEAPwDuIAAAAAAAAAAAAAAAAAAAosujFaykorvk1FebIf7fxNdPtWNr3dfVr+p3YTwW6ciE1rCUZrvjJSXmi4cAAADyUU1o+HkegC39nX5vil9R9nj48dfvS4lwAWvs8fzfHP6lUqk9Fv3cNG1+hWALaoj4/FI8+zx8fil9S6AKerWmm/4nr5lLx1+b45fUuAC2qF+b4pfUrjHTd+rbPQAAAAAAAAAAAAAAADF8peUFWBjWZd33YLSME9JW2PdGuPi35LV9h2TfiCnlHyoxtn1ddkz6KeqhXH0rbpL1YR7fbwXa0cf5Qc7mdktxx2sKnglXpO+S/NY/u/0pe1mo7e5QX52RPKyJdKct0YrXoVQ13VwXYl8+L3shwZ6GloYznLms+ed+Eu+2VsundOd0nxlbOVsvOWp5HHj/AAx8keVkiETbJGe1TTUovpQ1rkuEq265L2OO82bY3ODtLFa0veTWuNOVrbqvC37682vAwMYFSgMtPHLzHJnZ4dt5Jc4eNnvqd+Nl6avGsafT04uqfCa8n4G1HzQ6+DTcZRalCcW4zhJb1KLW9NHYObflu8yEsTJa+20xT6XBZNXBWpfxJ6KS8U+3Reb1HTen/rHw1aer3cXy3cAGNeAAAAAAAAAAAAAAAAAAAAAAAAAAAcO56uULty4YMX+6xYqU12Svsjrq/ZBxX9UjuJ8tcpsx3ZuXc/Xy737uskorySNPT475bq87wx0S5AtxRXw4pr3HoRRUupkyox9Vi70TqJFsVVLhEudAjXZfVpNwlKPa12PxPP2pXNOKm6p9jktyfj2aEu6RHapTgVYm0J4t1WbV/qY9inp+JXwsrfg4toi4ef09FNKMm9E1vjJrsT7/AAJMoEuM8dnOca+icXJjbXC2D6ULIRnCXfGSTT8mi6avzZZDnsrE6T1cI2U+6q2dcf8AbFG0Hz+U2tj0pd4AAi6AAAAAAAAAAAAAAAAAAAAAAAAHyrtuhwysmt8YZV8X7rZI+i+XO2bsTBuyaFHrY9WouS6UYdKyMXLTt06R85Z1877522NOy62Vk2kopynLWTSXDe2bOmxvNVal+EjZOD0vSfb+hsNWzI6cCzs6lJIy9J6eOMkYM8rah/4fqlxhF+7T5of4PofqyXsnJGZpRNqicsiMyrW1yHpfrWr+tfQyVPJmCgoSXWJbk7FGT07tdDO11kmFRVal3WtQu5I1xUlGOkZcY6vo6967mYZVSi5VT3zraXS/jg98ZfqvamdMnj6o07lXi9XZVdpulCyuXi4rrI/pPzGnntkl5dH5sKujsuj808ifueTZp8tDajX+RVcq8WrHlp+5pqhw09Lo+l89TYDytT31vwu+MAAVpgAAAAAAAAAAAAAAAAAAAAAAAMZyl2Z9pw8jGS1lZRNQ/wDJprD/AHKJ84ww31ibTTjJqSe5p71o13pn1Cc65w+RMNLNpUaQktJZFWm6e9J2x7pb9/fx48dfTakxvbflTq42zeNCxtyMhSzHVE6hnqvPrJUk+lGPoZkKGQycTaokuuJGqJdZnyTi6oGO2psZXulPTSvIhbL80YqWsffroZSJO2bs/rW23pGOmve/BFVy7eU8ZbdoyWwqtK3J+tN+9Ld+upkimEEkopaJLRLuRUYcrvd2/Gds2AARSAAAAAAAAAAAAAAAAAAAAAAAACNtLDV1NtD4W1Trb7ulFrX5kkAfPjg4txktJRk4yXdJPRrzTJVEjOc4mxuozHbFfuslOxPsVq0VkfPSX9T7jXqpHuaeffjK8zPHtuzLUSMjRIxGPIyVEjtVspTIl1yMfVIlwkU5RKJkZGz7Fp6NSfbJuXu4L9Pma3s7Hdk1Fdr017u9+RuUIpJJbkkkl4Ixa924a9DHnd6ADK1AAAAAAAAAAAAAAAAAAAAAAAAAAAAADE8p9gxzceVD0jNenVN+pYuD9j1afg2cXnTKucq5rozhOUJx1T6MovRrVeKO+Tmkm20kk223oklxbZ8wbY5SuO0cy+v97jXZl1ijw1i7H0ZwfY2tPabOm1bjxfDPrYd39bdRIyNEjCbIzasha02Rk+2uXo2R9sf78DOY+JPuXmj0e/G/LFcbE+mRNx4OT0X/AMInVxqj1l9kKoLjKUkl5s1zbfLaM08fE1jU907nrGdi7VFcUvHj7Cq88R2Y11rk1TB19dBqSk5RjJb1pGTi9/8ANF+RmTV+bbIjLZtCT3wdsZLufWza+TRtB5er769HTkmM2AAVpgAAAAAAAAAAAAAAAAAAAAAAYTlHyxw9nx1ybVGbWsKYendZ7ILs8XovE7JbxBmzyUklq2klxb3JHGdr882Ze3DAojjw4K2xK2327/Qj7PSNSz7svLeuZl23dvQc3KC9kfur3I1YdLnl+lWWrjHctqc4OzMbVWZdLkvUqbvn7Gq9dPealtHnxp3xw8S6+XZK1qqOvfpHpSfyOb1bNpj6vS/mevy4Eh2JLRJJdy3I049HjPKm69+EvlDyw2jnxcMixU47441C6EZLum97l7G9PA1DLxkZm+0x9z1LLp4ybRGZW3esS6dN63NcGtzRfht/Mh6McrIiu5Wz+pcnEsOkpuCyVdWTZY+lbOdkv4rJSm/Nk7GZDprJ1CLsIhk3LklypsxPRWrrb19F+lF9umu5rwOi4HL+EktVGfsfVz+F8TjuMzJ0Wk8tDDPyp9TLHw7NRyuxZbpTdb/7kWl5rVGUx8quxa1zhYu+ElJfI4nVkvvfmX67mn0oycJdkotxa96KcugnxU51VnmO1A5bhctM2nTWavgvVtXSfxL0v1Nq2Py/xrmoW/5ax7vTetcn4T7PfoZNTpdTDnbdow18Mv02gBMGVeAAAAAAAAAAAAAABC21tOOLj35U98aaZ2tcOl0YtqPvei948jTecjnG+xf5LE0nnTim5aKSxovg2u2b4pdi3vsT5EsSVk5X5E5XXTfSlKcnJt98m+P6Fdc52znl3Pp33TlZOT75PXd3fTRF1yPa0NCYTe+WHU1Lldoq4cN3geOwtSmWZ2mi1VIvyuLFlxZlaWZWFVyTmK5ZaRpyEpltsrtWSDYUSnUqizjq7BEiojxL8GWRCp9MybXaYyuRKhMtiqxk4XF6GQY2NhXG0s3V2MqrymxqXHzIUbStWEkdmy8l+XFmFKNN7dmG3prvlKjxh4d8fLx6zVbGcYzi1KMoqUZJ6qUWtU0+1aHz/ZpJNPgzoPNBt2VlN2DY9ZYs04a/hTb9H3SjL3SR5fWaEn+43dPqX210IAHmNYAAAAAAAAAABqnOjr+yslL1nRB+yWTWn8tTazWeciGuzMnw6mXlkVss0/fP7EcvFcPky3KYnIsTme7a8+R7OwjWWiywiSsKcslki85lDkUdI81I7p7PWynUHhwCqJSVRDq9EvQZYiXoE4hUmDL8JEaDLsZFsV1JUz3rCwpFMpnd0dk+FhdjIhVTJEZFkqNi/wBI2PmknptXJj2SwnJ+1WU/Vmspmy80Uddq5Uv4cFrzsp+hn6v/AJVboe92UAHhPQAAAAAAAAAAAMdyh2c8jFyMdadKymcY68Onp6Pz0MiDsu13Ly+ado4dlM5VXQnVZH70JroyX1XjwMdZI+l9s7AxsyHV5NUbV6re6cPGM1vicy5Rcy9i1ng29ZHj1N2imvBTW5+/Q9PHqsc/PFZLpXHw5XbMi9PeZja/JnMx5OFtFkX/ACt6+KXFmDeqejTT7mtH5HcqYr6Z7qURZUdjr0AHQKolJXE6LkS9AsxLsScQq9EuJlqJXqTQVORassPJTI11pHLJ2Rkcewm1yMdgU2T06MJy14aRe/38Dddh82+fkaOUY4tb9e7Vz08K1v8A7EpqTGb5VG423aMA7Elq2klxbeiR0Lme5P3VvLzrq51K/q4UKacZSrTlJz6L3pPWGnfozYuT3N1h4jjZKLyciO9XX6S6D766/uw9umvibSYOp6qak7cfDTpaXbzQAGBoAAAAAAAAAAAAAAAAWsjFhZHoWQjZF8YzipLyZrm0ubrCu10g633LScPhnr8tDaATxzyx8VHLDHLzHMc3mcr3uEaZr8vTol5J6GHyOaKK9TJh4wlC1fozswLp1OXyrujPi1wuzmpXZkWQ8LKU/wC6I8+ae31cqp/zVzj+jZ3totyxa3xhB+2KJfk/pz0r9uBS5qsrsuxn7Xav+IXNbl/iY3x2/wDqd6ezqvw4eSPP2bT+HHyO/kuenl9uEx5r8vttxvitf/Evw5sb/WvpXsjY/wCyO3/s2r8OPkVLBqX/AE4fCjv5TnpZfbiceblr72Qn/LV9ZEirm2cuCybPFQUV5tHaY1pcEl7EkVHPy79O+h91ybF5o5S+9XGC77bW38MDYNm81GLXo7JdJ91cI1r4nrJ/I3kFeXU539JTRxnnlA2fsLGx/wDRphB/x6dKfxvf8yeAUW281bJJ4AAcd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http://www.independent.co.uk/incoming/article8458088.ece/ALTERNATES/w620/faceboo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509120"/>
            <a:ext cx="1037736" cy="1022672"/>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055" name="Picture 7" descr="https://upload.wikimedia.org/wikipedia/commons/2/20/Empire_State_Building_by_David_Shankb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5352927"/>
            <a:ext cx="1025767" cy="13681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5383178"/>
            <a:ext cx="1765079" cy="1409524"/>
          </a:xfrm>
          <a:prstGeom prst="rect">
            <a:avLst/>
          </a:prstGeom>
        </p:spPr>
      </p:pic>
      <p:cxnSp>
        <p:nvCxnSpPr>
          <p:cNvPr id="6" name="Straight Connector 5"/>
          <p:cNvCxnSpPr/>
          <p:nvPr/>
        </p:nvCxnSpPr>
        <p:spPr>
          <a:xfrm flipV="1">
            <a:off x="2123728" y="4869160"/>
            <a:ext cx="144016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1624" y="4797152"/>
            <a:ext cx="1338528"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23728" y="6237312"/>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5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References</a:t>
            </a:r>
            <a:endParaRPr lang="en-GB" sz="5000" dirty="0"/>
          </a:p>
        </p:txBody>
      </p:sp>
      <p:sp>
        <p:nvSpPr>
          <p:cNvPr id="4" name="TextBox 3"/>
          <p:cNvSpPr txBox="1"/>
          <p:nvPr/>
        </p:nvSpPr>
        <p:spPr>
          <a:xfrm>
            <a:off x="473838" y="1844824"/>
            <a:ext cx="7632848" cy="430887"/>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The Data Protection Act:</a:t>
            </a:r>
          </a:p>
        </p:txBody>
      </p:sp>
      <p:sp>
        <p:nvSpPr>
          <p:cNvPr id="5" name="TextBox 4"/>
          <p:cNvSpPr txBox="1"/>
          <p:nvPr/>
        </p:nvSpPr>
        <p:spPr>
          <a:xfrm>
            <a:off x="473838" y="2275711"/>
            <a:ext cx="7632848" cy="1631216"/>
          </a:xfrm>
          <a:prstGeom prst="rect">
            <a:avLst/>
          </a:prstGeom>
          <a:noFill/>
        </p:spPr>
        <p:txBody>
          <a:bodyPr wrap="square" rtlCol="0">
            <a:spAutoFit/>
          </a:bodyPr>
          <a:lstStyle/>
          <a:p>
            <a:pPr>
              <a:buClr>
                <a:schemeClr val="accent3"/>
              </a:buClr>
              <a:buSzPct val="95000"/>
            </a:pPr>
            <a:r>
              <a:rPr lang="en-US" sz="2200" dirty="0">
                <a:solidFill>
                  <a:prstClr val="white"/>
                </a:solidFill>
              </a:rPr>
              <a:t>       </a:t>
            </a:r>
            <a:r>
              <a:rPr lang="en-US" sz="2200" dirty="0" smtClean="0">
                <a:solidFill>
                  <a:prstClr val="white"/>
                </a:solidFill>
              </a:rPr>
              <a:t>1 </a:t>
            </a:r>
            <a:r>
              <a:rPr lang="en-US" sz="2200" dirty="0">
                <a:solidFill>
                  <a:prstClr val="white"/>
                </a:solidFill>
              </a:rPr>
              <a:t>- </a:t>
            </a:r>
            <a:r>
              <a:rPr lang="en-US" sz="1700" dirty="0">
                <a:hlinkClick r:id="rId2"/>
              </a:rPr>
              <a:t>http://</a:t>
            </a:r>
            <a:r>
              <a:rPr lang="en-US" sz="1700" dirty="0" smtClean="0">
                <a:hlinkClick r:id="rId2"/>
              </a:rPr>
              <a:t>www.legislation.gov.uk/ukpga/1998/29/schedule/1</a:t>
            </a:r>
            <a:endParaRPr lang="en-US" sz="1700" dirty="0" smtClean="0"/>
          </a:p>
          <a:p>
            <a:pPr>
              <a:buClr>
                <a:schemeClr val="accent3"/>
              </a:buClr>
              <a:buSzPct val="95000"/>
            </a:pPr>
            <a:r>
              <a:rPr lang="en-US" sz="2200" dirty="0">
                <a:solidFill>
                  <a:prstClr val="white"/>
                </a:solidFill>
              </a:rPr>
              <a:t>       2 - </a:t>
            </a:r>
            <a:r>
              <a:rPr lang="en-US" sz="1700" dirty="0">
                <a:hlinkClick r:id="rId3"/>
              </a:rPr>
              <a:t>http://</a:t>
            </a:r>
            <a:r>
              <a:rPr lang="en-US" sz="1700" dirty="0" smtClean="0">
                <a:hlinkClick r:id="rId3"/>
              </a:rPr>
              <a:t>www.guardian.co.uk/news/datablog/2013/apr/12/data-protection-law-lagging-behind-technology</a:t>
            </a:r>
            <a:endParaRPr lang="en-US" sz="1700" dirty="0"/>
          </a:p>
          <a:p>
            <a:pPr>
              <a:buClr>
                <a:schemeClr val="accent3"/>
              </a:buClr>
              <a:buSzPct val="95000"/>
            </a:pPr>
            <a:r>
              <a:rPr lang="en-US" sz="2200" dirty="0">
                <a:solidFill>
                  <a:prstClr val="white"/>
                </a:solidFill>
              </a:rPr>
              <a:t>       3 - </a:t>
            </a:r>
            <a:r>
              <a:rPr lang="en-US" sz="1700" dirty="0">
                <a:hlinkClick r:id="rId4"/>
              </a:rPr>
              <a:t>http://</a:t>
            </a:r>
            <a:r>
              <a:rPr lang="en-US" sz="1700" dirty="0" smtClean="0">
                <a:hlinkClick r:id="rId4"/>
              </a:rPr>
              <a:t>www.guardian.co.uk/money/2011/may/11/terms-conditions-small-print-big-problems</a:t>
            </a:r>
            <a:r>
              <a:rPr lang="en-US" sz="1700" dirty="0" smtClean="0"/>
              <a:t> </a:t>
            </a:r>
          </a:p>
        </p:txBody>
      </p:sp>
      <p:sp>
        <p:nvSpPr>
          <p:cNvPr id="8" name="TextBox 7"/>
          <p:cNvSpPr txBox="1"/>
          <p:nvPr/>
        </p:nvSpPr>
        <p:spPr>
          <a:xfrm>
            <a:off x="492579" y="4149080"/>
            <a:ext cx="7632848" cy="430887"/>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Facebook Privacy:</a:t>
            </a:r>
          </a:p>
        </p:txBody>
      </p:sp>
      <p:sp>
        <p:nvSpPr>
          <p:cNvPr id="9" name="TextBox 8"/>
          <p:cNvSpPr txBox="1"/>
          <p:nvPr/>
        </p:nvSpPr>
        <p:spPr>
          <a:xfrm>
            <a:off x="515304" y="4579967"/>
            <a:ext cx="7632848" cy="1554272"/>
          </a:xfrm>
          <a:prstGeom prst="rect">
            <a:avLst/>
          </a:prstGeom>
          <a:noFill/>
        </p:spPr>
        <p:txBody>
          <a:bodyPr wrap="square" rtlCol="0">
            <a:spAutoFit/>
          </a:bodyPr>
          <a:lstStyle/>
          <a:p>
            <a:pPr>
              <a:buClr>
                <a:schemeClr val="accent3"/>
              </a:buClr>
              <a:buSzPct val="95000"/>
            </a:pPr>
            <a:r>
              <a:rPr lang="en-US" sz="2200" dirty="0">
                <a:solidFill>
                  <a:prstClr val="white"/>
                </a:solidFill>
              </a:rPr>
              <a:t>       </a:t>
            </a:r>
            <a:r>
              <a:rPr lang="en-US" sz="2200" dirty="0" smtClean="0">
                <a:solidFill>
                  <a:prstClr val="white"/>
                </a:solidFill>
              </a:rPr>
              <a:t>4 - </a:t>
            </a:r>
            <a:r>
              <a:rPr lang="en-US" sz="1600" dirty="0">
                <a:hlinkClick r:id="rId5"/>
              </a:rPr>
              <a:t>http://</a:t>
            </a:r>
            <a:r>
              <a:rPr lang="en-US" sz="1600" dirty="0" smtClean="0">
                <a:hlinkClick r:id="rId5"/>
              </a:rPr>
              <a:t>articles.baltimoresun.com/2013-04-19/news/bs-ed-facebook-20130419_1_facebook-privacy-privacy-policies-internet-privacy</a:t>
            </a:r>
            <a:r>
              <a:rPr lang="en-US" sz="1700" dirty="0">
                <a:solidFill>
                  <a:prstClr val="white"/>
                </a:solidFill>
              </a:rPr>
              <a:t> </a:t>
            </a:r>
            <a:endParaRPr lang="en-US" sz="1700" dirty="0" smtClean="0">
              <a:solidFill>
                <a:prstClr val="white"/>
              </a:solidFill>
            </a:endParaRPr>
          </a:p>
          <a:p>
            <a:pPr>
              <a:buClr>
                <a:schemeClr val="accent3"/>
              </a:buClr>
              <a:buSzPct val="95000"/>
            </a:pPr>
            <a:r>
              <a:rPr lang="en-US" sz="1700" dirty="0">
                <a:solidFill>
                  <a:prstClr val="white"/>
                </a:solidFill>
              </a:rPr>
              <a:t>         </a:t>
            </a:r>
            <a:r>
              <a:rPr lang="en-US" sz="2200" dirty="0">
                <a:solidFill>
                  <a:prstClr val="white"/>
                </a:solidFill>
              </a:rPr>
              <a:t>5 -</a:t>
            </a:r>
            <a:r>
              <a:rPr lang="en-US" sz="1700" dirty="0">
                <a:solidFill>
                  <a:prstClr val="white"/>
                </a:solidFill>
              </a:rPr>
              <a:t> </a:t>
            </a:r>
            <a:r>
              <a:rPr lang="en-US" sz="1700" dirty="0">
                <a:solidFill>
                  <a:prstClr val="white"/>
                </a:solidFill>
                <a:hlinkClick r:id="rId6"/>
              </a:rPr>
              <a:t>http://</a:t>
            </a:r>
            <a:r>
              <a:rPr lang="en-US" sz="1700" dirty="0" smtClean="0">
                <a:solidFill>
                  <a:prstClr val="white"/>
                </a:solidFill>
                <a:hlinkClick r:id="rId6"/>
              </a:rPr>
              <a:t>www.idesigntimes.com/articles/4624/20130415/billy-joel-daughter-stalked-alexa-ray-alleged-stalker-found-paul-mccartney-private-security-detectiv.htm</a:t>
            </a:r>
            <a:r>
              <a:rPr lang="en-US" sz="1700" dirty="0" smtClean="0">
                <a:solidFill>
                  <a:prstClr val="white"/>
                </a:solidFill>
              </a:rPr>
              <a:t> </a:t>
            </a:r>
            <a:endParaRPr lang="en-US" sz="1600" dirty="0"/>
          </a:p>
        </p:txBody>
      </p:sp>
    </p:spTree>
    <p:extLst>
      <p:ext uri="{BB962C8B-B14F-4D97-AF65-F5344CB8AC3E}">
        <p14:creationId xmlns:p14="http://schemas.microsoft.com/office/powerpoint/2010/main" val="1199976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References</a:t>
            </a:r>
            <a:endParaRPr lang="en-GB" sz="5000" dirty="0"/>
          </a:p>
        </p:txBody>
      </p:sp>
      <p:sp>
        <p:nvSpPr>
          <p:cNvPr id="4" name="TextBox 3"/>
          <p:cNvSpPr txBox="1"/>
          <p:nvPr/>
        </p:nvSpPr>
        <p:spPr>
          <a:xfrm>
            <a:off x="473838" y="1844824"/>
            <a:ext cx="7632848" cy="430887"/>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Facebook Apps Privacy:</a:t>
            </a:r>
          </a:p>
        </p:txBody>
      </p:sp>
      <p:sp>
        <p:nvSpPr>
          <p:cNvPr id="5" name="TextBox 4"/>
          <p:cNvSpPr txBox="1"/>
          <p:nvPr/>
        </p:nvSpPr>
        <p:spPr>
          <a:xfrm>
            <a:off x="473838" y="2275711"/>
            <a:ext cx="7632848" cy="1292662"/>
          </a:xfrm>
          <a:prstGeom prst="rect">
            <a:avLst/>
          </a:prstGeom>
          <a:noFill/>
        </p:spPr>
        <p:txBody>
          <a:bodyPr wrap="square" rtlCol="0">
            <a:spAutoFit/>
          </a:bodyPr>
          <a:lstStyle/>
          <a:p>
            <a:pPr>
              <a:buClr>
                <a:schemeClr val="accent3"/>
              </a:buClr>
              <a:buSzPct val="95000"/>
            </a:pPr>
            <a:r>
              <a:rPr lang="en-US" sz="2200" dirty="0">
                <a:solidFill>
                  <a:prstClr val="white"/>
                </a:solidFill>
              </a:rPr>
              <a:t>       </a:t>
            </a:r>
            <a:r>
              <a:rPr lang="en-US" sz="2200" dirty="0" smtClean="0">
                <a:solidFill>
                  <a:prstClr val="white"/>
                </a:solidFill>
              </a:rPr>
              <a:t>6 </a:t>
            </a:r>
            <a:r>
              <a:rPr lang="en-US" sz="2200" dirty="0">
                <a:solidFill>
                  <a:prstClr val="white"/>
                </a:solidFill>
              </a:rPr>
              <a:t>- </a:t>
            </a:r>
            <a:r>
              <a:rPr lang="en-US" sz="1700" dirty="0">
                <a:solidFill>
                  <a:prstClr val="white"/>
                </a:solidFill>
                <a:hlinkClick r:id="rId2"/>
              </a:rPr>
              <a:t>http://mashable.com/2012/09/04/most-facebook-apps-post-behind-your-back-exclusive</a:t>
            </a:r>
            <a:r>
              <a:rPr lang="en-US" sz="1700" dirty="0" smtClean="0">
                <a:solidFill>
                  <a:prstClr val="white"/>
                </a:solidFill>
                <a:hlinkClick r:id="rId2"/>
              </a:rPr>
              <a:t>/</a:t>
            </a:r>
            <a:r>
              <a:rPr lang="en-US" sz="1700" dirty="0" smtClean="0">
                <a:solidFill>
                  <a:prstClr val="white"/>
                </a:solidFill>
              </a:rPr>
              <a:t> </a:t>
            </a:r>
          </a:p>
          <a:p>
            <a:pPr>
              <a:buClr>
                <a:schemeClr val="accent3"/>
              </a:buClr>
              <a:buSzPct val="95000"/>
            </a:pPr>
            <a:r>
              <a:rPr lang="en-US" sz="2200" dirty="0">
                <a:solidFill>
                  <a:prstClr val="white"/>
                </a:solidFill>
              </a:rPr>
              <a:t>       </a:t>
            </a:r>
            <a:r>
              <a:rPr lang="en-US" sz="2200" dirty="0" smtClean="0">
                <a:solidFill>
                  <a:prstClr val="white"/>
                </a:solidFill>
              </a:rPr>
              <a:t>7 </a:t>
            </a:r>
            <a:r>
              <a:rPr lang="en-US" sz="2200" dirty="0">
                <a:solidFill>
                  <a:prstClr val="white"/>
                </a:solidFill>
              </a:rPr>
              <a:t>- </a:t>
            </a:r>
            <a:r>
              <a:rPr lang="en-US" sz="1700" dirty="0" smtClean="0">
                <a:solidFill>
                  <a:prstClr val="white"/>
                </a:solidFill>
                <a:hlinkClick r:id="rId3"/>
              </a:rPr>
              <a:t>http</a:t>
            </a:r>
            <a:r>
              <a:rPr lang="en-US" sz="1700" dirty="0">
                <a:solidFill>
                  <a:prstClr val="white"/>
                </a:solidFill>
                <a:hlinkClick r:id="rId3"/>
              </a:rPr>
              <a:t>://techcrunch.com/2012/08/25/5-design-tricks-facebook-uses-to-affect-your-privacy-decisions</a:t>
            </a:r>
            <a:r>
              <a:rPr lang="en-US" sz="1700" dirty="0" smtClean="0">
                <a:solidFill>
                  <a:prstClr val="white"/>
                </a:solidFill>
                <a:hlinkClick r:id="rId3"/>
              </a:rPr>
              <a:t>/</a:t>
            </a:r>
            <a:r>
              <a:rPr lang="en-US" sz="1700" dirty="0" smtClean="0">
                <a:solidFill>
                  <a:prstClr val="white"/>
                </a:solidFill>
              </a:rPr>
              <a:t> </a:t>
            </a:r>
          </a:p>
        </p:txBody>
      </p:sp>
    </p:spTree>
    <p:extLst>
      <p:ext uri="{BB962C8B-B14F-4D97-AF65-F5344CB8AC3E}">
        <p14:creationId xmlns:p14="http://schemas.microsoft.com/office/powerpoint/2010/main" val="4025746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58" y="548680"/>
            <a:ext cx="1440160" cy="144016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467" y="548680"/>
            <a:ext cx="1920214" cy="144016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548680"/>
            <a:ext cx="2160767" cy="144016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0126" y="3428999"/>
            <a:ext cx="1008113" cy="2128567"/>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429000"/>
            <a:ext cx="2306960" cy="1647829"/>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p:cNvSpPr txBox="1"/>
          <p:nvPr/>
        </p:nvSpPr>
        <p:spPr>
          <a:xfrm>
            <a:off x="560258" y="2348880"/>
            <a:ext cx="1563470" cy="369332"/>
          </a:xfrm>
          <a:prstGeom prst="rect">
            <a:avLst/>
          </a:prstGeom>
          <a:noFill/>
        </p:spPr>
        <p:txBody>
          <a:bodyPr wrap="square" rtlCol="0">
            <a:spAutoFit/>
          </a:bodyPr>
          <a:lstStyle/>
          <a:p>
            <a:r>
              <a:rPr lang="en-GB" dirty="0" smtClean="0"/>
              <a:t>Luke Short</a:t>
            </a:r>
            <a:endParaRPr lang="en-GB" dirty="0"/>
          </a:p>
        </p:txBody>
      </p:sp>
      <p:sp>
        <p:nvSpPr>
          <p:cNvPr id="15" name="TextBox 14"/>
          <p:cNvSpPr txBox="1"/>
          <p:nvPr/>
        </p:nvSpPr>
        <p:spPr>
          <a:xfrm>
            <a:off x="3673653" y="2373290"/>
            <a:ext cx="1741842" cy="369332"/>
          </a:xfrm>
          <a:prstGeom prst="rect">
            <a:avLst/>
          </a:prstGeom>
          <a:noFill/>
        </p:spPr>
        <p:txBody>
          <a:bodyPr wrap="square" rtlCol="0">
            <a:spAutoFit/>
          </a:bodyPr>
          <a:lstStyle/>
          <a:p>
            <a:r>
              <a:rPr lang="en-GB" dirty="0" smtClean="0"/>
              <a:t>Botty Dimanov</a:t>
            </a:r>
            <a:endParaRPr lang="en-GB" dirty="0"/>
          </a:p>
        </p:txBody>
      </p:sp>
      <p:sp>
        <p:nvSpPr>
          <p:cNvPr id="16" name="TextBox 15"/>
          <p:cNvSpPr txBox="1"/>
          <p:nvPr/>
        </p:nvSpPr>
        <p:spPr>
          <a:xfrm>
            <a:off x="6820382" y="2348880"/>
            <a:ext cx="1741842" cy="369332"/>
          </a:xfrm>
          <a:prstGeom prst="rect">
            <a:avLst/>
          </a:prstGeom>
          <a:noFill/>
        </p:spPr>
        <p:txBody>
          <a:bodyPr wrap="square" rtlCol="0">
            <a:spAutoFit/>
          </a:bodyPr>
          <a:lstStyle/>
          <a:p>
            <a:r>
              <a:rPr lang="en-GB" dirty="0" smtClean="0"/>
              <a:t>Victor Dama</a:t>
            </a:r>
            <a:endParaRPr lang="en-GB" dirty="0"/>
          </a:p>
        </p:txBody>
      </p:sp>
      <p:sp>
        <p:nvSpPr>
          <p:cNvPr id="17" name="TextBox 16"/>
          <p:cNvSpPr txBox="1"/>
          <p:nvPr/>
        </p:nvSpPr>
        <p:spPr>
          <a:xfrm>
            <a:off x="1409822" y="5926371"/>
            <a:ext cx="2228720" cy="369332"/>
          </a:xfrm>
          <a:prstGeom prst="rect">
            <a:avLst/>
          </a:prstGeom>
          <a:noFill/>
        </p:spPr>
        <p:txBody>
          <a:bodyPr wrap="square" rtlCol="0">
            <a:spAutoFit/>
          </a:bodyPr>
          <a:lstStyle/>
          <a:p>
            <a:r>
              <a:rPr lang="en-GB" dirty="0" smtClean="0"/>
              <a:t>Tihomir Bozadzhiev</a:t>
            </a:r>
            <a:endParaRPr lang="en-GB" dirty="0"/>
          </a:p>
        </p:txBody>
      </p:sp>
      <p:sp>
        <p:nvSpPr>
          <p:cNvPr id="18" name="TextBox 17"/>
          <p:cNvSpPr txBox="1"/>
          <p:nvPr/>
        </p:nvSpPr>
        <p:spPr>
          <a:xfrm>
            <a:off x="5329837" y="5932766"/>
            <a:ext cx="1741842" cy="369332"/>
          </a:xfrm>
          <a:prstGeom prst="rect">
            <a:avLst/>
          </a:prstGeom>
          <a:noFill/>
        </p:spPr>
        <p:txBody>
          <a:bodyPr wrap="square" rtlCol="0">
            <a:spAutoFit/>
          </a:bodyPr>
          <a:lstStyle/>
          <a:p>
            <a:r>
              <a:rPr lang="en-GB" dirty="0" smtClean="0"/>
              <a:t>Radu Popescu</a:t>
            </a:r>
            <a:endParaRPr lang="en-GB" dirty="0"/>
          </a:p>
        </p:txBody>
      </p:sp>
    </p:spTree>
    <p:extLst>
      <p:ext uri="{BB962C8B-B14F-4D97-AF65-F5344CB8AC3E}">
        <p14:creationId xmlns:p14="http://schemas.microsoft.com/office/powerpoint/2010/main" val="2879403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ctrTitle"/>
          </p:nvPr>
        </p:nvSpPr>
        <p:spPr>
          <a:xfrm>
            <a:off x="467544" y="692696"/>
            <a:ext cx="7851648" cy="707504"/>
          </a:xfrm>
        </p:spPr>
        <p:txBody>
          <a:bodyPr>
            <a:normAutofit fontScale="90000"/>
          </a:bodyPr>
          <a:lstStyle/>
          <a:p>
            <a:pPr algn="l"/>
            <a:r>
              <a:rPr lang="en-GB" sz="5000" dirty="0" smtClean="0"/>
              <a:t>What are we covering?</a:t>
            </a:r>
            <a:endParaRPr lang="en-GB" sz="5000" dirty="0"/>
          </a:p>
        </p:txBody>
      </p:sp>
      <p:sp>
        <p:nvSpPr>
          <p:cNvPr id="21" name="Subtitle 2"/>
          <p:cNvSpPr>
            <a:spLocks noGrp="1"/>
          </p:cNvSpPr>
          <p:nvPr>
            <p:ph type="subTitle" idx="1"/>
          </p:nvPr>
        </p:nvSpPr>
        <p:spPr>
          <a:xfrm>
            <a:off x="611560" y="2420888"/>
            <a:ext cx="7854696" cy="2160240"/>
          </a:xfrm>
        </p:spPr>
        <p:txBody>
          <a:bodyPr>
            <a:normAutofit/>
          </a:bodyPr>
          <a:lstStyle/>
          <a:p>
            <a:pPr marL="457200" indent="-457200" algn="l">
              <a:buFont typeface="Wingdings" pitchFamily="2" charset="2"/>
              <a:buChar char="§"/>
            </a:pPr>
            <a:r>
              <a:rPr lang="en-GB" sz="2200" dirty="0" smtClean="0"/>
              <a:t>The Data Protection Act – Botty Dimanov</a:t>
            </a:r>
          </a:p>
          <a:p>
            <a:pPr marL="457200" indent="-457200" algn="l">
              <a:buFont typeface="Wingdings" pitchFamily="2" charset="2"/>
              <a:buChar char="§"/>
            </a:pPr>
            <a:r>
              <a:rPr lang="en-GB" sz="2200" dirty="0" smtClean="0"/>
              <a:t>Facebook Privacy – Victor Dama</a:t>
            </a:r>
          </a:p>
          <a:p>
            <a:pPr marL="457200" indent="-457200" algn="l">
              <a:buFont typeface="Wingdings" pitchFamily="2" charset="2"/>
              <a:buChar char="§"/>
            </a:pPr>
            <a:r>
              <a:rPr lang="en-GB" sz="2200" dirty="0" smtClean="0"/>
              <a:t>Facebook Apps Privacy – Tihomir Bozadzhiev</a:t>
            </a:r>
          </a:p>
          <a:p>
            <a:pPr marL="457200" indent="-457200" algn="l">
              <a:buFont typeface="Wingdings" pitchFamily="2" charset="2"/>
              <a:buChar char="§"/>
            </a:pPr>
            <a:r>
              <a:rPr lang="en-GB" sz="2200" dirty="0" smtClean="0"/>
              <a:t>Final thoughts – Radu Popescu </a:t>
            </a:r>
            <a:endParaRPr lang="en-GB" sz="2200" dirty="0"/>
          </a:p>
        </p:txBody>
      </p:sp>
    </p:spTree>
    <p:extLst>
      <p:ext uri="{BB962C8B-B14F-4D97-AF65-F5344CB8AC3E}">
        <p14:creationId xmlns:p14="http://schemas.microsoft.com/office/powerpoint/2010/main" val="309920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293" y="-315415"/>
            <a:ext cx="3050737" cy="2952327"/>
          </a:xfrm>
          <a:prstGeom prst="rect">
            <a:avLst/>
          </a:prstGeom>
        </p:spPr>
      </p:pic>
      <p:sp>
        <p:nvSpPr>
          <p:cNvPr id="21" name="Subtitle 2"/>
          <p:cNvSpPr>
            <a:spLocks noGrp="1"/>
          </p:cNvSpPr>
          <p:nvPr>
            <p:ph type="subTitle" idx="1"/>
          </p:nvPr>
        </p:nvSpPr>
        <p:spPr>
          <a:xfrm>
            <a:off x="323528" y="2420888"/>
            <a:ext cx="8568952" cy="4104456"/>
          </a:xfrm>
        </p:spPr>
        <p:txBody>
          <a:bodyPr>
            <a:normAutofit/>
          </a:bodyPr>
          <a:lstStyle/>
          <a:p>
            <a:pPr marL="457200" indent="-457200" algn="l">
              <a:buFont typeface="Wingdings" pitchFamily="2" charset="2"/>
              <a:buChar char="§"/>
            </a:pPr>
            <a:r>
              <a:rPr lang="en-GB" sz="2200" dirty="0"/>
              <a:t>8 main </a:t>
            </a:r>
            <a:r>
              <a:rPr lang="en-GB" sz="2200" dirty="0" smtClean="0"/>
              <a:t>principles</a:t>
            </a:r>
          </a:p>
          <a:p>
            <a:pPr marL="457200" indent="-457200" algn="l">
              <a:buFont typeface="Wingdings" pitchFamily="2" charset="2"/>
              <a:buChar char="§"/>
            </a:pPr>
            <a:r>
              <a:rPr lang="en-GB" sz="2200" dirty="0" smtClean="0"/>
              <a:t>Personal </a:t>
            </a:r>
            <a:r>
              <a:rPr lang="en-GB" sz="2200" dirty="0"/>
              <a:t>data shall be processed fairly and lawfully and, in particular, shall not be processed </a:t>
            </a:r>
            <a:r>
              <a:rPr lang="en-GB" sz="2200" dirty="0" smtClean="0"/>
              <a:t>unless the </a:t>
            </a:r>
            <a:r>
              <a:rPr lang="en-GB" sz="2200" dirty="0"/>
              <a:t>data subject has given his consent to the </a:t>
            </a:r>
            <a:r>
              <a:rPr lang="en-GB" sz="2200" dirty="0" smtClean="0"/>
              <a:t>processing </a:t>
            </a:r>
            <a:r>
              <a:rPr lang="en-GB" sz="2200" baseline="30000" dirty="0" smtClean="0">
                <a:solidFill>
                  <a:srgbClr val="FFC000"/>
                </a:solidFill>
              </a:rPr>
              <a:t>1</a:t>
            </a:r>
            <a:r>
              <a:rPr lang="en-GB" sz="2200" dirty="0"/>
              <a:t> </a:t>
            </a:r>
            <a:endParaRPr lang="en-GB" sz="2200" dirty="0" smtClean="0"/>
          </a:p>
          <a:p>
            <a:pPr marL="457200" indent="-457200" algn="l">
              <a:buFont typeface="Wingdings" pitchFamily="2" charset="2"/>
              <a:buChar char="§"/>
            </a:pPr>
            <a:r>
              <a:rPr lang="en-GB" sz="2200" dirty="0" smtClean="0"/>
              <a:t>In </a:t>
            </a:r>
            <a:r>
              <a:rPr lang="en-GB" sz="2200" dirty="0"/>
              <a:t>determining for the purposes of the first principle whether personal data are processed fairly, regard is to be had to the method by which they are obtained, including in particular whether any person from whom they are obtained is deceived or misled as to the purpose or purposes for which they are to be </a:t>
            </a:r>
            <a:r>
              <a:rPr lang="en-GB" sz="2200" dirty="0" smtClean="0"/>
              <a:t>processed</a:t>
            </a:r>
            <a:r>
              <a:rPr lang="en-GB" sz="2200" baseline="30000" dirty="0" smtClean="0"/>
              <a:t> </a:t>
            </a:r>
            <a:r>
              <a:rPr lang="en-GB" sz="2200" baseline="30000" dirty="0">
                <a:solidFill>
                  <a:srgbClr val="FFC000"/>
                </a:solidFill>
              </a:rPr>
              <a:t>1</a:t>
            </a:r>
            <a:r>
              <a:rPr lang="en-GB" sz="2200" dirty="0"/>
              <a:t> </a:t>
            </a:r>
            <a:endParaRPr lang="en-GB" sz="2200" dirty="0" smtClean="0"/>
          </a:p>
          <a:p>
            <a:pPr marL="457200" indent="-457200" algn="l">
              <a:buFont typeface="Wingdings" pitchFamily="2" charset="2"/>
              <a:buChar char="§"/>
            </a:pPr>
            <a:r>
              <a:rPr lang="en-GB" sz="2200" dirty="0" smtClean="0"/>
              <a:t>Possible exceptions</a:t>
            </a:r>
            <a:endParaRPr lang="en-GB" sz="2200" dirty="0"/>
          </a:p>
          <a:p>
            <a:pPr marL="457200" indent="-457200" algn="l">
              <a:buFont typeface="Wingdings" pitchFamily="2" charset="2"/>
              <a:buChar char="§"/>
            </a:pPr>
            <a:endParaRPr lang="en-GB" dirty="0" smtClean="0"/>
          </a:p>
        </p:txBody>
      </p:sp>
      <p:sp>
        <p:nvSpPr>
          <p:cNvPr id="20" name="Title 1"/>
          <p:cNvSpPr>
            <a:spLocks noGrp="1"/>
          </p:cNvSpPr>
          <p:nvPr>
            <p:ph type="ctrTitle"/>
          </p:nvPr>
        </p:nvSpPr>
        <p:spPr>
          <a:xfrm>
            <a:off x="467544" y="692696"/>
            <a:ext cx="7851648" cy="707504"/>
          </a:xfrm>
        </p:spPr>
        <p:txBody>
          <a:bodyPr>
            <a:normAutofit fontScale="90000"/>
          </a:bodyPr>
          <a:lstStyle/>
          <a:p>
            <a:pPr algn="l"/>
            <a:r>
              <a:rPr lang="en-GB" sz="5000" dirty="0" smtClean="0"/>
              <a:t>The Data Protection Act</a:t>
            </a:r>
            <a:endParaRPr lang="en-GB" sz="5000" dirty="0"/>
          </a:p>
        </p:txBody>
      </p:sp>
    </p:spTree>
    <p:extLst>
      <p:ext uri="{BB962C8B-B14F-4D97-AF65-F5344CB8AC3E}">
        <p14:creationId xmlns:p14="http://schemas.microsoft.com/office/powerpoint/2010/main" val="2660585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ctrTitle"/>
          </p:nvPr>
        </p:nvSpPr>
        <p:spPr>
          <a:xfrm>
            <a:off x="467544" y="692696"/>
            <a:ext cx="7851648" cy="707504"/>
          </a:xfrm>
        </p:spPr>
        <p:txBody>
          <a:bodyPr>
            <a:normAutofit fontScale="90000"/>
          </a:bodyPr>
          <a:lstStyle/>
          <a:p>
            <a:pPr algn="l"/>
            <a:r>
              <a:rPr lang="en-GB" sz="5000" dirty="0" smtClean="0"/>
              <a:t>The Data Protection Act</a:t>
            </a:r>
            <a:endParaRPr lang="en-GB" sz="5000" dirty="0"/>
          </a:p>
        </p:txBody>
      </p:sp>
      <p:sp>
        <p:nvSpPr>
          <p:cNvPr id="21" name="Subtitle 2"/>
          <p:cNvSpPr>
            <a:spLocks noGrp="1"/>
          </p:cNvSpPr>
          <p:nvPr>
            <p:ph type="subTitle" idx="1"/>
          </p:nvPr>
        </p:nvSpPr>
        <p:spPr>
          <a:xfrm>
            <a:off x="323528" y="2420888"/>
            <a:ext cx="8568952" cy="4104456"/>
          </a:xfrm>
        </p:spPr>
        <p:txBody>
          <a:bodyPr>
            <a:normAutofit/>
          </a:bodyPr>
          <a:lstStyle/>
          <a:p>
            <a:pPr marL="457200" indent="-457200" algn="l">
              <a:buFont typeface="Wingdings" pitchFamily="2" charset="2"/>
              <a:buChar char="§"/>
            </a:pPr>
            <a:r>
              <a:rPr lang="en-GB" sz="2200" dirty="0"/>
              <a:t>Bridget </a:t>
            </a:r>
            <a:r>
              <a:rPr lang="en-GB" sz="2200" dirty="0" smtClean="0"/>
              <a:t>Treacy: </a:t>
            </a:r>
            <a:r>
              <a:rPr lang="en-GB" sz="2200" dirty="0" smtClean="0"/>
              <a:t>“Legislation </a:t>
            </a:r>
            <a:r>
              <a:rPr lang="en-GB" sz="2200" dirty="0"/>
              <a:t>will always be playing catch up to technology in this </a:t>
            </a:r>
            <a:r>
              <a:rPr lang="en-GB" sz="2200" dirty="0" smtClean="0"/>
              <a:t>area, that's </a:t>
            </a:r>
            <a:r>
              <a:rPr lang="en-GB" sz="2200" dirty="0"/>
              <a:t>just the way </a:t>
            </a:r>
            <a:r>
              <a:rPr lang="en-GB" sz="2200" dirty="0" smtClean="0"/>
              <a:t>it </a:t>
            </a:r>
            <a:r>
              <a:rPr lang="en-GB" sz="2200" dirty="0" smtClean="0"/>
              <a:t>is” </a:t>
            </a:r>
            <a:r>
              <a:rPr lang="en-GB" sz="2200" baseline="30000" dirty="0" smtClean="0">
                <a:solidFill>
                  <a:srgbClr val="FFC000"/>
                </a:solidFill>
              </a:rPr>
              <a:t>2</a:t>
            </a:r>
          </a:p>
          <a:p>
            <a:pPr marL="457200" indent="-457200" algn="l">
              <a:buFont typeface="Wingdings" pitchFamily="2" charset="2"/>
              <a:buChar char="§"/>
            </a:pPr>
            <a:r>
              <a:rPr lang="en-GB" sz="2200" dirty="0"/>
              <a:t>S</a:t>
            </a:r>
            <a:r>
              <a:rPr lang="en-GB" sz="2200" dirty="0" smtClean="0"/>
              <a:t>tatistical </a:t>
            </a:r>
            <a:r>
              <a:rPr lang="en-GB" sz="2200" dirty="0"/>
              <a:t>companies </a:t>
            </a:r>
            <a:endParaRPr lang="en-GB" sz="2200" dirty="0" smtClean="0"/>
          </a:p>
          <a:p>
            <a:pPr marL="457200" indent="-457200" algn="l">
              <a:buFont typeface="Wingdings" pitchFamily="2" charset="2"/>
              <a:buChar char="§"/>
            </a:pPr>
            <a:r>
              <a:rPr lang="en-GB" sz="2200" dirty="0" smtClean="0"/>
              <a:t>“Take </a:t>
            </a:r>
            <a:r>
              <a:rPr lang="en-GB" sz="2200" dirty="0"/>
              <a:t>the data now, find out what it reveals later</a:t>
            </a:r>
            <a:r>
              <a:rPr lang="en-GB" sz="2200" dirty="0" smtClean="0"/>
              <a:t>”</a:t>
            </a:r>
            <a:r>
              <a:rPr lang="en-GB" sz="2200" baseline="30000" dirty="0"/>
              <a:t> </a:t>
            </a:r>
            <a:r>
              <a:rPr lang="en-GB" sz="2200" baseline="30000" dirty="0">
                <a:solidFill>
                  <a:srgbClr val="FFC000"/>
                </a:solidFill>
              </a:rPr>
              <a:t>2</a:t>
            </a:r>
          </a:p>
          <a:p>
            <a:pPr marL="457200" indent="-457200" algn="l">
              <a:buFont typeface="Wingdings" pitchFamily="2" charset="2"/>
              <a:buChar char="§"/>
            </a:pPr>
            <a:endParaRPr lang="en-GB" baseline="30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149081"/>
            <a:ext cx="3536320" cy="2228080"/>
          </a:xfrm>
          <a:prstGeom prst="rect">
            <a:avLst/>
          </a:prstGeom>
          <a:ln>
            <a:solidFill>
              <a:schemeClr val="bg1"/>
            </a:solidFill>
          </a:ln>
        </p:spPr>
      </p:pic>
    </p:spTree>
    <p:extLst>
      <p:ext uri="{BB962C8B-B14F-4D97-AF65-F5344CB8AC3E}">
        <p14:creationId xmlns:p14="http://schemas.microsoft.com/office/powerpoint/2010/main" val="427851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838" y="1556792"/>
            <a:ext cx="7632848" cy="2462213"/>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We do share information with social networks </a:t>
            </a:r>
          </a:p>
          <a:p>
            <a:pPr marL="457200" indent="-457200">
              <a:buClr>
                <a:schemeClr val="accent3"/>
              </a:buClr>
              <a:buSzPct val="95000"/>
              <a:buFont typeface="Wingdings" pitchFamily="2" charset="2"/>
              <a:buChar char="§"/>
            </a:pPr>
            <a:r>
              <a:rPr lang="en-GB" sz="2200" dirty="0">
                <a:solidFill>
                  <a:prstClr val="white"/>
                </a:solidFill>
              </a:rPr>
              <a:t>I</a:t>
            </a:r>
            <a:r>
              <a:rPr lang="en-GB" sz="2200" dirty="0" smtClean="0">
                <a:solidFill>
                  <a:prstClr val="white"/>
                </a:solidFill>
              </a:rPr>
              <a:t>t is passed on </a:t>
            </a:r>
            <a:r>
              <a:rPr lang="en-GB" sz="2200" dirty="0">
                <a:solidFill>
                  <a:prstClr val="white"/>
                </a:solidFill>
              </a:rPr>
              <a:t>to marketing companies and even for “analysis and predictive modelling</a:t>
            </a:r>
            <a:r>
              <a:rPr lang="en-GB" sz="2200" dirty="0" smtClean="0">
                <a:solidFill>
                  <a:prstClr val="white"/>
                </a:solidFill>
              </a:rPr>
              <a:t>”</a:t>
            </a:r>
          </a:p>
          <a:p>
            <a:pPr marL="457200" indent="-457200">
              <a:buClr>
                <a:schemeClr val="accent3"/>
              </a:buClr>
              <a:buSzPct val="95000"/>
              <a:buFont typeface="Wingdings" pitchFamily="2" charset="2"/>
              <a:buChar char="§"/>
            </a:pPr>
            <a:r>
              <a:rPr lang="en-GB" sz="2200" dirty="0" smtClean="0">
                <a:solidFill>
                  <a:prstClr val="white"/>
                </a:solidFill>
              </a:rPr>
              <a:t>People rely on explicit conformation </a:t>
            </a:r>
          </a:p>
          <a:p>
            <a:pPr marL="457200" indent="-457200">
              <a:buClr>
                <a:schemeClr val="accent3"/>
              </a:buClr>
              <a:buSzPct val="95000"/>
              <a:buFont typeface="Wingdings" pitchFamily="2" charset="2"/>
              <a:buChar char="§"/>
            </a:pPr>
            <a:r>
              <a:rPr lang="en-GB" sz="2200" dirty="0" smtClean="0">
                <a:solidFill>
                  <a:prstClr val="white"/>
                </a:solidFill>
              </a:rPr>
              <a:t>Terms and conditions section</a:t>
            </a:r>
          </a:p>
          <a:p>
            <a:pPr marL="457200" indent="-457200">
              <a:buClr>
                <a:schemeClr val="accent3"/>
              </a:buClr>
              <a:buSzPct val="95000"/>
              <a:buFont typeface="Wingdings" pitchFamily="2" charset="2"/>
              <a:buChar char="§"/>
            </a:pPr>
            <a:r>
              <a:rPr lang="en-GB" sz="2200" dirty="0" smtClean="0">
                <a:solidFill>
                  <a:prstClr val="white"/>
                </a:solidFill>
              </a:rPr>
              <a:t>Every fourth person from 93% have suffered </a:t>
            </a:r>
            <a:r>
              <a:rPr lang="en-GB" sz="2200" baseline="30000" dirty="0" smtClean="0">
                <a:solidFill>
                  <a:srgbClr val="FFC000"/>
                </a:solidFill>
              </a:rPr>
              <a:t>3</a:t>
            </a:r>
            <a:endParaRPr lang="en-GB" sz="2200" dirty="0" smtClean="0">
              <a:solidFill>
                <a:srgbClr val="FFC000"/>
              </a:solidFill>
            </a:endParaRPr>
          </a:p>
          <a:p>
            <a:pPr marL="457200" indent="-457200">
              <a:buClr>
                <a:schemeClr val="accent3"/>
              </a:buClr>
              <a:buSzPct val="95000"/>
              <a:buFont typeface="Wingdings" pitchFamily="2" charset="2"/>
              <a:buChar char="§"/>
            </a:pPr>
            <a:r>
              <a:rPr lang="en-GB" sz="2200" dirty="0" smtClean="0">
                <a:solidFill>
                  <a:prstClr val="white"/>
                </a:solidFill>
              </a:rPr>
              <a:t>EU derivatives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3933056"/>
            <a:ext cx="4030806" cy="2690563"/>
          </a:xfrm>
          <a:prstGeom prst="rect">
            <a:avLst/>
          </a:prstGeom>
          <a:ln>
            <a:solidFill>
              <a:schemeClr val="bg1"/>
            </a:solidFill>
          </a:ln>
        </p:spPr>
      </p:pic>
      <p:sp>
        <p:nvSpPr>
          <p:cNvPr id="6" name="Title 1"/>
          <p:cNvSpPr>
            <a:spLocks noGrp="1"/>
          </p:cNvSpPr>
          <p:nvPr>
            <p:ph type="ctrTitle"/>
          </p:nvPr>
        </p:nvSpPr>
        <p:spPr>
          <a:xfrm>
            <a:off x="467544" y="692696"/>
            <a:ext cx="7851648" cy="707504"/>
          </a:xfrm>
        </p:spPr>
        <p:txBody>
          <a:bodyPr>
            <a:normAutofit fontScale="90000"/>
          </a:bodyPr>
          <a:lstStyle/>
          <a:p>
            <a:pPr algn="l"/>
            <a:r>
              <a:rPr lang="en-GB" sz="5000" dirty="0" smtClean="0"/>
              <a:t>Consent</a:t>
            </a:r>
            <a:endParaRPr lang="en-GB" sz="5000" dirty="0"/>
          </a:p>
        </p:txBody>
      </p:sp>
    </p:spTree>
    <p:extLst>
      <p:ext uri="{BB962C8B-B14F-4D97-AF65-F5344CB8AC3E}">
        <p14:creationId xmlns:p14="http://schemas.microsoft.com/office/powerpoint/2010/main" val="2228829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024485"/>
            <a:ext cx="6552728" cy="4362135"/>
          </a:xfrm>
          <a:prstGeom prst="rect">
            <a:avLst/>
          </a:prstGeom>
        </p:spPr>
      </p:pic>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Facebook Privacy</a:t>
            </a:r>
            <a:endParaRPr lang="en-GB" sz="5000" dirty="0"/>
          </a:p>
        </p:txBody>
      </p:sp>
      <p:sp>
        <p:nvSpPr>
          <p:cNvPr id="8" name="TextBox 7"/>
          <p:cNvSpPr txBox="1"/>
          <p:nvPr/>
        </p:nvSpPr>
        <p:spPr>
          <a:xfrm>
            <a:off x="473838" y="2024485"/>
            <a:ext cx="7632848" cy="430887"/>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Is Facebook really private?</a:t>
            </a:r>
          </a:p>
        </p:txBody>
      </p:sp>
    </p:spTree>
    <p:extLst>
      <p:ext uri="{BB962C8B-B14F-4D97-AF65-F5344CB8AC3E}">
        <p14:creationId xmlns:p14="http://schemas.microsoft.com/office/powerpoint/2010/main" val="3375711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Facebook Privacy</a:t>
            </a:r>
            <a:endParaRPr lang="en-GB" sz="5000" dirty="0"/>
          </a:p>
        </p:txBody>
      </p:sp>
      <p:sp>
        <p:nvSpPr>
          <p:cNvPr id="4" name="TextBox 3"/>
          <p:cNvSpPr txBox="1"/>
          <p:nvPr/>
        </p:nvSpPr>
        <p:spPr>
          <a:xfrm>
            <a:off x="480740" y="2132856"/>
            <a:ext cx="7632848" cy="1446550"/>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GB" sz="2200" dirty="0" smtClean="0">
                <a:solidFill>
                  <a:prstClr val="white"/>
                </a:solidFill>
              </a:rPr>
              <a:t>Companies targeted advertisement</a:t>
            </a:r>
          </a:p>
          <a:p>
            <a:pPr marL="457200" indent="-457200">
              <a:buClr>
                <a:schemeClr val="accent3"/>
              </a:buClr>
              <a:buSzPct val="95000"/>
              <a:buFont typeface="Wingdings" pitchFamily="2" charset="2"/>
              <a:buChar char="§"/>
            </a:pPr>
            <a:r>
              <a:rPr lang="en-US" sz="2200" dirty="0" smtClean="0">
                <a:solidFill>
                  <a:prstClr val="white"/>
                </a:solidFill>
              </a:rPr>
              <a:t>Hiring based on Facebook</a:t>
            </a:r>
          </a:p>
          <a:p>
            <a:pPr marL="457200" indent="-457200">
              <a:buClr>
                <a:schemeClr val="accent3"/>
              </a:buClr>
              <a:buSzPct val="95000"/>
              <a:buFont typeface="Wingdings" pitchFamily="2" charset="2"/>
              <a:buChar char="§"/>
            </a:pPr>
            <a:r>
              <a:rPr lang="en-US" sz="2200" dirty="0" err="1" smtClean="0">
                <a:solidFill>
                  <a:prstClr val="white"/>
                </a:solidFill>
              </a:rPr>
              <a:t>Cyberstalking</a:t>
            </a:r>
            <a:r>
              <a:rPr lang="en-GB" sz="2200" baseline="30000" dirty="0" smtClean="0">
                <a:solidFill>
                  <a:srgbClr val="FFC000"/>
                </a:solidFill>
              </a:rPr>
              <a:t> </a:t>
            </a:r>
            <a:r>
              <a:rPr lang="en-GB" sz="2200" baseline="30000" dirty="0" smtClean="0">
                <a:solidFill>
                  <a:srgbClr val="FFC000"/>
                </a:solidFill>
              </a:rPr>
              <a:t>5</a:t>
            </a:r>
            <a:endParaRPr lang="en-GB" sz="2200" dirty="0">
              <a:solidFill>
                <a:prstClr val="white"/>
              </a:solidFill>
            </a:endParaRPr>
          </a:p>
          <a:p>
            <a:pPr marL="457200" indent="-457200">
              <a:buClr>
                <a:schemeClr val="accent3"/>
              </a:buClr>
              <a:buSzPct val="95000"/>
              <a:buFont typeface="Wingdings" pitchFamily="2" charset="2"/>
              <a:buChar char="§"/>
            </a:pPr>
            <a:endParaRPr lang="en-GB" sz="2200" dirty="0" smtClean="0">
              <a:solidFill>
                <a:prstClr val="white"/>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60" y="3763528"/>
            <a:ext cx="6444208" cy="2422822"/>
          </a:xfrm>
          <a:prstGeom prst="rect">
            <a:avLst/>
          </a:prstGeom>
          <a:ln>
            <a:solidFill>
              <a:schemeClr val="bg1"/>
            </a:solidFill>
          </a:ln>
        </p:spPr>
      </p:pic>
    </p:spTree>
    <p:extLst>
      <p:ext uri="{BB962C8B-B14F-4D97-AF65-F5344CB8AC3E}">
        <p14:creationId xmlns:p14="http://schemas.microsoft.com/office/powerpoint/2010/main" val="1471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67544" y="692696"/>
            <a:ext cx="7851648" cy="707504"/>
          </a:xfrm>
        </p:spPr>
        <p:txBody>
          <a:bodyPr>
            <a:normAutofit fontScale="90000"/>
          </a:bodyPr>
          <a:lstStyle/>
          <a:p>
            <a:pPr algn="l"/>
            <a:r>
              <a:rPr lang="en-GB" sz="5000" dirty="0" smtClean="0"/>
              <a:t>Facebook Apps Privacy</a:t>
            </a:r>
            <a:endParaRPr lang="en-GB" sz="5000" dirty="0"/>
          </a:p>
        </p:txBody>
      </p:sp>
      <p:sp>
        <p:nvSpPr>
          <p:cNvPr id="4" name="TextBox 3"/>
          <p:cNvSpPr txBox="1"/>
          <p:nvPr/>
        </p:nvSpPr>
        <p:spPr>
          <a:xfrm>
            <a:off x="473838" y="2132856"/>
            <a:ext cx="7632848" cy="1785104"/>
          </a:xfrm>
          <a:prstGeom prst="rect">
            <a:avLst/>
          </a:prstGeom>
          <a:noFill/>
        </p:spPr>
        <p:txBody>
          <a:bodyPr wrap="square" rtlCol="0">
            <a:spAutoFit/>
          </a:bodyPr>
          <a:lstStyle/>
          <a:p>
            <a:pPr marL="457200" indent="-457200">
              <a:buClr>
                <a:schemeClr val="accent3"/>
              </a:buClr>
              <a:buSzPct val="95000"/>
              <a:buFont typeface="Wingdings" pitchFamily="2" charset="2"/>
              <a:buChar char="§"/>
            </a:pPr>
            <a:r>
              <a:rPr lang="en-US" sz="2200" dirty="0" smtClean="0">
                <a:solidFill>
                  <a:prstClr val="white"/>
                </a:solidFill>
              </a:rPr>
              <a:t>63% of apps post on your behalf, 69% get your email address </a:t>
            </a:r>
            <a:r>
              <a:rPr lang="en-US" sz="2200" baseline="30000" dirty="0" smtClean="0">
                <a:solidFill>
                  <a:srgbClr val="FFC000"/>
                </a:solidFill>
              </a:rPr>
              <a:t>6</a:t>
            </a:r>
            <a:endParaRPr lang="en-US" sz="2200" dirty="0" smtClean="0">
              <a:solidFill>
                <a:prstClr val="white"/>
              </a:solidFill>
            </a:endParaRPr>
          </a:p>
          <a:p>
            <a:pPr marL="457200" indent="-457200">
              <a:buClr>
                <a:schemeClr val="accent3"/>
              </a:buClr>
              <a:buSzPct val="95000"/>
              <a:buFont typeface="Wingdings" pitchFamily="2" charset="2"/>
              <a:buChar char="§"/>
            </a:pPr>
            <a:r>
              <a:rPr lang="en-US" sz="2200" dirty="0" smtClean="0">
                <a:solidFill>
                  <a:prstClr val="white"/>
                </a:solidFill>
              </a:rPr>
              <a:t>Access to your birthdate can reveal your Personal Identification Number in some countries </a:t>
            </a:r>
            <a:r>
              <a:rPr lang="en-US" sz="2200" baseline="30000" dirty="0" smtClean="0">
                <a:solidFill>
                  <a:srgbClr val="FFC000"/>
                </a:solidFill>
              </a:rPr>
              <a:t>6</a:t>
            </a:r>
            <a:endParaRPr lang="en-US" sz="2200" dirty="0" smtClean="0">
              <a:solidFill>
                <a:prstClr val="white"/>
              </a:solidFill>
            </a:endParaRPr>
          </a:p>
          <a:p>
            <a:pPr marL="457200" indent="-457200">
              <a:buClr>
                <a:schemeClr val="accent3"/>
              </a:buClr>
              <a:buSzPct val="95000"/>
              <a:buFont typeface="Wingdings" pitchFamily="2" charset="2"/>
              <a:buChar char="§"/>
            </a:pPr>
            <a:r>
              <a:rPr lang="en-US" sz="2200" dirty="0" smtClean="0">
                <a:solidFill>
                  <a:prstClr val="white"/>
                </a:solidFill>
              </a:rPr>
              <a:t>Does </a:t>
            </a:r>
            <a:r>
              <a:rPr lang="en-US" sz="2200" dirty="0" smtClean="0">
                <a:solidFill>
                  <a:prstClr val="white"/>
                </a:solidFill>
              </a:rPr>
              <a:t>Facebook or the apps make money from your data? </a:t>
            </a:r>
            <a:r>
              <a:rPr lang="en-GB" sz="2200" baseline="30000" dirty="0" smtClean="0">
                <a:solidFill>
                  <a:srgbClr val="FFC000"/>
                </a:solidFill>
              </a:rPr>
              <a:t>6</a:t>
            </a:r>
            <a:endParaRPr lang="en-GB" sz="2200" dirty="0" smtClean="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320744"/>
            <a:ext cx="1972665" cy="1972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284987"/>
            <a:ext cx="1844824" cy="18448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23" y="4162491"/>
            <a:ext cx="3594106" cy="2289170"/>
          </a:xfrm>
          <a:prstGeom prst="rect">
            <a:avLst/>
          </a:prstGeom>
        </p:spPr>
      </p:pic>
    </p:spTree>
    <p:extLst>
      <p:ext uri="{BB962C8B-B14F-4D97-AF65-F5344CB8AC3E}">
        <p14:creationId xmlns:p14="http://schemas.microsoft.com/office/powerpoint/2010/main" val="2158804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221</TotalTime>
  <Words>565</Words>
  <Application>Microsoft Office PowerPoint</Application>
  <PresentationFormat>On-screen Show (4:3)</PresentationFormat>
  <Paragraphs>70</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Flow</vt:lpstr>
      <vt:lpstr>1_Flow</vt:lpstr>
      <vt:lpstr>Personal Privacy and Security</vt:lpstr>
      <vt:lpstr>PowerPoint Presentation</vt:lpstr>
      <vt:lpstr>What are we covering?</vt:lpstr>
      <vt:lpstr>The Data Protection Act</vt:lpstr>
      <vt:lpstr>The Data Protection Act</vt:lpstr>
      <vt:lpstr>Consent</vt:lpstr>
      <vt:lpstr>Facebook Privacy</vt:lpstr>
      <vt:lpstr>Facebook Privacy</vt:lpstr>
      <vt:lpstr>Facebook Apps Privacy</vt:lpstr>
      <vt:lpstr>Facebook Apps Privacy</vt:lpstr>
      <vt:lpstr>Facebook Apps Privacy</vt:lpstr>
      <vt:lpstr>Final thoughts…</vt:lpstr>
      <vt:lpstr>Final thoughts…</vt:lpstr>
      <vt:lpstr>References</vt:lpstr>
      <vt:lpstr>References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Privacy and Security</dc:title>
  <dc:creator>Dept of E &amp; CS</dc:creator>
  <cp:lastModifiedBy>Tihomir</cp:lastModifiedBy>
  <cp:revision>25</cp:revision>
  <dcterms:created xsi:type="dcterms:W3CDTF">2013-04-19T11:11:18Z</dcterms:created>
  <dcterms:modified xsi:type="dcterms:W3CDTF">2013-04-21T20:19:29Z</dcterms:modified>
</cp:coreProperties>
</file>