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7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8" r:id="rId3"/>
    <p:sldId id="259" r:id="rId4"/>
    <p:sldId id="260" r:id="rId5"/>
    <p:sldId id="308" r:id="rId6"/>
    <p:sldId id="305" r:id="rId7"/>
    <p:sldId id="309" r:id="rId8"/>
    <p:sldId id="306" r:id="rId9"/>
    <p:sldId id="310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311" r:id="rId22"/>
    <p:sldId id="280" r:id="rId23"/>
    <p:sldId id="281" r:id="rId24"/>
    <p:sldId id="283" r:id="rId25"/>
    <p:sldId id="282" r:id="rId26"/>
    <p:sldId id="284" r:id="rId27"/>
    <p:sldId id="285" r:id="rId28"/>
    <p:sldId id="287" r:id="rId29"/>
    <p:sldId id="288" r:id="rId30"/>
    <p:sldId id="312" r:id="rId31"/>
    <p:sldId id="289" r:id="rId32"/>
    <p:sldId id="290" r:id="rId33"/>
    <p:sldId id="291" r:id="rId34"/>
    <p:sldId id="334" r:id="rId35"/>
    <p:sldId id="292" r:id="rId36"/>
    <p:sldId id="293" r:id="rId37"/>
    <p:sldId id="313" r:id="rId38"/>
    <p:sldId id="314" r:id="rId39"/>
    <p:sldId id="315" r:id="rId40"/>
    <p:sldId id="316" r:id="rId41"/>
    <p:sldId id="317" r:id="rId42"/>
    <p:sldId id="294" r:id="rId43"/>
    <p:sldId id="295" r:id="rId44"/>
    <p:sldId id="320" r:id="rId45"/>
    <p:sldId id="296" r:id="rId46"/>
    <p:sldId id="297" r:id="rId47"/>
    <p:sldId id="298" r:id="rId48"/>
    <p:sldId id="319" r:id="rId49"/>
    <p:sldId id="299" r:id="rId50"/>
    <p:sldId id="348" r:id="rId51"/>
    <p:sldId id="323" r:id="rId52"/>
    <p:sldId id="324" r:id="rId53"/>
    <p:sldId id="341" r:id="rId54"/>
    <p:sldId id="349" r:id="rId55"/>
    <p:sldId id="303" r:id="rId5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9" autoAdjust="0"/>
    <p:restoredTop sz="90929"/>
  </p:normalViewPr>
  <p:slideViewPr>
    <p:cSldViewPr>
      <p:cViewPr>
        <p:scale>
          <a:sx n="85" d="100"/>
          <a:sy n="85" d="100"/>
        </p:scale>
        <p:origin x="64" y="-80"/>
      </p:cViewPr>
      <p:guideLst>
        <p:guide orient="horz" pos="1252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AA74-E7CA-1F4E-B8EE-E0A9A43A5523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8863B-4FDE-8B48-B308-F26E8AC818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06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2612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Parallel</a:t>
            </a:r>
            <a:r>
              <a:rPr lang="en-US" baseline="0" dirty="0" smtClean="0"/>
              <a:t> Associative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15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Parallel Nested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7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</a:t>
            </a:r>
            <a:r>
              <a:rPr lang="en-US" baseline="0" dirty="0" smtClean="0"/>
              <a:t> as Parallel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67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50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51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52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Parallel Databases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COMP3017 Advanced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Dr 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2012-2013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Hardware vs. Software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possible to use one software strategy on a different hardware arrangement</a:t>
            </a:r>
          </a:p>
          <a:p>
            <a:r>
              <a:rPr lang="en-GB" dirty="0" smtClean="0"/>
              <a:t>Also possible to simulate one hardware configuration on another</a:t>
            </a:r>
          </a:p>
          <a:p>
            <a:pPr lvl="1"/>
            <a:r>
              <a:rPr lang="en-GB" dirty="0" smtClean="0"/>
              <a:t>Virtual Shared Disk (VSD) makes an IBM SP shared nothing system look like a shared disc setup (for Oracle)</a:t>
            </a:r>
          </a:p>
          <a:p>
            <a:r>
              <a:rPr lang="en-GB" dirty="0" smtClean="0"/>
              <a:t>From this point on, we deal only with shared </a:t>
            </a:r>
            <a:r>
              <a:rPr lang="en-GB" dirty="0" err="1" smtClean="0"/>
              <a:t>nothi</a:t>
            </a:r>
            <a:r>
              <a:rPr lang="en-US" dirty="0" err="1" smtClean="0"/>
              <a:t>ng</a:t>
            </a:r>
            <a:r>
              <a:rPr lang="en-GB" dirty="0" smtClean="0"/>
              <a:t> software mode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Nothing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Partitioning the data</a:t>
            </a:r>
            <a:endParaRPr lang="en-GB" dirty="0"/>
          </a:p>
          <a:p>
            <a:r>
              <a:rPr lang="en-GB" dirty="0"/>
              <a:t>K</a:t>
            </a:r>
            <a:r>
              <a:rPr lang="en-GB" dirty="0" smtClean="0"/>
              <a:t>eeping the partitioned data balanced</a:t>
            </a:r>
          </a:p>
          <a:p>
            <a:r>
              <a:rPr lang="en-GB" dirty="0" smtClean="0"/>
              <a:t>Splitting up queries to get the work done</a:t>
            </a:r>
          </a:p>
          <a:p>
            <a:r>
              <a:rPr lang="en-GB" dirty="0" smtClean="0"/>
              <a:t>Avoiding distributed deadlock</a:t>
            </a:r>
          </a:p>
          <a:p>
            <a:r>
              <a:rPr lang="en-GB" dirty="0" smtClean="0"/>
              <a:t>Concurrency control</a:t>
            </a:r>
          </a:p>
          <a:p>
            <a:r>
              <a:rPr lang="en-GB" dirty="0" smtClean="0"/>
              <a:t>Dealing with node failure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270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5" idx="2"/>
          </p:cNvCxnSpPr>
          <p:nvPr/>
        </p:nvCxnSpPr>
        <p:spPr bwMode="auto">
          <a:xfrm>
            <a:off x="3886200" y="2514600"/>
            <a:ext cx="1371600" cy="1028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6" idx="2"/>
          </p:cNvCxnSpPr>
          <p:nvPr/>
        </p:nvCxnSpPr>
        <p:spPr bwMode="auto">
          <a:xfrm>
            <a:off x="3886200" y="3581400"/>
            <a:ext cx="1371600" cy="952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4" idx="2"/>
          </p:cNvCxnSpPr>
          <p:nvPr/>
        </p:nvCxnSpPr>
        <p:spPr bwMode="auto">
          <a:xfrm rot="5400000" flipH="1" flipV="1">
            <a:off x="3676650" y="2762250"/>
            <a:ext cx="1790700" cy="1371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Range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270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A-H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I-P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Q-Z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3886200" y="2209800"/>
            <a:ext cx="13716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>
            <a:off x="3886200" y="2971800"/>
            <a:ext cx="1371600" cy="571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6" idx="2"/>
          </p:cNvCxnSpPr>
          <p:nvPr/>
        </p:nvCxnSpPr>
        <p:spPr bwMode="auto">
          <a:xfrm>
            <a:off x="3886200" y="4038600"/>
            <a:ext cx="13716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4" idx="2"/>
          </p:cNvCxnSpPr>
          <p:nvPr/>
        </p:nvCxnSpPr>
        <p:spPr bwMode="auto">
          <a:xfrm flipV="1">
            <a:off x="3886200" y="2552700"/>
            <a:ext cx="13716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 bwMode="auto">
          <a:xfrm flipV="1">
            <a:off x="3886200" y="3543300"/>
            <a:ext cx="13716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endCxn id="6" idx="2"/>
          </p:cNvCxnSpPr>
          <p:nvPr/>
        </p:nvCxnSpPr>
        <p:spPr bwMode="auto">
          <a:xfrm flipV="1">
            <a:off x="3886200" y="4533900"/>
            <a:ext cx="13716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Schema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171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 1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3886200" y="2438400"/>
            <a:ext cx="1371600" cy="114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 flipV="1">
            <a:off x="3886200" y="3543300"/>
            <a:ext cx="1371600" cy="114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6" idx="2"/>
          </p:cNvCxnSpPr>
          <p:nvPr/>
        </p:nvCxnSpPr>
        <p:spPr bwMode="auto">
          <a:xfrm>
            <a:off x="3886200" y="4533900"/>
            <a:ext cx="1371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286000" y="4191000"/>
            <a:ext cx="16002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 2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Rebalancing Data</a:t>
            </a:r>
            <a:endParaRPr lang="en-GB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304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3298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Data in proper balance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44628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Data grows, performance drops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3458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Add new nodes and disc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4800" y="5334000"/>
            <a:ext cx="7848600" cy="1066800"/>
            <a:chOff x="304800" y="5334000"/>
            <a:chExt cx="7848600" cy="1066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4864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953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0198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5532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864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9530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0198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532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0866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00600" y="53340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5634335"/>
              <a:ext cx="44023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Redistribute data to new nodes</a:t>
              </a:r>
              <a:endParaRPr lang="en-GB" dirty="0">
                <a:latin typeface="Georgia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Dividing up the 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352800" y="19050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Application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52800" y="32766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 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528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2" name="Elbow Connector 11"/>
          <p:cNvCxnSpPr>
            <a:stCxn id="6" idx="2"/>
            <a:endCxn id="7" idx="0"/>
          </p:cNvCxnSpPr>
          <p:nvPr/>
        </p:nvCxnSpPr>
        <p:spPr bwMode="auto">
          <a:xfrm rot="5400000">
            <a:off x="4267200" y="30099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7" idx="2"/>
            <a:endCxn id="8" idx="0"/>
          </p:cNvCxnSpPr>
          <p:nvPr/>
        </p:nvCxnSpPr>
        <p:spPr bwMode="auto">
          <a:xfrm rot="5400000">
            <a:off x="4229100" y="44196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lbow Connector 17"/>
          <p:cNvCxnSpPr>
            <a:stCxn id="7" idx="2"/>
            <a:endCxn id="10" idx="0"/>
          </p:cNvCxnSpPr>
          <p:nvPr/>
        </p:nvCxnSpPr>
        <p:spPr bwMode="auto">
          <a:xfrm rot="16200000" flipH="1">
            <a:off x="5715000" y="29337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 bwMode="auto">
          <a:xfrm rot="5400000">
            <a:off x="2781300" y="2971800"/>
            <a:ext cx="609600" cy="2895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DB Software on each node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4572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85800" y="1981200"/>
            <a:ext cx="17526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58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38200" y="4267200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76400" y="4267200"/>
            <a:ext cx="609600" cy="533400"/>
          </a:xfrm>
          <a:prstGeom prst="rect">
            <a:avLst/>
          </a:prstGeom>
          <a:ln cap="flat" cmpd="sng" algn="ctr">
            <a:solidFill>
              <a:scrgbClr r="0" g="0" b="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38200" y="3429000"/>
            <a:ext cx="1447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8382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671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957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48100" y="4267200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86300" y="4267200"/>
            <a:ext cx="609600" cy="533400"/>
          </a:xfrm>
          <a:prstGeom prst="rect">
            <a:avLst/>
          </a:prstGeom>
          <a:ln cap="flat" cmpd="sng" algn="ctr">
            <a:solidFill>
              <a:scrgbClr r="0" g="0" b="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38481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4770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705600" y="1981200"/>
            <a:ext cx="1752600" cy="762000"/>
          </a:xfrm>
          <a:prstGeom prst="rect">
            <a:avLst/>
          </a:prstGeom>
          <a:ln cap="flat" cmpd="sng" algn="ctr">
            <a:solidFill>
              <a:scrgbClr r="0" g="0" b="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7056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58000" y="4267200"/>
            <a:ext cx="609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96200" y="4267200"/>
            <a:ext cx="609600" cy="533400"/>
          </a:xfrm>
          <a:prstGeom prst="rect">
            <a:avLst/>
          </a:prstGeom>
          <a:ln cap="flat" cmpd="sng" algn="ctr">
            <a:solidFill>
              <a:scrgbClr r="0" g="0" b="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58000" y="3429000"/>
            <a:ext cx="1447800" cy="533400"/>
          </a:xfrm>
          <a:prstGeom prst="rect">
            <a:avLst/>
          </a:prstGeom>
          <a:ln cap="flat" cmpd="sng" algn="ctr">
            <a:solidFill>
              <a:scrgbClr r="0" g="0" b="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Can 23"/>
          <p:cNvSpPr/>
          <p:nvPr/>
        </p:nvSpPr>
        <p:spPr bwMode="auto">
          <a:xfrm>
            <a:off x="68580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0" idx="2"/>
            <a:endCxn id="24" idx="1"/>
          </p:cNvCxnSpPr>
          <p:nvPr/>
        </p:nvCxnSpPr>
        <p:spPr bwMode="auto">
          <a:xfrm rot="5400000">
            <a:off x="7315200" y="5372100"/>
            <a:ext cx="533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7" idx="1"/>
          </p:cNvCxnSpPr>
          <p:nvPr/>
        </p:nvCxnSpPr>
        <p:spPr bwMode="auto">
          <a:xfrm rot="5400000">
            <a:off x="4305300" y="5372100"/>
            <a:ext cx="533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6" idx="2"/>
            <a:endCxn id="10" idx="1"/>
          </p:cNvCxnSpPr>
          <p:nvPr/>
        </p:nvCxnSpPr>
        <p:spPr bwMode="auto">
          <a:xfrm rot="5400000">
            <a:off x="1295400" y="5372100"/>
            <a:ext cx="533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" idx="2"/>
            <a:endCxn id="9" idx="0"/>
          </p:cNvCxnSpPr>
          <p:nvPr/>
        </p:nvCxnSpPr>
        <p:spPr bwMode="auto">
          <a:xfrm rot="5400000">
            <a:off x="1219200" y="3086100"/>
            <a:ext cx="6858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9" idx="2"/>
            <a:endCxn id="23" idx="0"/>
          </p:cNvCxnSpPr>
          <p:nvPr/>
        </p:nvCxnSpPr>
        <p:spPr bwMode="auto">
          <a:xfrm rot="5400000">
            <a:off x="7239000" y="3086100"/>
            <a:ext cx="6858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Elbow Connector 67"/>
          <p:cNvCxnSpPr>
            <a:stCxn id="8" idx="2"/>
            <a:endCxn id="15" idx="2"/>
          </p:cNvCxnSpPr>
          <p:nvPr/>
        </p:nvCxnSpPr>
        <p:spPr bwMode="auto">
          <a:xfrm rot="16200000" flipH="1">
            <a:off x="3486150" y="3295650"/>
            <a:ext cx="1588" cy="3009900"/>
          </a:xfrm>
          <a:prstGeom prst="bentConnector3">
            <a:avLst>
              <a:gd name="adj1" fmla="val 101301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Elbow Connector 70"/>
          <p:cNvCxnSpPr>
            <a:stCxn id="15" idx="2"/>
            <a:endCxn id="22" idx="2"/>
          </p:cNvCxnSpPr>
          <p:nvPr/>
        </p:nvCxnSpPr>
        <p:spPr bwMode="auto">
          <a:xfrm rot="16200000" flipH="1">
            <a:off x="6496050" y="3295650"/>
            <a:ext cx="1588" cy="3009900"/>
          </a:xfrm>
          <a:prstGeom prst="bentConnector3">
            <a:avLst>
              <a:gd name="adj1" fmla="val 101301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73"/>
          <p:cNvCxnSpPr>
            <a:stCxn id="23" idx="3"/>
          </p:cNvCxnSpPr>
          <p:nvPr/>
        </p:nvCxnSpPr>
        <p:spPr bwMode="auto">
          <a:xfrm flipH="1">
            <a:off x="8001000" y="3695700"/>
            <a:ext cx="304800" cy="1181100"/>
          </a:xfrm>
          <a:prstGeom prst="bentConnector4">
            <a:avLst>
              <a:gd name="adj1" fmla="val -86111"/>
              <a:gd name="adj2" fmla="val 10573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Elbow Connector 77"/>
          <p:cNvCxnSpPr>
            <a:stCxn id="9" idx="2"/>
            <a:endCxn id="7" idx="0"/>
          </p:cNvCxnSpPr>
          <p:nvPr/>
        </p:nvCxnSpPr>
        <p:spPr bwMode="auto">
          <a:xfrm rot="5400000">
            <a:off x="1200150" y="3905250"/>
            <a:ext cx="3048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lbow Connector 79"/>
          <p:cNvCxnSpPr>
            <a:stCxn id="9" idx="2"/>
            <a:endCxn id="14" idx="0"/>
          </p:cNvCxnSpPr>
          <p:nvPr/>
        </p:nvCxnSpPr>
        <p:spPr bwMode="auto">
          <a:xfrm rot="16200000" flipH="1">
            <a:off x="2705100" y="2819400"/>
            <a:ext cx="304800" cy="2590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lbow Connector 81"/>
          <p:cNvCxnSpPr>
            <a:stCxn id="9" idx="2"/>
            <a:endCxn id="21" idx="0"/>
          </p:cNvCxnSpPr>
          <p:nvPr/>
        </p:nvCxnSpPr>
        <p:spPr bwMode="auto">
          <a:xfrm rot="16200000" flipH="1">
            <a:off x="4210050" y="1314450"/>
            <a:ext cx="304800" cy="5600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Improves throughput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Inter-Transaction</a:t>
            </a:r>
          </a:p>
          <a:p>
            <a:pPr lvl="1"/>
            <a:r>
              <a:rPr lang="en-GB" dirty="0" smtClean="0"/>
              <a:t>Run many transactions in parallel, sharing the DB</a:t>
            </a:r>
          </a:p>
          <a:p>
            <a:pPr lvl="1"/>
            <a:r>
              <a:rPr lang="en-GB" dirty="0" smtClean="0"/>
              <a:t>Often referred to as Concurrency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Improves response times (lower latency)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Intra-</a:t>
            </a:r>
            <a:r>
              <a:rPr lang="en-GB" dirty="0"/>
              <a:t>o</a:t>
            </a:r>
            <a:r>
              <a:rPr lang="en-GB" dirty="0" smtClean="0"/>
              <a:t>perator (horizontal) parallelism</a:t>
            </a:r>
          </a:p>
          <a:p>
            <a:pPr lvl="1"/>
            <a:r>
              <a:rPr lang="en-GB" dirty="0" smtClean="0"/>
              <a:t>Operators decomposed into independent </a:t>
            </a:r>
            <a:r>
              <a:rPr lang="en-GB" i="1" dirty="0" smtClean="0"/>
              <a:t>operator instances</a:t>
            </a:r>
            <a:r>
              <a:rPr lang="en-GB" dirty="0" smtClean="0"/>
              <a:t>, which perform </a:t>
            </a:r>
            <a:r>
              <a:rPr lang="en-GB" dirty="0"/>
              <a:t>the same operation on different subsets of </a:t>
            </a:r>
            <a:r>
              <a:rPr lang="en-GB" dirty="0" smtClean="0"/>
              <a:t>data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Inter-operator (vertical) parallelism</a:t>
            </a:r>
          </a:p>
          <a:p>
            <a:pPr lvl="1"/>
            <a:r>
              <a:rPr lang="en-GB" dirty="0" smtClean="0"/>
              <a:t>Operations are overlapped</a:t>
            </a:r>
          </a:p>
          <a:p>
            <a:pPr lvl="1"/>
            <a:r>
              <a:rPr lang="en-GB" dirty="0"/>
              <a:t>Pipeline data from one stage to the </a:t>
            </a:r>
            <a:r>
              <a:rPr lang="en-GB" dirty="0" smtClean="0"/>
              <a:t>next without materialisation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Parallelism</a:t>
            </a:r>
          </a:p>
          <a:p>
            <a:pPr lvl="1"/>
            <a:r>
              <a:rPr lang="en-GB" dirty="0" smtClean="0"/>
              <a:t>An arrangement or state that permits several operations or tasks to be performed simultaneously rather than consecutively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Parallel Databases</a:t>
            </a:r>
          </a:p>
          <a:p>
            <a:pPr lvl="1"/>
            <a:r>
              <a:rPr lang="en-GB" dirty="0" smtClean="0"/>
              <a:t>have the ability to split</a:t>
            </a:r>
          </a:p>
          <a:p>
            <a:pPr lvl="2"/>
            <a:r>
              <a:rPr lang="en-GB" dirty="0" smtClean="0"/>
              <a:t>processing of data</a:t>
            </a:r>
          </a:p>
          <a:p>
            <a:pPr lvl="2"/>
            <a:r>
              <a:rPr lang="en-GB" dirty="0" smtClean="0"/>
              <a:t>access to data</a:t>
            </a:r>
          </a:p>
          <a:p>
            <a:pPr lvl="1"/>
            <a:r>
              <a:rPr lang="en-GB" dirty="0" smtClean="0"/>
              <a:t>across multiple processors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Intra-Operator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8288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SQL Query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906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906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768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 bwMode="auto">
          <a:xfrm rot="5400000">
            <a:off x="2619375" y="1476375"/>
            <a:ext cx="990600" cy="29146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5400000">
            <a:off x="3609975" y="2466975"/>
            <a:ext cx="990600" cy="9334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2"/>
            <a:endCxn id="7" idx="0"/>
          </p:cNvCxnSpPr>
          <p:nvPr/>
        </p:nvCxnSpPr>
        <p:spPr bwMode="auto">
          <a:xfrm rot="16200000" flipH="1">
            <a:off x="4562475" y="2447925"/>
            <a:ext cx="990600" cy="9715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2"/>
            <a:endCxn id="8" idx="0"/>
          </p:cNvCxnSpPr>
          <p:nvPr/>
        </p:nvCxnSpPr>
        <p:spPr bwMode="auto">
          <a:xfrm rot="16200000" flipH="1">
            <a:off x="5553075" y="1457325"/>
            <a:ext cx="990600" cy="2952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Down Arrow 21"/>
          <p:cNvSpPr/>
          <p:nvPr/>
        </p:nvSpPr>
        <p:spPr bwMode="auto">
          <a:xfrm>
            <a:off x="13716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33528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52578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72390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Intra-Operator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 query:</a:t>
            </a:r>
          </a:p>
          <a:p>
            <a:pPr lvl="1"/>
            <a:r>
              <a:rPr lang="en-GB" dirty="0" smtClean="0"/>
              <a:t>SELECT c1,c2 FROM t1 WHERE c1&gt;5.5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Assumptions:</a:t>
            </a:r>
          </a:p>
          <a:p>
            <a:pPr lvl="1"/>
            <a:r>
              <a:rPr lang="en-GB" dirty="0" smtClean="0"/>
              <a:t>100,000 rows </a:t>
            </a:r>
          </a:p>
          <a:p>
            <a:pPr lvl="1"/>
            <a:r>
              <a:rPr lang="en-GB" dirty="0" smtClean="0"/>
              <a:t>Predicates eliminate 90% of the rows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I/O Shipping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9050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and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3276600"/>
            <a:ext cx="7239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Network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906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768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Up Arrow 21"/>
          <p:cNvSpPr/>
          <p:nvPr/>
        </p:nvSpPr>
        <p:spPr bwMode="auto">
          <a:xfrm>
            <a:off x="13716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>
            <a:off x="3352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5257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Up Arrow 24"/>
          <p:cNvSpPr/>
          <p:nvPr/>
        </p:nvSpPr>
        <p:spPr bwMode="auto">
          <a:xfrm>
            <a:off x="72390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4876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68580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an 27"/>
          <p:cNvSpPr/>
          <p:nvPr/>
        </p:nvSpPr>
        <p:spPr bwMode="auto">
          <a:xfrm>
            <a:off x="9906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Can 28"/>
          <p:cNvSpPr/>
          <p:nvPr/>
        </p:nvSpPr>
        <p:spPr bwMode="auto">
          <a:xfrm>
            <a:off x="2971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>
            <a:off x="4267200" y="26670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5400000">
            <a:off x="5638800" y="19812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906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rows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718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8768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8580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172200" y="19050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10,000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(c1,c2)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Function Shipping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9050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90600" y="3276600"/>
            <a:ext cx="7239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Network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0" y="46482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13716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3352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5257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Up Arrow 12"/>
          <p:cNvSpPr/>
          <p:nvPr/>
        </p:nvSpPr>
        <p:spPr bwMode="auto">
          <a:xfrm>
            <a:off x="72390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4876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68580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9906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2971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267200" y="26670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Up Arrow 18"/>
          <p:cNvSpPr/>
          <p:nvPr/>
        </p:nvSpPr>
        <p:spPr bwMode="auto">
          <a:xfrm rot="5400000">
            <a:off x="5638800" y="19812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906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rows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9718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768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58000" y="52578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rows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172200" y="1905000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10,000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(c1,c2)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Function Shipping Benefits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Database operations are performed where the data are, as far as possible</a:t>
            </a:r>
          </a:p>
          <a:p>
            <a:r>
              <a:rPr lang="en-GB" smtClean="0"/>
              <a:t>Network traffic in minimised</a:t>
            </a:r>
          </a:p>
          <a:p>
            <a:r>
              <a:rPr lang="en-GB" smtClean="0"/>
              <a:t>For basic database operators, code developed for serial implementations can be reused</a:t>
            </a:r>
          </a:p>
          <a:p>
            <a:r>
              <a:rPr lang="en-GB" smtClean="0"/>
              <a:t>In practice, mixture of Function Shipping and I/O Shipping has to be employed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25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676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34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885830" y="6243935"/>
            <a:ext cx="8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time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908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38862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76400" y="41910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90800" y="44958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Resulting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26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676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34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885830" y="6243935"/>
            <a:ext cx="8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time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908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7432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76400" y="30480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90800" y="33528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62000" y="38862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62000" y="41910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400" y="44958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48006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828800" y="51054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828800" y="54102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Basic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DBMS has a set of basic operations which it can perform</a:t>
            </a:r>
          </a:p>
          <a:p>
            <a:r>
              <a:rPr lang="en-GB" smtClean="0"/>
              <a:t>The result of each operation is another table</a:t>
            </a:r>
          </a:p>
          <a:p>
            <a:pPr lvl="1"/>
            <a:r>
              <a:rPr lang="en-GB" smtClean="0"/>
              <a:t>Scan a table </a:t>
            </a:r>
            <a:r>
              <a:rPr lang="en-US" smtClean="0"/>
              <a:t>–</a:t>
            </a:r>
            <a:r>
              <a:rPr lang="en-GB" smtClean="0"/>
              <a:t> sequentially or selectively via an index </a:t>
            </a:r>
            <a:r>
              <a:rPr lang="en-US" smtClean="0"/>
              <a:t>–</a:t>
            </a:r>
            <a:r>
              <a:rPr lang="en-GB" smtClean="0"/>
              <a:t> to produce another smaller table</a:t>
            </a:r>
          </a:p>
          <a:p>
            <a:pPr lvl="1"/>
            <a:r>
              <a:rPr lang="en-GB" smtClean="0"/>
              <a:t>Join two tables together</a:t>
            </a:r>
          </a:p>
          <a:p>
            <a:pPr lvl="1"/>
            <a:r>
              <a:rPr lang="en-GB" smtClean="0"/>
              <a:t>Sort a table</a:t>
            </a:r>
          </a:p>
          <a:p>
            <a:pPr lvl="1"/>
            <a:r>
              <a:rPr lang="en-GB" smtClean="0"/>
              <a:t>Perform aggregation functions (sum, average, count)</a:t>
            </a:r>
          </a:p>
          <a:p>
            <a:r>
              <a:rPr lang="en-GB" smtClean="0"/>
              <a:t>These are combined to execute a query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Volcano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Volcano Query Processing System was devised by Goetze Graefe (Oregon)</a:t>
            </a:r>
          </a:p>
          <a:p>
            <a:r>
              <a:rPr lang="en-GB" smtClean="0"/>
              <a:t>Introduced the Exchange operator</a:t>
            </a:r>
          </a:p>
          <a:p>
            <a:pPr lvl="1"/>
            <a:r>
              <a:rPr lang="en-GB" smtClean="0"/>
              <a:t>Inserted between the steps of a query to:</a:t>
            </a:r>
          </a:p>
          <a:p>
            <a:pPr lvl="2"/>
            <a:r>
              <a:rPr lang="en-GB" smtClean="0"/>
              <a:t>Pipeline results</a:t>
            </a:r>
          </a:p>
          <a:p>
            <a:pPr lvl="2"/>
            <a:r>
              <a:rPr lang="en-GB" smtClean="0"/>
              <a:t>Direct streams of data to the next step(s), redistributing as necessary</a:t>
            </a:r>
          </a:p>
          <a:p>
            <a:r>
              <a:rPr lang="en-GB" smtClean="0"/>
              <a:t>Provides mechanism to support both vertical and horizontal parallelism</a:t>
            </a:r>
          </a:p>
          <a:p>
            <a:r>
              <a:rPr lang="en-GB" smtClean="0"/>
              <a:t>Informix ‘Dynamic Scalable Architecture’ based on Volcano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 query:</a:t>
            </a:r>
          </a:p>
          <a:p>
            <a:pPr lvl="1"/>
            <a:r>
              <a:rPr lang="en-GB" dirty="0" smtClean="0"/>
              <a:t>SELECT county, SUM(</a:t>
            </a:r>
            <a:r>
              <a:rPr lang="en-GB" dirty="0" err="1" smtClean="0"/>
              <a:t>order_item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FROM customer, order</a:t>
            </a:r>
            <a:br>
              <a:rPr lang="en-GB" dirty="0" smtClean="0"/>
            </a:br>
            <a:r>
              <a:rPr lang="en-GB" dirty="0" smtClean="0"/>
              <a:t>WHERE </a:t>
            </a:r>
            <a:r>
              <a:rPr lang="en-GB" dirty="0" err="1" smtClean="0"/>
              <a:t>order.customer_id</a:t>
            </a:r>
            <a:r>
              <a:rPr lang="en-GB" dirty="0" smtClean="0"/>
              <a:t>=</a:t>
            </a:r>
            <a:r>
              <a:rPr lang="en-GB" dirty="0" err="1" smtClean="0"/>
              <a:t>customer_id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GROUP BY county</a:t>
            </a:r>
            <a:br>
              <a:rPr lang="en-GB" dirty="0" smtClean="0"/>
            </a:br>
            <a:r>
              <a:rPr lang="en-GB" dirty="0" smtClean="0"/>
              <a:t>ORDER BY SUM(</a:t>
            </a:r>
            <a:r>
              <a:rPr lang="en-GB" dirty="0" err="1" smtClean="0"/>
              <a:t>order_item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Parallel Databases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Hardware trends</a:t>
            </a:r>
          </a:p>
          <a:p>
            <a:r>
              <a:rPr lang="en-GB" smtClean="0"/>
              <a:t>Reduced elapsed time for queries</a:t>
            </a:r>
          </a:p>
          <a:p>
            <a:r>
              <a:rPr lang="en-GB" smtClean="0"/>
              <a:t>Increased transaction throughput</a:t>
            </a:r>
          </a:p>
          <a:p>
            <a:r>
              <a:rPr lang="en-GB" smtClean="0"/>
              <a:t>Increased scalability</a:t>
            </a:r>
          </a:p>
          <a:p>
            <a:r>
              <a:rPr lang="en-GB" smtClean="0"/>
              <a:t>Better price/performance</a:t>
            </a:r>
          </a:p>
          <a:p>
            <a:r>
              <a:rPr lang="en-GB" smtClean="0"/>
              <a:t>Improved application availability</a:t>
            </a:r>
          </a:p>
          <a:p>
            <a:r>
              <a:rPr lang="en-GB" smtClean="0"/>
              <a:t>Access to more data</a:t>
            </a:r>
          </a:p>
          <a:p>
            <a:r>
              <a:rPr lang="en-GB" smtClean="0"/>
              <a:t>In short, for better performance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27432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886200" y="1676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886200" y="26670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886200" y="3657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53340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30861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56769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7"/>
            <a:endCxn id="7" idx="3"/>
          </p:cNvCxnSpPr>
          <p:nvPr/>
        </p:nvCxnSpPr>
        <p:spPr bwMode="auto">
          <a:xfrm rot="5400000" flipH="1" flipV="1">
            <a:off x="3720726" y="4241053"/>
            <a:ext cx="299384" cy="4332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1"/>
            <a:endCxn id="7" idx="5"/>
          </p:cNvCxnSpPr>
          <p:nvPr/>
        </p:nvCxnSpPr>
        <p:spPr bwMode="auto">
          <a:xfrm rot="16200000" flipV="1">
            <a:off x="5123890" y="4241052"/>
            <a:ext cx="299384" cy="4332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0"/>
            <a:endCxn id="6" idx="4"/>
          </p:cNvCxnSpPr>
          <p:nvPr/>
        </p:nvCxnSpPr>
        <p:spPr bwMode="auto">
          <a:xfrm rot="5400000" flipH="1" flipV="1">
            <a:off x="4457700" y="3543300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5" idx="4"/>
          </p:cNvCxnSpPr>
          <p:nvPr/>
        </p:nvCxnSpPr>
        <p:spPr bwMode="auto">
          <a:xfrm rot="5400000" flipH="1" flipV="1">
            <a:off x="4457700" y="2552700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00200" y="5867400"/>
            <a:ext cx="1068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Customer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53200" y="5867400"/>
            <a:ext cx="722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Order</a:t>
            </a:r>
            <a:endParaRPr lang="en-GB" sz="16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27432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81400" y="36576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53340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30861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56769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3612963" y="4348816"/>
            <a:ext cx="299384" cy="2177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1"/>
            <a:endCxn id="6" idx="5"/>
          </p:cNvCxnSpPr>
          <p:nvPr/>
        </p:nvCxnSpPr>
        <p:spPr bwMode="auto">
          <a:xfrm rot="16200000" flipV="1">
            <a:off x="5231653" y="4348815"/>
            <a:ext cx="299384" cy="2177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037739" y="5943600"/>
            <a:ext cx="1068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Customer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8862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2098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5626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4" name="Straight Connector 33"/>
          <p:cNvCxnSpPr>
            <a:stCxn id="27" idx="4"/>
            <a:endCxn id="6" idx="0"/>
          </p:cNvCxnSpPr>
          <p:nvPr/>
        </p:nvCxnSpPr>
        <p:spPr bwMode="auto">
          <a:xfrm rot="5400000">
            <a:off x="4343400" y="3429000"/>
            <a:ext cx="457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31" idx="5"/>
            <a:endCxn id="6" idx="1"/>
          </p:cNvCxnSpPr>
          <p:nvPr/>
        </p:nvCxnSpPr>
        <p:spPr bwMode="auto">
          <a:xfrm rot="16200000" flipH="1">
            <a:off x="3285845" y="3183497"/>
            <a:ext cx="6803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6" idx="7"/>
            <a:endCxn id="32" idx="3"/>
          </p:cNvCxnSpPr>
          <p:nvPr/>
        </p:nvCxnSpPr>
        <p:spPr bwMode="auto">
          <a:xfrm rot="5400000" flipH="1" flipV="1">
            <a:off x="5177771" y="3183497"/>
            <a:ext cx="6803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990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295400" y="3581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990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514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Can 7"/>
          <p:cNvSpPr/>
          <p:nvPr/>
        </p:nvSpPr>
        <p:spPr bwMode="auto">
          <a:xfrm>
            <a:off x="2514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4" idx="1"/>
            <a:endCxn id="6" idx="4"/>
          </p:cNvCxnSpPr>
          <p:nvPr/>
        </p:nvCxnSpPr>
        <p:spPr bwMode="auto">
          <a:xfrm rot="5400000" flipH="1" flipV="1">
            <a:off x="1447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8" idx="1"/>
            <a:endCxn id="7" idx="4"/>
          </p:cNvCxnSpPr>
          <p:nvPr/>
        </p:nvCxnSpPr>
        <p:spPr bwMode="auto">
          <a:xfrm rot="5400000" flipH="1" flipV="1">
            <a:off x="2971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1422774" y="4333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5" idx="5"/>
          </p:cNvCxnSpPr>
          <p:nvPr/>
        </p:nvCxnSpPr>
        <p:spPr bwMode="auto">
          <a:xfrm rot="16200000" flipV="1">
            <a:off x="2885234" y="4333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06114" y="6324600"/>
            <a:ext cx="1289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Customer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8862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098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5626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7" name="Straight Connector 16"/>
          <p:cNvCxnSpPr>
            <a:stCxn id="14" idx="4"/>
            <a:endCxn id="5" idx="0"/>
          </p:cNvCxnSpPr>
          <p:nvPr/>
        </p:nvCxnSpPr>
        <p:spPr bwMode="auto">
          <a:xfrm rot="5400000">
            <a:off x="3086100" y="2095500"/>
            <a:ext cx="685800" cy="228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5" idx="4"/>
            <a:endCxn id="5" idx="0"/>
          </p:cNvCxnSpPr>
          <p:nvPr/>
        </p:nvCxnSpPr>
        <p:spPr bwMode="auto">
          <a:xfrm rot="5400000">
            <a:off x="2247900" y="2933700"/>
            <a:ext cx="6858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0"/>
            <a:endCxn id="16" idx="4"/>
          </p:cNvCxnSpPr>
          <p:nvPr/>
        </p:nvCxnSpPr>
        <p:spPr bwMode="auto">
          <a:xfrm rot="5400000" flipH="1" flipV="1">
            <a:off x="3924300" y="1257300"/>
            <a:ext cx="685800" cy="396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4038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105400" y="3581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4038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62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5562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7" name="Straight Connector 26"/>
          <p:cNvCxnSpPr>
            <a:stCxn id="22" idx="1"/>
            <a:endCxn id="24" idx="4"/>
          </p:cNvCxnSpPr>
          <p:nvPr/>
        </p:nvCxnSpPr>
        <p:spPr bwMode="auto">
          <a:xfrm rot="5400000" flipH="1" flipV="1">
            <a:off x="4495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6" idx="1"/>
            <a:endCxn id="25" idx="4"/>
          </p:cNvCxnSpPr>
          <p:nvPr/>
        </p:nvCxnSpPr>
        <p:spPr bwMode="auto">
          <a:xfrm rot="5400000" flipH="1" flipV="1">
            <a:off x="6019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4" idx="0"/>
            <a:endCxn id="23" idx="3"/>
          </p:cNvCxnSpPr>
          <p:nvPr/>
        </p:nvCxnSpPr>
        <p:spPr bwMode="auto">
          <a:xfrm rot="5400000" flipH="1" flipV="1">
            <a:off x="4851774" y="3952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1" idx="0"/>
            <a:endCxn id="23" idx="5"/>
          </p:cNvCxnSpPr>
          <p:nvPr/>
        </p:nvCxnSpPr>
        <p:spPr bwMode="auto">
          <a:xfrm rot="16200000" flipV="1">
            <a:off x="7076234" y="3952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7086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2" name="Can 31"/>
          <p:cNvSpPr/>
          <p:nvPr/>
        </p:nvSpPr>
        <p:spPr bwMode="auto">
          <a:xfrm>
            <a:off x="7086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3" name="Straight Connector 32"/>
          <p:cNvCxnSpPr>
            <a:stCxn id="32" idx="1"/>
            <a:endCxn id="31" idx="4"/>
          </p:cNvCxnSpPr>
          <p:nvPr/>
        </p:nvCxnSpPr>
        <p:spPr bwMode="auto">
          <a:xfrm rot="5400000" flipH="1" flipV="1">
            <a:off x="7543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" idx="4"/>
            <a:endCxn id="25" idx="0"/>
          </p:cNvCxnSpPr>
          <p:nvPr/>
        </p:nvCxnSpPr>
        <p:spPr bwMode="auto">
          <a:xfrm rot="5400000">
            <a:off x="6019800" y="4419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5" idx="4"/>
            <a:endCxn id="23" idx="0"/>
          </p:cNvCxnSpPr>
          <p:nvPr/>
        </p:nvCxnSpPr>
        <p:spPr bwMode="auto">
          <a:xfrm rot="16200000" flipH="1">
            <a:off x="4152900" y="1638300"/>
            <a:ext cx="685800" cy="32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4" idx="4"/>
            <a:endCxn id="23" idx="0"/>
          </p:cNvCxnSpPr>
          <p:nvPr/>
        </p:nvCxnSpPr>
        <p:spPr bwMode="auto">
          <a:xfrm rot="16200000" flipH="1">
            <a:off x="4991100" y="2476500"/>
            <a:ext cx="6858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6" idx="4"/>
            <a:endCxn id="23" idx="0"/>
          </p:cNvCxnSpPr>
          <p:nvPr/>
        </p:nvCxnSpPr>
        <p:spPr bwMode="auto">
          <a:xfrm rot="5400000">
            <a:off x="5829300" y="3162300"/>
            <a:ext cx="6858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696275" y="6324600"/>
            <a:ext cx="85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Order</a:t>
            </a:r>
            <a:endParaRPr lang="en-GB" sz="20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 bwMode="auto">
          <a:xfrm>
            <a:off x="990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295400" y="3962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990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514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Can 8"/>
          <p:cNvSpPr/>
          <p:nvPr/>
        </p:nvSpPr>
        <p:spPr bwMode="auto">
          <a:xfrm>
            <a:off x="2514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5" idx="1"/>
            <a:endCxn id="7" idx="4"/>
          </p:cNvCxnSpPr>
          <p:nvPr/>
        </p:nvCxnSpPr>
        <p:spPr bwMode="auto">
          <a:xfrm rot="5400000" flipH="1" flipV="1">
            <a:off x="1447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9" idx="1"/>
            <a:endCxn id="8" idx="4"/>
          </p:cNvCxnSpPr>
          <p:nvPr/>
        </p:nvCxnSpPr>
        <p:spPr bwMode="auto">
          <a:xfrm rot="5400000" flipH="1" flipV="1">
            <a:off x="2971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6" idx="3"/>
          </p:cNvCxnSpPr>
          <p:nvPr/>
        </p:nvCxnSpPr>
        <p:spPr bwMode="auto">
          <a:xfrm rot="5400000" flipH="1" flipV="1">
            <a:off x="1422774" y="4714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0"/>
            <a:endCxn id="6" idx="5"/>
          </p:cNvCxnSpPr>
          <p:nvPr/>
        </p:nvCxnSpPr>
        <p:spPr bwMode="auto">
          <a:xfrm rot="16200000" flipV="1">
            <a:off x="2885234" y="4714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06114" y="6324600"/>
            <a:ext cx="1289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Customer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862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2098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5626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Connector 17"/>
          <p:cNvCxnSpPr>
            <a:stCxn id="15" idx="4"/>
            <a:endCxn id="6" idx="0"/>
          </p:cNvCxnSpPr>
          <p:nvPr/>
        </p:nvCxnSpPr>
        <p:spPr bwMode="auto">
          <a:xfrm rot="5400000">
            <a:off x="3314700" y="2705100"/>
            <a:ext cx="228600" cy="228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6" idx="4"/>
            <a:endCxn id="6" idx="0"/>
          </p:cNvCxnSpPr>
          <p:nvPr/>
        </p:nvCxnSpPr>
        <p:spPr bwMode="auto">
          <a:xfrm rot="5400000">
            <a:off x="2476500" y="3543300"/>
            <a:ext cx="228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0"/>
            <a:endCxn id="17" idx="4"/>
          </p:cNvCxnSpPr>
          <p:nvPr/>
        </p:nvCxnSpPr>
        <p:spPr bwMode="auto">
          <a:xfrm rot="5400000" flipH="1" flipV="1">
            <a:off x="4152900" y="1866900"/>
            <a:ext cx="228600" cy="396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n 20"/>
          <p:cNvSpPr/>
          <p:nvPr/>
        </p:nvSpPr>
        <p:spPr bwMode="auto">
          <a:xfrm>
            <a:off x="4038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05400" y="3962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038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562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5" name="Can 24"/>
          <p:cNvSpPr/>
          <p:nvPr/>
        </p:nvSpPr>
        <p:spPr bwMode="auto">
          <a:xfrm>
            <a:off x="5562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1" idx="1"/>
            <a:endCxn id="23" idx="4"/>
          </p:cNvCxnSpPr>
          <p:nvPr/>
        </p:nvCxnSpPr>
        <p:spPr bwMode="auto">
          <a:xfrm rot="5400000" flipH="1" flipV="1">
            <a:off x="4495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5" idx="1"/>
            <a:endCxn id="24" idx="4"/>
          </p:cNvCxnSpPr>
          <p:nvPr/>
        </p:nvCxnSpPr>
        <p:spPr bwMode="auto">
          <a:xfrm rot="5400000" flipH="1" flipV="1">
            <a:off x="6019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" idx="0"/>
            <a:endCxn id="22" idx="3"/>
          </p:cNvCxnSpPr>
          <p:nvPr/>
        </p:nvCxnSpPr>
        <p:spPr bwMode="auto">
          <a:xfrm rot="5400000" flipH="1" flipV="1">
            <a:off x="4851774" y="4333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30" idx="0"/>
            <a:endCxn id="22" idx="5"/>
          </p:cNvCxnSpPr>
          <p:nvPr/>
        </p:nvCxnSpPr>
        <p:spPr bwMode="auto">
          <a:xfrm rot="16200000" flipV="1">
            <a:off x="7076234" y="4333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7086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1" name="Can 30"/>
          <p:cNvSpPr/>
          <p:nvPr/>
        </p:nvSpPr>
        <p:spPr bwMode="auto">
          <a:xfrm>
            <a:off x="7086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1"/>
            <a:endCxn id="30" idx="4"/>
          </p:cNvCxnSpPr>
          <p:nvPr/>
        </p:nvCxnSpPr>
        <p:spPr bwMode="auto">
          <a:xfrm rot="5400000" flipH="1" flipV="1">
            <a:off x="7543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2" idx="4"/>
            <a:endCxn id="24" idx="0"/>
          </p:cNvCxnSpPr>
          <p:nvPr/>
        </p:nvCxnSpPr>
        <p:spPr bwMode="auto">
          <a:xfrm rot="5400000">
            <a:off x="6019800" y="4800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6" idx="4"/>
            <a:endCxn id="22" idx="0"/>
          </p:cNvCxnSpPr>
          <p:nvPr/>
        </p:nvCxnSpPr>
        <p:spPr bwMode="auto">
          <a:xfrm rot="16200000" flipH="1">
            <a:off x="4381500" y="2247900"/>
            <a:ext cx="228600" cy="32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22" idx="0"/>
          </p:cNvCxnSpPr>
          <p:nvPr/>
        </p:nvCxnSpPr>
        <p:spPr bwMode="auto">
          <a:xfrm rot="16200000" flipH="1">
            <a:off x="5219700" y="3086100"/>
            <a:ext cx="2286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7" idx="4"/>
            <a:endCxn id="22" idx="0"/>
          </p:cNvCxnSpPr>
          <p:nvPr/>
        </p:nvCxnSpPr>
        <p:spPr bwMode="auto">
          <a:xfrm rot="5400000">
            <a:off x="6057900" y="3771900"/>
            <a:ext cx="228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696275" y="6324600"/>
            <a:ext cx="85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Order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581400" y="2057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581400" y="11430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562600" y="16002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2209800" y="16002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886200" y="228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49" name="Straight Connector 48"/>
          <p:cNvCxnSpPr>
            <a:stCxn id="16" idx="7"/>
            <a:endCxn id="43" idx="3"/>
          </p:cNvCxnSpPr>
          <p:nvPr/>
        </p:nvCxnSpPr>
        <p:spPr bwMode="auto">
          <a:xfrm rot="5400000" flipH="1" flipV="1">
            <a:off x="3438245" y="2650097"/>
            <a:ext cx="3755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3" idx="4"/>
            <a:endCxn id="15" idx="0"/>
          </p:cNvCxnSpPr>
          <p:nvPr/>
        </p:nvCxnSpPr>
        <p:spPr bwMode="auto">
          <a:xfrm rot="5400000">
            <a:off x="4495800" y="2895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3" idx="5"/>
            <a:endCxn id="17" idx="1"/>
          </p:cNvCxnSpPr>
          <p:nvPr/>
        </p:nvCxnSpPr>
        <p:spPr bwMode="auto">
          <a:xfrm rot="16200000" flipH="1">
            <a:off x="5330171" y="2650097"/>
            <a:ext cx="3755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3" idx="2"/>
            <a:endCxn id="46" idx="5"/>
          </p:cNvCxnSpPr>
          <p:nvPr/>
        </p:nvCxnSpPr>
        <p:spPr bwMode="auto">
          <a:xfrm rot="10800000">
            <a:off x="3380534" y="2250608"/>
            <a:ext cx="200866" cy="187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3" idx="6"/>
            <a:endCxn id="45" idx="3"/>
          </p:cNvCxnSpPr>
          <p:nvPr/>
        </p:nvCxnSpPr>
        <p:spPr bwMode="auto">
          <a:xfrm flipV="1">
            <a:off x="5562600" y="2250608"/>
            <a:ext cx="200866" cy="187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46" idx="7"/>
            <a:endCxn id="44" idx="2"/>
          </p:cNvCxnSpPr>
          <p:nvPr/>
        </p:nvCxnSpPr>
        <p:spPr bwMode="auto">
          <a:xfrm rot="5400000" flipH="1" flipV="1">
            <a:off x="3387071" y="1517463"/>
            <a:ext cx="187792" cy="2008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5" idx="1"/>
            <a:endCxn id="44" idx="6"/>
          </p:cNvCxnSpPr>
          <p:nvPr/>
        </p:nvCxnSpPr>
        <p:spPr bwMode="auto">
          <a:xfrm rot="16200000" flipV="1">
            <a:off x="5569137" y="1517463"/>
            <a:ext cx="187792" cy="2008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4" idx="0"/>
            <a:endCxn id="47" idx="4"/>
          </p:cNvCxnSpPr>
          <p:nvPr/>
        </p:nvCxnSpPr>
        <p:spPr bwMode="auto">
          <a:xfrm rot="5400000" flipH="1" flipV="1">
            <a:off x="4495800" y="10668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19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Parallel Queries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Enquiry</a:t>
            </a:r>
          </a:p>
          <a:p>
            <a:r>
              <a:rPr lang="en-GB" smtClean="0"/>
              <a:t>Collocated Join</a:t>
            </a:r>
          </a:p>
          <a:p>
            <a:r>
              <a:rPr lang="en-GB" smtClean="0"/>
              <a:t>Directed Join</a:t>
            </a:r>
          </a:p>
          <a:p>
            <a:r>
              <a:rPr lang="en-GB" smtClean="0"/>
              <a:t>Broadcast Join</a:t>
            </a:r>
          </a:p>
          <a:p>
            <a:r>
              <a:rPr lang="en-GB" smtClean="0"/>
              <a:t>Repartitioned Join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Orders Database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1295400" y="2286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43200" y="2286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C_NAME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191000" y="22860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648200" y="22860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C_NATION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22860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6576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ORDERKEY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3657600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DATE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100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67200" y="3657600"/>
            <a:ext cx="1371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CUSTKEY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6388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95400" y="5029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43200" y="5029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_NAME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191000" y="50292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50292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_NATION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248400" y="50292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096000" y="3657600"/>
            <a:ext cx="1371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SUPPKEY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295400" y="18288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CUSTOMER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295400" y="32004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ORDER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45720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SUPPLIER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Enquiry/Query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“How many customers live in the UK?”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191000" y="43434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86200" y="44958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6482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4648200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5181600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COUNT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 bwMode="auto">
          <a:xfrm rot="16200000" flipH="1">
            <a:off x="4118393" y="4845962"/>
            <a:ext cx="194846" cy="4764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886200" y="25146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3" name="Elbow Connector 12"/>
          <p:cNvCxnSpPr>
            <a:stCxn id="6" idx="3"/>
            <a:endCxn id="11" idx="3"/>
          </p:cNvCxnSpPr>
          <p:nvPr/>
        </p:nvCxnSpPr>
        <p:spPr bwMode="auto">
          <a:xfrm flipV="1">
            <a:off x="4953000" y="2971800"/>
            <a:ext cx="304800" cy="2133600"/>
          </a:xfrm>
          <a:prstGeom prst="bentConnector3">
            <a:avLst>
              <a:gd name="adj1" fmla="val 27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Elbow Connector 15"/>
          <p:cNvCxnSpPr>
            <a:stCxn id="4" idx="3"/>
            <a:endCxn id="11" idx="3"/>
          </p:cNvCxnSpPr>
          <p:nvPr/>
        </p:nvCxnSpPr>
        <p:spPr bwMode="auto">
          <a:xfrm flipH="1" flipV="1">
            <a:off x="5257800" y="2971800"/>
            <a:ext cx="304800" cy="1828800"/>
          </a:xfrm>
          <a:prstGeom prst="bentConnector3">
            <a:avLst>
              <a:gd name="adj1" fmla="val -7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Elbow Connector 17"/>
          <p:cNvCxnSpPr>
            <a:stCxn id="5" idx="3"/>
            <a:endCxn id="11" idx="3"/>
          </p:cNvCxnSpPr>
          <p:nvPr/>
        </p:nvCxnSpPr>
        <p:spPr bwMode="auto">
          <a:xfrm flipV="1">
            <a:off x="5257800" y="2971800"/>
            <a:ext cx="1588" cy="1981200"/>
          </a:xfrm>
          <a:prstGeom prst="bentConnector3">
            <a:avLst>
              <a:gd name="adj1" fmla="val 335894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828800" y="2819400"/>
            <a:ext cx="1894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4876800"/>
            <a:ext cx="1700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TASKS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7200" y="2819400"/>
            <a:ext cx="698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SUM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5" name="Elbow Connector 24"/>
          <p:cNvCxnSpPr>
            <a:stCxn id="11" idx="2"/>
            <a:endCxn id="4" idx="0"/>
          </p:cNvCxnSpPr>
          <p:nvPr/>
        </p:nvCxnSpPr>
        <p:spPr bwMode="auto">
          <a:xfrm rot="16200000" flipH="1">
            <a:off x="4267200" y="3733800"/>
            <a:ext cx="914400" cy="304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stCxn id="11" idx="2"/>
            <a:endCxn id="5" idx="0"/>
          </p:cNvCxnSpPr>
          <p:nvPr/>
        </p:nvCxnSpPr>
        <p:spPr bwMode="auto">
          <a:xfrm rot="5400000">
            <a:off x="4038600" y="3962400"/>
            <a:ext cx="10668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Elbow Connector 28"/>
          <p:cNvCxnSpPr>
            <a:stCxn id="11" idx="2"/>
            <a:endCxn id="6" idx="0"/>
          </p:cNvCxnSpPr>
          <p:nvPr/>
        </p:nvCxnSpPr>
        <p:spPr bwMode="auto">
          <a:xfrm rot="5400000">
            <a:off x="3810000" y="3886200"/>
            <a:ext cx="1219200" cy="304800"/>
          </a:xfrm>
          <a:prstGeom prst="bentConnector3">
            <a:avLst>
              <a:gd name="adj1" fmla="val 37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505200" y="5791200"/>
            <a:ext cx="18942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Georgia"/>
                <a:cs typeface="Georgia"/>
              </a:rPr>
              <a:t>Multiple partitions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of customer table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3657600"/>
            <a:ext cx="17955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</a:t>
            </a:r>
            <a:r>
              <a:rPr lang="en-GB" sz="1600" dirty="0" err="1" smtClean="0">
                <a:latin typeface="Georgia"/>
                <a:cs typeface="Georgia"/>
              </a:rPr>
              <a:t>subcounts</a:t>
            </a:r>
            <a:endParaRPr lang="en-GB" sz="1600" dirty="0" smtClean="0">
              <a:latin typeface="Georgia"/>
              <a:cs typeface="Georgia"/>
            </a:endParaRPr>
          </a:p>
          <a:p>
            <a:r>
              <a:rPr lang="en-GB" sz="1600" dirty="0" smtClean="0">
                <a:latin typeface="Georgia"/>
                <a:cs typeface="Georgia"/>
              </a:rPr>
              <a:t>to coordinator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30212" y="2362200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90600" y="2362200"/>
            <a:ext cx="2173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Data from application</a:t>
            </a:r>
          </a:p>
        </p:txBody>
      </p:sp>
      <p:cxnSp>
        <p:nvCxnSpPr>
          <p:cNvPr id="41" name="Straight Arrow Connector 40"/>
          <p:cNvCxnSpPr>
            <a:stCxn id="37" idx="3"/>
          </p:cNvCxnSpPr>
          <p:nvPr/>
        </p:nvCxnSpPr>
        <p:spPr bwMode="auto">
          <a:xfrm flipV="1">
            <a:off x="3163691" y="2514600"/>
            <a:ext cx="722509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36" idx="1"/>
          </p:cNvCxnSpPr>
          <p:nvPr/>
        </p:nvCxnSpPr>
        <p:spPr bwMode="auto">
          <a:xfrm>
            <a:off x="5273012" y="2514600"/>
            <a:ext cx="4572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Collocated Join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“Which customers placed orders in July?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4343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95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46482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52240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86200" y="25146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UNION</a:t>
            </a:r>
            <a:endParaRPr kumimoji="0" lang="en-GB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6096000"/>
            <a:ext cx="999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ORDER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7" name="Elbow Connector 16"/>
          <p:cNvCxnSpPr>
            <a:stCxn id="10" idx="2"/>
            <a:endCxn id="4" idx="0"/>
          </p:cNvCxnSpPr>
          <p:nvPr/>
        </p:nvCxnSpPr>
        <p:spPr bwMode="auto">
          <a:xfrm rot="16200000" flipH="1">
            <a:off x="4191000" y="3810000"/>
            <a:ext cx="914400" cy="152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Elbow Connector 17"/>
          <p:cNvCxnSpPr>
            <a:stCxn id="10" idx="2"/>
            <a:endCxn id="5" idx="0"/>
          </p:cNvCxnSpPr>
          <p:nvPr/>
        </p:nvCxnSpPr>
        <p:spPr bwMode="auto">
          <a:xfrm rot="5400000">
            <a:off x="3962400" y="3886200"/>
            <a:ext cx="1066800" cy="152400"/>
          </a:xfrm>
          <a:prstGeom prst="bentConnector3">
            <a:avLst>
              <a:gd name="adj1" fmla="val 420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Elbow Connector 18"/>
          <p:cNvCxnSpPr>
            <a:stCxn id="10" idx="2"/>
            <a:endCxn id="6" idx="0"/>
          </p:cNvCxnSpPr>
          <p:nvPr/>
        </p:nvCxnSpPr>
        <p:spPr bwMode="auto">
          <a:xfrm rot="5400000">
            <a:off x="3733800" y="3810000"/>
            <a:ext cx="1219200" cy="457200"/>
          </a:xfrm>
          <a:prstGeom prst="bentConnector3">
            <a:avLst>
              <a:gd name="adj1" fmla="val 37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638800" y="4409182"/>
            <a:ext cx="30526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Tables both partitioned on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CUSTKEY (the same key) and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therefore corresponding entries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are on the same node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38800" y="2667000"/>
            <a:ext cx="31175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Requires a JOIN of CUSTOMER 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and ORDER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1000" y="52240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33296" y="4648200"/>
            <a:ext cx="73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JOIN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39" name="Straight Arrow Connector 38"/>
          <p:cNvCxnSpPr>
            <a:stCxn id="7" idx="0"/>
            <a:endCxn id="37" idx="2"/>
          </p:cNvCxnSpPr>
          <p:nvPr/>
        </p:nvCxnSpPr>
        <p:spPr bwMode="auto">
          <a:xfrm rot="5400000" flipH="1" flipV="1">
            <a:off x="3819079" y="4840477"/>
            <a:ext cx="237292" cy="5298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8" idx="0"/>
            <a:endCxn id="37" idx="2"/>
          </p:cNvCxnSpPr>
          <p:nvPr/>
        </p:nvCxnSpPr>
        <p:spPr bwMode="auto">
          <a:xfrm rot="16200000" flipV="1">
            <a:off x="4276279" y="4913123"/>
            <a:ext cx="237292" cy="3845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191000" y="6096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44" name="Straight Arrow Connector 43"/>
          <p:cNvCxnSpPr>
            <a:stCxn id="15" idx="0"/>
            <a:endCxn id="7" idx="2"/>
          </p:cNvCxnSpPr>
          <p:nvPr/>
        </p:nvCxnSpPr>
        <p:spPr bwMode="auto">
          <a:xfrm rot="5400000" flipH="1" flipV="1">
            <a:off x="3267299" y="5690497"/>
            <a:ext cx="533400" cy="277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42" idx="0"/>
            <a:endCxn id="28" idx="2"/>
          </p:cNvCxnSpPr>
          <p:nvPr/>
        </p:nvCxnSpPr>
        <p:spPr bwMode="auto">
          <a:xfrm rot="16200000" flipV="1">
            <a:off x="4488843" y="5660959"/>
            <a:ext cx="533400" cy="3366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Directed Join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“Which customers placed orders in July?”</a:t>
            </a:r>
            <a:br>
              <a:rPr lang="en-GB" dirty="0" smtClean="0"/>
            </a:br>
            <a:r>
              <a:rPr lang="en-GB" dirty="0" smtClean="0"/>
              <a:t>(tables have different keys)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886200" y="31623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77000" y="5334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2" name="Straight Arrow Connector 21"/>
          <p:cNvCxnSpPr>
            <a:stCxn id="20" idx="0"/>
            <a:endCxn id="39" idx="2"/>
          </p:cNvCxnSpPr>
          <p:nvPr/>
        </p:nvCxnSpPr>
        <p:spPr bwMode="auto">
          <a:xfrm rot="16200000" flipV="1">
            <a:off x="7117743" y="5241859"/>
            <a:ext cx="152400" cy="31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1905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600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295400" y="42672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93596" y="4572000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5334000"/>
            <a:ext cx="999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ORDER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33" name="Straight Arrow Connector 32"/>
          <p:cNvCxnSpPr>
            <a:stCxn id="27" idx="0"/>
            <a:endCxn id="26" idx="2"/>
          </p:cNvCxnSpPr>
          <p:nvPr/>
        </p:nvCxnSpPr>
        <p:spPr bwMode="auto">
          <a:xfrm rot="5400000" flipH="1" flipV="1">
            <a:off x="1440174" y="4884376"/>
            <a:ext cx="423446" cy="4758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6477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72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67400" y="42672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81800" y="48430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24096" y="4267200"/>
            <a:ext cx="73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JOIN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41" name="Straight Arrow Connector 40"/>
          <p:cNvCxnSpPr>
            <a:endCxn id="40" idx="2"/>
          </p:cNvCxnSpPr>
          <p:nvPr/>
        </p:nvCxnSpPr>
        <p:spPr bwMode="auto">
          <a:xfrm flipV="1">
            <a:off x="6096000" y="4605754"/>
            <a:ext cx="697448" cy="118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39" idx="0"/>
            <a:endCxn id="40" idx="2"/>
          </p:cNvCxnSpPr>
          <p:nvPr/>
        </p:nvCxnSpPr>
        <p:spPr bwMode="auto">
          <a:xfrm rot="16200000" flipV="1">
            <a:off x="6867079" y="4532123"/>
            <a:ext cx="237292" cy="3845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26" idx="3"/>
          </p:cNvCxnSpPr>
          <p:nvPr/>
        </p:nvCxnSpPr>
        <p:spPr bwMode="auto">
          <a:xfrm flipV="1">
            <a:off x="2286000" y="4724400"/>
            <a:ext cx="38862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57200" y="3733800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0" y="3733800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57" name="Shape 56"/>
          <p:cNvCxnSpPr>
            <a:stCxn id="35" idx="0"/>
            <a:endCxn id="8" idx="3"/>
          </p:cNvCxnSpPr>
          <p:nvPr/>
        </p:nvCxnSpPr>
        <p:spPr bwMode="auto">
          <a:xfrm rot="16200000" flipV="1">
            <a:off x="6019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209800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60" name="Straight Arrow Connector 59"/>
          <p:cNvCxnSpPr>
            <a:stCxn id="8" idx="0"/>
          </p:cNvCxnSpPr>
          <p:nvPr/>
        </p:nvCxnSpPr>
        <p:spPr bwMode="auto">
          <a:xfrm rot="5400000" flipH="1" flipV="1">
            <a:off x="4400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572000" y="2590800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66800" y="5638800"/>
            <a:ext cx="7032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ORDER partitioned on ORDERKEY, CUSTOMER partitioned on CUSTKEY</a:t>
            </a:r>
          </a:p>
          <a:p>
            <a:r>
              <a:rPr lang="en-GB" sz="1600" dirty="0" smtClean="0">
                <a:latin typeface="Georgia"/>
                <a:cs typeface="Georgia"/>
              </a:rPr>
              <a:t>Retrieve rows from ORDER, then use ORDER.CUSTKEY to direct </a:t>
            </a:r>
          </a:p>
          <a:p>
            <a:r>
              <a:rPr lang="en-GB" sz="1600" dirty="0" smtClean="0">
                <a:latin typeface="Georgia"/>
                <a:cs typeface="Georgia"/>
              </a:rPr>
              <a:t>appropriate rows to nodes with CUSTOMER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Tightly coupled</a:t>
            </a:r>
          </a:p>
          <a:p>
            <a:r>
              <a:rPr lang="en-GB" dirty="0" smtClean="0"/>
              <a:t>Symmetric Multiprocessor (SMP)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 = processor</a:t>
            </a:r>
          </a:p>
          <a:p>
            <a:pPr marL="0" indent="0">
              <a:buNone/>
            </a:pPr>
            <a:r>
              <a:rPr lang="en-GB" dirty="0" smtClean="0"/>
              <a:t>M = memory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Memory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4788024" y="1988840"/>
            <a:ext cx="3972910" cy="3200400"/>
            <a:chOff x="1828800" y="1981200"/>
            <a:chExt cx="5486400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Global Memory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12" name="Elbow Connector 11"/>
            <p:cNvCxnSpPr>
              <a:stCxn id="10" idx="2"/>
              <a:endCxn id="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lbow Connector 13"/>
            <p:cNvCxnSpPr>
              <a:stCxn id="7" idx="2"/>
              <a:endCxn id="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9" idx="2"/>
              <a:endCxn id="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8" idx="2"/>
              <a:endCxn id="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Broadcast Join</a:t>
            </a:r>
            <a:endParaRPr lang="en-GB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“Which customers and suppliers are in the same country?”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31623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334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6" name="Straight Arrow Connector 5"/>
          <p:cNvCxnSpPr>
            <a:stCxn id="5" idx="0"/>
            <a:endCxn id="16" idx="2"/>
          </p:cNvCxnSpPr>
          <p:nvPr/>
        </p:nvCxnSpPr>
        <p:spPr bwMode="auto">
          <a:xfrm rot="16200000" flipV="1">
            <a:off x="7117743" y="5241859"/>
            <a:ext cx="152400" cy="31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905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2672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3596" y="4572000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334000"/>
            <a:ext cx="1320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SUPPLIER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rot="5400000" flipH="1" flipV="1">
            <a:off x="1520449" y="4964652"/>
            <a:ext cx="423446" cy="315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6477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72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67400" y="42672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800" y="48430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4096" y="4267200"/>
            <a:ext cx="73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JOIN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8" name="Straight Arrow Connector 17"/>
          <p:cNvCxnSpPr>
            <a:endCxn id="17" idx="2"/>
          </p:cNvCxnSpPr>
          <p:nvPr/>
        </p:nvCxnSpPr>
        <p:spPr bwMode="auto">
          <a:xfrm flipV="1">
            <a:off x="6096000" y="4605754"/>
            <a:ext cx="697448" cy="118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6" idx="0"/>
            <a:endCxn id="17" idx="2"/>
          </p:cNvCxnSpPr>
          <p:nvPr/>
        </p:nvCxnSpPr>
        <p:spPr bwMode="auto">
          <a:xfrm rot="16200000" flipV="1">
            <a:off x="6867079" y="4532123"/>
            <a:ext cx="237292" cy="3845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3"/>
          </p:cNvCxnSpPr>
          <p:nvPr/>
        </p:nvCxnSpPr>
        <p:spPr bwMode="auto">
          <a:xfrm flipV="1">
            <a:off x="2286000" y="4724400"/>
            <a:ext cx="38862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7200" y="3733800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3000" y="3733800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3" name="Shape 22"/>
          <p:cNvCxnSpPr>
            <a:stCxn id="13" idx="0"/>
            <a:endCxn id="4" idx="3"/>
          </p:cNvCxnSpPr>
          <p:nvPr/>
        </p:nvCxnSpPr>
        <p:spPr bwMode="auto">
          <a:xfrm rot="16200000" flipV="1">
            <a:off x="6019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09800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5" name="Straight Arrow Connector 24"/>
          <p:cNvCxnSpPr>
            <a:stCxn id="4" idx="0"/>
          </p:cNvCxnSpPr>
          <p:nvPr/>
        </p:nvCxnSpPr>
        <p:spPr bwMode="auto">
          <a:xfrm rot="5400000" flipH="1" flipV="1">
            <a:off x="4400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572000" y="2590800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66800" y="5638800"/>
            <a:ext cx="6078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SUPPLIER partitioned on SUPPKEY, CUSTOMER on CUSTKEY.</a:t>
            </a:r>
          </a:p>
          <a:p>
            <a:r>
              <a:rPr lang="en-GB" sz="1600" dirty="0" smtClean="0">
                <a:latin typeface="Georgia"/>
                <a:cs typeface="Georgia"/>
              </a:rPr>
              <a:t>Join required on *_NATION</a:t>
            </a:r>
          </a:p>
          <a:p>
            <a:r>
              <a:rPr lang="en-GB" sz="1600" dirty="0" smtClean="0">
                <a:latin typeface="Georgia"/>
                <a:cs typeface="Georgia"/>
              </a:rPr>
              <a:t>Send all SUPPLIER to each CUSTOMER node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15723" y="4724400"/>
            <a:ext cx="1418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BROADCAST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Repartitioned Join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“Which customers and suppliers are in the same country?”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23622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5528846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05000" y="44620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46144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7668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2196" y="49192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1608" y="5528846"/>
            <a:ext cx="1320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SUPPLIER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rot="16200000" flipV="1">
            <a:off x="2049554" y="5326644"/>
            <a:ext cx="271046" cy="1333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7200" y="4233446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3" name="Shape 22"/>
          <p:cNvCxnSpPr>
            <a:stCxn id="42" idx="1"/>
            <a:endCxn id="49" idx="2"/>
          </p:cNvCxnSpPr>
          <p:nvPr/>
        </p:nvCxnSpPr>
        <p:spPr bwMode="auto">
          <a:xfrm rot="10800000">
            <a:off x="4572000" y="4267200"/>
            <a:ext cx="1295400" cy="80444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09800" y="24596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6800" y="5798403"/>
            <a:ext cx="6580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SUPPLIER partitioned on SUPPKEY, CUSTOMER on CUSTKEY.</a:t>
            </a:r>
          </a:p>
          <a:p>
            <a:r>
              <a:rPr lang="en-GB" sz="1600" dirty="0" smtClean="0">
                <a:latin typeface="Georgia"/>
                <a:cs typeface="Georgia"/>
              </a:rPr>
              <a:t>Join required on *_NATION. Repartition both tables on *_NATION to</a:t>
            </a:r>
          </a:p>
          <a:p>
            <a:r>
              <a:rPr lang="en-GB" sz="1600" dirty="0" smtClean="0">
                <a:latin typeface="Georgia"/>
                <a:cs typeface="Georgia"/>
              </a:rPr>
              <a:t>localise and minimise the join effort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477000" y="44620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72200" y="46144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867400" y="47668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94196" y="4919246"/>
            <a:ext cx="792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SCAN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44" name="Straight Arrow Connector 43"/>
          <p:cNvCxnSpPr>
            <a:stCxn id="5" idx="0"/>
            <a:endCxn id="43" idx="2"/>
          </p:cNvCxnSpPr>
          <p:nvPr/>
        </p:nvCxnSpPr>
        <p:spPr bwMode="auto">
          <a:xfrm rot="5400000" flipH="1" flipV="1">
            <a:off x="6547917" y="5386366"/>
            <a:ext cx="271046" cy="139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029200" y="4233446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343400" y="3352800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38600" y="3505200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733800" y="3657600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60596" y="3810000"/>
            <a:ext cx="73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JOIN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95600" y="3124200"/>
            <a:ext cx="147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3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55" name="Shape 54"/>
          <p:cNvCxnSpPr>
            <a:stCxn id="7" idx="3"/>
          </p:cNvCxnSpPr>
          <p:nvPr/>
        </p:nvCxnSpPr>
        <p:spPr bwMode="auto">
          <a:xfrm flipV="1">
            <a:off x="3581400" y="4267200"/>
            <a:ext cx="457200" cy="49964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endCxn id="4" idx="2"/>
          </p:cNvCxnSpPr>
          <p:nvPr/>
        </p:nvCxnSpPr>
        <p:spPr bwMode="auto">
          <a:xfrm rot="5400000" flipH="1" flipV="1">
            <a:off x="4305300" y="31623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Query Handling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Critical aspect of Parallel DBMS</a:t>
            </a:r>
          </a:p>
          <a:p>
            <a:r>
              <a:rPr lang="en-GB" smtClean="0"/>
              <a:t>User wants to issue simple SQL, and not be concerned with parallel aspects</a:t>
            </a:r>
          </a:p>
          <a:p>
            <a:r>
              <a:rPr lang="en-GB" smtClean="0"/>
              <a:t>DBMS needs structures and facilities to parallelise queries</a:t>
            </a:r>
          </a:p>
          <a:p>
            <a:r>
              <a:rPr lang="en-GB" smtClean="0"/>
              <a:t>Good optimiser technology is essential</a:t>
            </a:r>
          </a:p>
          <a:p>
            <a:r>
              <a:rPr lang="en-GB" smtClean="0"/>
              <a:t>As database grows, effects (good or bad) of optimiser become increasingly significant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Further Aspects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 single transaction may update data in several different places</a:t>
            </a:r>
          </a:p>
          <a:p>
            <a:r>
              <a:rPr lang="en-GB" smtClean="0"/>
              <a:t>Multiple transactions may be using the same (distributed) tables simultaneously</a:t>
            </a:r>
          </a:p>
          <a:p>
            <a:r>
              <a:rPr lang="en-GB" smtClean="0"/>
              <a:t>One or several nodes cou</a:t>
            </a:r>
            <a:r>
              <a:rPr lang="en-US" smtClean="0"/>
              <a:t>ld</a:t>
            </a:r>
            <a:r>
              <a:rPr lang="en-GB" smtClean="0"/>
              <a:t> fail</a:t>
            </a:r>
          </a:p>
          <a:p>
            <a:r>
              <a:rPr lang="en-GB" smtClean="0"/>
              <a:t>Requires concurrency control and recovery across multiple nodes for:</a:t>
            </a:r>
          </a:p>
          <a:p>
            <a:pPr lvl="1"/>
            <a:r>
              <a:rPr lang="en-GB" smtClean="0"/>
              <a:t>Locking and deadlock detection</a:t>
            </a:r>
          </a:p>
          <a:p>
            <a:pPr lvl="1"/>
            <a:r>
              <a:rPr lang="en-GB" smtClean="0"/>
              <a:t>Two-phase commit to ensure ‘all or nothing’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</a:t>
            </a:r>
            <a:br>
              <a:rPr lang="en-US" dirty="0" smtClean="0"/>
            </a:br>
            <a:r>
              <a:rPr lang="en-US" dirty="0" smtClean="0"/>
              <a:t>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012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Locking and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With Shared Nothing architecture, each node is responsible for locking its own data</a:t>
            </a:r>
          </a:p>
          <a:p>
            <a:r>
              <a:rPr lang="en-GB" smtClean="0"/>
              <a:t>No global locking mechanism</a:t>
            </a:r>
          </a:p>
          <a:p>
            <a:r>
              <a:rPr lang="en-GB" smtClean="0"/>
              <a:t>However:</a:t>
            </a:r>
          </a:p>
          <a:p>
            <a:pPr lvl="1"/>
            <a:r>
              <a:rPr lang="en-GB" smtClean="0"/>
              <a:t>T1 locks item A on Node 1 and wants item B on Node 2</a:t>
            </a:r>
          </a:p>
          <a:p>
            <a:pPr lvl="1"/>
            <a:r>
              <a:rPr lang="en-GB" smtClean="0"/>
              <a:t>T2 locks item B on Node 2 and wants item A on Node 1</a:t>
            </a:r>
          </a:p>
          <a:p>
            <a:pPr lvl="1"/>
            <a:r>
              <a:rPr lang="en-GB" smtClean="0"/>
              <a:t>Distributed Deadlock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One approach </a:t>
            </a:r>
            <a:r>
              <a:rPr lang="en-US" smtClean="0"/>
              <a:t>–</a:t>
            </a:r>
            <a:r>
              <a:rPr lang="en-GB" smtClean="0"/>
              <a:t> Timeouts</a:t>
            </a:r>
          </a:p>
          <a:p>
            <a:r>
              <a:rPr lang="en-GB" smtClean="0"/>
              <a:t>Timeout T2, after wait exceeds a certain interval</a:t>
            </a:r>
          </a:p>
          <a:p>
            <a:pPr lvl="1"/>
            <a:r>
              <a:rPr lang="en-GB" smtClean="0"/>
              <a:t>Interval may need random element to avoid ‘chatter’</a:t>
            </a:r>
            <a:br>
              <a:rPr lang="en-GB" smtClean="0"/>
            </a:br>
            <a:r>
              <a:rPr lang="en-GB" smtClean="0"/>
              <a:t>i.e. both transactions give up at the same time and then try again</a:t>
            </a:r>
          </a:p>
          <a:p>
            <a:r>
              <a:rPr lang="en-GB" smtClean="0"/>
              <a:t>Rollback T2 to let T1 to proceed</a:t>
            </a:r>
          </a:p>
          <a:p>
            <a:r>
              <a:rPr lang="en-GB" smtClean="0"/>
              <a:t>Restart T2, which can now complete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More sophisticated approach (DB2)</a:t>
            </a:r>
          </a:p>
          <a:p>
            <a:r>
              <a:rPr lang="en-GB" smtClean="0"/>
              <a:t>Each node maintains a local ‘wait-for’ graph</a:t>
            </a:r>
          </a:p>
          <a:p>
            <a:r>
              <a:rPr lang="en-GB" smtClean="0"/>
              <a:t>Distributed deadlock detector (DDD) runs at the catalogue node for each database</a:t>
            </a:r>
          </a:p>
          <a:p>
            <a:r>
              <a:rPr lang="en-GB" smtClean="0"/>
              <a:t>Periodically, all nodes send their graphs to the DDD</a:t>
            </a:r>
          </a:p>
          <a:p>
            <a:r>
              <a:rPr lang="en-GB" smtClean="0"/>
              <a:t>DDD records all locks found in wait state</a:t>
            </a:r>
          </a:p>
          <a:p>
            <a:r>
              <a:rPr lang="en-GB" smtClean="0"/>
              <a:t>Transaction becomes a candidate for termination if found in same lock wait state on two successive iterations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02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Reliability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wish to preserve the ACID properties for parallelised transactions</a:t>
            </a:r>
          </a:p>
          <a:p>
            <a:pPr lvl="1"/>
            <a:r>
              <a:rPr lang="en-GB" dirty="0" smtClean="0"/>
              <a:t>Isolation is taken care of by 2PL protocol</a:t>
            </a:r>
          </a:p>
          <a:p>
            <a:pPr lvl="1"/>
            <a:r>
              <a:rPr lang="en-GB" dirty="0" smtClean="0"/>
              <a:t>Isolation implies Consistency</a:t>
            </a:r>
          </a:p>
          <a:p>
            <a:pPr lvl="1"/>
            <a:r>
              <a:rPr lang="en-GB" dirty="0" smtClean="0"/>
              <a:t>Durability can be taken care of node-by-node, with proper logging and recovery routines</a:t>
            </a:r>
          </a:p>
          <a:p>
            <a:pPr lvl="1"/>
            <a:r>
              <a:rPr lang="en-GB" dirty="0" smtClean="0"/>
              <a:t>Atomicity is the hard part. We need to commit all parts of a transaction, or abort all parts</a:t>
            </a:r>
          </a:p>
          <a:p>
            <a:pPr marL="0" indent="0">
              <a:buNone/>
            </a:pPr>
            <a:r>
              <a:rPr lang="en-GB" dirty="0" smtClean="0"/>
              <a:t>Two-phase commit protocol (2PC) is used to ensure that Atomicity is preserved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Less complex database software</a:t>
            </a:r>
          </a:p>
          <a:p>
            <a:r>
              <a:rPr lang="en-GB" dirty="0" smtClean="0"/>
              <a:t>Limited scalability</a:t>
            </a:r>
          </a:p>
          <a:p>
            <a:r>
              <a:rPr lang="en-GB" dirty="0"/>
              <a:t>Single buffer</a:t>
            </a:r>
          </a:p>
          <a:p>
            <a:r>
              <a:rPr lang="en-GB" dirty="0"/>
              <a:t>Single database storage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</a:t>
            </a:r>
            <a:r>
              <a:rPr lang="en-US" smtClean="0"/>
              <a:t>–</a:t>
            </a:r>
            <a:r>
              <a:rPr lang="en-GB" smtClean="0"/>
              <a:t> Shared Memory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4788024" y="1988840"/>
            <a:ext cx="3972910" cy="3200400"/>
            <a:chOff x="1828800" y="1981200"/>
            <a:chExt cx="5486400" cy="4419600"/>
          </a:xfrm>
        </p:grpSpPr>
        <p:sp>
          <p:nvSpPr>
            <p:cNvPr id="23" name="Can 22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Can 2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Can 2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Global Memory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31" name="Elbow Connector 30"/>
            <p:cNvCxnSpPr>
              <a:stCxn id="30" idx="2"/>
              <a:endCxn id="2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Elbow Connector 31"/>
            <p:cNvCxnSpPr>
              <a:stCxn id="27" idx="2"/>
              <a:endCxn id="2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29" idx="2"/>
              <a:endCxn id="2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28" idx="2"/>
              <a:endCxn id="23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2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Two-Phase Commit (2PC)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decomposed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G</a:t>
            </a:r>
            <a:r>
              <a:rPr lang="en-GB" dirty="0" smtClean="0"/>
              <a:t>lobal </a:t>
            </a:r>
            <a:r>
              <a:rPr lang="en-GB" dirty="0"/>
              <a:t>transaction </a:t>
            </a:r>
            <a:r>
              <a:rPr lang="en-GB" dirty="0" smtClean="0"/>
              <a:t>is managed by a single site, </a:t>
            </a:r>
            <a:r>
              <a:rPr lang="en-GB" dirty="0"/>
              <a:t>known 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L</a:t>
            </a:r>
            <a:r>
              <a:rPr lang="en-GB" dirty="0" smtClean="0"/>
              <a:t>ocal transactions </a:t>
            </a:r>
            <a:r>
              <a:rPr lang="en-GB" dirty="0"/>
              <a:t>may be executed on </a:t>
            </a:r>
            <a:r>
              <a:rPr lang="en-GB" dirty="0" smtClean="0"/>
              <a:t>separate sites,</a:t>
            </a:r>
            <a:r>
              <a:rPr lang="en-GB" dirty="0" smtClean="0"/>
              <a:t> known as the </a:t>
            </a:r>
            <a:r>
              <a:rPr lang="en-GB" i="1" dirty="0" smtClean="0"/>
              <a:t>participants</a:t>
            </a:r>
            <a:endParaRPr lang="en-GB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6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Coordinator sends </a:t>
            </a:r>
            <a:r>
              <a:rPr lang="en-GB" dirty="0" smtClean="0"/>
              <a:t>“prepare T” message </a:t>
            </a:r>
            <a:r>
              <a:rPr lang="en-GB" dirty="0"/>
              <a:t>to all participants</a:t>
            </a:r>
          </a:p>
          <a:p>
            <a:r>
              <a:rPr lang="en-GB" dirty="0" smtClean="0"/>
              <a:t>Participants respond with either “vote-commit T” or </a:t>
            </a:r>
            <a:br>
              <a:rPr lang="en-GB" dirty="0" smtClean="0"/>
            </a:br>
            <a:r>
              <a:rPr lang="en-GB" dirty="0" smtClean="0"/>
              <a:t>“vote-abort T”</a:t>
            </a:r>
          </a:p>
          <a:p>
            <a:r>
              <a:rPr lang="en-GB" dirty="0" smtClean="0"/>
              <a:t>Coordinator </a:t>
            </a:r>
            <a:r>
              <a:rPr lang="en-GB" dirty="0"/>
              <a:t>waits for participants to respond within a timeout period</a:t>
            </a:r>
          </a:p>
        </p:txBody>
      </p:sp>
    </p:spTree>
    <p:extLst>
      <p:ext uri="{BB962C8B-B14F-4D97-AF65-F5344CB8AC3E}">
        <p14:creationId xmlns:p14="http://schemas.microsoft.com/office/powerpoint/2010/main" val="127666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</a:t>
            </a:r>
            <a:r>
              <a:rPr lang="en-GB" dirty="0" smtClean="0"/>
              <a:t>“vote-commit T” (</a:t>
            </a:r>
            <a:r>
              <a:rPr lang="en-GB" dirty="0"/>
              <a:t>to commit), send </a:t>
            </a:r>
            <a:r>
              <a:rPr lang="en-GB" dirty="0" smtClean="0"/>
              <a:t>“commit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</a:t>
            </a:r>
            <a:r>
              <a:rPr lang="en-GB" dirty="0" smtClean="0"/>
              <a:t>“vote-abort T”, </a:t>
            </a:r>
            <a:r>
              <a:rPr lang="en-GB" dirty="0"/>
              <a:t>send </a:t>
            </a:r>
            <a:r>
              <a:rPr lang="en-GB" dirty="0" smtClean="0"/>
              <a:t>“abort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</p:spTree>
    <p:extLst>
      <p:ext uri="{BB962C8B-B14F-4D97-AF65-F5344CB8AC3E}">
        <p14:creationId xmlns:p14="http://schemas.microsoft.com/office/powerpoint/2010/main" val="295378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73617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br>
              <a:rPr lang="en-US" dirty="0" smtClean="0"/>
            </a:br>
            <a:r>
              <a:rPr lang="en-US" dirty="0" smtClean="0"/>
              <a:t>Utilities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184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Parallel Utilities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Ancillary operations can also exploit the parallel hardware</a:t>
            </a:r>
          </a:p>
          <a:p>
            <a:pPr lvl="1"/>
            <a:r>
              <a:rPr lang="en-GB" smtClean="0"/>
              <a:t>Parallel Data Loading/Import/Export</a:t>
            </a:r>
          </a:p>
          <a:p>
            <a:pPr lvl="1"/>
            <a:r>
              <a:rPr lang="en-GB" smtClean="0"/>
              <a:t>Parallel Index Creation</a:t>
            </a:r>
          </a:p>
          <a:p>
            <a:pPr lvl="1"/>
            <a:r>
              <a:rPr lang="en-GB" smtClean="0"/>
              <a:t>Parallel Rebalancing</a:t>
            </a:r>
          </a:p>
          <a:p>
            <a:pPr lvl="1"/>
            <a:r>
              <a:rPr lang="en-GB" smtClean="0"/>
              <a:t>Parallel Backup</a:t>
            </a:r>
          </a:p>
          <a:p>
            <a:pPr lvl="1"/>
            <a:r>
              <a:rPr lang="en-GB" smtClean="0"/>
              <a:t>Parallel Recovery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5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Loosely coupled</a:t>
            </a:r>
          </a:p>
          <a:p>
            <a:r>
              <a:rPr lang="en-GB" smtClean="0"/>
              <a:t>Distributed Memory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Disc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4788024" y="1988840"/>
            <a:ext cx="3972910" cy="3200400"/>
            <a:chOff x="457200" y="1981200"/>
            <a:chExt cx="3972910" cy="3200400"/>
          </a:xfrm>
        </p:grpSpPr>
        <p:sp>
          <p:nvSpPr>
            <p:cNvPr id="4" name="Can 3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solidFill>
                    <a:schemeClr val="tx1"/>
                  </a:solidFill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25" name="Straight Connector 24"/>
            <p:cNvCxnSpPr>
              <a:stCxn id="10" idx="2"/>
              <a:endCxn id="21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9" idx="2"/>
              <a:endCxn id="19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7" idx="2"/>
              <a:endCxn id="17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" idx="2"/>
              <a:endCxn id="5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7" idx="2"/>
              <a:endCxn id="6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4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S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5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Avoids memory bottleneck</a:t>
            </a:r>
          </a:p>
          <a:p>
            <a:r>
              <a:rPr lang="en-GB" dirty="0" smtClean="0"/>
              <a:t>Same page may be in more than one buffer at once </a:t>
            </a:r>
            <a:r>
              <a:rPr lang="en-US" dirty="0" smtClean="0"/>
              <a:t>–</a:t>
            </a:r>
            <a:r>
              <a:rPr lang="en-GB" dirty="0" smtClean="0"/>
              <a:t> can lead to incoherence</a:t>
            </a:r>
          </a:p>
          <a:p>
            <a:r>
              <a:rPr lang="en-GB" dirty="0" smtClean="0"/>
              <a:t>Needs global locking mechanism</a:t>
            </a:r>
          </a:p>
          <a:p>
            <a:r>
              <a:rPr lang="en-GB" dirty="0"/>
              <a:t>Single logical database storage</a:t>
            </a:r>
          </a:p>
          <a:p>
            <a:r>
              <a:rPr lang="en-GB" dirty="0"/>
              <a:t>Each processor has its own database buffer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</a:t>
            </a:r>
            <a:r>
              <a:rPr lang="en-US" smtClean="0"/>
              <a:t>–</a:t>
            </a:r>
            <a:r>
              <a:rPr lang="en-GB" smtClean="0"/>
              <a:t> Shared Disc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48" name="Group 47"/>
          <p:cNvGrpSpPr/>
          <p:nvPr/>
        </p:nvGrpSpPr>
        <p:grpSpPr>
          <a:xfrm>
            <a:off x="4788024" y="1988840"/>
            <a:ext cx="3972910" cy="3200400"/>
            <a:chOff x="457200" y="1981200"/>
            <a:chExt cx="3972910" cy="3200400"/>
          </a:xfrm>
        </p:grpSpPr>
        <p:sp>
          <p:nvSpPr>
            <p:cNvPr id="49" name="Can 48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Can 49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Can 50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solidFill>
                    <a:schemeClr val="tx1"/>
                  </a:solidFill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59" name="Straight Connector 58"/>
            <p:cNvCxnSpPr>
              <a:stCxn id="54" idx="2"/>
              <a:endCxn id="58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>
              <a:stCxn id="53" idx="2"/>
              <a:endCxn id="57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52" idx="2"/>
              <a:endCxn id="55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58" idx="2"/>
              <a:endCxn id="50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55" idx="2"/>
              <a:endCxn id="51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>
              <a:stCxn id="57" idx="2"/>
              <a:endCxn id="49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Oval 64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S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Massively Parallel</a:t>
            </a:r>
          </a:p>
          <a:p>
            <a:r>
              <a:rPr lang="en-GB" smtClean="0"/>
              <a:t>Loosely Coupled</a:t>
            </a:r>
          </a:p>
          <a:p>
            <a:r>
              <a:rPr lang="en-GB" smtClean="0"/>
              <a:t>High Speed Interconnect </a:t>
            </a:r>
            <a:br>
              <a:rPr lang="en-GB" smtClean="0"/>
            </a:br>
            <a:r>
              <a:rPr lang="en-GB" smtClean="0"/>
              <a:t>(between processors)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Nothing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4757335" y="1987550"/>
            <a:ext cx="4000500" cy="2667000"/>
            <a:chOff x="1828800" y="1981200"/>
            <a:chExt cx="5486400" cy="3657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28" name="Straight Connector 27"/>
            <p:cNvCxnSpPr>
              <a:stCxn id="10" idx="3"/>
              <a:endCxn id="9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7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35" name="Straight Connector 34"/>
            <p:cNvCxnSpPr>
              <a:stCxn id="10" idx="2"/>
              <a:endCxn id="33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33" idx="2"/>
              <a:endCxn id="6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9" idx="2"/>
              <a:endCxn id="32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2" idx="2"/>
              <a:endCxn id="4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7" idx="2"/>
              <a:endCxn id="31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1" idx="2"/>
              <a:endCxn id="5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One page is only in one local buffer </a:t>
            </a:r>
            <a:r>
              <a:rPr lang="en-US" dirty="0" smtClean="0"/>
              <a:t>–</a:t>
            </a:r>
            <a:r>
              <a:rPr lang="en-GB" dirty="0" smtClean="0"/>
              <a:t> no buffer incoherence</a:t>
            </a:r>
          </a:p>
          <a:p>
            <a:r>
              <a:rPr lang="en-GB" dirty="0" smtClean="0"/>
              <a:t>Needs distributed deadlock detection</a:t>
            </a:r>
          </a:p>
          <a:p>
            <a:r>
              <a:rPr lang="en-GB" dirty="0" smtClean="0"/>
              <a:t>Needs multiphase commit protocol</a:t>
            </a:r>
          </a:p>
          <a:p>
            <a:r>
              <a:rPr lang="en-GB" dirty="0" smtClean="0"/>
              <a:t>Needs to break SQL requests into multiple sub-requests</a:t>
            </a:r>
          </a:p>
          <a:p>
            <a:r>
              <a:rPr lang="en-GB" dirty="0"/>
              <a:t>Each processor has its own database buffer</a:t>
            </a:r>
          </a:p>
          <a:p>
            <a:r>
              <a:rPr lang="en-GB" dirty="0"/>
              <a:t>Each processor owns part of the </a:t>
            </a:r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- Shared Nothing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4757335" y="1987550"/>
            <a:ext cx="4000500" cy="2667000"/>
            <a:chOff x="1828800" y="1981200"/>
            <a:chExt cx="5486400" cy="3657600"/>
          </a:xfrm>
        </p:grpSpPr>
        <p:sp>
          <p:nvSpPr>
            <p:cNvPr id="56" name="Can 5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Can 5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Can 5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0" idx="3"/>
              <a:endCxn id="5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Rectangle 6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67" name="Straight Connector 66"/>
            <p:cNvCxnSpPr>
              <a:stCxn id="61" idx="2"/>
              <a:endCxn id="6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>
              <a:stCxn id="66" idx="2"/>
              <a:endCxn id="5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60" idx="2"/>
              <a:endCxn id="6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>
              <a:stCxn id="65" idx="2"/>
              <a:endCxn id="5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>
              <a:stCxn id="59" idx="2"/>
              <a:endCxn id="6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>
              <a:stCxn id="64" idx="2"/>
              <a:endCxn id="5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9166</TotalTime>
  <Words>1690</Words>
  <Application>Microsoft Macintosh PowerPoint</Application>
  <PresentationFormat>On-screen Show (4:3)</PresentationFormat>
  <Paragraphs>509</Paragraphs>
  <Slides>55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ECS</vt:lpstr>
      <vt:lpstr>Parallel Databases</vt:lpstr>
      <vt:lpstr>Definitions</vt:lpstr>
      <vt:lpstr>Why Parallel Databases</vt:lpstr>
      <vt:lpstr>Shared Memory Architecture</vt:lpstr>
      <vt:lpstr>Software – Shared Memory</vt:lpstr>
      <vt:lpstr>Shared Disc Architecture</vt:lpstr>
      <vt:lpstr>Software – Shared Disc</vt:lpstr>
      <vt:lpstr>Shared Nothing Architecture</vt:lpstr>
      <vt:lpstr>Software - Shared Nothing</vt:lpstr>
      <vt:lpstr>Hardware vs. Software Architecture</vt:lpstr>
      <vt:lpstr>Shared Nothing Challenges</vt:lpstr>
      <vt:lpstr>Hash Partitioning</vt:lpstr>
      <vt:lpstr>Range Partitioning</vt:lpstr>
      <vt:lpstr>Schema Partitioning</vt:lpstr>
      <vt:lpstr>Rebalancing Data</vt:lpstr>
      <vt:lpstr>Dividing up the Work</vt:lpstr>
      <vt:lpstr>DB Software on each node</vt:lpstr>
      <vt:lpstr>Transaction Parallelism</vt:lpstr>
      <vt:lpstr>Query Parallelism</vt:lpstr>
      <vt:lpstr>Intra-Operator Parallelism</vt:lpstr>
      <vt:lpstr>Intra-Operator Parallelism</vt:lpstr>
      <vt:lpstr>I/O Shipping</vt:lpstr>
      <vt:lpstr>Function Shipping</vt:lpstr>
      <vt:lpstr>Function Shipping Benefits</vt:lpstr>
      <vt:lpstr>Inter-Operator Parallelism</vt:lpstr>
      <vt:lpstr>Resulting Parallelism</vt:lpstr>
      <vt:lpstr>Basic Operators</vt:lpstr>
      <vt:lpstr>The Volcano Architecture</vt:lpstr>
      <vt:lpstr>Exchange Operators</vt:lpstr>
      <vt:lpstr>Exchange Operators</vt:lpstr>
      <vt:lpstr>Exchange Operators</vt:lpstr>
      <vt:lpstr>Exchange Operators</vt:lpstr>
      <vt:lpstr>PowerPoint Presentation</vt:lpstr>
      <vt:lpstr>Query  Processing</vt:lpstr>
      <vt:lpstr>Some Parallel Queries</vt:lpstr>
      <vt:lpstr>Orders Database</vt:lpstr>
      <vt:lpstr>Enquiry/Query</vt:lpstr>
      <vt:lpstr>Collocated Join</vt:lpstr>
      <vt:lpstr>Directed Join</vt:lpstr>
      <vt:lpstr>Broadcast Join</vt:lpstr>
      <vt:lpstr>Repartitioned Join</vt:lpstr>
      <vt:lpstr>Query Handling</vt:lpstr>
      <vt:lpstr>Further Aspects</vt:lpstr>
      <vt:lpstr>Deadlock  Detection</vt:lpstr>
      <vt:lpstr>Locking and Deadlocks</vt:lpstr>
      <vt:lpstr>Resolving Deadlocks</vt:lpstr>
      <vt:lpstr>Resolving Deadlocks</vt:lpstr>
      <vt:lpstr>Reliability</vt:lpstr>
      <vt:lpstr>Reliability</vt:lpstr>
      <vt:lpstr>Two-Phase Commit (2PC)</vt:lpstr>
      <vt:lpstr>Phase 1: Voting</vt:lpstr>
      <vt:lpstr>Phase 2: Decision</vt:lpstr>
      <vt:lpstr>Normal Operation</vt:lpstr>
      <vt:lpstr>Parallel  Utilities</vt:lpstr>
      <vt:lpstr>Parallel Utilities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Databases</dc:title>
  <dc:creator>Nicholas Gibbins</dc:creator>
  <cp:lastModifiedBy>Nicholas Gibbins</cp:lastModifiedBy>
  <cp:revision>50</cp:revision>
  <cp:lastPrinted>2009-03-09T13:20:26Z</cp:lastPrinted>
  <dcterms:created xsi:type="dcterms:W3CDTF">2009-03-08T20:26:52Z</dcterms:created>
  <dcterms:modified xsi:type="dcterms:W3CDTF">2013-03-26T12:15:37Z</dcterms:modified>
</cp:coreProperties>
</file>