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1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  <p:sldMasterId id="2147483677" r:id="rId2"/>
    <p:sldMasterId id="2147483689" r:id="rId3"/>
    <p:sldMasterId id="2147483700" r:id="rId4"/>
  </p:sldMasterIdLst>
  <p:notesMasterIdLst>
    <p:notesMasterId r:id="rId66"/>
  </p:notesMasterIdLst>
  <p:handoutMasterIdLst>
    <p:handoutMasterId r:id="rId67"/>
  </p:handoutMasterIdLst>
  <p:sldIdLst>
    <p:sldId id="260" r:id="rId5"/>
    <p:sldId id="317" r:id="rId6"/>
    <p:sldId id="287" r:id="rId7"/>
    <p:sldId id="262" r:id="rId8"/>
    <p:sldId id="268" r:id="rId9"/>
    <p:sldId id="266" r:id="rId10"/>
    <p:sldId id="267" r:id="rId11"/>
    <p:sldId id="263" r:id="rId12"/>
    <p:sldId id="264" r:id="rId13"/>
    <p:sldId id="336" r:id="rId14"/>
    <p:sldId id="265" r:id="rId15"/>
    <p:sldId id="269" r:id="rId16"/>
    <p:sldId id="270" r:id="rId17"/>
    <p:sldId id="271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340" r:id="rId31"/>
    <p:sldId id="341" r:id="rId32"/>
    <p:sldId id="342" r:id="rId33"/>
    <p:sldId id="343" r:id="rId34"/>
    <p:sldId id="346" r:id="rId35"/>
    <p:sldId id="347" r:id="rId36"/>
    <p:sldId id="345" r:id="rId37"/>
    <p:sldId id="344" r:id="rId38"/>
    <p:sldId id="288" r:id="rId39"/>
    <p:sldId id="289" r:id="rId40"/>
    <p:sldId id="290" r:id="rId41"/>
    <p:sldId id="313" r:id="rId42"/>
    <p:sldId id="314" r:id="rId43"/>
    <p:sldId id="292" r:id="rId44"/>
    <p:sldId id="318" r:id="rId45"/>
    <p:sldId id="320" r:id="rId46"/>
    <p:sldId id="321" r:id="rId47"/>
    <p:sldId id="299" r:id="rId48"/>
    <p:sldId id="308" r:id="rId49"/>
    <p:sldId id="300" r:id="rId50"/>
    <p:sldId id="311" r:id="rId51"/>
    <p:sldId id="306" r:id="rId52"/>
    <p:sldId id="323" r:id="rId53"/>
    <p:sldId id="332" r:id="rId54"/>
    <p:sldId id="324" r:id="rId55"/>
    <p:sldId id="273" r:id="rId56"/>
    <p:sldId id="325" r:id="rId57"/>
    <p:sldId id="326" r:id="rId58"/>
    <p:sldId id="327" r:id="rId59"/>
    <p:sldId id="337" r:id="rId60"/>
    <p:sldId id="328" r:id="rId61"/>
    <p:sldId id="329" r:id="rId62"/>
    <p:sldId id="330" r:id="rId63"/>
    <p:sldId id="338" r:id="rId64"/>
    <p:sldId id="331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0000"/>
    <a:srgbClr val="99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71150" autoAdjust="0"/>
  </p:normalViewPr>
  <p:slideViewPr>
    <p:cSldViewPr>
      <p:cViewPr>
        <p:scale>
          <a:sx n="81" d="100"/>
          <a:sy n="81" d="100"/>
        </p:scale>
        <p:origin x="-280" y="88"/>
      </p:cViewPr>
      <p:guideLst>
        <p:guide orient="horz" pos="4246"/>
        <p:guide pos="2879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97CC8-DE70-9140-9F52-EF081617E37B}" type="datetimeFigureOut">
              <a:rPr lang="en-US" smtClean="0"/>
              <a:pPr/>
              <a:t>15/11/2012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D2D0D-191E-E44C-996B-AC3310359F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144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036CE36-0872-2F4D-B362-E22EB214A3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687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2C5C38-6D5D-DB4D-BEC8-00292445BAFF}" type="slidenum">
              <a:rPr lang="en-GB"/>
              <a:pPr/>
              <a:t>1</a:t>
            </a:fld>
            <a:endParaRPr lang="en-GB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7BF538-22AD-0245-A5F1-F7E9DDCB6109}" type="slidenum">
              <a:rPr lang="en-GB"/>
              <a:pPr/>
              <a:t>11</a:t>
            </a:fld>
            <a:endParaRPr lang="en-GB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27FA4C-5047-9745-87F3-12D60BC093B1}" type="slidenum">
              <a:rPr lang="en-GB"/>
              <a:pPr/>
              <a:t>12</a:t>
            </a:fld>
            <a:endParaRPr lang="en-GB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4FEC6B-FE9E-CE4A-828E-6D8E21A746ED}" type="slidenum">
              <a:rPr lang="en-GB"/>
              <a:pPr/>
              <a:t>13</a:t>
            </a:fld>
            <a:endParaRPr lang="en-GB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9B53B-AAD9-B547-AD74-702A6A878AD9}" type="slidenum">
              <a:rPr lang="en-GB"/>
              <a:pPr/>
              <a:t>14</a:t>
            </a:fld>
            <a:endParaRPr lang="en-GB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 personal content management assistant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CBC57D-FCF9-F84B-868F-5B1744ADC54C}" type="slidenum">
              <a:rPr lang="en-GB"/>
              <a:pPr/>
              <a:t>15</a:t>
            </a:fld>
            <a:endParaRPr lang="en-GB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635763-459A-C84E-9962-7E1382AE7197}" type="slidenum">
              <a:rPr lang="en-GB"/>
              <a:pPr/>
              <a:t>16</a:t>
            </a:fld>
            <a:endParaRPr lang="en-GB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BD382D-5489-264B-AED4-FA6A5E013F62}" type="slidenum">
              <a:rPr lang="en-GB"/>
              <a:pPr/>
              <a:t>17</a:t>
            </a:fld>
            <a:endParaRPr lang="en-GB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D5DB95-83C8-AE4A-B0A1-D4CB2334C4E6}" type="slidenum">
              <a:rPr lang="en-GB"/>
              <a:pPr/>
              <a:t>18</a:t>
            </a:fld>
            <a:endParaRPr lang="en-GB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8B9AE5-AA0F-4647-8731-627242894149}" type="slidenum">
              <a:rPr lang="en-GB"/>
              <a:pPr/>
              <a:t>19</a:t>
            </a:fld>
            <a:endParaRPr lang="en-GB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FB2AB-D0C4-5041-80BD-423D179590C0}" type="slidenum">
              <a:rPr lang="en-GB"/>
              <a:pPr/>
              <a:t>20</a:t>
            </a:fld>
            <a:endParaRPr lang="en-GB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 far, we’ve concentrated on hypermedia systems where the dominant paradigm is one of </a:t>
            </a:r>
            <a:r>
              <a:rPr lang="en-US" i="1" dirty="0" smtClean="0"/>
              <a:t>navigation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Links are to be </a:t>
            </a:r>
            <a:r>
              <a:rPr lang="en-US" i="1" dirty="0" smtClean="0"/>
              <a:t>followed</a:t>
            </a:r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dirty="0" smtClean="0"/>
              <a:t>In this lecture, we’ll consider hypermedia systems where linking structures are not primarily used for navigation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34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479850-D305-5241-AC15-ACA955FE9C84}" type="slidenum">
              <a:rPr lang="en-GB"/>
              <a:pPr/>
              <a:t>21</a:t>
            </a:fld>
            <a:endParaRPr lang="en-GB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F94DE9-618C-E143-8787-93C8BEEBD918}" type="slidenum">
              <a:rPr lang="en-GB"/>
              <a:pPr/>
              <a:t>22</a:t>
            </a:fld>
            <a:endParaRPr lang="en-GB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FC93C8-22AE-C145-A881-9F67BC7C19EC}" type="slidenum">
              <a:rPr lang="en-GB"/>
              <a:pPr/>
              <a:t>23</a:t>
            </a:fld>
            <a:endParaRPr lang="en-GB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C8814-8B2D-7044-A867-E9B082D3E86D}" type="slidenum">
              <a:rPr lang="en-GB"/>
              <a:pPr/>
              <a:t>24</a:t>
            </a:fld>
            <a:endParaRPr lang="en-GB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E19A66-DCCA-5D4C-B276-99B620B848F1}" type="slidenum">
              <a:rPr lang="en-GB"/>
              <a:pPr/>
              <a:t>25</a:t>
            </a:fld>
            <a:endParaRPr lang="en-GB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9D953A-EA1D-D44F-A582-C7CE8A8F4AFA}" type="slidenum">
              <a:rPr lang="en-GB"/>
              <a:pPr/>
              <a:t>26</a:t>
            </a:fld>
            <a:endParaRPr lang="en-GB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Randy Trigg’s PhD</a:t>
            </a:r>
          </a:p>
          <a:p>
            <a:endParaRPr lang="en-US" dirty="0" smtClean="0"/>
          </a:p>
          <a:p>
            <a:r>
              <a:rPr lang="en-US" dirty="0" smtClean="0"/>
              <a:t>Rhetorical moves from IBIS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860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A3930D-62BB-D746-A32D-63ED208B0516}" type="slidenum">
              <a:rPr lang="en-GB" sz="1200"/>
              <a:pPr eaLnBrk="1" hangingPunct="1"/>
              <a:t>37</a:t>
            </a:fld>
            <a:endParaRPr lang="en-GB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0800" y="879475"/>
            <a:ext cx="4217988" cy="3163888"/>
          </a:xfrm>
          <a:solidFill>
            <a:srgbClr val="FFFFFF"/>
          </a:solidFill>
          <a:ln/>
        </p:spPr>
      </p:sp>
      <p:sp>
        <p:nvSpPr>
          <p:cNvPr id="18436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41863" cy="3513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B113B9-DEF9-A345-966E-E9DD3DB8FBCD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428836-F3EA-5B46-8099-0A8BD730D647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Why use ontologies?</a:t>
            </a:r>
          </a:p>
          <a:p>
            <a:pPr lvl="1"/>
            <a:r>
              <a:rPr lang="en-GB" dirty="0" smtClean="0"/>
              <a:t>Shared understanding</a:t>
            </a:r>
          </a:p>
          <a:p>
            <a:pPr lvl="1"/>
            <a:r>
              <a:rPr lang="en-GB" dirty="0" smtClean="0"/>
              <a:t>Facilitate communication (joint terminology, normative model)</a:t>
            </a:r>
          </a:p>
          <a:p>
            <a:pPr lvl="1"/>
            <a:r>
              <a:rPr lang="en-GB" dirty="0" smtClean="0"/>
              <a:t>Inter-operability: sharing and reuse</a:t>
            </a:r>
          </a:p>
          <a:p>
            <a:pPr eaLnBrk="1" hangingPunct="1"/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1EBC7E-5BDB-B844-BFF1-550BB6ACA8F6}" type="slidenum">
              <a:rPr lang="en-GB"/>
              <a:pPr/>
              <a:t>4</a:t>
            </a:fld>
            <a:endParaRPr lang="en-GB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These tools support common understanding</a:t>
            </a:r>
          </a:p>
          <a:p>
            <a:r>
              <a:rPr lang="en-GB" dirty="0" smtClean="0"/>
              <a:t>Less confusing than networks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276C56-4C66-2D4C-B076-52E480BA9453}" type="slidenum">
              <a:rPr lang="en-GB" sz="1200"/>
              <a:pPr eaLnBrk="1" hangingPunct="1"/>
              <a:t>40</a:t>
            </a:fld>
            <a:endParaRPr lang="en-GB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0800" y="879475"/>
            <a:ext cx="4217988" cy="3163888"/>
          </a:xfrm>
          <a:solidFill>
            <a:srgbClr val="FFFFFF"/>
          </a:solidFill>
          <a:ln/>
        </p:spPr>
      </p:sp>
      <p:sp>
        <p:nvSpPr>
          <p:cNvPr id="22532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41863" cy="3513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9DC4E4-EEE0-C04E-B735-BA5A76A86380}" type="slidenum">
              <a:rPr lang="en-GB" sz="1200"/>
              <a:pPr eaLnBrk="1" hangingPunct="1"/>
              <a:t>44</a:t>
            </a:fld>
            <a:endParaRPr lang="en-GB" sz="12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Tim Berners-Lee, WWW Keynote, 1999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39A81C-47F1-F345-AF39-E638576E22AA}" type="slidenum">
              <a:rPr lang="en-GB"/>
              <a:pPr/>
              <a:t>45</a:t>
            </a:fld>
            <a:endParaRPr lang="en-GB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0B9DF1-3135-1740-8A9B-97880F9A7494}" type="slidenum">
              <a:rPr lang="en-GB" sz="1200"/>
              <a:pPr eaLnBrk="1" hangingPunct="1"/>
              <a:t>46</a:t>
            </a:fld>
            <a:endParaRPr lang="en-GB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82FEE-7BA4-AD4B-BB67-B2502CDA529B}" type="slidenum">
              <a:rPr lang="en-GB"/>
              <a:pPr/>
              <a:t>47</a:t>
            </a:fld>
            <a:endParaRPr lang="en-GB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Physical hypermedia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334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Pervasive computing</a:t>
            </a:r>
            <a:r>
              <a:rPr lang="en-US" baseline="0" dirty="0" smtClean="0"/>
              <a:t> – c.f. ubiquitous computing (Xerox PARC – Mark Weiser)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Pervasive hypermedia – links in everything?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31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Chawton</a:t>
            </a:r>
            <a:r>
              <a:rPr lang="en-US" dirty="0" smtClean="0"/>
              <a:t> House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466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7A3F7B-B117-2944-8778-0D63E9981C07}" type="slidenum">
              <a:rPr lang="en-GB"/>
              <a:pPr/>
              <a:t>52</a:t>
            </a:fld>
            <a:endParaRPr lang="en-GB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Salt ‘n’ Pepper</a:t>
            </a:r>
            <a:r>
              <a:rPr lang="en-GB" baseline="0" dirty="0" smtClean="0"/>
              <a:t> </a:t>
            </a:r>
            <a:r>
              <a:rPr lang="en-US" baseline="0" dirty="0" smtClean="0"/>
              <a:t>–</a:t>
            </a:r>
            <a:r>
              <a:rPr lang="en-GB" baseline="0" dirty="0" smtClean="0"/>
              <a:t> Patrick Sinclair</a:t>
            </a:r>
            <a:endParaRPr lang="en-GB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QR-codes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85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9FBB07-34CD-5947-98B0-7AAF95F10A7E}" type="slidenum">
              <a:rPr lang="en-GB"/>
              <a:pPr/>
              <a:t>5</a:t>
            </a:fld>
            <a:endParaRPr lang="en-GB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This work emerged almost exclusively from Xerox PARC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9FCE0-0B0E-FD4E-A0F5-7A7B1C8EE82E}" type="slidenum">
              <a:rPr lang="en-US"/>
              <a:pPr/>
              <a:t>55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Again, back to programmed learning</a:t>
            </a:r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8F6687-AB1E-F54C-8FFB-1E7DFE7576A3}" type="slidenum">
              <a:rPr lang="en-GB"/>
              <a:pPr/>
              <a:t>6</a:t>
            </a:fld>
            <a:endParaRPr lang="en-GB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41D2F3-33EB-174F-993E-E22A820625D9}" type="slidenum">
              <a:rPr lang="en-GB"/>
              <a:pPr/>
              <a:t>7</a:t>
            </a:fld>
            <a:endParaRPr lang="en-GB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05BAC5-7BFE-5C45-9447-381E52CC1FC5}" type="slidenum">
              <a:rPr lang="en-GB"/>
              <a:pPr/>
              <a:t>8</a:t>
            </a:fld>
            <a:endParaRPr lang="en-GB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 2</a:t>
            </a:r>
            <a:r>
              <a:rPr lang="en-GB" baseline="30000" dirty="0" smtClean="0"/>
              <a:t>nd</a:t>
            </a:r>
            <a:r>
              <a:rPr lang="en-GB" dirty="0" smtClean="0"/>
              <a:t> Gen spatial hypertext system (2000-)</a:t>
            </a:r>
          </a:p>
          <a:p>
            <a:endParaRPr lang="en-GB" dirty="0" smtClean="0"/>
          </a:p>
          <a:p>
            <a:r>
              <a:rPr lang="en-GB" dirty="0" smtClean="0"/>
              <a:t>Based on experiences with VIKI (Shipman and Marshall)</a:t>
            </a:r>
          </a:p>
          <a:p>
            <a:endParaRPr lang="en-GB" dirty="0" smtClean="0"/>
          </a:p>
          <a:p>
            <a:r>
              <a:rPr lang="en-GB" dirty="0" smtClean="0"/>
              <a:t>Frank Shipman, Texas A&amp;M</a:t>
            </a:r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D4A12F-9577-664C-B640-8EE3D745C388}" type="slidenum">
              <a:rPr lang="en-GB"/>
              <a:pPr/>
              <a:t>9</a:t>
            </a:fld>
            <a:endParaRPr lang="en-GB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65" charset="0"/>
                <a:ea typeface="+mn-ea"/>
                <a:cs typeface="+mn-cs"/>
              </a:rPr>
              <a:t>Relationships between objects may be noted 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65" charset="0"/>
                <a:ea typeface="+mn-ea"/>
                <a:cs typeface="+mn-cs"/>
              </a:rPr>
              <a:t>Through spatial juxtaposition and placement 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65" charset="0"/>
                <a:ea typeface="+mn-ea"/>
                <a:cs typeface="+mn-cs"/>
              </a:rPr>
              <a:t>Through visual properties (expressing category membership)</a:t>
            </a:r>
            <a:endParaRPr lang="en-US" dirty="0" smtClean="0"/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D4A12F-9577-664C-B640-8EE3D745C388}" type="slidenum">
              <a:rPr lang="en-GB"/>
              <a:pPr/>
              <a:t>10</a:t>
            </a:fld>
            <a:endParaRPr lang="en-GB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65" charset="0"/>
                <a:ea typeface="+mn-ea"/>
                <a:cs typeface="+mn-cs"/>
              </a:rPr>
              <a:t>Categorical or activity-related connections among objects may also be noted through hierarchical collections </a:t>
            </a:r>
            <a:endParaRPr lang="en-US" dirty="0" smtClean="0"/>
          </a:p>
          <a:p>
            <a:endParaRPr lang="en-GB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Arial" pitchFamily="-65" charset="0"/>
                <a:ea typeface="+mn-ea"/>
                <a:cs typeface="+mn-cs"/>
              </a:rPr>
              <a:t>Composites provide users with the ability to abstract relationships among types of objects </a:t>
            </a: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8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" y="1700213"/>
            <a:ext cx="86868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33825"/>
            <a:ext cx="8686800" cy="1752600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324600"/>
            <a:ext cx="2133600" cy="304800"/>
          </a:xfrm>
        </p:spPr>
        <p:txBody>
          <a:bodyPr rIns="91440"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2100" y="115888"/>
            <a:ext cx="2178050" cy="53403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15888"/>
            <a:ext cx="6381750" cy="53403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341438"/>
            <a:ext cx="8382000" cy="4830762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pic>
        <p:nvPicPr>
          <p:cNvPr id="8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08050"/>
            <a:ext cx="8534400" cy="61595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76400"/>
            <a:ext cx="4191000" cy="4419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1000" cy="4419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5C4AC-9921-B44B-9B01-FB3FBEB4673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703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08050"/>
            <a:ext cx="8534400" cy="61595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76400"/>
            <a:ext cx="8534400" cy="2133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962400"/>
            <a:ext cx="8534400" cy="2133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CA64AC-15F0-B448-853C-A0A1216AC7B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70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 indent="-270000">
              <a:buFont typeface="Arial"/>
              <a:buChar char="•"/>
              <a:defRPr/>
            </a:lvl1pPr>
            <a:lvl2pPr marL="540000" indent="-270000">
              <a:buFont typeface="Arial"/>
              <a:buChar char="•"/>
              <a:defRPr sz="2000"/>
            </a:lvl2pPr>
            <a:lvl3pPr marL="810000" indent="-270000">
              <a:buFont typeface="Arial"/>
              <a:buChar char="•"/>
              <a:defRPr sz="2000"/>
            </a:lvl3pPr>
            <a:lvl4pPr marL="1080000" indent="-270000">
              <a:buFont typeface="Arial"/>
              <a:buChar char="•"/>
              <a:defRPr sz="2000"/>
            </a:lvl4pPr>
            <a:lvl5pPr marL="1350000" indent="-270000">
              <a:buFont typeface="Arial"/>
              <a:buChar char="•"/>
              <a:defRPr sz="20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dirty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" y="1700213"/>
            <a:ext cx="86868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33825"/>
            <a:ext cx="8686800" cy="1752600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324600"/>
            <a:ext cx="2133600" cy="304800"/>
          </a:xfrm>
        </p:spPr>
        <p:txBody>
          <a:bodyPr rIns="91440"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038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dirty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41438"/>
            <a:ext cx="4038600" cy="4830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41438"/>
            <a:ext cx="4038600" cy="4830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dirty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41438"/>
            <a:ext cx="4038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981201"/>
            <a:ext cx="40386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341438"/>
            <a:ext cx="4038601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1981201"/>
            <a:ext cx="4038601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46ECAC-3B7D-7B47-BB51-FA59818F3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Relationship Id="rId11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41438"/>
            <a:ext cx="8382000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174625" indent="-174625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76213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722313" indent="-185738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985838" indent="-176213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258888" indent="-185738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174625" indent="-174625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76213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722313" indent="-185738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985838" indent="-176213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258888" indent="-185738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4" Type="http://schemas.openxmlformats.org/officeDocument/2006/relationships/image" Target="../media/image27.png"/><Relationship Id="rId1" Type="http://schemas.microsoft.com/office/2007/relationships/media" Target="file://localhost/Users/nmg/Documents/Work/Presentations/2004-08-09%20ht2004/cohse-ms.avi" TargetMode="External"/><Relationship Id="rId2" Type="http://schemas.openxmlformats.org/officeDocument/2006/relationships/video" Target="file://localhost/Users/nmg/Documents/Work/Presentations/2004-08-09%20ht2004/cohse-ms.avi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microsoft.com/office/2007/relationships/hdphoto" Target="../media/hdphoto1.wdp"/><Relationship Id="rId6" Type="http://schemas.openxmlformats.org/officeDocument/2006/relationships/image" Target="../media/image34.png"/><Relationship Id="rId7" Type="http://schemas.microsoft.com/office/2007/relationships/hdphoto" Target="../media/hdphoto2.wdp"/><Relationship Id="rId8" Type="http://schemas.openxmlformats.org/officeDocument/2006/relationships/image" Target="../media/image35.png"/><Relationship Id="rId9" Type="http://schemas.microsoft.com/office/2007/relationships/hdphoto" Target="../media/hdphoto3.wdp"/><Relationship Id="rId10" Type="http://schemas.openxmlformats.org/officeDocument/2006/relationships/image" Target="../media/image36.png"/><Relationship Id="rId11" Type="http://schemas.microsoft.com/office/2007/relationships/hdphoto" Target="../media/hdphoto4.wdp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47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/>
              <a:t>Richer Links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mtClean="0"/>
              <a:t>The Future of Hypertext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Dr</a:t>
            </a:r>
            <a:r>
              <a:rPr lang="en-US" dirty="0" smtClean="0"/>
              <a:t> Nicholas Gibbins - </a:t>
            </a:r>
            <a:r>
              <a:rPr lang="en-US" dirty="0" err="1" smtClean="0"/>
              <a:t>nmg@ecs.soton.ac.uk</a:t>
            </a:r>
            <a:endParaRPr lang="en-US" dirty="0" smtClean="0"/>
          </a:p>
          <a:p>
            <a:r>
              <a:rPr lang="en-US" dirty="0" smtClean="0"/>
              <a:t>2012-2013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By collection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By composite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Spatial structures and relationships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835696" y="2996952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835696" y="3717032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67744" y="4077072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547664" y="4509120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123728" y="4869160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187624" y="2780928"/>
            <a:ext cx="2376264" cy="2952328"/>
          </a:xfrm>
          <a:prstGeom prst="rect">
            <a:avLst/>
          </a:prstGeom>
          <a:noFill/>
          <a:ln w="12700" cap="flat" cmpd="sng" algn="ctr">
            <a:solidFill>
              <a:schemeClr val="tx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292080" y="2708920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5292080" y="4365104"/>
            <a:ext cx="864096" cy="576064"/>
          </a:xfrm>
          <a:prstGeom prst="roundRect">
            <a:avLst>
              <a:gd name="adj" fmla="val 36709"/>
            </a:avLst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 rot="1819613">
            <a:off x="5306387" y="3535732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092279" y="3501009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7092279" y="5157193"/>
            <a:ext cx="864096" cy="576064"/>
          </a:xfrm>
          <a:prstGeom prst="roundRect">
            <a:avLst>
              <a:gd name="adj" fmla="val 36709"/>
            </a:avLst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 rot="1819613">
            <a:off x="7106586" y="4327821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6258798"/>
            <a:ext cx="7482517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Marshall, C.C. </a:t>
            </a:r>
            <a:r>
              <a:rPr lang="en-US" sz="1600" dirty="0">
                <a:latin typeface="Georgia"/>
                <a:cs typeface="Georgia"/>
              </a:rPr>
              <a:t>et al (1994) </a:t>
            </a:r>
            <a:r>
              <a:rPr lang="en-US" sz="1600" i="1" dirty="0">
                <a:latin typeface="Georgia"/>
                <a:cs typeface="Georgia"/>
              </a:rPr>
              <a:t>VIKI: spatial hypertext supporting emergent </a:t>
            </a:r>
            <a:r>
              <a:rPr lang="en-US" sz="1600" i="1" dirty="0" smtClean="0">
                <a:latin typeface="Georgia"/>
                <a:cs typeface="Georgia"/>
              </a:rPr>
              <a:t>structure</a:t>
            </a:r>
            <a:r>
              <a:rPr lang="en-US" sz="1600" dirty="0" smtClean="0">
                <a:latin typeface="Georgia"/>
                <a:cs typeface="Georgia"/>
              </a:rPr>
              <a:t>. 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dirty="0" smtClean="0">
                <a:latin typeface="Georgia"/>
                <a:cs typeface="Georgia"/>
              </a:rPr>
              <a:t>Proceedings of the 1994 ACM European Conference on Hypertext, pp. 13-23.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2354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Spatial Parsers</a:t>
            </a:r>
            <a:endParaRPr lang="en-GB"/>
          </a:p>
        </p:txBody>
      </p:sp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Produce explicit structure by interpreting the implicit structure in a space</a:t>
            </a:r>
          </a:p>
          <a:p>
            <a:pPr lvl="1"/>
            <a:r>
              <a:rPr lang="en-GB" dirty="0" smtClean="0"/>
              <a:t>The problem is for the parser to understand what structure is deliberate and what is not intended</a:t>
            </a:r>
          </a:p>
          <a:p>
            <a:pPr lvl="1"/>
            <a:r>
              <a:rPr lang="en-GB" dirty="0" smtClean="0"/>
              <a:t>Rely heavily on heuristics determined for the user</a:t>
            </a:r>
          </a:p>
          <a:p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4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/>
              <a:t>Storyspace</a:t>
            </a:r>
            <a:r>
              <a:rPr lang="en-GB" dirty="0" smtClean="0"/>
              <a:t> is a hypertext writing tool.</a:t>
            </a:r>
          </a:p>
          <a:p>
            <a:pPr lvl="1"/>
            <a:r>
              <a:rPr lang="en-GB" dirty="0" smtClean="0"/>
              <a:t>Provides a variety of maps and views to help writers create, organize, and revise dynamically.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3040" b="-23040"/>
          <a:stretch>
            <a:fillRect/>
          </a:stretch>
        </p:blipFill>
        <p:spPr/>
      </p:pic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Storyspace (www.eastgate.com)</a:t>
            </a:r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GB" smtClean="0"/>
              <a:t>Spatial URL shortcut/ bookmark organizer</a:t>
            </a:r>
          </a:p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Websquirrel (www.eastgate.com)</a:t>
            </a:r>
            <a:endParaRPr lang="en-GB"/>
          </a:p>
        </p:txBody>
      </p:sp>
      <p:pic>
        <p:nvPicPr>
          <p:cNvPr id="1955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9952" y="2852936"/>
            <a:ext cx="4695825" cy="338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Tinderbox (www.eastgate.com)</a:t>
            </a:r>
            <a:endParaRPr lang="en-GB"/>
          </a:p>
        </p:txBody>
      </p:sp>
      <p:pic>
        <p:nvPicPr>
          <p:cNvPr id="1966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4616" y="1628800"/>
            <a:ext cx="7025776" cy="4843703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6185" r="6185"/>
          <a:stretch>
            <a:fillRect/>
          </a:stretch>
        </p:blipFill>
        <p:spPr/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Temporal Hypermedia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http://www.flickr.com/photos/rachelpasch/2405915548/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Time Based Hypertext </a:t>
            </a:r>
            <a:endParaRPr lang="en-GB"/>
          </a:p>
        </p:txBody>
      </p:sp>
      <p:sp>
        <p:nvSpPr>
          <p:cNvPr id="216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business of inserting links into temporal and continuous media (sound, animations and video)</a:t>
            </a:r>
            <a:endParaRPr lang="en-GB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Links can be for </a:t>
            </a:r>
            <a:endParaRPr lang="en-GB" dirty="0" smtClean="0"/>
          </a:p>
          <a:p>
            <a:pPr lvl="1"/>
            <a:r>
              <a:rPr lang="en-US" dirty="0" smtClean="0"/>
              <a:t>Providing hypertext jumps to other contexts</a:t>
            </a:r>
            <a:endParaRPr lang="en-GB" dirty="0" smtClean="0"/>
          </a:p>
          <a:p>
            <a:pPr lvl="1"/>
            <a:r>
              <a:rPr lang="en-US" dirty="0" smtClean="0"/>
              <a:t>Annotation of the current item playing</a:t>
            </a:r>
            <a:endParaRPr lang="en-GB" dirty="0" smtClean="0"/>
          </a:p>
          <a:p>
            <a:pPr lvl="1"/>
            <a:r>
              <a:rPr lang="en-US" dirty="0" smtClean="0"/>
              <a:t>Synchronization of multiple media</a:t>
            </a:r>
            <a:r>
              <a:rPr lang="en-GB" dirty="0" smtClean="0"/>
              <a:t> 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Issues</a:t>
            </a:r>
            <a:endParaRPr lang="en-GB" dirty="0"/>
          </a:p>
        </p:txBody>
      </p:sp>
      <p:sp>
        <p:nvSpPr>
          <p:cNvPr id="2181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Embed the links or point from outside?</a:t>
            </a:r>
          </a:p>
          <a:p>
            <a:pPr lvl="1"/>
            <a:r>
              <a:rPr lang="en-US" dirty="0" smtClean="0"/>
              <a:t>If embedded, what media format does this?</a:t>
            </a:r>
            <a:endParaRPr lang="en-GB" dirty="0" smtClean="0"/>
          </a:p>
          <a:p>
            <a:pPr lvl="1"/>
            <a:r>
              <a:rPr lang="en-US" dirty="0" smtClean="0"/>
              <a:t>If linking by reference, how to describe the place the link is?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Quality of Service</a:t>
            </a:r>
          </a:p>
          <a:p>
            <a:pPr lvl="1"/>
            <a:r>
              <a:rPr lang="en-US" dirty="0" smtClean="0"/>
              <a:t>Will things happen when they should?</a:t>
            </a:r>
            <a:endParaRPr lang="en-GB" dirty="0" smtClean="0"/>
          </a:p>
          <a:p>
            <a:endParaRPr lang="en-GB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Early innovative work on putting jump links into sound files</a:t>
            </a:r>
            <a:endParaRPr lang="en-GB" dirty="0" smtClean="0"/>
          </a:p>
          <a:p>
            <a:pPr lvl="1"/>
            <a:r>
              <a:rPr lang="en-US" dirty="0" smtClean="0"/>
              <a:t>Top window shows clickable links and bar is the “now point”</a:t>
            </a:r>
            <a:endParaRPr lang="en-GB" dirty="0" smtClean="0"/>
          </a:p>
          <a:p>
            <a:pPr lvl="1"/>
            <a:r>
              <a:rPr lang="en-US" dirty="0" smtClean="0"/>
              <a:t>Bottom window shows top window in context of whole file</a:t>
            </a:r>
            <a:endParaRPr lang="en-GB" dirty="0" smtClean="0"/>
          </a:p>
          <a:p>
            <a:pPr lvl="1"/>
            <a:r>
              <a:rPr lang="en-US" dirty="0" smtClean="0"/>
              <a:t>Links can be user activated or automatically invoked (decided by author)</a:t>
            </a:r>
            <a:endParaRPr lang="en-GB" dirty="0" smtClean="0"/>
          </a:p>
          <a:p>
            <a:pPr lvl="1"/>
            <a:r>
              <a:rPr lang="en-US" dirty="0" smtClean="0"/>
              <a:t>Link anchors described as start and finish times in seconds through file 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Microcosm Sound Viewer (1993)</a:t>
            </a:r>
            <a:r>
              <a:rPr lang="en-GB" smtClean="0"/>
              <a:t> </a:t>
            </a:r>
            <a:endParaRPr lang="en-GB" dirty="0"/>
          </a:p>
        </p:txBody>
      </p:sp>
      <p:pic>
        <p:nvPicPr>
          <p:cNvPr id="2201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016" y="2046970"/>
            <a:ext cx="4097357" cy="24621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Southampton work on video linking</a:t>
            </a:r>
            <a:endParaRPr lang="en-GB" dirty="0"/>
          </a:p>
        </p:txBody>
      </p:sp>
      <p:sp>
        <p:nvSpPr>
          <p:cNvPr id="2242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Microcosm also supported links in Video using principally the same idea, visible links appeared as polygons within the picture, and could be authored so that they moved with an object.  </a:t>
            </a:r>
          </a:p>
          <a:p>
            <a:r>
              <a:rPr lang="en-US" smtClean="0"/>
              <a:t>Improvements in Windows component technology made it possible to develop a version of this framing the Windows Media Player.</a:t>
            </a:r>
          </a:p>
          <a:p>
            <a:r>
              <a:rPr lang="en-US" smtClean="0"/>
              <a:t>Later work at Southampton has implemented combining streamed multimedia data (RTP / RTCP) with streamed metadata. 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5534" r="553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Beyond Navigation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mtClean="0"/>
              <a:t>http://www.flickr.com/photos/djwtwo/7891312188/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4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Amsterdam Hypermedia Model (1994)</a:t>
            </a:r>
            <a:endParaRPr lang="en-GB" dirty="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Concerned with provision of systems to author multimedia presentations and synchronise multiple data streams</a:t>
            </a:r>
          </a:p>
          <a:p>
            <a:endParaRPr lang="en-GB" dirty="0"/>
          </a:p>
        </p:txBody>
      </p:sp>
      <p:pic>
        <p:nvPicPr>
          <p:cNvPr id="2263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1013" y="2492896"/>
            <a:ext cx="5638800" cy="38034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3528" y="6258798"/>
            <a:ext cx="8598015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Hardman, L. et al (1994) </a:t>
            </a:r>
            <a:r>
              <a:rPr lang="en-US" sz="1600" i="1" dirty="0" smtClean="0">
                <a:latin typeface="Georgia"/>
                <a:cs typeface="Georgia"/>
              </a:rPr>
              <a:t>The Amsterdam Hypermedia Model: </a:t>
            </a:r>
            <a:r>
              <a:rPr lang="en-US" sz="1600" i="1" dirty="0">
                <a:latin typeface="Georgia"/>
                <a:cs typeface="Georgia"/>
              </a:rPr>
              <a:t>A</a:t>
            </a:r>
            <a:r>
              <a:rPr lang="en-US" sz="1600" i="1" dirty="0" smtClean="0">
                <a:latin typeface="Georgia"/>
                <a:cs typeface="Georgia"/>
              </a:rPr>
              <a:t>dding time and context to the </a:t>
            </a:r>
          </a:p>
          <a:p>
            <a:r>
              <a:rPr lang="en-US" sz="1600" i="1" dirty="0" smtClean="0">
                <a:latin typeface="Georgia"/>
                <a:cs typeface="Georgia"/>
              </a:rPr>
              <a:t>Dexter model</a:t>
            </a:r>
            <a:r>
              <a:rPr lang="en-US" sz="1600" dirty="0" smtClean="0">
                <a:latin typeface="Georgia"/>
                <a:cs typeface="Georgia"/>
              </a:rPr>
              <a:t>. Communications  of the ACM, 37(2), pp. 50-62.</a:t>
            </a:r>
            <a:endParaRPr lang="en-US" sz="1600" dirty="0">
              <a:latin typeface="Georgia"/>
              <a:cs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lvl="1"/>
            <a:r>
              <a:rPr lang="en-GB" smtClean="0"/>
              <a:t>Parallel “channels”</a:t>
            </a:r>
          </a:p>
          <a:p>
            <a:pPr lvl="1"/>
            <a:r>
              <a:rPr lang="en-GB" smtClean="0"/>
              <a:t>Links into temporal media could be “offset” by some time.</a:t>
            </a:r>
            <a:endParaRPr lang="en-GB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GB" smtClean="0"/>
              <a:t>Clickable links limited to stationary hotspots</a:t>
            </a:r>
          </a:p>
          <a:p>
            <a:pPr lvl="1"/>
            <a:r>
              <a:rPr lang="en-GB" smtClean="0"/>
              <a:t>This work developed into SMIL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Amsterdam Hypermedia Model</a:t>
            </a:r>
            <a:endParaRPr lang="en-US" dirty="0"/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1236" y="2996952"/>
            <a:ext cx="5538353" cy="35283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HyTime </a:t>
            </a:r>
            <a:endParaRPr lang="en-GB"/>
          </a:p>
        </p:txBody>
      </p:sp>
      <p:sp>
        <p:nvSpPr>
          <p:cNvPr id="230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Hypermedia/Time-based Structuring Language ISO/IEC 10744:1992 (and version 2 1997)</a:t>
            </a:r>
          </a:p>
          <a:p>
            <a:pPr lvl="1"/>
            <a:r>
              <a:rPr lang="en-GB" dirty="0" smtClean="0"/>
              <a:t>Added cross document links to SGML </a:t>
            </a:r>
          </a:p>
          <a:p>
            <a:pPr lvl="1"/>
            <a:r>
              <a:rPr lang="en-GB" dirty="0" smtClean="0"/>
              <a:t>Link mechanism inspired that of </a:t>
            </a:r>
            <a:r>
              <a:rPr lang="en-GB" dirty="0" err="1" smtClean="0"/>
              <a:t>Xlink</a:t>
            </a:r>
            <a:r>
              <a:rPr lang="en-GB" dirty="0" smtClean="0"/>
              <a:t>/ </a:t>
            </a:r>
            <a:r>
              <a:rPr lang="en-GB" dirty="0" err="1" smtClean="0"/>
              <a:t>Xpointer</a:t>
            </a:r>
            <a:endParaRPr lang="en-GB" dirty="0" smtClean="0"/>
          </a:p>
          <a:p>
            <a:pPr lvl="1"/>
            <a:r>
              <a:rPr lang="en-GB" dirty="0" smtClean="0"/>
              <a:t>Hub Document for </a:t>
            </a:r>
            <a:r>
              <a:rPr lang="en-GB" dirty="0" err="1" smtClean="0"/>
              <a:t>linkbases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Multiple ways of linking with location addressing by:</a:t>
            </a:r>
          </a:p>
          <a:p>
            <a:pPr lvl="1"/>
            <a:r>
              <a:rPr lang="en-GB" dirty="0" smtClean="0"/>
              <a:t>Name (inserted in the SGML)</a:t>
            </a:r>
          </a:p>
          <a:p>
            <a:pPr lvl="1"/>
            <a:r>
              <a:rPr lang="en-GB" dirty="0" smtClean="0"/>
              <a:t>Counting (including Document trees and reverse counts)</a:t>
            </a:r>
            <a:br>
              <a:rPr lang="en-GB" dirty="0" smtClean="0"/>
            </a:br>
            <a:r>
              <a:rPr lang="en-GB" dirty="0" smtClean="0"/>
              <a:t>(</a:t>
            </a:r>
            <a:r>
              <a:rPr lang="en-GB" dirty="0" err="1" smtClean="0"/>
              <a:t>HyTime</a:t>
            </a:r>
            <a:r>
              <a:rPr lang="en-GB" dirty="0" smtClean="0"/>
              <a:t> allowed counting in non SGML docs too)</a:t>
            </a:r>
          </a:p>
          <a:p>
            <a:pPr lvl="1"/>
            <a:r>
              <a:rPr lang="en-GB" dirty="0" smtClean="0"/>
              <a:t>Query (find the bit that matches this </a:t>
            </a:r>
            <a:r>
              <a:rPr lang="en-GB" dirty="0" err="1" smtClean="0"/>
              <a:t>HyQ</a:t>
            </a:r>
            <a:r>
              <a:rPr lang="en-GB" dirty="0" smtClean="0"/>
              <a:t> query)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An Opaque HyTime Link</a:t>
            </a:r>
            <a:endParaRPr lang="en-GB"/>
          </a:p>
        </p:txBody>
      </p:sp>
      <p:graphicFrame>
        <p:nvGraphicFramePr>
          <p:cNvPr id="232452" name="Object 4"/>
          <p:cNvGraphicFramePr>
            <a:graphicFrameLocks noChangeAspect="1"/>
          </p:cNvGraphicFramePr>
          <p:nvPr/>
        </p:nvGraphicFramePr>
        <p:xfrm>
          <a:off x="304800" y="1676400"/>
          <a:ext cx="8610600" cy="468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24" r:id="rId4" imgW="5238095" imgH="2847619" progId="MSPhotoEd.3">
                  <p:embed/>
                </p:oleObj>
              </mc:Choice>
              <mc:Fallback>
                <p:oleObj r:id="rId4" imgW="5238095" imgH="2847619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676400"/>
                        <a:ext cx="8610600" cy="4681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MPEG-7 </a:t>
            </a:r>
            <a:endParaRPr lang="en-GB"/>
          </a:p>
        </p:txBody>
      </p:sp>
      <p:sp>
        <p:nvSpPr>
          <p:cNvPr id="234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MPEG-7 is a standard for describing features of multimedia content</a:t>
            </a:r>
            <a:endParaRPr lang="en-GB" dirty="0" smtClean="0"/>
          </a:p>
          <a:p>
            <a:pPr lvl="1"/>
            <a:r>
              <a:rPr lang="en-US" dirty="0" smtClean="0"/>
              <a:t>Formally named “Multimedia Content Description Interface</a:t>
            </a:r>
          </a:p>
          <a:p>
            <a:pPr lvl="1"/>
            <a:r>
              <a:rPr lang="en-US" dirty="0" smtClean="0"/>
              <a:t>Describes multimedia content so users can search, browse, and retrieve that content (search engines for Multimedia)</a:t>
            </a:r>
          </a:p>
          <a:p>
            <a:pPr lvl="1"/>
            <a:r>
              <a:rPr lang="en-US" dirty="0" smtClean="0"/>
              <a:t>MPEG-7 uses XML Schema for content description and is interoperable with other content description </a:t>
            </a:r>
            <a:r>
              <a:rPr lang="en-US" dirty="0" err="1" smtClean="0"/>
              <a:t>langauges</a:t>
            </a:r>
            <a:r>
              <a:rPr lang="en-US" dirty="0" smtClean="0"/>
              <a:t> (Dublin Core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MPEG-7</a:t>
            </a:r>
            <a:endParaRPr lang="en-GB"/>
          </a:p>
        </p:txBody>
      </p:sp>
      <p:sp>
        <p:nvSpPr>
          <p:cNvPr id="236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Descriptions are based on </a:t>
            </a:r>
          </a:p>
          <a:p>
            <a:pPr lvl="1"/>
            <a:r>
              <a:rPr lang="en-US" dirty="0" smtClean="0"/>
              <a:t>catalogue (e.g., title, creator, rights)</a:t>
            </a:r>
          </a:p>
          <a:p>
            <a:pPr lvl="1"/>
            <a:r>
              <a:rPr lang="en-US" dirty="0" smtClean="0"/>
              <a:t>semantic (e.g., the who, what, when, where information about objects and events) </a:t>
            </a:r>
          </a:p>
          <a:p>
            <a:pPr lvl="1"/>
            <a:r>
              <a:rPr lang="en-US" dirty="0" smtClean="0"/>
              <a:t>structural (e.g., the </a:t>
            </a:r>
            <a:r>
              <a:rPr lang="en-US" dirty="0" err="1" smtClean="0"/>
              <a:t>colour</a:t>
            </a:r>
            <a:r>
              <a:rPr lang="en-US" dirty="0" smtClean="0"/>
              <a:t> histogram - measurement of the amount of </a:t>
            </a:r>
            <a:r>
              <a:rPr lang="en-US" dirty="0" err="1" smtClean="0"/>
              <a:t>colour</a:t>
            </a:r>
            <a:r>
              <a:rPr lang="en-US" dirty="0" smtClean="0"/>
              <a:t> associated with an image or the timbre of an recorded instrument) </a:t>
            </a:r>
            <a:r>
              <a:rPr lang="en-GB" dirty="0" smtClean="0"/>
              <a:t> </a:t>
            </a:r>
          </a:p>
          <a:p>
            <a:pPr marL="0" indent="0">
              <a:buNone/>
            </a:pPr>
            <a:r>
              <a:rPr lang="en-GB" dirty="0" smtClean="0"/>
              <a:t>The ability to describe objects within media means that we can also link to them</a:t>
            </a:r>
          </a:p>
          <a:p>
            <a:pPr lvl="1"/>
            <a:r>
              <a:rPr lang="en-GB" dirty="0" smtClean="0"/>
              <a:t>Semantically generated dynamic links – semantic search engines 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SMIL</a:t>
            </a:r>
            <a:endParaRPr lang="en-GB"/>
          </a:p>
        </p:txBody>
      </p:sp>
      <p:sp>
        <p:nvSpPr>
          <p:cNvPr id="2385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Synchronized Multimedia Integration Language, the W3C format for multimedia on the Web</a:t>
            </a:r>
          </a:p>
          <a:p>
            <a:pPr lvl="1"/>
            <a:r>
              <a:rPr lang="en-GB" dirty="0" smtClean="0"/>
              <a:t>XML syntax encodes: timing, screen layout, interaction, </a:t>
            </a:r>
            <a:r>
              <a:rPr lang="en-GB" dirty="0" err="1" smtClean="0"/>
              <a:t>adaptivity</a:t>
            </a:r>
            <a:endParaRPr lang="en-GB" dirty="0" smtClean="0"/>
          </a:p>
          <a:p>
            <a:pPr lvl="1"/>
            <a:r>
              <a:rPr lang="en-GB" dirty="0" smtClean="0"/>
              <a:t>Uses CSS, </a:t>
            </a:r>
            <a:r>
              <a:rPr lang="en-GB" dirty="0" err="1" smtClean="0"/>
              <a:t>XPointer</a:t>
            </a:r>
            <a:r>
              <a:rPr lang="en-GB" dirty="0" smtClean="0"/>
              <a:t>, </a:t>
            </a:r>
            <a:r>
              <a:rPr lang="en-GB" dirty="0" err="1" smtClean="0"/>
              <a:t>XLink</a:t>
            </a:r>
            <a:r>
              <a:rPr lang="en-GB" dirty="0" smtClean="0"/>
              <a:t> and namespaces</a:t>
            </a:r>
          </a:p>
          <a:p>
            <a:pPr lvl="1"/>
            <a:r>
              <a:rPr lang="en-GB" dirty="0" smtClean="0"/>
              <a:t>Nested par (parallel) and </a:t>
            </a:r>
            <a:r>
              <a:rPr lang="en-GB" dirty="0" err="1" smtClean="0"/>
              <a:t>seq</a:t>
            </a:r>
            <a:r>
              <a:rPr lang="en-GB" dirty="0" smtClean="0"/>
              <a:t> (sequence) elements</a:t>
            </a:r>
          </a:p>
          <a:p>
            <a:pPr lvl="1"/>
            <a:r>
              <a:rPr lang="en-GB" dirty="0" smtClean="0"/>
              <a:t>Switch element, which establishes alternative means of presenting the same information (e.g. for different users or different displays)</a:t>
            </a:r>
          </a:p>
          <a:p>
            <a:pPr lvl="1"/>
            <a:r>
              <a:rPr lang="en-GB" dirty="0" smtClean="0"/>
              <a:t>Originally link start points were pretty simple </a:t>
            </a:r>
          </a:p>
          <a:p>
            <a:pPr lvl="1"/>
            <a:r>
              <a:rPr lang="en-GB" dirty="0" smtClean="0"/>
              <a:t>Latest versions look more and more like </a:t>
            </a:r>
            <a:r>
              <a:rPr lang="en-GB" dirty="0" err="1" smtClean="0"/>
              <a:t>HyTime</a:t>
            </a:r>
            <a:r>
              <a:rPr lang="en-GB" dirty="0" smtClean="0"/>
              <a:t> and include animation in XML 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Computational Hypermedia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mtClean="0"/>
              <a:t>http://www.flickr.com/photos/jamie_hladky/2126628775/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0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Seven Issues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Issue 4: Computation in (over) hypermedia networks</a:t>
            </a:r>
          </a:p>
          <a:p>
            <a:pPr lvl="1"/>
            <a:r>
              <a:rPr lang="en-US" dirty="0" smtClean="0"/>
              <a:t>The idea is to provide APIs to allow cards to be orchestrated and scripts to be executed when certain events occur</a:t>
            </a:r>
          </a:p>
          <a:p>
            <a:endParaRPr lang="en-US" dirty="0" smtClean="0"/>
          </a:p>
          <a:p>
            <a:r>
              <a:rPr lang="en-US" dirty="0" smtClean="0"/>
              <a:t>I</a:t>
            </a:r>
            <a:r>
              <a:rPr lang="en-US" dirty="0" smtClean="0"/>
              <a:t>nteractivity</a:t>
            </a:r>
          </a:p>
          <a:p>
            <a:r>
              <a:rPr lang="en-US" dirty="0" err="1" smtClean="0"/>
              <a:t>Adaptivity</a:t>
            </a:r>
            <a:endParaRPr lang="en-US" dirty="0"/>
          </a:p>
          <a:p>
            <a:r>
              <a:rPr lang="en-US" dirty="0" smtClean="0"/>
              <a:t>Generated n</a:t>
            </a:r>
            <a:r>
              <a:rPr lang="en-US" dirty="0" smtClean="0"/>
              <a:t>odes and links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6258798"/>
            <a:ext cx="8424936" cy="33855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en-US" sz="1600" dirty="0" err="1" smtClean="0">
                <a:latin typeface="Georgia"/>
                <a:cs typeface="Georgia"/>
              </a:rPr>
              <a:t>Halasz</a:t>
            </a:r>
            <a:r>
              <a:rPr lang="en-US" sz="1600" dirty="0" smtClean="0">
                <a:latin typeface="Georgia"/>
                <a:cs typeface="Georgia"/>
              </a:rPr>
              <a:t>, F. (1989) </a:t>
            </a:r>
            <a:r>
              <a:rPr lang="en-US" sz="1600" i="1" dirty="0" smtClean="0">
                <a:latin typeface="Georgia"/>
                <a:cs typeface="Georgia"/>
              </a:rPr>
              <a:t>Reflections on Notecards: </a:t>
            </a:r>
            <a:r>
              <a:rPr lang="en-US" sz="1600" i="1" dirty="0">
                <a:latin typeface="Georgia"/>
                <a:cs typeface="Georgia"/>
              </a:rPr>
              <a:t>s</a:t>
            </a:r>
            <a:r>
              <a:rPr lang="en-US" sz="1600" i="1" dirty="0" smtClean="0">
                <a:latin typeface="Georgia"/>
                <a:cs typeface="Georgia"/>
              </a:rPr>
              <a:t>even issues for the next </a:t>
            </a:r>
            <a:r>
              <a:rPr lang="en-US" sz="1600" i="1" dirty="0" err="1" smtClean="0">
                <a:latin typeface="Georgia"/>
                <a:cs typeface="Georgia"/>
              </a:rPr>
              <a:t>geeneration</a:t>
            </a:r>
            <a:r>
              <a:rPr lang="en-US" sz="1600" i="1" dirty="0" smtClean="0">
                <a:latin typeface="Georgia"/>
                <a:cs typeface="Georgia"/>
              </a:rPr>
              <a:t> of hypermedia systems</a:t>
            </a:r>
            <a:r>
              <a:rPr lang="en-US" sz="1600" dirty="0" smtClean="0">
                <a:latin typeface="Georgia"/>
                <a:cs typeface="Georgia"/>
              </a:rPr>
              <a:t>, Communications of the ACM, 31(7), pp. 836-852.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7612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</a:t>
            </a:r>
            <a:r>
              <a:rPr lang="en-US" dirty="0" smtClean="0"/>
              <a:t>cript </a:t>
            </a:r>
            <a:r>
              <a:rPr lang="en-US" dirty="0" smtClean="0"/>
              <a:t>cards that orchestrate the display of other </a:t>
            </a:r>
            <a:r>
              <a:rPr lang="en-US" dirty="0" smtClean="0"/>
              <a:t>cards</a:t>
            </a:r>
          </a:p>
          <a:p>
            <a:pPr lvl="1"/>
            <a:r>
              <a:rPr lang="en-US" dirty="0" smtClean="0"/>
              <a:t>Used to determine what material to show next</a:t>
            </a:r>
          </a:p>
          <a:p>
            <a:pPr lvl="1"/>
            <a:r>
              <a:rPr lang="en-US" dirty="0" smtClean="0"/>
              <a:t>Scripting engine separate from hypertext system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NoteCards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424936" cy="33855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en-US" sz="1600" dirty="0" err="1" smtClean="0">
                <a:latin typeface="Georgia"/>
                <a:cs typeface="Georgia"/>
              </a:rPr>
              <a:t>Halasz</a:t>
            </a:r>
            <a:r>
              <a:rPr lang="en-US" sz="1600" dirty="0" smtClean="0">
                <a:latin typeface="Georgia"/>
                <a:cs typeface="Georgia"/>
              </a:rPr>
              <a:t>, F.G. et al (1986) </a:t>
            </a:r>
            <a:r>
              <a:rPr lang="en-US" sz="1600" i="1" dirty="0" err="1" smtClean="0">
                <a:latin typeface="Georgia"/>
                <a:cs typeface="Georgia"/>
              </a:rPr>
              <a:t>NoteCards</a:t>
            </a:r>
            <a:r>
              <a:rPr lang="en-US" sz="1600" i="1" dirty="0" smtClean="0">
                <a:latin typeface="Georgia"/>
                <a:cs typeface="Georgia"/>
              </a:rPr>
              <a:t> in a Nutshell</a:t>
            </a:r>
            <a:r>
              <a:rPr lang="en-US" sz="1600" dirty="0" smtClean="0">
                <a:latin typeface="Georgia"/>
                <a:cs typeface="Georgia"/>
              </a:rPr>
              <a:t>. SIGCHI Bulletin, 18(4), pp.45-52.</a:t>
            </a:r>
            <a:endParaRPr lang="en-US" sz="1600" dirty="0">
              <a:latin typeface="Georgia"/>
              <a:cs typeface="Georgia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3833" y="1628800"/>
            <a:ext cx="4492626" cy="294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65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Spatial Hypermedia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mtClean="0"/>
              <a:t>http://www.flickr.com/photos/jakecaptive/49915119/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36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Petri Net-based hypertext</a:t>
            </a:r>
          </a:p>
          <a:p>
            <a:pPr lvl="1"/>
            <a:r>
              <a:rPr lang="en-US" dirty="0" smtClean="0"/>
              <a:t>Variant finite state automata</a:t>
            </a:r>
          </a:p>
          <a:p>
            <a:pPr lvl="1"/>
            <a:r>
              <a:rPr lang="en-US" dirty="0"/>
              <a:t>V</a:t>
            </a:r>
            <a:r>
              <a:rPr lang="en-US" dirty="0" smtClean="0"/>
              <a:t>ertex types: places/transitions</a:t>
            </a:r>
          </a:p>
          <a:p>
            <a:pPr lvl="1"/>
            <a:r>
              <a:rPr lang="en-US" dirty="0" smtClean="0"/>
              <a:t>Places </a:t>
            </a:r>
            <a:r>
              <a:rPr lang="en-US" dirty="0" err="1" smtClean="0"/>
              <a:t>labelled</a:t>
            </a:r>
            <a:r>
              <a:rPr lang="en-US" dirty="0" smtClean="0"/>
              <a:t> with tokens</a:t>
            </a:r>
          </a:p>
          <a:p>
            <a:pPr lvl="1"/>
            <a:r>
              <a:rPr lang="en-US" dirty="0" smtClean="0"/>
              <a:t>Tokens move through transitions </a:t>
            </a:r>
          </a:p>
          <a:p>
            <a:pPr marL="0" indent="0">
              <a:buNone/>
            </a:pPr>
            <a:r>
              <a:rPr lang="en-US" dirty="0" smtClean="0"/>
              <a:t>Petri Nets as hypertext</a:t>
            </a:r>
          </a:p>
          <a:p>
            <a:pPr lvl="1"/>
            <a:r>
              <a:rPr lang="en-US" dirty="0" smtClean="0"/>
              <a:t>Nodes are places</a:t>
            </a:r>
          </a:p>
          <a:p>
            <a:pPr lvl="1"/>
            <a:r>
              <a:rPr lang="en-US" dirty="0" smtClean="0"/>
              <a:t>Links are transitions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0859" r="-1085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Trellis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6258798"/>
            <a:ext cx="7818647" cy="83099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err="1" smtClean="0">
                <a:latin typeface="Times"/>
              </a:rPr>
              <a:t>Stotts</a:t>
            </a:r>
            <a:r>
              <a:rPr lang="en-US" sz="1600" dirty="0" smtClean="0">
                <a:latin typeface="Times"/>
              </a:rPr>
              <a:t>, P.D. </a:t>
            </a:r>
            <a:r>
              <a:rPr lang="en-US" sz="1600" dirty="0">
                <a:latin typeface="Times"/>
              </a:rPr>
              <a:t>and </a:t>
            </a:r>
            <a:r>
              <a:rPr lang="en-US" sz="1600" dirty="0" err="1" smtClean="0">
                <a:latin typeface="Times"/>
              </a:rPr>
              <a:t>Furuta</a:t>
            </a:r>
            <a:r>
              <a:rPr lang="en-US" sz="1600" dirty="0">
                <a:latin typeface="Times"/>
              </a:rPr>
              <a:t>, </a:t>
            </a:r>
            <a:r>
              <a:rPr lang="en-US" sz="1600" dirty="0" smtClean="0">
                <a:latin typeface="Times"/>
              </a:rPr>
              <a:t>R. (1989) Petri</a:t>
            </a:r>
            <a:r>
              <a:rPr lang="en-US" sz="1600" dirty="0">
                <a:latin typeface="Times"/>
              </a:rPr>
              <a:t>-net-based hypertext: Document structure with browsing </a:t>
            </a:r>
            <a:r>
              <a:rPr lang="en-US" sz="1600" dirty="0" smtClean="0">
                <a:latin typeface="Times"/>
              </a:rPr>
              <a:t/>
            </a:r>
            <a:br>
              <a:rPr lang="en-US" sz="1600" dirty="0" smtClean="0">
                <a:latin typeface="Times"/>
              </a:rPr>
            </a:br>
            <a:r>
              <a:rPr lang="en-US" sz="1600" dirty="0" smtClean="0">
                <a:latin typeface="Times"/>
              </a:rPr>
              <a:t>semantics. </a:t>
            </a:r>
            <a:r>
              <a:rPr lang="en-US" sz="1600" i="1" dirty="0">
                <a:latin typeface="Times"/>
              </a:rPr>
              <a:t>ACM Transactions on Information Systems</a:t>
            </a:r>
            <a:r>
              <a:rPr lang="en-US" sz="1600" dirty="0">
                <a:latin typeface="Times"/>
              </a:rPr>
              <a:t>, 7(1), </a:t>
            </a:r>
            <a:r>
              <a:rPr lang="en-US" sz="1600" dirty="0" smtClean="0">
                <a:latin typeface="Times"/>
              </a:rPr>
              <a:t>pp. 3-29</a:t>
            </a:r>
            <a:r>
              <a:rPr lang="en-US" sz="1600" dirty="0">
                <a:latin typeface="Times"/>
              </a:rPr>
              <a:t>.</a:t>
            </a:r>
          </a:p>
          <a:p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4102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03" y="-3272"/>
            <a:ext cx="8498620" cy="686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7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41" y="0"/>
            <a:ext cx="8443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5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Dynamic hypertext system that generates both nodes and links at run-time</a:t>
            </a:r>
          </a:p>
          <a:p>
            <a:pPr lvl="1"/>
            <a:r>
              <a:rPr lang="en-US" dirty="0" smtClean="0"/>
              <a:t>Text generation from structured knowledge</a:t>
            </a:r>
          </a:p>
          <a:p>
            <a:pPr lvl="1"/>
            <a:r>
              <a:rPr lang="en-US" dirty="0" smtClean="0"/>
              <a:t>Hypertext is history-aware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449" b="-344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ILEX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258798"/>
            <a:ext cx="8410055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O’Donnell, M. et al (2001) ILEX: An Architecture for a dynamic hypertext generation system.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i="1" dirty="0" smtClean="0">
                <a:latin typeface="Georgia"/>
                <a:cs typeface="Georgia"/>
              </a:rPr>
              <a:t>Journal of Natural Language Engineering</a:t>
            </a:r>
            <a:r>
              <a:rPr lang="en-US" sz="1600" dirty="0" smtClean="0">
                <a:latin typeface="Georgia"/>
                <a:cs typeface="Georgia"/>
              </a:rPr>
              <a:t>, 7(3), pp.225-250.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4284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Algorithm used by Google to rank</a:t>
            </a:r>
            <a:r>
              <a:rPr lang="en-US" dirty="0"/>
              <a:t> </a:t>
            </a:r>
            <a:r>
              <a:rPr lang="en-US" dirty="0" smtClean="0"/>
              <a:t>search results</a:t>
            </a:r>
          </a:p>
          <a:p>
            <a:pPr lvl="1"/>
            <a:r>
              <a:rPr lang="en-US" dirty="0" smtClean="0"/>
              <a:t>Calculation performed over hypertext structure</a:t>
            </a:r>
          </a:p>
          <a:p>
            <a:pPr lvl="1"/>
            <a:r>
              <a:rPr lang="en-US" dirty="0" smtClean="0"/>
              <a:t>Pages ‘vote’ for each other by linking to each other</a:t>
            </a:r>
          </a:p>
          <a:p>
            <a:pPr lvl="1"/>
            <a:r>
              <a:rPr lang="en-US" dirty="0" smtClean="0"/>
              <a:t>Votes by highly-ranked pages are valued more highly than those by low-ranked pages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3398" b="-1339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PageRank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174714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err="1">
                <a:latin typeface="Georgia"/>
                <a:cs typeface="Georgia"/>
              </a:rPr>
              <a:t>Brin</a:t>
            </a:r>
            <a:r>
              <a:rPr lang="en-US" sz="1600" dirty="0">
                <a:latin typeface="Georgia"/>
                <a:cs typeface="Georgia"/>
              </a:rPr>
              <a:t>, S</a:t>
            </a:r>
            <a:r>
              <a:rPr lang="en-US" sz="1600" dirty="0" smtClean="0">
                <a:latin typeface="Georgia"/>
                <a:cs typeface="Georgia"/>
              </a:rPr>
              <a:t>. and </a:t>
            </a:r>
            <a:r>
              <a:rPr lang="en-US" sz="1600" dirty="0">
                <a:latin typeface="Georgia"/>
                <a:cs typeface="Georgia"/>
              </a:rPr>
              <a:t>Page, L. (1998). </a:t>
            </a:r>
            <a:r>
              <a:rPr lang="en-US" sz="1600" dirty="0" smtClean="0">
                <a:latin typeface="Georgia"/>
                <a:cs typeface="Georgia"/>
              </a:rPr>
              <a:t>The </a:t>
            </a:r>
            <a:r>
              <a:rPr lang="en-US" sz="1600" dirty="0">
                <a:latin typeface="Georgia"/>
                <a:cs typeface="Georgia"/>
              </a:rPr>
              <a:t>anatomy of a large-scale </a:t>
            </a:r>
            <a:r>
              <a:rPr lang="en-US" sz="1600" dirty="0" err="1">
                <a:latin typeface="Georgia"/>
                <a:cs typeface="Georgia"/>
              </a:rPr>
              <a:t>hypertextual</a:t>
            </a:r>
            <a:r>
              <a:rPr lang="en-US" sz="1600" dirty="0">
                <a:latin typeface="Georgia"/>
                <a:cs typeface="Georgia"/>
              </a:rPr>
              <a:t> Web search </a:t>
            </a:r>
            <a:r>
              <a:rPr lang="en-US" sz="1600" dirty="0" smtClean="0">
                <a:latin typeface="Georgia"/>
                <a:cs typeface="Georgia"/>
              </a:rPr>
              <a:t>engine. </a:t>
            </a:r>
          </a:p>
          <a:p>
            <a:r>
              <a:rPr lang="en-US" sz="1600" i="1" dirty="0" smtClean="0">
                <a:latin typeface="Georgia"/>
                <a:cs typeface="Georgia"/>
              </a:rPr>
              <a:t>Computer </a:t>
            </a:r>
            <a:r>
              <a:rPr lang="en-US" sz="1600" i="1" dirty="0">
                <a:latin typeface="Georgia"/>
                <a:cs typeface="Georgia"/>
              </a:rPr>
              <a:t>Networks and ISDN </a:t>
            </a:r>
            <a:r>
              <a:rPr lang="en-US" sz="1600" i="1" dirty="0" smtClean="0">
                <a:latin typeface="Georgia"/>
                <a:cs typeface="Georgia"/>
              </a:rPr>
              <a:t>Systems</a:t>
            </a:r>
            <a:r>
              <a:rPr lang="en-US" sz="1600" dirty="0" smtClean="0">
                <a:latin typeface="Georgia"/>
                <a:cs typeface="Georgia"/>
              </a:rPr>
              <a:t>, 30, pp. </a:t>
            </a:r>
            <a:r>
              <a:rPr lang="en-US" sz="1600" dirty="0">
                <a:latin typeface="Georgia"/>
                <a:cs typeface="Georgia"/>
              </a:rPr>
              <a:t>107–117. 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7384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5534" r="553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Conceptual Hypermedia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mtClean="0"/>
              <a:t>http://www.flickr.com/photos/binary_koala/2069692015/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6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mtClean="0"/>
              <a:t>Early Hypertext systems allowed links to be </a:t>
            </a:r>
            <a:r>
              <a:rPr lang="ja-JP" altLang="en-GB" smtClean="0"/>
              <a:t>“</a:t>
            </a:r>
            <a:r>
              <a:rPr lang="en-GB" smtClean="0"/>
              <a:t>typed</a:t>
            </a:r>
            <a:r>
              <a:rPr lang="ja-JP" altLang="en-GB" smtClean="0"/>
              <a:t>”</a:t>
            </a:r>
            <a:endParaRPr lang="en-GB" smtClean="0"/>
          </a:p>
          <a:p>
            <a:r>
              <a:rPr lang="en-GB" smtClean="0"/>
              <a:t>Links have </a:t>
            </a:r>
            <a:r>
              <a:rPr lang="en-GB" altLang="ja-JP" smtClean="0"/>
              <a:t>meaning (semantics)</a:t>
            </a:r>
            <a:endParaRPr lang="en-GB" smtClean="0"/>
          </a:p>
          <a:p>
            <a:r>
              <a:rPr lang="en-GB" smtClean="0"/>
              <a:t>We understand what we get by following a link</a:t>
            </a:r>
          </a:p>
          <a:p>
            <a:r>
              <a:rPr lang="en-GB" smtClean="0"/>
              <a:t>We may be able to infer further information</a:t>
            </a:r>
          </a:p>
          <a:p>
            <a:r>
              <a:rPr lang="en-GB" smtClean="0"/>
              <a:t>If the semantics are well defined, then maybe a machine can infer information too</a:t>
            </a:r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Origins: Typed links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5949280"/>
            <a:ext cx="8262278" cy="83099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Conklin, J. and </a:t>
            </a:r>
            <a:r>
              <a:rPr lang="en-US" sz="1600" dirty="0" err="1" smtClean="0">
                <a:latin typeface="Georgia"/>
                <a:cs typeface="Georgia"/>
              </a:rPr>
              <a:t>Begeman</a:t>
            </a:r>
            <a:r>
              <a:rPr lang="en-US" sz="1600" dirty="0" smtClean="0">
                <a:latin typeface="Georgia"/>
                <a:cs typeface="Georgia"/>
              </a:rPr>
              <a:t>, M.L. (1988) </a:t>
            </a:r>
            <a:r>
              <a:rPr lang="en-US" sz="1600" i="1" dirty="0" err="1" smtClean="0">
                <a:latin typeface="Georgia"/>
                <a:cs typeface="Georgia"/>
              </a:rPr>
              <a:t>gIBIS</a:t>
            </a:r>
            <a:r>
              <a:rPr lang="en-US" sz="1600" i="1" dirty="0" smtClean="0">
                <a:latin typeface="Georgia"/>
                <a:cs typeface="Georgia"/>
              </a:rPr>
              <a:t>: A Hypertext Tool for Exploratory Policy </a:t>
            </a:r>
          </a:p>
          <a:p>
            <a:r>
              <a:rPr lang="en-US" sz="1600" i="1" dirty="0" smtClean="0">
                <a:latin typeface="Georgia"/>
                <a:cs typeface="Georgia"/>
              </a:rPr>
              <a:t>Discussion</a:t>
            </a:r>
            <a:r>
              <a:rPr lang="en-US" sz="1600" dirty="0" smtClean="0">
                <a:latin typeface="Georgia"/>
                <a:cs typeface="Georgia"/>
              </a:rPr>
              <a:t>.</a:t>
            </a:r>
            <a:r>
              <a:rPr lang="en-US" sz="1600" dirty="0">
                <a:latin typeface="Georgia"/>
                <a:cs typeface="Georgia"/>
              </a:rPr>
              <a:t> </a:t>
            </a:r>
            <a:r>
              <a:rPr lang="en-US" sz="1600" dirty="0" smtClean="0">
                <a:latin typeface="Georgia"/>
                <a:cs typeface="Georgia"/>
              </a:rPr>
              <a:t>Proceedings of the 1988 ACM Conference on Computer-Supported Cooperative </a:t>
            </a:r>
          </a:p>
          <a:p>
            <a:r>
              <a:rPr lang="en-US" sz="1600" dirty="0" smtClean="0">
                <a:latin typeface="Georgia"/>
                <a:cs typeface="Georgia"/>
              </a:rPr>
              <a:t>Work, pp. 140-152.</a:t>
            </a:r>
            <a:endParaRPr lang="en-US" sz="1600" dirty="0">
              <a:latin typeface="Georgia"/>
              <a:cs typeface="Georg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193" r="3926"/>
          <a:stretch/>
        </p:blipFill>
        <p:spPr>
          <a:xfrm>
            <a:off x="4644008" y="2749972"/>
            <a:ext cx="4170733" cy="168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3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What is Conceptual Hypermedia?</a:t>
            </a:r>
            <a:endParaRPr lang="en-GB" dirty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Conceptual Hypermedia </a:t>
            </a:r>
          </a:p>
          <a:p>
            <a:pPr marL="0" indent="0" algn="ctr">
              <a:buNone/>
            </a:pPr>
            <a:r>
              <a:rPr lang="en-GB" dirty="0" smtClean="0"/>
              <a:t>=</a:t>
            </a:r>
          </a:p>
          <a:p>
            <a:pPr marL="0" indent="0" algn="ctr">
              <a:buNone/>
            </a:pPr>
            <a:r>
              <a:rPr lang="en-GB" dirty="0" smtClean="0"/>
              <a:t>Hypermedia + Ontologies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70321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Ontology, n.</a:t>
            </a:r>
          </a:p>
          <a:p>
            <a:pPr marL="0" indent="0">
              <a:buNone/>
            </a:pPr>
            <a:r>
              <a:rPr lang="en-US" dirty="0" smtClean="0"/>
              <a:t>1. a. Philos. The science or study of being; that branch of metaphysics concerned with the nature or essence of being or existence.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Defining the </a:t>
            </a:r>
            <a:r>
              <a:rPr lang="ja-JP" altLang="en-US" smtClean="0"/>
              <a:t>‘</a:t>
            </a:r>
            <a:r>
              <a:rPr lang="en-US" smtClean="0"/>
              <a:t>O</a:t>
            </a:r>
            <a:r>
              <a:rPr lang="ja-JP" altLang="en-US" smtClean="0"/>
              <a:t>’</a:t>
            </a:r>
            <a:r>
              <a:rPr lang="en-US" smtClean="0"/>
              <a:t> word</a:t>
            </a:r>
            <a:endParaRPr lang="en-US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4800600"/>
            <a:ext cx="31512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Georgia"/>
                <a:cs typeface="Georgia"/>
              </a:rPr>
              <a:t>Oxford English Dictionary, 2004</a:t>
            </a: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2057400"/>
            <a:ext cx="25685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38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Defining the </a:t>
            </a:r>
            <a:r>
              <a:rPr lang="ja-JP" altLang="en-US" smtClean="0"/>
              <a:t>‘</a:t>
            </a:r>
            <a:r>
              <a:rPr lang="en-US" smtClean="0"/>
              <a:t>O</a:t>
            </a:r>
            <a:r>
              <a:rPr lang="ja-JP" altLang="en-US" smtClean="0"/>
              <a:t>’</a:t>
            </a:r>
            <a:r>
              <a:rPr lang="en-US" smtClean="0"/>
              <a:t> word</a:t>
            </a:r>
            <a:endParaRPr lang="en-US"/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“An ontology is a specification of a </a:t>
            </a:r>
            <a:r>
              <a:rPr lang="en-US" dirty="0" err="1" smtClean="0"/>
              <a:t>conceptualisation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Specification: A formal description</a:t>
            </a:r>
          </a:p>
          <a:p>
            <a:pPr lvl="1"/>
            <a:r>
              <a:rPr lang="en-US" dirty="0" err="1" smtClean="0"/>
              <a:t>Conceptualisation</a:t>
            </a:r>
            <a:r>
              <a:rPr lang="en-US" dirty="0" smtClean="0"/>
              <a:t>: The objects, concepts, and other entities that are assumed to exist in some area of interest and the relationships that hold among them</a:t>
            </a:r>
          </a:p>
          <a:p>
            <a:pPr marL="0" indent="0">
              <a:buNone/>
            </a:pPr>
            <a:r>
              <a:rPr lang="en-GB" dirty="0" smtClean="0"/>
              <a:t>Ontologies as engineered </a:t>
            </a:r>
            <a:r>
              <a:rPr lang="en-GB" dirty="0" err="1" smtClean="0"/>
              <a:t>artifacts</a:t>
            </a:r>
            <a:r>
              <a:rPr lang="en-GB" dirty="0" smtClean="0"/>
              <a:t>:</a:t>
            </a:r>
          </a:p>
          <a:p>
            <a:pPr lvl="1"/>
            <a:r>
              <a:rPr lang="de-DE" dirty="0" smtClean="0"/>
              <a:t>A specific vocabulary used to describe a certain reality, plus </a:t>
            </a:r>
          </a:p>
          <a:p>
            <a:pPr lvl="1"/>
            <a:r>
              <a:rPr lang="de-DE" dirty="0" smtClean="0"/>
              <a:t>A set of explicit assumptions regarding the intended meaning of the vocabulary</a:t>
            </a:r>
            <a:endParaRPr lang="en-GB" dirty="0" smtClean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282716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Gruber, T.R. (1993) </a:t>
            </a:r>
            <a:r>
              <a:rPr lang="en-US" sz="1600" i="1" dirty="0" smtClean="0">
                <a:latin typeface="Georgia"/>
                <a:cs typeface="Georgia"/>
              </a:rPr>
              <a:t>A translation approach to portable ontologies</a:t>
            </a:r>
            <a:r>
              <a:rPr lang="en-US" sz="1600" dirty="0" smtClean="0">
                <a:latin typeface="Georgia"/>
                <a:cs typeface="Georgia"/>
              </a:rPr>
              <a:t>. Knowledge Acquisition, 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dirty="0" smtClean="0">
                <a:latin typeface="Georgia"/>
                <a:cs typeface="Georgia"/>
              </a:rPr>
              <a:t>5(2), pp. 199-220.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83653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What is Spatial Hypermedia?</a:t>
            </a:r>
            <a:endParaRPr lang="en-GB" dirty="0"/>
          </a:p>
        </p:txBody>
      </p:sp>
      <p:sp>
        <p:nvSpPr>
          <p:cNvPr id="185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Tools for supporting emergent structure</a:t>
            </a:r>
          </a:p>
          <a:p>
            <a:endParaRPr lang="en-GB" smtClean="0"/>
          </a:p>
          <a:p>
            <a:r>
              <a:rPr lang="en-GB" smtClean="0"/>
              <a:t>A visual/spatial metaphor allows people to express the nuances of structure, especially ambiguous or partial</a:t>
            </a:r>
          </a:p>
          <a:p>
            <a:r>
              <a:rPr lang="en-GB" smtClean="0"/>
              <a:t>Focus on creation of structure</a:t>
            </a:r>
          </a:p>
          <a:p>
            <a:r>
              <a:rPr lang="en-GB" smtClean="0"/>
              <a:t>Focus on visual and spatial properties:</a:t>
            </a:r>
          </a:p>
          <a:p>
            <a:pPr lvl="1"/>
            <a:r>
              <a:rPr lang="en-GB" smtClean="0"/>
              <a:t>Position, colour, border, shape, font</a:t>
            </a:r>
          </a:p>
          <a:p>
            <a:endParaRPr lang="en-GB" smtClean="0"/>
          </a:p>
          <a:p>
            <a:r>
              <a:rPr lang="en-GB" smtClean="0"/>
              <a:t>Represent both implicit structure and explicit relationships</a:t>
            </a:r>
          </a:p>
          <a:p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Conceptual Hypermedia?</a:t>
            </a:r>
            <a:endParaRPr lang="en-GB" dirty="0"/>
          </a:p>
        </p:txBody>
      </p:sp>
      <p:sp>
        <p:nvSpPr>
          <p:cNvPr id="2150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Hypertext is the study of what can be said using computer media, databases and links</a:t>
            </a:r>
          </a:p>
          <a:p>
            <a:pPr lvl="1"/>
            <a:r>
              <a:rPr lang="en-GB" dirty="0" smtClean="0"/>
              <a:t>Computer-mediated extensions to familiar textual communication</a:t>
            </a:r>
          </a:p>
          <a:p>
            <a:pPr marL="0" indent="0">
              <a:buNone/>
            </a:pPr>
            <a:r>
              <a:rPr lang="en-GB" dirty="0" smtClean="0"/>
              <a:t>Things that exist have complex relationships with each other</a:t>
            </a:r>
          </a:p>
          <a:p>
            <a:pPr lvl="1"/>
            <a:r>
              <a:rPr lang="en-GB" dirty="0" smtClean="0"/>
              <a:t>Complex structures are required for expressing and exploring these relationships </a:t>
            </a:r>
          </a:p>
          <a:p>
            <a:pPr lvl="1"/>
            <a:r>
              <a:rPr lang="en-GB" dirty="0" smtClean="0"/>
              <a:t>Ontologies formalise these complex structures</a:t>
            </a:r>
          </a:p>
          <a:p>
            <a:pPr marL="0" indent="0">
              <a:buNone/>
            </a:pPr>
            <a:r>
              <a:rPr lang="en-GB" dirty="0" smtClean="0"/>
              <a:t>Conceptual Hypermedia is the kind of hypertext whose structure and links are derived from the relationships between objects in the real world</a:t>
            </a:r>
          </a:p>
          <a:p>
            <a:pPr lvl="1"/>
            <a:r>
              <a:rPr lang="en-GB" dirty="0" smtClean="0"/>
              <a:t>Hypertext with an underlying ontological model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74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Conceptual Open Hypermedia</a:t>
            </a:r>
            <a:endParaRPr lang="en-GB"/>
          </a:p>
        </p:txBody>
      </p:sp>
      <p:sp>
        <p:nvSpPr>
          <p:cNvPr id="2222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Hypermedia links can be viewed as navigable ontology relationships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Ontology used to improve linking</a:t>
            </a:r>
          </a:p>
          <a:p>
            <a:pPr lvl="1"/>
            <a:r>
              <a:rPr lang="en-GB" dirty="0" smtClean="0"/>
              <a:t>Concepts used to disambiguate word sense of candidate link endpoints</a:t>
            </a:r>
          </a:p>
          <a:p>
            <a:pPr lvl="1"/>
            <a:r>
              <a:rPr lang="en-GB" dirty="0" smtClean="0"/>
              <a:t>Links derived from ontology relations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258798"/>
            <a:ext cx="8743981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Carr, L. et al (2001) </a:t>
            </a:r>
            <a:r>
              <a:rPr lang="en-US" sz="1600" i="1" dirty="0" smtClean="0">
                <a:latin typeface="Georgia"/>
                <a:cs typeface="Georgia"/>
              </a:rPr>
              <a:t>Conceptual Linking: Ontology-based Open Hypermedia</a:t>
            </a:r>
            <a:r>
              <a:rPr lang="en-US" sz="1600" dirty="0" smtClean="0">
                <a:latin typeface="Georgia"/>
                <a:cs typeface="Georgia"/>
              </a:rPr>
              <a:t>. Proceedings of the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dirty="0" smtClean="0">
                <a:latin typeface="Georgia"/>
                <a:cs typeface="Georgia"/>
              </a:rPr>
              <a:t>10</a:t>
            </a:r>
            <a:r>
              <a:rPr lang="en-US" sz="1600" baseline="30000" dirty="0" smtClean="0">
                <a:latin typeface="Georgia"/>
                <a:cs typeface="Georgia"/>
              </a:rPr>
              <a:t>th</a:t>
            </a:r>
            <a:r>
              <a:rPr lang="en-US" sz="1600" dirty="0" smtClean="0">
                <a:latin typeface="Georgia"/>
                <a:cs typeface="Georgia"/>
              </a:rPr>
              <a:t> International Conference on World Wide Web, pp. 334-342.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069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Conceptual Open Hypermedia</a:t>
            </a:r>
            <a:endParaRPr lang="en-GB" dirty="0"/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3351064" y="4594399"/>
            <a:ext cx="1558762" cy="99603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Links for John Smith:</a:t>
            </a:r>
          </a:p>
          <a:p>
            <a:pPr>
              <a:buFontTx/>
              <a:buChar char="•"/>
            </a:pPr>
            <a:r>
              <a:rPr lang="en-GB" sz="1200">
                <a:latin typeface="Georgia"/>
                <a:cs typeface="Georgia"/>
              </a:rPr>
              <a:t>Homepage</a:t>
            </a:r>
          </a:p>
          <a:p>
            <a:pPr>
              <a:buFontTx/>
              <a:buChar char="•"/>
            </a:pPr>
            <a:r>
              <a:rPr lang="en-GB" sz="1200">
                <a:latin typeface="Georgia"/>
                <a:cs typeface="Georgia"/>
              </a:rPr>
              <a:t>Acme Inc.</a:t>
            </a:r>
          </a:p>
          <a:p>
            <a:pPr>
              <a:buFontTx/>
              <a:buChar char="•"/>
            </a:pPr>
            <a:r>
              <a:rPr lang="en-GB" sz="1200">
                <a:latin typeface="Georgia"/>
                <a:cs typeface="Georgia"/>
              </a:rPr>
              <a:t>Publications</a:t>
            </a:r>
          </a:p>
          <a:p>
            <a:pPr lvl="1">
              <a:buFontTx/>
              <a:buChar char="•"/>
            </a:pPr>
            <a:r>
              <a:rPr lang="en-GB" sz="1200">
                <a:latin typeface="Georgia"/>
                <a:cs typeface="Georgia"/>
              </a:rPr>
              <a:t>101 Widgets</a:t>
            </a:r>
          </a:p>
        </p:txBody>
      </p:sp>
      <p:sp>
        <p:nvSpPr>
          <p:cNvPr id="224260" name="Rectangle 4"/>
          <p:cNvSpPr>
            <a:spLocks noChangeArrowheads="1"/>
          </p:cNvSpPr>
          <p:nvPr/>
        </p:nvSpPr>
        <p:spPr bwMode="auto">
          <a:xfrm>
            <a:off x="872976" y="3973686"/>
            <a:ext cx="7435850" cy="2101850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61" name="Rectangle 5"/>
          <p:cNvSpPr>
            <a:spLocks noChangeArrowheads="1"/>
          </p:cNvSpPr>
          <p:nvPr/>
        </p:nvSpPr>
        <p:spPr bwMode="auto">
          <a:xfrm>
            <a:off x="2673201" y="1808336"/>
            <a:ext cx="5635625" cy="197961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62" name="AutoShape 6"/>
          <p:cNvSpPr>
            <a:spLocks noChangeArrowheads="1"/>
          </p:cNvSpPr>
          <p:nvPr/>
        </p:nvSpPr>
        <p:spPr bwMode="auto">
          <a:xfrm flipV="1">
            <a:off x="6873726" y="5210349"/>
            <a:ext cx="522288" cy="741362"/>
          </a:xfrm>
          <a:prstGeom prst="foldedCorner">
            <a:avLst>
              <a:gd name="adj" fmla="val 2265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63" name="AutoShape 7"/>
          <p:cNvSpPr>
            <a:spLocks noChangeArrowheads="1"/>
          </p:cNvSpPr>
          <p:nvPr/>
        </p:nvSpPr>
        <p:spPr bwMode="auto">
          <a:xfrm flipV="1">
            <a:off x="6156176" y="4653136"/>
            <a:ext cx="522288" cy="742950"/>
          </a:xfrm>
          <a:prstGeom prst="foldedCorner">
            <a:avLst>
              <a:gd name="adj" fmla="val 2265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 flipV="1">
            <a:off x="5438626" y="4097511"/>
            <a:ext cx="522288" cy="741363"/>
          </a:xfrm>
          <a:prstGeom prst="foldedCorner">
            <a:avLst>
              <a:gd name="adj" fmla="val 2265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grpSp>
        <p:nvGrpSpPr>
          <p:cNvPr id="224265" name="Group 9"/>
          <p:cNvGrpSpPr>
            <a:grpSpLocks/>
          </p:cNvGrpSpPr>
          <p:nvPr/>
        </p:nvGrpSpPr>
        <p:grpSpPr bwMode="auto">
          <a:xfrm>
            <a:off x="1785789" y="4591224"/>
            <a:ext cx="522287" cy="742950"/>
            <a:chOff x="768" y="2544"/>
            <a:chExt cx="384" cy="576"/>
          </a:xfrm>
        </p:grpSpPr>
        <p:sp>
          <p:nvSpPr>
            <p:cNvPr id="224266" name="AutoShape 10"/>
            <p:cNvSpPr>
              <a:spLocks noChangeArrowheads="1"/>
            </p:cNvSpPr>
            <p:nvPr/>
          </p:nvSpPr>
          <p:spPr bwMode="auto">
            <a:xfrm flipV="1">
              <a:off x="768" y="2544"/>
              <a:ext cx="384" cy="576"/>
            </a:xfrm>
            <a:prstGeom prst="foldedCorner">
              <a:avLst>
                <a:gd name="adj" fmla="val 22657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67" name="Rectangle 11"/>
            <p:cNvSpPr>
              <a:spLocks noChangeArrowheads="1"/>
            </p:cNvSpPr>
            <p:nvPr/>
          </p:nvSpPr>
          <p:spPr bwMode="auto">
            <a:xfrm>
              <a:off x="912" y="2880"/>
              <a:ext cx="192" cy="4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68" name="Line 12"/>
            <p:cNvSpPr>
              <a:spLocks noChangeShapeType="1"/>
            </p:cNvSpPr>
            <p:nvPr/>
          </p:nvSpPr>
          <p:spPr bwMode="auto">
            <a:xfrm>
              <a:off x="816" y="273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69" name="Line 13"/>
            <p:cNvSpPr>
              <a:spLocks noChangeShapeType="1"/>
            </p:cNvSpPr>
            <p:nvPr/>
          </p:nvSpPr>
          <p:spPr bwMode="auto">
            <a:xfrm>
              <a:off x="816" y="283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70" name="Line 14"/>
            <p:cNvSpPr>
              <a:spLocks noChangeShapeType="1"/>
            </p:cNvSpPr>
            <p:nvPr/>
          </p:nvSpPr>
          <p:spPr bwMode="auto">
            <a:xfrm>
              <a:off x="816" y="292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71" name="Line 15"/>
            <p:cNvSpPr>
              <a:spLocks noChangeShapeType="1"/>
            </p:cNvSpPr>
            <p:nvPr/>
          </p:nvSpPr>
          <p:spPr bwMode="auto">
            <a:xfrm>
              <a:off x="816" y="302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72" name="Line 16"/>
            <p:cNvSpPr>
              <a:spLocks noChangeShapeType="1"/>
            </p:cNvSpPr>
            <p:nvPr/>
          </p:nvSpPr>
          <p:spPr bwMode="auto">
            <a:xfrm>
              <a:off x="816" y="264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Georgia"/>
                <a:cs typeface="Georgia"/>
              </a:endParaRPr>
            </a:p>
          </p:txBody>
        </p:sp>
      </p:grpSp>
      <p:sp>
        <p:nvSpPr>
          <p:cNvPr id="224273" name="Text Box 17"/>
          <p:cNvSpPr txBox="1">
            <a:spLocks noChangeArrowheads="1"/>
          </p:cNvSpPr>
          <p:nvPr/>
        </p:nvSpPr>
        <p:spPr bwMode="auto">
          <a:xfrm>
            <a:off x="1017439" y="2313161"/>
            <a:ext cx="1295400" cy="3460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John Smith</a:t>
            </a:r>
          </a:p>
        </p:txBody>
      </p:sp>
      <p:grpSp>
        <p:nvGrpSpPr>
          <p:cNvPr id="224274" name="Group 18"/>
          <p:cNvGrpSpPr>
            <a:grpSpLocks/>
          </p:cNvGrpSpPr>
          <p:nvPr/>
        </p:nvGrpSpPr>
        <p:grpSpPr bwMode="auto">
          <a:xfrm>
            <a:off x="2889101" y="2313161"/>
            <a:ext cx="1174750" cy="371475"/>
            <a:chOff x="2018" y="1525"/>
            <a:chExt cx="740" cy="234"/>
          </a:xfrm>
        </p:grpSpPr>
        <p:sp>
          <p:nvSpPr>
            <p:cNvPr id="224275" name="Oval 19"/>
            <p:cNvSpPr>
              <a:spLocks noChangeArrowheads="1"/>
            </p:cNvSpPr>
            <p:nvPr/>
          </p:nvSpPr>
          <p:spPr bwMode="auto">
            <a:xfrm>
              <a:off x="2018" y="1525"/>
              <a:ext cx="740" cy="234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76" name="Text Box 20"/>
            <p:cNvSpPr txBox="1">
              <a:spLocks noChangeArrowheads="1"/>
            </p:cNvSpPr>
            <p:nvPr/>
          </p:nvSpPr>
          <p:spPr bwMode="auto">
            <a:xfrm>
              <a:off x="2201" y="1525"/>
              <a:ext cx="33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 smtClean="0">
                  <a:latin typeface="Georgia"/>
                  <a:cs typeface="Georgia"/>
                </a:rPr>
                <a:t>_:</a:t>
              </a:r>
              <a:r>
                <a:rPr lang="en-GB" sz="1600" dirty="0" err="1" smtClean="0">
                  <a:latin typeface="Georgia"/>
                  <a:cs typeface="Georgia"/>
                </a:rPr>
                <a:t>js</a:t>
              </a:r>
              <a:endParaRPr lang="en-GB" sz="1600" dirty="0">
                <a:latin typeface="Georgia"/>
                <a:cs typeface="Georgia"/>
              </a:endParaRPr>
            </a:p>
          </p:txBody>
        </p:sp>
      </p:grpSp>
      <p:sp>
        <p:nvSpPr>
          <p:cNvPr id="224277" name="Line 21"/>
          <p:cNvSpPr>
            <a:spLocks noChangeShapeType="1"/>
          </p:cNvSpPr>
          <p:nvPr/>
        </p:nvSpPr>
        <p:spPr bwMode="auto">
          <a:xfrm flipV="1">
            <a:off x="4265464" y="4467399"/>
            <a:ext cx="1173162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78" name="Line 22"/>
          <p:cNvSpPr>
            <a:spLocks noChangeShapeType="1"/>
          </p:cNvSpPr>
          <p:nvPr/>
        </p:nvSpPr>
        <p:spPr bwMode="auto">
          <a:xfrm>
            <a:off x="4395639" y="5024611"/>
            <a:ext cx="1760537" cy="61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79" name="Line 23"/>
          <p:cNvSpPr>
            <a:spLocks noChangeShapeType="1"/>
          </p:cNvSpPr>
          <p:nvPr/>
        </p:nvSpPr>
        <p:spPr bwMode="auto">
          <a:xfrm>
            <a:off x="4655989" y="5272261"/>
            <a:ext cx="2217737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80" name="Text Box 24"/>
          <p:cNvSpPr txBox="1">
            <a:spLocks noChangeArrowheads="1"/>
          </p:cNvSpPr>
          <p:nvPr/>
        </p:nvSpPr>
        <p:spPr bwMode="auto">
          <a:xfrm>
            <a:off x="872976" y="5697711"/>
            <a:ext cx="10499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hypertext</a:t>
            </a:r>
          </a:p>
        </p:txBody>
      </p:sp>
      <p:sp>
        <p:nvSpPr>
          <p:cNvPr id="224281" name="Text Box 25"/>
          <p:cNvSpPr txBox="1">
            <a:spLocks noChangeArrowheads="1"/>
          </p:cNvSpPr>
          <p:nvPr/>
        </p:nvSpPr>
        <p:spPr bwMode="auto">
          <a:xfrm>
            <a:off x="2673201" y="1808336"/>
            <a:ext cx="9797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ontology</a:t>
            </a:r>
          </a:p>
        </p:txBody>
      </p:sp>
      <p:sp>
        <p:nvSpPr>
          <p:cNvPr id="224282" name="Line 26"/>
          <p:cNvSpPr>
            <a:spLocks noChangeShapeType="1"/>
          </p:cNvSpPr>
          <p:nvPr/>
        </p:nvSpPr>
        <p:spPr bwMode="auto">
          <a:xfrm>
            <a:off x="2242989" y="5086524"/>
            <a:ext cx="1108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83" name="Text Box 27"/>
          <p:cNvSpPr txBox="1">
            <a:spLocks noChangeArrowheads="1"/>
          </p:cNvSpPr>
          <p:nvPr/>
        </p:nvSpPr>
        <p:spPr bwMode="auto">
          <a:xfrm>
            <a:off x="5337026" y="2240136"/>
            <a:ext cx="132715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Acme Inc.</a:t>
            </a:r>
          </a:p>
        </p:txBody>
      </p:sp>
      <p:sp>
        <p:nvSpPr>
          <p:cNvPr id="224284" name="Text Box 28"/>
          <p:cNvSpPr txBox="1">
            <a:spLocks noChangeArrowheads="1"/>
          </p:cNvSpPr>
          <p:nvPr/>
        </p:nvSpPr>
        <p:spPr bwMode="auto">
          <a:xfrm>
            <a:off x="6849914" y="2240136"/>
            <a:ext cx="1322387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101 Widgets</a:t>
            </a:r>
          </a:p>
        </p:txBody>
      </p:sp>
      <p:sp>
        <p:nvSpPr>
          <p:cNvPr id="224285" name="Text Box 29"/>
          <p:cNvSpPr txBox="1">
            <a:spLocks noChangeArrowheads="1"/>
          </p:cNvSpPr>
          <p:nvPr/>
        </p:nvSpPr>
        <p:spPr bwMode="auto">
          <a:xfrm>
            <a:off x="3465364" y="2816399"/>
            <a:ext cx="9001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homepage</a:t>
            </a:r>
          </a:p>
        </p:txBody>
      </p:sp>
      <p:sp>
        <p:nvSpPr>
          <p:cNvPr id="224286" name="Text Box 30"/>
          <p:cNvSpPr txBox="1">
            <a:spLocks noChangeArrowheads="1"/>
          </p:cNvSpPr>
          <p:nvPr/>
        </p:nvSpPr>
        <p:spPr bwMode="auto">
          <a:xfrm>
            <a:off x="5986314" y="2744961"/>
            <a:ext cx="5635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name</a:t>
            </a:r>
          </a:p>
        </p:txBody>
      </p:sp>
      <p:sp>
        <p:nvSpPr>
          <p:cNvPr id="224287" name="Text Box 31"/>
          <p:cNvSpPr txBox="1">
            <a:spLocks noChangeArrowheads="1"/>
          </p:cNvSpPr>
          <p:nvPr/>
        </p:nvSpPr>
        <p:spPr bwMode="auto">
          <a:xfrm>
            <a:off x="7570639" y="2744961"/>
            <a:ext cx="4544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title</a:t>
            </a:r>
          </a:p>
        </p:txBody>
      </p:sp>
      <p:sp>
        <p:nvSpPr>
          <p:cNvPr id="224288" name="Text Box 32"/>
          <p:cNvSpPr txBox="1">
            <a:spLocks noChangeArrowheads="1"/>
          </p:cNvSpPr>
          <p:nvPr/>
        </p:nvSpPr>
        <p:spPr bwMode="auto">
          <a:xfrm>
            <a:off x="4833789" y="1808336"/>
            <a:ext cx="6463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author</a:t>
            </a:r>
          </a:p>
        </p:txBody>
      </p:sp>
      <p:sp>
        <p:nvSpPr>
          <p:cNvPr id="224289" name="Text Box 33"/>
          <p:cNvSpPr txBox="1">
            <a:spLocks noChangeArrowheads="1"/>
          </p:cNvSpPr>
          <p:nvPr/>
        </p:nvSpPr>
        <p:spPr bwMode="auto">
          <a:xfrm>
            <a:off x="4186089" y="2240136"/>
            <a:ext cx="104387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employee-of</a:t>
            </a:r>
          </a:p>
        </p:txBody>
      </p:sp>
      <p:sp>
        <p:nvSpPr>
          <p:cNvPr id="224290" name="Rectangle 34"/>
          <p:cNvSpPr>
            <a:spLocks noChangeArrowheads="1"/>
          </p:cNvSpPr>
          <p:nvPr/>
        </p:nvSpPr>
        <p:spPr bwMode="auto">
          <a:xfrm>
            <a:off x="872976" y="1808336"/>
            <a:ext cx="1584325" cy="197961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grpSp>
        <p:nvGrpSpPr>
          <p:cNvPr id="224291" name="Group 35"/>
          <p:cNvGrpSpPr>
            <a:grpSpLocks/>
          </p:cNvGrpSpPr>
          <p:nvPr/>
        </p:nvGrpSpPr>
        <p:grpSpPr bwMode="auto">
          <a:xfrm>
            <a:off x="3825726" y="3176761"/>
            <a:ext cx="1174750" cy="371475"/>
            <a:chOff x="2018" y="1525"/>
            <a:chExt cx="740" cy="234"/>
          </a:xfrm>
        </p:grpSpPr>
        <p:sp>
          <p:nvSpPr>
            <p:cNvPr id="224292" name="Oval 36"/>
            <p:cNvSpPr>
              <a:spLocks noChangeArrowheads="1"/>
            </p:cNvSpPr>
            <p:nvPr/>
          </p:nvSpPr>
          <p:spPr bwMode="auto">
            <a:xfrm>
              <a:off x="2018" y="1525"/>
              <a:ext cx="740" cy="234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93" name="Text Box 37"/>
            <p:cNvSpPr txBox="1">
              <a:spLocks noChangeArrowheads="1"/>
            </p:cNvSpPr>
            <p:nvPr/>
          </p:nvSpPr>
          <p:spPr bwMode="auto">
            <a:xfrm>
              <a:off x="2226" y="1525"/>
              <a:ext cx="2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 err="1" smtClean="0">
                  <a:latin typeface="Georgia"/>
                  <a:cs typeface="Georgia"/>
                </a:rPr>
                <a:t>uri</a:t>
              </a:r>
              <a:endParaRPr lang="en-GB" sz="1600" dirty="0">
                <a:latin typeface="Georgia"/>
                <a:cs typeface="Georgia"/>
              </a:endParaRPr>
            </a:p>
          </p:txBody>
        </p:sp>
      </p:grpSp>
      <p:grpSp>
        <p:nvGrpSpPr>
          <p:cNvPr id="224294" name="Group 38"/>
          <p:cNvGrpSpPr>
            <a:grpSpLocks/>
          </p:cNvGrpSpPr>
          <p:nvPr/>
        </p:nvGrpSpPr>
        <p:grpSpPr bwMode="auto">
          <a:xfrm>
            <a:off x="5410051" y="3176761"/>
            <a:ext cx="1174750" cy="371475"/>
            <a:chOff x="2018" y="1525"/>
            <a:chExt cx="740" cy="234"/>
          </a:xfrm>
        </p:grpSpPr>
        <p:sp>
          <p:nvSpPr>
            <p:cNvPr id="224295" name="Oval 39"/>
            <p:cNvSpPr>
              <a:spLocks noChangeArrowheads="1"/>
            </p:cNvSpPr>
            <p:nvPr/>
          </p:nvSpPr>
          <p:spPr bwMode="auto">
            <a:xfrm>
              <a:off x="2018" y="1525"/>
              <a:ext cx="740" cy="234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96" name="Text Box 40"/>
            <p:cNvSpPr txBox="1">
              <a:spLocks noChangeArrowheads="1"/>
            </p:cNvSpPr>
            <p:nvPr/>
          </p:nvSpPr>
          <p:spPr bwMode="auto">
            <a:xfrm>
              <a:off x="2226" y="1525"/>
              <a:ext cx="2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 err="1" smtClean="0">
                  <a:latin typeface="Georgia"/>
                  <a:cs typeface="Georgia"/>
                </a:rPr>
                <a:t>uri</a:t>
              </a:r>
              <a:endParaRPr lang="en-GB" sz="1600" dirty="0">
                <a:latin typeface="Georgia"/>
                <a:cs typeface="Georgia"/>
              </a:endParaRPr>
            </a:p>
          </p:txBody>
        </p:sp>
      </p:grpSp>
      <p:grpSp>
        <p:nvGrpSpPr>
          <p:cNvPr id="224297" name="Group 41"/>
          <p:cNvGrpSpPr>
            <a:grpSpLocks/>
          </p:cNvGrpSpPr>
          <p:nvPr/>
        </p:nvGrpSpPr>
        <p:grpSpPr bwMode="auto">
          <a:xfrm>
            <a:off x="6921351" y="3176761"/>
            <a:ext cx="1174750" cy="371475"/>
            <a:chOff x="2018" y="1525"/>
            <a:chExt cx="740" cy="234"/>
          </a:xfrm>
        </p:grpSpPr>
        <p:sp>
          <p:nvSpPr>
            <p:cNvPr id="224298" name="Oval 42"/>
            <p:cNvSpPr>
              <a:spLocks noChangeArrowheads="1"/>
            </p:cNvSpPr>
            <p:nvPr/>
          </p:nvSpPr>
          <p:spPr bwMode="auto">
            <a:xfrm>
              <a:off x="2018" y="1525"/>
              <a:ext cx="740" cy="234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99" name="Text Box 43"/>
            <p:cNvSpPr txBox="1">
              <a:spLocks noChangeArrowheads="1"/>
            </p:cNvSpPr>
            <p:nvPr/>
          </p:nvSpPr>
          <p:spPr bwMode="auto">
            <a:xfrm>
              <a:off x="2226" y="1525"/>
              <a:ext cx="2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 err="1" smtClean="0">
                  <a:latin typeface="Georgia"/>
                  <a:cs typeface="Georgia"/>
                </a:rPr>
                <a:t>uri</a:t>
              </a:r>
              <a:endParaRPr lang="en-GB" sz="1600" dirty="0">
                <a:latin typeface="Georgia"/>
                <a:cs typeface="Georgia"/>
              </a:endParaRPr>
            </a:p>
          </p:txBody>
        </p:sp>
      </p:grpSp>
      <p:cxnSp>
        <p:nvCxnSpPr>
          <p:cNvPr id="224300" name="AutoShape 44"/>
          <p:cNvCxnSpPr>
            <a:cxnSpLocks noChangeShapeType="1"/>
            <a:stCxn id="224298" idx="0"/>
            <a:endCxn id="224284" idx="2"/>
          </p:cNvCxnSpPr>
          <p:nvPr/>
        </p:nvCxnSpPr>
        <p:spPr bwMode="auto">
          <a:xfrm flipV="1">
            <a:off x="7508726" y="2586211"/>
            <a:ext cx="3175" cy="590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1" name="AutoShape 45"/>
          <p:cNvCxnSpPr>
            <a:cxnSpLocks noChangeShapeType="1"/>
            <a:stCxn id="224275" idx="6"/>
            <a:endCxn id="224292" idx="0"/>
          </p:cNvCxnSpPr>
          <p:nvPr/>
        </p:nvCxnSpPr>
        <p:spPr bwMode="auto">
          <a:xfrm>
            <a:off x="4063851" y="2498899"/>
            <a:ext cx="349250" cy="677862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2" name="AutoShape 46"/>
          <p:cNvCxnSpPr>
            <a:cxnSpLocks noChangeShapeType="1"/>
            <a:stCxn id="224275" idx="6"/>
            <a:endCxn id="224295" idx="1"/>
          </p:cNvCxnSpPr>
          <p:nvPr/>
        </p:nvCxnSpPr>
        <p:spPr bwMode="auto">
          <a:xfrm>
            <a:off x="4063851" y="2498899"/>
            <a:ext cx="1517650" cy="731837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3" name="AutoShape 47"/>
          <p:cNvCxnSpPr>
            <a:cxnSpLocks noChangeShapeType="1"/>
            <a:stCxn id="224295" idx="0"/>
            <a:endCxn id="224283" idx="2"/>
          </p:cNvCxnSpPr>
          <p:nvPr/>
        </p:nvCxnSpPr>
        <p:spPr bwMode="auto">
          <a:xfrm flipV="1">
            <a:off x="5997426" y="2586211"/>
            <a:ext cx="3175" cy="590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4" name="AutoShape 48"/>
          <p:cNvCxnSpPr>
            <a:cxnSpLocks noChangeShapeType="1"/>
            <a:stCxn id="224298" idx="2"/>
            <a:endCxn id="224275" idx="7"/>
          </p:cNvCxnSpPr>
          <p:nvPr/>
        </p:nvCxnSpPr>
        <p:spPr bwMode="auto">
          <a:xfrm rot="10800000">
            <a:off x="3892401" y="2367136"/>
            <a:ext cx="3028950" cy="995363"/>
          </a:xfrm>
          <a:prstGeom prst="bentConnector4">
            <a:avLst>
              <a:gd name="adj1" fmla="val 5449"/>
              <a:gd name="adj2" fmla="val 12838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5" name="AutoShape 49"/>
          <p:cNvCxnSpPr>
            <a:cxnSpLocks noChangeShapeType="1"/>
            <a:stCxn id="224292" idx="5"/>
            <a:endCxn id="224264" idx="2"/>
          </p:cNvCxnSpPr>
          <p:nvPr/>
        </p:nvCxnSpPr>
        <p:spPr bwMode="auto">
          <a:xfrm>
            <a:off x="4829026" y="3494261"/>
            <a:ext cx="869950" cy="60483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6" name="AutoShape 50"/>
          <p:cNvCxnSpPr>
            <a:cxnSpLocks noChangeShapeType="1"/>
            <a:stCxn id="224295" idx="4"/>
            <a:endCxn id="224263" idx="2"/>
          </p:cNvCxnSpPr>
          <p:nvPr/>
        </p:nvCxnSpPr>
        <p:spPr bwMode="auto">
          <a:xfrm>
            <a:off x="5997426" y="3548236"/>
            <a:ext cx="419100" cy="11049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7" name="AutoShape 51"/>
          <p:cNvCxnSpPr>
            <a:cxnSpLocks noChangeShapeType="1"/>
            <a:stCxn id="224298" idx="4"/>
            <a:endCxn id="224262" idx="2"/>
          </p:cNvCxnSpPr>
          <p:nvPr/>
        </p:nvCxnSpPr>
        <p:spPr bwMode="auto">
          <a:xfrm flipH="1">
            <a:off x="7134076" y="3548236"/>
            <a:ext cx="374650" cy="16637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8" name="AutoShape 52"/>
          <p:cNvCxnSpPr>
            <a:cxnSpLocks noChangeShapeType="1"/>
            <a:stCxn id="224275" idx="2"/>
            <a:endCxn id="224273" idx="3"/>
          </p:cNvCxnSpPr>
          <p:nvPr/>
        </p:nvCxnSpPr>
        <p:spPr bwMode="auto">
          <a:xfrm flipH="1" flipV="1">
            <a:off x="2312839" y="2486199"/>
            <a:ext cx="576262" cy="12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9" name="AutoShape 53"/>
          <p:cNvCxnSpPr>
            <a:cxnSpLocks noChangeShapeType="1"/>
            <a:stCxn id="224273" idx="3"/>
            <a:endCxn id="224270" idx="1"/>
          </p:cNvCxnSpPr>
          <p:nvPr/>
        </p:nvCxnSpPr>
        <p:spPr bwMode="auto">
          <a:xfrm flipH="1">
            <a:off x="2242989" y="2486199"/>
            <a:ext cx="69850" cy="2600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4310" name="Text Box 54"/>
          <p:cNvSpPr txBox="1">
            <a:spLocks noChangeArrowheads="1"/>
          </p:cNvSpPr>
          <p:nvPr/>
        </p:nvSpPr>
        <p:spPr bwMode="auto">
          <a:xfrm>
            <a:off x="872976" y="1808336"/>
            <a:ext cx="8312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lexicon</a:t>
            </a:r>
          </a:p>
        </p:txBody>
      </p:sp>
      <p:sp>
        <p:nvSpPr>
          <p:cNvPr id="224311" name="Text Box 55"/>
          <p:cNvSpPr txBox="1">
            <a:spLocks noChangeArrowheads="1"/>
          </p:cNvSpPr>
          <p:nvPr/>
        </p:nvSpPr>
        <p:spPr bwMode="auto">
          <a:xfrm>
            <a:off x="2385864" y="2168699"/>
            <a:ext cx="503237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term</a:t>
            </a:r>
          </a:p>
        </p:txBody>
      </p:sp>
      <p:sp>
        <p:nvSpPr>
          <p:cNvPr id="224312" name="Line 56"/>
          <p:cNvSpPr>
            <a:spLocks noChangeShapeType="1"/>
          </p:cNvSpPr>
          <p:nvPr/>
        </p:nvSpPr>
        <p:spPr bwMode="auto">
          <a:xfrm flipH="1" flipV="1">
            <a:off x="1017439" y="2671936"/>
            <a:ext cx="936625" cy="2376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6070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4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4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4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4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4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4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4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4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4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4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4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2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2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 animBg="1"/>
      <p:bldP spid="224262" grpId="0" animBg="1"/>
      <p:bldP spid="224263" grpId="0" animBg="1"/>
      <p:bldP spid="224264" grpId="0" animBg="1"/>
      <p:bldP spid="224273" grpId="0" animBg="1"/>
      <p:bldP spid="224277" grpId="0" animBg="1"/>
      <p:bldP spid="224278" grpId="0" animBg="1"/>
      <p:bldP spid="224279" grpId="0" animBg="1"/>
      <p:bldP spid="224282" grpId="0" animBg="1"/>
      <p:bldP spid="224283" grpId="0" animBg="1"/>
      <p:bldP spid="224284" grpId="0" animBg="1"/>
      <p:bldP spid="224285" grpId="0"/>
      <p:bldP spid="224286" grpId="0"/>
      <p:bldP spid="224287" grpId="0"/>
      <p:bldP spid="224288" grpId="0"/>
      <p:bldP spid="224289" grpId="0"/>
      <p:bldP spid="224311" grpId="0" animBg="1"/>
      <p:bldP spid="2243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285" name="cohse-ms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7" b="14987"/>
          <a:stretch>
            <a:fillRect/>
          </a:stretch>
        </p:blipFill>
        <p:spPr>
          <a:xfrm>
            <a:off x="0" y="0"/>
            <a:ext cx="9252520" cy="6949266"/>
          </a:xfrm>
        </p:spPr>
      </p:pic>
    </p:spTree>
    <p:extLst>
      <p:ext uri="{BB962C8B-B14F-4D97-AF65-F5344CB8AC3E}">
        <p14:creationId xmlns:p14="http://schemas.microsoft.com/office/powerpoint/2010/main" val="249428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5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28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28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041" r="15226" b="9116"/>
          <a:stretch/>
        </p:blipFill>
        <p:spPr>
          <a:xfrm>
            <a:off x="0" y="-7919"/>
            <a:ext cx="9144000" cy="6865919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 bwMode="auto">
          <a:xfrm>
            <a:off x="5076056" y="404664"/>
            <a:ext cx="3888432" cy="5976664"/>
          </a:xfrm>
          <a:prstGeom prst="wedgeRoundRectCallout">
            <a:avLst>
              <a:gd name="adj1" fmla="val -73834"/>
              <a:gd name="adj2" fmla="val 28944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r>
              <a:rPr lang="en-US" sz="2000" dirty="0">
                <a:latin typeface="Georgia"/>
                <a:ea typeface="ＭＳ Ｐゴシック" pitchFamily="-106" charset="-128"/>
                <a:cs typeface="Georgia"/>
              </a:rPr>
              <a:t>I have a dream for the Web [in which computers] become capable of analyzing all the data on the Web – the content, links, and transactions between people and computers. A ‘Semantic Web’, which should make this possible, has yet to emerge, but when it does, the day-to-day mechanisms of trade, bureaucracy and our daily lives will be handled by machines talking to machines. The ‘intelligent agents’ people have touted for ages will finally materialize.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/>
              <a:ea typeface="ＭＳ Ｐゴシック" pitchFamily="-106" charset="-128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6718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324000" y="1682750"/>
            <a:ext cx="4968080" cy="448945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The Semantic Web is an extension of the current Web in which information is given a well-defined meaning, better enabling computers and people to work in cooperation.</a:t>
            </a:r>
          </a:p>
          <a:p>
            <a:pPr marL="0" indent="0">
              <a:buNone/>
            </a:pPr>
            <a:r>
              <a:rPr lang="en-GB" dirty="0" smtClean="0"/>
              <a:t>It is the idea of having data on the Web defined and linked in a way that it can be used for more effective discovery, automation, integration and reuse across various applications.  </a:t>
            </a:r>
          </a:p>
          <a:p>
            <a:pPr marL="0" indent="0">
              <a:buNone/>
            </a:pPr>
            <a:r>
              <a:rPr lang="en-GB" dirty="0" smtClean="0"/>
              <a:t>The Web can reach its full potential if it becomes a place where data can be processed by automated tools as well as people.</a:t>
            </a:r>
            <a:endParaRPr lang="en-GB" dirty="0"/>
          </a:p>
        </p:txBody>
      </p:sp>
      <p:sp>
        <p:nvSpPr>
          <p:cNvPr id="358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What is the Semantic Web?</a:t>
            </a:r>
            <a:endParaRPr lang="en-GB"/>
          </a:p>
        </p:txBody>
      </p:sp>
      <p:sp>
        <p:nvSpPr>
          <p:cNvPr id="35844" name="Text Box 7"/>
          <p:cNvSpPr txBox="1">
            <a:spLocks noChangeArrowheads="1"/>
          </p:cNvSpPr>
          <p:nvPr/>
        </p:nvSpPr>
        <p:spPr bwMode="auto">
          <a:xfrm>
            <a:off x="6227763" y="6373813"/>
            <a:ext cx="2903359" cy="27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>
              <a:lnSpc>
                <a:spcPct val="50000"/>
              </a:lnSpc>
              <a:spcBef>
                <a:spcPct val="20000"/>
              </a:spcBef>
              <a:buClr>
                <a:schemeClr val="tx1"/>
              </a:buClr>
              <a:buFont typeface="Optima" charset="0"/>
              <a:buNone/>
            </a:pPr>
            <a:r>
              <a:rPr lang="en-GB" sz="2000" b="0" dirty="0">
                <a:solidFill>
                  <a:schemeClr val="tx2"/>
                </a:solidFill>
                <a:latin typeface="Georgia"/>
                <a:cs typeface="Georgia"/>
              </a:rPr>
              <a:t>W3C Activity Statement</a:t>
            </a:r>
            <a:endParaRPr lang="en-GB" sz="2000" b="0" dirty="0">
              <a:latin typeface="Georgia"/>
              <a:cs typeface="Georgia"/>
            </a:endParaRPr>
          </a:p>
        </p:txBody>
      </p:sp>
      <p:grpSp>
        <p:nvGrpSpPr>
          <p:cNvPr id="35845" name="Group 9"/>
          <p:cNvGrpSpPr>
            <a:grpSpLocks/>
          </p:cNvGrpSpPr>
          <p:nvPr/>
        </p:nvGrpSpPr>
        <p:grpSpPr bwMode="auto">
          <a:xfrm>
            <a:off x="5148064" y="1628800"/>
            <a:ext cx="3456384" cy="4164222"/>
            <a:chOff x="2880" y="960"/>
            <a:chExt cx="2880" cy="3360"/>
          </a:xfrm>
        </p:grpSpPr>
        <p:pic>
          <p:nvPicPr>
            <p:cNvPr id="35846" name="Picture 10" descr="computer_understand_en"/>
            <p:cNvPicPr>
              <a:picLocks noChangeAspect="1" noChangeArrowheads="1"/>
            </p:cNvPicPr>
            <p:nvPr/>
          </p:nvPicPr>
          <p:blipFill>
            <a:blip r:embed="rId3">
              <a:lum bright="24000"/>
            </a:blip>
            <a:srcRect/>
            <a:stretch>
              <a:fillRect/>
            </a:stretch>
          </p:blipFill>
          <p:spPr bwMode="auto">
            <a:xfrm>
              <a:off x="3890" y="960"/>
              <a:ext cx="1870" cy="1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7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832"/>
              <a:ext cx="2880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159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What’s Wrong with Google?</a:t>
            </a:r>
            <a:endParaRPr lang="en-GB" dirty="0"/>
          </a:p>
        </p:txBody>
      </p:sp>
      <p:sp>
        <p:nvSpPr>
          <p:cNvPr id="3789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Find me some teaching materials to help 12 year olds understand basic programming concepts</a:t>
            </a:r>
          </a:p>
          <a:p>
            <a:r>
              <a:rPr lang="en-GB" smtClean="0"/>
              <a:t>How many days was it above 14 deg C in Western Australia in 2005?</a:t>
            </a:r>
          </a:p>
          <a:p>
            <a:r>
              <a:rPr lang="en-GB" smtClean="0"/>
              <a:t>Did anyone from the TOIA project also work on FREMA?</a:t>
            </a:r>
          </a:p>
          <a:p>
            <a:r>
              <a:rPr lang="en-GB" smtClean="0"/>
              <a:t>I want to go somewhere to do some windsurfing this Christmas. What</a:t>
            </a:r>
            <a:r>
              <a:rPr lang="ja-JP" altLang="en-GB" smtClean="0"/>
              <a:t>’</a:t>
            </a:r>
            <a:r>
              <a:rPr lang="en-GB" smtClean="0"/>
              <a:t>s the cheapest available way of doing this?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255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Knowledge as links</a:t>
            </a:r>
            <a:endParaRPr lang="en-GB" dirty="0"/>
          </a:p>
        </p:txBody>
      </p:sp>
      <p:sp>
        <p:nvSpPr>
          <p:cNvPr id="93188" name="Oval 4"/>
          <p:cNvSpPr>
            <a:spLocks noChangeArrowheads="1"/>
          </p:cNvSpPr>
          <p:nvPr/>
        </p:nvSpPr>
        <p:spPr bwMode="auto">
          <a:xfrm>
            <a:off x="1764134" y="4178796"/>
            <a:ext cx="576262" cy="5762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>
              <a:latin typeface="Georgia"/>
              <a:cs typeface="Georgia"/>
            </a:endParaRPr>
          </a:p>
        </p:txBody>
      </p:sp>
      <p:sp>
        <p:nvSpPr>
          <p:cNvPr id="93189" name="Oval 5"/>
          <p:cNvSpPr>
            <a:spLocks noChangeArrowheads="1"/>
          </p:cNvSpPr>
          <p:nvPr/>
        </p:nvSpPr>
        <p:spPr bwMode="auto">
          <a:xfrm>
            <a:off x="4643859" y="2737346"/>
            <a:ext cx="576262" cy="5762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>
              <a:latin typeface="Georgia"/>
              <a:cs typeface="Georgia"/>
            </a:endParaRPr>
          </a:p>
        </p:txBody>
      </p:sp>
      <p:sp>
        <p:nvSpPr>
          <p:cNvPr id="93190" name="Oval 6"/>
          <p:cNvSpPr>
            <a:spLocks noChangeArrowheads="1"/>
          </p:cNvSpPr>
          <p:nvPr/>
        </p:nvSpPr>
        <p:spPr bwMode="auto">
          <a:xfrm>
            <a:off x="4643859" y="3458071"/>
            <a:ext cx="576262" cy="5762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>
              <a:latin typeface="Georgia"/>
              <a:cs typeface="Georgia"/>
            </a:endParaRPr>
          </a:p>
        </p:txBody>
      </p:sp>
      <p:sp>
        <p:nvSpPr>
          <p:cNvPr id="93191" name="Oval 7"/>
          <p:cNvSpPr>
            <a:spLocks noChangeArrowheads="1"/>
          </p:cNvSpPr>
          <p:nvPr/>
        </p:nvSpPr>
        <p:spPr bwMode="auto">
          <a:xfrm>
            <a:off x="4643859" y="4177209"/>
            <a:ext cx="576262" cy="5762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>
              <a:latin typeface="Georgia"/>
              <a:cs typeface="Georgia"/>
            </a:endParaRPr>
          </a:p>
        </p:txBody>
      </p:sp>
      <p:sp>
        <p:nvSpPr>
          <p:cNvPr id="93192" name="Oval 8"/>
          <p:cNvSpPr>
            <a:spLocks noChangeArrowheads="1"/>
          </p:cNvSpPr>
          <p:nvPr/>
        </p:nvSpPr>
        <p:spPr bwMode="auto">
          <a:xfrm>
            <a:off x="2772196" y="3458071"/>
            <a:ext cx="576263" cy="5762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>
              <a:latin typeface="Georgia"/>
              <a:cs typeface="Georgia"/>
            </a:endParaRPr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6198021" y="2845296"/>
            <a:ext cx="19431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b="0">
                <a:solidFill>
                  <a:schemeClr val="tx2"/>
                </a:solidFill>
                <a:latin typeface="Georgia"/>
                <a:cs typeface="Georgia"/>
              </a:rPr>
              <a:t>Tim Berners-Lee</a:t>
            </a:r>
            <a:endParaRPr lang="en-US" b="0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6228184" y="3572371"/>
            <a:ext cx="19431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b="0">
                <a:solidFill>
                  <a:schemeClr val="tx2"/>
                </a:solidFill>
                <a:latin typeface="Georgia"/>
                <a:cs typeface="Georgia"/>
              </a:rPr>
              <a:t>James Hendler</a:t>
            </a:r>
            <a:endParaRPr lang="en-US" b="0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6228184" y="4293096"/>
            <a:ext cx="19431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b="0">
                <a:solidFill>
                  <a:schemeClr val="tx2"/>
                </a:solidFill>
                <a:latin typeface="Georgia"/>
                <a:cs typeface="Georgia"/>
              </a:rPr>
              <a:t>Ora Lassila</a:t>
            </a:r>
            <a:endParaRPr lang="en-US" b="0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941809" y="2305546"/>
            <a:ext cx="21590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b="0">
                <a:solidFill>
                  <a:schemeClr val="tx2"/>
                </a:solidFill>
                <a:latin typeface="Georgia"/>
                <a:cs typeface="Georgia"/>
              </a:rPr>
              <a:t>The Semantic Web</a:t>
            </a:r>
            <a:endParaRPr lang="en-US" b="0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93197" name="Text Box 13"/>
          <p:cNvSpPr txBox="1">
            <a:spLocks noChangeArrowheads="1"/>
          </p:cNvSpPr>
          <p:nvPr/>
        </p:nvSpPr>
        <p:spPr bwMode="auto">
          <a:xfrm>
            <a:off x="1548234" y="5474196"/>
            <a:ext cx="2232025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b="0">
                <a:solidFill>
                  <a:schemeClr val="tx2"/>
                </a:solidFill>
                <a:latin typeface="Georgia"/>
                <a:cs typeface="Georgia"/>
              </a:rPr>
              <a:t>Scientific American</a:t>
            </a:r>
            <a:endParaRPr lang="en-US" b="0">
              <a:solidFill>
                <a:schemeClr val="tx2"/>
              </a:solidFill>
              <a:latin typeface="Georgia"/>
              <a:cs typeface="Georgia"/>
            </a:endParaRPr>
          </a:p>
        </p:txBody>
      </p:sp>
      <p:cxnSp>
        <p:nvCxnSpPr>
          <p:cNvPr id="93198" name="AutoShape 14"/>
          <p:cNvCxnSpPr>
            <a:cxnSpLocks noChangeShapeType="1"/>
            <a:stCxn id="93192" idx="2"/>
            <a:endCxn id="93196" idx="2"/>
          </p:cNvCxnSpPr>
          <p:nvPr/>
        </p:nvCxnSpPr>
        <p:spPr bwMode="auto">
          <a:xfrm rot="10800000">
            <a:off x="2021310" y="2674879"/>
            <a:ext cx="750887" cy="107132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3199" name="AutoShape 15"/>
          <p:cNvCxnSpPr>
            <a:cxnSpLocks noChangeShapeType="1"/>
            <a:stCxn id="93192" idx="7"/>
            <a:endCxn id="93189" idx="2"/>
          </p:cNvCxnSpPr>
          <p:nvPr/>
        </p:nvCxnSpPr>
        <p:spPr bwMode="auto">
          <a:xfrm rot="-5400000">
            <a:off x="3696121" y="2594471"/>
            <a:ext cx="515938" cy="1379538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3200" name="AutoShape 16"/>
          <p:cNvCxnSpPr>
            <a:cxnSpLocks noChangeShapeType="1"/>
            <a:stCxn id="93192" idx="5"/>
            <a:endCxn id="93191" idx="2"/>
          </p:cNvCxnSpPr>
          <p:nvPr/>
        </p:nvCxnSpPr>
        <p:spPr bwMode="auto">
          <a:xfrm rot="16200000" flipH="1">
            <a:off x="3696121" y="3518396"/>
            <a:ext cx="515938" cy="1379538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3201" name="AutoShape 17"/>
          <p:cNvCxnSpPr>
            <a:cxnSpLocks noChangeShapeType="1"/>
            <a:stCxn id="93192" idx="6"/>
            <a:endCxn id="93190" idx="2"/>
          </p:cNvCxnSpPr>
          <p:nvPr/>
        </p:nvCxnSpPr>
        <p:spPr bwMode="auto">
          <a:xfrm>
            <a:off x="3348459" y="3746996"/>
            <a:ext cx="1295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3202" name="AutoShape 18"/>
          <p:cNvCxnSpPr>
            <a:cxnSpLocks noChangeShapeType="1"/>
            <a:stCxn id="93189" idx="6"/>
            <a:endCxn id="93193" idx="1"/>
          </p:cNvCxnSpPr>
          <p:nvPr/>
        </p:nvCxnSpPr>
        <p:spPr bwMode="auto">
          <a:xfrm>
            <a:off x="5220121" y="3025478"/>
            <a:ext cx="977900" cy="448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3203" name="AutoShape 19"/>
          <p:cNvCxnSpPr>
            <a:cxnSpLocks noChangeShapeType="1"/>
            <a:stCxn id="93190" idx="6"/>
            <a:endCxn id="93194" idx="1"/>
          </p:cNvCxnSpPr>
          <p:nvPr/>
        </p:nvCxnSpPr>
        <p:spPr bwMode="auto">
          <a:xfrm>
            <a:off x="5220121" y="3746203"/>
            <a:ext cx="1008063" cy="1083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3204" name="AutoShape 20"/>
          <p:cNvCxnSpPr>
            <a:cxnSpLocks noChangeShapeType="1"/>
            <a:stCxn id="93191" idx="6"/>
            <a:endCxn id="93195" idx="1"/>
          </p:cNvCxnSpPr>
          <p:nvPr/>
        </p:nvCxnSpPr>
        <p:spPr bwMode="auto">
          <a:xfrm>
            <a:off x="5220121" y="4465340"/>
            <a:ext cx="1008063" cy="1242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3205" name="AutoShape 21"/>
          <p:cNvCxnSpPr>
            <a:cxnSpLocks noChangeShapeType="1"/>
            <a:stCxn id="93192" idx="2"/>
            <a:endCxn id="93188" idx="0"/>
          </p:cNvCxnSpPr>
          <p:nvPr/>
        </p:nvCxnSpPr>
        <p:spPr bwMode="auto">
          <a:xfrm rot="10800000" flipV="1">
            <a:off x="2053059" y="3746996"/>
            <a:ext cx="719137" cy="43180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3206" name="AutoShape 22"/>
          <p:cNvCxnSpPr>
            <a:cxnSpLocks noChangeShapeType="1"/>
            <a:stCxn id="93188" idx="4"/>
            <a:endCxn id="93197" idx="0"/>
          </p:cNvCxnSpPr>
          <p:nvPr/>
        </p:nvCxnSpPr>
        <p:spPr bwMode="auto">
          <a:xfrm rot="16200000" flipH="1">
            <a:off x="1998688" y="4808636"/>
            <a:ext cx="719137" cy="611982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3207" name="Text Box 23"/>
          <p:cNvSpPr txBox="1">
            <a:spLocks noChangeArrowheads="1"/>
          </p:cNvSpPr>
          <p:nvPr/>
        </p:nvSpPr>
        <p:spPr bwMode="auto">
          <a:xfrm>
            <a:off x="5362996" y="2948484"/>
            <a:ext cx="7522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b="0">
                <a:latin typeface="Georgia"/>
                <a:cs typeface="Georgia"/>
              </a:rPr>
              <a:t>name</a:t>
            </a:r>
            <a:endParaRPr lang="en-US" b="0">
              <a:latin typeface="Georgia"/>
              <a:cs typeface="Georgia"/>
            </a:endParaRPr>
          </a:p>
        </p:txBody>
      </p:sp>
      <p:sp>
        <p:nvSpPr>
          <p:cNvPr id="93208" name="Text Box 24"/>
          <p:cNvSpPr txBox="1">
            <a:spLocks noChangeArrowheads="1"/>
          </p:cNvSpPr>
          <p:nvPr/>
        </p:nvSpPr>
        <p:spPr bwMode="auto">
          <a:xfrm>
            <a:off x="5362996" y="4388346"/>
            <a:ext cx="7522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b="0">
                <a:latin typeface="Georgia"/>
                <a:cs typeface="Georgia"/>
              </a:rPr>
              <a:t>name</a:t>
            </a:r>
            <a:endParaRPr lang="en-US" b="0">
              <a:latin typeface="Georgia"/>
              <a:cs typeface="Georgia"/>
            </a:endParaRPr>
          </a:p>
        </p:txBody>
      </p:sp>
      <p:sp>
        <p:nvSpPr>
          <p:cNvPr id="93209" name="Text Box 25"/>
          <p:cNvSpPr txBox="1">
            <a:spLocks noChangeArrowheads="1"/>
          </p:cNvSpPr>
          <p:nvPr/>
        </p:nvSpPr>
        <p:spPr bwMode="auto">
          <a:xfrm>
            <a:off x="5362996" y="3667621"/>
            <a:ext cx="7522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b="0">
                <a:latin typeface="Georgia"/>
                <a:cs typeface="Georgia"/>
              </a:rPr>
              <a:t>name</a:t>
            </a:r>
            <a:endParaRPr lang="en-US" b="0">
              <a:latin typeface="Georgia"/>
              <a:cs typeface="Georgia"/>
            </a:endParaRPr>
          </a:p>
        </p:txBody>
      </p:sp>
      <p:sp>
        <p:nvSpPr>
          <p:cNvPr id="93210" name="Text Box 26"/>
          <p:cNvSpPr txBox="1">
            <a:spLocks noChangeArrowheads="1"/>
          </p:cNvSpPr>
          <p:nvPr/>
        </p:nvSpPr>
        <p:spPr bwMode="auto">
          <a:xfrm>
            <a:off x="2195934" y="2948484"/>
            <a:ext cx="5892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b="0">
                <a:latin typeface="Georgia"/>
                <a:cs typeface="Georgia"/>
              </a:rPr>
              <a:t>title</a:t>
            </a:r>
            <a:endParaRPr lang="en-US" b="0">
              <a:latin typeface="Georgia"/>
              <a:cs typeface="Georgia"/>
            </a:endParaRPr>
          </a:p>
        </p:txBody>
      </p:sp>
      <p:sp>
        <p:nvSpPr>
          <p:cNvPr id="93211" name="Text Box 27"/>
          <p:cNvSpPr txBox="1">
            <a:spLocks noChangeArrowheads="1"/>
          </p:cNvSpPr>
          <p:nvPr/>
        </p:nvSpPr>
        <p:spPr bwMode="auto">
          <a:xfrm>
            <a:off x="1619671" y="4964609"/>
            <a:ext cx="5892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b="0">
                <a:latin typeface="Georgia"/>
                <a:cs typeface="Georgia"/>
              </a:rPr>
              <a:t>title</a:t>
            </a:r>
            <a:endParaRPr lang="en-US" b="0">
              <a:latin typeface="Georgia"/>
              <a:cs typeface="Georgia"/>
            </a:endParaRPr>
          </a:p>
        </p:txBody>
      </p:sp>
      <p:sp>
        <p:nvSpPr>
          <p:cNvPr id="93212" name="Text Box 28"/>
          <p:cNvSpPr txBox="1">
            <a:spLocks noChangeArrowheads="1"/>
          </p:cNvSpPr>
          <p:nvPr/>
        </p:nvSpPr>
        <p:spPr bwMode="auto">
          <a:xfrm>
            <a:off x="3708821" y="4388346"/>
            <a:ext cx="910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b="0">
                <a:latin typeface="Georgia"/>
                <a:cs typeface="Georgia"/>
              </a:rPr>
              <a:t>creator</a:t>
            </a:r>
            <a:endParaRPr lang="en-US" b="0">
              <a:latin typeface="Georgia"/>
              <a:cs typeface="Georgia"/>
            </a:endParaRPr>
          </a:p>
        </p:txBody>
      </p:sp>
      <p:sp>
        <p:nvSpPr>
          <p:cNvPr id="93213" name="Text Box 29"/>
          <p:cNvSpPr txBox="1">
            <a:spLocks noChangeArrowheads="1"/>
          </p:cNvSpPr>
          <p:nvPr/>
        </p:nvSpPr>
        <p:spPr bwMode="auto">
          <a:xfrm>
            <a:off x="1016421" y="3669209"/>
            <a:ext cx="14168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b="0">
                <a:latin typeface="Georgia"/>
                <a:cs typeface="Georgia"/>
              </a:rPr>
              <a:t>publishedIn</a:t>
            </a:r>
            <a:endParaRPr lang="en-US" b="0">
              <a:latin typeface="Georgia"/>
              <a:cs typeface="Georgia"/>
            </a:endParaRPr>
          </a:p>
        </p:txBody>
      </p:sp>
      <p:sp>
        <p:nvSpPr>
          <p:cNvPr id="93214" name="Text Box 30"/>
          <p:cNvSpPr txBox="1">
            <a:spLocks noChangeArrowheads="1"/>
          </p:cNvSpPr>
          <p:nvPr/>
        </p:nvSpPr>
        <p:spPr bwMode="auto">
          <a:xfrm>
            <a:off x="3708821" y="3669209"/>
            <a:ext cx="910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b="0">
                <a:latin typeface="Georgia"/>
                <a:cs typeface="Georgia"/>
              </a:rPr>
              <a:t>creator</a:t>
            </a:r>
            <a:endParaRPr lang="en-US" b="0">
              <a:latin typeface="Georgia"/>
              <a:cs typeface="Georgia"/>
            </a:endParaRPr>
          </a:p>
        </p:txBody>
      </p:sp>
      <p:sp>
        <p:nvSpPr>
          <p:cNvPr id="93215" name="Text Box 31"/>
          <p:cNvSpPr txBox="1">
            <a:spLocks noChangeArrowheads="1"/>
          </p:cNvSpPr>
          <p:nvPr/>
        </p:nvSpPr>
        <p:spPr bwMode="auto">
          <a:xfrm>
            <a:off x="3708821" y="3092946"/>
            <a:ext cx="910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b="0">
                <a:latin typeface="Georgia"/>
                <a:cs typeface="Georgia"/>
              </a:rPr>
              <a:t>creator</a:t>
            </a:r>
            <a:endParaRPr lang="en-US" b="0">
              <a:latin typeface="Georgia"/>
              <a:cs typeface="Georgia"/>
            </a:endParaRPr>
          </a:p>
        </p:txBody>
      </p:sp>
      <p:sp>
        <p:nvSpPr>
          <p:cNvPr id="93216" name="Text Box 32"/>
          <p:cNvSpPr txBox="1">
            <a:spLocks noChangeArrowheads="1"/>
          </p:cNvSpPr>
          <p:nvPr/>
        </p:nvSpPr>
        <p:spPr bwMode="auto">
          <a:xfrm>
            <a:off x="5004221" y="2018209"/>
            <a:ext cx="1152525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b="0">
                <a:solidFill>
                  <a:schemeClr val="tx2"/>
                </a:solidFill>
                <a:latin typeface="Georgia"/>
                <a:cs typeface="Georgia"/>
              </a:rPr>
              <a:t>2001-05</a:t>
            </a:r>
            <a:endParaRPr lang="en-US" b="0">
              <a:solidFill>
                <a:schemeClr val="tx2"/>
              </a:solidFill>
              <a:latin typeface="Georgia"/>
              <a:cs typeface="Georgia"/>
            </a:endParaRPr>
          </a:p>
        </p:txBody>
      </p:sp>
      <p:cxnSp>
        <p:nvCxnSpPr>
          <p:cNvPr id="93217" name="AutoShape 33"/>
          <p:cNvCxnSpPr>
            <a:cxnSpLocks noChangeShapeType="1"/>
            <a:stCxn id="93192" idx="0"/>
            <a:endCxn id="93216" idx="1"/>
          </p:cNvCxnSpPr>
          <p:nvPr/>
        </p:nvCxnSpPr>
        <p:spPr bwMode="auto">
          <a:xfrm rot="5400000" flipH="1" flipV="1">
            <a:off x="3404676" y="1858527"/>
            <a:ext cx="1255196" cy="1943893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3218" name="Text Box 34"/>
          <p:cNvSpPr txBox="1">
            <a:spLocks noChangeArrowheads="1"/>
          </p:cNvSpPr>
          <p:nvPr/>
        </p:nvSpPr>
        <p:spPr bwMode="auto">
          <a:xfrm>
            <a:off x="3924721" y="2372221"/>
            <a:ext cx="624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b="0">
                <a:latin typeface="Georgia"/>
                <a:cs typeface="Georgia"/>
              </a:rPr>
              <a:t>date</a:t>
            </a:r>
            <a:endParaRPr lang="en-US" b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7871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Linked Data</a:t>
            </a:r>
            <a:endParaRPr lang="en-GB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Four principles:</a:t>
            </a:r>
          </a:p>
          <a:p>
            <a:pPr lvl="1"/>
            <a:r>
              <a:rPr lang="en-US" dirty="0" smtClean="0"/>
              <a:t>Use URIs to identify things.</a:t>
            </a:r>
          </a:p>
          <a:p>
            <a:pPr lvl="1"/>
            <a:r>
              <a:rPr lang="en-US" dirty="0" smtClean="0"/>
              <a:t>Use HTTP URIs so that these things can be referred to and looked up ("dereference") by people and user agents.</a:t>
            </a:r>
          </a:p>
          <a:p>
            <a:pPr lvl="1"/>
            <a:r>
              <a:rPr lang="en-US" dirty="0" smtClean="0"/>
              <a:t>Provide useful information (i.e., a structured description — metadata) about the thing when its URI is dereferenced.</a:t>
            </a:r>
          </a:p>
          <a:p>
            <a:pPr lvl="1"/>
            <a:r>
              <a:rPr lang="en-US" dirty="0" smtClean="0"/>
              <a:t>Include links to other, related URIs in the exposed data to improve discovery of other related information on the Web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61761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Pervasive Hypermedia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mtClean="0"/>
              <a:t>http://www.flickr.com/photos/traceyp3031/2892438542/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2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Spatial Hypertext Systems</a:t>
            </a:r>
            <a:endParaRPr lang="en-GB"/>
          </a:p>
        </p:txBody>
      </p:sp>
      <p:sp>
        <p:nvSpPr>
          <p:cNvPr id="192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Much of the literature is based around systems that have arisen from a particular line of SHS</a:t>
            </a:r>
          </a:p>
          <a:p>
            <a:pPr lvl="1"/>
            <a:r>
              <a:rPr lang="en-GB" dirty="0" smtClean="0"/>
              <a:t>Notecards</a:t>
            </a:r>
          </a:p>
          <a:p>
            <a:pPr lvl="1"/>
            <a:r>
              <a:rPr lang="en-GB" dirty="0" err="1" smtClean="0"/>
              <a:t>gIBIS</a:t>
            </a:r>
            <a:endParaRPr lang="en-GB" dirty="0" smtClean="0"/>
          </a:p>
          <a:p>
            <a:pPr lvl="1"/>
            <a:r>
              <a:rPr lang="en-GB" dirty="0" smtClean="0"/>
              <a:t>VNS</a:t>
            </a:r>
          </a:p>
          <a:p>
            <a:pPr lvl="1"/>
            <a:r>
              <a:rPr lang="en-GB" dirty="0" err="1" smtClean="0"/>
              <a:t>Aquanet</a:t>
            </a:r>
            <a:endParaRPr lang="en-GB" dirty="0" smtClean="0"/>
          </a:p>
          <a:p>
            <a:pPr lvl="1"/>
            <a:r>
              <a:rPr lang="en-GB" dirty="0" smtClean="0"/>
              <a:t>VIKI</a:t>
            </a:r>
          </a:p>
          <a:p>
            <a:pPr lvl="1"/>
            <a:r>
              <a:rPr lang="en-GB" dirty="0" smtClean="0"/>
              <a:t>VKB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HCI vision in which computers are integrated into everyday activities</a:t>
            </a:r>
          </a:p>
          <a:p>
            <a:pPr lvl="1"/>
            <a:r>
              <a:rPr lang="en-US" dirty="0" smtClean="0"/>
              <a:t>“Machines that fit the human environment”</a:t>
            </a:r>
          </a:p>
          <a:p>
            <a:pPr lvl="1"/>
            <a:r>
              <a:rPr lang="en-US" dirty="0" smtClean="0"/>
              <a:t>Computers in everything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What about links in everything?</a:t>
            </a:r>
          </a:p>
          <a:p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6646" b="6646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Pervasive Computing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6258798"/>
            <a:ext cx="7723635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Weiser, M. (1991) </a:t>
            </a:r>
            <a:r>
              <a:rPr lang="en-US" sz="1600" i="1" dirty="0" smtClean="0">
                <a:latin typeface="Georgia"/>
                <a:cs typeface="Georgia"/>
              </a:rPr>
              <a:t>The Computer for the 21</a:t>
            </a:r>
            <a:r>
              <a:rPr lang="en-US" sz="1600" i="1" baseline="30000" dirty="0" smtClean="0">
                <a:latin typeface="Georgia"/>
                <a:cs typeface="Georgia"/>
              </a:rPr>
              <a:t>st</a:t>
            </a:r>
            <a:r>
              <a:rPr lang="en-US" sz="1600" i="1" dirty="0" smtClean="0">
                <a:latin typeface="Georgia"/>
                <a:cs typeface="Georgia"/>
              </a:rPr>
              <a:t> Century</a:t>
            </a:r>
            <a:r>
              <a:rPr lang="en-US" sz="1600" dirty="0" smtClean="0">
                <a:latin typeface="Georgia"/>
                <a:cs typeface="Georgia"/>
              </a:rPr>
              <a:t>. Scientific American, September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dirty="0" smtClean="0">
                <a:latin typeface="Georgia"/>
                <a:cs typeface="Georgia"/>
              </a:rPr>
              <a:t> pp. 94-104</a:t>
            </a:r>
            <a:endParaRPr lang="en-US" sz="1600" dirty="0">
              <a:latin typeface="Georgia"/>
              <a:cs typeface="Georgi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8012" y1="95870" x2="68012" y2="95870"/>
                        <a14:foregroundMark x1="79193" y1="85652" x2="79193" y2="85652"/>
                        <a14:foregroundMark x1="66615" y1="96087" x2="66615" y2="96087"/>
                        <a14:foregroundMark x1="67702" y1="96957" x2="67702" y2="96957"/>
                        <a14:foregroundMark x1="68789" y1="97391" x2="68789" y2="97391"/>
                        <a14:backgroundMark x1="15373" y1="96522" x2="15373" y2="96522"/>
                        <a14:backgroundMark x1="22826" y1="96087" x2="22826" y2="96087"/>
                        <a14:backgroundMark x1="76087" y1="96957" x2="76087" y2="96957"/>
                        <a14:backgroundMark x1="62112" y1="97391" x2="62112" y2="97391"/>
                        <a14:backgroundMark x1="66304" y1="98043" x2="66304" y2="98043"/>
                        <a14:backgroundMark x1="46118" y1="98478" x2="46118" y2="98478"/>
                        <a14:backgroundMark x1="44410" y1="96087" x2="44410" y2="96087"/>
                        <a14:backgroundMark x1="34627" y1="93043" x2="34627" y2="93043"/>
                        <a14:backgroundMark x1="12888" y1="85000" x2="12888" y2="85000"/>
                        <a14:backgroundMark x1="23758" y1="91087" x2="23758" y2="91087"/>
                        <a14:backgroundMark x1="18789" y1="88913" x2="18789" y2="88913"/>
                        <a14:backgroundMark x1="21584" y1="90000" x2="21584" y2="90000"/>
                        <a14:backgroundMark x1="25311" y1="91304" x2="25311" y2="91304"/>
                        <a14:backgroundMark x1="47050" y1="98696" x2="47050" y2="98696"/>
                        <a14:backgroundMark x1="61335" y1="98696" x2="68634" y2="99130"/>
                        <a14:backgroundMark x1="59627" y1="94565" x2="59627" y2="94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048" y="1052736"/>
            <a:ext cx="2520280" cy="180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000" y1="32494" x2="4737" y2="57437"/>
                        <a14:foregroundMark x1="59737" y1="90160" x2="59737" y2="90160"/>
                        <a14:foregroundMark x1="45789" y1="93593" x2="45789" y2="93593"/>
                        <a14:foregroundMark x1="52632" y1="92449" x2="52632" y2="92449"/>
                        <a14:backgroundMark x1="58421" y1="95652" x2="58421" y2="95652"/>
                        <a14:backgroundMark x1="45263" y1="98398" x2="45263" y2="98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048" y="764704"/>
            <a:ext cx="2216501" cy="2548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740" b="97228" l="9464" r="96530"/>
                    </a14:imgEffect>
                  </a14:imgLayer>
                </a14:imgProps>
              </a:ext>
            </a:extLst>
          </a:blip>
          <a:srcRect l="10076" t="37073" r="2101" b="10731"/>
          <a:stretch/>
        </p:blipFill>
        <p:spPr>
          <a:xfrm rot="20738562">
            <a:off x="5795461" y="3575699"/>
            <a:ext cx="2815600" cy="24757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" b="99167" l="5185" r="97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0032" y="3356992"/>
            <a:ext cx="4401108" cy="2934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8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Interactive Spaces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Embedding interactive media in physical environments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996952"/>
            <a:ext cx="4428492" cy="2952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2996952"/>
            <a:ext cx="381000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413" y="2132856"/>
            <a:ext cx="2540000" cy="3390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5877272"/>
            <a:ext cx="8333712" cy="83099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Halloran, J. et al (2006)</a:t>
            </a:r>
            <a:r>
              <a:rPr lang="en-US" sz="1600" i="1" dirty="0" smtClean="0">
                <a:latin typeface="Georgia"/>
                <a:cs typeface="Georgia"/>
              </a:rPr>
              <a:t> The Literacy Fieldtrip: Using </a:t>
            </a:r>
            <a:r>
              <a:rPr lang="en-US" sz="1600" i="1" dirty="0" err="1" smtClean="0">
                <a:latin typeface="Georgia"/>
                <a:cs typeface="Georgia"/>
              </a:rPr>
              <a:t>Ubicomp</a:t>
            </a:r>
            <a:r>
              <a:rPr lang="en-US" sz="1600" i="1" dirty="0" smtClean="0">
                <a:latin typeface="Georgia"/>
                <a:cs typeface="Georgia"/>
              </a:rPr>
              <a:t> to Support Children’s</a:t>
            </a:r>
            <a:br>
              <a:rPr lang="en-US" sz="1600" i="1" dirty="0" smtClean="0">
                <a:latin typeface="Georgia"/>
                <a:cs typeface="Georgia"/>
              </a:rPr>
            </a:br>
            <a:r>
              <a:rPr lang="en-US" sz="1600" i="1" dirty="0" smtClean="0">
                <a:latin typeface="Georgia"/>
                <a:cs typeface="Georgia"/>
              </a:rPr>
              <a:t>Creative Writing</a:t>
            </a:r>
            <a:r>
              <a:rPr lang="en-US" sz="1600" dirty="0" smtClean="0">
                <a:latin typeface="Georgia"/>
                <a:cs typeface="Georgia"/>
              </a:rPr>
              <a:t>. Proceedings of the 5</a:t>
            </a:r>
            <a:r>
              <a:rPr lang="en-US" sz="1600" baseline="30000" dirty="0" smtClean="0">
                <a:latin typeface="Georgia"/>
                <a:cs typeface="Georgia"/>
              </a:rPr>
              <a:t>th</a:t>
            </a:r>
            <a:r>
              <a:rPr lang="en-US" sz="1600" dirty="0" smtClean="0">
                <a:latin typeface="Georgia"/>
                <a:cs typeface="Georgia"/>
              </a:rPr>
              <a:t> International Conference for Interaction Design and 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dirty="0" smtClean="0">
                <a:latin typeface="Georgia"/>
                <a:cs typeface="Georgia"/>
              </a:rPr>
              <a:t>Children, pp. 17-24.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2715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Overlaying computer-generated imagery on the real world</a:t>
            </a:r>
          </a:p>
          <a:p>
            <a:pPr lvl="1"/>
            <a:r>
              <a:rPr lang="en-GB" dirty="0" smtClean="0"/>
              <a:t>Annotate live video with links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US" dirty="0" smtClean="0"/>
              <a:t>Ten years ago, a research curiosity…</a:t>
            </a:r>
          </a:p>
          <a:p>
            <a:endParaRPr lang="en-GB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Augmented Reality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613" b="6369"/>
          <a:stretch/>
        </p:blipFill>
        <p:spPr>
          <a:xfrm>
            <a:off x="4716016" y="1628800"/>
            <a:ext cx="4104456" cy="2524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9820"/>
          <a:stretch/>
        </p:blipFill>
        <p:spPr>
          <a:xfrm>
            <a:off x="4716016" y="4149080"/>
            <a:ext cx="4104456" cy="21603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6258798"/>
            <a:ext cx="8367475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Sinclair, P. et al (2003) </a:t>
            </a:r>
            <a:r>
              <a:rPr lang="en-US" sz="1600" i="1" dirty="0" smtClean="0">
                <a:latin typeface="Georgia"/>
                <a:cs typeface="Georgia"/>
              </a:rPr>
              <a:t>Augmented reality as an interface to adaptive hypermedia systems</a:t>
            </a:r>
            <a:r>
              <a:rPr lang="en-US" sz="1600" dirty="0" smtClean="0">
                <a:latin typeface="Georgia"/>
                <a:cs typeface="Georgia"/>
              </a:rPr>
              <a:t>. </a:t>
            </a:r>
          </a:p>
          <a:p>
            <a:r>
              <a:rPr lang="en-US" sz="1600" dirty="0" smtClean="0">
                <a:latin typeface="Georgia"/>
                <a:cs typeface="Georgia"/>
              </a:rPr>
              <a:t>New</a:t>
            </a:r>
            <a:r>
              <a:rPr lang="en-US" sz="1600" dirty="0">
                <a:latin typeface="Georgia"/>
                <a:cs typeface="Georgia"/>
              </a:rPr>
              <a:t> </a:t>
            </a:r>
            <a:r>
              <a:rPr lang="en-US" sz="1600" dirty="0" smtClean="0">
                <a:latin typeface="Georgia"/>
                <a:cs typeface="Georgia"/>
              </a:rPr>
              <a:t>Review of Hypermedia and Multimedia, 9(1), pp. 117-136.</a:t>
            </a:r>
            <a:endParaRPr lang="en-US" sz="1600" dirty="0">
              <a:latin typeface="Georgia"/>
              <a:cs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…today, this is a commonplace reality</a:t>
            </a:r>
          </a:p>
          <a:p>
            <a:pPr lvl="1"/>
            <a:r>
              <a:rPr lang="en-US" dirty="0" smtClean="0"/>
              <a:t>Smartphones with cameras and location/position sensors </a:t>
            </a:r>
          </a:p>
          <a:p>
            <a:pPr lvl="1"/>
            <a:r>
              <a:rPr lang="en-US" dirty="0" smtClean="0"/>
              <a:t>Conventions for embedding links in/on physical objects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63" b="1346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Augmented Reality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72464" y="6309320"/>
            <a:ext cx="1919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eorgia"/>
                <a:cs typeface="Georgia"/>
              </a:rPr>
              <a:t>Nearest Wiki by </a:t>
            </a:r>
            <a:r>
              <a:rPr lang="en-US" sz="1200" dirty="0" err="1" smtClean="0">
                <a:latin typeface="Georgia"/>
                <a:cs typeface="Georgia"/>
              </a:rPr>
              <a:t>acrossair</a:t>
            </a:r>
            <a:endParaRPr lang="en-US" sz="1200" dirty="0">
              <a:latin typeface="Georgia"/>
              <a:cs typeface="Georgi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509120"/>
            <a:ext cx="194421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5339" r="5339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Adaptive Hypermedia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http://www.flickr.com/photos/worldofoddy/102313059/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6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Adaptive Hypermedia</a:t>
            </a:r>
            <a:endParaRPr lang="en-GB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Hypertext systems which adapt:</a:t>
            </a:r>
          </a:p>
          <a:p>
            <a:pPr lvl="1"/>
            <a:r>
              <a:rPr lang="en-GB" dirty="0" smtClean="0"/>
              <a:t>Links</a:t>
            </a:r>
          </a:p>
          <a:p>
            <a:pPr lvl="1"/>
            <a:r>
              <a:rPr lang="en-GB" dirty="0" smtClean="0"/>
              <a:t>Nodes (content)</a:t>
            </a:r>
          </a:p>
          <a:p>
            <a:pPr lvl="1"/>
            <a:r>
              <a:rPr lang="en-GB" dirty="0" smtClean="0"/>
              <a:t>Presentation of links or nodes</a:t>
            </a:r>
          </a:p>
          <a:p>
            <a:pPr marL="0" indent="0">
              <a:buNone/>
            </a:pPr>
            <a:r>
              <a:rPr lang="en-GB" dirty="0" smtClean="0"/>
              <a:t>	</a:t>
            </a:r>
          </a:p>
          <a:p>
            <a:pPr marL="0" indent="0">
              <a:buNone/>
            </a:pPr>
            <a:r>
              <a:rPr lang="en-GB" dirty="0" smtClean="0"/>
              <a:t>Adaptation based on some user model (static or dynamic)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4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Adaptive hypermedia often based on ideas of “intelligent tutoring systems”</a:t>
            </a:r>
          </a:p>
          <a:p>
            <a:pPr lvl="1"/>
            <a:r>
              <a:rPr lang="en-GB" dirty="0" err="1" smtClean="0"/>
              <a:t>Tutortext</a:t>
            </a:r>
            <a:r>
              <a:rPr lang="en-GB" dirty="0" smtClean="0"/>
              <a:t> as early example</a:t>
            </a:r>
          </a:p>
          <a:p>
            <a:pPr lvl="1"/>
            <a:r>
              <a:rPr lang="en-GB" dirty="0" smtClean="0"/>
              <a:t>Tends to suffer the same problems as ITS – notably it is too much work for anyone to bother doing this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Intelligent Tutoring Systems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2834530"/>
            <a:ext cx="3960440" cy="133096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149080"/>
            <a:ext cx="3960440" cy="110675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31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595" r="806"/>
          <a:stretch/>
        </p:blipFill>
        <p:spPr>
          <a:xfrm>
            <a:off x="0" y="188913"/>
            <a:ext cx="5316538" cy="6048375"/>
          </a:xfrm>
        </p:spPr>
      </p:pic>
      <p:sp>
        <p:nvSpPr>
          <p:cNvPr id="5" name="TextBox 4"/>
          <p:cNvSpPr txBox="1"/>
          <p:nvPr/>
        </p:nvSpPr>
        <p:spPr>
          <a:xfrm>
            <a:off x="323528" y="6258798"/>
            <a:ext cx="8589591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err="1" smtClean="0">
                <a:latin typeface="Georgia"/>
                <a:cs typeface="Georgia"/>
              </a:rPr>
              <a:t>Brusilovsky</a:t>
            </a:r>
            <a:r>
              <a:rPr lang="en-US" sz="1600" dirty="0" smtClean="0">
                <a:latin typeface="Georgia"/>
                <a:cs typeface="Georgia"/>
              </a:rPr>
              <a:t>, P. (2001) </a:t>
            </a:r>
            <a:r>
              <a:rPr lang="en-US" sz="1600" i="1" dirty="0" smtClean="0">
                <a:latin typeface="Georgia"/>
                <a:cs typeface="Georgia"/>
              </a:rPr>
              <a:t>Adaptive Hypermedia</a:t>
            </a:r>
            <a:r>
              <a:rPr lang="en-US" sz="1600" dirty="0" smtClean="0">
                <a:latin typeface="Georgia"/>
                <a:cs typeface="Georgia"/>
              </a:rPr>
              <a:t>. User Modeling and User-Adapted Interaction, 11, </a:t>
            </a:r>
          </a:p>
          <a:p>
            <a:r>
              <a:rPr lang="en-US" sz="1600" dirty="0" smtClean="0">
                <a:latin typeface="Georgia"/>
                <a:cs typeface="Georgia"/>
              </a:rPr>
              <a:t>pp.87-100.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5858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Adaptive Navigation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Direct guidance (where should the reader go next?)</a:t>
            </a:r>
          </a:p>
          <a:p>
            <a:r>
              <a:rPr lang="en-US" smtClean="0"/>
              <a:t>Link sorting (in order of value to the reader)</a:t>
            </a:r>
          </a:p>
          <a:p>
            <a:r>
              <a:rPr lang="en-US" smtClean="0"/>
              <a:t>Link hiding (don’t show links that aren’t relevant to the reader)</a:t>
            </a:r>
          </a:p>
          <a:p>
            <a:r>
              <a:rPr lang="en-US" smtClean="0"/>
              <a:t>Link annotation (tell the reader about the links)</a:t>
            </a:r>
          </a:p>
          <a:p>
            <a:r>
              <a:rPr lang="en-US" smtClean="0"/>
              <a:t>Link generation (make new links for the reader)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5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Adaptive Presentation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Stretchtext (text can be expanded or summarised using predetermined fragments)</a:t>
            </a:r>
          </a:p>
          <a:p>
            <a:r>
              <a:rPr lang="en-US" smtClean="0"/>
              <a:t>Natural language adaptation (generated text)</a:t>
            </a:r>
          </a:p>
          <a:p>
            <a:r>
              <a:rPr lang="en-US" smtClean="0"/>
              <a:t>Adaptive modality (video to audio, audio to text, etc)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37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Structure Parsing in VIKI</a:t>
            </a:r>
            <a:endParaRPr lang="en-GB"/>
          </a:p>
        </p:txBody>
      </p:sp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VIKI performs a bottom-up hierarchical parse using empirically-determined heuristics, based on three attributes of visual symbols:</a:t>
            </a:r>
          </a:p>
          <a:p>
            <a:pPr lvl="1"/>
            <a:r>
              <a:rPr lang="en-GB" smtClean="0"/>
              <a:t>Position, extent and object type</a:t>
            </a:r>
          </a:p>
          <a:p>
            <a:r>
              <a:rPr lang="en-GB" smtClean="0"/>
              <a:t>The order of structure recognition is: </a:t>
            </a:r>
          </a:p>
          <a:p>
            <a:pPr lvl="1"/>
            <a:r>
              <a:rPr lang="en-GB" smtClean="0"/>
              <a:t>Aggregates based on overlaps</a:t>
            </a:r>
          </a:p>
          <a:p>
            <a:pPr lvl="1"/>
            <a:r>
              <a:rPr lang="en-GB" smtClean="0"/>
              <a:t>Sets based on homogeneity and alignment are found</a:t>
            </a:r>
          </a:p>
          <a:p>
            <a:pPr lvl="1"/>
            <a:r>
              <a:rPr lang="en-GB" smtClean="0"/>
              <a:t>Then composites are located</a:t>
            </a:r>
          </a:p>
          <a:p>
            <a:r>
              <a:rPr lang="en-GB" smtClean="0"/>
              <a:t>Found structures are re-parsed according to the same rules to find higher level structures 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258798"/>
            <a:ext cx="8827352" cy="83099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Marshall, C.C. and Shipman, F. </a:t>
            </a:r>
            <a:r>
              <a:rPr lang="en-US" sz="1600" dirty="0">
                <a:latin typeface="Georgia"/>
                <a:cs typeface="Georgia"/>
              </a:rPr>
              <a:t>(1993) </a:t>
            </a:r>
            <a:r>
              <a:rPr lang="en-US" sz="1600" i="1" dirty="0">
                <a:latin typeface="Georgia"/>
                <a:cs typeface="Georgia"/>
              </a:rPr>
              <a:t>Searching for the missing link: discovering implicit </a:t>
            </a:r>
            <a:r>
              <a:rPr lang="en-US" sz="1600" i="1" dirty="0" smtClean="0">
                <a:latin typeface="Georgia"/>
                <a:cs typeface="Georgia"/>
              </a:rPr>
              <a:t/>
            </a:r>
            <a:br>
              <a:rPr lang="en-US" sz="1600" i="1" dirty="0" smtClean="0">
                <a:latin typeface="Georgia"/>
                <a:cs typeface="Georgia"/>
              </a:rPr>
            </a:br>
            <a:r>
              <a:rPr lang="en-US" sz="1600" i="1" dirty="0" smtClean="0">
                <a:latin typeface="Georgia"/>
                <a:cs typeface="Georgia"/>
              </a:rPr>
              <a:t>structure </a:t>
            </a:r>
            <a:r>
              <a:rPr lang="en-US" sz="1600" i="1" dirty="0">
                <a:latin typeface="Georgia"/>
                <a:cs typeface="Georgia"/>
              </a:rPr>
              <a:t>in spatial </a:t>
            </a:r>
            <a:r>
              <a:rPr lang="en-US" sz="1600" i="1" dirty="0" smtClean="0">
                <a:latin typeface="Georgia"/>
                <a:cs typeface="Georgia"/>
              </a:rPr>
              <a:t>hypertext</a:t>
            </a:r>
            <a:r>
              <a:rPr lang="en-US" sz="1600" dirty="0" smtClean="0">
                <a:latin typeface="Georgia"/>
                <a:cs typeface="Georgia"/>
              </a:rPr>
              <a:t>. Proceedings of the 5</a:t>
            </a:r>
            <a:r>
              <a:rPr lang="en-US" sz="1600" baseline="30000" dirty="0" smtClean="0">
                <a:latin typeface="Georgia"/>
                <a:cs typeface="Georgia"/>
              </a:rPr>
              <a:t>th</a:t>
            </a:r>
            <a:r>
              <a:rPr lang="en-US" sz="1600" dirty="0" smtClean="0">
                <a:latin typeface="Georgia"/>
                <a:cs typeface="Georgia"/>
              </a:rPr>
              <a:t> ACM Conference on Hypertext, pp. 217-230. </a:t>
            </a:r>
            <a:endParaRPr lang="en-US" sz="1600" dirty="0">
              <a:latin typeface="Georgia"/>
              <a:cs typeface="Georgia"/>
            </a:endParaRPr>
          </a:p>
          <a:p>
            <a:endParaRPr lang="en-US" sz="1600" dirty="0">
              <a:latin typeface="Georgia"/>
              <a:cs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56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Hypertext links aren’t necessarily explicit, static and textual</a:t>
            </a:r>
          </a:p>
          <a:p>
            <a:pPr lvl="1"/>
            <a:r>
              <a:rPr lang="en-US" dirty="0" smtClean="0"/>
              <a:t>They may be derived from underlying relationships: spatial, conceptual, temporal</a:t>
            </a:r>
          </a:p>
          <a:p>
            <a:pPr lvl="1"/>
            <a:r>
              <a:rPr lang="en-US" dirty="0" smtClean="0"/>
              <a:t>They may be computed on the fly</a:t>
            </a:r>
          </a:p>
          <a:p>
            <a:pPr lvl="1"/>
            <a:r>
              <a:rPr lang="en-US" dirty="0" smtClean="0"/>
              <a:t>They may change depending on who is looking at them, or what they’re trying to do</a:t>
            </a:r>
          </a:p>
          <a:p>
            <a:pPr lvl="1"/>
            <a:r>
              <a:rPr lang="en-US" dirty="0" smtClean="0"/>
              <a:t>They may point to physical objects, or be embedded in physical contexts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16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Recognised Structures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691680" y="1763524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691680" y="2483604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691680" y="3203684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83568" y="4941168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691680" y="4941168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699792" y="4941168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156176" y="2132856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444208" y="2420888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732240" y="2708920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372200" y="4797152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876256" y="4581128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660232" y="5013176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75656" y="3995772"/>
            <a:ext cx="134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Vertical list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1640" y="5805264"/>
            <a:ext cx="165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Horizontal list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32240" y="3645024"/>
            <a:ext cx="761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Stack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04248" y="5805264"/>
            <a:ext cx="569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Pile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Visual Knowledge Builder</a:t>
            </a:r>
            <a:endParaRPr lang="en-GB" dirty="0"/>
          </a:p>
        </p:txBody>
      </p:sp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672" y="1700808"/>
            <a:ext cx="5834235" cy="4422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23528" y="6258798"/>
            <a:ext cx="8824131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Shipman, F. et al (2001) </a:t>
            </a:r>
            <a:r>
              <a:rPr lang="en-US" sz="1600" i="1" dirty="0" smtClean="0">
                <a:latin typeface="Georgia"/>
                <a:cs typeface="Georgia"/>
              </a:rPr>
              <a:t>The </a:t>
            </a:r>
            <a:r>
              <a:rPr lang="en-US" sz="1600" i="1" dirty="0">
                <a:latin typeface="Georgia"/>
                <a:cs typeface="Georgia"/>
              </a:rPr>
              <a:t>Visual Knowledge Builder: A Second Generation Spatial Hypertext</a:t>
            </a:r>
            <a:r>
              <a:rPr lang="en-US" sz="1600" dirty="0">
                <a:latin typeface="Georgia"/>
                <a:cs typeface="Georgia"/>
              </a:rPr>
              <a:t>, </a:t>
            </a:r>
            <a:br>
              <a:rPr lang="en-US" sz="1600" dirty="0">
                <a:latin typeface="Georgia"/>
                <a:cs typeface="Georgia"/>
              </a:rPr>
            </a:br>
            <a:r>
              <a:rPr lang="en-US" sz="1600" dirty="0">
                <a:latin typeface="Georgia"/>
                <a:cs typeface="Georgia"/>
              </a:rPr>
              <a:t>Proceedings of the </a:t>
            </a:r>
            <a:r>
              <a:rPr lang="en-US" sz="1600" dirty="0" smtClean="0">
                <a:latin typeface="Georgia"/>
                <a:cs typeface="Georgia"/>
              </a:rPr>
              <a:t>12</a:t>
            </a:r>
            <a:r>
              <a:rPr lang="en-US" sz="1600" baseline="30000" dirty="0" smtClean="0">
                <a:latin typeface="Georgia"/>
                <a:cs typeface="Georgia"/>
              </a:rPr>
              <a:t>th</a:t>
            </a:r>
            <a:r>
              <a:rPr lang="en-US" sz="1600" dirty="0" smtClean="0">
                <a:latin typeface="Georgia"/>
                <a:cs typeface="Georgia"/>
              </a:rPr>
              <a:t> ACM </a:t>
            </a:r>
            <a:r>
              <a:rPr lang="en-US" sz="1600" dirty="0">
                <a:latin typeface="Georgia"/>
                <a:cs typeface="Georgia"/>
              </a:rPr>
              <a:t>Conference on </a:t>
            </a:r>
            <a:r>
              <a:rPr lang="en-US" sz="1600" dirty="0" smtClean="0">
                <a:latin typeface="Georgia"/>
                <a:cs typeface="Georgia"/>
              </a:rPr>
              <a:t>Hypertext and Hypermedia, </a:t>
            </a:r>
            <a:r>
              <a:rPr lang="en-US" sz="1600" dirty="0">
                <a:latin typeface="Georgia"/>
                <a:cs typeface="Georgia"/>
              </a:rPr>
              <a:t>pp. 113-122.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By spatial arrangement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By object type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Spatial structures and relationships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835696" y="2636912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835696" y="3356992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835696" y="4077072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835696" y="4797152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835696" y="5517232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364088" y="3429000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724128" y="5373216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444208" y="3789040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804248" y="4725144"/>
            <a:ext cx="864096" cy="576064"/>
          </a:xfrm>
          <a:prstGeom prst="roundRect">
            <a:avLst>
              <a:gd name="adj" fmla="val 36709"/>
            </a:avLst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508104" y="4437112"/>
            <a:ext cx="864096" cy="576064"/>
          </a:xfrm>
          <a:prstGeom prst="roundRect">
            <a:avLst>
              <a:gd name="adj" fmla="val 36709"/>
            </a:avLst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5940152" y="2708920"/>
            <a:ext cx="864096" cy="576064"/>
          </a:xfrm>
          <a:prstGeom prst="roundRect">
            <a:avLst>
              <a:gd name="adj" fmla="val 36709"/>
            </a:avLst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1819613">
            <a:off x="2282051" y="4111796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3528" y="6258798"/>
            <a:ext cx="7482517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Marshall, C.C. </a:t>
            </a:r>
            <a:r>
              <a:rPr lang="en-US" sz="1600" dirty="0">
                <a:latin typeface="Georgia"/>
                <a:cs typeface="Georgia"/>
              </a:rPr>
              <a:t>et al (1994) </a:t>
            </a:r>
            <a:r>
              <a:rPr lang="en-US" sz="1600" i="1" dirty="0">
                <a:latin typeface="Georgia"/>
                <a:cs typeface="Georgia"/>
              </a:rPr>
              <a:t>VIKI: spatial hypertext supporting emergent </a:t>
            </a:r>
            <a:r>
              <a:rPr lang="en-US" sz="1600" i="1" dirty="0" smtClean="0">
                <a:latin typeface="Georgia"/>
                <a:cs typeface="Georgia"/>
              </a:rPr>
              <a:t>structure</a:t>
            </a:r>
            <a:r>
              <a:rPr lang="en-US" sz="1600" dirty="0" smtClean="0">
                <a:latin typeface="Georgia"/>
                <a:cs typeface="Georgia"/>
              </a:rPr>
              <a:t>. 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dirty="0" smtClean="0">
                <a:latin typeface="Georgia"/>
                <a:cs typeface="Georgia"/>
              </a:rPr>
              <a:t>Proceedings of the 1994 ACM European Conference on Hypertext, pp. 13-23.</a:t>
            </a:r>
            <a:endParaRPr lang="en-US" sz="1600" dirty="0">
              <a:latin typeface="Georgia"/>
              <a:cs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ECS.thmx</Template>
  <TotalTime>3467</TotalTime>
  <Words>2756</Words>
  <Application>Microsoft Macintosh PowerPoint</Application>
  <PresentationFormat>On-screen Show (4:3)</PresentationFormat>
  <Paragraphs>394</Paragraphs>
  <Slides>61</Slides>
  <Notes>40</Notes>
  <HiddenSlides>0</HiddenSlides>
  <MMClips>1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ECS</vt:lpstr>
      <vt:lpstr>1_ECS</vt:lpstr>
      <vt:lpstr>2_ECS</vt:lpstr>
      <vt:lpstr>3_ECS</vt:lpstr>
      <vt:lpstr>MSPhotoEd.3</vt:lpstr>
      <vt:lpstr>Richer Links</vt:lpstr>
      <vt:lpstr>Beyond Navigation</vt:lpstr>
      <vt:lpstr>Spatial Hypermedia</vt:lpstr>
      <vt:lpstr>What is Spatial Hypermedia?</vt:lpstr>
      <vt:lpstr>Spatial Hypertext Systems</vt:lpstr>
      <vt:lpstr>Structure Parsing in VIKI</vt:lpstr>
      <vt:lpstr>Recognised Structures</vt:lpstr>
      <vt:lpstr>Visual Knowledge Builder</vt:lpstr>
      <vt:lpstr>Spatial structures and relationships</vt:lpstr>
      <vt:lpstr>Spatial structures and relationships</vt:lpstr>
      <vt:lpstr>Spatial Parsers</vt:lpstr>
      <vt:lpstr>Storyspace (www.eastgate.com)</vt:lpstr>
      <vt:lpstr>Websquirrel (www.eastgate.com)</vt:lpstr>
      <vt:lpstr>Tinderbox (www.eastgate.com)</vt:lpstr>
      <vt:lpstr>Temporal Hypermedia</vt:lpstr>
      <vt:lpstr>Time Based Hypertext </vt:lpstr>
      <vt:lpstr>Issues</vt:lpstr>
      <vt:lpstr>Microcosm Sound Viewer (1993) </vt:lpstr>
      <vt:lpstr>Southampton work on video linking</vt:lpstr>
      <vt:lpstr>The Amsterdam Hypermedia Model (1994)</vt:lpstr>
      <vt:lpstr>The Amsterdam Hypermedia Model</vt:lpstr>
      <vt:lpstr>HyTime </vt:lpstr>
      <vt:lpstr>An Opaque HyTime Link</vt:lpstr>
      <vt:lpstr>MPEG-7 </vt:lpstr>
      <vt:lpstr>MPEG-7</vt:lpstr>
      <vt:lpstr>SMIL</vt:lpstr>
      <vt:lpstr>Computational Hypermedia</vt:lpstr>
      <vt:lpstr>Seven Issues</vt:lpstr>
      <vt:lpstr>NoteCards</vt:lpstr>
      <vt:lpstr>Trellis</vt:lpstr>
      <vt:lpstr>PowerPoint Presentation</vt:lpstr>
      <vt:lpstr>PowerPoint Presentation</vt:lpstr>
      <vt:lpstr>ILEX</vt:lpstr>
      <vt:lpstr>PageRank</vt:lpstr>
      <vt:lpstr>Conceptual Hypermedia</vt:lpstr>
      <vt:lpstr>Origins: Typed links</vt:lpstr>
      <vt:lpstr>What is Conceptual Hypermedia?</vt:lpstr>
      <vt:lpstr>Defining the ‘O’ word</vt:lpstr>
      <vt:lpstr>Defining the ‘O’ word</vt:lpstr>
      <vt:lpstr>What is Conceptual Hypermedia?</vt:lpstr>
      <vt:lpstr>Conceptual Open Hypermedia</vt:lpstr>
      <vt:lpstr>Conceptual Open Hypermedia</vt:lpstr>
      <vt:lpstr>PowerPoint Presentation</vt:lpstr>
      <vt:lpstr>PowerPoint Presentation</vt:lpstr>
      <vt:lpstr>What is the Semantic Web?</vt:lpstr>
      <vt:lpstr>What’s Wrong with Google?</vt:lpstr>
      <vt:lpstr>Knowledge as links</vt:lpstr>
      <vt:lpstr>Linked Data</vt:lpstr>
      <vt:lpstr>Pervasive Hypermedia</vt:lpstr>
      <vt:lpstr>Pervasive Computing</vt:lpstr>
      <vt:lpstr>Interactive Spaces</vt:lpstr>
      <vt:lpstr>Augmented Reality</vt:lpstr>
      <vt:lpstr>Augmented Reality</vt:lpstr>
      <vt:lpstr>Adaptive Hypermedia</vt:lpstr>
      <vt:lpstr>Adaptive Hypermedia</vt:lpstr>
      <vt:lpstr>Intelligent Tutoring Systems</vt:lpstr>
      <vt:lpstr>PowerPoint Presentation</vt:lpstr>
      <vt:lpstr>Adaptive Navigation</vt:lpstr>
      <vt:lpstr>Adaptive Presentation</vt:lpstr>
      <vt:lpstr>Summary</vt:lpstr>
      <vt:lpstr>PowerPoint Presentation</vt:lpstr>
    </vt:vector>
  </TitlesOfParts>
  <Company>University of Southampton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Spatial Hypertext Model and Temporal Hypertext</dc:title>
  <dc:creator>Hugh Davis</dc:creator>
  <cp:lastModifiedBy>Nicholas Gibbins</cp:lastModifiedBy>
  <cp:revision>104</cp:revision>
  <dcterms:created xsi:type="dcterms:W3CDTF">2009-11-19T17:09:48Z</dcterms:created>
  <dcterms:modified xsi:type="dcterms:W3CDTF">2012-11-15T13:04:46Z</dcterms:modified>
</cp:coreProperties>
</file>