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39"/>
  </p:notesMasterIdLst>
  <p:sldIdLst>
    <p:sldId id="256" r:id="rId2"/>
    <p:sldId id="258" r:id="rId3"/>
    <p:sldId id="285" r:id="rId4"/>
    <p:sldId id="259" r:id="rId5"/>
    <p:sldId id="260" r:id="rId6"/>
    <p:sldId id="261" r:id="rId7"/>
    <p:sldId id="262" r:id="rId8"/>
    <p:sldId id="263" r:id="rId9"/>
    <p:sldId id="264" r:id="rId10"/>
    <p:sldId id="265" r:id="rId11"/>
    <p:sldId id="286" r:id="rId12"/>
    <p:sldId id="266" r:id="rId13"/>
    <p:sldId id="288" r:id="rId14"/>
    <p:sldId id="267" r:id="rId15"/>
    <p:sldId id="268" r:id="rId16"/>
    <p:sldId id="269" r:id="rId17"/>
    <p:sldId id="270" r:id="rId18"/>
    <p:sldId id="290" r:id="rId19"/>
    <p:sldId id="271" r:id="rId20"/>
    <p:sldId id="289" r:id="rId21"/>
    <p:sldId id="291" r:id="rId22"/>
    <p:sldId id="272" r:id="rId23"/>
    <p:sldId id="292" r:id="rId24"/>
    <p:sldId id="273" r:id="rId25"/>
    <p:sldId id="293" r:id="rId26"/>
    <p:sldId id="274" r:id="rId27"/>
    <p:sldId id="275" r:id="rId28"/>
    <p:sldId id="276" r:id="rId29"/>
    <p:sldId id="277" r:id="rId30"/>
    <p:sldId id="278" r:id="rId31"/>
    <p:sldId id="294" r:id="rId32"/>
    <p:sldId id="279" r:id="rId33"/>
    <p:sldId id="280" r:id="rId34"/>
    <p:sldId id="281" r:id="rId35"/>
    <p:sldId id="282" r:id="rId36"/>
    <p:sldId id="283" r:id="rId37"/>
    <p:sldId id="28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982" autoAdjust="0"/>
  </p:normalViewPr>
  <p:slideViewPr>
    <p:cSldViewPr snapToGrid="0" snapToObjects="1" showGuides="1">
      <p:cViewPr varScale="1">
        <p:scale>
          <a:sx n="88" d="100"/>
          <a:sy n="88" d="100"/>
        </p:scale>
        <p:origin x="-912" y="-112"/>
      </p:cViewPr>
      <p:guideLst>
        <p:guide orient="horz" pos="1948"/>
        <p:guide pos="575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AEF7B4-F031-C54D-94CF-9125D85702C6}" type="datetimeFigureOut">
              <a:rPr lang="en-US" smtClean="0"/>
              <a:t>29/10/2012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C0850F-10D9-2246-AC94-4F04A22BAD2C}" type="slidenum">
              <a:rPr lang="en-US" smtClean="0"/>
              <a:t>‹#›</a:t>
            </a:fld>
            <a:endParaRPr lang="en-US"/>
          </a:p>
        </p:txBody>
      </p:sp>
    </p:spTree>
    <p:extLst>
      <p:ext uri="{BB962C8B-B14F-4D97-AF65-F5344CB8AC3E}">
        <p14:creationId xmlns:p14="http://schemas.microsoft.com/office/powerpoint/2010/main" val="32992244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E36C1D55-CB52-3E49-B20E-1AA45B78FA01}" type="slidenum">
              <a:rPr lang="en-US" sz="1200">
                <a:latin typeface="Arial" charset="0"/>
              </a:rPr>
              <a:pPr/>
              <a:t>2</a:t>
            </a:fld>
            <a:endParaRPr lang="en-US" sz="1200">
              <a:latin typeface="Arial" charset="0"/>
            </a:endParaRPr>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a:t>The Universal description, discovery, and integration specifications offer users a unified </a:t>
            </a:r>
          </a:p>
          <a:p>
            <a:pPr eaLnBrk="1" hangingPunct="1"/>
            <a:r>
              <a:rPr lang="en-US" sz="1000"/>
              <a:t>and systematic way to find service providers through a centralized registry of services.</a:t>
            </a:r>
          </a:p>
          <a:p>
            <a:pPr eaLnBrk="1" hangingPunct="1"/>
            <a:endParaRPr lang="en-US" sz="1000"/>
          </a:p>
          <a:p>
            <a:pPr eaLnBrk="1" hangingPunct="1"/>
            <a:r>
              <a:rPr lang="en-US" sz="1000"/>
              <a:t>It is roughly equivalent to an automated online </a:t>
            </a:r>
            <a:r>
              <a:rPr lang="ja-JP" altLang="en-US" sz="1000"/>
              <a:t>“</a:t>
            </a:r>
            <a:r>
              <a:rPr lang="en-US" altLang="ja-JP" sz="1000"/>
              <a:t>phone directory</a:t>
            </a:r>
            <a:r>
              <a:rPr lang="ja-JP" altLang="en-US" sz="1000"/>
              <a:t>”</a:t>
            </a:r>
            <a:r>
              <a:rPr lang="en-US" altLang="ja-JP" sz="1000"/>
              <a:t> of Web Services.</a:t>
            </a:r>
          </a:p>
          <a:p>
            <a:pPr eaLnBrk="1" hangingPunct="1"/>
            <a:endParaRPr lang="en-US" sz="1000"/>
          </a:p>
          <a:p>
            <a:pPr eaLnBrk="1" hangingPunct="1"/>
            <a:r>
              <a:rPr lang="en-US" sz="1000"/>
              <a:t>UDDI provides two basic specifications that define a service registry</a:t>
            </a:r>
            <a:r>
              <a:rPr lang="ja-JP" altLang="en-US" sz="1000"/>
              <a:t>’</a:t>
            </a:r>
            <a:r>
              <a:rPr lang="en-US" altLang="ja-JP" sz="1000"/>
              <a:t> s structure and </a:t>
            </a:r>
          </a:p>
          <a:p>
            <a:pPr eaLnBrk="1" hangingPunct="1"/>
            <a:r>
              <a:rPr lang="en-US" sz="1000"/>
              <a:t>operation. First, it specifies schemas to encode information about businesses that deploy WSs and</a:t>
            </a:r>
          </a:p>
          <a:p>
            <a:pPr eaLnBrk="1" hangingPunct="1"/>
            <a:r>
              <a:rPr lang="en-US" sz="1000"/>
              <a:t>Schemas to encode information about WSs themselves. Second, it provides a query and </a:t>
            </a:r>
          </a:p>
          <a:p>
            <a:pPr eaLnBrk="1" hangingPunct="1"/>
            <a:r>
              <a:rPr lang="en-US" sz="1000"/>
              <a:t>update API for the registry that describes how information can be accessed and updated.</a:t>
            </a:r>
          </a:p>
          <a:p>
            <a:pPr eaLnBrk="1" hangingPunct="1"/>
            <a:endParaRPr lang="en-US" sz="1000"/>
          </a:p>
          <a:p>
            <a:pPr eaLnBrk="1" hangingPunct="1"/>
            <a:r>
              <a:rPr lang="en-US" sz="1000"/>
              <a:t>UDDI is a WS-I compatible specification. </a:t>
            </a:r>
          </a:p>
          <a:p>
            <a:pPr eaLnBrk="1" hangingPunct="1"/>
            <a:endParaRPr lang="en-US" sz="1000"/>
          </a:p>
          <a:p>
            <a:pPr eaLnBrk="1" hangingPunct="1"/>
            <a:r>
              <a:rPr lang="en-US" sz="1000"/>
              <a:t>UDDI is based on XML, HTTP, IP, SOAP, WSDL standards.</a:t>
            </a:r>
          </a:p>
          <a:p>
            <a:pPr eaLnBrk="1" hangingPunct="1"/>
            <a:endParaRPr lang="en-US" sz="1000"/>
          </a:p>
          <a:p>
            <a:pPr eaLnBrk="1" hangingPunct="1"/>
            <a:r>
              <a:rPr lang="en-US" sz="1000"/>
              <a:t>UDDI 3.0 has been released in August 2003.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F2BCC3CB-6B24-1141-8947-FED1E3779CFF}" type="slidenum">
              <a:rPr lang="en-US" sz="1200">
                <a:latin typeface="Arial" charset="0"/>
              </a:rPr>
              <a:pPr/>
              <a:t>11</a:t>
            </a:fld>
            <a:endParaRPr lang="en-US" sz="1200">
              <a:latin typeface="Arial" charset="0"/>
            </a:endParaRPr>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8746CEB3-A458-024C-8541-D13822F87F1D}" type="slidenum">
              <a:rPr lang="en-US" sz="1200">
                <a:latin typeface="Arial" charset="0"/>
              </a:rPr>
              <a:pPr/>
              <a:t>12</a:t>
            </a:fld>
            <a:endParaRPr lang="en-US" sz="1200">
              <a:latin typeface="Arial" charset="0"/>
            </a:endParaRPr>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The WSDL service interface definition is published in UDDI as a tModel; that is, the tModel contains some </a:t>
            </a:r>
          </a:p>
          <a:p>
            <a:pPr eaLnBrk="1" hangingPunct="1"/>
            <a:r>
              <a:rPr lang="en-US"/>
              <a:t>information that is copied from the interface definition (such as name and description) and also contains</a:t>
            </a:r>
          </a:p>
          <a:p>
            <a:pPr eaLnBrk="1" hangingPunct="1"/>
            <a:r>
              <a:rPr lang="en-US"/>
              <a:t>a pointer to the WSDL interface definition for all other relevant information(such as the request schema</a:t>
            </a:r>
          </a:p>
          <a:p>
            <a:pPr eaLnBrk="1" hangingPunct="1"/>
            <a:r>
              <a:rPr lang="en-US"/>
              <a:t>response schema). </a:t>
            </a:r>
          </a:p>
          <a:p>
            <a:pPr eaLnBrk="1" hangingPunct="1"/>
            <a:endParaRPr lang="en-US"/>
          </a:p>
          <a:p>
            <a:pPr eaLnBrk="1" hangingPunct="1"/>
            <a:r>
              <a:rPr lang="en-US"/>
              <a:t>The WSDL service implementation definition is published in UDDI as a businessService. </a:t>
            </a:r>
          </a:p>
          <a:p>
            <a:pPr eaLnBrk="1" hangingPunct="1"/>
            <a:endParaRPr lang="en-US"/>
          </a:p>
          <a:p>
            <a:pPr eaLnBrk="1" hangingPunct="1"/>
            <a:r>
              <a:rPr lang="en-US"/>
              <a:t>Currently, UDDI and WSDL allow the implementer of a WS to define and publish the means of</a:t>
            </a:r>
          </a:p>
          <a:p>
            <a:pPr eaLnBrk="1" hangingPunct="1"/>
            <a:r>
              <a:rPr lang="en-US"/>
              <a:t>for communicating with the service and allow a consumer of the service to discover and use </a:t>
            </a:r>
          </a:p>
          <a:p>
            <a:pPr eaLnBrk="1" hangingPunct="1"/>
            <a:r>
              <a:rPr lang="en-US"/>
              <a:t>the service in an automated way. </a:t>
            </a:r>
          </a:p>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9859B79F-AC8A-DD49-8FB4-D939171BCF4F}" type="slidenum">
              <a:rPr lang="en-US" sz="1200">
                <a:latin typeface="Arial" charset="0"/>
              </a:rPr>
              <a:pPr/>
              <a:t>13</a:t>
            </a:fld>
            <a:endParaRPr lang="en-US" sz="1200">
              <a:latin typeface="Arial" charset="0"/>
            </a:endParaRPr>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A WSDL document is registered as a tModel into UDDI registry</a:t>
            </a:r>
          </a:p>
          <a:p>
            <a:pPr eaLnBrk="1" hangingPunct="1"/>
            <a:endParaRPr lang="en-US"/>
          </a:p>
          <a:p>
            <a:pPr eaLnBrk="1" hangingPunct="1"/>
            <a:r>
              <a:rPr lang="en-US"/>
              <a:t>tModel is a UDDI construct to refer an interface describing WSDL document.</a:t>
            </a:r>
          </a:p>
          <a:p>
            <a:pPr eaLnBrk="1" hangingPunct="1"/>
            <a:endParaRPr lang="en-US"/>
          </a:p>
          <a:p>
            <a:pPr eaLnBrk="1" hangingPunct="1"/>
            <a:r>
              <a:rPr lang="en-US"/>
              <a:t>The tModel is to better describe a service we tend to reference information whose</a:t>
            </a:r>
          </a:p>
          <a:p>
            <a:pPr eaLnBrk="1" hangingPunct="1"/>
            <a:r>
              <a:rPr lang="en-US"/>
              <a:t>type or format should not be anticipated. Replacing such information about a </a:t>
            </a:r>
          </a:p>
          <a:p>
            <a:pPr eaLnBrk="1" hangingPunct="1"/>
            <a:r>
              <a:rPr lang="en-US"/>
              <a:t>service with a unique key provides a  reference to arbitrary information types.</a:t>
            </a:r>
          </a:p>
          <a:p>
            <a:pPr eaLnBrk="1" hangingPunct="1"/>
            <a:endParaRPr lang="en-US"/>
          </a:p>
          <a:p>
            <a:pPr eaLnBrk="1" hangingPunct="1"/>
            <a:r>
              <a:rPr lang="en-US"/>
              <a:t>For instance; OPEN GIS consortium defines a standard WSDL interfaces and bindings for </a:t>
            </a:r>
          </a:p>
          <a:p>
            <a:pPr eaLnBrk="1" hangingPunct="1"/>
            <a:r>
              <a:rPr lang="en-US"/>
              <a:t>Web Map Services. In this case, we first create a tModel to represent such WDSL</a:t>
            </a:r>
          </a:p>
          <a:p>
            <a:pPr eaLnBrk="1" hangingPunct="1"/>
            <a:r>
              <a:rPr lang="en-US"/>
              <a:t>Definitions. Any service endpoints that implements those interfaces then can include</a:t>
            </a:r>
          </a:p>
          <a:p>
            <a:pPr eaLnBrk="1" hangingPunct="1"/>
            <a:r>
              <a:rPr lang="en-US"/>
              <a:t>the corresponding tModels in their instance-details list. </a:t>
            </a:r>
          </a:p>
          <a:p>
            <a:pPr eaLnBrk="1" hangingPunct="1"/>
            <a:endParaRPr lang="en-US"/>
          </a:p>
          <a:p>
            <a:pPr eaLnBrk="1" hangingPunct="1"/>
            <a:r>
              <a:rPr lang="en-US"/>
              <a:t>To this end users and implementers of compliant services must be aware of the </a:t>
            </a:r>
          </a:p>
          <a:p>
            <a:pPr eaLnBrk="1" hangingPunct="1"/>
            <a:r>
              <a:rPr lang="en-US"/>
              <a:t>registered tModels and their keys.</a:t>
            </a:r>
          </a:p>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9859B79F-AC8A-DD49-8FB4-D939171BCF4F}" type="slidenum">
              <a:rPr lang="en-US" sz="1200">
                <a:latin typeface="Arial" charset="0"/>
              </a:rPr>
              <a:pPr/>
              <a:t>14</a:t>
            </a:fld>
            <a:endParaRPr lang="en-US" sz="1200">
              <a:latin typeface="Arial" charset="0"/>
            </a:endParaRPr>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A WSDL document is registered as a tModel into UDDI registry</a:t>
            </a:r>
          </a:p>
          <a:p>
            <a:pPr eaLnBrk="1" hangingPunct="1"/>
            <a:endParaRPr lang="en-US"/>
          </a:p>
          <a:p>
            <a:pPr eaLnBrk="1" hangingPunct="1"/>
            <a:r>
              <a:rPr lang="en-US"/>
              <a:t>tModel is a UDDI construct to refer an interface describing WSDL document.</a:t>
            </a:r>
          </a:p>
          <a:p>
            <a:pPr eaLnBrk="1" hangingPunct="1"/>
            <a:endParaRPr lang="en-US"/>
          </a:p>
          <a:p>
            <a:pPr eaLnBrk="1" hangingPunct="1"/>
            <a:r>
              <a:rPr lang="en-US"/>
              <a:t>The tModel is to better describe a service we tend to reference information whose</a:t>
            </a:r>
          </a:p>
          <a:p>
            <a:pPr eaLnBrk="1" hangingPunct="1"/>
            <a:r>
              <a:rPr lang="en-US"/>
              <a:t>type or format should not be anticipated. Replacing such information about a </a:t>
            </a:r>
          </a:p>
          <a:p>
            <a:pPr eaLnBrk="1" hangingPunct="1"/>
            <a:r>
              <a:rPr lang="en-US"/>
              <a:t>service with a unique key provides a  reference to arbitrary information types.</a:t>
            </a:r>
          </a:p>
          <a:p>
            <a:pPr eaLnBrk="1" hangingPunct="1"/>
            <a:endParaRPr lang="en-US"/>
          </a:p>
          <a:p>
            <a:pPr eaLnBrk="1" hangingPunct="1"/>
            <a:r>
              <a:rPr lang="en-US"/>
              <a:t>For instance; OPEN GIS consortium defines a standard WSDL interfaces and bindings for </a:t>
            </a:r>
          </a:p>
          <a:p>
            <a:pPr eaLnBrk="1" hangingPunct="1"/>
            <a:r>
              <a:rPr lang="en-US"/>
              <a:t>Web Map Services. In this case, we first create a tModel to represent such WDSL</a:t>
            </a:r>
          </a:p>
          <a:p>
            <a:pPr eaLnBrk="1" hangingPunct="1"/>
            <a:r>
              <a:rPr lang="en-US"/>
              <a:t>Definitions. Any service endpoints that implements those interfaces then can include</a:t>
            </a:r>
          </a:p>
          <a:p>
            <a:pPr eaLnBrk="1" hangingPunct="1"/>
            <a:r>
              <a:rPr lang="en-US"/>
              <a:t>the corresponding tModels in their instance-details list. </a:t>
            </a:r>
          </a:p>
          <a:p>
            <a:pPr eaLnBrk="1" hangingPunct="1"/>
            <a:endParaRPr lang="en-US"/>
          </a:p>
          <a:p>
            <a:pPr eaLnBrk="1" hangingPunct="1"/>
            <a:r>
              <a:rPr lang="en-US"/>
              <a:t>To this end users and implementers of compliant services must be aware of the </a:t>
            </a:r>
          </a:p>
          <a:p>
            <a:pPr eaLnBrk="1" hangingPunct="1"/>
            <a:r>
              <a:rPr lang="en-US"/>
              <a:t>registered tModels and their keys.</a:t>
            </a:r>
          </a:p>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A0D254D0-F7E0-FD4E-91CC-C75F243525F8}" type="slidenum">
              <a:rPr lang="en-US" sz="1200">
                <a:latin typeface="Arial" charset="0"/>
              </a:rPr>
              <a:pPr/>
              <a:t>15</a:t>
            </a:fld>
            <a:endParaRPr lang="en-US" sz="1200">
              <a:latin typeface="Arial" charset="0"/>
            </a:endParaRPr>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Using categorization, we can query the UDDI directory to locate very </a:t>
            </a:r>
          </a:p>
          <a:p>
            <a:pPr eaLnBrk="1" hangingPunct="1"/>
            <a:r>
              <a:rPr lang="en-US"/>
              <a:t>Specific types of services. </a:t>
            </a:r>
          </a:p>
          <a:p>
            <a:pPr eaLnBrk="1" hangingPunct="1"/>
            <a:endParaRPr lang="en-US"/>
          </a:p>
          <a:p>
            <a:pPr eaLnBrk="1" hangingPunct="1"/>
            <a:r>
              <a:rPr lang="en-US"/>
              <a:t>To identify taxonomial systems each classification system itself is</a:t>
            </a:r>
          </a:p>
          <a:p>
            <a:pPr eaLnBrk="1" hangingPunct="1"/>
            <a:r>
              <a:rPr lang="en-US"/>
              <a:t>registrered as a tModel in the UDDI registry. Taxonomy information</a:t>
            </a:r>
          </a:p>
          <a:p>
            <a:pPr eaLnBrk="1" hangingPunct="1"/>
            <a:r>
              <a:rPr lang="en-US"/>
              <a:t>Is encoded as name-value pairs qualified by a tModel key reference </a:t>
            </a:r>
          </a:p>
          <a:p>
            <a:pPr eaLnBrk="1" hangingPunct="1"/>
            <a:r>
              <a:rPr lang="en-US"/>
              <a:t>that identifies which taxonomy each pair belongs to.</a:t>
            </a:r>
          </a:p>
          <a:p>
            <a:pPr eaLnBrk="1" hangingPunct="1"/>
            <a:endParaRPr lang="en-US"/>
          </a:p>
          <a:p>
            <a:pPr eaLnBrk="1" hangingPunct="1"/>
            <a:r>
              <a:rPr lang="en-US"/>
              <a:t>There are three standard taxonomies are cited by UDDI as following.</a:t>
            </a:r>
          </a:p>
          <a:p>
            <a:pPr lvl="1" eaLnBrk="1" hangingPunct="1">
              <a:buFontTx/>
              <a:buChar char="•"/>
            </a:pPr>
            <a:r>
              <a:rPr lang="en-US"/>
              <a:t>North American Industry Classification System (NAICS) taxonomy – an industry classification</a:t>
            </a:r>
          </a:p>
          <a:p>
            <a:pPr lvl="1" eaLnBrk="1" hangingPunct="1">
              <a:buFontTx/>
              <a:buChar char="•"/>
            </a:pPr>
            <a:r>
              <a:rPr lang="en-US"/>
              <a:t>The Universal Standard Products and Services Code System (UNSPSC) taxonomy – a classification of products and services</a:t>
            </a:r>
          </a:p>
          <a:p>
            <a:pPr lvl="1" eaLnBrk="1" hangingPunct="1">
              <a:buFontTx/>
              <a:buChar char="•"/>
            </a:pPr>
            <a:r>
              <a:rPr lang="en-US"/>
              <a:t>The International Organization for Standardization Geographic taxonomy (ISO 3166)</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A14C2C5F-E784-CB42-9019-05BE1CC40C07}" type="slidenum">
              <a:rPr lang="en-US" sz="1200">
                <a:latin typeface="Arial" charset="0"/>
              </a:rPr>
              <a:pPr/>
              <a:t>16</a:t>
            </a:fld>
            <a:endParaRPr lang="en-US" sz="1200">
              <a:latin typeface="Arial" charset="0"/>
            </a:endParaRPr>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3822C053-4B31-8245-AE36-A5C6B1FA7B41}" type="slidenum">
              <a:rPr lang="en-US" sz="1200">
                <a:latin typeface="Arial" charset="0"/>
              </a:rPr>
              <a:pPr/>
              <a:t>19</a:t>
            </a:fld>
            <a:endParaRPr lang="en-US" sz="1200">
              <a:latin typeface="Arial" charset="0"/>
            </a:endParaRPr>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Consider the following WSDL sample based on the WSDL document presented in the WSDL 1.1 specification.</a:t>
            </a:r>
            <a:r>
              <a:rPr lang="en-US" dirty="0">
                <a:hlinkClick r:id="" action="ppaction://noaction"/>
              </a:rPr>
              <a:t>[6]</a:t>
            </a:r>
            <a:r>
              <a:rPr lang="en-US" dirty="0"/>
              <a:t> This example shows how this one WSDL document is decomposed into two </a:t>
            </a:r>
            <a:r>
              <a:rPr lang="en-US" dirty="0" err="1"/>
              <a:t>tModels</a:t>
            </a:r>
            <a:r>
              <a:rPr lang="en-US" dirty="0"/>
              <a:t> (one for the </a:t>
            </a:r>
            <a:r>
              <a:rPr lang="en-US" dirty="0" err="1"/>
              <a:t>portType</a:t>
            </a:r>
            <a:r>
              <a:rPr lang="en-US" dirty="0"/>
              <a:t> and one for the binding) and one </a:t>
            </a:r>
            <a:r>
              <a:rPr lang="en-US" dirty="0" err="1"/>
              <a:t>businessService</a:t>
            </a:r>
            <a:r>
              <a:rPr lang="en-US" dirty="0"/>
              <a:t> with one </a:t>
            </a:r>
            <a:r>
              <a:rPr lang="en-US" dirty="0" err="1"/>
              <a:t>bindingTemplate</a:t>
            </a:r>
            <a:r>
              <a:rPr lang="en-US" dirty="0"/>
              <a:t>. It then shows the kinds of UDDI API queries that can be used for the purpose of discovery.  </a:t>
            </a:r>
          </a:p>
          <a:p>
            <a:pPr eaLnBrk="1" hangingPunct="1"/>
            <a:endParaRPr lang="en-US" dirty="0"/>
          </a:p>
          <a:p>
            <a:pPr eaLnBrk="1" hangingPunct="1"/>
            <a:r>
              <a:rPr lang="en-US" dirty="0"/>
              <a:t>Note that this WSDL document has one </a:t>
            </a:r>
            <a:r>
              <a:rPr lang="en-US" dirty="0" err="1"/>
              <a:t>portType</a:t>
            </a:r>
            <a:r>
              <a:rPr lang="en-US" dirty="0"/>
              <a:t>, one binding, one service, and one port. As such, this sample represents the simplest WSDL document. Also note that the location of this WSDL is at http://location/</a:t>
            </a:r>
            <a:r>
              <a:rPr lang="en-US" dirty="0" err="1"/>
              <a:t>sample.wsdl</a:t>
            </a:r>
            <a:r>
              <a:rPr lang="en-US" dirty="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10657D67-0C3C-E84E-9F61-3CD586EEC3F7}" type="slidenum">
              <a:rPr lang="en-US" sz="1200">
                <a:latin typeface="Arial" charset="0"/>
              </a:rPr>
              <a:pPr/>
              <a:t>22</a:t>
            </a:fld>
            <a:endParaRPr lang="en-US" sz="1200">
              <a:latin typeface="Arial" charset="0"/>
            </a:endParaRPr>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The WSDL </a:t>
            </a:r>
            <a:r>
              <a:rPr lang="en-US" dirty="0" err="1"/>
              <a:t>portType</a:t>
            </a:r>
            <a:r>
              <a:rPr lang="en-US" dirty="0"/>
              <a:t> entity maps to a </a:t>
            </a:r>
            <a:r>
              <a:rPr lang="en-US" dirty="0" err="1"/>
              <a:t>tModel</a:t>
            </a:r>
            <a:r>
              <a:rPr lang="en-US" dirty="0"/>
              <a:t>. </a:t>
            </a:r>
          </a:p>
          <a:p>
            <a:pPr eaLnBrk="1" hangingPunct="1"/>
            <a:endParaRPr lang="en-US" dirty="0"/>
          </a:p>
          <a:p>
            <a:pPr eaLnBrk="1" hangingPunct="1"/>
            <a:r>
              <a:rPr lang="en-US" dirty="0"/>
              <a:t>The </a:t>
            </a:r>
            <a:r>
              <a:rPr lang="en-US" dirty="0" err="1"/>
              <a:t>tModel</a:t>
            </a:r>
            <a:r>
              <a:rPr lang="en-US" dirty="0"/>
              <a:t> name is the same as the WSDL </a:t>
            </a:r>
            <a:r>
              <a:rPr lang="en-US" dirty="0" err="1"/>
              <a:t>portType</a:t>
            </a:r>
            <a:r>
              <a:rPr lang="en-US" dirty="0"/>
              <a:t> local name. </a:t>
            </a:r>
          </a:p>
          <a:p>
            <a:pPr eaLnBrk="1" hangingPunct="1"/>
            <a:endParaRPr lang="en-US" dirty="0"/>
          </a:p>
          <a:p>
            <a:pPr eaLnBrk="1" hangingPunct="1"/>
            <a:r>
              <a:rPr lang="en-US" dirty="0"/>
              <a:t>The </a:t>
            </a:r>
            <a:r>
              <a:rPr lang="en-US" dirty="0" err="1"/>
              <a:t>tModel</a:t>
            </a:r>
            <a:r>
              <a:rPr lang="en-US" dirty="0"/>
              <a:t> contains a </a:t>
            </a:r>
            <a:r>
              <a:rPr lang="en-US" dirty="0" err="1"/>
              <a:t>categoryBag</a:t>
            </a:r>
            <a:r>
              <a:rPr lang="en-US" dirty="0"/>
              <a:t> that specifies the WSDL namespace, and it indicates that the </a:t>
            </a:r>
            <a:r>
              <a:rPr lang="en-US" dirty="0" err="1"/>
              <a:t>tModel</a:t>
            </a:r>
            <a:r>
              <a:rPr lang="en-US" dirty="0"/>
              <a:t> is of type </a:t>
            </a:r>
            <a:r>
              <a:rPr lang="ja-JP" altLang="en-US" dirty="0"/>
              <a:t>“</a:t>
            </a:r>
            <a:r>
              <a:rPr lang="en-US" altLang="ja-JP" dirty="0" err="1"/>
              <a:t>portType</a:t>
            </a:r>
            <a:r>
              <a:rPr lang="ja-JP" altLang="en-US" dirty="0"/>
              <a:t>”</a:t>
            </a:r>
            <a:r>
              <a:rPr lang="en-US" altLang="ja-JP" dirty="0"/>
              <a:t>. </a:t>
            </a:r>
          </a:p>
          <a:p>
            <a:pPr eaLnBrk="1" hangingPunct="1"/>
            <a:endParaRPr lang="en-US" dirty="0"/>
          </a:p>
          <a:p>
            <a:pPr eaLnBrk="1" hangingPunct="1"/>
            <a:r>
              <a:rPr lang="en-US" dirty="0"/>
              <a:t>The </a:t>
            </a:r>
            <a:r>
              <a:rPr lang="en-US" dirty="0" err="1"/>
              <a:t>overviewDoc</a:t>
            </a:r>
            <a:r>
              <a:rPr lang="en-US" dirty="0"/>
              <a:t> provides a pointer to the WSDL document.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5702B17D-7D20-6244-AEDB-1E9DE86A3F21}" type="slidenum">
              <a:rPr lang="en-US" sz="1200">
                <a:latin typeface="Arial" charset="0"/>
              </a:rPr>
              <a:pPr/>
              <a:t>24</a:t>
            </a:fld>
            <a:endParaRPr lang="en-US" sz="1200">
              <a:latin typeface="Arial" charset="0"/>
            </a:endParaRPr>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The WSDL binding entity maps to a </a:t>
            </a:r>
            <a:r>
              <a:rPr lang="en-US" dirty="0" err="1"/>
              <a:t>tModel</a:t>
            </a:r>
            <a:r>
              <a:rPr lang="en-US" dirty="0"/>
              <a:t>. The </a:t>
            </a:r>
            <a:r>
              <a:rPr lang="en-US" dirty="0" err="1"/>
              <a:t>tModel</a:t>
            </a:r>
            <a:r>
              <a:rPr lang="en-US" dirty="0"/>
              <a:t> name is the same as the WSDL binding local name. </a:t>
            </a:r>
          </a:p>
          <a:p>
            <a:pPr eaLnBrk="1" hangingPunct="1"/>
            <a:endParaRPr lang="en-US" dirty="0"/>
          </a:p>
          <a:p>
            <a:pPr eaLnBrk="1" hangingPunct="1"/>
            <a:r>
              <a:rPr lang="en-US" dirty="0"/>
              <a:t>The </a:t>
            </a:r>
            <a:r>
              <a:rPr lang="en-US" dirty="0" err="1"/>
              <a:t>tModel</a:t>
            </a:r>
            <a:r>
              <a:rPr lang="en-US" dirty="0"/>
              <a:t> contains a </a:t>
            </a:r>
            <a:r>
              <a:rPr lang="en-US" dirty="0" err="1"/>
              <a:t>categoryBag</a:t>
            </a:r>
            <a:r>
              <a:rPr lang="en-US" dirty="0"/>
              <a:t> that specifies the WSDL namespace, it indicates that the </a:t>
            </a:r>
            <a:r>
              <a:rPr lang="en-US" dirty="0" err="1"/>
              <a:t>tModel</a:t>
            </a:r>
            <a:r>
              <a:rPr lang="en-US" dirty="0"/>
              <a:t> is of type </a:t>
            </a:r>
            <a:r>
              <a:rPr lang="ja-JP" altLang="en-US" dirty="0"/>
              <a:t>“</a:t>
            </a:r>
            <a:r>
              <a:rPr lang="en-US" altLang="ja-JP" dirty="0"/>
              <a:t>binding</a:t>
            </a:r>
            <a:r>
              <a:rPr lang="ja-JP" altLang="en-US" dirty="0"/>
              <a:t>”</a:t>
            </a:r>
            <a:r>
              <a:rPr lang="en-US" altLang="ja-JP" dirty="0"/>
              <a:t>, it supplies a pointer to the </a:t>
            </a:r>
            <a:r>
              <a:rPr lang="en-US" altLang="ja-JP" dirty="0" err="1"/>
              <a:t>portType</a:t>
            </a:r>
            <a:r>
              <a:rPr lang="en-US" altLang="ja-JP" dirty="0"/>
              <a:t> </a:t>
            </a:r>
            <a:r>
              <a:rPr lang="en-US" altLang="ja-JP" dirty="0" err="1"/>
              <a:t>tModel</a:t>
            </a:r>
            <a:r>
              <a:rPr lang="en-US" altLang="ja-JP" dirty="0"/>
              <a:t>, and it indicates what protocols are supported by the binding. </a:t>
            </a:r>
          </a:p>
          <a:p>
            <a:pPr eaLnBrk="1" hangingPunct="1"/>
            <a:endParaRPr lang="en-US" dirty="0"/>
          </a:p>
          <a:p>
            <a:pPr eaLnBrk="1" hangingPunct="1"/>
            <a:r>
              <a:rPr lang="en-US" dirty="0" err="1"/>
              <a:t>keyedReference</a:t>
            </a:r>
            <a:endParaRPr lang="en-US" dirty="0"/>
          </a:p>
          <a:p>
            <a:pPr eaLnBrk="1" hangingPunct="1"/>
            <a:r>
              <a:rPr lang="en-US" dirty="0"/>
              <a:t>The </a:t>
            </a:r>
            <a:r>
              <a:rPr lang="en-US" dirty="0" err="1"/>
              <a:t>wsdlSpec</a:t>
            </a:r>
            <a:r>
              <a:rPr lang="en-US" dirty="0"/>
              <a:t> </a:t>
            </a:r>
            <a:r>
              <a:rPr lang="en-US" dirty="0" err="1"/>
              <a:t>keyedReference</a:t>
            </a:r>
            <a:r>
              <a:rPr lang="en-US" dirty="0"/>
              <a:t> ensures that users can find the </a:t>
            </a:r>
            <a:r>
              <a:rPr lang="en-US" dirty="0" err="1"/>
              <a:t>tModel</a:t>
            </a:r>
            <a:r>
              <a:rPr lang="en-US" dirty="0"/>
              <a:t> using the conventions defined in the Version 1 Best Practice. </a:t>
            </a:r>
          </a:p>
          <a:p>
            <a:pPr eaLnBrk="1" hangingPunct="1"/>
            <a:endParaRPr lang="en-US" dirty="0"/>
          </a:p>
          <a:p>
            <a:pPr eaLnBrk="1" hangingPunct="1"/>
            <a:r>
              <a:rPr lang="en-US" dirty="0"/>
              <a:t>The </a:t>
            </a:r>
            <a:r>
              <a:rPr lang="en-US" dirty="0" err="1"/>
              <a:t>overviewDoc</a:t>
            </a:r>
            <a:r>
              <a:rPr lang="en-US" dirty="0"/>
              <a:t> provides a pointer to the WSDL document.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95B60043-0AC4-5442-8262-3E1BD71C4F8B}" type="slidenum">
              <a:rPr lang="en-US" sz="1200">
                <a:latin typeface="Arial" charset="0"/>
              </a:rPr>
              <a:pPr/>
              <a:t>26</a:t>
            </a:fld>
            <a:endParaRPr lang="en-US" sz="1200">
              <a:latin typeface="Arial" charset="0"/>
            </a:endParaRPr>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The WSDL service entity maps to a </a:t>
            </a:r>
            <a:r>
              <a:rPr lang="en-US" dirty="0" err="1"/>
              <a:t>businessService</a:t>
            </a:r>
            <a:r>
              <a:rPr lang="en-US" dirty="0"/>
              <a:t>, and the WSDL port entity maps to a </a:t>
            </a:r>
            <a:r>
              <a:rPr lang="en-US" dirty="0" err="1"/>
              <a:t>bindingTemplate</a:t>
            </a:r>
            <a:r>
              <a:rPr lang="en-US" dirty="0"/>
              <a:t>. </a:t>
            </a:r>
          </a:p>
          <a:p>
            <a:pPr eaLnBrk="1" hangingPunct="1"/>
            <a:endParaRPr lang="en-US" dirty="0"/>
          </a:p>
          <a:p>
            <a:pPr eaLnBrk="1" hangingPunct="1"/>
            <a:r>
              <a:rPr lang="en-US" dirty="0"/>
              <a:t>The </a:t>
            </a:r>
            <a:r>
              <a:rPr lang="en-US" dirty="0" err="1"/>
              <a:t>businessService</a:t>
            </a:r>
            <a:r>
              <a:rPr lang="en-US" dirty="0"/>
              <a:t> name should be a human-readable name. </a:t>
            </a:r>
          </a:p>
          <a:p>
            <a:pPr eaLnBrk="1" hangingPunct="1"/>
            <a:endParaRPr lang="en-US" dirty="0"/>
          </a:p>
          <a:p>
            <a:pPr eaLnBrk="1" hangingPunct="1"/>
            <a:r>
              <a:rPr lang="en-US" dirty="0"/>
              <a:t>The </a:t>
            </a:r>
            <a:r>
              <a:rPr lang="en-US" dirty="0" err="1"/>
              <a:t>businessService</a:t>
            </a:r>
            <a:r>
              <a:rPr lang="en-US" dirty="0"/>
              <a:t> contains a </a:t>
            </a:r>
            <a:r>
              <a:rPr lang="en-US" dirty="0" err="1"/>
              <a:t>categoryBag</a:t>
            </a:r>
            <a:r>
              <a:rPr lang="en-US" dirty="0"/>
              <a:t> that indicates that this service represents a WSDL service, and it specifies the WSDL namespace and WSDL service local name. </a:t>
            </a:r>
          </a:p>
          <a:p>
            <a:pPr eaLnBrk="1" hangingPunct="1"/>
            <a:endParaRPr lang="en-US" dirty="0"/>
          </a:p>
          <a:p>
            <a:pPr eaLnBrk="1" hangingPunct="1"/>
            <a:r>
              <a:rPr lang="en-US" dirty="0"/>
              <a:t>The </a:t>
            </a:r>
            <a:r>
              <a:rPr lang="en-US" dirty="0" err="1"/>
              <a:t>bindingTemplate</a:t>
            </a:r>
            <a:r>
              <a:rPr lang="en-US" dirty="0"/>
              <a:t> specifies the endpoint of the service, and it contains a set of </a:t>
            </a:r>
            <a:r>
              <a:rPr lang="en-US" dirty="0" err="1"/>
              <a:t>tModelInstanceDetails</a:t>
            </a:r>
            <a:r>
              <a:rPr lang="en-US" dirty="0"/>
              <a:t>. </a:t>
            </a:r>
          </a:p>
          <a:p>
            <a:pPr eaLnBrk="1" hangingPunct="1"/>
            <a:endParaRPr lang="en-US" dirty="0"/>
          </a:p>
          <a:p>
            <a:pPr eaLnBrk="1" hangingPunct="1"/>
            <a:r>
              <a:rPr lang="en-US" dirty="0"/>
              <a:t>The first </a:t>
            </a:r>
            <a:r>
              <a:rPr lang="en-US" dirty="0" err="1"/>
              <a:t>tModelInstanceInfo</a:t>
            </a:r>
            <a:r>
              <a:rPr lang="en-US" dirty="0"/>
              <a:t> indicates that the service implements the </a:t>
            </a:r>
            <a:r>
              <a:rPr lang="en-US" dirty="0" err="1"/>
              <a:t>StockQuoteSoapBinding</a:t>
            </a:r>
            <a:r>
              <a:rPr lang="en-US" dirty="0"/>
              <a:t> and provides the WSDL port local name. </a:t>
            </a:r>
          </a:p>
          <a:p>
            <a:pPr eaLnBrk="1" hangingPunct="1"/>
            <a:endParaRPr lang="en-US" dirty="0"/>
          </a:p>
          <a:p>
            <a:pPr eaLnBrk="1" hangingPunct="1"/>
            <a:r>
              <a:rPr lang="en-US" dirty="0"/>
              <a:t>The second </a:t>
            </a:r>
            <a:r>
              <a:rPr lang="en-US" dirty="0" err="1"/>
              <a:t>tModelInstanceInfo</a:t>
            </a:r>
            <a:r>
              <a:rPr lang="en-US" dirty="0"/>
              <a:t> indicates that the service implements the </a:t>
            </a:r>
            <a:r>
              <a:rPr lang="en-US" dirty="0" err="1"/>
              <a:t>StockQuotePortType</a:t>
            </a:r>
            <a:r>
              <a:rPr lang="en-US" dirty="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E36C1D55-CB52-3E49-B20E-1AA45B78FA01}" type="slidenum">
              <a:rPr lang="en-US" sz="1200">
                <a:latin typeface="Arial" charset="0"/>
              </a:rPr>
              <a:pPr/>
              <a:t>3</a:t>
            </a:fld>
            <a:endParaRPr lang="en-US" sz="1200">
              <a:latin typeface="Arial" charset="0"/>
            </a:endParaRPr>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a:t>The Universal description, discovery, and integration specifications offer users a unified </a:t>
            </a:r>
          </a:p>
          <a:p>
            <a:pPr eaLnBrk="1" hangingPunct="1"/>
            <a:r>
              <a:rPr lang="en-US" sz="1000"/>
              <a:t>and systematic way to find service providers through a centralized registry of services.</a:t>
            </a:r>
          </a:p>
          <a:p>
            <a:pPr eaLnBrk="1" hangingPunct="1"/>
            <a:endParaRPr lang="en-US" sz="1000"/>
          </a:p>
          <a:p>
            <a:pPr eaLnBrk="1" hangingPunct="1"/>
            <a:r>
              <a:rPr lang="en-US" sz="1000"/>
              <a:t>It is roughly equivalent to an automated online </a:t>
            </a:r>
            <a:r>
              <a:rPr lang="ja-JP" altLang="en-US" sz="1000"/>
              <a:t>“</a:t>
            </a:r>
            <a:r>
              <a:rPr lang="en-US" altLang="ja-JP" sz="1000"/>
              <a:t>phone directory</a:t>
            </a:r>
            <a:r>
              <a:rPr lang="ja-JP" altLang="en-US" sz="1000"/>
              <a:t>”</a:t>
            </a:r>
            <a:r>
              <a:rPr lang="en-US" altLang="ja-JP" sz="1000"/>
              <a:t> of Web Services.</a:t>
            </a:r>
          </a:p>
          <a:p>
            <a:pPr eaLnBrk="1" hangingPunct="1"/>
            <a:endParaRPr lang="en-US" sz="1000"/>
          </a:p>
          <a:p>
            <a:pPr eaLnBrk="1" hangingPunct="1"/>
            <a:r>
              <a:rPr lang="en-US" sz="1000"/>
              <a:t>UDDI provides two basic specifications that define a service registry</a:t>
            </a:r>
            <a:r>
              <a:rPr lang="ja-JP" altLang="en-US" sz="1000"/>
              <a:t>’</a:t>
            </a:r>
            <a:r>
              <a:rPr lang="en-US" altLang="ja-JP" sz="1000"/>
              <a:t> s structure and </a:t>
            </a:r>
          </a:p>
          <a:p>
            <a:pPr eaLnBrk="1" hangingPunct="1"/>
            <a:r>
              <a:rPr lang="en-US" sz="1000"/>
              <a:t>operation. First, it specifies schemas to encode information about businesses that deploy WSs and</a:t>
            </a:r>
          </a:p>
          <a:p>
            <a:pPr eaLnBrk="1" hangingPunct="1"/>
            <a:r>
              <a:rPr lang="en-US" sz="1000"/>
              <a:t>Schemas to encode information about WSs themselves. Second, it provides a query and </a:t>
            </a:r>
          </a:p>
          <a:p>
            <a:pPr eaLnBrk="1" hangingPunct="1"/>
            <a:r>
              <a:rPr lang="en-US" sz="1000"/>
              <a:t>update API for the registry that describes how information can be accessed and updated.</a:t>
            </a:r>
          </a:p>
          <a:p>
            <a:pPr eaLnBrk="1" hangingPunct="1"/>
            <a:endParaRPr lang="en-US" sz="1000"/>
          </a:p>
          <a:p>
            <a:pPr eaLnBrk="1" hangingPunct="1"/>
            <a:r>
              <a:rPr lang="en-US" sz="1000"/>
              <a:t>UDDI is a WS-I compatible specification. </a:t>
            </a:r>
          </a:p>
          <a:p>
            <a:pPr eaLnBrk="1" hangingPunct="1"/>
            <a:endParaRPr lang="en-US" sz="1000"/>
          </a:p>
          <a:p>
            <a:pPr eaLnBrk="1" hangingPunct="1"/>
            <a:r>
              <a:rPr lang="en-US" sz="1000"/>
              <a:t>UDDI is based on XML, HTTP, IP, SOAP, WSDL standards.</a:t>
            </a:r>
          </a:p>
          <a:p>
            <a:pPr eaLnBrk="1" hangingPunct="1"/>
            <a:endParaRPr lang="en-US" sz="1000"/>
          </a:p>
          <a:p>
            <a:pPr eaLnBrk="1" hangingPunct="1"/>
            <a:r>
              <a:rPr lang="en-US" sz="1000"/>
              <a:t>UDDI 3.0 has been released in August 2003.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C8DB49B2-F5D5-5446-8F10-0B667BE6154B}" type="slidenum">
              <a:rPr lang="en-US" sz="1200">
                <a:latin typeface="Arial" charset="0"/>
              </a:rPr>
              <a:pPr/>
              <a:t>27</a:t>
            </a:fld>
            <a:endParaRPr lang="en-US" sz="1200">
              <a:latin typeface="Arial" charset="0"/>
            </a:endParaRPr>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Find the businessService for StockQuoteService in the namespace http://example.com/stockquote/. </a:t>
            </a:r>
          </a:p>
          <a:p>
            <a:pPr eaLnBrk="1" hangingPunct="1"/>
            <a:r>
              <a:rPr lang="en-US"/>
              <a:t>This should return the serviceKey 102b114a-52e0-4af4-a292-02700da543d4. </a:t>
            </a:r>
          </a:p>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225AF677-D647-C144-A878-AD03F855B805}" type="slidenum">
              <a:rPr lang="en-US" sz="1200">
                <a:latin typeface="Arial" charset="0"/>
              </a:rPr>
              <a:pPr/>
              <a:t>28</a:t>
            </a:fld>
            <a:endParaRPr lang="en-US" sz="1200">
              <a:latin typeface="Arial" charset="0"/>
            </a:endParaRPr>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Find the portType tModel for StockQuotePortType in the namespace http://example.com/stockquote/.</a:t>
            </a:r>
          </a:p>
          <a:p>
            <a:pPr eaLnBrk="1" hangingPunct="1"/>
            <a:r>
              <a:rPr lang="en-US"/>
              <a:t>This should return the tModelKey uuid:e8cf1163-8234-4b35-865f-94a7322e40c3.</a:t>
            </a:r>
          </a:p>
          <a:p>
            <a:pPr eaLnBrk="1" hangingPunct="1"/>
            <a:endParaRPr lang="en-US"/>
          </a:p>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81D7D2EB-89AC-3F40-B88B-EEEC99B51AEF}" type="slidenum">
              <a:rPr lang="en-US" sz="1200">
                <a:latin typeface="Arial" charset="0"/>
              </a:rPr>
              <a:pPr/>
              <a:t>29</a:t>
            </a:fld>
            <a:endParaRPr lang="en-US" sz="1200">
              <a:latin typeface="Arial" charset="0"/>
            </a:endParaRPr>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Find all bindings for StockQuotePortType. </a:t>
            </a:r>
          </a:p>
          <a:p>
            <a:pPr eaLnBrk="1" hangingPunct="1"/>
            <a:r>
              <a:rPr lang="en-US"/>
              <a:t>This should return the tModelKey uuid:49662926-f4a5-4ba5-b8d0-32ab388dadda.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CB631C2F-5DA9-CE45-A67C-7570100EF8C8}" type="slidenum">
              <a:rPr lang="en-US" sz="1200">
                <a:latin typeface="Arial" charset="0"/>
              </a:rPr>
              <a:pPr/>
              <a:t>30</a:t>
            </a:fld>
            <a:endParaRPr lang="en-US" sz="1200">
              <a:latin typeface="Arial" charset="0"/>
            </a:endParaRPr>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Richer mapping of WSDL to UDDI</a:t>
            </a:r>
          </a:p>
          <a:p>
            <a:pPr eaLnBrk="1" hangingPunct="1"/>
            <a:endParaRPr lang="en-US"/>
          </a:p>
          <a:p>
            <a:pPr eaLnBrk="1" hangingPunct="1"/>
            <a:r>
              <a:rPr lang="en-US"/>
              <a:t>The recent mapping may map a single WSDL document to multiple tModels. For example, a single WSDL document that contains one portType definition and two binding definitions will map to three distinct tModels in UDDI. This approach differs from previous mapping because, by default, we use to map the entire WSDL document to a single tModel. </a:t>
            </a:r>
          </a:p>
          <a:p>
            <a:pPr eaLnBrk="1" hangingPunct="1"/>
            <a:endParaRPr lang="en-US"/>
          </a:p>
          <a:p>
            <a:pPr eaLnBrk="1" hangingPunct="1"/>
            <a:r>
              <a:rPr lang="en-US"/>
              <a:t>The Version 1 mapping does not allow for a portType to map to a distinct tModel.  </a:t>
            </a:r>
          </a:p>
          <a:p>
            <a:pPr eaLnBrk="1" hangingPunct="1"/>
            <a:r>
              <a:rPr lang="en-US"/>
              <a:t>The rationale for this new mapping decision is to more effectively represent the modularity and reusability of WSDL artifacts in UDDI. </a:t>
            </a:r>
          </a:p>
          <a:p>
            <a:pPr eaLnBrk="1" hangingPunct="1"/>
            <a:endParaRPr lang="en-US"/>
          </a:p>
          <a:p>
            <a:pPr eaLnBrk="1" hangingPunct="1"/>
            <a:r>
              <a:rPr lang="en-US"/>
              <a:t>A Web service implementation might implement only one of the bindings described in a WSDL document. </a:t>
            </a:r>
          </a:p>
          <a:p>
            <a:pPr eaLnBrk="1" hangingPunct="1"/>
            <a:r>
              <a:rPr lang="en-US"/>
              <a:t>By decomposing WSDL into multiple tModels, one can accurately model in UDDI exactly which portTypes </a:t>
            </a:r>
          </a:p>
          <a:p>
            <a:pPr eaLnBrk="1" hangingPunct="1"/>
            <a:r>
              <a:rPr lang="en-US"/>
              <a:t>and bindings a given Web service implementation supports, as opposed to being constrained to asserting </a:t>
            </a:r>
          </a:p>
          <a:p>
            <a:pPr eaLnBrk="1" hangingPunct="1"/>
            <a:r>
              <a:rPr lang="en-US"/>
              <a:t>that a Web service always supports the entirety of the WSDL document.  </a:t>
            </a:r>
          </a:p>
          <a:p>
            <a:pPr eaLnBrk="1" hangingPunct="1"/>
            <a:endParaRPr lang="en-US"/>
          </a:p>
          <a:p>
            <a:pPr eaLnBrk="1" hangingPunct="1"/>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CB631C2F-5DA9-CE45-A67C-7570100EF8C8}" type="slidenum">
              <a:rPr lang="en-US" sz="1200">
                <a:latin typeface="Arial" charset="0"/>
              </a:rPr>
              <a:pPr/>
              <a:t>31</a:t>
            </a:fld>
            <a:endParaRPr lang="en-US" sz="1200">
              <a:latin typeface="Arial" charset="0"/>
            </a:endParaRPr>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Richer mapping of WSDL to UDDI</a:t>
            </a:r>
          </a:p>
          <a:p>
            <a:pPr eaLnBrk="1" hangingPunct="1"/>
            <a:endParaRPr lang="en-US"/>
          </a:p>
          <a:p>
            <a:pPr eaLnBrk="1" hangingPunct="1"/>
            <a:r>
              <a:rPr lang="en-US"/>
              <a:t>The recent mapping may map a single WSDL document to multiple tModels. For example, a single WSDL document that contains one portType definition and two binding definitions will map to three distinct tModels in UDDI. This approach differs from previous mapping because, by default, we use to map the entire WSDL document to a single tModel. </a:t>
            </a:r>
          </a:p>
          <a:p>
            <a:pPr eaLnBrk="1" hangingPunct="1"/>
            <a:endParaRPr lang="en-US"/>
          </a:p>
          <a:p>
            <a:pPr eaLnBrk="1" hangingPunct="1"/>
            <a:r>
              <a:rPr lang="en-US"/>
              <a:t>The Version 1 mapping does not allow for a portType to map to a distinct tModel.  </a:t>
            </a:r>
          </a:p>
          <a:p>
            <a:pPr eaLnBrk="1" hangingPunct="1"/>
            <a:r>
              <a:rPr lang="en-US"/>
              <a:t>The rationale for this new mapping decision is to more effectively represent the modularity and reusability of WSDL artifacts in UDDI. </a:t>
            </a:r>
          </a:p>
          <a:p>
            <a:pPr eaLnBrk="1" hangingPunct="1"/>
            <a:endParaRPr lang="en-US"/>
          </a:p>
          <a:p>
            <a:pPr eaLnBrk="1" hangingPunct="1"/>
            <a:r>
              <a:rPr lang="en-US"/>
              <a:t>A Web service implementation might implement only one of the bindings described in a WSDL document. </a:t>
            </a:r>
          </a:p>
          <a:p>
            <a:pPr eaLnBrk="1" hangingPunct="1"/>
            <a:r>
              <a:rPr lang="en-US"/>
              <a:t>By decomposing WSDL into multiple tModels, one can accurately model in UDDI exactly which portTypes </a:t>
            </a:r>
          </a:p>
          <a:p>
            <a:pPr eaLnBrk="1" hangingPunct="1"/>
            <a:r>
              <a:rPr lang="en-US"/>
              <a:t>and bindings a given Web service implementation supports, as opposed to being constrained to asserting </a:t>
            </a:r>
          </a:p>
          <a:p>
            <a:pPr eaLnBrk="1" hangingPunct="1"/>
            <a:r>
              <a:rPr lang="en-US"/>
              <a:t>that a Web service always supports the entirety of the WSDL document.  </a:t>
            </a:r>
          </a:p>
          <a:p>
            <a:pPr eaLnBrk="1" hangingPunct="1"/>
            <a:endParaRPr lang="en-US"/>
          </a:p>
          <a:p>
            <a:pPr eaLnBrk="1" hangingPunct="1"/>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5B67FA20-2B54-7449-ADDF-933D4D72831B}" type="slidenum">
              <a:rPr lang="en-US" sz="1200">
                <a:latin typeface="Arial" charset="0"/>
              </a:rPr>
              <a:pPr/>
              <a:t>34</a:t>
            </a:fld>
            <a:endParaRPr lang="en-US" sz="1200">
              <a:latin typeface="Arial" charset="0"/>
            </a:endParaRPr>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This mapping describes a methodology for mapping WSDL 1.1 definitions to the UDDI V2 and UDDI V3 data models. </a:t>
            </a:r>
          </a:p>
          <a:p>
            <a:pPr eaLnBrk="1" hangingPunct="1"/>
            <a:endParaRPr lang="en-US"/>
          </a:p>
          <a:p>
            <a:pPr eaLnBrk="1" hangingPunct="1"/>
            <a:r>
              <a:rPr lang="en-US"/>
              <a:t>The methodology maps each WSDL artifact to a separate UDDI entity, accurately representing the </a:t>
            </a:r>
            <a:r>
              <a:rPr lang="ja-JP" altLang="en-US"/>
              <a:t>“</a:t>
            </a:r>
            <a:r>
              <a:rPr lang="en-US" altLang="ja-JP"/>
              <a:t>building block</a:t>
            </a:r>
            <a:r>
              <a:rPr lang="ja-JP" altLang="en-US"/>
              <a:t>”</a:t>
            </a:r>
            <a:r>
              <a:rPr lang="en-US" altLang="ja-JP"/>
              <a:t> design of WSDL descriptions. </a:t>
            </a:r>
          </a:p>
          <a:p>
            <a:pPr eaLnBrk="1" hangingPunct="1"/>
            <a:endParaRPr lang="en-US"/>
          </a:p>
          <a:p>
            <a:pPr eaLnBrk="1" hangingPunct="1"/>
            <a:r>
              <a:rPr lang="en-US"/>
              <a:t>wsdl:portType and wsdl:binding elements map to uddi:tModel entities, </a:t>
            </a:r>
          </a:p>
          <a:p>
            <a:pPr eaLnBrk="1" hangingPunct="1"/>
            <a:r>
              <a:rPr lang="en-US"/>
              <a:t>wsdl:service elements map to uddi:businessService entities and </a:t>
            </a:r>
          </a:p>
          <a:p>
            <a:pPr eaLnBrk="1" hangingPunct="1"/>
            <a:r>
              <a:rPr lang="en-US"/>
              <a:t>wsdl:port elements map to uddi:bindingTemplate entities.</a:t>
            </a:r>
          </a:p>
          <a:p>
            <a:pPr eaLnBrk="1" hangingPunct="1"/>
            <a:r>
              <a:rPr lang="en-US"/>
              <a:t> KeyedReferences provide a mechanism to express additional metadata </a:t>
            </a:r>
          </a:p>
          <a:p>
            <a:pPr eaLnBrk="1" hangingPunct="1"/>
            <a:r>
              <a:rPr lang="en-US"/>
              <a:t>and to represent a relationship between two UDDI entities. </a:t>
            </a:r>
          </a:p>
          <a:p>
            <a:pPr eaLnBrk="1" hangingPunct="1"/>
            <a:endParaRPr lang="en-US"/>
          </a:p>
          <a:p>
            <a:pPr eaLnBrk="1" hangingPunct="1"/>
            <a:r>
              <a:rPr lang="en-US"/>
              <a:t>Source: http://www.oasis-open.org/committees/uddi-spec/doc/tn/uddi-spec-tc-tn-wsdl-v200-20031104.htm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0D57F20E-4C59-1B4B-81C2-17D6A508B3B9}" type="slidenum">
              <a:rPr lang="en-US" sz="1200">
                <a:latin typeface="Arial" charset="0"/>
              </a:rPr>
              <a:pPr/>
              <a:t>35</a:t>
            </a:fld>
            <a:endParaRPr lang="en-US" sz="1200">
              <a:latin typeface="Arial" charset="0"/>
            </a:endParaRPr>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GB"/>
              <a:t>The interface (describe as a WSDL file) is </a:t>
            </a:r>
            <a:r>
              <a:rPr lang="en-GB" i="1"/>
              <a:t>referred</a:t>
            </a:r>
            <a:r>
              <a:rPr lang="en-GB"/>
              <a:t> to by a UDDI construct called TModel, </a:t>
            </a:r>
          </a:p>
          <a:p>
            <a:pPr eaLnBrk="1" hangingPunct="1"/>
            <a:r>
              <a:rPr lang="en-GB"/>
              <a:t>and </a:t>
            </a:r>
            <a:r>
              <a:rPr lang="en-GB">
                <a:solidFill>
                  <a:srgbClr val="FF3300"/>
                </a:solidFill>
              </a:rPr>
              <a:t>is not contained</a:t>
            </a:r>
            <a:r>
              <a:rPr lang="en-GB"/>
              <a:t> in the UDDI registration itself. </a:t>
            </a:r>
            <a:r>
              <a:rPr lang="en-GB">
                <a:solidFill>
                  <a:schemeClr val="folHlink"/>
                </a:solidFill>
              </a:rPr>
              <a:t>As a result in UDDI, there is no uniform </a:t>
            </a:r>
          </a:p>
          <a:p>
            <a:pPr eaLnBrk="1" hangingPunct="1"/>
            <a:r>
              <a:rPr lang="en-GB">
                <a:solidFill>
                  <a:schemeClr val="folHlink"/>
                </a:solidFill>
              </a:rPr>
              <a:t>way of querying about services, their interfaces and their classifications</a:t>
            </a:r>
            <a:r>
              <a:rPr lang="en-GB"/>
              <a:t>.</a:t>
            </a:r>
          </a:p>
          <a:p>
            <a:pPr eaLnBrk="1" hangingPunct="1"/>
            <a:endParaRPr lang="en-US"/>
          </a:p>
          <a:p>
            <a:pPr eaLnBrk="1" hangingPunct="1">
              <a:buFontTx/>
              <a:buChar char="-"/>
            </a:pPr>
            <a:r>
              <a:rPr lang="en-US"/>
              <a:t>UDDI provides limited query ability. For instance it allows business type information such</a:t>
            </a:r>
          </a:p>
          <a:p>
            <a:pPr eaLnBrk="1" hangingPunct="1"/>
            <a:r>
              <a:rPr lang="en-US"/>
              <a:t>as contact info to be searched. </a:t>
            </a:r>
          </a:p>
          <a:p>
            <a:pPr eaLnBrk="1" hangingPunct="1"/>
            <a:endParaRPr lang="en-US"/>
          </a:p>
          <a:p>
            <a:pPr eaLnBrk="1" hangingPunct="1">
              <a:buFontTx/>
              <a:buChar char="•"/>
            </a:pPr>
            <a:r>
              <a:rPr lang="en-US"/>
              <a:t>A clear requirement for UDDI is that the contents of the registry data must be trustworty.</a:t>
            </a:r>
          </a:p>
          <a:p>
            <a:pPr eaLnBrk="1" hangingPunct="1"/>
            <a:r>
              <a:rPr lang="en-US"/>
              <a:t>If a user cannot trust registry data, there will be no reason to use the registry for service discovery.</a:t>
            </a:r>
          </a:p>
          <a:p>
            <a:pPr eaLnBrk="1" hangingPunct="1"/>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7A26BE53-30BE-644A-BB0C-9499BC5B0FA9}" type="slidenum">
              <a:rPr lang="en-US" sz="1200">
                <a:latin typeface="Arial" charset="0"/>
              </a:rPr>
              <a:pPr/>
              <a:t>36</a:t>
            </a:fld>
            <a:endParaRPr lang="en-US" sz="1200">
              <a:latin typeface="Arial" charset="0"/>
            </a:endParaRPr>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2C459B7F-334D-394D-BBE2-C3D73ECA0950}" type="slidenum">
              <a:rPr lang="en-US" sz="1200">
                <a:latin typeface="Arial" charset="0"/>
              </a:rPr>
              <a:pPr/>
              <a:t>37</a:t>
            </a:fld>
            <a:endParaRPr lang="en-US" sz="1200">
              <a:latin typeface="Arial" charset="0"/>
            </a:endParaRPr>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Current UDDI provide tModel entries for specifying external documents that further  </a:t>
            </a:r>
          </a:p>
          <a:p>
            <a:pPr eaLnBrk="1" hangingPunct="1"/>
            <a:r>
              <a:rPr lang="en-US"/>
              <a:t>Described the service in detailed aspects. Current UDDI specifications should be extended</a:t>
            </a:r>
          </a:p>
          <a:p>
            <a:pPr eaLnBrk="1" hangingPunct="1"/>
            <a:r>
              <a:rPr lang="en-US"/>
              <a:t>to include set of service characteristics as </a:t>
            </a:r>
          </a:p>
          <a:p>
            <a:pPr eaLnBrk="1" hangingPunct="1">
              <a:buFontTx/>
              <a:buChar char="•"/>
            </a:pPr>
            <a:r>
              <a:rPr lang="en-US"/>
              <a:t> the spatial and temporal availability of a service,</a:t>
            </a:r>
          </a:p>
          <a:p>
            <a:pPr eaLnBrk="1" hangingPunct="1">
              <a:buFontTx/>
              <a:buChar char="-"/>
            </a:pPr>
            <a:r>
              <a:rPr lang="en-US"/>
              <a:t>it</a:t>
            </a:r>
            <a:r>
              <a:rPr lang="ja-JP" altLang="en-US"/>
              <a:t>’</a:t>
            </a:r>
            <a:r>
              <a:rPr lang="en-US" altLang="ja-JP"/>
              <a:t>s pricing, payment and delivery channels</a:t>
            </a:r>
          </a:p>
          <a:p>
            <a:pPr eaLnBrk="1" hangingPunct="1">
              <a:buFontTx/>
              <a:buChar char="-"/>
            </a:pPr>
            <a:r>
              <a:rPr lang="en-US"/>
              <a:t>degree of security and confidentiality of service request</a:t>
            </a:r>
          </a:p>
          <a:p>
            <a:pPr eaLnBrk="1" hangingPunct="1">
              <a:buFontTx/>
              <a:buChar char="-"/>
            </a:pPr>
            <a:r>
              <a:rPr lang="en-US"/>
              <a:t>consumption, quality of service and reputation etc…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31A17A85-777A-2645-B9CB-F11367FE4E07}" type="slidenum">
              <a:rPr lang="en-US" sz="1200">
                <a:latin typeface="Arial" charset="0"/>
              </a:rPr>
              <a:pPr/>
              <a:t>4</a:t>
            </a:fld>
            <a:endParaRPr lang="en-US" sz="1200">
              <a:latin typeface="Arial" charset="0"/>
            </a:endParaRPr>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UDDI encodes three types of information about WSs. UDDI registry entries stores</a:t>
            </a:r>
          </a:p>
          <a:p>
            <a:pPr eaLnBrk="1" hangingPunct="1"/>
            <a:r>
              <a:rPr lang="en-US"/>
              <a:t>published information in following general categories.</a:t>
            </a:r>
          </a:p>
          <a:p>
            <a:pPr eaLnBrk="1" hangingPunct="1"/>
            <a:endParaRPr lang="en-US"/>
          </a:p>
          <a:p>
            <a:pPr eaLnBrk="1" hangingPunct="1"/>
            <a:r>
              <a:rPr lang="en-US"/>
              <a:t>White Pages provide contact information such as name, address, telephone number of a business</a:t>
            </a:r>
          </a:p>
          <a:p>
            <a:pPr eaLnBrk="1" hangingPunct="1"/>
            <a:endParaRPr lang="en-US"/>
          </a:p>
          <a:p>
            <a:pPr eaLnBrk="1" hangingPunct="1"/>
            <a:r>
              <a:rPr lang="en-US"/>
              <a:t>Yellow Pages provide information that categorize businesses on certain existing non-electronic standards</a:t>
            </a:r>
          </a:p>
          <a:p>
            <a:pPr eaLnBrk="1" hangingPunct="1"/>
            <a:endParaRPr lang="en-US"/>
          </a:p>
          <a:p>
            <a:pPr eaLnBrk="1" hangingPunct="1"/>
            <a:r>
              <a:rPr lang="en-US"/>
              <a:t>Green Pages provide information about the published WSs for remote systems to bind to them.</a:t>
            </a:r>
          </a:p>
          <a:p>
            <a:pPr eaLnBrk="1" hangingPunct="1"/>
            <a:endParaRPr lang="en-US"/>
          </a:p>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590ECBB4-B1D5-D644-B284-FB826C0B9145}" type="slidenum">
              <a:rPr lang="en-US" sz="1200">
                <a:latin typeface="Arial" charset="0"/>
              </a:rPr>
              <a:pPr/>
              <a:t>5</a:t>
            </a:fld>
            <a:endParaRPr lang="en-US" sz="1200">
              <a:latin typeface="Arial" charset="0"/>
            </a:endParaRPr>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UDDI registry is organized around two fundamental entities that describe businesses and the services they provide.</a:t>
            </a:r>
          </a:p>
          <a:p>
            <a:pPr eaLnBrk="1" hangingPunct="1"/>
            <a:endParaRPr lang="en-US"/>
          </a:p>
          <a:p>
            <a:pPr eaLnBrk="1" hangingPunct="1"/>
            <a:r>
              <a:rPr lang="en-US"/>
              <a:t>First entity is businessEntity.</a:t>
            </a:r>
          </a:p>
          <a:p>
            <a:pPr eaLnBrk="1" hangingPunct="1"/>
            <a:endParaRPr lang="en-US"/>
          </a:p>
          <a:p>
            <a:pPr eaLnBrk="1" hangingPunct="1"/>
            <a:r>
              <a:rPr lang="en-US"/>
              <a:t>Business entity</a:t>
            </a:r>
          </a:p>
          <a:p>
            <a:pPr lvl="1" eaLnBrk="1" hangingPunct="1">
              <a:buFontTx/>
              <a:buChar char="•"/>
            </a:pPr>
            <a:r>
              <a:rPr lang="en-US"/>
              <a:t>provides information, including identifiers, contact information etc. [white-pages information]</a:t>
            </a:r>
          </a:p>
          <a:p>
            <a:pPr lvl="1" eaLnBrk="1" hangingPunct="1">
              <a:buFontTx/>
              <a:buChar char="•"/>
            </a:pPr>
            <a:r>
              <a:rPr lang="en-US"/>
              <a:t>includes one or more businessService (service entity) elements that represents the services it provides</a:t>
            </a:r>
          </a:p>
          <a:p>
            <a:pPr lvl="1" eaLnBrk="1" hangingPunct="1">
              <a:buFontTx/>
              <a:buChar char="•"/>
            </a:pPr>
            <a:r>
              <a:rPr lang="en-US"/>
              <a:t>specifies a categoryBag to categorize the business </a:t>
            </a:r>
            <a:r>
              <a:rPr lang="en-US">
                <a:solidFill>
                  <a:schemeClr val="hlink"/>
                </a:solidFill>
              </a:rPr>
              <a:t>[yellow-pages information]</a:t>
            </a:r>
          </a:p>
          <a:p>
            <a:pPr lvl="1" eaLnBrk="1" hangingPunct="1">
              <a:buFontTx/>
              <a:buChar char="•"/>
            </a:pPr>
            <a:r>
              <a:rPr lang="en-US"/>
              <a:t>a unique key identifies each businessEntity</a:t>
            </a:r>
          </a:p>
          <a:p>
            <a:pPr eaLnBrk="1" hangingPunct="1"/>
            <a:endParaRPr lang="en-US"/>
          </a:p>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55B26E64-A337-DE49-89E1-FF9E4C9FD3A5}" type="slidenum">
              <a:rPr lang="en-US" sz="1200">
                <a:latin typeface="Arial" charset="0"/>
              </a:rPr>
              <a:pPr/>
              <a:t>6</a:t>
            </a:fld>
            <a:endParaRPr lang="en-US" sz="1200">
              <a:latin typeface="Arial" charset="0"/>
            </a:endParaRPr>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4285684A-E011-3745-859C-9376B375FA89}" type="slidenum">
              <a:rPr lang="en-US" sz="1200">
                <a:latin typeface="Arial" charset="0"/>
              </a:rPr>
              <a:pPr/>
              <a:t>7</a:t>
            </a:fld>
            <a:endParaRPr lang="en-US" sz="1200">
              <a:latin typeface="Arial" charset="0"/>
            </a:endParaRPr>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Second entity is service entity.</a:t>
            </a:r>
          </a:p>
          <a:p>
            <a:pPr eaLnBrk="1" hangingPunct="1"/>
            <a:endParaRPr lang="en-US"/>
          </a:p>
          <a:p>
            <a:pPr eaLnBrk="1" hangingPunct="1"/>
            <a:r>
              <a:rPr lang="en-US"/>
              <a:t>businessService entity</a:t>
            </a:r>
          </a:p>
          <a:p>
            <a:pPr lvl="1" eaLnBrk="1" hangingPunct="1">
              <a:buFontTx/>
              <a:buChar char="•"/>
            </a:pPr>
            <a:r>
              <a:rPr lang="en-US"/>
              <a:t>includes information such as name, description. [white-pages information]</a:t>
            </a:r>
          </a:p>
          <a:p>
            <a:pPr lvl="1" eaLnBrk="1" hangingPunct="1">
              <a:buFontTx/>
              <a:buChar char="•"/>
            </a:pPr>
            <a:r>
              <a:rPr lang="en-US"/>
              <a:t>uniquely identified by a service key</a:t>
            </a:r>
          </a:p>
          <a:p>
            <a:pPr lvl="1" eaLnBrk="1" hangingPunct="1">
              <a:buFontTx/>
              <a:buChar char="•"/>
            </a:pPr>
            <a:r>
              <a:rPr lang="en-US"/>
              <a:t>specifies a categoryBag to categorize the the service </a:t>
            </a:r>
            <a:r>
              <a:rPr lang="en-US">
                <a:solidFill>
                  <a:schemeClr val="hlink"/>
                </a:solidFill>
              </a:rPr>
              <a:t>[yellow-pages information]</a:t>
            </a:r>
          </a:p>
          <a:p>
            <a:pPr lvl="1" eaLnBrk="1" hangingPunct="1">
              <a:buFontTx/>
              <a:buChar char="•"/>
            </a:pPr>
            <a:r>
              <a:rPr lang="en-US"/>
              <a:t>contains a list of bindingTemplates which in turn contains tModelInstanceDetails encoding the technical service information </a:t>
            </a:r>
            <a:r>
              <a:rPr lang="en-US">
                <a:solidFill>
                  <a:schemeClr val="accent1"/>
                </a:solidFill>
              </a:rPr>
              <a:t>[green-pages information]</a:t>
            </a:r>
          </a:p>
          <a:p>
            <a:pPr lvl="1" eaLnBrk="1" hangingPunct="1">
              <a:buFontTx/>
              <a:buChar char="•"/>
            </a:pPr>
            <a:r>
              <a:rPr lang="en-US"/>
              <a:t>includes reference to its host with a businessKey</a:t>
            </a:r>
          </a:p>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108C2E8B-49B3-AB4E-9004-80919D7AD270}" type="slidenum">
              <a:rPr lang="en-US" sz="1200">
                <a:latin typeface="Arial" charset="0"/>
              </a:rPr>
              <a:pPr/>
              <a:t>8</a:t>
            </a:fld>
            <a:endParaRPr lang="en-US" sz="1200">
              <a:latin typeface="Arial" charset="0"/>
            </a:endParaRPr>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DDCCBD33-936C-954D-A699-3BF9ED8B782C}" type="slidenum">
              <a:rPr lang="en-US" sz="1200">
                <a:latin typeface="Arial" charset="0"/>
              </a:rPr>
              <a:pPr/>
              <a:t>9</a:t>
            </a:fld>
            <a:endParaRPr lang="en-US" sz="1200">
              <a:latin typeface="Arial" charset="0"/>
            </a:endParaRPr>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sz="900"/>
              <a:t>The information model of UDDI registry is shown in the following figure.</a:t>
            </a:r>
          </a:p>
          <a:p>
            <a:pPr eaLnBrk="1" hangingPunct="1">
              <a:lnSpc>
                <a:spcPct val="90000"/>
              </a:lnSpc>
            </a:pPr>
            <a:endParaRPr lang="en-US" sz="900"/>
          </a:p>
          <a:p>
            <a:pPr eaLnBrk="1" hangingPunct="1">
              <a:lnSpc>
                <a:spcPct val="90000"/>
              </a:lnSpc>
            </a:pPr>
            <a:r>
              <a:rPr lang="en-US" sz="900"/>
              <a:t>A business entity refers to a service provider which is detailed by business name, business key, </a:t>
            </a:r>
          </a:p>
          <a:p>
            <a:pPr eaLnBrk="1" hangingPunct="1">
              <a:lnSpc>
                <a:spcPct val="90000"/>
              </a:lnSpc>
            </a:pPr>
            <a:r>
              <a:rPr lang="en-US" sz="900"/>
              <a:t>description, contact, a list of business categories to which this provider belongs, and a list of </a:t>
            </a:r>
          </a:p>
          <a:p>
            <a:pPr eaLnBrk="1" hangingPunct="1">
              <a:lnSpc>
                <a:spcPct val="90000"/>
              </a:lnSpc>
            </a:pPr>
            <a:r>
              <a:rPr lang="en-US" sz="900"/>
              <a:t>business services that it provides.</a:t>
            </a:r>
          </a:p>
          <a:p>
            <a:pPr eaLnBrk="1" hangingPunct="1">
              <a:lnSpc>
                <a:spcPct val="90000"/>
              </a:lnSpc>
            </a:pPr>
            <a:endParaRPr lang="en-US" sz="900"/>
          </a:p>
          <a:p>
            <a:pPr eaLnBrk="1" hangingPunct="1">
              <a:lnSpc>
                <a:spcPct val="90000"/>
              </a:lnSpc>
            </a:pPr>
            <a:r>
              <a:rPr lang="en-US" sz="900"/>
              <a:t>A business entity may also be associated with publisher assertions that specify providers that provide</a:t>
            </a:r>
          </a:p>
          <a:p>
            <a:pPr eaLnBrk="1" hangingPunct="1">
              <a:lnSpc>
                <a:spcPct val="90000"/>
              </a:lnSpc>
            </a:pPr>
            <a:r>
              <a:rPr lang="en-US" sz="900"/>
              <a:t>particular service.</a:t>
            </a:r>
          </a:p>
          <a:p>
            <a:pPr eaLnBrk="1" hangingPunct="1">
              <a:lnSpc>
                <a:spcPct val="90000"/>
              </a:lnSpc>
            </a:pPr>
            <a:endParaRPr lang="en-US" sz="900"/>
          </a:p>
          <a:p>
            <a:pPr eaLnBrk="1" hangingPunct="1">
              <a:lnSpc>
                <a:spcPct val="90000"/>
              </a:lnSpc>
            </a:pPr>
            <a:r>
              <a:rPr lang="en-US" sz="900"/>
              <a:t>A business name is identified by service name, service key, description, a list of service categories to which</a:t>
            </a:r>
          </a:p>
          <a:p>
            <a:pPr eaLnBrk="1" hangingPunct="1">
              <a:lnSpc>
                <a:spcPct val="90000"/>
              </a:lnSpc>
            </a:pPr>
            <a:r>
              <a:rPr lang="en-US" sz="900"/>
              <a:t>this service belongs, and a list of binding templates.</a:t>
            </a:r>
          </a:p>
          <a:p>
            <a:pPr eaLnBrk="1" hangingPunct="1">
              <a:lnSpc>
                <a:spcPct val="90000"/>
              </a:lnSpc>
            </a:pPr>
            <a:endParaRPr lang="en-US" sz="900"/>
          </a:p>
          <a:p>
            <a:pPr eaLnBrk="1" hangingPunct="1">
              <a:lnSpc>
                <a:spcPct val="90000"/>
              </a:lnSpc>
            </a:pPr>
            <a:r>
              <a:rPr lang="en-US" sz="900"/>
              <a:t>A business service is identified by service name, service key, description, a list of categories to which the </a:t>
            </a:r>
          </a:p>
          <a:p>
            <a:pPr eaLnBrk="1" hangingPunct="1">
              <a:lnSpc>
                <a:spcPct val="90000"/>
              </a:lnSpc>
            </a:pPr>
            <a:r>
              <a:rPr lang="en-US" sz="900"/>
              <a:t>service belongs, and a list of binding templates.</a:t>
            </a:r>
          </a:p>
          <a:p>
            <a:pPr eaLnBrk="1" hangingPunct="1">
              <a:lnSpc>
                <a:spcPct val="90000"/>
              </a:lnSpc>
            </a:pPr>
            <a:endParaRPr lang="en-US" sz="900"/>
          </a:p>
          <a:p>
            <a:pPr eaLnBrk="1" hangingPunct="1">
              <a:lnSpc>
                <a:spcPct val="90000"/>
              </a:lnSpc>
            </a:pPr>
            <a:r>
              <a:rPr lang="en-US" sz="900"/>
              <a:t>A binding template defines the way to get an instance of the service and is described by binding key,</a:t>
            </a:r>
          </a:p>
          <a:p>
            <a:pPr eaLnBrk="1" hangingPunct="1">
              <a:lnSpc>
                <a:spcPct val="90000"/>
              </a:lnSpc>
            </a:pPr>
            <a:r>
              <a:rPr lang="en-US" sz="900"/>
              <a:t>Description and access point( e.g. link to a service interface). </a:t>
            </a:r>
          </a:p>
          <a:p>
            <a:pPr eaLnBrk="1" hangingPunct="1">
              <a:lnSpc>
                <a:spcPct val="90000"/>
              </a:lnSpc>
            </a:pPr>
            <a:endParaRPr lang="en-US" sz="900"/>
          </a:p>
          <a:p>
            <a:pPr eaLnBrk="1" hangingPunct="1">
              <a:lnSpc>
                <a:spcPct val="90000"/>
              </a:lnSpc>
            </a:pPr>
            <a:r>
              <a:rPr lang="en-US" sz="900"/>
              <a:t>Business types, service types and interfaces can be defined as tModel and reused among various</a:t>
            </a:r>
          </a:p>
          <a:p>
            <a:pPr eaLnBrk="1" hangingPunct="1">
              <a:lnSpc>
                <a:spcPct val="90000"/>
              </a:lnSpc>
            </a:pPr>
            <a:r>
              <a:rPr lang="en-US" sz="900"/>
              <a:t>businesses, services and binding templates.</a:t>
            </a:r>
          </a:p>
          <a:p>
            <a:pPr eaLnBrk="1" hangingPunct="1">
              <a:lnSpc>
                <a:spcPct val="90000"/>
              </a:lnSpc>
            </a:pPr>
            <a:endParaRPr lang="en-US" sz="900"/>
          </a:p>
          <a:p>
            <a:pPr eaLnBrk="1" hangingPunct="1">
              <a:lnSpc>
                <a:spcPct val="90000"/>
              </a:lnSpc>
            </a:pPr>
            <a:endParaRPr lang="en-US" sz="9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108">
              <a:defRPr sz="2400">
                <a:solidFill>
                  <a:schemeClr val="tx1"/>
                </a:solidFill>
                <a:latin typeface="Verdana" charset="0"/>
                <a:ea typeface="ＭＳ Ｐゴシック" charset="0"/>
                <a:cs typeface="ＭＳ Ｐゴシック" charset="0"/>
              </a:defRPr>
            </a:lvl1pPr>
            <a:lvl2pPr marL="731286" indent="-281264" defTabSz="914108">
              <a:defRPr sz="2400">
                <a:solidFill>
                  <a:schemeClr val="tx1"/>
                </a:solidFill>
                <a:latin typeface="Verdana" charset="0"/>
                <a:ea typeface="ＭＳ Ｐゴシック" charset="0"/>
              </a:defRPr>
            </a:lvl2pPr>
            <a:lvl3pPr marL="1125055" indent="-225011" defTabSz="914108">
              <a:defRPr sz="2400">
                <a:solidFill>
                  <a:schemeClr val="tx1"/>
                </a:solidFill>
                <a:latin typeface="Verdana" charset="0"/>
                <a:ea typeface="ＭＳ Ｐゴシック" charset="0"/>
              </a:defRPr>
            </a:lvl3pPr>
            <a:lvl4pPr marL="1575077" indent="-225011" defTabSz="914108">
              <a:defRPr sz="2400">
                <a:solidFill>
                  <a:schemeClr val="tx1"/>
                </a:solidFill>
                <a:latin typeface="Verdana" charset="0"/>
                <a:ea typeface="ＭＳ Ｐゴシック" charset="0"/>
              </a:defRPr>
            </a:lvl4pPr>
            <a:lvl5pPr marL="2025099" indent="-225011" defTabSz="914108">
              <a:defRPr sz="2400">
                <a:solidFill>
                  <a:schemeClr val="tx1"/>
                </a:solidFill>
                <a:latin typeface="Verdana"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Verdana"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Verdana"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Verdana"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Verdana" charset="0"/>
                <a:ea typeface="ＭＳ Ｐゴシック" charset="0"/>
              </a:defRPr>
            </a:lvl9pPr>
          </a:lstStyle>
          <a:p>
            <a:fld id="{F2BCC3CB-6B24-1141-8947-FED1E3779CFF}" type="slidenum">
              <a:rPr lang="en-US" sz="1200">
                <a:latin typeface="Arial" charset="0"/>
              </a:rPr>
              <a:pPr/>
              <a:t>10</a:t>
            </a:fld>
            <a:endParaRPr lang="en-US" sz="1200">
              <a:latin typeface="Arial" charset="0"/>
            </a:endParaRPr>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 comments.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0" r:id="rId7"/>
    <p:sldLayoutId id="2147483744" r:id="rId8"/>
    <p:sldLayoutId id="2147483745" r:id="rId9"/>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portal.acm.org/results.cfm?query=author:P41043&amp;querydisp=author:Carlisle%20%20Adams&amp;coll=GUIDE&amp;dl=ACM&amp;CFID=24539541&amp;CFTOKEN=6052863" TargetMode="External"/><Relationship Id="rId5" Type="http://schemas.openxmlformats.org/officeDocument/2006/relationships/hyperlink" Target="http://portal.acm.org/results.cfm?query=author:P506948&amp;querydisp=author:Sharon%20%20Boeyen&amp;coll=GUIDE&amp;dl=ACM&amp;CFID=24539541&amp;CFTOKEN=605286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oasis-open.org/committees/uddi-spec/doc/tn/uddi-spec-tc-tn-wsdl-v2.ht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www.oasis-open.org/committees/uddi-spec/doc/tn/uddi-spec-tc-tn-wsdl-v200-20031104.ht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8.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Service Discovery:</a:t>
            </a:r>
            <a:br>
              <a:rPr lang="en-US" dirty="0" smtClean="0"/>
            </a:br>
            <a:r>
              <a:rPr lang="en-US" dirty="0" smtClean="0"/>
              <a:t>UDDI</a:t>
            </a:r>
            <a:endParaRPr lang="en-US" dirty="0"/>
          </a:p>
        </p:txBody>
      </p:sp>
      <p:sp>
        <p:nvSpPr>
          <p:cNvPr id="3" name="Subtitle 2"/>
          <p:cNvSpPr>
            <a:spLocks noGrp="1"/>
          </p:cNvSpPr>
          <p:nvPr>
            <p:ph type="subTitle" idx="1"/>
          </p:nvPr>
        </p:nvSpPr>
        <p:spPr/>
        <p:txBody>
          <a:bodyPr/>
          <a:lstStyle/>
          <a:p>
            <a:r>
              <a:rPr lang="en-US" dirty="0" smtClean="0"/>
              <a:t>COMP6017 Topics on Web Services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dirty="0" smtClean="0"/>
              <a:t>2012-2013</a:t>
            </a:r>
            <a:endParaRPr lang="en-US" dirty="0"/>
          </a:p>
        </p:txBody>
      </p:sp>
    </p:spTree>
    <p:extLst>
      <p:ext uri="{BB962C8B-B14F-4D97-AF65-F5344CB8AC3E}">
        <p14:creationId xmlns:p14="http://schemas.microsoft.com/office/powerpoint/2010/main" val="1020273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UDDI Query</a:t>
            </a:r>
            <a:endParaRPr lang="en-US"/>
          </a:p>
        </p:txBody>
      </p:sp>
      <p:sp>
        <p:nvSpPr>
          <p:cNvPr id="16387" name="Rectangle 3"/>
          <p:cNvSpPr>
            <a:spLocks noGrp="1" noChangeArrowheads="1"/>
          </p:cNvSpPr>
          <p:nvPr>
            <p:ph type="body" idx="1"/>
          </p:nvPr>
        </p:nvSpPr>
        <p:spPr/>
        <p:txBody>
          <a:bodyPr/>
          <a:lstStyle/>
          <a:p>
            <a:r>
              <a:rPr lang="en-US" dirty="0" smtClean="0"/>
              <a:t>UDDI Search API allows users to query for service providers that provide a particular service</a:t>
            </a:r>
          </a:p>
          <a:p>
            <a:r>
              <a:rPr lang="en-US" dirty="0"/>
              <a:t>After finding the required UDDI entry, a set of APIs is used to get details of those entries</a:t>
            </a:r>
          </a:p>
          <a:p>
            <a:pPr lvl="1"/>
            <a:r>
              <a:rPr lang="en-US" dirty="0" err="1"/>
              <a:t>get_businessDetail</a:t>
            </a:r>
            <a:r>
              <a:rPr lang="en-US" dirty="0"/>
              <a:t>(), </a:t>
            </a:r>
            <a:r>
              <a:rPr lang="en-US" dirty="0" err="1"/>
              <a:t>get_serviceDetail</a:t>
            </a:r>
            <a:r>
              <a:rPr lang="en-US" dirty="0"/>
              <a:t>(), </a:t>
            </a:r>
            <a:r>
              <a:rPr lang="en-US" dirty="0" err="1"/>
              <a:t>get_bindingDetail</a:t>
            </a:r>
            <a:r>
              <a:rPr lang="en-US" dirty="0"/>
              <a:t>(), </a:t>
            </a:r>
            <a:r>
              <a:rPr lang="en-US" dirty="0" err="1"/>
              <a:t>get_tModelDetail</a:t>
            </a:r>
            <a:r>
              <a:rPr lang="en-US" dirty="0"/>
              <a:t>(</a:t>
            </a:r>
            <a:r>
              <a:rPr lang="en-US" dirty="0" smtClean="0"/>
              <a:t>)</a:t>
            </a:r>
          </a:p>
          <a:p>
            <a:endParaRPr lang="en-US" dirty="0" smtClean="0"/>
          </a:p>
        </p:txBody>
      </p:sp>
    </p:spTree>
    <p:extLst>
      <p:ext uri="{BB962C8B-B14F-4D97-AF65-F5344CB8AC3E}">
        <p14:creationId xmlns:p14="http://schemas.microsoft.com/office/powerpoint/2010/main" val="42411260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UDDI Query Targets</a:t>
            </a:r>
            <a:endParaRPr lang="en-US" dirty="0"/>
          </a:p>
        </p:txBody>
      </p:sp>
      <p:sp>
        <p:nvSpPr>
          <p:cNvPr id="16387" name="Rectangle 3"/>
          <p:cNvSpPr>
            <a:spLocks noGrp="1" noChangeArrowheads="1"/>
          </p:cNvSpPr>
          <p:nvPr>
            <p:ph type="body" idx="1"/>
          </p:nvPr>
        </p:nvSpPr>
        <p:spPr/>
        <p:txBody>
          <a:bodyPr/>
          <a:lstStyle/>
          <a:p>
            <a:r>
              <a:rPr lang="en-US" dirty="0" smtClean="0"/>
              <a:t>A business entity, using business name, key or category</a:t>
            </a:r>
          </a:p>
          <a:p>
            <a:r>
              <a:rPr lang="en-US" dirty="0" smtClean="0"/>
              <a:t>A list of publisher assertions, using business key</a:t>
            </a:r>
          </a:p>
          <a:p>
            <a:r>
              <a:rPr lang="en-US" dirty="0" smtClean="0"/>
              <a:t>A business service, using the business key of service key and service name</a:t>
            </a:r>
          </a:p>
          <a:p>
            <a:r>
              <a:rPr lang="en-US" dirty="0" smtClean="0"/>
              <a:t>Service key of a </a:t>
            </a:r>
            <a:r>
              <a:rPr lang="en-US" dirty="0" err="1" smtClean="0"/>
              <a:t>bussiness</a:t>
            </a:r>
            <a:r>
              <a:rPr lang="en-US" dirty="0" smtClean="0"/>
              <a:t> entity, using a binding template </a:t>
            </a:r>
          </a:p>
          <a:p>
            <a:r>
              <a:rPr lang="en-US" dirty="0" smtClean="0"/>
              <a:t>A set of business entities and business services adopting same </a:t>
            </a:r>
            <a:r>
              <a:rPr lang="en-US" dirty="0" err="1" smtClean="0"/>
              <a:t>tModel</a:t>
            </a:r>
            <a:endParaRPr lang="en-US" dirty="0" smtClean="0"/>
          </a:p>
        </p:txBody>
      </p:sp>
    </p:spTree>
    <p:extLst>
      <p:ext uri="{BB962C8B-B14F-4D97-AF65-F5344CB8AC3E}">
        <p14:creationId xmlns:p14="http://schemas.microsoft.com/office/powerpoint/2010/main" val="35120261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UDDI and WSDL relationship</a:t>
            </a:r>
            <a:endParaRPr lang="en-US"/>
          </a:p>
        </p:txBody>
      </p:sp>
      <p:sp>
        <p:nvSpPr>
          <p:cNvPr id="3" name="Content Placeholder 2"/>
          <p:cNvSpPr>
            <a:spLocks noGrp="1"/>
          </p:cNvSpPr>
          <p:nvPr>
            <p:ph idx="1"/>
          </p:nvPr>
        </p:nvSpPr>
        <p:spPr/>
        <p:txBody>
          <a:bodyPr/>
          <a:lstStyle/>
          <a:p>
            <a:endParaRPr lang="en-US"/>
          </a:p>
        </p:txBody>
      </p:sp>
      <p:pic>
        <p:nvPicPr>
          <p:cNvPr id="34818" name="Picture 4" descr="UDDI-WSD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96913"/>
            <a:ext cx="7772400" cy="616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ext Box 5"/>
          <p:cNvSpPr txBox="1">
            <a:spLocks noChangeArrowheads="1"/>
          </p:cNvSpPr>
          <p:nvPr/>
        </p:nvSpPr>
        <p:spPr bwMode="auto">
          <a:xfrm>
            <a:off x="6629400" y="6491288"/>
            <a:ext cx="2514600" cy="366712"/>
          </a:xfrm>
          <a:prstGeom prst="rect">
            <a:avLst/>
          </a:prstGeom>
          <a:solidFill>
            <a:srgbClr val="0000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a:hlinkClick r:id="rId4"/>
              </a:rPr>
              <a:t>Adams</a:t>
            </a:r>
            <a:r>
              <a:rPr lang="en-US" sz="1800"/>
              <a:t>, </a:t>
            </a:r>
            <a:r>
              <a:rPr lang="en-US" sz="1800">
                <a:hlinkClick r:id="rId5"/>
              </a:rPr>
              <a:t>Boeyen</a:t>
            </a:r>
            <a:r>
              <a:rPr lang="en-US" sz="1800"/>
              <a:t> 02</a:t>
            </a:r>
          </a:p>
        </p:txBody>
      </p:sp>
    </p:spTree>
    <p:extLst>
      <p:ext uri="{BB962C8B-B14F-4D97-AF65-F5344CB8AC3E}">
        <p14:creationId xmlns:p14="http://schemas.microsoft.com/office/powerpoint/2010/main" val="8876315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tModel </a:t>
            </a:r>
            <a:endParaRPr lang="en-US"/>
          </a:p>
        </p:txBody>
      </p:sp>
      <p:sp>
        <p:nvSpPr>
          <p:cNvPr id="31747" name="Rectangle 3"/>
          <p:cNvSpPr>
            <a:spLocks noGrp="1" noChangeArrowheads="1"/>
          </p:cNvSpPr>
          <p:nvPr>
            <p:ph type="body" idx="1"/>
          </p:nvPr>
        </p:nvSpPr>
        <p:spPr/>
        <p:txBody>
          <a:bodyPr/>
          <a:lstStyle/>
          <a:p>
            <a:r>
              <a:rPr lang="en-US" dirty="0" smtClean="0"/>
              <a:t>A WSDL document is registered as a </a:t>
            </a:r>
            <a:r>
              <a:rPr lang="en-US" dirty="0" err="1" smtClean="0"/>
              <a:t>tModel</a:t>
            </a:r>
            <a:r>
              <a:rPr lang="en-US" dirty="0" smtClean="0"/>
              <a:t> into UDDI registry</a:t>
            </a:r>
          </a:p>
          <a:p>
            <a:pPr lvl="1"/>
            <a:r>
              <a:rPr lang="en-US" dirty="0" smtClean="0"/>
              <a:t>In order to describe a service in more expressive way, an external information is referenced where the type and format of this information should be arbitrary. </a:t>
            </a:r>
          </a:p>
          <a:p>
            <a:pPr lvl="1"/>
            <a:r>
              <a:rPr lang="en-US" dirty="0" smtClean="0"/>
              <a:t>UDDI specification leaves the responsibility of defining such arbitrary information types and formats to programmers.</a:t>
            </a:r>
          </a:p>
        </p:txBody>
      </p:sp>
    </p:spTree>
    <p:extLst>
      <p:ext uri="{BB962C8B-B14F-4D97-AF65-F5344CB8AC3E}">
        <p14:creationId xmlns:p14="http://schemas.microsoft.com/office/powerpoint/2010/main" val="101200605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tModel </a:t>
            </a:r>
            <a:endParaRPr lang="en-US"/>
          </a:p>
        </p:txBody>
      </p:sp>
      <p:sp>
        <p:nvSpPr>
          <p:cNvPr id="31747" name="Rectangle 3"/>
          <p:cNvSpPr>
            <a:spLocks noGrp="1" noChangeArrowheads="1"/>
          </p:cNvSpPr>
          <p:nvPr>
            <p:ph type="body" idx="1"/>
          </p:nvPr>
        </p:nvSpPr>
        <p:spPr/>
        <p:txBody>
          <a:bodyPr/>
          <a:lstStyle/>
          <a:p>
            <a:r>
              <a:rPr lang="en-US" dirty="0" err="1" smtClean="0"/>
              <a:t>tModel</a:t>
            </a:r>
            <a:r>
              <a:rPr lang="en-US" dirty="0" smtClean="0"/>
              <a:t> is a UDDI construct to refer an interface describing WSDL document.</a:t>
            </a:r>
          </a:p>
          <a:p>
            <a:r>
              <a:rPr lang="en-US" dirty="0" smtClean="0"/>
              <a:t>The </a:t>
            </a:r>
            <a:r>
              <a:rPr lang="en-US" dirty="0" err="1" smtClean="0"/>
              <a:t>tModel</a:t>
            </a:r>
            <a:r>
              <a:rPr lang="en-US" dirty="0" smtClean="0"/>
              <a:t> idea: </a:t>
            </a:r>
          </a:p>
          <a:p>
            <a:pPr lvl="1"/>
            <a:r>
              <a:rPr lang="en-US" dirty="0" smtClean="0"/>
              <a:t>to better describe a service we tend to reference information </a:t>
            </a:r>
          </a:p>
          <a:p>
            <a:pPr lvl="1"/>
            <a:r>
              <a:rPr lang="en-US" dirty="0" smtClean="0"/>
              <a:t>such information type or format should not be anticipated</a:t>
            </a:r>
          </a:p>
          <a:p>
            <a:pPr lvl="1"/>
            <a:r>
              <a:rPr lang="en-US" dirty="0" smtClean="0"/>
              <a:t>replacing such information about a service with a unique key provides a  reference to arbitrary information types</a:t>
            </a:r>
            <a:endParaRPr lang="en-US" dirty="0"/>
          </a:p>
        </p:txBody>
      </p:sp>
    </p:spTree>
    <p:extLst>
      <p:ext uri="{BB962C8B-B14F-4D97-AF65-F5344CB8AC3E}">
        <p14:creationId xmlns:p14="http://schemas.microsoft.com/office/powerpoint/2010/main" val="5541668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tModels for Categorization</a:t>
            </a:r>
            <a:endParaRPr lang="en-US"/>
          </a:p>
        </p:txBody>
      </p:sp>
      <p:sp>
        <p:nvSpPr>
          <p:cNvPr id="34819" name="Rectangle 3"/>
          <p:cNvSpPr>
            <a:spLocks noGrp="1" noChangeArrowheads="1"/>
          </p:cNvSpPr>
          <p:nvPr>
            <p:ph type="body" idx="1"/>
          </p:nvPr>
        </p:nvSpPr>
        <p:spPr/>
        <p:txBody>
          <a:bodyPr/>
          <a:lstStyle/>
          <a:p>
            <a:r>
              <a:rPr lang="en-US" smtClean="0"/>
              <a:t>Using categorization, UDDI directory can be queried for specific type of services.</a:t>
            </a:r>
          </a:p>
          <a:p>
            <a:r>
              <a:rPr lang="en-US" smtClean="0"/>
              <a:t>Each classification in a taxonomical system is registered as a tModel.</a:t>
            </a:r>
          </a:p>
          <a:p>
            <a:r>
              <a:rPr lang="en-US" smtClean="0"/>
              <a:t>Three standard taxonomies cited by UDDI are</a:t>
            </a:r>
          </a:p>
          <a:p>
            <a:pPr lvl="1"/>
            <a:r>
              <a:rPr lang="en-US" smtClean="0"/>
              <a:t>North American Industry Classification System (NAICS) taxonomy – an industry classification</a:t>
            </a:r>
          </a:p>
          <a:p>
            <a:pPr lvl="1"/>
            <a:r>
              <a:rPr lang="en-US" smtClean="0"/>
              <a:t>The Universal Standard Products and Services Code System (UNSPSC) taxonomy – a classification of products and services</a:t>
            </a:r>
          </a:p>
          <a:p>
            <a:pPr lvl="1"/>
            <a:r>
              <a:rPr lang="en-US" smtClean="0"/>
              <a:t>The International Organization for Standardization Geographic taxonomy (ISO 3166)</a:t>
            </a:r>
          </a:p>
          <a:p>
            <a:endParaRPr lang="en-US"/>
          </a:p>
        </p:txBody>
      </p:sp>
    </p:spTree>
    <p:extLst>
      <p:ext uri="{BB962C8B-B14F-4D97-AF65-F5344CB8AC3E}">
        <p14:creationId xmlns:p14="http://schemas.microsoft.com/office/powerpoint/2010/main" val="36394152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t>A simplified tModel definition</a:t>
            </a:r>
            <a:endParaRPr lang="en-US"/>
          </a:p>
        </p:txBody>
      </p:sp>
      <p:sp>
        <p:nvSpPr>
          <p:cNvPr id="40962" name="Text Box 3"/>
          <p:cNvSpPr txBox="1">
            <a:spLocks noChangeArrowheads="1"/>
          </p:cNvSpPr>
          <p:nvPr/>
        </p:nvSpPr>
        <p:spPr bwMode="auto">
          <a:xfrm>
            <a:off x="324000" y="1752600"/>
            <a:ext cx="8153400" cy="3539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tModel</a:t>
            </a:r>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&lt;name&gt;http://</a:t>
            </a:r>
            <a:r>
              <a:rPr lang="en-US" sz="1400" dirty="0" err="1">
                <a:latin typeface="Courier New"/>
                <a:cs typeface="Courier New"/>
              </a:rPr>
              <a:t>www.travel.org</a:t>
            </a:r>
            <a:r>
              <a:rPr lang="en-US" sz="1400" dirty="0">
                <a:latin typeface="Courier New"/>
                <a:cs typeface="Courier New"/>
              </a:rPr>
              <a:t>/e-</a:t>
            </a:r>
            <a:r>
              <a:rPr lang="en-US" sz="1400" dirty="0" err="1">
                <a:latin typeface="Courier New"/>
                <a:cs typeface="Courier New"/>
              </a:rPr>
              <a:t>checkin</a:t>
            </a:r>
            <a:r>
              <a:rPr lang="en-US" sz="1400" dirty="0">
                <a:latin typeface="Courier New"/>
                <a:cs typeface="Courier New"/>
              </a:rPr>
              <a:t>-interface&lt;/name&gt;</a:t>
            </a:r>
          </a:p>
          <a:p>
            <a:r>
              <a:rPr lang="en-US" sz="1400" dirty="0">
                <a:latin typeface="Courier New"/>
                <a:cs typeface="Courier New"/>
              </a:rPr>
              <a:t>    &lt;description </a:t>
            </a:r>
            <a:r>
              <a:rPr lang="en-US" sz="1400" dirty="0" err="1">
                <a:latin typeface="Courier New"/>
                <a:cs typeface="Courier New"/>
              </a:rPr>
              <a:t>xml:lang</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en</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Standard service interface definition for travel </a:t>
            </a:r>
            <a:r>
              <a:rPr lang="en-US" sz="1400" b="1" dirty="0">
                <a:latin typeface="Courier New"/>
                <a:cs typeface="Courier New"/>
              </a:rPr>
              <a:t>services</a:t>
            </a:r>
            <a:r>
              <a:rPr lang="en-US" sz="1400" dirty="0">
                <a:latin typeface="Courier New"/>
                <a:cs typeface="Courier New"/>
              </a:rPr>
              <a:t> </a:t>
            </a:r>
          </a:p>
          <a:p>
            <a:r>
              <a:rPr lang="en-US" sz="1400" dirty="0">
                <a:latin typeface="Courier New"/>
                <a:cs typeface="Courier New"/>
              </a:rPr>
              <a:t>    &lt;/description&gt;</a:t>
            </a:r>
          </a:p>
          <a:p>
            <a:r>
              <a:rPr lang="en-US" sz="1400" dirty="0">
                <a:latin typeface="Courier New"/>
                <a:cs typeface="Courier New"/>
              </a:rPr>
              <a:t>    &lt;</a:t>
            </a:r>
            <a:r>
              <a:rPr lang="en-US" sz="1400" dirty="0" err="1">
                <a:latin typeface="Courier New"/>
                <a:cs typeface="Courier New"/>
              </a:rPr>
              <a:t>overviewDoc</a:t>
            </a:r>
            <a:r>
              <a:rPr lang="en-US" sz="1400" dirty="0">
                <a:latin typeface="Courier New"/>
                <a:cs typeface="Courier New"/>
              </a:rPr>
              <a:t>&gt; </a:t>
            </a:r>
          </a:p>
          <a:p>
            <a:r>
              <a:rPr lang="en-US" sz="1400" dirty="0">
                <a:latin typeface="Courier New"/>
                <a:cs typeface="Courier New"/>
              </a:rPr>
              <a:t>	    &lt;description </a:t>
            </a:r>
            <a:r>
              <a:rPr lang="en-US" sz="1400" dirty="0" err="1">
                <a:latin typeface="Courier New"/>
                <a:cs typeface="Courier New"/>
              </a:rPr>
              <a:t>xml:lang</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en</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WSDL Service Interface Document</a:t>
            </a:r>
          </a:p>
          <a:p>
            <a:r>
              <a:rPr lang="en-US" sz="1400" dirty="0">
                <a:latin typeface="Courier New"/>
                <a:cs typeface="Courier New"/>
              </a:rPr>
              <a:t>	    &lt;/description&gt;</a:t>
            </a:r>
          </a:p>
          <a:p>
            <a:r>
              <a:rPr lang="en-US" sz="1400" dirty="0">
                <a:latin typeface="Courier New"/>
                <a:cs typeface="Courier New"/>
              </a:rPr>
              <a:t>	    &lt;</a:t>
            </a:r>
            <a:r>
              <a:rPr lang="en-US" sz="1400" dirty="0" err="1">
                <a:latin typeface="Courier New"/>
                <a:cs typeface="Courier New"/>
              </a:rPr>
              <a:t>overviewURL</a:t>
            </a:r>
            <a:r>
              <a:rPr lang="en-US" sz="1400" dirty="0">
                <a:latin typeface="Courier New"/>
                <a:cs typeface="Courier New"/>
              </a:rPr>
              <a:t>&gt;</a:t>
            </a:r>
          </a:p>
          <a:p>
            <a:r>
              <a:rPr lang="en-US" sz="1400" dirty="0">
                <a:latin typeface="Courier New"/>
                <a:cs typeface="Courier New"/>
              </a:rPr>
              <a:t>		http://</a:t>
            </a:r>
            <a:r>
              <a:rPr lang="en-US" sz="1400" dirty="0" err="1">
                <a:latin typeface="Courier New"/>
                <a:cs typeface="Courier New"/>
              </a:rPr>
              <a:t>www.travel.org</a:t>
            </a:r>
            <a:r>
              <a:rPr lang="en-US" sz="1400" dirty="0">
                <a:latin typeface="Courier New"/>
                <a:cs typeface="Courier New"/>
              </a:rPr>
              <a:t>/</a:t>
            </a:r>
            <a:r>
              <a:rPr lang="en-US" sz="1400" b="1" dirty="0">
                <a:latin typeface="Courier New"/>
                <a:cs typeface="Courier New"/>
              </a:rPr>
              <a:t>services</a:t>
            </a:r>
            <a:r>
              <a:rPr lang="en-US" sz="1400" dirty="0">
                <a:latin typeface="Courier New"/>
                <a:cs typeface="Courier New"/>
              </a:rPr>
              <a:t>/e-</a:t>
            </a:r>
            <a:r>
              <a:rPr lang="en-US" sz="1400" dirty="0" err="1">
                <a:latin typeface="Courier New"/>
                <a:cs typeface="Courier New"/>
              </a:rPr>
              <a:t>checkin.wsdl</a:t>
            </a:r>
            <a:endParaRPr lang="en-US" sz="1400" dirty="0">
              <a:latin typeface="Courier New"/>
              <a:cs typeface="Courier New"/>
            </a:endParaRPr>
          </a:p>
          <a:p>
            <a:r>
              <a:rPr lang="en-US" sz="1400" dirty="0">
                <a:latin typeface="Courier New"/>
                <a:cs typeface="Courier New"/>
              </a:rPr>
              <a:t>	    &lt;/</a:t>
            </a:r>
            <a:r>
              <a:rPr lang="en-US" sz="1400" dirty="0" err="1">
                <a:latin typeface="Courier New"/>
                <a:cs typeface="Courier New"/>
              </a:rPr>
              <a:t>overviewURL</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overviewDoc</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&lt;/</a:t>
            </a:r>
            <a:r>
              <a:rPr lang="en-US" sz="1400" dirty="0" err="1">
                <a:latin typeface="Courier New"/>
                <a:cs typeface="Courier New"/>
              </a:rPr>
              <a:t>tModel</a:t>
            </a:r>
            <a:r>
              <a:rPr lang="en-US" sz="1400" dirty="0">
                <a:latin typeface="Courier New"/>
                <a:cs typeface="Courier New"/>
              </a:rPr>
              <a:t>&gt;</a:t>
            </a:r>
          </a:p>
        </p:txBody>
      </p:sp>
    </p:spTree>
    <p:extLst>
      <p:ext uri="{BB962C8B-B14F-4D97-AF65-F5344CB8AC3E}">
        <p14:creationId xmlns:p14="http://schemas.microsoft.com/office/powerpoint/2010/main" val="34543279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Binding WSDL </a:t>
            </a:r>
            <a:br>
              <a:rPr lang="en-US" dirty="0" smtClean="0"/>
            </a:br>
            <a:r>
              <a:rPr lang="en-US" dirty="0" smtClean="0"/>
              <a:t>to UDDI</a:t>
            </a:r>
            <a:endParaRPr lang="en-US" dirty="0"/>
          </a:p>
        </p:txBody>
      </p:sp>
    </p:spTree>
    <p:extLst>
      <p:ext uri="{BB962C8B-B14F-4D97-AF65-F5344CB8AC3E}">
        <p14:creationId xmlns:p14="http://schemas.microsoft.com/office/powerpoint/2010/main" val="30433491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a:t>
            </a:r>
            <a:endParaRPr lang="en-US" dirty="0"/>
          </a:p>
        </p:txBody>
      </p:sp>
      <p:sp>
        <p:nvSpPr>
          <p:cNvPr id="4" name="Content Placeholder 3"/>
          <p:cNvSpPr>
            <a:spLocks noGrp="1"/>
          </p:cNvSpPr>
          <p:nvPr>
            <p:ph idx="1"/>
          </p:nvPr>
        </p:nvSpPr>
        <p:spPr/>
        <p:txBody>
          <a:bodyPr/>
          <a:lstStyle/>
          <a:p>
            <a:pPr marL="0" indent="0">
              <a:buNone/>
            </a:pPr>
            <a:r>
              <a:rPr lang="en-US" dirty="0" smtClean="0"/>
              <a:t>Consider the following simple WSDL document:</a:t>
            </a:r>
          </a:p>
          <a:p>
            <a:pPr lvl="1"/>
            <a:r>
              <a:rPr lang="en-US" dirty="0" smtClean="0"/>
              <a:t>one </a:t>
            </a:r>
            <a:r>
              <a:rPr lang="en-US" dirty="0" err="1"/>
              <a:t>portType</a:t>
            </a:r>
            <a:r>
              <a:rPr lang="en-US" dirty="0"/>
              <a:t>, one binding, one service, and one </a:t>
            </a:r>
            <a:r>
              <a:rPr lang="en-US" dirty="0" smtClean="0"/>
              <a:t>port</a:t>
            </a:r>
          </a:p>
          <a:p>
            <a:pPr marL="0" indent="0">
              <a:buNone/>
            </a:pPr>
            <a:endParaRPr lang="en-US" dirty="0" smtClean="0"/>
          </a:p>
          <a:p>
            <a:pPr marL="0" indent="0">
              <a:buNone/>
            </a:pPr>
            <a:r>
              <a:rPr lang="en-US" dirty="0" smtClean="0"/>
              <a:t>Location of this WSDL is http://location/</a:t>
            </a:r>
            <a:r>
              <a:rPr lang="en-US" dirty="0" err="1" smtClean="0"/>
              <a:t>sample.wsdl</a:t>
            </a:r>
            <a:r>
              <a:rPr lang="en-US" dirty="0" smtClean="0"/>
              <a:t>. </a:t>
            </a:r>
          </a:p>
          <a:p>
            <a:pPr marL="0" indent="0">
              <a:buNone/>
            </a:pPr>
            <a:endParaRPr lang="en-US" dirty="0"/>
          </a:p>
        </p:txBody>
      </p:sp>
    </p:spTree>
    <p:extLst>
      <p:ext uri="{BB962C8B-B14F-4D97-AF65-F5344CB8AC3E}">
        <p14:creationId xmlns:p14="http://schemas.microsoft.com/office/powerpoint/2010/main" val="56318728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4"/>
          <p:cNvSpPr txBox="1">
            <a:spLocks noChangeArrowheads="1"/>
          </p:cNvSpPr>
          <p:nvPr/>
        </p:nvSpPr>
        <p:spPr bwMode="auto">
          <a:xfrm>
            <a:off x="0" y="0"/>
            <a:ext cx="9144000" cy="71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200" dirty="0">
                <a:latin typeface="Courier New"/>
                <a:cs typeface="Courier New"/>
              </a:rPr>
              <a:t>&lt;?xml version="1.0" encoding="utf-8"?&gt;</a:t>
            </a:r>
          </a:p>
          <a:p>
            <a:r>
              <a:rPr lang="en-US" sz="1200" dirty="0">
                <a:latin typeface="Courier New"/>
                <a:cs typeface="Courier New"/>
              </a:rPr>
              <a:t>&lt;definitions name="</a:t>
            </a:r>
            <a:r>
              <a:rPr lang="en-US" sz="1200" dirty="0" err="1">
                <a:latin typeface="Courier New"/>
                <a:cs typeface="Courier New"/>
              </a:rPr>
              <a:t>StockQuote</a:t>
            </a:r>
            <a:r>
              <a:rPr lang="en-US" sz="1200" dirty="0">
                <a:latin typeface="Courier New"/>
                <a:cs typeface="Courier New"/>
              </a:rPr>
              <a:t>" </a:t>
            </a:r>
            <a:r>
              <a:rPr lang="en-US" sz="1200" dirty="0" err="1">
                <a:latin typeface="Courier New"/>
                <a:cs typeface="Courier New"/>
              </a:rPr>
              <a:t>targetNamespace</a:t>
            </a:r>
            <a:r>
              <a:rPr lang="en-US" sz="1200" dirty="0">
                <a:latin typeface="Courier New"/>
                <a:cs typeface="Courier New"/>
              </a:rPr>
              <a:t>="http://</a:t>
            </a:r>
            <a:r>
              <a:rPr lang="en-US" sz="1200" dirty="0" err="1">
                <a:latin typeface="Courier New"/>
                <a:cs typeface="Courier New"/>
              </a:rPr>
              <a:t>example.com</a:t>
            </a:r>
            <a:r>
              <a:rPr lang="en-US" sz="1200" dirty="0">
                <a:latin typeface="Courier New"/>
                <a:cs typeface="Courier New"/>
              </a:rPr>
              <a:t>/</a:t>
            </a:r>
            <a:r>
              <a:rPr lang="en-US" sz="1200" dirty="0" err="1">
                <a:latin typeface="Courier New"/>
                <a:cs typeface="Courier New"/>
              </a:rPr>
              <a:t>stockquote</a:t>
            </a:r>
            <a:r>
              <a:rPr lang="en-US" sz="1200" dirty="0">
                <a:latin typeface="Courier New"/>
                <a:cs typeface="Courier New"/>
              </a:rPr>
              <a:t>/" </a:t>
            </a:r>
            <a:r>
              <a:rPr lang="en-US" sz="1200" dirty="0" smtClean="0">
                <a:latin typeface="Courier New"/>
                <a:cs typeface="Courier New"/>
              </a:rPr>
              <a:t/>
            </a:r>
            <a:br>
              <a:rPr lang="en-US" sz="1200" dirty="0" smtClean="0">
                <a:latin typeface="Courier New"/>
                <a:cs typeface="Courier New"/>
              </a:rPr>
            </a:br>
            <a:r>
              <a:rPr lang="en-US" sz="1200" dirty="0" smtClean="0">
                <a:latin typeface="Courier New"/>
                <a:cs typeface="Courier New"/>
              </a:rPr>
              <a:t>   </a:t>
            </a:r>
            <a:r>
              <a:rPr lang="en-US" sz="1200" dirty="0" err="1" smtClean="0">
                <a:latin typeface="Courier New"/>
                <a:cs typeface="Courier New"/>
              </a:rPr>
              <a:t>xmlns:tns</a:t>
            </a:r>
            <a:r>
              <a:rPr lang="en-US" sz="1200" dirty="0">
                <a:latin typeface="Courier New"/>
                <a:cs typeface="Courier New"/>
              </a:rPr>
              <a:t>=http://example.com/stockquote/</a:t>
            </a:r>
          </a:p>
          <a:p>
            <a:r>
              <a:rPr lang="en-US" sz="1200" dirty="0">
                <a:latin typeface="Courier New"/>
                <a:cs typeface="Courier New"/>
              </a:rPr>
              <a:t>   xmlns:xsd1="http://</a:t>
            </a:r>
            <a:r>
              <a:rPr lang="en-US" sz="1200" dirty="0" err="1">
                <a:latin typeface="Courier New"/>
                <a:cs typeface="Courier New"/>
              </a:rPr>
              <a:t>example.com</a:t>
            </a:r>
            <a:r>
              <a:rPr lang="en-US" sz="1200" dirty="0">
                <a:latin typeface="Courier New"/>
                <a:cs typeface="Courier New"/>
              </a:rPr>
              <a:t>/</a:t>
            </a:r>
            <a:r>
              <a:rPr lang="en-US" sz="1200" dirty="0" err="1">
                <a:latin typeface="Courier New"/>
                <a:cs typeface="Courier New"/>
              </a:rPr>
              <a:t>stockquote</a:t>
            </a:r>
            <a:r>
              <a:rPr lang="en-US" sz="1200" dirty="0">
                <a:latin typeface="Courier New"/>
                <a:cs typeface="Courier New"/>
              </a:rPr>
              <a:t>/schema/" </a:t>
            </a:r>
            <a:r>
              <a:rPr lang="en-US" sz="1200" dirty="0" smtClean="0">
                <a:latin typeface="Courier New"/>
                <a:cs typeface="Courier New"/>
              </a:rPr>
              <a:t/>
            </a:r>
            <a:br>
              <a:rPr lang="en-US" sz="1200" dirty="0" smtClean="0">
                <a:latin typeface="Courier New"/>
                <a:cs typeface="Courier New"/>
              </a:rPr>
            </a:br>
            <a:r>
              <a:rPr lang="en-US" sz="1200" dirty="0" smtClean="0">
                <a:latin typeface="Courier New"/>
                <a:cs typeface="Courier New"/>
              </a:rPr>
              <a:t>   </a:t>
            </a:r>
            <a:r>
              <a:rPr lang="en-US" sz="1200" dirty="0" err="1" smtClean="0">
                <a:latin typeface="Courier New"/>
                <a:cs typeface="Courier New"/>
              </a:rPr>
              <a:t>xmlns:soap</a:t>
            </a:r>
            <a:r>
              <a:rPr lang="en-US" sz="1200" dirty="0">
                <a:latin typeface="Courier New"/>
                <a:cs typeface="Courier New"/>
              </a:rPr>
              <a:t>=http://schemas.xmlsoap.org/wsdl/soap/  </a:t>
            </a:r>
          </a:p>
          <a:p>
            <a:r>
              <a:rPr lang="en-US" sz="1200" dirty="0">
                <a:latin typeface="Courier New"/>
                <a:cs typeface="Courier New"/>
              </a:rPr>
              <a:t>   </a:t>
            </a:r>
            <a:r>
              <a:rPr lang="en-US" sz="1200" dirty="0" err="1">
                <a:latin typeface="Courier New"/>
                <a:cs typeface="Courier New"/>
              </a:rPr>
              <a:t>xmlns</a:t>
            </a:r>
            <a:r>
              <a:rPr lang="en-US" sz="1200" dirty="0">
                <a:latin typeface="Courier New"/>
                <a:cs typeface="Courier New"/>
              </a:rPr>
              <a:t>="http://</a:t>
            </a:r>
            <a:r>
              <a:rPr lang="en-US" sz="1200" dirty="0" err="1">
                <a:latin typeface="Courier New"/>
                <a:cs typeface="Courier New"/>
              </a:rPr>
              <a:t>schemas.xmlsoap.org</a:t>
            </a:r>
            <a:r>
              <a:rPr lang="en-US" sz="1200" dirty="0">
                <a:latin typeface="Courier New"/>
                <a:cs typeface="Courier New"/>
              </a:rPr>
              <a:t>/</a:t>
            </a:r>
            <a:r>
              <a:rPr lang="en-US" sz="1200" dirty="0" err="1">
                <a:latin typeface="Courier New"/>
                <a:cs typeface="Courier New"/>
              </a:rPr>
              <a:t>wsdl</a:t>
            </a:r>
            <a:r>
              <a:rPr lang="en-US" sz="1200" dirty="0">
                <a:latin typeface="Courier New"/>
                <a:cs typeface="Courier New"/>
              </a:rPr>
              <a:t>/"&gt;</a:t>
            </a:r>
          </a:p>
          <a:p>
            <a:r>
              <a:rPr lang="en-US" sz="1200" dirty="0">
                <a:latin typeface="Courier New"/>
                <a:cs typeface="Courier New"/>
              </a:rPr>
              <a:t>    </a:t>
            </a:r>
            <a:r>
              <a:rPr lang="de-DE" sz="1200" dirty="0" smtClean="0">
                <a:latin typeface="Courier New"/>
                <a:cs typeface="Courier New"/>
              </a:rPr>
              <a:t>&lt;</a:t>
            </a:r>
            <a:r>
              <a:rPr lang="de-DE" sz="1200" dirty="0">
                <a:latin typeface="Courier New"/>
                <a:cs typeface="Courier New"/>
              </a:rPr>
              <a:t>types&gt;</a:t>
            </a:r>
          </a:p>
          <a:p>
            <a:r>
              <a:rPr lang="de-DE" sz="1200" dirty="0">
                <a:latin typeface="Courier New"/>
                <a:cs typeface="Courier New"/>
              </a:rPr>
              <a:t>        &lt;</a:t>
            </a:r>
            <a:r>
              <a:rPr lang="de-DE" sz="1200" dirty="0" smtClean="0">
                <a:latin typeface="Courier New"/>
                <a:cs typeface="Courier New"/>
              </a:rPr>
              <a:t>schema targetNamespace</a:t>
            </a:r>
            <a:r>
              <a:rPr lang="de-DE" sz="1200" dirty="0">
                <a:latin typeface="Courier New"/>
                <a:cs typeface="Courier New"/>
              </a:rPr>
              <a:t>="http://example.com/stockquote/schema</a:t>
            </a:r>
            <a:r>
              <a:rPr lang="de-DE" sz="1200" dirty="0" smtClean="0">
                <a:latin typeface="Courier New"/>
                <a:cs typeface="Courier New"/>
              </a:rPr>
              <a:t>/“</a:t>
            </a:r>
            <a:br>
              <a:rPr lang="de-DE" sz="1200" dirty="0" smtClean="0">
                <a:latin typeface="Courier New"/>
                <a:cs typeface="Courier New"/>
              </a:rPr>
            </a:br>
            <a:r>
              <a:rPr lang="de-DE" sz="1200" dirty="0" smtClean="0">
                <a:latin typeface="Courier New"/>
                <a:cs typeface="Courier New"/>
              </a:rPr>
              <a:t>                xmlns</a:t>
            </a:r>
            <a:r>
              <a:rPr lang="de-DE" sz="1200" dirty="0">
                <a:latin typeface="Courier New"/>
                <a:cs typeface="Courier New"/>
              </a:rPr>
              <a:t>="http://www.w3.org/2001/XMLSchema"&gt;</a:t>
            </a:r>
          </a:p>
          <a:p>
            <a:r>
              <a:rPr lang="de-DE" sz="1200" dirty="0">
                <a:latin typeface="Courier New"/>
                <a:cs typeface="Courier New"/>
              </a:rPr>
              <a:t>            </a:t>
            </a:r>
            <a:r>
              <a:rPr lang="en-US" sz="1200" dirty="0">
                <a:latin typeface="Courier New"/>
                <a:cs typeface="Courier New"/>
              </a:rPr>
              <a:t>&lt;element name="</a:t>
            </a:r>
            <a:r>
              <a:rPr lang="en-US" sz="1200" dirty="0" err="1">
                <a:latin typeface="Courier New"/>
                <a:cs typeface="Courier New"/>
              </a:rPr>
              <a:t>TradePriceRequest</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complexType</a:t>
            </a:r>
            <a:r>
              <a:rPr lang="en-US" sz="1200" dirty="0">
                <a:latin typeface="Courier New"/>
                <a:cs typeface="Courier New"/>
              </a:rPr>
              <a:t>&gt;&lt;all&gt;&lt;element name="</a:t>
            </a:r>
            <a:r>
              <a:rPr lang="en-US" sz="1200" dirty="0" err="1">
                <a:latin typeface="Courier New"/>
                <a:cs typeface="Courier New"/>
              </a:rPr>
              <a:t>tickerSymbol</a:t>
            </a:r>
            <a:r>
              <a:rPr lang="en-US" sz="1200" dirty="0">
                <a:latin typeface="Courier New"/>
                <a:cs typeface="Courier New"/>
              </a:rPr>
              <a:t>" type="string"/&gt;&lt;/all&gt;&lt;/</a:t>
            </a:r>
            <a:r>
              <a:rPr lang="en-US" sz="1200" dirty="0" err="1">
                <a:latin typeface="Courier New"/>
                <a:cs typeface="Courier New"/>
              </a:rPr>
              <a:t>complexType</a:t>
            </a:r>
            <a:r>
              <a:rPr lang="en-US" sz="1200" dirty="0">
                <a:latin typeface="Courier New"/>
                <a:cs typeface="Courier New"/>
              </a:rPr>
              <a:t>&gt;</a:t>
            </a:r>
          </a:p>
          <a:p>
            <a:r>
              <a:rPr lang="en-US" sz="1200" dirty="0">
                <a:latin typeface="Courier New"/>
                <a:cs typeface="Courier New"/>
              </a:rPr>
              <a:t>            &lt;/element&gt;</a:t>
            </a:r>
          </a:p>
          <a:p>
            <a:r>
              <a:rPr lang="en-US" sz="1200" dirty="0">
                <a:latin typeface="Courier New"/>
                <a:cs typeface="Courier New"/>
              </a:rPr>
              <a:t>            &lt;element name="</a:t>
            </a:r>
            <a:r>
              <a:rPr lang="en-US" sz="1200" dirty="0" err="1">
                <a:latin typeface="Courier New"/>
                <a:cs typeface="Courier New"/>
              </a:rPr>
              <a:t>TradePrice</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complexType</a:t>
            </a:r>
            <a:r>
              <a:rPr lang="en-US" sz="1200" dirty="0">
                <a:latin typeface="Courier New"/>
                <a:cs typeface="Courier New"/>
              </a:rPr>
              <a:t>&gt;&lt;all&gt;&lt;element name="price" type="float"/&gt;&lt;/all&gt;&lt;/</a:t>
            </a:r>
            <a:r>
              <a:rPr lang="en-US" sz="1200" dirty="0" err="1">
                <a:latin typeface="Courier New"/>
                <a:cs typeface="Courier New"/>
              </a:rPr>
              <a:t>complexType</a:t>
            </a:r>
            <a:r>
              <a:rPr lang="en-US" sz="1200" dirty="0">
                <a:latin typeface="Courier New"/>
                <a:cs typeface="Courier New"/>
              </a:rPr>
              <a:t>&gt;</a:t>
            </a:r>
          </a:p>
          <a:p>
            <a:r>
              <a:rPr lang="en-US" sz="1200" dirty="0">
                <a:latin typeface="Courier New"/>
                <a:cs typeface="Courier New"/>
              </a:rPr>
              <a:t>            &lt;/element&gt;</a:t>
            </a:r>
          </a:p>
          <a:p>
            <a:r>
              <a:rPr lang="en-US" sz="1200" dirty="0">
                <a:latin typeface="Courier New"/>
                <a:cs typeface="Courier New"/>
              </a:rPr>
              <a:t>        &lt;/schema&gt;</a:t>
            </a:r>
          </a:p>
          <a:p>
            <a:r>
              <a:rPr lang="en-US" sz="1200" dirty="0">
                <a:latin typeface="Courier New"/>
                <a:cs typeface="Courier New"/>
              </a:rPr>
              <a:t>    &lt;/types&gt;</a:t>
            </a:r>
          </a:p>
          <a:p>
            <a:r>
              <a:rPr lang="en-US" sz="1200" dirty="0">
                <a:latin typeface="Courier New"/>
                <a:cs typeface="Courier New"/>
              </a:rPr>
              <a:t>    </a:t>
            </a:r>
            <a:r>
              <a:rPr lang="en-US" sz="1200" dirty="0" smtClean="0">
                <a:latin typeface="Courier New"/>
                <a:cs typeface="Courier New"/>
              </a:rPr>
              <a:t>&lt;</a:t>
            </a:r>
            <a:r>
              <a:rPr lang="en-US" sz="1200" dirty="0">
                <a:latin typeface="Courier New"/>
                <a:cs typeface="Courier New"/>
              </a:rPr>
              <a:t>message name="</a:t>
            </a:r>
            <a:r>
              <a:rPr lang="en-US" sz="1200" dirty="0" err="1">
                <a:latin typeface="Courier New"/>
                <a:cs typeface="Courier New"/>
              </a:rPr>
              <a:t>GetLastTradePriceInput</a:t>
            </a:r>
            <a:r>
              <a:rPr lang="en-US" sz="1200" dirty="0">
                <a:latin typeface="Courier New"/>
                <a:cs typeface="Courier New"/>
              </a:rPr>
              <a:t>"&gt;</a:t>
            </a:r>
          </a:p>
          <a:p>
            <a:r>
              <a:rPr lang="en-US" sz="1200" dirty="0">
                <a:latin typeface="Courier New"/>
                <a:cs typeface="Courier New"/>
              </a:rPr>
              <a:t>        &lt;part name="body" element="xsd1:TradePriceRequest"/&gt;</a:t>
            </a:r>
          </a:p>
          <a:p>
            <a:r>
              <a:rPr lang="en-US" sz="1200" dirty="0">
                <a:latin typeface="Courier New"/>
                <a:cs typeface="Courier New"/>
              </a:rPr>
              <a:t>    &lt;/message&gt;</a:t>
            </a:r>
          </a:p>
          <a:p>
            <a:r>
              <a:rPr lang="en-US" sz="1200" dirty="0">
                <a:latin typeface="Courier New"/>
                <a:cs typeface="Courier New"/>
              </a:rPr>
              <a:t>    &lt;message name="</a:t>
            </a:r>
            <a:r>
              <a:rPr lang="en-US" sz="1200" dirty="0" err="1">
                <a:latin typeface="Courier New"/>
                <a:cs typeface="Courier New"/>
              </a:rPr>
              <a:t>GetLastTradePriceOutput</a:t>
            </a:r>
            <a:r>
              <a:rPr lang="en-US" sz="1200" dirty="0">
                <a:latin typeface="Courier New"/>
                <a:cs typeface="Courier New"/>
              </a:rPr>
              <a:t>"&gt;</a:t>
            </a:r>
          </a:p>
          <a:p>
            <a:r>
              <a:rPr lang="en-US" sz="1200" dirty="0">
                <a:latin typeface="Courier New"/>
                <a:cs typeface="Courier New"/>
              </a:rPr>
              <a:t>        &lt;part name="body" element="xsd1:TradePrice"/&gt;</a:t>
            </a:r>
          </a:p>
          <a:p>
            <a:r>
              <a:rPr lang="en-US" sz="1200" dirty="0">
                <a:latin typeface="Courier New"/>
                <a:cs typeface="Courier New"/>
              </a:rPr>
              <a:t>    &lt;/message&gt;</a:t>
            </a:r>
          </a:p>
          <a:p>
            <a:r>
              <a:rPr lang="en-US" sz="1200" dirty="0">
                <a:latin typeface="Courier New"/>
                <a:cs typeface="Courier New"/>
              </a:rPr>
              <a:t>    </a:t>
            </a:r>
            <a:r>
              <a:rPr lang="en-US" sz="1200" dirty="0" smtClean="0">
                <a:latin typeface="Courier New"/>
                <a:cs typeface="Courier New"/>
              </a:rPr>
              <a:t>&lt;</a:t>
            </a:r>
            <a:r>
              <a:rPr lang="en-US" sz="1200" dirty="0" err="1">
                <a:latin typeface="Courier New"/>
                <a:cs typeface="Courier New"/>
              </a:rPr>
              <a:t>portType</a:t>
            </a:r>
            <a:r>
              <a:rPr lang="en-US" sz="1200" dirty="0">
                <a:latin typeface="Courier New"/>
                <a:cs typeface="Courier New"/>
              </a:rPr>
              <a:t> name="</a:t>
            </a:r>
            <a:r>
              <a:rPr lang="en-US" sz="1200" dirty="0" err="1">
                <a:latin typeface="Courier New"/>
                <a:cs typeface="Courier New"/>
              </a:rPr>
              <a:t>StockQuotePortType</a:t>
            </a:r>
            <a:r>
              <a:rPr lang="en-US" sz="1200" dirty="0">
                <a:latin typeface="Courier New"/>
                <a:cs typeface="Courier New"/>
              </a:rPr>
              <a:t>"&gt;</a:t>
            </a:r>
          </a:p>
          <a:p>
            <a:r>
              <a:rPr lang="en-US" sz="1200" dirty="0">
                <a:latin typeface="Courier New"/>
                <a:cs typeface="Courier New"/>
              </a:rPr>
              <a:t>        &lt;operation name="</a:t>
            </a:r>
            <a:r>
              <a:rPr lang="en-US" sz="1200" dirty="0" err="1">
                <a:latin typeface="Courier New"/>
                <a:cs typeface="Courier New"/>
              </a:rPr>
              <a:t>GetLastTradePrice</a:t>
            </a:r>
            <a:r>
              <a:rPr lang="en-US" sz="1200" dirty="0">
                <a:latin typeface="Courier New"/>
                <a:cs typeface="Courier New"/>
              </a:rPr>
              <a:t>"&gt;</a:t>
            </a:r>
          </a:p>
          <a:p>
            <a:r>
              <a:rPr lang="en-US" sz="1200" dirty="0">
                <a:latin typeface="Courier New"/>
                <a:cs typeface="Courier New"/>
              </a:rPr>
              <a:t>            &lt;input message="</a:t>
            </a:r>
            <a:r>
              <a:rPr lang="en-US" sz="1200" dirty="0" err="1">
                <a:latin typeface="Courier New"/>
                <a:cs typeface="Courier New"/>
              </a:rPr>
              <a:t>tns:GetLastTradePriceInput</a:t>
            </a:r>
            <a:r>
              <a:rPr lang="en-US" sz="1200" dirty="0">
                <a:latin typeface="Courier New"/>
                <a:cs typeface="Courier New"/>
              </a:rPr>
              <a:t>"/&gt;</a:t>
            </a:r>
          </a:p>
          <a:p>
            <a:r>
              <a:rPr lang="en-US" sz="1200" dirty="0">
                <a:latin typeface="Courier New"/>
                <a:cs typeface="Courier New"/>
              </a:rPr>
              <a:t>            &lt;output message="</a:t>
            </a:r>
            <a:r>
              <a:rPr lang="en-US" sz="1200" dirty="0" err="1">
                <a:latin typeface="Courier New"/>
                <a:cs typeface="Courier New"/>
              </a:rPr>
              <a:t>tns:GetLastTradePriceOutput</a:t>
            </a:r>
            <a:r>
              <a:rPr lang="en-US" sz="1200" dirty="0">
                <a:latin typeface="Courier New"/>
                <a:cs typeface="Courier New"/>
              </a:rPr>
              <a:t>"/&gt;</a:t>
            </a:r>
          </a:p>
          <a:p>
            <a:r>
              <a:rPr lang="en-US" sz="1200" dirty="0">
                <a:latin typeface="Courier New"/>
                <a:cs typeface="Courier New"/>
              </a:rPr>
              <a:t>        &lt;/operation&gt;</a:t>
            </a:r>
          </a:p>
          <a:p>
            <a:r>
              <a:rPr lang="en-US" sz="1200" dirty="0">
                <a:latin typeface="Courier New"/>
                <a:cs typeface="Courier New"/>
              </a:rPr>
              <a:t>    &lt;/</a:t>
            </a:r>
            <a:r>
              <a:rPr lang="en-US" sz="1200" dirty="0" err="1">
                <a:latin typeface="Courier New"/>
                <a:cs typeface="Courier New"/>
              </a:rPr>
              <a:t>portType</a:t>
            </a:r>
            <a:r>
              <a:rPr lang="en-US" sz="1200" dirty="0">
                <a:latin typeface="Courier New"/>
                <a:cs typeface="Courier New"/>
              </a:rPr>
              <a:t>&gt;</a:t>
            </a:r>
          </a:p>
          <a:p>
            <a:r>
              <a:rPr lang="en-US" sz="1200" dirty="0">
                <a:latin typeface="Courier New"/>
                <a:cs typeface="Courier New"/>
              </a:rPr>
              <a:t>    </a:t>
            </a:r>
            <a:r>
              <a:rPr lang="en-US" sz="1200" dirty="0" smtClean="0">
                <a:latin typeface="Courier New"/>
                <a:cs typeface="Courier New"/>
              </a:rPr>
              <a:t>&lt;</a:t>
            </a:r>
            <a:r>
              <a:rPr lang="en-US" sz="1200" dirty="0">
                <a:latin typeface="Courier New"/>
                <a:cs typeface="Courier New"/>
              </a:rPr>
              <a:t>binding name="</a:t>
            </a:r>
            <a:r>
              <a:rPr lang="en-US" sz="1200" dirty="0" err="1">
                <a:latin typeface="Courier New"/>
                <a:cs typeface="Courier New"/>
              </a:rPr>
              <a:t>StockQuoteSoapBinding</a:t>
            </a:r>
            <a:r>
              <a:rPr lang="en-US" sz="1200" dirty="0">
                <a:latin typeface="Courier New"/>
                <a:cs typeface="Courier New"/>
              </a:rPr>
              <a:t>" type="</a:t>
            </a:r>
            <a:r>
              <a:rPr lang="en-US" sz="1200" dirty="0" err="1">
                <a:latin typeface="Courier New"/>
                <a:cs typeface="Courier New"/>
              </a:rPr>
              <a:t>tns:StockQuotePortType</a:t>
            </a:r>
            <a:r>
              <a:rPr lang="en-US" sz="1200" dirty="0">
                <a:latin typeface="Courier New"/>
                <a:cs typeface="Courier New"/>
              </a:rPr>
              <a:t>"&gt;</a:t>
            </a:r>
          </a:p>
          <a:p>
            <a:r>
              <a:rPr lang="en-US" sz="1200" dirty="0">
                <a:latin typeface="Courier New"/>
                <a:cs typeface="Courier New"/>
              </a:rPr>
              <a:t>        </a:t>
            </a:r>
            <a:r>
              <a:rPr lang="en-US" sz="1200" dirty="0" smtClean="0">
                <a:latin typeface="Courier New"/>
                <a:cs typeface="Courier New"/>
              </a:rPr>
              <a:t>...</a:t>
            </a:r>
            <a:br>
              <a:rPr lang="en-US" sz="1200" dirty="0" smtClean="0">
                <a:latin typeface="Courier New"/>
                <a:cs typeface="Courier New"/>
              </a:rPr>
            </a:br>
            <a:r>
              <a:rPr lang="en-US" sz="1200" dirty="0" smtClean="0">
                <a:latin typeface="Courier New"/>
                <a:cs typeface="Courier New"/>
              </a:rPr>
              <a:t>    &lt;</a:t>
            </a:r>
            <a:r>
              <a:rPr lang="en-US" sz="1200" dirty="0">
                <a:latin typeface="Courier New"/>
                <a:cs typeface="Courier New"/>
              </a:rPr>
              <a:t>/binding&gt;</a:t>
            </a:r>
          </a:p>
          <a:p>
            <a:r>
              <a:rPr lang="en-US" sz="1200" dirty="0">
                <a:latin typeface="Courier New"/>
                <a:cs typeface="Courier New"/>
              </a:rPr>
              <a:t>    </a:t>
            </a:r>
            <a:r>
              <a:rPr lang="en-US" sz="1200" dirty="0" smtClean="0">
                <a:latin typeface="Courier New"/>
                <a:cs typeface="Courier New"/>
              </a:rPr>
              <a:t>&lt;</a:t>
            </a:r>
            <a:r>
              <a:rPr lang="en-US" sz="1200" dirty="0">
                <a:latin typeface="Courier New"/>
                <a:cs typeface="Courier New"/>
              </a:rPr>
              <a:t>service name="</a:t>
            </a:r>
            <a:r>
              <a:rPr lang="en-US" sz="1200" dirty="0" err="1">
                <a:latin typeface="Courier New"/>
                <a:cs typeface="Courier New"/>
              </a:rPr>
              <a:t>StockQuoteService</a:t>
            </a:r>
            <a:r>
              <a:rPr lang="en-US" sz="1200" dirty="0">
                <a:latin typeface="Courier New"/>
                <a:cs typeface="Courier New"/>
              </a:rPr>
              <a:t>"&gt; </a:t>
            </a:r>
            <a:r>
              <a:rPr lang="en-US" sz="1200" dirty="0" smtClean="0">
                <a:latin typeface="Courier New"/>
                <a:cs typeface="Courier New"/>
              </a:rPr>
              <a:t/>
            </a:r>
            <a:br>
              <a:rPr lang="en-US" sz="1200" dirty="0" smtClean="0">
                <a:latin typeface="Courier New"/>
                <a:cs typeface="Courier New"/>
              </a:rPr>
            </a:br>
            <a:r>
              <a:rPr lang="en-US" sz="1200" dirty="0" smtClean="0">
                <a:latin typeface="Courier New"/>
                <a:cs typeface="Courier New"/>
              </a:rPr>
              <a:t>        &lt;</a:t>
            </a:r>
            <a:r>
              <a:rPr lang="en-US" sz="1200" dirty="0">
                <a:latin typeface="Courier New"/>
                <a:cs typeface="Courier New"/>
              </a:rPr>
              <a:t>port name="</a:t>
            </a:r>
            <a:r>
              <a:rPr lang="en-US" sz="1200" dirty="0" err="1">
                <a:latin typeface="Courier New"/>
                <a:cs typeface="Courier New"/>
              </a:rPr>
              <a:t>StockQuotePort</a:t>
            </a:r>
            <a:r>
              <a:rPr lang="en-US" sz="1200" dirty="0">
                <a:latin typeface="Courier New"/>
                <a:cs typeface="Courier New"/>
              </a:rPr>
              <a:t>" binding="</a:t>
            </a:r>
            <a:r>
              <a:rPr lang="en-US" sz="1200" dirty="0" err="1">
                <a:latin typeface="Courier New"/>
                <a:cs typeface="Courier New"/>
              </a:rPr>
              <a:t>tns:StockQuoteSoapBinding</a:t>
            </a:r>
            <a:r>
              <a:rPr lang="en-US" sz="1200" dirty="0">
                <a:latin typeface="Courier New"/>
                <a:cs typeface="Courier New"/>
              </a:rPr>
              <a:t>"&gt;</a:t>
            </a:r>
          </a:p>
          <a:p>
            <a:r>
              <a:rPr lang="en-US" sz="1200" dirty="0">
                <a:latin typeface="Courier New"/>
                <a:cs typeface="Courier New"/>
              </a:rPr>
              <a:t>        </a:t>
            </a:r>
            <a:r>
              <a:rPr lang="en-US" sz="1200" dirty="0" smtClean="0">
                <a:latin typeface="Courier New"/>
                <a:cs typeface="Courier New"/>
              </a:rPr>
              <a:t>   &lt;</a:t>
            </a:r>
            <a:r>
              <a:rPr lang="en-US" sz="1200" dirty="0" err="1">
                <a:latin typeface="Courier New"/>
                <a:cs typeface="Courier New"/>
              </a:rPr>
              <a:t>soap:address</a:t>
            </a:r>
            <a:r>
              <a:rPr lang="en-US" sz="1200" dirty="0">
                <a:latin typeface="Courier New"/>
                <a:cs typeface="Courier New"/>
              </a:rPr>
              <a:t> location="http://location/sample"/&gt; &lt;/port&gt;</a:t>
            </a:r>
          </a:p>
          <a:p>
            <a:r>
              <a:rPr lang="en-US" sz="1200" dirty="0">
                <a:latin typeface="Courier New"/>
                <a:cs typeface="Courier New"/>
              </a:rPr>
              <a:t>    </a:t>
            </a:r>
            <a:r>
              <a:rPr lang="en-US" sz="1200" dirty="0" smtClean="0">
                <a:latin typeface="Courier New"/>
                <a:cs typeface="Courier New"/>
              </a:rPr>
              <a:t>&lt;</a:t>
            </a:r>
            <a:r>
              <a:rPr lang="en-US" sz="1200" dirty="0">
                <a:latin typeface="Courier New"/>
                <a:cs typeface="Courier New"/>
              </a:rPr>
              <a:t>/service&gt;</a:t>
            </a:r>
          </a:p>
          <a:p>
            <a:r>
              <a:rPr lang="en-US" sz="1200" dirty="0">
                <a:latin typeface="Courier New"/>
                <a:cs typeface="Courier New"/>
              </a:rPr>
              <a:t>&lt;/definitions&gt;</a:t>
            </a:r>
          </a:p>
        </p:txBody>
      </p:sp>
      <p:grpSp>
        <p:nvGrpSpPr>
          <p:cNvPr id="2" name="Group 37"/>
          <p:cNvGrpSpPr>
            <a:grpSpLocks/>
          </p:cNvGrpSpPr>
          <p:nvPr/>
        </p:nvGrpSpPr>
        <p:grpSpPr bwMode="auto">
          <a:xfrm>
            <a:off x="222250" y="1175532"/>
            <a:ext cx="8799513" cy="2013098"/>
            <a:chOff x="144" y="384"/>
            <a:chExt cx="5543" cy="1121"/>
          </a:xfrm>
        </p:grpSpPr>
        <p:sp>
          <p:nvSpPr>
            <p:cNvPr id="44054" name="Rectangle 10"/>
            <p:cNvSpPr>
              <a:spLocks noChangeArrowheads="1"/>
            </p:cNvSpPr>
            <p:nvPr/>
          </p:nvSpPr>
          <p:spPr bwMode="auto">
            <a:xfrm>
              <a:off x="144" y="384"/>
              <a:ext cx="5452" cy="1121"/>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GB" sz="2400">
                <a:solidFill>
                  <a:srgbClr val="3333FF"/>
                </a:solidFill>
                <a:latin typeface="Georgia"/>
                <a:cs typeface="Georgia"/>
              </a:endParaRPr>
            </a:p>
          </p:txBody>
        </p:sp>
        <p:sp>
          <p:nvSpPr>
            <p:cNvPr id="44055" name="Text Box 13"/>
            <p:cNvSpPr txBox="1">
              <a:spLocks noChangeArrowheads="1"/>
            </p:cNvSpPr>
            <p:nvPr/>
          </p:nvSpPr>
          <p:spPr bwMode="auto">
            <a:xfrm>
              <a:off x="3583" y="393"/>
              <a:ext cx="2104"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“Input\Output” Details</a:t>
              </a:r>
            </a:p>
          </p:txBody>
        </p:sp>
      </p:grpSp>
      <p:grpSp>
        <p:nvGrpSpPr>
          <p:cNvPr id="3" name="Group 39"/>
          <p:cNvGrpSpPr>
            <a:grpSpLocks/>
          </p:cNvGrpSpPr>
          <p:nvPr/>
        </p:nvGrpSpPr>
        <p:grpSpPr bwMode="auto">
          <a:xfrm>
            <a:off x="228600" y="5508690"/>
            <a:ext cx="8767099" cy="599101"/>
            <a:chOff x="144" y="2772"/>
            <a:chExt cx="4739" cy="972"/>
          </a:xfrm>
        </p:grpSpPr>
        <p:sp>
          <p:nvSpPr>
            <p:cNvPr id="44052" name="Rectangle 20"/>
            <p:cNvSpPr>
              <a:spLocks noChangeArrowheads="1"/>
            </p:cNvSpPr>
            <p:nvPr/>
          </p:nvSpPr>
          <p:spPr bwMode="auto">
            <a:xfrm>
              <a:off x="144" y="2772"/>
              <a:ext cx="3312" cy="972"/>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44053" name="Text Box 21"/>
            <p:cNvSpPr txBox="1">
              <a:spLocks noChangeArrowheads="1"/>
            </p:cNvSpPr>
            <p:nvPr/>
          </p:nvSpPr>
          <p:spPr bwMode="auto">
            <a:xfrm>
              <a:off x="3509" y="2992"/>
              <a:ext cx="1374"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a:solidFill>
                    <a:srgbClr val="FF0000"/>
                  </a:solidFill>
                  <a:latin typeface="Georgia"/>
                  <a:cs typeface="Georgia"/>
                </a:rPr>
                <a:t>“Binding” Details</a:t>
              </a:r>
            </a:p>
          </p:txBody>
        </p:sp>
      </p:grpSp>
      <p:grpSp>
        <p:nvGrpSpPr>
          <p:cNvPr id="5" name="Group 38"/>
          <p:cNvGrpSpPr>
            <a:grpSpLocks/>
          </p:cNvGrpSpPr>
          <p:nvPr/>
        </p:nvGrpSpPr>
        <p:grpSpPr bwMode="auto">
          <a:xfrm>
            <a:off x="228600" y="1653323"/>
            <a:ext cx="8380413" cy="3855225"/>
            <a:chOff x="144" y="796"/>
            <a:chExt cx="5279" cy="2032"/>
          </a:xfrm>
        </p:grpSpPr>
        <p:sp>
          <p:nvSpPr>
            <p:cNvPr id="44038" name="Text Box 28"/>
            <p:cNvSpPr txBox="1">
              <a:spLocks noChangeArrowheads="1"/>
            </p:cNvSpPr>
            <p:nvPr/>
          </p:nvSpPr>
          <p:spPr bwMode="auto">
            <a:xfrm>
              <a:off x="3864" y="2063"/>
              <a:ext cx="624"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dirty="0">
                  <a:latin typeface="Georgia"/>
                  <a:cs typeface="Georgia"/>
                </a:rPr>
                <a:t>output</a:t>
              </a:r>
            </a:p>
          </p:txBody>
        </p:sp>
        <p:sp>
          <p:nvSpPr>
            <p:cNvPr id="44039" name="Rectangle 16"/>
            <p:cNvSpPr>
              <a:spLocks noChangeArrowheads="1"/>
            </p:cNvSpPr>
            <p:nvPr/>
          </p:nvSpPr>
          <p:spPr bwMode="auto">
            <a:xfrm>
              <a:off x="144" y="2256"/>
              <a:ext cx="2784" cy="572"/>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44040" name="Text Box 17"/>
            <p:cNvSpPr txBox="1">
              <a:spLocks noChangeArrowheads="1"/>
            </p:cNvSpPr>
            <p:nvPr/>
          </p:nvSpPr>
          <p:spPr bwMode="auto">
            <a:xfrm>
              <a:off x="2928" y="2256"/>
              <a:ext cx="2098"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“Method” Specification</a:t>
              </a:r>
            </a:p>
          </p:txBody>
        </p:sp>
        <p:sp>
          <p:nvSpPr>
            <p:cNvPr id="44041" name="Line 25"/>
            <p:cNvSpPr>
              <a:spLocks noChangeShapeType="1"/>
            </p:cNvSpPr>
            <p:nvPr/>
          </p:nvSpPr>
          <p:spPr bwMode="auto">
            <a:xfrm flipV="1">
              <a:off x="3235" y="1968"/>
              <a:ext cx="629" cy="529"/>
            </a:xfrm>
            <a:prstGeom prst="line">
              <a:avLst/>
            </a:prstGeom>
            <a:noFill/>
            <a:ln w="31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2" name="Line 26"/>
            <p:cNvSpPr>
              <a:spLocks noChangeShapeType="1"/>
            </p:cNvSpPr>
            <p:nvPr/>
          </p:nvSpPr>
          <p:spPr bwMode="auto">
            <a:xfrm flipV="1">
              <a:off x="3376" y="2159"/>
              <a:ext cx="488" cy="462"/>
            </a:xfrm>
            <a:prstGeom prst="line">
              <a:avLst/>
            </a:prstGeom>
            <a:noFill/>
            <a:ln w="31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3" name="Text Box 27"/>
            <p:cNvSpPr txBox="1">
              <a:spLocks noChangeArrowheads="1"/>
            </p:cNvSpPr>
            <p:nvPr/>
          </p:nvSpPr>
          <p:spPr bwMode="auto">
            <a:xfrm>
              <a:off x="3864" y="1876"/>
              <a:ext cx="624"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a:latin typeface="Georgia"/>
                  <a:cs typeface="Georgia"/>
                </a:rPr>
                <a:t>input</a:t>
              </a:r>
            </a:p>
          </p:txBody>
        </p:sp>
        <p:sp>
          <p:nvSpPr>
            <p:cNvPr id="44044" name="Line 29"/>
            <p:cNvSpPr>
              <a:spLocks noChangeShapeType="1"/>
            </p:cNvSpPr>
            <p:nvPr/>
          </p:nvSpPr>
          <p:spPr bwMode="auto">
            <a:xfrm flipV="1">
              <a:off x="4623" y="1093"/>
              <a:ext cx="403" cy="875"/>
            </a:xfrm>
            <a:prstGeom prst="line">
              <a:avLst/>
            </a:prstGeom>
            <a:noFill/>
            <a:ln w="31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5" name="Line 30"/>
            <p:cNvSpPr>
              <a:spLocks noChangeShapeType="1"/>
            </p:cNvSpPr>
            <p:nvPr/>
          </p:nvSpPr>
          <p:spPr bwMode="auto">
            <a:xfrm flipH="1" flipV="1">
              <a:off x="4460" y="1968"/>
              <a:ext cx="163" cy="0"/>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6" name="Line 31"/>
            <p:cNvSpPr>
              <a:spLocks noChangeShapeType="1"/>
            </p:cNvSpPr>
            <p:nvPr/>
          </p:nvSpPr>
          <p:spPr bwMode="auto">
            <a:xfrm flipV="1">
              <a:off x="4623" y="1381"/>
              <a:ext cx="403" cy="778"/>
            </a:xfrm>
            <a:prstGeom prst="line">
              <a:avLst/>
            </a:prstGeom>
            <a:noFill/>
            <a:ln w="31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7" name="Line 32"/>
            <p:cNvSpPr>
              <a:spLocks noChangeShapeType="1"/>
            </p:cNvSpPr>
            <p:nvPr/>
          </p:nvSpPr>
          <p:spPr bwMode="auto">
            <a:xfrm flipH="1">
              <a:off x="4460" y="2159"/>
              <a:ext cx="163" cy="0"/>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Georgia"/>
                <a:cs typeface="Georgia"/>
              </a:endParaRPr>
            </a:p>
          </p:txBody>
        </p:sp>
        <p:sp>
          <p:nvSpPr>
            <p:cNvPr id="44048" name="Rectangle 35"/>
            <p:cNvSpPr>
              <a:spLocks noChangeArrowheads="1"/>
            </p:cNvSpPr>
            <p:nvPr/>
          </p:nvSpPr>
          <p:spPr bwMode="auto">
            <a:xfrm>
              <a:off x="384" y="1093"/>
              <a:ext cx="5039" cy="288"/>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44049" name="Rectangle 36"/>
            <p:cNvSpPr>
              <a:spLocks noChangeArrowheads="1"/>
            </p:cNvSpPr>
            <p:nvPr/>
          </p:nvSpPr>
          <p:spPr bwMode="auto">
            <a:xfrm>
              <a:off x="384" y="796"/>
              <a:ext cx="5039" cy="293"/>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grpSp>
    </p:spTree>
    <p:extLst>
      <p:ext uri="{BB962C8B-B14F-4D97-AF65-F5344CB8AC3E}">
        <p14:creationId xmlns:p14="http://schemas.microsoft.com/office/powerpoint/2010/main" val="636915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999" y="900000"/>
            <a:ext cx="8820001" cy="649288"/>
          </a:xfrm>
        </p:spPr>
        <p:txBody>
          <a:bodyPr/>
          <a:lstStyle/>
          <a:p>
            <a:r>
              <a:rPr lang="en-US" dirty="0"/>
              <a:t>Universal Description Discovery and Integration </a:t>
            </a:r>
          </a:p>
        </p:txBody>
      </p:sp>
      <p:sp>
        <p:nvSpPr>
          <p:cNvPr id="10243" name="Rectangle 3"/>
          <p:cNvSpPr>
            <a:spLocks noGrp="1" noChangeArrowheads="1"/>
          </p:cNvSpPr>
          <p:nvPr>
            <p:ph type="body" idx="1"/>
          </p:nvPr>
        </p:nvSpPr>
        <p:spPr/>
        <p:txBody>
          <a:bodyPr/>
          <a:lstStyle/>
          <a:p>
            <a:r>
              <a:rPr lang="en-US" dirty="0" smtClean="0"/>
              <a:t>Unified and systematic way to find service providers</a:t>
            </a:r>
          </a:p>
          <a:p>
            <a:r>
              <a:rPr lang="en-US" dirty="0"/>
              <a:t>R</a:t>
            </a:r>
            <a:r>
              <a:rPr lang="en-US" dirty="0" smtClean="0"/>
              <a:t>oughly equivalent to a </a:t>
            </a:r>
            <a:r>
              <a:rPr lang="ja-JP" altLang="en-US" dirty="0" smtClean="0"/>
              <a:t>“</a:t>
            </a:r>
            <a:r>
              <a:rPr lang="en-US" dirty="0" smtClean="0"/>
              <a:t>phone directory</a:t>
            </a:r>
            <a:r>
              <a:rPr lang="ja-JP" altLang="en-US" dirty="0" smtClean="0"/>
              <a:t>”</a:t>
            </a:r>
            <a:r>
              <a:rPr lang="en-US" dirty="0" smtClean="0"/>
              <a:t> of web services</a:t>
            </a:r>
          </a:p>
          <a:p>
            <a:pPr marL="0" indent="0">
              <a:buNone/>
            </a:pPr>
            <a:endParaRPr lang="en-US" dirty="0"/>
          </a:p>
        </p:txBody>
      </p:sp>
    </p:spTree>
    <p:extLst>
      <p:ext uri="{BB962C8B-B14F-4D97-AF65-F5344CB8AC3E}">
        <p14:creationId xmlns:p14="http://schemas.microsoft.com/office/powerpoint/2010/main" val="23176775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This WSDL </a:t>
            </a:r>
            <a:r>
              <a:rPr lang="en-US" dirty="0"/>
              <a:t>document </a:t>
            </a:r>
            <a:r>
              <a:rPr lang="en-US" dirty="0" smtClean="0"/>
              <a:t>may be decomposed into:</a:t>
            </a:r>
          </a:p>
          <a:p>
            <a:pPr lvl="1"/>
            <a:r>
              <a:rPr lang="en-US" dirty="0" smtClean="0"/>
              <a:t>a </a:t>
            </a:r>
            <a:r>
              <a:rPr lang="en-US" dirty="0" err="1" smtClean="0"/>
              <a:t>tModel</a:t>
            </a:r>
            <a:r>
              <a:rPr lang="en-US" dirty="0" smtClean="0"/>
              <a:t> for the </a:t>
            </a:r>
            <a:r>
              <a:rPr lang="en-US" dirty="0" err="1" smtClean="0"/>
              <a:t>portType</a:t>
            </a:r>
            <a:endParaRPr lang="en-US" dirty="0" smtClean="0"/>
          </a:p>
          <a:p>
            <a:pPr lvl="1"/>
            <a:r>
              <a:rPr lang="en-US" dirty="0" smtClean="0"/>
              <a:t>a </a:t>
            </a:r>
            <a:r>
              <a:rPr lang="en-US" dirty="0" err="1" smtClean="0"/>
              <a:t>tModel</a:t>
            </a:r>
            <a:r>
              <a:rPr lang="en-US" dirty="0" smtClean="0"/>
              <a:t> for the binding</a:t>
            </a:r>
          </a:p>
          <a:p>
            <a:pPr lvl="1"/>
            <a:r>
              <a:rPr lang="en-US" dirty="0" smtClean="0"/>
              <a:t>a </a:t>
            </a:r>
            <a:r>
              <a:rPr lang="en-US" dirty="0" err="1" smtClean="0"/>
              <a:t>businessService</a:t>
            </a:r>
            <a:r>
              <a:rPr lang="en-US" dirty="0" smtClean="0"/>
              <a:t> </a:t>
            </a:r>
            <a:r>
              <a:rPr lang="en-US" dirty="0"/>
              <a:t>with </a:t>
            </a:r>
            <a:r>
              <a:rPr lang="en-US" dirty="0" err="1" smtClean="0"/>
              <a:t>abindingTemplate</a:t>
            </a:r>
            <a:r>
              <a:rPr lang="en-US" dirty="0" smtClean="0"/>
              <a:t>.</a:t>
            </a:r>
          </a:p>
        </p:txBody>
      </p:sp>
    </p:spTree>
    <p:extLst>
      <p:ext uri="{BB962C8B-B14F-4D97-AF65-F5344CB8AC3E}">
        <p14:creationId xmlns:p14="http://schemas.microsoft.com/office/powerpoint/2010/main" val="9173439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portType</a:t>
            </a:r>
            <a:r>
              <a:rPr lang="en-US" dirty="0" smtClean="0"/>
              <a:t> </a:t>
            </a:r>
            <a:r>
              <a:rPr lang="en-US" dirty="0" err="1" smtClean="0"/>
              <a:t>tModel</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4" name="Content Placeholder 3"/>
          <p:cNvSpPr>
            <a:spLocks noGrp="1"/>
          </p:cNvSpPr>
          <p:nvPr>
            <p:ph idx="1"/>
          </p:nvPr>
        </p:nvSpPr>
        <p:spPr/>
        <p:txBody>
          <a:bodyPr/>
          <a:lstStyle/>
          <a:p>
            <a:pPr marL="0" indent="0">
              <a:buNone/>
            </a:pPr>
            <a:r>
              <a:rPr lang="en-US" dirty="0"/>
              <a:t>The WSDL </a:t>
            </a:r>
            <a:r>
              <a:rPr lang="en-US" dirty="0" err="1"/>
              <a:t>portType</a:t>
            </a:r>
            <a:r>
              <a:rPr lang="en-US" dirty="0"/>
              <a:t> entity maps to a </a:t>
            </a:r>
            <a:r>
              <a:rPr lang="en-US" dirty="0" err="1" smtClean="0"/>
              <a:t>tModel</a:t>
            </a:r>
            <a:endParaRPr lang="en-US" dirty="0"/>
          </a:p>
          <a:p>
            <a:pPr lvl="1"/>
            <a:r>
              <a:rPr lang="en-US" dirty="0"/>
              <a:t>The </a:t>
            </a:r>
            <a:r>
              <a:rPr lang="en-US" dirty="0" err="1"/>
              <a:t>tModel</a:t>
            </a:r>
            <a:r>
              <a:rPr lang="en-US" dirty="0"/>
              <a:t> name is the same as the WSDL </a:t>
            </a:r>
            <a:r>
              <a:rPr lang="en-US" dirty="0" err="1"/>
              <a:t>portType</a:t>
            </a:r>
            <a:r>
              <a:rPr lang="en-US" dirty="0"/>
              <a:t> local </a:t>
            </a:r>
            <a:r>
              <a:rPr lang="en-US" dirty="0" smtClean="0"/>
              <a:t>name</a:t>
            </a:r>
            <a:endParaRPr lang="en-US" dirty="0"/>
          </a:p>
          <a:p>
            <a:pPr lvl="1"/>
            <a:r>
              <a:rPr lang="en-US" dirty="0"/>
              <a:t>The </a:t>
            </a:r>
            <a:r>
              <a:rPr lang="en-US" dirty="0" err="1"/>
              <a:t>tModel</a:t>
            </a:r>
            <a:r>
              <a:rPr lang="en-US" dirty="0"/>
              <a:t> contains a </a:t>
            </a:r>
            <a:r>
              <a:rPr lang="en-US" dirty="0" err="1"/>
              <a:t>categoryBag</a:t>
            </a:r>
            <a:r>
              <a:rPr lang="en-US" dirty="0"/>
              <a:t> that specifies the WSDL namespace, and it indicates that the </a:t>
            </a:r>
            <a:r>
              <a:rPr lang="en-US" dirty="0" err="1"/>
              <a:t>tModel</a:t>
            </a:r>
            <a:r>
              <a:rPr lang="en-US" dirty="0"/>
              <a:t> is of type </a:t>
            </a:r>
            <a:r>
              <a:rPr lang="ja-JP" altLang="en-US" dirty="0"/>
              <a:t>“</a:t>
            </a:r>
            <a:r>
              <a:rPr lang="en-US" altLang="ja-JP" dirty="0" err="1"/>
              <a:t>portType</a:t>
            </a:r>
            <a:r>
              <a:rPr lang="ja-JP" altLang="en-US" dirty="0" smtClean="0"/>
              <a:t>”</a:t>
            </a:r>
            <a:endParaRPr lang="en-US" dirty="0"/>
          </a:p>
          <a:p>
            <a:pPr lvl="1"/>
            <a:r>
              <a:rPr lang="en-US" dirty="0"/>
              <a:t>The </a:t>
            </a:r>
            <a:r>
              <a:rPr lang="en-US" dirty="0" err="1"/>
              <a:t>overviewDoc</a:t>
            </a:r>
            <a:r>
              <a:rPr lang="en-US" dirty="0"/>
              <a:t> provides a pointer to the WSDL </a:t>
            </a:r>
            <a:r>
              <a:rPr lang="en-US" dirty="0" smtClean="0"/>
              <a:t>document</a:t>
            </a:r>
            <a:endParaRPr lang="en-US" dirty="0"/>
          </a:p>
          <a:p>
            <a:endParaRPr lang="en-US" dirty="0"/>
          </a:p>
        </p:txBody>
      </p:sp>
    </p:spTree>
    <p:extLst>
      <p:ext uri="{BB962C8B-B14F-4D97-AF65-F5344CB8AC3E}">
        <p14:creationId xmlns:p14="http://schemas.microsoft.com/office/powerpoint/2010/main" val="2997565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mtClean="0"/>
              <a:t>UDDI portType tModel </a:t>
            </a:r>
            <a:endParaRPr lang="en-US"/>
          </a:p>
        </p:txBody>
      </p:sp>
      <p:sp>
        <p:nvSpPr>
          <p:cNvPr id="46082" name="Text Box 4"/>
          <p:cNvSpPr txBox="1">
            <a:spLocks noChangeArrowheads="1"/>
          </p:cNvSpPr>
          <p:nvPr/>
        </p:nvSpPr>
        <p:spPr bwMode="auto">
          <a:xfrm>
            <a:off x="287620" y="1558340"/>
            <a:ext cx="8305800" cy="4401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tModel</a:t>
            </a:r>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="uuid:e8cf1163-8234-4b35-865f-94a7322e40c3" &gt;</a:t>
            </a:r>
          </a:p>
          <a:p>
            <a:r>
              <a:rPr lang="en-US" sz="1400" dirty="0">
                <a:latin typeface="Courier New"/>
                <a:cs typeface="Courier New"/>
              </a:rPr>
              <a:t>    &lt;name&gt;</a:t>
            </a:r>
          </a:p>
          <a:p>
            <a:r>
              <a:rPr lang="en-US" sz="1400" dirty="0">
                <a:latin typeface="Courier New"/>
                <a:cs typeface="Courier New"/>
              </a:rPr>
              <a:t>         </a:t>
            </a:r>
            <a:r>
              <a:rPr lang="en-US" sz="1400" dirty="0" err="1">
                <a:latin typeface="Courier New"/>
                <a:cs typeface="Courier New"/>
              </a:rPr>
              <a:t>StockQuotePortType</a:t>
            </a:r>
            <a:endParaRPr lang="en-US" sz="1400" dirty="0">
              <a:latin typeface="Courier New"/>
              <a:cs typeface="Courier New"/>
            </a:endParaRPr>
          </a:p>
          <a:p>
            <a:r>
              <a:rPr lang="en-US" sz="1400" dirty="0">
                <a:latin typeface="Courier New"/>
                <a:cs typeface="Courier New"/>
              </a:rPr>
              <a:t>    &lt;/name&gt;</a:t>
            </a:r>
          </a:p>
          <a:p>
            <a:r>
              <a:rPr lang="en-US" sz="1400" dirty="0">
                <a:latin typeface="Courier New"/>
                <a:cs typeface="Courier New"/>
              </a:rPr>
              <a:t>    &lt;</a:t>
            </a:r>
            <a:r>
              <a:rPr lang="en-US" sz="1400" dirty="0" err="1">
                <a:latin typeface="Courier New"/>
                <a:cs typeface="Courier New"/>
              </a:rPr>
              <a:t>overviewDoc</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overviewURL</a:t>
            </a:r>
            <a:r>
              <a:rPr lang="en-US" sz="1400" dirty="0">
                <a:latin typeface="Courier New"/>
                <a:cs typeface="Courier New"/>
              </a:rPr>
              <a:t>&gt;</a:t>
            </a:r>
          </a:p>
          <a:p>
            <a:r>
              <a:rPr lang="en-US" sz="1400" dirty="0">
                <a:latin typeface="Courier New"/>
                <a:cs typeface="Courier New"/>
              </a:rPr>
              <a:t>             http://location/</a:t>
            </a:r>
            <a:r>
              <a:rPr lang="en-US" sz="1400" dirty="0" err="1">
                <a:latin typeface="Courier New"/>
                <a:cs typeface="Courier New"/>
              </a:rPr>
              <a:t>sample.wsdl</a:t>
            </a:r>
            <a:endParaRPr lang="en-US" sz="1400" dirty="0">
              <a:latin typeface="Courier New"/>
              <a:cs typeface="Courier New"/>
            </a:endParaRPr>
          </a:p>
          <a:p>
            <a:r>
              <a:rPr lang="en-US" sz="1400" dirty="0">
                <a:latin typeface="Courier New"/>
                <a:cs typeface="Courier New"/>
              </a:rPr>
              <a:t>         &lt;</a:t>
            </a:r>
            <a:r>
              <a:rPr lang="en-US" sz="1400" dirty="0" err="1">
                <a:latin typeface="Courier New"/>
                <a:cs typeface="Courier New"/>
              </a:rPr>
              <a:t>overviewURL</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overviewDoc</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keyedReference</a:t>
            </a:r>
            <a:r>
              <a:rPr lang="en-US" sz="1400" dirty="0">
                <a:latin typeface="Courier New"/>
                <a:cs typeface="Courier New"/>
              </a:rPr>
              <a:t> </a:t>
            </a:r>
          </a:p>
          <a:p>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="uuid:d01987d1-ab2e-3013-9be2-2a66eb99d824"</a:t>
            </a:r>
          </a:p>
          <a:p>
            <a:r>
              <a:rPr lang="en-US" sz="1400" dirty="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err="1">
                <a:latin typeface="Courier New"/>
                <a:cs typeface="Courier New"/>
              </a:rPr>
              <a:t>portType</a:t>
            </a:r>
            <a:r>
              <a:rPr lang="en-US" altLang="ja-JP" sz="1400" dirty="0">
                <a:latin typeface="Courier New"/>
                <a:cs typeface="Courier New"/>
              </a:rPr>
              <a:t> namespace</a:t>
            </a:r>
            <a:r>
              <a:rPr lang="ja-JP" altLang="en-US" sz="1400" dirty="0">
                <a:latin typeface="Courier New"/>
                <a:cs typeface="Courier New"/>
              </a:rPr>
              <a:t>”</a:t>
            </a:r>
            <a:r>
              <a:rPr lang="en-US" altLang="ja-JP" sz="1400" dirty="0">
                <a:latin typeface="Courier New"/>
                <a:cs typeface="Courier New"/>
              </a:rPr>
              <a:t> </a:t>
            </a:r>
          </a:p>
          <a:p>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http://</a:t>
            </a:r>
            <a:r>
              <a:rPr lang="en-US" altLang="ja-JP" sz="1400" dirty="0" err="1">
                <a:latin typeface="Courier New"/>
                <a:cs typeface="Courier New"/>
              </a:rPr>
              <a:t>example.com</a:t>
            </a:r>
            <a:r>
              <a:rPr lang="en-US" altLang="ja-JP" sz="1400" dirty="0">
                <a:latin typeface="Courier New"/>
                <a:cs typeface="Courier New"/>
              </a:rPr>
              <a:t>/</a:t>
            </a:r>
            <a:r>
              <a:rPr lang="en-US" altLang="ja-JP" sz="1400" dirty="0" err="1">
                <a:latin typeface="Courier New"/>
                <a:cs typeface="Courier New"/>
              </a:rPr>
              <a:t>stockquote</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 /&gt;</a:t>
            </a:r>
          </a:p>
          <a:p>
            <a:r>
              <a:rPr lang="en-US" sz="1400" dirty="0">
                <a:latin typeface="Courier New"/>
                <a:cs typeface="Courier New"/>
              </a:rPr>
              <a:t>         &lt;</a:t>
            </a:r>
            <a:r>
              <a:rPr lang="en-US" sz="1400" dirty="0" err="1">
                <a:latin typeface="Courier New"/>
                <a:cs typeface="Courier New"/>
              </a:rPr>
              <a:t>keyedReference</a:t>
            </a:r>
            <a:r>
              <a:rPr lang="en-US" sz="1400" dirty="0">
                <a:latin typeface="Courier New"/>
                <a:cs typeface="Courier New"/>
              </a:rPr>
              <a:t> </a:t>
            </a:r>
          </a:p>
          <a:p>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="uuid:6e090afa-33e5-36eb-81b7-1ca18373f457"</a:t>
            </a:r>
          </a:p>
          <a:p>
            <a:r>
              <a:rPr lang="en-US" sz="1400" dirty="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WSDL type</a:t>
            </a:r>
            <a:r>
              <a:rPr lang="ja-JP" altLang="en-US" sz="1400" dirty="0">
                <a:latin typeface="Courier New"/>
                <a:cs typeface="Courier New"/>
              </a:rPr>
              <a:t>”</a:t>
            </a:r>
            <a:r>
              <a:rPr lang="en-US" altLang="ja-JP" sz="1400" dirty="0">
                <a:latin typeface="Courier New"/>
                <a:cs typeface="Courier New"/>
              </a:rPr>
              <a:t> </a:t>
            </a:r>
          </a:p>
          <a:p>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en-US" sz="1400" dirty="0" err="1">
                <a:latin typeface="Courier New"/>
                <a:cs typeface="Courier New"/>
              </a:rPr>
              <a:t>portType</a:t>
            </a:r>
            <a:r>
              <a:rPr lang="en-US" sz="1400" dirty="0">
                <a:latin typeface="Courier New"/>
                <a:cs typeface="Courier New"/>
              </a:rPr>
              <a:t>" /&gt;</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&lt;/</a:t>
            </a:r>
            <a:r>
              <a:rPr lang="en-US" sz="1400" dirty="0" err="1">
                <a:latin typeface="Courier New"/>
                <a:cs typeface="Courier New"/>
              </a:rPr>
              <a:t>tModel</a:t>
            </a:r>
            <a:r>
              <a:rPr lang="en-US" sz="1400" dirty="0">
                <a:latin typeface="Courier New"/>
                <a:cs typeface="Courier New"/>
              </a:rPr>
              <a:t>&gt;</a:t>
            </a:r>
          </a:p>
        </p:txBody>
      </p:sp>
      <p:grpSp>
        <p:nvGrpSpPr>
          <p:cNvPr id="4" name="Group 3"/>
          <p:cNvGrpSpPr/>
          <p:nvPr/>
        </p:nvGrpSpPr>
        <p:grpSpPr>
          <a:xfrm>
            <a:off x="592419" y="1848720"/>
            <a:ext cx="7780055" cy="624020"/>
            <a:chOff x="592419" y="1848720"/>
            <a:chExt cx="7780055" cy="624020"/>
          </a:xfrm>
        </p:grpSpPr>
        <p:sp>
          <p:nvSpPr>
            <p:cNvPr id="46083" name="Rectangle 5"/>
            <p:cNvSpPr>
              <a:spLocks noChangeArrowheads="1"/>
            </p:cNvSpPr>
            <p:nvPr/>
          </p:nvSpPr>
          <p:spPr bwMode="auto">
            <a:xfrm>
              <a:off x="592419" y="1848720"/>
              <a:ext cx="7780055" cy="62402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FF0000"/>
                </a:solidFill>
              </a:endParaRPr>
            </a:p>
          </p:txBody>
        </p:sp>
        <p:sp>
          <p:nvSpPr>
            <p:cNvPr id="46084" name="Text Box 6"/>
            <p:cNvSpPr txBox="1">
              <a:spLocks noChangeArrowheads="1"/>
            </p:cNvSpPr>
            <p:nvPr/>
          </p:nvSpPr>
          <p:spPr bwMode="auto">
            <a:xfrm>
              <a:off x="6315074" y="1863086"/>
              <a:ext cx="2057400"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dirty="0" err="1">
                  <a:solidFill>
                    <a:srgbClr val="FF0000"/>
                  </a:solidFill>
                  <a:latin typeface="Georgia"/>
                  <a:cs typeface="Georgia"/>
                </a:rPr>
                <a:t>tModel</a:t>
              </a:r>
              <a:r>
                <a:rPr lang="en-US" dirty="0">
                  <a:solidFill>
                    <a:srgbClr val="FF0000"/>
                  </a:solidFill>
                  <a:latin typeface="Georgia"/>
                  <a:cs typeface="Georgia"/>
                </a:rPr>
                <a:t> name</a:t>
              </a:r>
            </a:p>
          </p:txBody>
        </p:sp>
      </p:grpSp>
      <p:grpSp>
        <p:nvGrpSpPr>
          <p:cNvPr id="5" name="Group 4"/>
          <p:cNvGrpSpPr/>
          <p:nvPr/>
        </p:nvGrpSpPr>
        <p:grpSpPr>
          <a:xfrm>
            <a:off x="592419" y="2472740"/>
            <a:ext cx="7780055" cy="1066800"/>
            <a:chOff x="592419" y="2472740"/>
            <a:chExt cx="7780055" cy="1066800"/>
          </a:xfrm>
        </p:grpSpPr>
        <p:sp>
          <p:nvSpPr>
            <p:cNvPr id="46086" name="Rectangle 8"/>
            <p:cNvSpPr>
              <a:spLocks noChangeArrowheads="1"/>
            </p:cNvSpPr>
            <p:nvPr/>
          </p:nvSpPr>
          <p:spPr bwMode="auto">
            <a:xfrm>
              <a:off x="592419" y="2472740"/>
              <a:ext cx="7780055" cy="10668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FF0000"/>
                </a:solidFill>
              </a:endParaRPr>
            </a:p>
          </p:txBody>
        </p:sp>
        <p:sp>
          <p:nvSpPr>
            <p:cNvPr id="46088" name="Text Box 10"/>
            <p:cNvSpPr txBox="1">
              <a:spLocks noChangeArrowheads="1"/>
            </p:cNvSpPr>
            <p:nvPr/>
          </p:nvSpPr>
          <p:spPr bwMode="auto">
            <a:xfrm>
              <a:off x="6282948" y="2472740"/>
              <a:ext cx="2064503"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dirty="0" err="1">
                  <a:solidFill>
                    <a:srgbClr val="FF0000"/>
                  </a:solidFill>
                  <a:latin typeface="Georgia"/>
                  <a:cs typeface="Georgia"/>
                </a:rPr>
                <a:t>overviewDoc</a:t>
              </a:r>
              <a:endParaRPr lang="en-US" dirty="0">
                <a:solidFill>
                  <a:srgbClr val="FF0000"/>
                </a:solidFill>
                <a:latin typeface="Georgia"/>
                <a:cs typeface="Georgia"/>
              </a:endParaRPr>
            </a:p>
          </p:txBody>
        </p:sp>
      </p:grpSp>
      <p:grpSp>
        <p:nvGrpSpPr>
          <p:cNvPr id="6" name="Group 5"/>
          <p:cNvGrpSpPr/>
          <p:nvPr/>
        </p:nvGrpSpPr>
        <p:grpSpPr>
          <a:xfrm>
            <a:off x="592419" y="3539540"/>
            <a:ext cx="7780056" cy="2133600"/>
            <a:chOff x="592419" y="3539540"/>
            <a:chExt cx="7780056" cy="2133600"/>
          </a:xfrm>
        </p:grpSpPr>
        <p:sp>
          <p:nvSpPr>
            <p:cNvPr id="46089" name="Rectangle 11"/>
            <p:cNvSpPr>
              <a:spLocks noChangeArrowheads="1"/>
            </p:cNvSpPr>
            <p:nvPr/>
          </p:nvSpPr>
          <p:spPr bwMode="auto">
            <a:xfrm>
              <a:off x="592419" y="3539540"/>
              <a:ext cx="7780055" cy="21336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FF0000"/>
                </a:solidFill>
              </a:endParaRPr>
            </a:p>
          </p:txBody>
        </p:sp>
        <p:sp>
          <p:nvSpPr>
            <p:cNvPr id="46091" name="Text Box 13"/>
            <p:cNvSpPr txBox="1">
              <a:spLocks noChangeArrowheads="1"/>
            </p:cNvSpPr>
            <p:nvPr/>
          </p:nvSpPr>
          <p:spPr bwMode="auto">
            <a:xfrm>
              <a:off x="6543675" y="3539540"/>
              <a:ext cx="1828800"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dirty="0" err="1">
                  <a:solidFill>
                    <a:srgbClr val="FF0000"/>
                  </a:solidFill>
                  <a:latin typeface="Georgia"/>
                  <a:cs typeface="Georgia"/>
                </a:rPr>
                <a:t>categoryBag</a:t>
              </a:r>
              <a:endParaRPr lang="en-US" dirty="0">
                <a:solidFill>
                  <a:srgbClr val="FF0000"/>
                </a:solidFill>
                <a:latin typeface="Georgia"/>
                <a:cs typeface="Georgia"/>
              </a:endParaRPr>
            </a:p>
          </p:txBody>
        </p:sp>
      </p:grpSp>
      <p:sp>
        <p:nvSpPr>
          <p:cNvPr id="46092" name="Rectangle 1"/>
          <p:cNvSpPr>
            <a:spLocks noChangeArrowheads="1"/>
          </p:cNvSpPr>
          <p:nvPr/>
        </p:nvSpPr>
        <p:spPr bwMode="auto">
          <a:xfrm>
            <a:off x="0" y="6020745"/>
            <a:ext cx="7315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a-DK" dirty="0"/>
              <a:t>http://uddi.xml.org/registered-tmodels</a:t>
            </a:r>
            <a:endParaRPr lang="en-US" dirty="0"/>
          </a:p>
        </p:txBody>
      </p:sp>
      <p:sp>
        <p:nvSpPr>
          <p:cNvPr id="46093" name="Rectangle 2"/>
          <p:cNvSpPr>
            <a:spLocks noChangeArrowheads="1"/>
          </p:cNvSpPr>
          <p:nvPr/>
        </p:nvSpPr>
        <p:spPr bwMode="auto">
          <a:xfrm>
            <a:off x="0" y="6338762"/>
            <a:ext cx="1219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dirty="0">
                <a:hlinkClick r:id="rId3"/>
              </a:rPr>
              <a:t>http://www.oasis-open.org/committees/uddi-spec/doc/tn/uddi-spec-tc-tn-wsdl-v2.htm#xmlNamespace</a:t>
            </a:r>
            <a:endParaRPr lang="en-US" sz="1200" dirty="0"/>
          </a:p>
          <a:p>
            <a:r>
              <a:rPr lang="en-US" sz="1200" dirty="0">
                <a:hlinkClick r:id="rId3"/>
              </a:rPr>
              <a:t>http://www.oasis-open.org/committees/uddi-spec/doc/tn/uddi-spec-tc-tn-wsdl-v2.htm#wsdlTypes</a:t>
            </a:r>
            <a:endParaRPr lang="en-US" sz="1200" dirty="0"/>
          </a:p>
          <a:p>
            <a:endParaRPr lang="en-US" sz="1200" dirty="0"/>
          </a:p>
        </p:txBody>
      </p:sp>
    </p:spTree>
    <p:extLst>
      <p:ext uri="{BB962C8B-B14F-4D97-AF65-F5344CB8AC3E}">
        <p14:creationId xmlns:p14="http://schemas.microsoft.com/office/powerpoint/2010/main" val="27976497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 </a:t>
            </a:r>
            <a:r>
              <a:rPr lang="en-US" dirty="0" err="1" smtClean="0"/>
              <a:t>tModel</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23</a:t>
            </a:fld>
            <a:endParaRPr lang="en-US" dirty="0"/>
          </a:p>
        </p:txBody>
      </p:sp>
      <p:sp>
        <p:nvSpPr>
          <p:cNvPr id="4" name="Content Placeholder 3"/>
          <p:cNvSpPr>
            <a:spLocks noGrp="1"/>
          </p:cNvSpPr>
          <p:nvPr>
            <p:ph idx="1"/>
          </p:nvPr>
        </p:nvSpPr>
        <p:spPr/>
        <p:txBody>
          <a:bodyPr/>
          <a:lstStyle/>
          <a:p>
            <a:r>
              <a:rPr lang="en-US" dirty="0"/>
              <a:t>The WSDL binding entity maps to a </a:t>
            </a:r>
            <a:r>
              <a:rPr lang="en-US" dirty="0" err="1"/>
              <a:t>tModel</a:t>
            </a:r>
            <a:r>
              <a:rPr lang="en-US" dirty="0"/>
              <a:t>. </a:t>
            </a:r>
            <a:endParaRPr lang="en-US" dirty="0" smtClean="0"/>
          </a:p>
          <a:p>
            <a:pPr lvl="1"/>
            <a:r>
              <a:rPr lang="en-US" dirty="0" smtClean="0"/>
              <a:t>The </a:t>
            </a:r>
            <a:r>
              <a:rPr lang="en-US" dirty="0" err="1"/>
              <a:t>tModel</a:t>
            </a:r>
            <a:r>
              <a:rPr lang="en-US" dirty="0"/>
              <a:t> name is the same as the WSDL binding local name. </a:t>
            </a:r>
            <a:endParaRPr lang="en-US" dirty="0" smtClean="0"/>
          </a:p>
          <a:p>
            <a:pPr lvl="1"/>
            <a:r>
              <a:rPr lang="en-US" dirty="0" smtClean="0"/>
              <a:t>The </a:t>
            </a:r>
            <a:r>
              <a:rPr lang="en-US" dirty="0" err="1"/>
              <a:t>tModel</a:t>
            </a:r>
            <a:r>
              <a:rPr lang="en-US" dirty="0"/>
              <a:t> contains a </a:t>
            </a:r>
            <a:r>
              <a:rPr lang="en-US" dirty="0" err="1"/>
              <a:t>categoryBag</a:t>
            </a:r>
            <a:r>
              <a:rPr lang="en-US" dirty="0"/>
              <a:t> that </a:t>
            </a:r>
            <a:endParaRPr lang="en-US" dirty="0" smtClean="0"/>
          </a:p>
          <a:p>
            <a:pPr lvl="2"/>
            <a:r>
              <a:rPr lang="en-US" dirty="0" smtClean="0"/>
              <a:t>specifies </a:t>
            </a:r>
            <a:r>
              <a:rPr lang="en-US" dirty="0"/>
              <a:t>the WSDL </a:t>
            </a:r>
            <a:r>
              <a:rPr lang="en-US" dirty="0" smtClean="0"/>
              <a:t>namespace</a:t>
            </a:r>
            <a:endParaRPr lang="en-US" dirty="0"/>
          </a:p>
          <a:p>
            <a:pPr lvl="2"/>
            <a:r>
              <a:rPr lang="en-US" dirty="0" smtClean="0"/>
              <a:t>indicates </a:t>
            </a:r>
            <a:r>
              <a:rPr lang="en-US" dirty="0"/>
              <a:t>that the </a:t>
            </a:r>
            <a:r>
              <a:rPr lang="en-US" dirty="0" err="1"/>
              <a:t>tModel</a:t>
            </a:r>
            <a:r>
              <a:rPr lang="en-US" dirty="0"/>
              <a:t> is of type </a:t>
            </a:r>
            <a:r>
              <a:rPr lang="ja-JP" altLang="en-US" dirty="0"/>
              <a:t>“</a:t>
            </a:r>
            <a:r>
              <a:rPr lang="en-US" altLang="ja-JP" dirty="0"/>
              <a:t>binding</a:t>
            </a:r>
            <a:r>
              <a:rPr lang="ja-JP" altLang="en-US" dirty="0" smtClean="0"/>
              <a:t>”</a:t>
            </a:r>
            <a:endParaRPr lang="en-US" altLang="ja-JP" dirty="0"/>
          </a:p>
          <a:p>
            <a:pPr lvl="2"/>
            <a:r>
              <a:rPr lang="en-US" altLang="ja-JP" dirty="0" smtClean="0"/>
              <a:t>supplies </a:t>
            </a:r>
            <a:r>
              <a:rPr lang="en-US" altLang="ja-JP" dirty="0"/>
              <a:t>a pointer to the </a:t>
            </a:r>
            <a:r>
              <a:rPr lang="en-US" altLang="ja-JP" dirty="0" err="1"/>
              <a:t>portType</a:t>
            </a:r>
            <a:r>
              <a:rPr lang="en-US" altLang="ja-JP" dirty="0"/>
              <a:t> </a:t>
            </a:r>
            <a:r>
              <a:rPr lang="en-US" altLang="ja-JP" dirty="0" err="1" smtClean="0"/>
              <a:t>tModel</a:t>
            </a:r>
            <a:endParaRPr lang="en-US" altLang="ja-JP" dirty="0"/>
          </a:p>
          <a:p>
            <a:pPr lvl="2"/>
            <a:r>
              <a:rPr lang="en-US" altLang="ja-JP" dirty="0" smtClean="0"/>
              <a:t>indicates </a:t>
            </a:r>
            <a:r>
              <a:rPr lang="en-US" altLang="ja-JP" dirty="0"/>
              <a:t>what protocols are supported by the binding. </a:t>
            </a:r>
            <a:endParaRPr lang="en-US" dirty="0"/>
          </a:p>
          <a:p>
            <a:pPr lvl="1"/>
            <a:r>
              <a:rPr lang="en-US" dirty="0" smtClean="0"/>
              <a:t>The </a:t>
            </a:r>
            <a:r>
              <a:rPr lang="en-US" dirty="0" err="1"/>
              <a:t>wsdlSpec</a:t>
            </a:r>
            <a:r>
              <a:rPr lang="en-US" dirty="0"/>
              <a:t> </a:t>
            </a:r>
            <a:r>
              <a:rPr lang="en-US" dirty="0" err="1"/>
              <a:t>keyedReference</a:t>
            </a:r>
            <a:r>
              <a:rPr lang="en-US" dirty="0"/>
              <a:t> ensures that users can find the </a:t>
            </a:r>
            <a:r>
              <a:rPr lang="en-US" dirty="0" err="1"/>
              <a:t>tModel</a:t>
            </a:r>
            <a:r>
              <a:rPr lang="en-US" dirty="0"/>
              <a:t> using the conventions defined in the Version 1 Best Practice. </a:t>
            </a:r>
          </a:p>
          <a:p>
            <a:pPr lvl="1"/>
            <a:r>
              <a:rPr lang="en-US" dirty="0"/>
              <a:t>The </a:t>
            </a:r>
            <a:r>
              <a:rPr lang="en-US" dirty="0" err="1"/>
              <a:t>overviewDoc</a:t>
            </a:r>
            <a:r>
              <a:rPr lang="en-US" dirty="0"/>
              <a:t> provides a pointer to the WSDL document.</a:t>
            </a:r>
          </a:p>
          <a:p>
            <a:endParaRPr lang="en-US" dirty="0"/>
          </a:p>
        </p:txBody>
      </p:sp>
    </p:spTree>
    <p:extLst>
      <p:ext uri="{BB962C8B-B14F-4D97-AF65-F5344CB8AC3E}">
        <p14:creationId xmlns:p14="http://schemas.microsoft.com/office/powerpoint/2010/main" val="4047486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0" y="1143000"/>
            <a:ext cx="8229600" cy="5632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200" dirty="0">
                <a:latin typeface="Courier New"/>
                <a:cs typeface="Courier New"/>
              </a:rPr>
              <a:t>&lt;</a:t>
            </a:r>
            <a:r>
              <a:rPr lang="en-US" sz="1200" dirty="0" err="1">
                <a:latin typeface="Courier New"/>
                <a:cs typeface="Courier New"/>
              </a:rPr>
              <a:t>tModel</a:t>
            </a:r>
            <a:r>
              <a:rPr lang="en-US" sz="1200" dirty="0">
                <a:latin typeface="Courier New"/>
                <a:cs typeface="Courier New"/>
              </a:rPr>
              <a:t> </a:t>
            </a:r>
            <a:r>
              <a:rPr lang="en-US" sz="1200" dirty="0" err="1">
                <a:latin typeface="Courier New"/>
                <a:cs typeface="Courier New"/>
              </a:rPr>
              <a:t>tModelKey</a:t>
            </a:r>
            <a:r>
              <a:rPr lang="en-US" sz="1200" dirty="0">
                <a:latin typeface="Courier New"/>
                <a:cs typeface="Courier New"/>
              </a:rPr>
              <a:t>="uuid:49662926-f4a5-4ba5-b8d0-32ab388dadda"&gt;</a:t>
            </a:r>
          </a:p>
          <a:p>
            <a:r>
              <a:rPr lang="en-US" sz="1200" dirty="0">
                <a:latin typeface="Courier New"/>
                <a:cs typeface="Courier New"/>
              </a:rPr>
              <a:t>    &lt;name&gt;</a:t>
            </a:r>
          </a:p>
          <a:p>
            <a:r>
              <a:rPr lang="en-US" sz="1200" dirty="0">
                <a:latin typeface="Courier New"/>
                <a:cs typeface="Courier New"/>
              </a:rPr>
              <a:t>         </a:t>
            </a:r>
            <a:r>
              <a:rPr lang="en-US" sz="1200" dirty="0" err="1">
                <a:latin typeface="Courier New"/>
                <a:cs typeface="Courier New"/>
              </a:rPr>
              <a:t>StockQuoteSoapBinding</a:t>
            </a:r>
            <a:endParaRPr lang="en-US" sz="1200" dirty="0">
              <a:latin typeface="Courier New"/>
              <a:cs typeface="Courier New"/>
            </a:endParaRPr>
          </a:p>
          <a:p>
            <a:r>
              <a:rPr lang="en-US" sz="1200" dirty="0">
                <a:latin typeface="Courier New"/>
                <a:cs typeface="Courier New"/>
              </a:rPr>
              <a:t>    &lt;/name&gt;</a:t>
            </a:r>
          </a:p>
          <a:p>
            <a:r>
              <a:rPr lang="en-US" sz="1200" dirty="0">
                <a:latin typeface="Courier New"/>
                <a:cs typeface="Courier New"/>
              </a:rPr>
              <a:t>    &lt;</a:t>
            </a:r>
            <a:r>
              <a:rPr lang="en-US" sz="1200" dirty="0" err="1">
                <a:latin typeface="Courier New"/>
                <a:cs typeface="Courier New"/>
              </a:rPr>
              <a:t>overviewDoc</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overviewURL</a:t>
            </a:r>
            <a:r>
              <a:rPr lang="en-US" sz="1200" dirty="0">
                <a:latin typeface="Courier New"/>
                <a:cs typeface="Courier New"/>
              </a:rPr>
              <a:t>&gt;</a:t>
            </a:r>
          </a:p>
          <a:p>
            <a:r>
              <a:rPr lang="en-US" sz="1200" dirty="0">
                <a:latin typeface="Courier New"/>
                <a:cs typeface="Courier New"/>
              </a:rPr>
              <a:t>             http://location/</a:t>
            </a:r>
            <a:r>
              <a:rPr lang="en-US" sz="1200" dirty="0" err="1">
                <a:latin typeface="Courier New"/>
                <a:cs typeface="Courier New"/>
              </a:rPr>
              <a:t>sample.wsdl</a:t>
            </a:r>
            <a:endParaRPr lang="en-US" sz="1200" dirty="0">
              <a:latin typeface="Courier New"/>
              <a:cs typeface="Courier New"/>
            </a:endParaRPr>
          </a:p>
          <a:p>
            <a:r>
              <a:rPr lang="en-US" sz="1200" dirty="0">
                <a:latin typeface="Courier New"/>
                <a:cs typeface="Courier New"/>
              </a:rPr>
              <a:t>         &lt;/</a:t>
            </a:r>
            <a:r>
              <a:rPr lang="en-US" sz="1200" dirty="0" err="1">
                <a:latin typeface="Courier New"/>
                <a:cs typeface="Courier New"/>
              </a:rPr>
              <a:t>overviewURL</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overviewDoc</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categoryBag</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en-US" sz="1200" dirty="0" err="1" smtClean="0">
                <a:latin typeface="Courier New"/>
                <a:cs typeface="Courier New"/>
              </a:rPr>
              <a:t>tModelKey</a:t>
            </a:r>
            <a:r>
              <a:rPr lang="en-US" sz="1200" dirty="0">
                <a:latin typeface="Courier New"/>
                <a:cs typeface="Courier New"/>
              </a:rPr>
              <a:t>="uuid:d01987d1-ab2e-3013-9be2-2a66eb99d824"</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binding namespace</a:t>
            </a:r>
            <a:r>
              <a:rPr lang="ja-JP" altLang="en-US" sz="1200" dirty="0">
                <a:latin typeface="Courier New"/>
                <a:cs typeface="Courier New"/>
              </a:rPr>
              <a:t>”</a:t>
            </a:r>
            <a:r>
              <a:rPr lang="en-US" altLang="ja-JP" sz="1200" dirty="0">
                <a:latin typeface="Courier New"/>
                <a:cs typeface="Courier New"/>
              </a:rPr>
              <a:t>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http://</a:t>
            </a:r>
            <a:r>
              <a:rPr lang="en-US" altLang="ja-JP" sz="1200" dirty="0" err="1">
                <a:latin typeface="Courier New"/>
                <a:cs typeface="Courier New"/>
              </a:rPr>
              <a:t>example.com</a:t>
            </a:r>
            <a:r>
              <a:rPr lang="en-US" altLang="ja-JP" sz="1200" dirty="0">
                <a:latin typeface="Courier New"/>
                <a:cs typeface="Courier New"/>
              </a:rPr>
              <a:t>/</a:t>
            </a:r>
            <a:r>
              <a:rPr lang="en-US" altLang="ja-JP" sz="1200" dirty="0" err="1">
                <a:latin typeface="Courier New"/>
                <a:cs typeface="Courier New"/>
              </a:rPr>
              <a:t>stockquote</a:t>
            </a:r>
            <a:r>
              <a:rPr lang="en-US" altLang="ja-JP"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 /&gt;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de-DE" sz="1200" dirty="0" smtClean="0">
                <a:latin typeface="Courier New"/>
                <a:cs typeface="Courier New"/>
              </a:rPr>
              <a:t>tModelKey</a:t>
            </a:r>
            <a:r>
              <a:rPr lang="de-DE" sz="1200" dirty="0">
                <a:latin typeface="Courier New"/>
                <a:cs typeface="Courier New"/>
              </a:rPr>
              <a:t>="uuid:6e090afa-33e5-36eb-81b7-1ca18373f457"</a:t>
            </a:r>
          </a:p>
          <a:p>
            <a:r>
              <a:rPr lang="de-DE" sz="1200" dirty="0">
                <a:latin typeface="Courier New"/>
                <a:cs typeface="Courier New"/>
              </a:rPr>
              <a:t>          </a:t>
            </a:r>
            <a:r>
              <a:rPr lang="de-DE"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WSDL type</a:t>
            </a:r>
            <a:r>
              <a:rPr lang="ja-JP" altLang="en-US" sz="1200" dirty="0">
                <a:latin typeface="Courier New"/>
                <a:cs typeface="Courier New"/>
              </a:rPr>
              <a:t>”</a:t>
            </a:r>
            <a:r>
              <a:rPr lang="en-US" altLang="ja-JP" sz="1200" dirty="0">
                <a:latin typeface="Courier New"/>
                <a:cs typeface="Courier New"/>
              </a:rPr>
              <a:t>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a:latin typeface="Courier New"/>
                <a:cs typeface="Courier New"/>
              </a:rPr>
              <a:t>="binding" /&gt;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en-US" sz="1200" dirty="0" err="1" smtClean="0">
                <a:latin typeface="Courier New"/>
                <a:cs typeface="Courier New"/>
              </a:rPr>
              <a:t>tModelKey</a:t>
            </a:r>
            <a:r>
              <a:rPr lang="en-US" sz="1200" dirty="0">
                <a:latin typeface="Courier New"/>
                <a:cs typeface="Courier New"/>
              </a:rPr>
              <a:t>="uuid:082b0851-25d8-303c-b332-f24a6d53e38e"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err="1">
                <a:latin typeface="Courier New"/>
                <a:cs typeface="Courier New"/>
              </a:rPr>
              <a:t>portType</a:t>
            </a:r>
            <a:r>
              <a:rPr lang="en-US" altLang="ja-JP" sz="1200" dirty="0">
                <a:latin typeface="Courier New"/>
                <a:cs typeface="Courier New"/>
              </a:rPr>
              <a:t> reference</a:t>
            </a:r>
            <a:r>
              <a:rPr lang="ja-JP" altLang="en-US" sz="1200" dirty="0">
                <a:latin typeface="Courier New"/>
                <a:cs typeface="Courier New"/>
              </a:rPr>
              <a:t>”</a:t>
            </a:r>
            <a:endParaRPr lang="en-US" altLang="ja-JP" sz="1200" dirty="0">
              <a:latin typeface="Courier New"/>
              <a:cs typeface="Courier New"/>
            </a:endParaRP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a:latin typeface="Courier New"/>
                <a:cs typeface="Courier New"/>
              </a:rPr>
              <a:t>="uuid:e8cf1163-8234-4b35-865f-94a7322e40c3" /&gt;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en-US" sz="1200" dirty="0" err="1" smtClean="0">
                <a:latin typeface="Courier New"/>
                <a:cs typeface="Courier New"/>
              </a:rPr>
              <a:t>tModelKey</a:t>
            </a:r>
            <a:r>
              <a:rPr lang="en-US" sz="1200" dirty="0">
                <a:latin typeface="Courier New"/>
                <a:cs typeface="Courier New"/>
              </a:rPr>
              <a:t>="uuid:4dc74177-7806-34d9-aecd-33c57dc3a865"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SOAP protocol</a:t>
            </a:r>
            <a:r>
              <a:rPr lang="ja-JP" altLang="en-US" sz="1200" dirty="0">
                <a:latin typeface="Courier New"/>
                <a:cs typeface="Courier New"/>
              </a:rPr>
              <a:t>”</a:t>
            </a:r>
            <a:endParaRPr lang="en-US" altLang="ja-JP" sz="1200" dirty="0">
              <a:latin typeface="Courier New"/>
              <a:cs typeface="Courier New"/>
            </a:endParaRP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smtClean="0">
                <a:latin typeface="Courier New"/>
                <a:cs typeface="Courier New"/>
              </a:rPr>
              <a:t>=</a:t>
            </a:r>
            <a:r>
              <a:rPr lang="ja-JP" altLang="en-US" sz="1200" dirty="0" smtClean="0">
                <a:latin typeface="Courier New"/>
                <a:cs typeface="Courier New"/>
              </a:rPr>
              <a:t>“</a:t>
            </a:r>
            <a:r>
              <a:rPr lang="en-US" altLang="ja-JP" sz="1200" dirty="0">
                <a:latin typeface="Courier New"/>
                <a:cs typeface="Courier New"/>
              </a:rPr>
              <a:t>uuid:aa254698-93de-3870-8df3-a5c075d64a0e</a:t>
            </a:r>
            <a:r>
              <a:rPr lang="ja-JP" altLang="en-US" sz="1200" dirty="0">
                <a:latin typeface="Courier New"/>
                <a:cs typeface="Courier New"/>
              </a:rPr>
              <a:t>”</a:t>
            </a:r>
            <a:r>
              <a:rPr lang="en-US" altLang="ja-JP" sz="1200" dirty="0">
                <a:latin typeface="Courier New"/>
                <a:cs typeface="Courier New"/>
              </a:rPr>
              <a:t> /&gt;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en-US" sz="1200" dirty="0" err="1" smtClean="0">
                <a:latin typeface="Courier New"/>
                <a:cs typeface="Courier New"/>
              </a:rPr>
              <a:t>tModelKey</a:t>
            </a:r>
            <a:r>
              <a:rPr lang="en-US" sz="1200" dirty="0">
                <a:latin typeface="Courier New"/>
                <a:cs typeface="Courier New"/>
              </a:rPr>
              <a:t>="uuid:e5c43936-86e4-37bf-8196-1d04b35c0099"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a:latin typeface="Courier New"/>
                <a:cs typeface="Courier New"/>
              </a:rPr>
              <a:t>HTTP transport</a:t>
            </a:r>
            <a:r>
              <a:rPr lang="ja-JP" altLang="en-US" sz="1200" dirty="0">
                <a:latin typeface="Courier New"/>
                <a:cs typeface="Courier New"/>
              </a:rPr>
              <a:t>”</a:t>
            </a:r>
            <a:endParaRPr lang="en-US" altLang="ja-JP" sz="1200" dirty="0">
              <a:latin typeface="Courier New"/>
              <a:cs typeface="Courier New"/>
            </a:endParaRP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smtClean="0">
                <a:latin typeface="Courier New"/>
                <a:cs typeface="Courier New"/>
              </a:rPr>
              <a:t>=“uuid</a:t>
            </a:r>
            <a:r>
              <a:rPr lang="en-US" sz="1200" dirty="0">
                <a:latin typeface="Courier New"/>
                <a:cs typeface="Courier New"/>
              </a:rPr>
              <a:t>:68DE9E80-AD09-469D-8A37-088422BFBC36" /&gt;</a:t>
            </a:r>
          </a:p>
          <a:p>
            <a:r>
              <a:rPr lang="en-US" sz="1200" dirty="0">
                <a:latin typeface="Courier New"/>
                <a:cs typeface="Courier New"/>
              </a:rPr>
              <a:t>         &lt;</a:t>
            </a:r>
            <a:r>
              <a:rPr lang="en-US" sz="1200" dirty="0" err="1">
                <a:latin typeface="Courier New"/>
                <a:cs typeface="Courier New"/>
              </a:rPr>
              <a:t>keyedReference</a:t>
            </a:r>
            <a:r>
              <a:rPr lang="en-US" sz="1200" dirty="0">
                <a:latin typeface="Courier New"/>
                <a:cs typeface="Courier New"/>
              </a:rPr>
              <a:t> </a:t>
            </a:r>
            <a:r>
              <a:rPr lang="en-US" sz="1200" dirty="0" err="1" smtClean="0">
                <a:latin typeface="Courier New"/>
                <a:cs typeface="Courier New"/>
              </a:rPr>
              <a:t>tModelKey</a:t>
            </a:r>
            <a:r>
              <a:rPr lang="en-US" sz="1200" dirty="0">
                <a:latin typeface="Courier New"/>
                <a:cs typeface="Courier New"/>
              </a:rPr>
              <a:t>="uuid:c1acf26d-9672-4404-9d70-39b756e62ab4" </a:t>
            </a: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keyName</a:t>
            </a:r>
            <a:r>
              <a:rPr lang="en-US" sz="1200" dirty="0">
                <a:latin typeface="Courier New"/>
                <a:cs typeface="Courier New"/>
              </a:rPr>
              <a:t>=</a:t>
            </a:r>
            <a:r>
              <a:rPr lang="ja-JP" altLang="en-US" sz="1200" dirty="0">
                <a:latin typeface="Courier New"/>
                <a:cs typeface="Courier New"/>
              </a:rPr>
              <a:t>”</a:t>
            </a:r>
            <a:r>
              <a:rPr lang="en-US" altLang="ja-JP" sz="1200" dirty="0" err="1">
                <a:latin typeface="Courier New"/>
                <a:cs typeface="Courier New"/>
              </a:rPr>
              <a:t>uddi-org:types</a:t>
            </a:r>
            <a:r>
              <a:rPr lang="ja-JP" altLang="en-US" sz="1200" dirty="0">
                <a:latin typeface="Courier New"/>
                <a:cs typeface="Courier New"/>
              </a:rPr>
              <a:t>”</a:t>
            </a:r>
            <a:endParaRPr lang="en-US" altLang="ja-JP" sz="1200" dirty="0">
              <a:latin typeface="Courier New"/>
              <a:cs typeface="Courier New"/>
            </a:endParaRPr>
          </a:p>
          <a:p>
            <a:r>
              <a:rPr lang="en-US" sz="1200" dirty="0">
                <a:latin typeface="Courier New"/>
                <a:cs typeface="Courier New"/>
              </a:rPr>
              <a:t>             </a:t>
            </a:r>
            <a:r>
              <a:rPr lang="en-US" sz="1200" dirty="0" smtClean="0">
                <a:latin typeface="Courier New"/>
                <a:cs typeface="Courier New"/>
              </a:rPr>
              <a:t>            </a:t>
            </a:r>
            <a:r>
              <a:rPr lang="en-US" sz="1200" dirty="0" err="1" smtClean="0">
                <a:latin typeface="Courier New"/>
                <a:cs typeface="Courier New"/>
              </a:rPr>
              <a:t>keyValue</a:t>
            </a:r>
            <a:r>
              <a:rPr lang="en-US" sz="1200" dirty="0">
                <a:latin typeface="Courier New"/>
                <a:cs typeface="Courier New"/>
              </a:rPr>
              <a:t>="</a:t>
            </a:r>
            <a:r>
              <a:rPr lang="en-US" sz="1200" dirty="0" err="1">
                <a:latin typeface="Courier New"/>
                <a:cs typeface="Courier New"/>
              </a:rPr>
              <a:t>wsdlSpec</a:t>
            </a:r>
            <a:r>
              <a:rPr lang="en-US" sz="1200" dirty="0">
                <a:latin typeface="Courier New"/>
                <a:cs typeface="Courier New"/>
              </a:rPr>
              <a:t>" /&gt;</a:t>
            </a:r>
          </a:p>
          <a:p>
            <a:r>
              <a:rPr lang="en-US" sz="1200" dirty="0">
                <a:latin typeface="Courier New"/>
                <a:cs typeface="Courier New"/>
              </a:rPr>
              <a:t>    &lt;/</a:t>
            </a:r>
            <a:r>
              <a:rPr lang="en-US" sz="1200" dirty="0" err="1">
                <a:latin typeface="Courier New"/>
                <a:cs typeface="Courier New"/>
              </a:rPr>
              <a:t>categoryBag</a:t>
            </a:r>
            <a:r>
              <a:rPr lang="en-US" sz="1200" dirty="0">
                <a:latin typeface="Courier New"/>
                <a:cs typeface="Courier New"/>
              </a:rPr>
              <a:t>&gt;</a:t>
            </a:r>
          </a:p>
          <a:p>
            <a:r>
              <a:rPr lang="en-US" sz="1200" dirty="0">
                <a:latin typeface="Courier New"/>
                <a:cs typeface="Courier New"/>
              </a:rPr>
              <a:t>&lt;/</a:t>
            </a:r>
            <a:r>
              <a:rPr lang="en-US" sz="1200" dirty="0" err="1">
                <a:latin typeface="Courier New"/>
                <a:cs typeface="Courier New"/>
              </a:rPr>
              <a:t>tModel</a:t>
            </a:r>
            <a:r>
              <a:rPr lang="en-US" sz="1200" dirty="0">
                <a:latin typeface="Courier New"/>
                <a:cs typeface="Courier New"/>
              </a:rPr>
              <a:t>&gt;</a:t>
            </a:r>
          </a:p>
        </p:txBody>
      </p:sp>
      <p:sp>
        <p:nvSpPr>
          <p:cNvPr id="48131" name="Rectangle 5"/>
          <p:cNvSpPr>
            <a:spLocks noChangeArrowheads="1"/>
          </p:cNvSpPr>
          <p:nvPr/>
        </p:nvSpPr>
        <p:spPr bwMode="auto">
          <a:xfrm>
            <a:off x="886289" y="3571955"/>
            <a:ext cx="6468595" cy="5557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2" name="Rectangle 6"/>
          <p:cNvSpPr>
            <a:spLocks noChangeArrowheads="1"/>
          </p:cNvSpPr>
          <p:nvPr/>
        </p:nvSpPr>
        <p:spPr bwMode="auto">
          <a:xfrm>
            <a:off x="228599" y="2819400"/>
            <a:ext cx="8143875" cy="3657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3" name="Rectangle 7"/>
          <p:cNvSpPr>
            <a:spLocks noChangeArrowheads="1"/>
          </p:cNvSpPr>
          <p:nvPr/>
        </p:nvSpPr>
        <p:spPr bwMode="auto">
          <a:xfrm>
            <a:off x="228600" y="1890713"/>
            <a:ext cx="8143874"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5" name="Text Box 11"/>
          <p:cNvSpPr txBox="1">
            <a:spLocks noChangeArrowheads="1"/>
          </p:cNvSpPr>
          <p:nvPr/>
        </p:nvSpPr>
        <p:spPr bwMode="auto">
          <a:xfrm>
            <a:off x="4916484" y="3757715"/>
            <a:ext cx="2438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sz="1800" dirty="0" err="1" smtClean="0">
                <a:latin typeface="Georgia"/>
                <a:cs typeface="Georgia"/>
              </a:rPr>
              <a:t>keyedReference</a:t>
            </a:r>
            <a:endParaRPr lang="en-US" sz="1800" dirty="0">
              <a:latin typeface="Georgia"/>
              <a:cs typeface="Georgia"/>
            </a:endParaRPr>
          </a:p>
        </p:txBody>
      </p:sp>
      <p:sp>
        <p:nvSpPr>
          <p:cNvPr id="48136" name="Text Box 12"/>
          <p:cNvSpPr txBox="1">
            <a:spLocks noChangeArrowheads="1"/>
          </p:cNvSpPr>
          <p:nvPr/>
        </p:nvSpPr>
        <p:spPr bwMode="auto">
          <a:xfrm>
            <a:off x="6696074" y="1888013"/>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dirty="0" err="1">
                <a:latin typeface="Georgia"/>
                <a:cs typeface="Georgia"/>
              </a:rPr>
              <a:t>overviewDoc</a:t>
            </a:r>
            <a:endParaRPr lang="en-US" sz="1800" dirty="0">
              <a:latin typeface="Georgia"/>
              <a:cs typeface="Georgia"/>
            </a:endParaRPr>
          </a:p>
        </p:txBody>
      </p:sp>
      <p:sp>
        <p:nvSpPr>
          <p:cNvPr id="15" name="Text Box 12"/>
          <p:cNvSpPr txBox="1">
            <a:spLocks noChangeArrowheads="1"/>
          </p:cNvSpPr>
          <p:nvPr/>
        </p:nvSpPr>
        <p:spPr bwMode="auto">
          <a:xfrm>
            <a:off x="6696075" y="2805472"/>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sz="1800" dirty="0" err="1" smtClean="0">
                <a:latin typeface="Georgia"/>
                <a:cs typeface="Georgia"/>
              </a:rPr>
              <a:t>categoryBag</a:t>
            </a:r>
            <a:endParaRPr lang="en-US" sz="1800" dirty="0">
              <a:latin typeface="Georgia"/>
              <a:cs typeface="Georgia"/>
            </a:endParaRPr>
          </a:p>
        </p:txBody>
      </p:sp>
    </p:spTree>
    <p:extLst>
      <p:ext uri="{BB962C8B-B14F-4D97-AF65-F5344CB8AC3E}">
        <p14:creationId xmlns:p14="http://schemas.microsoft.com/office/powerpoint/2010/main" val="146673943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businessService</a:t>
            </a:r>
            <a:r>
              <a:rPr lang="en-US" dirty="0" smtClean="0"/>
              <a:t> and </a:t>
            </a:r>
            <a:r>
              <a:rPr lang="en-US" dirty="0" err="1" smtClean="0"/>
              <a:t>bindingTemplate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a:p>
        </p:txBody>
      </p:sp>
      <p:sp>
        <p:nvSpPr>
          <p:cNvPr id="4" name="Content Placeholder 3"/>
          <p:cNvSpPr>
            <a:spLocks noGrp="1"/>
          </p:cNvSpPr>
          <p:nvPr>
            <p:ph idx="1"/>
          </p:nvPr>
        </p:nvSpPr>
        <p:spPr/>
        <p:txBody>
          <a:bodyPr/>
          <a:lstStyle/>
          <a:p>
            <a:r>
              <a:rPr lang="en-US" dirty="0"/>
              <a:t>The WSDL service entity maps to a </a:t>
            </a:r>
            <a:r>
              <a:rPr lang="en-US" dirty="0" err="1"/>
              <a:t>businessService</a:t>
            </a:r>
            <a:r>
              <a:rPr lang="en-US" dirty="0"/>
              <a:t>, and the WSDL port entity maps to a </a:t>
            </a:r>
            <a:r>
              <a:rPr lang="en-US" dirty="0" err="1"/>
              <a:t>bindingTemplate</a:t>
            </a:r>
            <a:r>
              <a:rPr lang="en-US" dirty="0"/>
              <a:t>. </a:t>
            </a:r>
          </a:p>
          <a:p>
            <a:pPr lvl="1"/>
            <a:r>
              <a:rPr lang="en-US" dirty="0"/>
              <a:t>The </a:t>
            </a:r>
            <a:r>
              <a:rPr lang="en-US" dirty="0" err="1"/>
              <a:t>businessService</a:t>
            </a:r>
            <a:r>
              <a:rPr lang="en-US" dirty="0"/>
              <a:t> name should be a human-readable name. </a:t>
            </a:r>
          </a:p>
          <a:p>
            <a:pPr lvl="1"/>
            <a:r>
              <a:rPr lang="en-US" dirty="0"/>
              <a:t>The </a:t>
            </a:r>
            <a:r>
              <a:rPr lang="en-US" dirty="0" err="1"/>
              <a:t>businessService</a:t>
            </a:r>
            <a:r>
              <a:rPr lang="en-US" dirty="0"/>
              <a:t> contains a </a:t>
            </a:r>
            <a:r>
              <a:rPr lang="en-US" dirty="0" err="1"/>
              <a:t>categoryBag</a:t>
            </a:r>
            <a:r>
              <a:rPr lang="en-US" dirty="0"/>
              <a:t> that indicates that this service represents a WSDL service, and it specifies the WSDL namespace and WSDL service local name. </a:t>
            </a:r>
          </a:p>
          <a:p>
            <a:pPr lvl="1"/>
            <a:r>
              <a:rPr lang="en-US" dirty="0"/>
              <a:t>The </a:t>
            </a:r>
            <a:r>
              <a:rPr lang="en-US" dirty="0" err="1"/>
              <a:t>bindingTemplate</a:t>
            </a:r>
            <a:r>
              <a:rPr lang="en-US" dirty="0"/>
              <a:t> specifies the endpoint of the service, and it contains a set of </a:t>
            </a:r>
            <a:r>
              <a:rPr lang="en-US" dirty="0" err="1"/>
              <a:t>tModelInstanceDetails</a:t>
            </a:r>
            <a:r>
              <a:rPr lang="en-US" dirty="0"/>
              <a:t>. </a:t>
            </a:r>
          </a:p>
          <a:p>
            <a:pPr lvl="2"/>
            <a:r>
              <a:rPr lang="en-US" dirty="0"/>
              <a:t>The first </a:t>
            </a:r>
            <a:r>
              <a:rPr lang="en-US" dirty="0" err="1"/>
              <a:t>tModelInstanceInfo</a:t>
            </a:r>
            <a:r>
              <a:rPr lang="en-US" dirty="0"/>
              <a:t> indicates that the service implements the </a:t>
            </a:r>
            <a:r>
              <a:rPr lang="en-US" dirty="0" err="1"/>
              <a:t>StockQuoteSoapBinding</a:t>
            </a:r>
            <a:r>
              <a:rPr lang="en-US" dirty="0"/>
              <a:t> and provides the WSDL port local name. </a:t>
            </a:r>
          </a:p>
          <a:p>
            <a:pPr lvl="2"/>
            <a:r>
              <a:rPr lang="en-US" dirty="0"/>
              <a:t>The second </a:t>
            </a:r>
            <a:r>
              <a:rPr lang="en-US" dirty="0" err="1"/>
              <a:t>tModelInstanceInfo</a:t>
            </a:r>
            <a:r>
              <a:rPr lang="en-US" dirty="0"/>
              <a:t> indicates that the service implements the </a:t>
            </a:r>
            <a:r>
              <a:rPr lang="en-US" dirty="0" err="1" smtClean="0"/>
              <a:t>Stock</a:t>
            </a:r>
            <a:r>
              <a:rPr lang="en-US" dirty="0" err="1"/>
              <a:t>QuotePortType</a:t>
            </a:r>
            <a:endParaRPr lang="en-US" dirty="0"/>
          </a:p>
        </p:txBody>
      </p:sp>
    </p:spTree>
    <p:extLst>
      <p:ext uri="{BB962C8B-B14F-4D97-AF65-F5344CB8AC3E}">
        <p14:creationId xmlns:p14="http://schemas.microsoft.com/office/powerpoint/2010/main" val="1346346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p:cNvSpPr txBox="1">
            <a:spLocks noChangeArrowheads="1"/>
          </p:cNvSpPr>
          <p:nvPr/>
        </p:nvSpPr>
        <p:spPr bwMode="auto">
          <a:xfrm>
            <a:off x="76200" y="243513"/>
            <a:ext cx="8458200" cy="637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200" dirty="0">
                <a:latin typeface="Courier New"/>
                <a:cs typeface="Courier New"/>
              </a:rPr>
              <a:t>&lt;</a:t>
            </a:r>
            <a:r>
              <a:rPr lang="en-US" sz="1200" dirty="0" err="1">
                <a:latin typeface="Courier New"/>
                <a:cs typeface="Courier New"/>
              </a:rPr>
              <a:t>businessService</a:t>
            </a:r>
            <a:r>
              <a:rPr lang="en-US" sz="1200" dirty="0">
                <a:latin typeface="Courier New"/>
                <a:cs typeface="Courier New"/>
              </a:rPr>
              <a:t> </a:t>
            </a:r>
          </a:p>
          <a:p>
            <a:r>
              <a:rPr lang="en-US" sz="1200" dirty="0">
                <a:latin typeface="Courier New"/>
                <a:cs typeface="Courier New"/>
              </a:rPr>
              <a:t>         </a:t>
            </a:r>
            <a:r>
              <a:rPr lang="en-US" sz="1200" dirty="0" err="1">
                <a:latin typeface="Courier New"/>
                <a:cs typeface="Courier New"/>
              </a:rPr>
              <a:t>serviceKey</a:t>
            </a:r>
            <a:r>
              <a:rPr lang="en-US" sz="1200" dirty="0">
                <a:latin typeface="Courier New"/>
                <a:cs typeface="Courier New"/>
              </a:rPr>
              <a:t>="102b114a-52e0-4af4-a292-02700da543d4" </a:t>
            </a:r>
          </a:p>
          <a:p>
            <a:r>
              <a:rPr lang="en-US" sz="1200" dirty="0">
                <a:latin typeface="Courier New"/>
                <a:cs typeface="Courier New"/>
              </a:rPr>
              <a:t>         </a:t>
            </a:r>
            <a:r>
              <a:rPr lang="en-US" sz="1200" dirty="0" err="1">
                <a:latin typeface="Courier New"/>
                <a:cs typeface="Courier New"/>
              </a:rPr>
              <a:t>businessKey</a:t>
            </a:r>
            <a:r>
              <a:rPr lang="en-US" sz="1200" dirty="0">
                <a:latin typeface="Courier New"/>
                <a:cs typeface="Courier New"/>
              </a:rPr>
              <a:t>="1e65ea29-4e0f-4807-8098-d352d7b10368"&gt;</a:t>
            </a:r>
          </a:p>
          <a:p>
            <a:r>
              <a:rPr lang="en-US" sz="1200" dirty="0">
                <a:latin typeface="Courier New"/>
                <a:cs typeface="Courier New"/>
              </a:rPr>
              <a:t>    &lt;name&gt;Stock Quote Service&lt;/name&gt;</a:t>
            </a:r>
          </a:p>
          <a:p>
            <a:r>
              <a:rPr lang="en-US" sz="1200" dirty="0">
                <a:latin typeface="Courier New"/>
                <a:cs typeface="Courier New"/>
              </a:rPr>
              <a:t>    </a:t>
            </a:r>
            <a:r>
              <a:rPr lang="de-DE" sz="1200" dirty="0">
                <a:latin typeface="Courier New"/>
                <a:cs typeface="Courier New"/>
              </a:rPr>
              <a:t>&lt;bindingTemplates&gt;</a:t>
            </a:r>
          </a:p>
          <a:p>
            <a:r>
              <a:rPr lang="de-DE" sz="1200" dirty="0">
                <a:latin typeface="Courier New"/>
                <a:cs typeface="Courier New"/>
              </a:rPr>
              <a:t>         &lt;bindingTemplate </a:t>
            </a:r>
          </a:p>
          <a:p>
            <a:r>
              <a:rPr lang="de-DE" sz="1200" dirty="0">
                <a:latin typeface="Courier New"/>
                <a:cs typeface="Courier New"/>
              </a:rPr>
              <a:t>                 bindingKey="f793c521-0daf-434c-8700-0e32da232e74” </a:t>
            </a:r>
          </a:p>
          <a:p>
            <a:r>
              <a:rPr lang="de-DE" sz="1200" dirty="0">
                <a:latin typeface="Courier New"/>
                <a:cs typeface="Courier New"/>
              </a:rPr>
              <a:t>                 </a:t>
            </a:r>
            <a:r>
              <a:rPr lang="en-US" sz="1200" dirty="0" err="1">
                <a:latin typeface="Courier New"/>
                <a:cs typeface="Courier New"/>
              </a:rPr>
              <a:t>serviceKey</a:t>
            </a:r>
            <a:r>
              <a:rPr lang="en-US" sz="1200" dirty="0">
                <a:latin typeface="Courier New"/>
                <a:cs typeface="Courier New"/>
              </a:rPr>
              <a:t>="102b114a-52e0-4af4-a292-02700da543d4"&gt;</a:t>
            </a:r>
          </a:p>
          <a:p>
            <a:r>
              <a:rPr lang="en-US" sz="1200" dirty="0">
                <a:latin typeface="Courier New"/>
                <a:cs typeface="Courier New"/>
              </a:rPr>
              <a:t>             &lt;</a:t>
            </a:r>
            <a:r>
              <a:rPr lang="en-US" sz="1200" dirty="0" err="1">
                <a:latin typeface="Courier New"/>
                <a:cs typeface="Courier New"/>
              </a:rPr>
              <a:t>accessPoint</a:t>
            </a:r>
            <a:r>
              <a:rPr lang="en-US" sz="1200" dirty="0">
                <a:latin typeface="Courier New"/>
                <a:cs typeface="Courier New"/>
              </a:rPr>
              <a:t> </a:t>
            </a:r>
            <a:r>
              <a:rPr lang="en-US" sz="1200" dirty="0" err="1">
                <a:latin typeface="Courier New"/>
                <a:cs typeface="Courier New"/>
              </a:rPr>
              <a:t>URLType</a:t>
            </a:r>
            <a:r>
              <a:rPr lang="en-US" sz="1200" dirty="0">
                <a:latin typeface="Courier New"/>
                <a:cs typeface="Courier New"/>
              </a:rPr>
              <a:t>="http"&gt;</a:t>
            </a:r>
          </a:p>
          <a:p>
            <a:r>
              <a:rPr lang="en-US" sz="1200" dirty="0">
                <a:latin typeface="Courier New"/>
                <a:cs typeface="Courier New"/>
              </a:rPr>
              <a:t>                 http://location/sample</a:t>
            </a:r>
          </a:p>
          <a:p>
            <a:r>
              <a:rPr lang="en-US" sz="1200" dirty="0">
                <a:latin typeface="Courier New"/>
                <a:cs typeface="Courier New"/>
              </a:rPr>
              <a:t>             &lt;/</a:t>
            </a:r>
            <a:r>
              <a:rPr lang="en-US" sz="1200" dirty="0" err="1">
                <a:latin typeface="Courier New"/>
                <a:cs typeface="Courier New"/>
              </a:rPr>
              <a:t>accessPoint</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tModelInstanceDetails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tModelInstanceInfo</a:t>
            </a:r>
            <a:r>
              <a:rPr lang="en-US" sz="1200" dirty="0">
                <a:latin typeface="Courier New"/>
                <a:cs typeface="Courier New"/>
              </a:rPr>
              <a:t> </a:t>
            </a:r>
          </a:p>
          <a:p>
            <a:r>
              <a:rPr lang="en-US" sz="1200" dirty="0">
                <a:latin typeface="Courier New"/>
                <a:cs typeface="Courier New"/>
              </a:rPr>
              <a:t>                      </a:t>
            </a:r>
            <a:r>
              <a:rPr lang="en-US" sz="1200" dirty="0" err="1">
                <a:latin typeface="Courier New"/>
                <a:cs typeface="Courier New"/>
              </a:rPr>
              <a:t>tModelKey</a:t>
            </a:r>
            <a:r>
              <a:rPr lang="en-US" sz="1200" dirty="0">
                <a:latin typeface="Courier New"/>
                <a:cs typeface="Courier New"/>
              </a:rPr>
              <a:t>="uuid:49662926-f4a5-4ba5-b8d0-32ab388dadda"&gt;</a:t>
            </a:r>
          </a:p>
          <a:p>
            <a:r>
              <a:rPr lang="en-US" sz="1200" dirty="0">
                <a:latin typeface="Courier New"/>
                <a:cs typeface="Courier New"/>
              </a:rPr>
              <a:t>                      &lt;description </a:t>
            </a:r>
            <a:r>
              <a:rPr lang="en-US" sz="1200" dirty="0" err="1">
                <a:latin typeface="Courier New"/>
                <a:cs typeface="Courier New"/>
              </a:rPr>
              <a:t>xml:lang</a:t>
            </a:r>
            <a:r>
              <a:rPr lang="en-US" sz="1200" dirty="0">
                <a:latin typeface="Courier New"/>
                <a:cs typeface="Courier New"/>
              </a:rPr>
              <a:t>="en"&gt;</a:t>
            </a:r>
          </a:p>
          <a:p>
            <a:r>
              <a:rPr lang="en-US" sz="1200" dirty="0">
                <a:latin typeface="Courier New"/>
                <a:cs typeface="Courier New"/>
              </a:rPr>
              <a:t>                          text here…</a:t>
            </a:r>
          </a:p>
          <a:p>
            <a:r>
              <a:rPr lang="en-US" sz="1200" dirty="0">
                <a:latin typeface="Courier New"/>
                <a:cs typeface="Courier New"/>
              </a:rPr>
              <a:t>                      &lt;/description&gt;</a:t>
            </a:r>
          </a:p>
          <a:p>
            <a:r>
              <a:rPr lang="en-US" sz="1200" dirty="0">
                <a:latin typeface="Courier New"/>
                <a:cs typeface="Courier New"/>
              </a:rPr>
              <a:t>                      &lt;</a:t>
            </a:r>
            <a:r>
              <a:rPr lang="en-US" sz="1200" dirty="0" err="1">
                <a:latin typeface="Courier New"/>
                <a:cs typeface="Courier New"/>
              </a:rPr>
              <a:t>instanceDetails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instanceParms</a:t>
            </a:r>
            <a:r>
              <a:rPr lang="en-US" sz="1200" dirty="0">
                <a:latin typeface="Courier New"/>
                <a:cs typeface="Courier New"/>
              </a:rPr>
              <a:t>&gt;</a:t>
            </a:r>
            <a:r>
              <a:rPr lang="en-US" sz="1200" dirty="0" err="1">
                <a:latin typeface="Courier New"/>
                <a:cs typeface="Courier New"/>
              </a:rPr>
              <a:t>StockQuotePort</a:t>
            </a:r>
            <a:r>
              <a:rPr lang="en-US" sz="1200" dirty="0">
                <a:latin typeface="Courier New"/>
                <a:cs typeface="Courier New"/>
              </a:rPr>
              <a:t>&lt;/</a:t>
            </a:r>
            <a:r>
              <a:rPr lang="en-US" sz="1200" dirty="0" err="1">
                <a:latin typeface="Courier New"/>
                <a:cs typeface="Courier New"/>
              </a:rPr>
              <a:t>instanceParms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instanceDetails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tModelInstanceInfo</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tModelInstanceInfo</a:t>
            </a:r>
            <a:r>
              <a:rPr lang="en-US" sz="1200" dirty="0">
                <a:latin typeface="Courier New"/>
                <a:cs typeface="Courier New"/>
              </a:rPr>
              <a:t> </a:t>
            </a:r>
          </a:p>
          <a:p>
            <a:r>
              <a:rPr lang="en-US" sz="1200" dirty="0">
                <a:latin typeface="Courier New"/>
                <a:cs typeface="Courier New"/>
              </a:rPr>
              <a:t>                      </a:t>
            </a:r>
            <a:r>
              <a:rPr lang="en-US" sz="1200" dirty="0" err="1">
                <a:latin typeface="Courier New"/>
                <a:cs typeface="Courier New"/>
              </a:rPr>
              <a:t>tModelKey</a:t>
            </a:r>
            <a:r>
              <a:rPr lang="en-US" sz="1200" dirty="0">
                <a:latin typeface="Courier New"/>
                <a:cs typeface="Courier New"/>
              </a:rPr>
              <a:t>="uuid:e8cf1163-8234-4b35-865f-94a7322e40c3"&gt;</a:t>
            </a:r>
          </a:p>
          <a:p>
            <a:r>
              <a:rPr lang="en-US" sz="1200" dirty="0">
                <a:latin typeface="Courier New"/>
                <a:cs typeface="Courier New"/>
              </a:rPr>
              <a:t>                      &lt;description </a:t>
            </a:r>
            <a:r>
              <a:rPr lang="en-US" sz="1200" dirty="0" err="1">
                <a:latin typeface="Courier New"/>
                <a:cs typeface="Courier New"/>
              </a:rPr>
              <a:t>xml:lang</a:t>
            </a:r>
            <a:r>
              <a:rPr lang="en-US" sz="1200" dirty="0">
                <a:latin typeface="Courier New"/>
                <a:cs typeface="Courier New"/>
              </a:rPr>
              <a:t>="en"&gt;</a:t>
            </a:r>
          </a:p>
          <a:p>
            <a:r>
              <a:rPr lang="en-US" sz="1200" dirty="0">
                <a:latin typeface="Courier New"/>
                <a:cs typeface="Courier New"/>
              </a:rPr>
              <a:t>                          The </a:t>
            </a:r>
            <a:r>
              <a:rPr lang="en-US" sz="1200" dirty="0" err="1">
                <a:latin typeface="Courier New"/>
                <a:cs typeface="Courier New"/>
              </a:rPr>
              <a:t>wsdl:portType</a:t>
            </a:r>
            <a:r>
              <a:rPr lang="en-US" sz="1200" dirty="0">
                <a:latin typeface="Courier New"/>
                <a:cs typeface="Courier New"/>
              </a:rPr>
              <a:t> that this </a:t>
            </a:r>
            <a:r>
              <a:rPr lang="en-US" sz="1200" dirty="0" err="1">
                <a:latin typeface="Courier New"/>
                <a:cs typeface="Courier New"/>
              </a:rPr>
              <a:t>wsdl:port</a:t>
            </a:r>
            <a:r>
              <a:rPr lang="en-US" sz="1200" dirty="0">
                <a:latin typeface="Courier New"/>
                <a:cs typeface="Courier New"/>
              </a:rPr>
              <a:t> implements.</a:t>
            </a:r>
          </a:p>
          <a:p>
            <a:r>
              <a:rPr lang="en-US" sz="1200" dirty="0">
                <a:latin typeface="Courier New"/>
                <a:cs typeface="Courier New"/>
              </a:rPr>
              <a:t>                      &lt;/description&gt;</a:t>
            </a:r>
          </a:p>
          <a:p>
            <a:r>
              <a:rPr lang="en-US" sz="1200" dirty="0">
                <a:latin typeface="Courier New"/>
                <a:cs typeface="Courier New"/>
              </a:rPr>
              <a:t>                 &lt;/</a:t>
            </a:r>
            <a:r>
              <a:rPr lang="en-US" sz="1200" dirty="0" err="1">
                <a:latin typeface="Courier New"/>
                <a:cs typeface="Courier New"/>
              </a:rPr>
              <a:t>tModelInstanceInfo</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tModelInstanceDetails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bindingTemplate</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bindingTemplates</a:t>
            </a:r>
            <a:r>
              <a:rPr lang="en-US" sz="1200" dirty="0">
                <a:latin typeface="Courier New"/>
                <a:cs typeface="Courier New"/>
              </a:rPr>
              <a:t>&gt;</a:t>
            </a:r>
          </a:p>
          <a:p>
            <a:r>
              <a:rPr lang="en-US" sz="1200" dirty="0">
                <a:latin typeface="Courier New"/>
                <a:cs typeface="Courier New"/>
              </a:rPr>
              <a:t>    &lt;</a:t>
            </a:r>
            <a:r>
              <a:rPr lang="en-US" sz="1200" dirty="0" err="1">
                <a:latin typeface="Courier New"/>
                <a:cs typeface="Courier New"/>
              </a:rPr>
              <a:t>categoryBag</a:t>
            </a:r>
            <a:r>
              <a:rPr lang="en-US" sz="1200" dirty="0">
                <a:latin typeface="Courier New"/>
                <a:cs typeface="Courier New"/>
              </a:rPr>
              <a:t>&gt;</a:t>
            </a:r>
          </a:p>
          <a:p>
            <a:r>
              <a:rPr lang="en-US" sz="1200" dirty="0">
                <a:latin typeface="Courier New"/>
                <a:cs typeface="Courier New"/>
              </a:rPr>
              <a:t>     …..</a:t>
            </a:r>
          </a:p>
          <a:p>
            <a:r>
              <a:rPr lang="en-US" sz="1200" dirty="0">
                <a:latin typeface="Courier New"/>
                <a:cs typeface="Courier New"/>
              </a:rPr>
              <a:t>   &lt;/</a:t>
            </a:r>
            <a:r>
              <a:rPr lang="en-US" sz="1200" dirty="0" err="1">
                <a:latin typeface="Courier New"/>
                <a:cs typeface="Courier New"/>
              </a:rPr>
              <a:t>categoryBag</a:t>
            </a:r>
            <a:r>
              <a:rPr lang="en-US" sz="1200" dirty="0">
                <a:latin typeface="Courier New"/>
                <a:cs typeface="Courier New"/>
              </a:rPr>
              <a:t>&gt;</a:t>
            </a:r>
          </a:p>
          <a:p>
            <a:r>
              <a:rPr lang="en-US" sz="1200" dirty="0">
                <a:latin typeface="Courier New"/>
                <a:cs typeface="Courier New"/>
              </a:rPr>
              <a:t>&lt;/</a:t>
            </a:r>
            <a:r>
              <a:rPr lang="en-US" sz="1200" dirty="0" err="1">
                <a:latin typeface="Courier New"/>
                <a:cs typeface="Courier New"/>
              </a:rPr>
              <a:t>businessService</a:t>
            </a:r>
            <a:r>
              <a:rPr lang="en-US" sz="1200" dirty="0">
                <a:latin typeface="Courier New"/>
                <a:cs typeface="Courier New"/>
              </a:rPr>
              <a:t>&gt;</a:t>
            </a:r>
          </a:p>
        </p:txBody>
      </p:sp>
      <p:sp>
        <p:nvSpPr>
          <p:cNvPr id="50179" name="Rectangle 5"/>
          <p:cNvSpPr>
            <a:spLocks noChangeArrowheads="1"/>
          </p:cNvSpPr>
          <p:nvPr/>
        </p:nvSpPr>
        <p:spPr bwMode="auto">
          <a:xfrm>
            <a:off x="380999" y="1005513"/>
            <a:ext cx="7991475" cy="480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0" name="Rectangle 6"/>
          <p:cNvSpPr>
            <a:spLocks noChangeArrowheads="1"/>
          </p:cNvSpPr>
          <p:nvPr/>
        </p:nvSpPr>
        <p:spPr bwMode="auto">
          <a:xfrm>
            <a:off x="838199" y="2300913"/>
            <a:ext cx="7257731" cy="3124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1" name="Rectangle 7"/>
          <p:cNvSpPr>
            <a:spLocks noChangeArrowheads="1"/>
          </p:cNvSpPr>
          <p:nvPr/>
        </p:nvSpPr>
        <p:spPr bwMode="auto">
          <a:xfrm>
            <a:off x="381000" y="853113"/>
            <a:ext cx="6248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3" name="Text Box 9"/>
          <p:cNvSpPr txBox="1">
            <a:spLocks noChangeArrowheads="1"/>
          </p:cNvSpPr>
          <p:nvPr/>
        </p:nvSpPr>
        <p:spPr bwMode="auto">
          <a:xfrm>
            <a:off x="5967157" y="486400"/>
            <a:ext cx="240531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dirty="0">
                <a:latin typeface="Georgia"/>
                <a:cs typeface="Georgia"/>
              </a:rPr>
              <a:t>business name</a:t>
            </a:r>
          </a:p>
        </p:txBody>
      </p:sp>
      <p:sp>
        <p:nvSpPr>
          <p:cNvPr id="50184" name="Rectangle 10"/>
          <p:cNvSpPr>
            <a:spLocks noChangeArrowheads="1"/>
          </p:cNvSpPr>
          <p:nvPr/>
        </p:nvSpPr>
        <p:spPr bwMode="auto">
          <a:xfrm>
            <a:off x="990600" y="2529513"/>
            <a:ext cx="6845568" cy="1600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5" name="Rectangle 11"/>
          <p:cNvSpPr>
            <a:spLocks noChangeArrowheads="1"/>
          </p:cNvSpPr>
          <p:nvPr/>
        </p:nvSpPr>
        <p:spPr bwMode="auto">
          <a:xfrm>
            <a:off x="990600" y="4129713"/>
            <a:ext cx="6845568" cy="1066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8" name="Text Box 14"/>
          <p:cNvSpPr txBox="1">
            <a:spLocks noChangeArrowheads="1"/>
          </p:cNvSpPr>
          <p:nvPr/>
        </p:nvSpPr>
        <p:spPr bwMode="auto">
          <a:xfrm>
            <a:off x="5430851" y="3092450"/>
            <a:ext cx="2405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sz="1800" dirty="0" err="1">
                <a:latin typeface="Georgia"/>
                <a:cs typeface="Georgia"/>
              </a:rPr>
              <a:t>tModelInstanceInfo</a:t>
            </a:r>
            <a:endParaRPr lang="en-US" sz="1800" dirty="0">
              <a:latin typeface="Georgia"/>
              <a:cs typeface="Georgia"/>
            </a:endParaRPr>
          </a:p>
        </p:txBody>
      </p:sp>
      <p:sp>
        <p:nvSpPr>
          <p:cNvPr id="50189" name="Text Box 15"/>
          <p:cNvSpPr txBox="1">
            <a:spLocks noChangeArrowheads="1"/>
          </p:cNvSpPr>
          <p:nvPr/>
        </p:nvSpPr>
        <p:spPr bwMode="auto">
          <a:xfrm>
            <a:off x="5942008" y="1005513"/>
            <a:ext cx="24053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sz="1800" dirty="0" err="1">
                <a:latin typeface="Georgia"/>
                <a:cs typeface="Georgia"/>
              </a:rPr>
              <a:t>bindingTemplate</a:t>
            </a:r>
            <a:endParaRPr lang="en-US" sz="1800" dirty="0">
              <a:latin typeface="Georgia"/>
              <a:cs typeface="Georgia"/>
            </a:endParaRPr>
          </a:p>
        </p:txBody>
      </p:sp>
      <p:sp>
        <p:nvSpPr>
          <p:cNvPr id="50191" name="Text Box 17"/>
          <p:cNvSpPr txBox="1">
            <a:spLocks noChangeArrowheads="1"/>
          </p:cNvSpPr>
          <p:nvPr/>
        </p:nvSpPr>
        <p:spPr bwMode="auto">
          <a:xfrm>
            <a:off x="5325131" y="1931581"/>
            <a:ext cx="27901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a:spcBef>
                <a:spcPct val="50000"/>
              </a:spcBef>
            </a:pPr>
            <a:r>
              <a:rPr lang="en-US" sz="1800" dirty="0" err="1">
                <a:latin typeface="Georgia"/>
                <a:cs typeface="Georgia"/>
              </a:rPr>
              <a:t>tModelInstanceDetails</a:t>
            </a:r>
            <a:endParaRPr lang="en-US" sz="1800" dirty="0">
              <a:latin typeface="Georgia"/>
              <a:cs typeface="Georgia"/>
            </a:endParaRPr>
          </a:p>
        </p:txBody>
      </p:sp>
    </p:spTree>
    <p:extLst>
      <p:ext uri="{BB962C8B-B14F-4D97-AF65-F5344CB8AC3E}">
        <p14:creationId xmlns:p14="http://schemas.microsoft.com/office/powerpoint/2010/main" val="60057772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Query example - I</a:t>
            </a:r>
            <a:endParaRPr lang="en-US"/>
          </a:p>
        </p:txBody>
      </p:sp>
      <p:sp>
        <p:nvSpPr>
          <p:cNvPr id="62467" name="Rectangle 3"/>
          <p:cNvSpPr>
            <a:spLocks noGrp="1" noChangeArrowheads="1"/>
          </p:cNvSpPr>
          <p:nvPr>
            <p:ph type="body" idx="1"/>
          </p:nvPr>
        </p:nvSpPr>
        <p:spPr/>
        <p:txBody>
          <a:bodyPr/>
          <a:lstStyle/>
          <a:p>
            <a:r>
              <a:rPr lang="en-US" smtClean="0"/>
              <a:t>Find the businessService for a WSDL service </a:t>
            </a:r>
            <a:endParaRPr lang="en-US"/>
          </a:p>
        </p:txBody>
      </p:sp>
      <p:sp>
        <p:nvSpPr>
          <p:cNvPr id="52227" name="Text Box 4"/>
          <p:cNvSpPr txBox="1">
            <a:spLocks noChangeArrowheads="1"/>
          </p:cNvSpPr>
          <p:nvPr/>
        </p:nvSpPr>
        <p:spPr bwMode="auto">
          <a:xfrm>
            <a:off x="371474" y="2621657"/>
            <a:ext cx="8770939"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find_service</a:t>
            </a:r>
            <a:r>
              <a:rPr lang="en-US" sz="1400" dirty="0">
                <a:latin typeface="Courier New"/>
                <a:cs typeface="Courier New"/>
              </a:rPr>
              <a:t> generic=</a:t>
            </a:r>
            <a:r>
              <a:rPr lang="ja-JP" altLang="en-US" sz="1400" dirty="0">
                <a:latin typeface="Courier New"/>
                <a:cs typeface="Courier New"/>
              </a:rPr>
              <a:t>”</a:t>
            </a:r>
            <a:r>
              <a:rPr lang="en-US" altLang="ja-JP" sz="1400" dirty="0">
                <a:latin typeface="Courier New"/>
                <a:cs typeface="Courier New"/>
              </a:rPr>
              <a:t>2.0</a:t>
            </a:r>
            <a:r>
              <a:rPr lang="ja-JP" altLang="en-US" sz="1400" dirty="0">
                <a:latin typeface="Courier New"/>
                <a:cs typeface="Courier New"/>
              </a:rPr>
              <a:t>”</a:t>
            </a:r>
            <a:r>
              <a:rPr lang="en-US" altLang="ja-JP" sz="1400" dirty="0">
                <a:latin typeface="Courier New"/>
                <a:cs typeface="Courier New"/>
              </a:rPr>
              <a:t> </a:t>
            </a:r>
            <a:r>
              <a:rPr lang="en-US" altLang="ja-JP" sz="1400" dirty="0" err="1">
                <a:latin typeface="Courier New"/>
                <a:cs typeface="Courier New"/>
              </a:rPr>
              <a:t>xmlns</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urn:uddi-org:api_v2</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 &lt;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err="1" smtClean="0">
                <a:latin typeface="Courier New"/>
                <a:cs typeface="Courier New"/>
              </a:rPr>
              <a:t>keyedReference</a:t>
            </a:r>
            <a:r>
              <a:rPr lang="en-US" sz="1400" dirty="0" smtClean="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uuid:6e090afa-33e5-36eb-81b7-1ca18373f457</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smtClean="0">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WSDL type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smtClean="0">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service</a:t>
            </a:r>
            <a:r>
              <a:rPr lang="ja-JP" altLang="en-US" sz="1400" dirty="0">
                <a:latin typeface="Courier New"/>
                <a:cs typeface="Courier New"/>
              </a:rPr>
              <a:t>”</a:t>
            </a:r>
            <a:r>
              <a:rPr lang="en-US" altLang="ja-JP" sz="1400" dirty="0">
                <a:latin typeface="Courier New"/>
                <a:cs typeface="Courier New"/>
              </a:rPr>
              <a:t> /&gt;</a:t>
            </a:r>
          </a:p>
          <a:p>
            <a:r>
              <a:rPr lang="en-US" sz="1400" dirty="0">
                <a:latin typeface="Courier New"/>
                <a:cs typeface="Courier New"/>
              </a:rPr>
              <a:t>    </a:t>
            </a:r>
            <a:r>
              <a:rPr lang="en-US" sz="1400" dirty="0" smtClean="0">
                <a:latin typeface="Courier New"/>
                <a:cs typeface="Courier New"/>
              </a:rPr>
              <a:t>&lt;</a:t>
            </a:r>
            <a:r>
              <a:rPr lang="en-US" sz="1400" dirty="0" err="1">
                <a:latin typeface="Courier New"/>
                <a:cs typeface="Courier New"/>
              </a:rPr>
              <a:t>keyedReference</a:t>
            </a:r>
            <a:r>
              <a:rPr lang="en-US" sz="1400" dirty="0">
                <a:latin typeface="Courier New"/>
                <a:cs typeface="Courier New"/>
              </a:rPr>
              <a:t> </a:t>
            </a:r>
            <a:r>
              <a:rPr lang="en-US" sz="1400" dirty="0" err="1" smtClean="0">
                <a:latin typeface="Courier New"/>
                <a:cs typeface="Courier New"/>
              </a:rPr>
              <a:t>tModelKey</a:t>
            </a:r>
            <a:r>
              <a:rPr lang="en-US" sz="1400" dirty="0">
                <a:latin typeface="Courier New"/>
                <a:cs typeface="Courier New"/>
              </a:rPr>
              <a:t>="uuid:d01987d1-ab2e-3013-9be2-2a66eb99d824"</a:t>
            </a:r>
          </a:p>
          <a:p>
            <a:r>
              <a:rPr lang="en-US" sz="1400" dirty="0">
                <a:latin typeface="Courier New"/>
                <a:cs typeface="Courier New"/>
              </a:rPr>
              <a:t>              </a:t>
            </a:r>
            <a:r>
              <a:rPr lang="en-US" sz="1400" dirty="0" smtClean="0">
                <a:latin typeface="Courier New"/>
                <a:cs typeface="Courier New"/>
              </a:rPr>
              <a:t>      </a:t>
            </a:r>
            <a:r>
              <a:rPr lang="en-US" sz="1400" dirty="0" err="1" smtClean="0">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service namespace</a:t>
            </a:r>
            <a:r>
              <a:rPr lang="ja-JP" altLang="en-US" sz="1400" dirty="0">
                <a:latin typeface="Courier New"/>
                <a:cs typeface="Courier New"/>
              </a:rPr>
              <a:t>”</a:t>
            </a:r>
            <a:r>
              <a:rPr lang="en-US" altLang="ja-JP" sz="1400" dirty="0">
                <a:latin typeface="Courier New"/>
                <a:cs typeface="Courier New"/>
              </a:rPr>
              <a:t> </a:t>
            </a: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http://</a:t>
            </a:r>
            <a:r>
              <a:rPr lang="en-US" altLang="ja-JP" sz="1400" dirty="0" err="1">
                <a:latin typeface="Courier New"/>
                <a:cs typeface="Courier New"/>
              </a:rPr>
              <a:t>example.com</a:t>
            </a:r>
            <a:r>
              <a:rPr lang="en-US" altLang="ja-JP" sz="1400" dirty="0">
                <a:latin typeface="Courier New"/>
                <a:cs typeface="Courier New"/>
              </a:rPr>
              <a:t>/</a:t>
            </a:r>
            <a:r>
              <a:rPr lang="en-US" altLang="ja-JP" sz="1400" dirty="0" err="1">
                <a:latin typeface="Courier New"/>
                <a:cs typeface="Courier New"/>
              </a:rPr>
              <a:t>stockquote</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 /&gt;</a:t>
            </a:r>
          </a:p>
          <a:p>
            <a:r>
              <a:rPr lang="en-US" sz="1400" dirty="0">
                <a:latin typeface="Courier New"/>
                <a:cs typeface="Courier New"/>
              </a:rPr>
              <a:t>    </a:t>
            </a:r>
            <a:r>
              <a:rPr lang="en-US" sz="1400" dirty="0" smtClean="0">
                <a:latin typeface="Courier New"/>
                <a:cs typeface="Courier New"/>
              </a:rPr>
              <a:t>&lt;</a:t>
            </a:r>
            <a:r>
              <a:rPr lang="en-US" sz="1400" dirty="0" err="1">
                <a:latin typeface="Courier New"/>
                <a:cs typeface="Courier New"/>
              </a:rPr>
              <a:t>keyedReference</a:t>
            </a:r>
            <a:r>
              <a:rPr lang="en-US" sz="1400" dirty="0">
                <a:latin typeface="Courier New"/>
                <a:cs typeface="Courier New"/>
              </a:rPr>
              <a:t> </a:t>
            </a:r>
            <a:r>
              <a:rPr lang="en-US" sz="1400" dirty="0" err="1" smtClean="0">
                <a:latin typeface="Courier New"/>
                <a:cs typeface="Courier New"/>
              </a:rPr>
              <a:t>tModelKey</a:t>
            </a:r>
            <a:r>
              <a:rPr lang="en-US" sz="1400" dirty="0">
                <a:latin typeface="Courier New"/>
                <a:cs typeface="Courier New"/>
              </a:rPr>
              <a:t>="uuid:2ec65201-9109-3919-9bec-c9dbefcaccf6"</a:t>
            </a: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service local name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en-US" sz="1400" dirty="0" err="1">
                <a:latin typeface="Courier New"/>
                <a:cs typeface="Courier New"/>
              </a:rPr>
              <a:t>StockQuoteService</a:t>
            </a:r>
            <a:r>
              <a:rPr lang="en-US" sz="1400" dirty="0">
                <a:latin typeface="Courier New"/>
                <a:cs typeface="Courier New"/>
              </a:rPr>
              <a:t>" /&gt;</a:t>
            </a:r>
          </a:p>
          <a:p>
            <a:r>
              <a:rPr lang="en-US" sz="1400" dirty="0">
                <a:latin typeface="Courier New"/>
                <a:cs typeface="Courier New"/>
              </a:rPr>
              <a:t> </a:t>
            </a:r>
            <a:r>
              <a:rPr lang="en-US" sz="1400" dirty="0" smtClean="0">
                <a:latin typeface="Courier New"/>
                <a:cs typeface="Courier New"/>
              </a:rPr>
              <a:t> &lt;</a:t>
            </a:r>
            <a:r>
              <a:rPr lang="en-US" sz="1400" dirty="0">
                <a:latin typeface="Courier New"/>
                <a:cs typeface="Courier New"/>
              </a:rPr>
              <a: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&lt;/</a:t>
            </a:r>
            <a:r>
              <a:rPr lang="en-US" sz="1400" dirty="0" err="1">
                <a:latin typeface="Courier New"/>
                <a:cs typeface="Courier New"/>
              </a:rPr>
              <a:t>find_service</a:t>
            </a:r>
            <a:r>
              <a:rPr lang="en-US" sz="1400" dirty="0">
                <a:latin typeface="Courier New"/>
                <a:cs typeface="Courier New"/>
              </a:rPr>
              <a:t>&gt;</a:t>
            </a:r>
          </a:p>
        </p:txBody>
      </p:sp>
    </p:spTree>
    <p:extLst>
      <p:ext uri="{BB962C8B-B14F-4D97-AF65-F5344CB8AC3E}">
        <p14:creationId xmlns:p14="http://schemas.microsoft.com/office/powerpoint/2010/main" val="4051338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t>Query example - II</a:t>
            </a:r>
            <a:endParaRPr lang="en-US"/>
          </a:p>
        </p:txBody>
      </p:sp>
      <p:sp>
        <p:nvSpPr>
          <p:cNvPr id="57347" name="Rectangle 3"/>
          <p:cNvSpPr>
            <a:spLocks noGrp="1" noChangeArrowheads="1"/>
          </p:cNvSpPr>
          <p:nvPr>
            <p:ph type="body" idx="1"/>
          </p:nvPr>
        </p:nvSpPr>
        <p:spPr/>
        <p:txBody>
          <a:bodyPr/>
          <a:lstStyle/>
          <a:p>
            <a:r>
              <a:rPr lang="en-US" smtClean="0"/>
              <a:t>Find tModel for portType name </a:t>
            </a:r>
            <a:endParaRPr lang="en-US"/>
          </a:p>
        </p:txBody>
      </p:sp>
      <p:sp>
        <p:nvSpPr>
          <p:cNvPr id="54275" name="Text Box 4"/>
          <p:cNvSpPr txBox="1">
            <a:spLocks noChangeArrowheads="1"/>
          </p:cNvSpPr>
          <p:nvPr/>
        </p:nvSpPr>
        <p:spPr bwMode="auto">
          <a:xfrm>
            <a:off x="304800" y="2438400"/>
            <a:ext cx="86106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find_tModel</a:t>
            </a:r>
            <a:r>
              <a:rPr lang="en-US" sz="1400" dirty="0">
                <a:latin typeface="Courier New"/>
                <a:cs typeface="Courier New"/>
              </a:rPr>
              <a:t> generic=</a:t>
            </a:r>
            <a:r>
              <a:rPr lang="ja-JP" altLang="en-US" sz="1400" dirty="0">
                <a:latin typeface="Courier New"/>
                <a:cs typeface="Courier New"/>
              </a:rPr>
              <a:t>”</a:t>
            </a:r>
            <a:r>
              <a:rPr lang="en-US" altLang="ja-JP" sz="1400" dirty="0">
                <a:latin typeface="Courier New"/>
                <a:cs typeface="Courier New"/>
              </a:rPr>
              <a:t>2.0</a:t>
            </a:r>
            <a:r>
              <a:rPr lang="ja-JP" altLang="en-US" sz="1400" dirty="0">
                <a:latin typeface="Courier New"/>
                <a:cs typeface="Courier New"/>
              </a:rPr>
              <a:t>”</a:t>
            </a:r>
            <a:r>
              <a:rPr lang="en-US" altLang="ja-JP" sz="1400" dirty="0">
                <a:latin typeface="Courier New"/>
                <a:cs typeface="Courier New"/>
              </a:rPr>
              <a:t> </a:t>
            </a:r>
            <a:r>
              <a:rPr lang="en-US" altLang="ja-JP" sz="1400" dirty="0" err="1">
                <a:latin typeface="Courier New"/>
                <a:cs typeface="Courier New"/>
              </a:rPr>
              <a:t>xmlns</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urn:uddi-org:api_v2</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a:latin typeface="Courier New"/>
                <a:cs typeface="Courier New"/>
              </a:rPr>
              <a:t>name&gt;</a:t>
            </a:r>
            <a:r>
              <a:rPr lang="en-US" sz="1400" dirty="0" err="1">
                <a:latin typeface="Courier New"/>
                <a:cs typeface="Courier New"/>
              </a:rPr>
              <a:t>StockQuotePortType</a:t>
            </a:r>
            <a:r>
              <a:rPr lang="en-US" sz="1400" dirty="0">
                <a:latin typeface="Courier New"/>
                <a:cs typeface="Courier New"/>
              </a:rPr>
              <a:t>&lt;/name&gt;</a:t>
            </a:r>
          </a:p>
          <a:p>
            <a:r>
              <a:rPr lang="en-US" sz="1400" dirty="0">
                <a:latin typeface="Courier New"/>
                <a:cs typeface="Courier New"/>
              </a:rPr>
              <a:t>  </a:t>
            </a:r>
            <a:r>
              <a:rPr lang="en-US" sz="1400" dirty="0" smtClean="0">
                <a:latin typeface="Courier New"/>
                <a:cs typeface="Courier New"/>
              </a:rPr>
              <a:t>&lt;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err="1" smtClean="0">
                <a:latin typeface="Courier New"/>
                <a:cs typeface="Courier New"/>
              </a:rPr>
              <a:t>keyedReference</a:t>
            </a:r>
            <a:r>
              <a:rPr lang="en-US" sz="1400" dirty="0" smtClean="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uuid:6e090afa-33e5-36eb-81b7-1ca18373f457</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WSDL type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err="1">
                <a:latin typeface="Courier New"/>
                <a:cs typeface="Courier New"/>
              </a:rPr>
              <a:t>portType</a:t>
            </a:r>
            <a:r>
              <a:rPr lang="ja-JP" altLang="en-US" sz="1400" dirty="0">
                <a:latin typeface="Courier New"/>
                <a:cs typeface="Courier New"/>
              </a:rPr>
              <a:t>”</a:t>
            </a:r>
            <a:r>
              <a:rPr lang="en-US" altLang="ja-JP" sz="1400" dirty="0">
                <a:latin typeface="Courier New"/>
                <a:cs typeface="Courier New"/>
              </a:rPr>
              <a:t>/&gt; </a:t>
            </a:r>
          </a:p>
          <a:p>
            <a:r>
              <a:rPr lang="en-US" sz="1400" dirty="0">
                <a:latin typeface="Courier New"/>
                <a:cs typeface="Courier New"/>
              </a:rPr>
              <a:t>    </a:t>
            </a:r>
            <a:r>
              <a:rPr lang="en-US" sz="1400" dirty="0" smtClean="0">
                <a:latin typeface="Courier New"/>
                <a:cs typeface="Courier New"/>
              </a:rPr>
              <a:t>&lt;</a:t>
            </a:r>
            <a:r>
              <a:rPr lang="en-US" sz="1400" dirty="0" err="1" smtClean="0">
                <a:latin typeface="Courier New"/>
                <a:cs typeface="Courier New"/>
              </a:rPr>
              <a:t>keyedReference</a:t>
            </a:r>
            <a:r>
              <a:rPr lang="en-US" sz="1400" dirty="0" smtClean="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uuid:d01987d1-ab2e-3013-9be2-2a66eb99d824</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err="1">
                <a:latin typeface="Courier New"/>
                <a:cs typeface="Courier New"/>
              </a:rPr>
              <a:t>portType</a:t>
            </a:r>
            <a:r>
              <a:rPr lang="en-US" altLang="ja-JP" sz="1400" dirty="0">
                <a:latin typeface="Courier New"/>
                <a:cs typeface="Courier New"/>
              </a:rPr>
              <a:t> namespace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http://</a:t>
            </a:r>
            <a:r>
              <a:rPr lang="en-US" altLang="ja-JP" sz="1400" dirty="0" err="1">
                <a:latin typeface="Courier New"/>
                <a:cs typeface="Courier New"/>
              </a:rPr>
              <a:t>example.com</a:t>
            </a:r>
            <a:r>
              <a:rPr lang="en-US" altLang="ja-JP" sz="1400" dirty="0">
                <a:latin typeface="Courier New"/>
                <a:cs typeface="Courier New"/>
              </a:rPr>
              <a:t>/</a:t>
            </a:r>
            <a:r>
              <a:rPr lang="en-US" altLang="ja-JP" sz="1400" dirty="0" err="1">
                <a:latin typeface="Courier New"/>
                <a:cs typeface="Courier New"/>
              </a:rPr>
              <a:t>stockquote</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a:latin typeface="Courier New"/>
                <a:cs typeface="Courier New"/>
              </a:rPr>
              <a: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&lt;/</a:t>
            </a:r>
            <a:r>
              <a:rPr lang="en-US" sz="1400" dirty="0" err="1">
                <a:latin typeface="Courier New"/>
                <a:cs typeface="Courier New"/>
              </a:rPr>
              <a:t>find_tModel</a:t>
            </a:r>
            <a:r>
              <a:rPr lang="en-US" sz="1400" dirty="0">
                <a:latin typeface="Courier New"/>
                <a:cs typeface="Courier New"/>
              </a:rPr>
              <a:t>&gt;</a:t>
            </a:r>
          </a:p>
        </p:txBody>
      </p:sp>
    </p:spTree>
    <p:extLst>
      <p:ext uri="{BB962C8B-B14F-4D97-AF65-F5344CB8AC3E}">
        <p14:creationId xmlns:p14="http://schemas.microsoft.com/office/powerpoint/2010/main" val="176945968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Query example - III</a:t>
            </a:r>
            <a:endParaRPr lang="en-US"/>
          </a:p>
        </p:txBody>
      </p:sp>
      <p:sp>
        <p:nvSpPr>
          <p:cNvPr id="59395" name="Rectangle 3"/>
          <p:cNvSpPr>
            <a:spLocks noGrp="1" noChangeArrowheads="1"/>
          </p:cNvSpPr>
          <p:nvPr>
            <p:ph type="body" idx="1"/>
          </p:nvPr>
        </p:nvSpPr>
        <p:spPr/>
        <p:txBody>
          <a:bodyPr/>
          <a:lstStyle/>
          <a:p>
            <a:r>
              <a:rPr lang="en-US" dirty="0" smtClean="0"/>
              <a:t>Find bindings for </a:t>
            </a:r>
            <a:r>
              <a:rPr lang="en-US" dirty="0" err="1" smtClean="0"/>
              <a:t>portType</a:t>
            </a:r>
            <a:r>
              <a:rPr lang="en-US" dirty="0" smtClean="0"/>
              <a:t> </a:t>
            </a:r>
            <a:endParaRPr lang="en-US" dirty="0"/>
          </a:p>
        </p:txBody>
      </p:sp>
      <p:sp>
        <p:nvSpPr>
          <p:cNvPr id="56323" name="Text Box 4"/>
          <p:cNvSpPr txBox="1">
            <a:spLocks noChangeArrowheads="1"/>
          </p:cNvSpPr>
          <p:nvPr/>
        </p:nvSpPr>
        <p:spPr bwMode="auto">
          <a:xfrm>
            <a:off x="324000" y="2671570"/>
            <a:ext cx="91440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find_tModel</a:t>
            </a:r>
            <a:r>
              <a:rPr lang="en-US" sz="1400" dirty="0">
                <a:latin typeface="Courier New"/>
                <a:cs typeface="Courier New"/>
              </a:rPr>
              <a:t> generic=</a:t>
            </a:r>
            <a:r>
              <a:rPr lang="ja-JP" altLang="en-US" sz="1400" dirty="0">
                <a:latin typeface="Courier New"/>
                <a:cs typeface="Courier New"/>
              </a:rPr>
              <a:t>”</a:t>
            </a:r>
            <a:r>
              <a:rPr lang="en-US" altLang="ja-JP" sz="1400" dirty="0">
                <a:latin typeface="Courier New"/>
                <a:cs typeface="Courier New"/>
              </a:rPr>
              <a:t>2.0</a:t>
            </a:r>
            <a:r>
              <a:rPr lang="ja-JP" altLang="en-US" sz="1400" dirty="0">
                <a:latin typeface="Courier New"/>
                <a:cs typeface="Courier New"/>
              </a:rPr>
              <a:t>”</a:t>
            </a:r>
            <a:r>
              <a:rPr lang="en-US" altLang="ja-JP" sz="1400" dirty="0">
                <a:latin typeface="Courier New"/>
                <a:cs typeface="Courier New"/>
              </a:rPr>
              <a:t> </a:t>
            </a:r>
            <a:r>
              <a:rPr lang="en-US" altLang="ja-JP" sz="1400" dirty="0" err="1">
                <a:latin typeface="Courier New"/>
                <a:cs typeface="Courier New"/>
              </a:rPr>
              <a:t>xmlns</a:t>
            </a:r>
            <a:r>
              <a:rPr lang="en-US" altLang="ja-JP"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urn:uddi-org:api_v2</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err="1" smtClean="0">
                <a:latin typeface="Courier New"/>
                <a:cs typeface="Courier New"/>
              </a:rPr>
              <a:t>keyedReference</a:t>
            </a:r>
            <a:r>
              <a:rPr lang="en-US" sz="1400" dirty="0" smtClean="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 uuid:6e090afa-33e5-36eb-81b7-1ca18373f457</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WSDL type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binding</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&lt;</a:t>
            </a:r>
            <a:r>
              <a:rPr lang="en-US" sz="1400" dirty="0" err="1" smtClean="0">
                <a:latin typeface="Courier New"/>
                <a:cs typeface="Courier New"/>
              </a:rPr>
              <a:t>keyedReference</a:t>
            </a:r>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uuid:082b0851-25d8-303c-b332-f24a6d53e38e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err="1">
                <a:latin typeface="Courier New"/>
                <a:cs typeface="Courier New"/>
              </a:rPr>
              <a:t>portType</a:t>
            </a:r>
            <a:r>
              <a:rPr lang="en-US" altLang="ja-JP" sz="1400" dirty="0">
                <a:latin typeface="Courier New"/>
                <a:cs typeface="Courier New"/>
              </a:rPr>
              <a:t> reference</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smtClean="0">
                <a:latin typeface="Courier New"/>
                <a:cs typeface="Courier New"/>
              </a:rPr>
              <a:t>          </a:t>
            </a:r>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uuid:e8cf1163-8234-4b35-865f-94a7322e40c3</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r>
              <a:rPr lang="en-US" sz="1400" dirty="0" smtClean="0">
                <a:latin typeface="Courier New"/>
                <a:cs typeface="Courier New"/>
              </a:rPr>
              <a:t>&lt;</a:t>
            </a:r>
            <a:r>
              <a:rPr lang="en-US" sz="1400" dirty="0">
                <a:latin typeface="Courier New"/>
                <a:cs typeface="Courier New"/>
              </a:rPr>
              <a:t>/</a:t>
            </a:r>
            <a:r>
              <a:rPr lang="en-US" sz="1400" dirty="0" err="1">
                <a:latin typeface="Courier New"/>
                <a:cs typeface="Courier New"/>
              </a:rPr>
              <a:t>categoryBag</a:t>
            </a:r>
            <a:r>
              <a:rPr lang="en-US" sz="1400" dirty="0">
                <a:latin typeface="Courier New"/>
                <a:cs typeface="Courier New"/>
              </a:rPr>
              <a:t>&gt;</a:t>
            </a:r>
          </a:p>
          <a:p>
            <a:r>
              <a:rPr lang="en-US" sz="1400" dirty="0">
                <a:latin typeface="Courier New"/>
                <a:cs typeface="Courier New"/>
              </a:rPr>
              <a:t>&lt;/</a:t>
            </a:r>
            <a:r>
              <a:rPr lang="en-US" sz="1400" dirty="0" err="1">
                <a:latin typeface="Courier New"/>
                <a:cs typeface="Courier New"/>
              </a:rPr>
              <a:t>find_tModel</a:t>
            </a:r>
            <a:r>
              <a:rPr lang="en-US" sz="1400" dirty="0">
                <a:latin typeface="Courier New"/>
                <a:cs typeface="Courier New"/>
              </a:rPr>
              <a:t>&gt;</a:t>
            </a:r>
          </a:p>
        </p:txBody>
      </p:sp>
    </p:spTree>
    <p:extLst>
      <p:ext uri="{BB962C8B-B14F-4D97-AF65-F5344CB8AC3E}">
        <p14:creationId xmlns:p14="http://schemas.microsoft.com/office/powerpoint/2010/main" val="3823564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4000" y="900000"/>
            <a:ext cx="8820000" cy="649288"/>
          </a:xfrm>
        </p:spPr>
        <p:txBody>
          <a:bodyPr/>
          <a:lstStyle/>
          <a:p>
            <a:r>
              <a:rPr lang="en-US" dirty="0"/>
              <a:t>Universal Description Discovery and Integration </a:t>
            </a:r>
          </a:p>
        </p:txBody>
      </p:sp>
      <p:sp>
        <p:nvSpPr>
          <p:cNvPr id="10243" name="Rectangle 3"/>
          <p:cNvSpPr>
            <a:spLocks noGrp="1" noChangeArrowheads="1"/>
          </p:cNvSpPr>
          <p:nvPr>
            <p:ph type="body" idx="1"/>
          </p:nvPr>
        </p:nvSpPr>
        <p:spPr/>
        <p:txBody>
          <a:bodyPr/>
          <a:lstStyle/>
          <a:p>
            <a:r>
              <a:rPr lang="en-US" dirty="0" smtClean="0"/>
              <a:t>Specifications:</a:t>
            </a:r>
          </a:p>
          <a:p>
            <a:pPr lvl="1"/>
            <a:r>
              <a:rPr lang="en-US" dirty="0" smtClean="0"/>
              <a:t>Schemas for service and business description</a:t>
            </a:r>
          </a:p>
          <a:p>
            <a:pPr lvl="1"/>
            <a:r>
              <a:rPr lang="en-US" dirty="0" smtClean="0"/>
              <a:t>Query and update API for the registry</a:t>
            </a:r>
          </a:p>
          <a:p>
            <a:r>
              <a:rPr lang="en-US" dirty="0" smtClean="0"/>
              <a:t>WS-I compatible</a:t>
            </a:r>
          </a:p>
          <a:p>
            <a:r>
              <a:rPr lang="en-US" dirty="0" smtClean="0"/>
              <a:t>Based on XML, HTTP, SOAP, WSDL</a:t>
            </a:r>
          </a:p>
          <a:p>
            <a:r>
              <a:rPr lang="en-US" dirty="0" smtClean="0"/>
              <a:t>Current status : </a:t>
            </a:r>
          </a:p>
          <a:p>
            <a:pPr lvl="1"/>
            <a:r>
              <a:rPr lang="en-US" dirty="0" smtClean="0"/>
              <a:t>UDDI 3.0 has been released in August 2003.</a:t>
            </a:r>
          </a:p>
          <a:p>
            <a:pPr lvl="1"/>
            <a:r>
              <a:rPr lang="en-US" dirty="0" smtClean="0"/>
              <a:t>OASIS UDDI Specifications Technical Committee manages and develops UDDI Specifications</a:t>
            </a:r>
          </a:p>
          <a:p>
            <a:endParaRPr lang="en-US" dirty="0"/>
          </a:p>
        </p:txBody>
      </p:sp>
    </p:spTree>
    <p:extLst>
      <p:ext uri="{BB962C8B-B14F-4D97-AF65-F5344CB8AC3E}">
        <p14:creationId xmlns:p14="http://schemas.microsoft.com/office/powerpoint/2010/main" val="218874085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Updates to UDDI Specifications  </a:t>
            </a:r>
            <a:endParaRPr lang="en-US" dirty="0"/>
          </a:p>
        </p:txBody>
      </p:sp>
      <p:sp>
        <p:nvSpPr>
          <p:cNvPr id="40963" name="Rectangle 3"/>
          <p:cNvSpPr>
            <a:spLocks noGrp="1" noChangeArrowheads="1"/>
          </p:cNvSpPr>
          <p:nvPr>
            <p:ph type="body" idx="1"/>
          </p:nvPr>
        </p:nvSpPr>
        <p:spPr/>
        <p:txBody>
          <a:bodyPr/>
          <a:lstStyle/>
          <a:p>
            <a:pPr marL="0" indent="0">
              <a:buNone/>
            </a:pPr>
            <a:r>
              <a:rPr lang="en-US" dirty="0"/>
              <a:t>R</a:t>
            </a:r>
            <a:r>
              <a:rPr lang="en-US" dirty="0" smtClean="0"/>
              <a:t>icher mapping of WSDL 1.1 to UDDI v.2 and v.3</a:t>
            </a:r>
          </a:p>
          <a:p>
            <a:pPr lvl="1"/>
            <a:r>
              <a:rPr lang="en-US" dirty="0" smtClean="0"/>
              <a:t> </a:t>
            </a:r>
            <a:r>
              <a:rPr lang="en-US" dirty="0" err="1" smtClean="0"/>
              <a:t>portType</a:t>
            </a:r>
            <a:r>
              <a:rPr lang="en-US" dirty="0" smtClean="0"/>
              <a:t> is supported.</a:t>
            </a:r>
          </a:p>
          <a:p>
            <a:pPr lvl="2"/>
            <a:r>
              <a:rPr lang="en-US" dirty="0" smtClean="0"/>
              <a:t>Note that </a:t>
            </a:r>
            <a:r>
              <a:rPr lang="en-US" dirty="0" err="1" smtClean="0"/>
              <a:t>portType</a:t>
            </a:r>
            <a:r>
              <a:rPr lang="en-US" dirty="0" smtClean="0"/>
              <a:t> replaced by Interface in WSDL 2.</a:t>
            </a:r>
          </a:p>
          <a:p>
            <a:pPr lvl="1"/>
            <a:r>
              <a:rPr lang="en-US" dirty="0" smtClean="0"/>
              <a:t> any logical/physical WSDL structure is supported</a:t>
            </a:r>
          </a:p>
        </p:txBody>
      </p:sp>
      <p:sp>
        <p:nvSpPr>
          <p:cNvPr id="58371" name="Text Box 4"/>
          <p:cNvSpPr txBox="1">
            <a:spLocks noChangeArrowheads="1"/>
          </p:cNvSpPr>
          <p:nvPr/>
        </p:nvSpPr>
        <p:spPr bwMode="auto">
          <a:xfrm>
            <a:off x="2286000" y="6096000"/>
            <a:ext cx="6858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a:hlinkClick r:id="rId3"/>
              </a:rPr>
              <a:t>http://www.oasis-open.org/committees/uddi-spec/doc/tn/uddi-spec-tc-tn-wsdl-v200-20031104.htm</a:t>
            </a:r>
            <a:r>
              <a:rPr lang="en-US" sz="1800"/>
              <a:t> </a:t>
            </a:r>
          </a:p>
        </p:txBody>
      </p:sp>
    </p:spTree>
    <p:extLst>
      <p:ext uri="{BB962C8B-B14F-4D97-AF65-F5344CB8AC3E}">
        <p14:creationId xmlns:p14="http://schemas.microsoft.com/office/powerpoint/2010/main" val="397536811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Updates to UDDI Specifications  </a:t>
            </a:r>
            <a:endParaRPr lang="en-US" dirty="0"/>
          </a:p>
        </p:txBody>
      </p:sp>
      <p:sp>
        <p:nvSpPr>
          <p:cNvPr id="40963" name="Rectangle 3"/>
          <p:cNvSpPr>
            <a:spLocks noGrp="1" noChangeArrowheads="1"/>
          </p:cNvSpPr>
          <p:nvPr>
            <p:ph type="body" idx="1"/>
          </p:nvPr>
        </p:nvSpPr>
        <p:spPr/>
        <p:txBody>
          <a:bodyPr/>
          <a:lstStyle/>
          <a:p>
            <a:r>
              <a:rPr lang="en-US" dirty="0" smtClean="0"/>
              <a:t>new querying abilities on UDDI registries</a:t>
            </a:r>
          </a:p>
          <a:p>
            <a:pPr lvl="1"/>
            <a:r>
              <a:rPr lang="en-US" dirty="0" smtClean="0"/>
              <a:t>Given the namespace of a </a:t>
            </a:r>
            <a:r>
              <a:rPr lang="en-US" dirty="0" err="1" smtClean="0"/>
              <a:t>wsdl:portType</a:t>
            </a:r>
            <a:r>
              <a:rPr lang="en-US" dirty="0" smtClean="0"/>
              <a:t>, find the </a:t>
            </a:r>
            <a:r>
              <a:rPr lang="en-US" dirty="0" err="1" smtClean="0"/>
              <a:t>tModel</a:t>
            </a:r>
            <a:r>
              <a:rPr lang="en-US" dirty="0" smtClean="0"/>
              <a:t> that represents that </a:t>
            </a:r>
            <a:r>
              <a:rPr lang="en-US" dirty="0" err="1" smtClean="0"/>
              <a:t>portType</a:t>
            </a:r>
            <a:r>
              <a:rPr lang="en-US" dirty="0" smtClean="0"/>
              <a:t>.</a:t>
            </a:r>
          </a:p>
          <a:p>
            <a:pPr lvl="1"/>
            <a:r>
              <a:rPr lang="en-US" dirty="0" smtClean="0"/>
              <a:t>Given the namespace a </a:t>
            </a:r>
            <a:r>
              <a:rPr lang="en-US" dirty="0" err="1" smtClean="0"/>
              <a:t>wsdl:binding</a:t>
            </a:r>
            <a:r>
              <a:rPr lang="en-US" dirty="0" smtClean="0"/>
              <a:t>, find the </a:t>
            </a:r>
            <a:r>
              <a:rPr lang="en-US" dirty="0" err="1" smtClean="0"/>
              <a:t>tModel</a:t>
            </a:r>
            <a:r>
              <a:rPr lang="en-US" dirty="0" smtClean="0"/>
              <a:t> that represents that binding.</a:t>
            </a:r>
          </a:p>
          <a:p>
            <a:pPr lvl="1"/>
            <a:r>
              <a:rPr lang="en-US" dirty="0" smtClean="0"/>
              <a:t>Given a </a:t>
            </a:r>
            <a:r>
              <a:rPr lang="en-US" dirty="0" err="1" smtClean="0"/>
              <a:t>tModel</a:t>
            </a:r>
            <a:r>
              <a:rPr lang="en-US" dirty="0" smtClean="0"/>
              <a:t> representing a </a:t>
            </a:r>
            <a:r>
              <a:rPr lang="en-US" dirty="0" err="1" smtClean="0"/>
              <a:t>portType</a:t>
            </a:r>
            <a:r>
              <a:rPr lang="en-US" dirty="0" smtClean="0"/>
              <a:t>, find all </a:t>
            </a:r>
            <a:r>
              <a:rPr lang="en-US" dirty="0" err="1" smtClean="0"/>
              <a:t>tModels</a:t>
            </a:r>
            <a:r>
              <a:rPr lang="en-US" dirty="0" smtClean="0"/>
              <a:t> representing bindings for that </a:t>
            </a:r>
            <a:r>
              <a:rPr lang="en-US" dirty="0" err="1" smtClean="0"/>
              <a:t>portType</a:t>
            </a:r>
            <a:r>
              <a:rPr lang="en-US" dirty="0" smtClean="0"/>
              <a:t>.</a:t>
            </a:r>
          </a:p>
          <a:p>
            <a:pPr lvl="1"/>
            <a:r>
              <a:rPr lang="en-US" dirty="0" smtClean="0"/>
              <a:t>Given a </a:t>
            </a:r>
            <a:r>
              <a:rPr lang="en-US" dirty="0" err="1" smtClean="0"/>
              <a:t>tModel</a:t>
            </a:r>
            <a:r>
              <a:rPr lang="en-US" dirty="0" smtClean="0"/>
              <a:t> representing a </a:t>
            </a:r>
            <a:r>
              <a:rPr lang="en-US" dirty="0" err="1" smtClean="0"/>
              <a:t>portType</a:t>
            </a:r>
            <a:r>
              <a:rPr lang="en-US" dirty="0" smtClean="0"/>
              <a:t>, find all </a:t>
            </a:r>
            <a:r>
              <a:rPr lang="en-US" dirty="0" err="1" smtClean="0"/>
              <a:t>bindingTemplates</a:t>
            </a:r>
            <a:r>
              <a:rPr lang="en-US" dirty="0" smtClean="0"/>
              <a:t> that represent implementations of that </a:t>
            </a:r>
            <a:r>
              <a:rPr lang="en-US" dirty="0" err="1" smtClean="0"/>
              <a:t>portType</a:t>
            </a:r>
            <a:r>
              <a:rPr lang="en-US" dirty="0" smtClean="0"/>
              <a:t>.</a:t>
            </a:r>
          </a:p>
          <a:p>
            <a:pPr lvl="1"/>
            <a:r>
              <a:rPr lang="en-US" dirty="0" smtClean="0"/>
              <a:t>Given a </a:t>
            </a:r>
            <a:r>
              <a:rPr lang="en-US" dirty="0" err="1" smtClean="0"/>
              <a:t>tModel</a:t>
            </a:r>
            <a:r>
              <a:rPr lang="en-US" dirty="0" smtClean="0"/>
              <a:t> representing a binding, find all </a:t>
            </a:r>
            <a:r>
              <a:rPr lang="en-US" dirty="0" err="1" smtClean="0"/>
              <a:t>bindingTemplates</a:t>
            </a:r>
            <a:r>
              <a:rPr lang="en-US" dirty="0" smtClean="0"/>
              <a:t> that represent implementations of that binding.</a:t>
            </a:r>
          </a:p>
          <a:p>
            <a:pPr lvl="1"/>
            <a:r>
              <a:rPr lang="en-US" dirty="0" smtClean="0"/>
              <a:t>Given the namespace of a </a:t>
            </a:r>
            <a:r>
              <a:rPr lang="en-US" dirty="0" err="1" smtClean="0"/>
              <a:t>wsdl:service</a:t>
            </a:r>
            <a:r>
              <a:rPr lang="en-US" dirty="0" smtClean="0"/>
              <a:t>, find the </a:t>
            </a:r>
            <a:r>
              <a:rPr lang="en-US" dirty="0" err="1" smtClean="0"/>
              <a:t>businessService</a:t>
            </a:r>
            <a:r>
              <a:rPr lang="en-US" dirty="0" smtClean="0"/>
              <a:t> that represents that service.</a:t>
            </a:r>
          </a:p>
          <a:p>
            <a:pPr lvl="1"/>
            <a:endParaRPr lang="en-US" dirty="0" smtClean="0"/>
          </a:p>
        </p:txBody>
      </p:sp>
    </p:spTree>
    <p:extLst>
      <p:ext uri="{BB962C8B-B14F-4D97-AF65-F5344CB8AC3E}">
        <p14:creationId xmlns:p14="http://schemas.microsoft.com/office/powerpoint/2010/main" val="68874012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Grp="1" noChangeArrowheads="1"/>
          </p:cNvSpPr>
          <p:nvPr>
            <p:ph type="title"/>
          </p:nvPr>
        </p:nvSpPr>
        <p:spPr/>
        <p:txBody>
          <a:bodyPr/>
          <a:lstStyle/>
          <a:p>
            <a:r>
              <a:rPr lang="en-US" smtClean="0"/>
              <a:t>WSDL data model</a:t>
            </a:r>
            <a:endParaRPr lang="en-US"/>
          </a:p>
        </p:txBody>
      </p:sp>
      <p:pic>
        <p:nvPicPr>
          <p:cNvPr id="60417" name="Picture 4" descr="WSDL data model"/>
          <p:cNvPicPr>
            <a:picLocks noChangeAspect="1" noChangeArrowheads="1"/>
          </p:cNvPicPr>
          <p:nvPr>
            <p:ph idx="1"/>
          </p:nvPr>
        </p:nvPicPr>
        <p:blipFill>
          <a:blip r:embed="rId2">
            <a:extLst>
              <a:ext uri="{28A0092B-C50C-407E-A947-70E740481C1C}">
                <a14:useLocalDpi xmlns:a14="http://schemas.microsoft.com/office/drawing/2010/main" val="0"/>
              </a:ext>
            </a:extLst>
          </a:blip>
          <a:srcRect l="-35148" r="-35148"/>
          <a:stretch>
            <a:fillRect/>
          </a:stretch>
        </p:blipFill>
        <p:spPr/>
      </p:pic>
    </p:spTree>
    <p:extLst>
      <p:ext uri="{BB962C8B-B14F-4D97-AF65-F5344CB8AC3E}">
        <p14:creationId xmlns:p14="http://schemas.microsoft.com/office/powerpoint/2010/main" val="424999108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5"/>
          <p:cNvSpPr>
            <a:spLocks noGrp="1" noChangeArrowheads="1"/>
          </p:cNvSpPr>
          <p:nvPr>
            <p:ph type="title"/>
          </p:nvPr>
        </p:nvSpPr>
        <p:spPr/>
        <p:txBody>
          <a:bodyPr/>
          <a:lstStyle/>
          <a:p>
            <a:r>
              <a:rPr lang="en-US" smtClean="0"/>
              <a:t>UDDI data model</a:t>
            </a:r>
            <a:endParaRPr lang="en-US"/>
          </a:p>
        </p:txBody>
      </p:sp>
      <p:pic>
        <p:nvPicPr>
          <p:cNvPr id="61441" name="Picture 4" descr="UDDI data model"/>
          <p:cNvPicPr>
            <a:picLocks noChangeAspect="1" noChangeArrowheads="1"/>
          </p:cNvPicPr>
          <p:nvPr>
            <p:ph idx="1"/>
          </p:nvPr>
        </p:nvPicPr>
        <p:blipFill>
          <a:blip r:embed="rId2">
            <a:extLst>
              <a:ext uri="{28A0092B-C50C-407E-A947-70E740481C1C}">
                <a14:useLocalDpi xmlns:a14="http://schemas.microsoft.com/office/drawing/2010/main" val="0"/>
              </a:ext>
            </a:extLst>
          </a:blip>
          <a:srcRect l="-27805" r="-27805"/>
          <a:stretch>
            <a:fillRect/>
          </a:stretch>
        </p:blipFill>
        <p:spPr/>
      </p:pic>
    </p:spTree>
    <p:extLst>
      <p:ext uri="{BB962C8B-B14F-4D97-AF65-F5344CB8AC3E}">
        <p14:creationId xmlns:p14="http://schemas.microsoft.com/office/powerpoint/2010/main" val="407873285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5"/>
          <p:cNvSpPr>
            <a:spLocks noGrp="1" noChangeArrowheads="1"/>
          </p:cNvSpPr>
          <p:nvPr>
            <p:ph type="title"/>
          </p:nvPr>
        </p:nvSpPr>
        <p:spPr/>
        <p:txBody>
          <a:bodyPr/>
          <a:lstStyle/>
          <a:p>
            <a:r>
              <a:rPr lang="en-US" smtClean="0"/>
              <a:t>mapping of WSDL 1.1 to UDDI V2 data model </a:t>
            </a:r>
            <a:endParaRPr lang="en-US"/>
          </a:p>
        </p:txBody>
      </p:sp>
      <p:pic>
        <p:nvPicPr>
          <p:cNvPr id="62466" name="Picture 4" descr="mapping"/>
          <p:cNvPicPr>
            <a:picLocks noChangeAspect="1" noChangeArrowheads="1"/>
          </p:cNvPicPr>
          <p:nvPr>
            <p:ph idx="1"/>
          </p:nvPr>
        </p:nvPicPr>
        <p:blipFill>
          <a:blip r:embed="rId3">
            <a:extLst>
              <a:ext uri="{28A0092B-C50C-407E-A947-70E740481C1C}">
                <a14:useLocalDpi xmlns:a14="http://schemas.microsoft.com/office/drawing/2010/main" val="0"/>
              </a:ext>
            </a:extLst>
          </a:blip>
          <a:srcRect l="-29211" r="-29211"/>
          <a:stretch>
            <a:fillRect/>
          </a:stretch>
        </p:blipFill>
        <p:spPr/>
      </p:pic>
    </p:spTree>
    <p:extLst>
      <p:ext uri="{BB962C8B-B14F-4D97-AF65-F5344CB8AC3E}">
        <p14:creationId xmlns:p14="http://schemas.microsoft.com/office/powerpoint/2010/main" val="353217188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smtClean="0"/>
              <a:t>Limitations</a:t>
            </a:r>
            <a:endParaRPr lang="en-US" dirty="0"/>
          </a:p>
        </p:txBody>
      </p:sp>
      <p:sp>
        <p:nvSpPr>
          <p:cNvPr id="65539" name="Rectangle 3"/>
          <p:cNvSpPr>
            <a:spLocks noGrp="1" noChangeArrowheads="1"/>
          </p:cNvSpPr>
          <p:nvPr>
            <p:ph type="body" idx="1"/>
          </p:nvPr>
        </p:nvSpPr>
        <p:spPr/>
        <p:txBody>
          <a:bodyPr/>
          <a:lstStyle/>
          <a:p>
            <a:r>
              <a:rPr lang="en-US" dirty="0" err="1" smtClean="0"/>
              <a:t>tModels</a:t>
            </a:r>
            <a:r>
              <a:rPr lang="en-US" dirty="0" smtClean="0"/>
              <a:t> are not stored in UDDI registries themselves.  A unique identifier referencing a </a:t>
            </a:r>
            <a:r>
              <a:rPr lang="en-US" dirty="0" err="1" smtClean="0"/>
              <a:t>tModel</a:t>
            </a:r>
            <a:r>
              <a:rPr lang="en-US" dirty="0" smtClean="0"/>
              <a:t> is contained in the registries.</a:t>
            </a:r>
          </a:p>
          <a:p>
            <a:endParaRPr lang="en-US" dirty="0" smtClean="0"/>
          </a:p>
          <a:p>
            <a:r>
              <a:rPr lang="en-US" dirty="0" smtClean="0"/>
              <a:t>There is no uniform way of querying about services, service interfaces and classifications.</a:t>
            </a:r>
          </a:p>
          <a:p>
            <a:endParaRPr lang="en-US" dirty="0" smtClean="0"/>
          </a:p>
          <a:p>
            <a:r>
              <a:rPr lang="en-US" dirty="0" smtClean="0"/>
              <a:t>UDDI does not support WSDL security</a:t>
            </a:r>
            <a:endParaRPr lang="en-US" dirty="0"/>
          </a:p>
        </p:txBody>
      </p:sp>
    </p:spTree>
    <p:extLst>
      <p:ext uri="{BB962C8B-B14F-4D97-AF65-F5344CB8AC3E}">
        <p14:creationId xmlns:p14="http://schemas.microsoft.com/office/powerpoint/2010/main" val="243400615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dirty="0" smtClean="0"/>
              <a:t>Limitations</a:t>
            </a:r>
            <a:endParaRPr lang="en-US" dirty="0"/>
          </a:p>
        </p:txBody>
      </p:sp>
      <p:sp>
        <p:nvSpPr>
          <p:cNvPr id="78851" name="Rectangle 3"/>
          <p:cNvSpPr>
            <a:spLocks noGrp="1" noChangeArrowheads="1"/>
          </p:cNvSpPr>
          <p:nvPr>
            <p:ph type="body" idx="1"/>
          </p:nvPr>
        </p:nvSpPr>
        <p:spPr/>
        <p:txBody>
          <a:bodyPr/>
          <a:lstStyle/>
          <a:p>
            <a:r>
              <a:rPr lang="en-GB" smtClean="0"/>
              <a:t>Out-of-date service documents in UDDI registries. No dynamic discovery functionality</a:t>
            </a:r>
          </a:p>
          <a:p>
            <a:endParaRPr lang="en-GB" smtClean="0"/>
          </a:p>
          <a:p>
            <a:r>
              <a:rPr lang="en-US" smtClean="0"/>
              <a:t>Limited query capabilities: s</a:t>
            </a:r>
            <a:r>
              <a:rPr lang="en-GB" smtClean="0"/>
              <a:t>earch for services restricted to WS name and its classification</a:t>
            </a:r>
          </a:p>
          <a:p>
            <a:endParaRPr lang="en-US" smtClean="0"/>
          </a:p>
        </p:txBody>
      </p:sp>
    </p:spTree>
    <p:extLst>
      <p:ext uri="{BB962C8B-B14F-4D97-AF65-F5344CB8AC3E}">
        <p14:creationId xmlns:p14="http://schemas.microsoft.com/office/powerpoint/2010/main" val="281464019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t>Future Extensions to UDDI</a:t>
            </a:r>
            <a:endParaRPr lang="en-US"/>
          </a:p>
        </p:txBody>
      </p:sp>
      <p:sp>
        <p:nvSpPr>
          <p:cNvPr id="75779" name="Rectangle 3"/>
          <p:cNvSpPr>
            <a:spLocks noGrp="1" noChangeArrowheads="1"/>
          </p:cNvSpPr>
          <p:nvPr>
            <p:ph type="body" idx="1"/>
          </p:nvPr>
        </p:nvSpPr>
        <p:spPr/>
        <p:txBody>
          <a:bodyPr/>
          <a:lstStyle/>
          <a:p>
            <a:r>
              <a:rPr lang="en-US" smtClean="0"/>
              <a:t>Information on spatial and temporal availability of a service</a:t>
            </a:r>
          </a:p>
          <a:p>
            <a:r>
              <a:rPr lang="en-US" smtClean="0"/>
              <a:t>Information on pricing, payment and delivery channels</a:t>
            </a:r>
          </a:p>
          <a:p>
            <a:r>
              <a:rPr lang="en-US" smtClean="0"/>
              <a:t>Information on degree of security and confidentiality of service request</a:t>
            </a:r>
          </a:p>
          <a:p>
            <a:r>
              <a:rPr lang="en-US" smtClean="0"/>
              <a:t>Information on consumption, quality of service and reputation</a:t>
            </a:r>
            <a:endParaRPr lang="en-US"/>
          </a:p>
        </p:txBody>
      </p:sp>
    </p:spTree>
    <p:extLst>
      <p:ext uri="{BB962C8B-B14F-4D97-AF65-F5344CB8AC3E}">
        <p14:creationId xmlns:p14="http://schemas.microsoft.com/office/powerpoint/2010/main" val="10219800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err="1" smtClean="0"/>
              <a:t>Organising</a:t>
            </a:r>
            <a:r>
              <a:rPr lang="en-US" dirty="0" smtClean="0"/>
              <a:t> Structure</a:t>
            </a:r>
            <a:endParaRPr lang="en-US" dirty="0"/>
          </a:p>
        </p:txBody>
      </p:sp>
      <p:sp>
        <p:nvSpPr>
          <p:cNvPr id="25603" name="Rectangle 3"/>
          <p:cNvSpPr>
            <a:spLocks noGrp="1" noChangeArrowheads="1"/>
          </p:cNvSpPr>
          <p:nvPr>
            <p:ph type="body" idx="1"/>
          </p:nvPr>
        </p:nvSpPr>
        <p:spPr/>
        <p:txBody>
          <a:bodyPr/>
          <a:lstStyle/>
          <a:p>
            <a:pPr marL="0" indent="0">
              <a:buNone/>
            </a:pPr>
            <a:r>
              <a:rPr lang="en-US" dirty="0" smtClean="0"/>
              <a:t>UDDI registries store three types of published information about web services:</a:t>
            </a:r>
          </a:p>
          <a:p>
            <a:pPr lvl="1"/>
            <a:r>
              <a:rPr lang="en-US" dirty="0" smtClean="0"/>
              <a:t>White Pages: information such as name, address, i.e. contact details</a:t>
            </a:r>
          </a:p>
          <a:p>
            <a:pPr lvl="1"/>
            <a:r>
              <a:rPr lang="en-US" dirty="0" smtClean="0"/>
              <a:t>Yellow Pages: information such as categorization of businesses or services</a:t>
            </a:r>
          </a:p>
          <a:p>
            <a:pPr lvl="1"/>
            <a:r>
              <a:rPr lang="en-US" dirty="0" smtClean="0"/>
              <a:t>Green Pages: information such as technical data about services</a:t>
            </a:r>
            <a:endParaRPr lang="en-US" dirty="0"/>
          </a:p>
        </p:txBody>
      </p:sp>
    </p:spTree>
    <p:extLst>
      <p:ext uri="{BB962C8B-B14F-4D97-AF65-F5344CB8AC3E}">
        <p14:creationId xmlns:p14="http://schemas.microsoft.com/office/powerpoint/2010/main" val="30681153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Business Description</a:t>
            </a:r>
            <a:endParaRPr lang="en-US" dirty="0"/>
          </a:p>
        </p:txBody>
      </p:sp>
      <p:sp>
        <p:nvSpPr>
          <p:cNvPr id="28675" name="Rectangle 3"/>
          <p:cNvSpPr>
            <a:spLocks noGrp="1" noChangeArrowheads="1"/>
          </p:cNvSpPr>
          <p:nvPr>
            <p:ph type="body" idx="1"/>
          </p:nvPr>
        </p:nvSpPr>
        <p:spPr/>
        <p:txBody>
          <a:bodyPr/>
          <a:lstStyle/>
          <a:p>
            <a:r>
              <a:rPr lang="en-US" smtClean="0"/>
              <a:t>businessEntity</a:t>
            </a:r>
          </a:p>
          <a:p>
            <a:pPr lvl="1"/>
            <a:r>
              <a:rPr lang="en-US" smtClean="0"/>
              <a:t>provides information, including identifiers, contact information etc…</a:t>
            </a:r>
          </a:p>
          <a:p>
            <a:pPr lvl="1"/>
            <a:r>
              <a:rPr lang="en-US" smtClean="0"/>
              <a:t>  [white-pages information]</a:t>
            </a:r>
          </a:p>
          <a:p>
            <a:pPr lvl="1"/>
            <a:r>
              <a:rPr lang="en-US" smtClean="0"/>
              <a:t>includes one or more businessService (service entity) elements that represents the services it provides</a:t>
            </a:r>
          </a:p>
          <a:p>
            <a:pPr lvl="1"/>
            <a:r>
              <a:rPr lang="en-US" smtClean="0"/>
              <a:t>specifies a categoryBag to categorize the business [yellow-pages information]</a:t>
            </a:r>
          </a:p>
          <a:p>
            <a:pPr lvl="1"/>
            <a:r>
              <a:rPr lang="en-US" smtClean="0"/>
              <a:t>a unique key identifies each businessEntity</a:t>
            </a:r>
            <a:endParaRPr lang="en-US"/>
          </a:p>
        </p:txBody>
      </p:sp>
    </p:spTree>
    <p:extLst>
      <p:ext uri="{BB962C8B-B14F-4D97-AF65-F5344CB8AC3E}">
        <p14:creationId xmlns:p14="http://schemas.microsoft.com/office/powerpoint/2010/main" val="23406804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533400" y="914400"/>
            <a:ext cx="8077200" cy="5909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businessEntity</a:t>
            </a:r>
            <a:r>
              <a:rPr lang="en-US" sz="1400" dirty="0">
                <a:latin typeface="Courier New"/>
                <a:cs typeface="Courier New"/>
              </a:rPr>
              <a:t> </a:t>
            </a:r>
            <a:r>
              <a:rPr lang="en-US" sz="1400" dirty="0" err="1">
                <a:latin typeface="Courier New"/>
                <a:cs typeface="Courier New"/>
              </a:rPr>
              <a:t>businessKey</a:t>
            </a:r>
            <a:r>
              <a:rPr lang="en-US" sz="1400" dirty="0">
                <a:latin typeface="Courier New"/>
                <a:cs typeface="Courier New"/>
              </a:rPr>
              <a:t>=</a:t>
            </a:r>
          </a:p>
          <a:p>
            <a:r>
              <a:rPr lang="en-US" sz="1400" dirty="0">
                <a:latin typeface="Courier New"/>
                <a:cs typeface="Courier New"/>
              </a:rPr>
              <a:t>	</a:t>
            </a:r>
            <a:r>
              <a:rPr lang="ja-JP" altLang="en-US" sz="1400" dirty="0">
                <a:latin typeface="Courier New"/>
                <a:cs typeface="Courier New"/>
              </a:rPr>
              <a:t>“</a:t>
            </a:r>
            <a:r>
              <a:rPr lang="en-US" altLang="ja-JP" sz="1400" dirty="0">
                <a:latin typeface="Courier New"/>
                <a:cs typeface="Courier New"/>
              </a:rPr>
              <a:t>A687FG00-56NM-EFT1-3456-098765432124</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&lt;name&gt;Acme Travel Incorporated&lt;/name&gt;</a:t>
            </a:r>
          </a:p>
          <a:p>
            <a:r>
              <a:rPr lang="en-US" sz="1400" dirty="0">
                <a:latin typeface="Courier New"/>
                <a:cs typeface="Courier New"/>
              </a:rPr>
              <a:t>   &lt;description </a:t>
            </a:r>
            <a:r>
              <a:rPr lang="en-US" sz="1400" dirty="0" err="1">
                <a:latin typeface="Courier New"/>
                <a:cs typeface="Courier New"/>
              </a:rPr>
              <a:t>xml:lang</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en</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Acme is a world leader in online travel services </a:t>
            </a:r>
          </a:p>
          <a:p>
            <a:r>
              <a:rPr lang="en-US" sz="1400" dirty="0">
                <a:latin typeface="Courier New"/>
                <a:cs typeface="Courier New"/>
              </a:rPr>
              <a:t>   &lt;/description&gt;</a:t>
            </a:r>
          </a:p>
          <a:p>
            <a:r>
              <a:rPr lang="en-US" sz="1400" dirty="0">
                <a:latin typeface="Courier New"/>
                <a:cs typeface="Courier New"/>
              </a:rPr>
              <a:t>   &lt;contacts&gt; </a:t>
            </a:r>
          </a:p>
          <a:p>
            <a:r>
              <a:rPr lang="en-US" sz="1400" dirty="0">
                <a:latin typeface="Courier New"/>
                <a:cs typeface="Courier New"/>
              </a:rPr>
              <a:t>   	&lt;contact </a:t>
            </a:r>
            <a:r>
              <a:rPr lang="en-US" sz="1400" dirty="0" err="1">
                <a:latin typeface="Courier New"/>
                <a:cs typeface="Courier New"/>
              </a:rPr>
              <a:t>useType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US general</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a:t>
            </a:r>
            <a:r>
              <a:rPr lang="en-US" sz="1400" dirty="0" err="1">
                <a:latin typeface="Courier New"/>
                <a:cs typeface="Courier New"/>
              </a:rPr>
              <a:t>personName</a:t>
            </a:r>
            <a:r>
              <a:rPr lang="en-US" sz="1400" dirty="0">
                <a:latin typeface="Courier New"/>
                <a:cs typeface="Courier New"/>
              </a:rPr>
              <a:t>&gt;Acme Inc.&lt;/</a:t>
            </a:r>
            <a:r>
              <a:rPr lang="en-US" sz="1400" dirty="0" err="1">
                <a:latin typeface="Courier New"/>
                <a:cs typeface="Courier New"/>
              </a:rPr>
              <a:t>personName</a:t>
            </a:r>
            <a:r>
              <a:rPr lang="en-US" sz="1400" dirty="0">
                <a:latin typeface="Courier New"/>
                <a:cs typeface="Courier New"/>
              </a:rPr>
              <a:t>&gt;</a:t>
            </a:r>
          </a:p>
          <a:p>
            <a:r>
              <a:rPr lang="en-US" sz="1400" dirty="0">
                <a:latin typeface="Courier New"/>
                <a:cs typeface="Courier New"/>
              </a:rPr>
              <a:t>	&lt;phone&gt;1 800 CALL ACME&lt;/phone&gt;</a:t>
            </a:r>
          </a:p>
          <a:p>
            <a:r>
              <a:rPr lang="en-US" sz="1400" dirty="0">
                <a:latin typeface="Courier New"/>
                <a:cs typeface="Courier New"/>
              </a:rPr>
              <a:t>	&lt;email </a:t>
            </a:r>
            <a:r>
              <a:rPr lang="en-US" sz="1400" dirty="0" err="1">
                <a:latin typeface="Courier New"/>
                <a:cs typeface="Courier New"/>
              </a:rPr>
              <a:t>useType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&gt;</a:t>
            </a:r>
            <a:r>
              <a:rPr lang="en-US" altLang="ja-JP" sz="1400" dirty="0" err="1">
                <a:latin typeface="Courier New"/>
                <a:cs typeface="Courier New"/>
              </a:rPr>
              <a:t>acme@acme-travel.com</a:t>
            </a:r>
            <a:r>
              <a:rPr lang="en-US" altLang="ja-JP" sz="1400" dirty="0">
                <a:latin typeface="Courier New"/>
                <a:cs typeface="Courier New"/>
              </a:rPr>
              <a:t>&lt;/email&gt;</a:t>
            </a:r>
          </a:p>
          <a:p>
            <a:r>
              <a:rPr lang="en-US" sz="1400" dirty="0">
                <a:latin typeface="Courier New"/>
                <a:cs typeface="Courier New"/>
              </a:rPr>
              <a:t>	&lt;address&gt;….&lt;/address&gt; </a:t>
            </a:r>
          </a:p>
          <a:p>
            <a:r>
              <a:rPr lang="en-US" sz="1400" dirty="0">
                <a:latin typeface="Courier New"/>
                <a:cs typeface="Courier New"/>
              </a:rPr>
              <a:t>   	&lt;/contact&gt; </a:t>
            </a:r>
          </a:p>
          <a:p>
            <a:r>
              <a:rPr lang="en-US" sz="1400" dirty="0">
                <a:latin typeface="Courier New"/>
                <a:cs typeface="Courier New"/>
              </a:rPr>
              <a:t>   &lt;/contacts&gt; </a:t>
            </a:r>
          </a:p>
          <a:p>
            <a:r>
              <a:rPr lang="en-US" sz="1400" dirty="0">
                <a:latin typeface="Courier New"/>
                <a:cs typeface="Courier New"/>
              </a:rPr>
              <a:t>   &lt;</a:t>
            </a:r>
            <a:r>
              <a:rPr lang="en-US" sz="1400" dirty="0" err="1">
                <a:latin typeface="Courier New"/>
                <a:cs typeface="Courier New"/>
              </a:rPr>
              <a:t>businessServices</a:t>
            </a:r>
            <a:r>
              <a:rPr lang="en-US" sz="1400" dirty="0">
                <a:latin typeface="Courier New"/>
                <a:cs typeface="Courier New"/>
              </a:rPr>
              <a:t>&gt; </a:t>
            </a:r>
          </a:p>
          <a:p>
            <a:r>
              <a:rPr lang="en-US" sz="1400" dirty="0">
                <a:latin typeface="Courier New"/>
                <a:cs typeface="Courier New"/>
              </a:rPr>
              <a:t>     ... </a:t>
            </a:r>
          </a:p>
          <a:p>
            <a:r>
              <a:rPr lang="en-US" sz="1400" dirty="0">
                <a:latin typeface="Courier New"/>
                <a:cs typeface="Courier New"/>
              </a:rPr>
              <a:t>     ….</a:t>
            </a:r>
          </a:p>
          <a:p>
            <a:r>
              <a:rPr lang="en-US" sz="1400" dirty="0">
                <a:latin typeface="Courier New"/>
                <a:cs typeface="Courier New"/>
              </a:rPr>
              <a:t>   &lt;/</a:t>
            </a:r>
            <a:r>
              <a:rPr lang="en-US" sz="1400" dirty="0" err="1">
                <a:latin typeface="Courier New"/>
                <a:cs typeface="Courier New"/>
              </a:rPr>
              <a:t>businessServices</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identifierBag</a:t>
            </a:r>
            <a:r>
              <a:rPr lang="en-US" sz="1400" dirty="0">
                <a:latin typeface="Courier New"/>
                <a:cs typeface="Courier New"/>
              </a:rPr>
              <a:t>&gt; ... </a:t>
            </a:r>
          </a:p>
          <a:p>
            <a:r>
              <a:rPr lang="en-US" sz="1400" dirty="0">
                <a:latin typeface="Courier New"/>
                <a:cs typeface="Courier New"/>
              </a:rPr>
              <a:t>   &lt;/</a:t>
            </a:r>
            <a:r>
              <a:rPr lang="en-US" sz="1400" dirty="0" err="1">
                <a:latin typeface="Courier New"/>
                <a:cs typeface="Courier New"/>
              </a:rPr>
              <a:t>identifierBag</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 ... </a:t>
            </a:r>
          </a:p>
          <a:p>
            <a:r>
              <a:rPr lang="en-US" sz="1400" dirty="0">
                <a:latin typeface="Courier New"/>
                <a:cs typeface="Courier New"/>
              </a:rPr>
              <a:t>   &lt;</a:t>
            </a:r>
            <a:r>
              <a:rPr lang="en-US" sz="1400" dirty="0" err="1">
                <a:latin typeface="Courier New"/>
                <a:cs typeface="Courier New"/>
              </a:rPr>
              <a:t>keyedReference</a:t>
            </a:r>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a:t>
            </a:r>
          </a:p>
          <a:p>
            <a:r>
              <a:rPr lang="en-US" sz="1400" dirty="0">
                <a:latin typeface="Courier New"/>
                <a:cs typeface="Courier New"/>
              </a:rPr>
              <a:t>	</a:t>
            </a:r>
            <a:r>
              <a:rPr lang="ja-JP" altLang="en-US" sz="1400" dirty="0">
                <a:latin typeface="Courier New"/>
                <a:cs typeface="Courier New"/>
              </a:rPr>
              <a:t>“</a:t>
            </a:r>
            <a:r>
              <a:rPr lang="en-US" altLang="ja-JP" sz="1400" dirty="0">
                <a:latin typeface="Courier New"/>
                <a:cs typeface="Courier New"/>
              </a:rPr>
              <a:t>UUID:DB77450D-9FA8-45D4-A7BC-04411D14E384</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err="1">
                <a:latin typeface="Courier New"/>
                <a:cs typeface="Courier New"/>
              </a:rPr>
              <a:t>keyName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Electronic check-in</a:t>
            </a:r>
            <a:r>
              <a:rPr lang="ja-JP" altLang="en-US" sz="1400" dirty="0">
                <a:latin typeface="Courier New"/>
                <a:cs typeface="Courier New"/>
              </a:rPr>
              <a:t>”</a:t>
            </a:r>
            <a:r>
              <a:rPr lang="en-US" altLang="ja-JP" sz="1400" dirty="0">
                <a:latin typeface="Courier New"/>
                <a:cs typeface="Courier New"/>
              </a:rPr>
              <a:t> </a:t>
            </a:r>
          </a:p>
          <a:p>
            <a:r>
              <a:rPr lang="en-US" sz="1400" dirty="0">
                <a:latin typeface="Courier New"/>
                <a:cs typeface="Courier New"/>
              </a:rPr>
              <a:t>	</a:t>
            </a:r>
            <a:r>
              <a:rPr lang="en-US" sz="1400" dirty="0" err="1">
                <a:latin typeface="Courier New"/>
                <a:cs typeface="Courier New"/>
              </a:rPr>
              <a:t>keyValue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84121801</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 </a:t>
            </a:r>
          </a:p>
          <a:p>
            <a:r>
              <a:rPr lang="en-US" sz="1400" dirty="0">
                <a:latin typeface="Courier New"/>
                <a:cs typeface="Courier New"/>
              </a:rPr>
              <a:t>&lt;/</a:t>
            </a:r>
            <a:r>
              <a:rPr lang="en-US" sz="1400" dirty="0" err="1">
                <a:latin typeface="Courier New"/>
                <a:cs typeface="Courier New"/>
              </a:rPr>
              <a:t>businessEntity</a:t>
            </a:r>
            <a:r>
              <a:rPr lang="en-US" sz="1400" dirty="0">
                <a:latin typeface="Courier New"/>
                <a:cs typeface="Courier New"/>
              </a:rPr>
              <a:t>&gt;</a:t>
            </a:r>
          </a:p>
        </p:txBody>
      </p:sp>
      <p:grpSp>
        <p:nvGrpSpPr>
          <p:cNvPr id="3" name="Group 7"/>
          <p:cNvGrpSpPr>
            <a:grpSpLocks/>
          </p:cNvGrpSpPr>
          <p:nvPr/>
        </p:nvGrpSpPr>
        <p:grpSpPr bwMode="auto">
          <a:xfrm>
            <a:off x="762000" y="1270729"/>
            <a:ext cx="7221295" cy="462085"/>
            <a:chOff x="1200" y="610"/>
            <a:chExt cx="4253" cy="344"/>
          </a:xfrm>
        </p:grpSpPr>
        <p:sp>
          <p:nvSpPr>
            <p:cNvPr id="24587" name="Rectangle 8"/>
            <p:cNvSpPr>
              <a:spLocks noChangeArrowheads="1"/>
            </p:cNvSpPr>
            <p:nvPr/>
          </p:nvSpPr>
          <p:spPr bwMode="auto">
            <a:xfrm>
              <a:off x="1200" y="716"/>
              <a:ext cx="2917" cy="170"/>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588" name="Text Box 9"/>
            <p:cNvSpPr txBox="1">
              <a:spLocks noChangeArrowheads="1"/>
            </p:cNvSpPr>
            <p:nvPr/>
          </p:nvSpPr>
          <p:spPr bwMode="auto">
            <a:xfrm>
              <a:off x="4117" y="610"/>
              <a:ext cx="1336" cy="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Business Name</a:t>
              </a:r>
            </a:p>
          </p:txBody>
        </p:sp>
      </p:grpSp>
      <p:grpSp>
        <p:nvGrpSpPr>
          <p:cNvPr id="4" name="Group 10"/>
          <p:cNvGrpSpPr>
            <a:grpSpLocks/>
          </p:cNvGrpSpPr>
          <p:nvPr/>
        </p:nvGrpSpPr>
        <p:grpSpPr bwMode="auto">
          <a:xfrm>
            <a:off x="762000" y="3505200"/>
            <a:ext cx="4953000" cy="1295400"/>
            <a:chOff x="1872" y="528"/>
            <a:chExt cx="3120" cy="960"/>
          </a:xfrm>
        </p:grpSpPr>
        <p:sp>
          <p:nvSpPr>
            <p:cNvPr id="24585" name="Rectangle 11"/>
            <p:cNvSpPr>
              <a:spLocks noChangeArrowheads="1"/>
            </p:cNvSpPr>
            <p:nvPr/>
          </p:nvSpPr>
          <p:spPr bwMode="auto">
            <a:xfrm>
              <a:off x="1872" y="864"/>
              <a:ext cx="3120" cy="624"/>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586" name="Text Box 12"/>
            <p:cNvSpPr txBox="1">
              <a:spLocks noChangeArrowheads="1"/>
            </p:cNvSpPr>
            <p:nvPr/>
          </p:nvSpPr>
          <p:spPr bwMode="auto">
            <a:xfrm>
              <a:off x="4175" y="528"/>
              <a:ext cx="817"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Services</a:t>
              </a:r>
              <a:r>
                <a:rPr lang="en-GB" dirty="0">
                  <a:solidFill>
                    <a:schemeClr val="hlink"/>
                  </a:solidFill>
                  <a:latin typeface="Georgia"/>
                  <a:cs typeface="Georgia"/>
                </a:rPr>
                <a:t> </a:t>
              </a:r>
            </a:p>
          </p:txBody>
        </p:sp>
      </p:grpSp>
      <p:grpSp>
        <p:nvGrpSpPr>
          <p:cNvPr id="5" name="Group 13"/>
          <p:cNvGrpSpPr>
            <a:grpSpLocks/>
          </p:cNvGrpSpPr>
          <p:nvPr/>
        </p:nvGrpSpPr>
        <p:grpSpPr bwMode="auto">
          <a:xfrm>
            <a:off x="762000" y="4724400"/>
            <a:ext cx="4953000" cy="1828800"/>
            <a:chOff x="1968" y="1872"/>
            <a:chExt cx="3120" cy="1586"/>
          </a:xfrm>
        </p:grpSpPr>
        <p:sp>
          <p:nvSpPr>
            <p:cNvPr id="24583" name="Rectangle 14"/>
            <p:cNvSpPr>
              <a:spLocks noChangeArrowheads="1"/>
            </p:cNvSpPr>
            <p:nvPr/>
          </p:nvSpPr>
          <p:spPr bwMode="auto">
            <a:xfrm>
              <a:off x="1968" y="2304"/>
              <a:ext cx="3120" cy="1154"/>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584" name="Text Box 15"/>
            <p:cNvSpPr txBox="1">
              <a:spLocks noChangeArrowheads="1"/>
            </p:cNvSpPr>
            <p:nvPr/>
          </p:nvSpPr>
          <p:spPr bwMode="auto">
            <a:xfrm>
              <a:off x="4216" y="1872"/>
              <a:ext cx="872" cy="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Category</a:t>
              </a:r>
            </a:p>
          </p:txBody>
        </p:sp>
      </p:grpSp>
      <p:grpSp>
        <p:nvGrpSpPr>
          <p:cNvPr id="9" name="Group 8"/>
          <p:cNvGrpSpPr/>
          <p:nvPr/>
        </p:nvGrpSpPr>
        <p:grpSpPr>
          <a:xfrm>
            <a:off x="762000" y="914400"/>
            <a:ext cx="6923913" cy="498720"/>
            <a:chOff x="762000" y="914400"/>
            <a:chExt cx="6923913" cy="498720"/>
          </a:xfrm>
        </p:grpSpPr>
        <p:sp>
          <p:nvSpPr>
            <p:cNvPr id="24589" name="Rectangle 5"/>
            <p:cNvSpPr>
              <a:spLocks noChangeArrowheads="1"/>
            </p:cNvSpPr>
            <p:nvPr/>
          </p:nvSpPr>
          <p:spPr bwMode="auto">
            <a:xfrm>
              <a:off x="762000" y="914400"/>
              <a:ext cx="4953001" cy="498720"/>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GB">
                <a:solidFill>
                  <a:srgbClr val="FF0000"/>
                </a:solidFill>
              </a:endParaRPr>
            </a:p>
          </p:txBody>
        </p:sp>
        <p:sp>
          <p:nvSpPr>
            <p:cNvPr id="19" name="Text Box 9"/>
            <p:cNvSpPr txBox="1">
              <a:spLocks noChangeArrowheads="1"/>
            </p:cNvSpPr>
            <p:nvPr/>
          </p:nvSpPr>
          <p:spPr bwMode="auto">
            <a:xfrm>
              <a:off x="5715001" y="932288"/>
              <a:ext cx="19709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Business </a:t>
              </a:r>
              <a:r>
                <a:rPr lang="en-GB" dirty="0" smtClean="0">
                  <a:solidFill>
                    <a:srgbClr val="FF0000"/>
                  </a:solidFill>
                  <a:latin typeface="Georgia"/>
                  <a:cs typeface="Georgia"/>
                </a:rPr>
                <a:t>Key</a:t>
              </a:r>
              <a:endParaRPr lang="en-GB" dirty="0">
                <a:solidFill>
                  <a:srgbClr val="FF0000"/>
                </a:solidFill>
                <a:latin typeface="Georgia"/>
                <a:cs typeface="Georgia"/>
              </a:endParaRPr>
            </a:p>
          </p:txBody>
        </p:sp>
      </p:grpSp>
    </p:spTree>
    <p:extLst>
      <p:ext uri="{BB962C8B-B14F-4D97-AF65-F5344CB8AC3E}">
        <p14:creationId xmlns:p14="http://schemas.microsoft.com/office/powerpoint/2010/main" val="26981506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Service Description</a:t>
            </a:r>
            <a:endParaRPr lang="en-US" dirty="0"/>
          </a:p>
        </p:txBody>
      </p:sp>
      <p:sp>
        <p:nvSpPr>
          <p:cNvPr id="30723" name="Rectangle 3"/>
          <p:cNvSpPr>
            <a:spLocks noGrp="1" noChangeArrowheads="1"/>
          </p:cNvSpPr>
          <p:nvPr>
            <p:ph type="body" idx="1"/>
          </p:nvPr>
        </p:nvSpPr>
        <p:spPr/>
        <p:txBody>
          <a:bodyPr/>
          <a:lstStyle/>
          <a:p>
            <a:r>
              <a:rPr lang="en-US" smtClean="0"/>
              <a:t>businessService (service entity)</a:t>
            </a:r>
          </a:p>
          <a:p>
            <a:pPr lvl="1"/>
            <a:r>
              <a:rPr lang="en-US" smtClean="0"/>
              <a:t>includes information such as name, description. [white-pages information]</a:t>
            </a:r>
          </a:p>
          <a:p>
            <a:pPr lvl="1"/>
            <a:r>
              <a:rPr lang="en-US" smtClean="0"/>
              <a:t>uniquely identified by a service key</a:t>
            </a:r>
          </a:p>
          <a:p>
            <a:pPr lvl="1"/>
            <a:r>
              <a:rPr lang="en-US" smtClean="0"/>
              <a:t>specifies a categoryBag to categorize the service [yellow-pages information]</a:t>
            </a:r>
          </a:p>
          <a:p>
            <a:pPr lvl="1"/>
            <a:r>
              <a:rPr lang="en-US" smtClean="0"/>
              <a:t>contains a list of bindingTemplates which in turn contains tModelInstanceDetails encoding the technical service information [green-pages information]</a:t>
            </a:r>
          </a:p>
          <a:p>
            <a:pPr lvl="1"/>
            <a:r>
              <a:rPr lang="en-US" smtClean="0"/>
              <a:t>includes reference to its host with a businessKey</a:t>
            </a:r>
            <a:endParaRPr lang="en-US"/>
          </a:p>
        </p:txBody>
      </p:sp>
    </p:spTree>
    <p:extLst>
      <p:ext uri="{BB962C8B-B14F-4D97-AF65-F5344CB8AC3E}">
        <p14:creationId xmlns:p14="http://schemas.microsoft.com/office/powerpoint/2010/main" val="11767864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228600" y="838200"/>
            <a:ext cx="8686800" cy="5693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r>
              <a:rPr lang="en-US" sz="1400" dirty="0">
                <a:latin typeface="Courier New"/>
                <a:cs typeface="Courier New"/>
              </a:rPr>
              <a:t>&lt;</a:t>
            </a:r>
            <a:r>
              <a:rPr lang="en-US" sz="1400" dirty="0" err="1">
                <a:latin typeface="Courier New"/>
                <a:cs typeface="Courier New"/>
              </a:rPr>
              <a:t>businessService</a:t>
            </a:r>
            <a:r>
              <a:rPr lang="en-US" sz="1400" dirty="0">
                <a:latin typeface="Courier New"/>
                <a:cs typeface="Courier New"/>
              </a:rPr>
              <a:t> </a:t>
            </a:r>
            <a:r>
              <a:rPr lang="en-US" sz="1400" dirty="0" err="1">
                <a:latin typeface="Courier New"/>
                <a:cs typeface="Courier New"/>
              </a:rPr>
              <a:t>serviceKey</a:t>
            </a:r>
            <a:r>
              <a:rPr lang="en-US" sz="1400" dirty="0">
                <a:latin typeface="Courier New"/>
                <a:cs typeface="Courier New"/>
              </a:rPr>
              <a:t>=</a:t>
            </a:r>
          </a:p>
          <a:p>
            <a:r>
              <a:rPr lang="en-US" sz="1400" dirty="0">
                <a:latin typeface="Courier New"/>
                <a:cs typeface="Courier New"/>
              </a:rPr>
              <a:t>	</a:t>
            </a:r>
            <a:r>
              <a:rPr lang="ja-JP" altLang="en-US" sz="1400" dirty="0">
                <a:latin typeface="Courier New"/>
                <a:cs typeface="Courier New"/>
              </a:rPr>
              <a:t>“</a:t>
            </a:r>
            <a:r>
              <a:rPr lang="en-US" altLang="ja-JP" sz="1400" dirty="0">
                <a:latin typeface="Courier New"/>
                <a:cs typeface="Courier New"/>
              </a:rPr>
              <a:t>894B5100-3AAF-11D5-80DC-002035229C64</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err="1">
                <a:latin typeface="Courier New"/>
                <a:cs typeface="Courier New"/>
              </a:rPr>
              <a:t>businessKey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D2033110-3AAF-11D5-80DC-002035229C64</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&lt;name&gt;</a:t>
            </a:r>
            <a:r>
              <a:rPr lang="en-US" sz="1400" dirty="0" err="1">
                <a:latin typeface="Courier New"/>
                <a:cs typeface="Courier New"/>
              </a:rPr>
              <a:t>ElectronicTravelService</a:t>
            </a:r>
            <a:r>
              <a:rPr lang="en-US" sz="1400" dirty="0">
                <a:latin typeface="Courier New"/>
                <a:cs typeface="Courier New"/>
              </a:rPr>
              <a:t>&lt;/name&gt;</a:t>
            </a:r>
          </a:p>
          <a:p>
            <a:r>
              <a:rPr lang="en-US" sz="1400" dirty="0">
                <a:latin typeface="Courier New"/>
                <a:cs typeface="Courier New"/>
              </a:rPr>
              <a:t>    &lt;description </a:t>
            </a:r>
            <a:r>
              <a:rPr lang="en-US" sz="1400" dirty="0" err="1">
                <a:latin typeface="Courier New"/>
                <a:cs typeface="Courier New"/>
              </a:rPr>
              <a:t>xml:lang</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en</a:t>
            </a:r>
            <a:r>
              <a:rPr lang="ja-JP" altLang="en-US" sz="1400" dirty="0">
                <a:latin typeface="Courier New"/>
                <a:cs typeface="Courier New"/>
              </a:rPr>
              <a:t>”</a:t>
            </a:r>
            <a:r>
              <a:rPr lang="en-US" altLang="ja-JP" sz="1400" dirty="0">
                <a:latin typeface="Courier New"/>
                <a:cs typeface="Courier New"/>
              </a:rPr>
              <a:t>&gt;Electronic Travel Service&lt;/description&gt;</a:t>
            </a:r>
          </a:p>
          <a:p>
            <a:r>
              <a:rPr lang="en-US" sz="1400" dirty="0">
                <a:latin typeface="Courier New"/>
                <a:cs typeface="Courier New"/>
              </a:rPr>
              <a:t>    &lt;</a:t>
            </a:r>
            <a:r>
              <a:rPr lang="en-US" sz="1400" dirty="0" err="1">
                <a:latin typeface="Courier New"/>
                <a:cs typeface="Courier New"/>
              </a:rPr>
              <a:t>bindingTemplates</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bindingTemplate</a:t>
            </a:r>
            <a:r>
              <a:rPr lang="en-US" sz="1400" dirty="0">
                <a:latin typeface="Courier New"/>
                <a:cs typeface="Courier New"/>
              </a:rPr>
              <a:t> </a:t>
            </a:r>
            <a:r>
              <a:rPr lang="en-US" sz="1400" dirty="0" err="1">
                <a:latin typeface="Courier New"/>
                <a:cs typeface="Courier New"/>
              </a:rPr>
              <a:t>bindingKey</a:t>
            </a:r>
            <a:r>
              <a:rPr lang="en-US" sz="1400" dirty="0">
                <a:latin typeface="Courier New"/>
                <a:cs typeface="Courier New"/>
              </a:rPr>
              <a:t>=</a:t>
            </a:r>
          </a:p>
          <a:p>
            <a:r>
              <a:rPr lang="en-US" sz="1400" dirty="0">
                <a:latin typeface="Courier New"/>
                <a:cs typeface="Courier New"/>
              </a:rPr>
              <a:t>		</a:t>
            </a:r>
            <a:r>
              <a:rPr lang="ja-JP" altLang="en-US" sz="1400" dirty="0">
                <a:latin typeface="Courier New"/>
                <a:cs typeface="Courier New"/>
              </a:rPr>
              <a:t>“</a:t>
            </a:r>
            <a:r>
              <a:rPr lang="en-US" altLang="ja-JP" sz="1400" dirty="0">
                <a:latin typeface="Courier New"/>
                <a:cs typeface="Courier New"/>
              </a:rPr>
              <a:t>6D665B10-3AAF-11D5-80DC-002035229C64</a:t>
            </a:r>
            <a:r>
              <a:rPr lang="ja-JP" altLang="en-US" sz="1400" dirty="0">
                <a:latin typeface="Courier New"/>
                <a:cs typeface="Courier New"/>
              </a:rPr>
              <a:t>”</a:t>
            </a:r>
            <a:endParaRPr lang="en-US" altLang="ja-JP" sz="1400" dirty="0">
              <a:latin typeface="Courier New"/>
              <a:cs typeface="Courier New"/>
            </a:endParaRPr>
          </a:p>
          <a:p>
            <a:r>
              <a:rPr lang="en-US" sz="1400" dirty="0">
                <a:latin typeface="Courier New"/>
                <a:cs typeface="Courier New"/>
              </a:rPr>
              <a:t>		</a:t>
            </a:r>
            <a:r>
              <a:rPr lang="en-US" sz="1400" dirty="0" err="1">
                <a:latin typeface="Courier New"/>
                <a:cs typeface="Courier New"/>
              </a:rPr>
              <a:t>serviceKey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89470B40-3AAF-11D5-80DC-002035229C64</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&lt;description&gt;</a:t>
            </a:r>
          </a:p>
          <a:p>
            <a:r>
              <a:rPr lang="en-US" sz="1400" dirty="0">
                <a:latin typeface="Courier New"/>
                <a:cs typeface="Courier New"/>
              </a:rPr>
              <a:t>		SOAP-based e-</a:t>
            </a:r>
            <a:r>
              <a:rPr lang="en-US" sz="1400" dirty="0" err="1">
                <a:latin typeface="Courier New"/>
                <a:cs typeface="Courier New"/>
              </a:rPr>
              <a:t>checkin</a:t>
            </a:r>
            <a:r>
              <a:rPr lang="en-US" sz="1400" dirty="0">
                <a:latin typeface="Courier New"/>
                <a:cs typeface="Courier New"/>
              </a:rPr>
              <a:t> and flight info</a:t>
            </a:r>
          </a:p>
          <a:p>
            <a:r>
              <a:rPr lang="en-US" sz="1400" dirty="0">
                <a:latin typeface="Courier New"/>
                <a:cs typeface="Courier New"/>
              </a:rPr>
              <a:t>	    &lt;/description&gt;</a:t>
            </a:r>
          </a:p>
          <a:p>
            <a:r>
              <a:rPr lang="en-US" sz="1400" dirty="0">
                <a:latin typeface="Courier New"/>
                <a:cs typeface="Courier New"/>
              </a:rPr>
              <a:t>	    &lt;</a:t>
            </a:r>
            <a:r>
              <a:rPr lang="en-US" sz="1400" dirty="0" err="1">
                <a:latin typeface="Courier New"/>
                <a:cs typeface="Courier New"/>
              </a:rPr>
              <a:t>accesssPoint</a:t>
            </a:r>
            <a:r>
              <a:rPr lang="en-US" sz="1400" dirty="0">
                <a:latin typeface="Courier New"/>
                <a:cs typeface="Courier New"/>
              </a:rPr>
              <a:t> </a:t>
            </a:r>
            <a:r>
              <a:rPr lang="en-US" sz="1400" dirty="0" err="1">
                <a:latin typeface="Courier New"/>
                <a:cs typeface="Courier New"/>
              </a:rPr>
              <a:t>URLType</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http</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http://</a:t>
            </a:r>
            <a:r>
              <a:rPr lang="en-US" sz="1400" dirty="0" err="1">
                <a:latin typeface="Courier New"/>
                <a:cs typeface="Courier New"/>
              </a:rPr>
              <a:t>www.acme-travel.com</a:t>
            </a:r>
            <a:r>
              <a:rPr lang="en-US" sz="1400" dirty="0">
                <a:latin typeface="Courier New"/>
                <a:cs typeface="Courier New"/>
              </a:rPr>
              <a:t>/</a:t>
            </a:r>
            <a:r>
              <a:rPr lang="en-US" sz="1400" dirty="0" err="1">
                <a:latin typeface="Courier New"/>
                <a:cs typeface="Courier New"/>
              </a:rPr>
              <a:t>travelservice</a:t>
            </a:r>
            <a:r>
              <a:rPr lang="en-US" sz="1400" dirty="0">
                <a:latin typeface="Courier New"/>
                <a:cs typeface="Courier New"/>
              </a:rPr>
              <a:t> </a:t>
            </a:r>
          </a:p>
          <a:p>
            <a:r>
              <a:rPr lang="en-US" sz="1400" dirty="0">
                <a:latin typeface="Courier New"/>
                <a:cs typeface="Courier New"/>
              </a:rPr>
              <a:t>	    &lt;/</a:t>
            </a:r>
            <a:r>
              <a:rPr lang="en-US" sz="1400" dirty="0" err="1">
                <a:latin typeface="Courier New"/>
                <a:cs typeface="Courier New"/>
              </a:rPr>
              <a:t>accessPoint</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tModelInstanceDetails</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tModelInstanceInfo</a:t>
            </a:r>
            <a:r>
              <a:rPr lang="en-US" sz="1400" dirty="0">
                <a:latin typeface="Courier New"/>
                <a:cs typeface="Courier New"/>
              </a:rPr>
              <a:t> </a:t>
            </a:r>
            <a:r>
              <a:rPr lang="en-US" sz="1400" dirty="0" err="1">
                <a:latin typeface="Courier New"/>
                <a:cs typeface="Courier New"/>
              </a:rPr>
              <a:t>tModelKey</a:t>
            </a:r>
            <a:r>
              <a:rPr lang="en-US" sz="1400" dirty="0">
                <a:latin typeface="Courier New"/>
                <a:cs typeface="Courier New"/>
              </a:rPr>
              <a:t>=</a:t>
            </a:r>
            <a:r>
              <a:rPr lang="ja-JP" altLang="en-US" sz="1400" dirty="0">
                <a:latin typeface="Courier New"/>
                <a:cs typeface="Courier New"/>
              </a:rPr>
              <a:t>“</a:t>
            </a:r>
            <a:r>
              <a:rPr lang="en-US" altLang="ja-JP" sz="1400" dirty="0">
                <a:latin typeface="Courier New"/>
                <a:cs typeface="Courier New"/>
              </a:rPr>
              <a:t>D2033110-3BGF-1KJH-234C-09873909802</a:t>
            </a:r>
            <a:r>
              <a:rPr lang="ja-JP" altLang="en-US" sz="1400" dirty="0">
                <a:latin typeface="Courier New"/>
                <a:cs typeface="Courier New"/>
              </a:rPr>
              <a:t>”</a:t>
            </a:r>
            <a:r>
              <a:rPr lang="en-US" altLang="ja-JP" sz="1400" dirty="0">
                <a:latin typeface="Courier New"/>
                <a:cs typeface="Courier New"/>
              </a:rPr>
              <a:t>&gt;</a:t>
            </a:r>
          </a:p>
          <a:p>
            <a:r>
              <a:rPr lang="en-US" sz="1400" dirty="0">
                <a:latin typeface="Courier New"/>
                <a:cs typeface="Courier New"/>
              </a:rPr>
              <a:t>	       ...</a:t>
            </a:r>
          </a:p>
          <a:p>
            <a:r>
              <a:rPr lang="en-US" sz="1400" dirty="0">
                <a:latin typeface="Courier New"/>
                <a:cs typeface="Courier New"/>
              </a:rPr>
              <a:t>	      &lt;/</a:t>
            </a:r>
            <a:r>
              <a:rPr lang="en-US" sz="1400" dirty="0" err="1">
                <a:latin typeface="Courier New"/>
                <a:cs typeface="Courier New"/>
              </a:rPr>
              <a:t>tModelInstanceInfo</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tModelInstanceDetails</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bindingTemplate</a:t>
            </a:r>
            <a:r>
              <a:rPr lang="en-US" sz="1400" dirty="0">
                <a:latin typeface="Courier New"/>
                <a:cs typeface="Courier New"/>
              </a:rPr>
              <a:t>&gt;</a:t>
            </a:r>
          </a:p>
          <a:p>
            <a:r>
              <a:rPr lang="en-US" sz="1400" dirty="0">
                <a:latin typeface="Courier New"/>
                <a:cs typeface="Courier New"/>
              </a:rPr>
              <a:t>    &lt;/</a:t>
            </a:r>
            <a:r>
              <a:rPr lang="en-US" sz="1400" dirty="0" err="1">
                <a:latin typeface="Courier New"/>
                <a:cs typeface="Courier New"/>
              </a:rPr>
              <a:t>bindingTemplates</a:t>
            </a:r>
            <a:r>
              <a:rPr lang="en-US" sz="1400" dirty="0">
                <a:latin typeface="Courier New"/>
                <a:cs typeface="Courier New"/>
              </a:rPr>
              <a:t>&gt; </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 </a:t>
            </a:r>
          </a:p>
          <a:p>
            <a:r>
              <a:rPr lang="en-US" sz="1400" dirty="0">
                <a:latin typeface="Courier New"/>
                <a:cs typeface="Courier New"/>
              </a:rPr>
              <a:t>      ...</a:t>
            </a:r>
          </a:p>
          <a:p>
            <a:r>
              <a:rPr lang="en-US" sz="1400" dirty="0">
                <a:latin typeface="Courier New"/>
                <a:cs typeface="Courier New"/>
              </a:rPr>
              <a:t>    &lt;/</a:t>
            </a:r>
            <a:r>
              <a:rPr lang="en-US" sz="1400" dirty="0" err="1">
                <a:latin typeface="Courier New"/>
                <a:cs typeface="Courier New"/>
              </a:rPr>
              <a:t>categoryBag</a:t>
            </a:r>
            <a:r>
              <a:rPr lang="en-US" sz="1400" dirty="0">
                <a:latin typeface="Courier New"/>
                <a:cs typeface="Courier New"/>
              </a:rPr>
              <a:t>&gt; </a:t>
            </a:r>
          </a:p>
          <a:p>
            <a:r>
              <a:rPr lang="en-US" sz="1400" dirty="0">
                <a:latin typeface="Courier New"/>
                <a:cs typeface="Courier New"/>
              </a:rPr>
              <a:t>&lt;/</a:t>
            </a:r>
            <a:r>
              <a:rPr lang="en-US" sz="1400" dirty="0" err="1">
                <a:latin typeface="Courier New"/>
                <a:cs typeface="Courier New"/>
              </a:rPr>
              <a:t>businessService</a:t>
            </a:r>
            <a:r>
              <a:rPr lang="en-US" sz="1400" dirty="0">
                <a:latin typeface="Courier New"/>
                <a:cs typeface="Courier New"/>
              </a:rPr>
              <a:t>&gt;</a:t>
            </a:r>
          </a:p>
        </p:txBody>
      </p:sp>
      <p:grpSp>
        <p:nvGrpSpPr>
          <p:cNvPr id="2" name="Group 4"/>
          <p:cNvGrpSpPr>
            <a:grpSpLocks/>
          </p:cNvGrpSpPr>
          <p:nvPr/>
        </p:nvGrpSpPr>
        <p:grpSpPr bwMode="auto">
          <a:xfrm>
            <a:off x="533400" y="861401"/>
            <a:ext cx="6114677" cy="461596"/>
            <a:chOff x="792" y="569"/>
            <a:chExt cx="3274" cy="270"/>
          </a:xfrm>
        </p:grpSpPr>
        <p:sp>
          <p:nvSpPr>
            <p:cNvPr id="28689" name="Rectangle 5"/>
            <p:cNvSpPr>
              <a:spLocks noChangeArrowheads="1"/>
            </p:cNvSpPr>
            <p:nvPr/>
          </p:nvSpPr>
          <p:spPr bwMode="auto">
            <a:xfrm>
              <a:off x="792" y="576"/>
              <a:ext cx="2336" cy="253"/>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GB">
                <a:solidFill>
                  <a:srgbClr val="FF0000"/>
                </a:solidFill>
                <a:latin typeface="Georgia"/>
                <a:cs typeface="Georgia"/>
              </a:endParaRPr>
            </a:p>
          </p:txBody>
        </p:sp>
        <p:sp>
          <p:nvSpPr>
            <p:cNvPr id="28690" name="Text Box 6"/>
            <p:cNvSpPr txBox="1">
              <a:spLocks noChangeArrowheads="1"/>
            </p:cNvSpPr>
            <p:nvPr/>
          </p:nvSpPr>
          <p:spPr bwMode="auto">
            <a:xfrm>
              <a:off x="3128" y="569"/>
              <a:ext cx="938" cy="270"/>
            </a:xfrm>
            <a:prstGeom prst="rect">
              <a:avLst/>
            </a:prstGeom>
            <a:noFill/>
            <a:ln w="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Service Key</a:t>
              </a:r>
            </a:p>
          </p:txBody>
        </p:sp>
      </p:grpSp>
      <p:grpSp>
        <p:nvGrpSpPr>
          <p:cNvPr id="28676" name="Group 28"/>
          <p:cNvGrpSpPr>
            <a:grpSpLocks/>
          </p:cNvGrpSpPr>
          <p:nvPr/>
        </p:nvGrpSpPr>
        <p:grpSpPr bwMode="auto">
          <a:xfrm>
            <a:off x="533400" y="1392241"/>
            <a:ext cx="6427788" cy="461963"/>
            <a:chOff x="336" y="877"/>
            <a:chExt cx="4049" cy="291"/>
          </a:xfrm>
        </p:grpSpPr>
        <p:sp>
          <p:nvSpPr>
            <p:cNvPr id="28687" name="Rectangle 8"/>
            <p:cNvSpPr>
              <a:spLocks noChangeArrowheads="1"/>
            </p:cNvSpPr>
            <p:nvPr/>
          </p:nvSpPr>
          <p:spPr bwMode="auto">
            <a:xfrm>
              <a:off x="336" y="960"/>
              <a:ext cx="2748" cy="144"/>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28688" name="Text Box 9"/>
            <p:cNvSpPr txBox="1">
              <a:spLocks noChangeArrowheads="1"/>
            </p:cNvSpPr>
            <p:nvPr/>
          </p:nvSpPr>
          <p:spPr bwMode="auto">
            <a:xfrm>
              <a:off x="3094" y="877"/>
              <a:ext cx="1291" cy="291"/>
            </a:xfrm>
            <a:prstGeom prst="rect">
              <a:avLst/>
            </a:prstGeom>
            <a:noFill/>
            <a:ln w="25400">
              <a:noFill/>
              <a:miter lim="800000"/>
              <a:headEnd/>
              <a:tailEnd/>
            </a:ln>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Service Name</a:t>
              </a:r>
            </a:p>
          </p:txBody>
        </p:sp>
      </p:grpSp>
      <p:grpSp>
        <p:nvGrpSpPr>
          <p:cNvPr id="28677" name="Group 26"/>
          <p:cNvGrpSpPr>
            <a:grpSpLocks/>
          </p:cNvGrpSpPr>
          <p:nvPr/>
        </p:nvGrpSpPr>
        <p:grpSpPr bwMode="auto">
          <a:xfrm>
            <a:off x="533400" y="2133600"/>
            <a:ext cx="8382000" cy="3276600"/>
            <a:chOff x="528" y="1344"/>
            <a:chExt cx="5280" cy="2064"/>
          </a:xfrm>
        </p:grpSpPr>
        <p:sp>
          <p:nvSpPr>
            <p:cNvPr id="28685" name="Rectangle 11"/>
            <p:cNvSpPr>
              <a:spLocks noChangeArrowheads="1"/>
            </p:cNvSpPr>
            <p:nvPr/>
          </p:nvSpPr>
          <p:spPr bwMode="auto">
            <a:xfrm>
              <a:off x="528" y="1344"/>
              <a:ext cx="5280" cy="2064"/>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28686" name="Text Box 12"/>
            <p:cNvSpPr txBox="1">
              <a:spLocks noChangeArrowheads="1"/>
            </p:cNvSpPr>
            <p:nvPr/>
          </p:nvSpPr>
          <p:spPr bwMode="auto">
            <a:xfrm>
              <a:off x="4063" y="1345"/>
              <a:ext cx="1745" cy="291"/>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eaLnBrk="1" hangingPunct="1"/>
              <a:r>
                <a:rPr lang="en-GB" dirty="0">
                  <a:solidFill>
                    <a:srgbClr val="FF0000"/>
                  </a:solidFill>
                  <a:latin typeface="Georgia"/>
                  <a:cs typeface="Georgia"/>
                </a:rPr>
                <a:t>Binding Template</a:t>
              </a:r>
              <a:endParaRPr lang="en-GB" dirty="0">
                <a:solidFill>
                  <a:schemeClr val="hlink"/>
                </a:solidFill>
                <a:latin typeface="Georgia"/>
                <a:cs typeface="Georgia"/>
              </a:endParaRPr>
            </a:p>
          </p:txBody>
        </p:sp>
      </p:grpSp>
      <p:grpSp>
        <p:nvGrpSpPr>
          <p:cNvPr id="28678" name="Group 27"/>
          <p:cNvGrpSpPr>
            <a:grpSpLocks/>
          </p:cNvGrpSpPr>
          <p:nvPr/>
        </p:nvGrpSpPr>
        <p:grpSpPr bwMode="auto">
          <a:xfrm>
            <a:off x="1079500" y="3581400"/>
            <a:ext cx="7683500" cy="1600200"/>
            <a:chOff x="960" y="2256"/>
            <a:chExt cx="4840" cy="1008"/>
          </a:xfrm>
        </p:grpSpPr>
        <p:sp>
          <p:nvSpPr>
            <p:cNvPr id="28683" name="Rectangle 14"/>
            <p:cNvSpPr>
              <a:spLocks noChangeArrowheads="1"/>
            </p:cNvSpPr>
            <p:nvPr/>
          </p:nvSpPr>
          <p:spPr bwMode="auto">
            <a:xfrm>
              <a:off x="960" y="2567"/>
              <a:ext cx="4840" cy="697"/>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28684" name="Text Box 15"/>
            <p:cNvSpPr txBox="1">
              <a:spLocks noChangeArrowheads="1"/>
            </p:cNvSpPr>
            <p:nvPr/>
          </p:nvSpPr>
          <p:spPr bwMode="auto">
            <a:xfrm>
              <a:off x="4407" y="2256"/>
              <a:ext cx="1393" cy="288"/>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eaLnBrk="1" hangingPunct="1"/>
              <a:r>
                <a:rPr lang="en-GB" dirty="0" err="1">
                  <a:solidFill>
                    <a:srgbClr val="FF0000"/>
                  </a:solidFill>
                  <a:latin typeface="Georgia"/>
                  <a:cs typeface="Georgia"/>
                </a:rPr>
                <a:t>tModelDetails</a:t>
              </a:r>
              <a:endParaRPr lang="en-GB" dirty="0">
                <a:solidFill>
                  <a:srgbClr val="FF0000"/>
                </a:solidFill>
                <a:latin typeface="Georgia"/>
                <a:cs typeface="Georgia"/>
              </a:endParaRPr>
            </a:p>
          </p:txBody>
        </p:sp>
      </p:grpSp>
      <p:grpSp>
        <p:nvGrpSpPr>
          <p:cNvPr id="28679" name="Group 21"/>
          <p:cNvGrpSpPr>
            <a:grpSpLocks/>
          </p:cNvGrpSpPr>
          <p:nvPr/>
        </p:nvGrpSpPr>
        <p:grpSpPr bwMode="auto">
          <a:xfrm>
            <a:off x="533400" y="5580063"/>
            <a:ext cx="5762625" cy="668337"/>
            <a:chOff x="336" y="3467"/>
            <a:chExt cx="3630" cy="421"/>
          </a:xfrm>
        </p:grpSpPr>
        <p:sp>
          <p:nvSpPr>
            <p:cNvPr id="28681" name="Rectangle 17"/>
            <p:cNvSpPr>
              <a:spLocks noChangeArrowheads="1"/>
            </p:cNvSpPr>
            <p:nvPr/>
          </p:nvSpPr>
          <p:spPr bwMode="auto">
            <a:xfrm>
              <a:off x="336" y="3467"/>
              <a:ext cx="2748" cy="4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Georgia"/>
                <a:cs typeface="Georgia"/>
              </a:endParaRPr>
            </a:p>
          </p:txBody>
        </p:sp>
        <p:sp>
          <p:nvSpPr>
            <p:cNvPr id="28682" name="Text Box 18"/>
            <p:cNvSpPr txBox="1">
              <a:spLocks noChangeArrowheads="1"/>
            </p:cNvSpPr>
            <p:nvPr/>
          </p:nvSpPr>
          <p:spPr bwMode="auto">
            <a:xfrm>
              <a:off x="3094" y="3467"/>
              <a:ext cx="872" cy="288"/>
            </a:xfrm>
            <a:prstGeom prst="rect">
              <a:avLst/>
            </a:prstGeom>
            <a:noFill/>
            <a:ln w="25400">
              <a:noFill/>
              <a:miter lim="800000"/>
              <a:headEnd/>
              <a:tailEnd/>
            </a:ln>
          </p:spPr>
          <p:txBody>
            <a:bodyPr wrap="none">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r>
                <a:rPr lang="en-GB" dirty="0">
                  <a:solidFill>
                    <a:srgbClr val="FF0000"/>
                  </a:solidFill>
                  <a:latin typeface="Georgia"/>
                  <a:cs typeface="Georgia"/>
                </a:rPr>
                <a:t>Category</a:t>
              </a:r>
            </a:p>
          </p:txBody>
        </p:sp>
      </p:grpSp>
    </p:spTree>
    <p:extLst>
      <p:ext uri="{BB962C8B-B14F-4D97-AF65-F5344CB8AC3E}">
        <p14:creationId xmlns:p14="http://schemas.microsoft.com/office/powerpoint/2010/main" val="32534939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UDDI Information Model</a:t>
            </a:r>
            <a:endParaRPr lang="en-US"/>
          </a:p>
        </p:txBody>
      </p:sp>
      <p:sp>
        <p:nvSpPr>
          <p:cNvPr id="3" name="Content Placeholder 2"/>
          <p:cNvSpPr>
            <a:spLocks noGrp="1"/>
          </p:cNvSpPr>
          <p:nvPr>
            <p:ph idx="1"/>
          </p:nvPr>
        </p:nvSpPr>
        <p:spPr/>
        <p:txBody>
          <a:bodyPr/>
          <a:lstStyle/>
          <a:p>
            <a:endParaRPr lang="en-US"/>
          </a:p>
        </p:txBody>
      </p:sp>
      <p:pic>
        <p:nvPicPr>
          <p:cNvPr id="30722" name="Picture 4" descr="UDDI information mod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0913"/>
            <a:ext cx="9144000" cy="536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ext Box 5"/>
          <p:cNvSpPr txBox="1">
            <a:spLocks noChangeArrowheads="1"/>
          </p:cNvSpPr>
          <p:nvPr/>
        </p:nvSpPr>
        <p:spPr bwMode="auto">
          <a:xfrm>
            <a:off x="5562600" y="6324600"/>
            <a:ext cx="3581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spcBef>
                <a:spcPct val="50000"/>
              </a:spcBef>
            </a:pPr>
            <a:r>
              <a:rPr lang="en-US" sz="1800"/>
              <a:t>Rompothong,  Senivongse 03</a:t>
            </a:r>
          </a:p>
        </p:txBody>
      </p:sp>
    </p:spTree>
    <p:extLst>
      <p:ext uri="{BB962C8B-B14F-4D97-AF65-F5344CB8AC3E}">
        <p14:creationId xmlns:p14="http://schemas.microsoft.com/office/powerpoint/2010/main" val="700847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ECS.thmx</Template>
  <TotalTime>428</TotalTime>
  <Words>3620</Words>
  <Application>Microsoft Macintosh PowerPoint</Application>
  <PresentationFormat>On-screen Show (4:3)</PresentationFormat>
  <Paragraphs>633</Paragraphs>
  <Slides>37</Slides>
  <Notes>28</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ECS</vt:lpstr>
      <vt:lpstr>Service Discovery: UDDI</vt:lpstr>
      <vt:lpstr>Universal Description Discovery and Integration </vt:lpstr>
      <vt:lpstr>Universal Description Discovery and Integration </vt:lpstr>
      <vt:lpstr>Organising Structure</vt:lpstr>
      <vt:lpstr>Business Description</vt:lpstr>
      <vt:lpstr>PowerPoint Presentation</vt:lpstr>
      <vt:lpstr>Service Description</vt:lpstr>
      <vt:lpstr>PowerPoint Presentation</vt:lpstr>
      <vt:lpstr>UDDI Information Model</vt:lpstr>
      <vt:lpstr>UDDI Query</vt:lpstr>
      <vt:lpstr>UDDI Query Targets</vt:lpstr>
      <vt:lpstr>UDDI and WSDL relationship</vt:lpstr>
      <vt:lpstr>tModel </vt:lpstr>
      <vt:lpstr>tModel </vt:lpstr>
      <vt:lpstr>tModels for Categorization</vt:lpstr>
      <vt:lpstr>A simplified tModel definition</vt:lpstr>
      <vt:lpstr>Binding WSDL  to UDDI</vt:lpstr>
      <vt:lpstr>Example</vt:lpstr>
      <vt:lpstr>PowerPoint Presentation</vt:lpstr>
      <vt:lpstr>Example</vt:lpstr>
      <vt:lpstr>portType tModel</vt:lpstr>
      <vt:lpstr>UDDI portType tModel </vt:lpstr>
      <vt:lpstr>binding tModel</vt:lpstr>
      <vt:lpstr>PowerPoint Presentation</vt:lpstr>
      <vt:lpstr>businessService and bindingTemplate</vt:lpstr>
      <vt:lpstr>PowerPoint Presentation</vt:lpstr>
      <vt:lpstr>Query example - I</vt:lpstr>
      <vt:lpstr>Query example - II</vt:lpstr>
      <vt:lpstr>Query example - III</vt:lpstr>
      <vt:lpstr>Updates to UDDI Specifications  </vt:lpstr>
      <vt:lpstr>Updates to UDDI Specifications  </vt:lpstr>
      <vt:lpstr>WSDL data model</vt:lpstr>
      <vt:lpstr>UDDI data model</vt:lpstr>
      <vt:lpstr>mapping of WSDL 1.1 to UDDI V2 data model </vt:lpstr>
      <vt:lpstr>Limitations</vt:lpstr>
      <vt:lpstr>Limitations</vt:lpstr>
      <vt:lpstr>Future Extensions to UDDI</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Discovery: UDDI</dc:title>
  <dc:creator>Nicholas Gibbins</dc:creator>
  <cp:lastModifiedBy>Nicholas Gibbins</cp:lastModifiedBy>
  <cp:revision>11</cp:revision>
  <dcterms:created xsi:type="dcterms:W3CDTF">2012-10-29T16:34:25Z</dcterms:created>
  <dcterms:modified xsi:type="dcterms:W3CDTF">2012-10-29T23:43:23Z</dcterms:modified>
</cp:coreProperties>
</file>