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4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302" r:id="rId12"/>
    <p:sldId id="303" r:id="rId13"/>
    <p:sldId id="304" r:id="rId14"/>
    <p:sldId id="268" r:id="rId15"/>
    <p:sldId id="305" r:id="rId16"/>
    <p:sldId id="270" r:id="rId17"/>
    <p:sldId id="271" r:id="rId18"/>
    <p:sldId id="272" r:id="rId19"/>
    <p:sldId id="273" r:id="rId20"/>
    <p:sldId id="306" r:id="rId21"/>
    <p:sldId id="275" r:id="rId22"/>
    <p:sldId id="276" r:id="rId23"/>
    <p:sldId id="277" r:id="rId24"/>
    <p:sldId id="278" r:id="rId25"/>
    <p:sldId id="308" r:id="rId26"/>
    <p:sldId id="279" r:id="rId27"/>
    <p:sldId id="309" r:id="rId28"/>
    <p:sldId id="280" r:id="rId29"/>
    <p:sldId id="307" r:id="rId30"/>
    <p:sldId id="282" r:id="rId31"/>
    <p:sldId id="310" r:id="rId32"/>
    <p:sldId id="311" r:id="rId33"/>
    <p:sldId id="283" r:id="rId34"/>
    <p:sldId id="284" r:id="rId35"/>
    <p:sldId id="285" r:id="rId36"/>
    <p:sldId id="286" r:id="rId37"/>
    <p:sldId id="287" r:id="rId38"/>
    <p:sldId id="312" r:id="rId39"/>
    <p:sldId id="289" r:id="rId40"/>
    <p:sldId id="290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>
        <p:scale>
          <a:sx n="108" d="100"/>
          <a:sy n="108" d="100"/>
        </p:scale>
        <p:origin x="-528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564AA-599B-7D40-B828-480419ACA24B}" type="datetimeFigureOut">
              <a:rPr lang="en-US" smtClean="0"/>
              <a:t>29/10/2012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F6510-5018-E54C-A38A-E64E994AA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280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Document-internal references can be resolved using the fragment identifier.</a:t>
            </a:r>
          </a:p>
          <a:p>
            <a:r>
              <a:rPr lang="de-DE"/>
              <a:t>References to external policy expressions need to be resolved using other mechanisms</a:t>
            </a:r>
          </a:p>
          <a:p>
            <a:pPr lvl="1"/>
            <a:r>
              <a:rPr lang="de-DE"/>
              <a:t>When using URIs that identify network resources (URLs), the policy expression can be resolved using HTTP-GET</a:t>
            </a:r>
          </a:p>
          <a:p>
            <a:pPr lvl="1"/>
            <a:r>
              <a:rPr lang="de-DE"/>
              <a:t>When using URIs that don‘t actually identify network resources, but rather identify abstract objects, the policy expression may be resolved using exchange mechanisms such as WS-MetadataExchange.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Document-internal references can be resolved using the fragment identifier.</a:t>
            </a:r>
          </a:p>
          <a:p>
            <a:r>
              <a:rPr lang="de-DE"/>
              <a:t>References to external policy expressions need to be resolved using other mechanisms</a:t>
            </a:r>
          </a:p>
          <a:p>
            <a:pPr lvl="1"/>
            <a:r>
              <a:rPr lang="de-DE"/>
              <a:t>When using URIs that identify network resources (URLs), the policy expression can be resolved using HTTP-GET</a:t>
            </a:r>
          </a:p>
          <a:p>
            <a:pPr lvl="1"/>
            <a:r>
              <a:rPr lang="de-DE"/>
              <a:t>When using URIs that don‘t actually identify network resources, but rather identify abstract objects, the policy expression may be resolved using exchange mechanisms such as WS-MetadataExchange.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Policy is merged from abstract to</a:t>
            </a:r>
            <a:br>
              <a:rPr lang="de-DE" dirty="0" smtClean="0"/>
            </a:br>
            <a:r>
              <a:rPr lang="de-DE" dirty="0" smtClean="0"/>
              <a:t>concrete levels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F6510-5018-E54C-A38A-E64E994AA89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42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E060B-23D6-194E-B00C-258BCA96AF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8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0" r:id="rId7"/>
    <p:sldLayoutId id="2147483744" r:id="rId8"/>
    <p:sldLayoutId id="2147483745" r:id="rId9"/>
    <p:sldLayoutId id="2147483753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12.png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3.png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15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7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Service Description:</a:t>
            </a:r>
            <a:br>
              <a:rPr lang="en-US" dirty="0" smtClean="0"/>
            </a:br>
            <a:r>
              <a:rPr lang="en-US" dirty="0" smtClean="0"/>
              <a:t>Addressing &amp; Policy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COMP6017 Topics on Web Services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2012-2013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923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GB" altLang="ja-JP" dirty="0" smtClean="0">
              <a:solidFill>
                <a:srgbClr val="323D43"/>
              </a:solidFill>
            </a:endParaRPr>
          </a:p>
          <a:p>
            <a:pPr lvl="1"/>
            <a:endParaRPr lang="en-GB" altLang="ja-JP" dirty="0">
              <a:solidFill>
                <a:srgbClr val="323D43"/>
              </a:solidFill>
            </a:endParaRPr>
          </a:p>
          <a:p>
            <a:pPr lvl="1"/>
            <a:endParaRPr lang="en-GB" altLang="ja-JP" dirty="0" smtClean="0">
              <a:solidFill>
                <a:srgbClr val="323D43"/>
              </a:solidFill>
            </a:endParaRPr>
          </a:p>
          <a:p>
            <a:pPr lvl="1"/>
            <a:endParaRPr lang="en-GB" altLang="ja-JP" dirty="0">
              <a:solidFill>
                <a:srgbClr val="323D43"/>
              </a:solidFill>
            </a:endParaRPr>
          </a:p>
          <a:p>
            <a:pPr lvl="1"/>
            <a:endParaRPr lang="en-GB" altLang="ja-JP" dirty="0" smtClean="0">
              <a:solidFill>
                <a:srgbClr val="323D43"/>
              </a:solidFill>
            </a:endParaRPr>
          </a:p>
          <a:p>
            <a:pPr lvl="1"/>
            <a:endParaRPr lang="en-GB" altLang="ja-JP" dirty="0" smtClean="0">
              <a:solidFill>
                <a:srgbClr val="323D43"/>
              </a:solidFill>
            </a:endParaRPr>
          </a:p>
          <a:p>
            <a:pPr lvl="1"/>
            <a:endParaRPr lang="en-GB" altLang="ja-JP" dirty="0">
              <a:solidFill>
                <a:srgbClr val="323D43"/>
              </a:solidFill>
            </a:endParaRPr>
          </a:p>
          <a:p>
            <a:pPr lvl="1"/>
            <a:r>
              <a:rPr lang="en-US" dirty="0" err="1" smtClean="0">
                <a:solidFill>
                  <a:srgbClr val="323D43"/>
                </a:solidFill>
              </a:rPr>
              <a:t>EndpointReference</a:t>
            </a:r>
            <a:r>
              <a:rPr lang="en-US" dirty="0" smtClean="0">
                <a:solidFill>
                  <a:srgbClr val="323D43"/>
                </a:solidFill>
              </a:rPr>
              <a:t> </a:t>
            </a:r>
            <a:r>
              <a:rPr lang="en-US" dirty="0">
                <a:solidFill>
                  <a:srgbClr val="323D43"/>
                </a:solidFill>
              </a:rPr>
              <a:t>extends </a:t>
            </a:r>
            <a:r>
              <a:rPr lang="en-US" dirty="0" smtClean="0">
                <a:solidFill>
                  <a:srgbClr val="323D43"/>
                </a:solidFill>
              </a:rPr>
              <a:t>Service </a:t>
            </a:r>
            <a:r>
              <a:rPr lang="en-US" dirty="0">
                <a:solidFill>
                  <a:srgbClr val="323D43"/>
                </a:solidFill>
              </a:rPr>
              <a:t>by adding </a:t>
            </a:r>
            <a:r>
              <a:rPr lang="en-US" dirty="0" err="1">
                <a:solidFill>
                  <a:srgbClr val="323D43"/>
                </a:solidFill>
              </a:rPr>
              <a:t>ReferenceProperties</a:t>
            </a:r>
            <a:r>
              <a:rPr lang="en-US" dirty="0">
                <a:solidFill>
                  <a:srgbClr val="323D43"/>
                </a:solidFill>
              </a:rPr>
              <a:t> and </a:t>
            </a:r>
            <a:r>
              <a:rPr lang="en-US" dirty="0" smtClean="0">
                <a:solidFill>
                  <a:srgbClr val="323D43"/>
                </a:solidFill>
              </a:rPr>
              <a:t>Policy elements</a:t>
            </a:r>
          </a:p>
          <a:p>
            <a:pPr lvl="1"/>
            <a:r>
              <a:rPr lang="en-US" dirty="0" smtClean="0">
                <a:solidFill>
                  <a:srgbClr val="323D43"/>
                </a:solidFill>
              </a:rPr>
              <a:t>Address</a:t>
            </a:r>
            <a:r>
              <a:rPr lang="en-US" dirty="0">
                <a:solidFill>
                  <a:srgbClr val="323D43"/>
                </a:solidFill>
              </a:rPr>
              <a:t>, </a:t>
            </a:r>
            <a:r>
              <a:rPr lang="en-US" dirty="0" err="1">
                <a:solidFill>
                  <a:srgbClr val="323D43"/>
                </a:solidFill>
              </a:rPr>
              <a:t>ServiceName</a:t>
            </a:r>
            <a:r>
              <a:rPr lang="en-US" dirty="0">
                <a:solidFill>
                  <a:srgbClr val="323D43"/>
                </a:solidFill>
              </a:rPr>
              <a:t>, </a:t>
            </a:r>
            <a:r>
              <a:rPr lang="en-US" dirty="0" err="1">
                <a:solidFill>
                  <a:srgbClr val="323D43"/>
                </a:solidFill>
              </a:rPr>
              <a:t>PortName</a:t>
            </a:r>
            <a:r>
              <a:rPr lang="en-US" dirty="0">
                <a:solidFill>
                  <a:srgbClr val="323D43"/>
                </a:solidFill>
              </a:rPr>
              <a:t> and </a:t>
            </a:r>
            <a:r>
              <a:rPr lang="en-US" dirty="0" err="1">
                <a:solidFill>
                  <a:srgbClr val="323D43"/>
                </a:solidFill>
              </a:rPr>
              <a:t>PortType</a:t>
            </a:r>
            <a:r>
              <a:rPr lang="en-US" dirty="0">
                <a:solidFill>
                  <a:srgbClr val="323D43"/>
                </a:solidFill>
              </a:rPr>
              <a:t> are already </a:t>
            </a:r>
            <a:r>
              <a:rPr lang="en-US" dirty="0" smtClean="0">
                <a:solidFill>
                  <a:srgbClr val="323D43"/>
                </a:solidFill>
              </a:rPr>
              <a:t>included </a:t>
            </a:r>
            <a:r>
              <a:rPr lang="en-US" dirty="0">
                <a:solidFill>
                  <a:srgbClr val="323D43"/>
                </a:solidFill>
              </a:rPr>
              <a:t>in WSDL </a:t>
            </a:r>
            <a:r>
              <a:rPr lang="en-US" dirty="0" smtClean="0">
                <a:solidFill>
                  <a:srgbClr val="323D43"/>
                </a:solidFill>
              </a:rPr>
              <a:t>Service </a:t>
            </a:r>
            <a:r>
              <a:rPr lang="en-US" dirty="0">
                <a:solidFill>
                  <a:srgbClr val="323D43"/>
                </a:solidFill>
              </a:rPr>
              <a:t>element</a:t>
            </a:r>
          </a:p>
          <a:p>
            <a:endParaRPr lang="en-US" dirty="0">
              <a:solidFill>
                <a:srgbClr val="323D43"/>
              </a:solidFill>
            </a:endParaRPr>
          </a:p>
        </p:txBody>
      </p:sp>
      <p:sp>
        <p:nvSpPr>
          <p:cNvPr id="512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EndpointReference vs. Service</a:t>
            </a:r>
            <a:endParaRPr lang="en-US" dirty="0"/>
          </a:p>
        </p:txBody>
      </p:sp>
      <p:graphicFrame>
        <p:nvGraphicFramePr>
          <p:cNvPr id="5122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68812716"/>
              </p:ext>
            </p:extLst>
          </p:nvPr>
        </p:nvGraphicFramePr>
        <p:xfrm>
          <a:off x="934999" y="3585788"/>
          <a:ext cx="594360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Bitmap Image" r:id="rId3" imgW="5942857" imgH="1133633" progId="Paint.Picture">
                  <p:embed/>
                </p:oleObj>
              </mc:Choice>
              <mc:Fallback>
                <p:oleObj name="Bitmap Image" r:id="rId3" imgW="5942857" imgH="113363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4999" y="3585788"/>
                        <a:ext cx="5943600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8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" r="621"/>
          <a:stretch/>
        </p:blipFill>
        <p:spPr bwMode="auto">
          <a:xfrm>
            <a:off x="934999" y="1876451"/>
            <a:ext cx="3713870" cy="14288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1083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WS-Addressing Constructs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F4D63-524B-B64B-B417-FD27B7422E6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WS-Addressing defines two constructs to convey information that is typically provided by transport protocols and messaging systems:</a:t>
            </a:r>
          </a:p>
          <a:p>
            <a:pPr lvl="1"/>
            <a:r>
              <a:rPr lang="en-US" dirty="0" err="1" smtClean="0"/>
              <a:t>EndpointReference</a:t>
            </a:r>
            <a:endParaRPr lang="en-US" dirty="0" smtClean="0"/>
          </a:p>
          <a:p>
            <a:pPr lvl="2"/>
            <a:r>
              <a:rPr lang="en-US" dirty="0" smtClean="0"/>
              <a:t>provides dynamic endpoints</a:t>
            </a:r>
          </a:p>
          <a:p>
            <a:pPr lvl="1"/>
            <a:r>
              <a:rPr lang="en-US" dirty="0" smtClean="0"/>
              <a:t>Message Information Header</a:t>
            </a:r>
          </a:p>
          <a:p>
            <a:pPr lvl="2"/>
            <a:r>
              <a:rPr lang="en-US" dirty="0" smtClean="0"/>
              <a:t>provides asynchronous transport-neutral communications</a:t>
            </a:r>
          </a:p>
        </p:txBody>
      </p:sp>
    </p:spTree>
    <p:extLst>
      <p:ext uri="{BB962C8B-B14F-4D97-AF65-F5344CB8AC3E}">
        <p14:creationId xmlns:p14="http://schemas.microsoft.com/office/powerpoint/2010/main" val="258305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EndpointReference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7" b="-916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91093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Information Header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8001" b="-6800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27375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Associating </a:t>
            </a:r>
            <a:r>
              <a:rPr lang="en-US" dirty="0" smtClean="0"/>
              <a:t>Action with WSDL </a:t>
            </a:r>
            <a:r>
              <a:rPr lang="en-US" dirty="0" smtClean="0"/>
              <a:t>Operations</a:t>
            </a:r>
            <a:endParaRPr lang="en-US" dirty="0"/>
          </a:p>
        </p:txBody>
      </p:sp>
      <p:graphicFrame>
        <p:nvGraphicFramePr>
          <p:cNvPr id="614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313656" y="1902619"/>
          <a:ext cx="6516688" cy="404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Bitmap Image" r:id="rId3" imgW="6516010" imgH="4048690" progId="Paint.Picture">
                  <p:embed/>
                </p:oleObj>
              </mc:Choice>
              <mc:Fallback>
                <p:oleObj name="Bitmap Image" r:id="rId3" imgW="6516010" imgH="404869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3656" y="1902619"/>
                        <a:ext cx="6516688" cy="404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6143625" y="5516563"/>
            <a:ext cx="28209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latin typeface="Arial" charset="0"/>
              </a:rPr>
              <a:t>*Example from WSDL 1.1 Specification</a:t>
            </a: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658497" y="6015038"/>
            <a:ext cx="83267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323D43"/>
                </a:solidFill>
                <a:latin typeface="Georgia"/>
                <a:cs typeface="Georgia"/>
              </a:rPr>
              <a:t>Normally, it is possible to define </a:t>
            </a:r>
            <a:r>
              <a:rPr lang="en-US" dirty="0" err="1" smtClean="0">
                <a:solidFill>
                  <a:srgbClr val="323D43"/>
                </a:solidFill>
                <a:latin typeface="Georgia"/>
                <a:cs typeface="Georgia"/>
              </a:rPr>
              <a:t>SOAPaction</a:t>
            </a:r>
            <a:r>
              <a:rPr lang="en-US" dirty="0" smtClean="0">
                <a:solidFill>
                  <a:srgbClr val="323D43"/>
                </a:solidFill>
                <a:latin typeface="Georgia"/>
                <a:cs typeface="Georgia"/>
              </a:rPr>
              <a:t> </a:t>
            </a:r>
            <a:r>
              <a:rPr lang="en-US" dirty="0">
                <a:solidFill>
                  <a:srgbClr val="323D43"/>
                </a:solidFill>
                <a:latin typeface="Georgia"/>
                <a:cs typeface="Georgia"/>
              </a:rPr>
              <a:t>with WSDL </a:t>
            </a:r>
            <a:r>
              <a:rPr lang="ja-JP" altLang="en-US" dirty="0">
                <a:solidFill>
                  <a:srgbClr val="323D43"/>
                </a:solidFill>
                <a:latin typeface="Georgia"/>
                <a:cs typeface="Georgia"/>
              </a:rPr>
              <a:t>“</a:t>
            </a:r>
            <a:r>
              <a:rPr lang="en-US" dirty="0">
                <a:solidFill>
                  <a:srgbClr val="323D43"/>
                </a:solidFill>
                <a:latin typeface="Georgia"/>
                <a:cs typeface="Georgia"/>
              </a:rPr>
              <a:t>binding</a:t>
            </a:r>
            <a:r>
              <a:rPr lang="ja-JP" altLang="en-US" dirty="0">
                <a:solidFill>
                  <a:srgbClr val="323D43"/>
                </a:solidFill>
                <a:latin typeface="Georgia"/>
                <a:cs typeface="Georgia"/>
              </a:rPr>
              <a:t>”</a:t>
            </a:r>
            <a:endParaRPr lang="en-US" dirty="0">
              <a:solidFill>
                <a:srgbClr val="323D43"/>
              </a:solidFill>
              <a:latin typeface="Georgia"/>
              <a:cs typeface="Georgia"/>
            </a:endParaRPr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1313656" y="2360020"/>
            <a:ext cx="6840537" cy="215900"/>
          </a:xfrm>
          <a:prstGeom prst="rect">
            <a:avLst/>
          </a:prstGeom>
          <a:solidFill>
            <a:srgbClr val="FFFF00">
              <a:alpha val="12157"/>
            </a:srgbClr>
          </a:solidFill>
          <a:ln w="254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26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Associating Action with WSDL Operations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WS-Addressing defines the following to associate the actions </a:t>
            </a:r>
            <a:r>
              <a:rPr lang="en-US" dirty="0" smtClean="0"/>
              <a:t>with </a:t>
            </a:r>
            <a:r>
              <a:rPr lang="en-US" dirty="0"/>
              <a:t>WSDL operations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action for the input of the </a:t>
            </a:r>
            <a:r>
              <a:rPr lang="en-US" dirty="0" err="1"/>
              <a:t>GetLastTradePrice</a:t>
            </a:r>
            <a:r>
              <a:rPr lang="en-US" dirty="0"/>
              <a:t> </a:t>
            </a:r>
            <a:r>
              <a:rPr lang="en-US" dirty="0" smtClean="0"/>
              <a:t>operation within </a:t>
            </a:r>
            <a:r>
              <a:rPr lang="en-US" dirty="0"/>
              <a:t>the </a:t>
            </a:r>
            <a:r>
              <a:rPr lang="en-US" dirty="0" err="1"/>
              <a:t>StockQuotePortType</a:t>
            </a:r>
            <a:r>
              <a:rPr lang="en-US" dirty="0"/>
              <a:t> is explicitly defined to </a:t>
            </a:r>
            <a:r>
              <a:rPr lang="en-US" dirty="0" smtClean="0"/>
              <a:t>be http</a:t>
            </a:r>
            <a:r>
              <a:rPr lang="en-US" dirty="0"/>
              <a:t>://</a:t>
            </a:r>
            <a:r>
              <a:rPr lang="en-US" dirty="0" err="1"/>
              <a:t>stock.org</a:t>
            </a:r>
            <a:r>
              <a:rPr lang="en-US" dirty="0"/>
              <a:t>/</a:t>
            </a:r>
            <a:r>
              <a:rPr lang="en-US" dirty="0" err="1" smtClean="0"/>
              <a:t>GetQuote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784220"/>
              </p:ext>
            </p:extLst>
          </p:nvPr>
        </p:nvGraphicFramePr>
        <p:xfrm>
          <a:off x="1656556" y="2700198"/>
          <a:ext cx="5830887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Bitmap Image" r:id="rId3" imgW="5830114" imgH="1857143" progId="Paint.Picture">
                  <p:embed/>
                </p:oleObj>
              </mc:Choice>
              <mc:Fallback>
                <p:oleObj name="Bitmap Image" r:id="rId3" imgW="5830114" imgH="18571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6556" y="2700198"/>
                        <a:ext cx="5830887" cy="185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7841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Fault Codes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 fault codes are defined (the same logic in HTTP, i.e. 404 file not found)</a:t>
            </a:r>
          </a:p>
          <a:p>
            <a:r>
              <a:rPr lang="en-US" dirty="0" smtClean="0"/>
              <a:t>Fault schema of SOAP is extended</a:t>
            </a:r>
          </a:p>
          <a:p>
            <a:r>
              <a:rPr lang="en-US" dirty="0" smtClean="0"/>
              <a:t>Defined faults:</a:t>
            </a:r>
          </a:p>
          <a:p>
            <a:pPr lvl="1"/>
            <a:r>
              <a:rPr lang="en-US" dirty="0" smtClean="0"/>
              <a:t>Endpoint Unavailable,</a:t>
            </a:r>
          </a:p>
          <a:p>
            <a:pPr lvl="1"/>
            <a:r>
              <a:rPr lang="en-US" dirty="0" smtClean="0"/>
              <a:t>Action Not Supported, </a:t>
            </a:r>
          </a:p>
          <a:p>
            <a:pPr lvl="1"/>
            <a:r>
              <a:rPr lang="en-US" dirty="0" smtClean="0"/>
              <a:t>Destination Unreachable, </a:t>
            </a:r>
          </a:p>
          <a:p>
            <a:pPr lvl="1"/>
            <a:r>
              <a:rPr lang="en-US" dirty="0" smtClean="0"/>
              <a:t>Message Information Header Required, </a:t>
            </a:r>
          </a:p>
          <a:p>
            <a:pPr lvl="1"/>
            <a:r>
              <a:rPr lang="en-US" dirty="0" smtClean="0"/>
              <a:t>Invalid Message Information Header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540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WS-Policy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432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Web Services Model</a:t>
            </a:r>
          </a:p>
        </p:txBody>
      </p:sp>
      <p:grpSp>
        <p:nvGrpSpPr>
          <p:cNvPr id="159749" name="Group 5"/>
          <p:cNvGrpSpPr>
            <a:grpSpLocks/>
          </p:cNvGrpSpPr>
          <p:nvPr/>
        </p:nvGrpSpPr>
        <p:grpSpPr bwMode="auto">
          <a:xfrm>
            <a:off x="2109845" y="4946556"/>
            <a:ext cx="3905250" cy="279399"/>
            <a:chOff x="1193" y="2727"/>
            <a:chExt cx="2203" cy="176"/>
          </a:xfrm>
        </p:grpSpPr>
        <p:sp>
          <p:nvSpPr>
            <p:cNvPr id="159750" name="Line 6"/>
            <p:cNvSpPr>
              <a:spLocks noChangeShapeType="1"/>
            </p:cNvSpPr>
            <p:nvPr/>
          </p:nvSpPr>
          <p:spPr bwMode="auto">
            <a:xfrm>
              <a:off x="1193" y="2900"/>
              <a:ext cx="22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>
                <a:solidFill>
                  <a:srgbClr val="323D43"/>
                </a:solidFill>
              </a:endParaRPr>
            </a:p>
          </p:txBody>
        </p:sp>
        <p:sp>
          <p:nvSpPr>
            <p:cNvPr id="159751" name="Text Box 7"/>
            <p:cNvSpPr txBox="1">
              <a:spLocks noChangeArrowheads="1"/>
            </p:cNvSpPr>
            <p:nvPr/>
          </p:nvSpPr>
          <p:spPr bwMode="auto">
            <a:xfrm>
              <a:off x="1532" y="2727"/>
              <a:ext cx="1241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DE" sz="1200">
                  <a:solidFill>
                    <a:srgbClr val="323D43"/>
                  </a:solidFill>
                </a:rPr>
                <a:t>CreatePurchaseOrderRequest</a:t>
              </a:r>
              <a:endParaRPr lang="en-US" sz="1200">
                <a:solidFill>
                  <a:srgbClr val="323D43"/>
                </a:solidFill>
              </a:endParaRPr>
            </a:p>
          </p:txBody>
        </p:sp>
      </p:grpSp>
      <p:grpSp>
        <p:nvGrpSpPr>
          <p:cNvPr id="159752" name="Group 8"/>
          <p:cNvGrpSpPr>
            <a:grpSpLocks/>
          </p:cNvGrpSpPr>
          <p:nvPr/>
        </p:nvGrpSpPr>
        <p:grpSpPr bwMode="auto">
          <a:xfrm>
            <a:off x="2109845" y="5502181"/>
            <a:ext cx="3905250" cy="279399"/>
            <a:chOff x="1193" y="2997"/>
            <a:chExt cx="2203" cy="176"/>
          </a:xfrm>
        </p:grpSpPr>
        <p:sp>
          <p:nvSpPr>
            <p:cNvPr id="159753" name="Line 9"/>
            <p:cNvSpPr>
              <a:spLocks noChangeShapeType="1"/>
            </p:cNvSpPr>
            <p:nvPr/>
          </p:nvSpPr>
          <p:spPr bwMode="auto">
            <a:xfrm flipH="1">
              <a:off x="1193" y="2999"/>
              <a:ext cx="220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>
                <a:solidFill>
                  <a:srgbClr val="323D43"/>
                </a:solidFill>
              </a:endParaRPr>
            </a:p>
          </p:txBody>
        </p:sp>
        <p:sp>
          <p:nvSpPr>
            <p:cNvPr id="159754" name="Text Box 10"/>
            <p:cNvSpPr txBox="1">
              <a:spLocks noChangeArrowheads="1"/>
            </p:cNvSpPr>
            <p:nvPr/>
          </p:nvSpPr>
          <p:spPr bwMode="auto">
            <a:xfrm>
              <a:off x="1490" y="2997"/>
              <a:ext cx="1298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DE" sz="1200">
                  <a:solidFill>
                    <a:srgbClr val="323D43"/>
                  </a:solidFill>
                </a:rPr>
                <a:t>CreatePurchaseOrderResponse</a:t>
              </a:r>
              <a:endParaRPr lang="en-US" sz="1200">
                <a:solidFill>
                  <a:srgbClr val="323D43"/>
                </a:solidFill>
              </a:endParaRPr>
            </a:p>
          </p:txBody>
        </p:sp>
      </p:grpSp>
      <p:sp>
        <p:nvSpPr>
          <p:cNvPr id="159765" name="AutoShape 21"/>
          <p:cNvSpPr>
            <a:spLocks noChangeArrowheads="1"/>
          </p:cNvSpPr>
          <p:nvPr/>
        </p:nvSpPr>
        <p:spPr bwMode="auto">
          <a:xfrm>
            <a:off x="6900920" y="3875001"/>
            <a:ext cx="455613" cy="2022475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>
              <a:solidFill>
                <a:srgbClr val="323D43"/>
              </a:solidFill>
            </a:endParaRPr>
          </a:p>
        </p:txBody>
      </p:sp>
      <p:sp>
        <p:nvSpPr>
          <p:cNvPr id="159759" name="Text Box 15"/>
          <p:cNvSpPr txBox="1">
            <a:spLocks noChangeArrowheads="1"/>
          </p:cNvSpPr>
          <p:nvPr/>
        </p:nvSpPr>
        <p:spPr bwMode="auto">
          <a:xfrm>
            <a:off x="6513570" y="5913351"/>
            <a:ext cx="1160341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de-DE" sz="2000">
                <a:solidFill>
                  <a:srgbClr val="323D43"/>
                </a:solidFill>
              </a:rPr>
              <a:t>Provider</a:t>
            </a:r>
            <a:endParaRPr lang="en-US" sz="2000">
              <a:solidFill>
                <a:srgbClr val="323D43"/>
              </a:solidFill>
            </a:endParaRPr>
          </a:p>
        </p:txBody>
      </p:sp>
      <p:grpSp>
        <p:nvGrpSpPr>
          <p:cNvPr id="159787" name="Group 43"/>
          <p:cNvGrpSpPr>
            <a:grpSpLocks/>
          </p:cNvGrpSpPr>
          <p:nvPr/>
        </p:nvGrpSpPr>
        <p:grpSpPr bwMode="auto">
          <a:xfrm>
            <a:off x="735070" y="3875002"/>
            <a:ext cx="1349375" cy="2439988"/>
            <a:chOff x="426" y="2278"/>
            <a:chExt cx="850" cy="1537"/>
          </a:xfrm>
        </p:grpSpPr>
        <p:sp>
          <p:nvSpPr>
            <p:cNvPr id="159764" name="AutoShape 20"/>
            <p:cNvSpPr>
              <a:spLocks noChangeArrowheads="1"/>
            </p:cNvSpPr>
            <p:nvPr/>
          </p:nvSpPr>
          <p:spPr bwMode="auto">
            <a:xfrm>
              <a:off x="730" y="2278"/>
              <a:ext cx="287" cy="1274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>
                <a:solidFill>
                  <a:srgbClr val="323D43"/>
                </a:solidFill>
              </a:endParaRPr>
            </a:p>
          </p:txBody>
        </p:sp>
        <p:sp>
          <p:nvSpPr>
            <p:cNvPr id="159760" name="Text Box 16"/>
            <p:cNvSpPr txBox="1">
              <a:spLocks noChangeArrowheads="1"/>
            </p:cNvSpPr>
            <p:nvPr/>
          </p:nvSpPr>
          <p:spPr bwMode="auto">
            <a:xfrm>
              <a:off x="426" y="3562"/>
              <a:ext cx="850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DE" sz="2000">
                  <a:solidFill>
                    <a:srgbClr val="323D43"/>
                  </a:solidFill>
                </a:rPr>
                <a:t>Consumer</a:t>
              </a:r>
              <a:endParaRPr lang="en-US" sz="2000">
                <a:solidFill>
                  <a:srgbClr val="323D43"/>
                </a:solidFill>
              </a:endParaRPr>
            </a:p>
          </p:txBody>
        </p:sp>
      </p:grpSp>
      <p:grpSp>
        <p:nvGrpSpPr>
          <p:cNvPr id="159780" name="Group 36"/>
          <p:cNvGrpSpPr>
            <a:grpSpLocks/>
          </p:cNvGrpSpPr>
          <p:nvPr/>
        </p:nvGrpSpPr>
        <p:grpSpPr bwMode="auto">
          <a:xfrm>
            <a:off x="3236970" y="1541376"/>
            <a:ext cx="2098675" cy="852488"/>
            <a:chOff x="2002" y="808"/>
            <a:chExt cx="1322" cy="537"/>
          </a:xfrm>
        </p:grpSpPr>
        <p:sp>
          <p:nvSpPr>
            <p:cNvPr id="159766" name="AutoShape 22"/>
            <p:cNvSpPr>
              <a:spLocks noChangeArrowheads="1"/>
            </p:cNvSpPr>
            <p:nvPr/>
          </p:nvSpPr>
          <p:spPr bwMode="auto">
            <a:xfrm rot="-5400000">
              <a:off x="2519" y="541"/>
              <a:ext cx="287" cy="1322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de-DE">
                <a:solidFill>
                  <a:srgbClr val="323D43"/>
                </a:solidFill>
              </a:endParaRPr>
            </a:p>
          </p:txBody>
        </p:sp>
        <p:sp>
          <p:nvSpPr>
            <p:cNvPr id="159772" name="Text Box 28"/>
            <p:cNvSpPr txBox="1">
              <a:spLocks noChangeArrowheads="1"/>
            </p:cNvSpPr>
            <p:nvPr/>
          </p:nvSpPr>
          <p:spPr bwMode="auto">
            <a:xfrm>
              <a:off x="2084" y="808"/>
              <a:ext cx="1192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DE" sz="2000">
                  <a:solidFill>
                    <a:srgbClr val="323D43"/>
                  </a:solidFill>
                </a:rPr>
                <a:t>Broker (UDDI)</a:t>
              </a:r>
              <a:endParaRPr lang="en-US" sz="2000">
                <a:solidFill>
                  <a:srgbClr val="323D43"/>
                </a:solidFill>
              </a:endParaRPr>
            </a:p>
          </p:txBody>
        </p:sp>
      </p:grpSp>
      <p:grpSp>
        <p:nvGrpSpPr>
          <p:cNvPr id="159779" name="Group 35"/>
          <p:cNvGrpSpPr>
            <a:grpSpLocks/>
          </p:cNvGrpSpPr>
          <p:nvPr/>
        </p:nvGrpSpPr>
        <p:grpSpPr bwMode="auto">
          <a:xfrm>
            <a:off x="6704070" y="4951328"/>
            <a:ext cx="1503363" cy="925513"/>
            <a:chOff x="4186" y="2722"/>
            <a:chExt cx="947" cy="583"/>
          </a:xfrm>
        </p:grpSpPr>
        <p:sp>
          <p:nvSpPr>
            <p:cNvPr id="159756" name="AutoShape 12"/>
            <p:cNvSpPr>
              <a:spLocks noChangeArrowheads="1"/>
            </p:cNvSpPr>
            <p:nvPr/>
          </p:nvSpPr>
          <p:spPr bwMode="auto">
            <a:xfrm>
              <a:off x="4186" y="2759"/>
              <a:ext cx="236" cy="443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>
                <a:solidFill>
                  <a:srgbClr val="323D43"/>
                </a:solidFill>
              </a:endParaRPr>
            </a:p>
          </p:txBody>
        </p:sp>
        <p:sp>
          <p:nvSpPr>
            <p:cNvPr id="159758" name="Text Box 14"/>
            <p:cNvSpPr txBox="1">
              <a:spLocks noChangeArrowheads="1"/>
            </p:cNvSpPr>
            <p:nvPr/>
          </p:nvSpPr>
          <p:spPr bwMode="auto">
            <a:xfrm>
              <a:off x="4430" y="2722"/>
              <a:ext cx="703" cy="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DE">
                  <a:solidFill>
                    <a:srgbClr val="323D43"/>
                  </a:solidFill>
                </a:rPr>
                <a:t>Create</a:t>
              </a:r>
              <a:br>
                <a:rPr lang="de-DE">
                  <a:solidFill>
                    <a:srgbClr val="323D43"/>
                  </a:solidFill>
                </a:rPr>
              </a:br>
              <a:r>
                <a:rPr lang="de-DE">
                  <a:solidFill>
                    <a:srgbClr val="323D43"/>
                  </a:solidFill>
                </a:rPr>
                <a:t>Purchase</a:t>
              </a:r>
              <a:br>
                <a:rPr lang="de-DE">
                  <a:solidFill>
                    <a:srgbClr val="323D43"/>
                  </a:solidFill>
                </a:rPr>
              </a:br>
              <a:r>
                <a:rPr lang="de-DE">
                  <a:solidFill>
                    <a:srgbClr val="323D43"/>
                  </a:solidFill>
                </a:rPr>
                <a:t>Order</a:t>
              </a:r>
              <a:endParaRPr lang="en-US">
                <a:solidFill>
                  <a:srgbClr val="323D43"/>
                </a:solidFill>
              </a:endParaRPr>
            </a:p>
          </p:txBody>
        </p:sp>
      </p:grpSp>
      <p:sp>
        <p:nvSpPr>
          <p:cNvPr id="159757" name="Oval 13"/>
          <p:cNvSpPr>
            <a:spLocks noChangeArrowheads="1"/>
          </p:cNvSpPr>
          <p:nvPr/>
        </p:nvSpPr>
        <p:spPr bwMode="auto">
          <a:xfrm flipH="1">
            <a:off x="6561195" y="5096518"/>
            <a:ext cx="255586" cy="522418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>
              <a:solidFill>
                <a:srgbClr val="323D43"/>
              </a:solidFill>
            </a:endParaRPr>
          </a:p>
        </p:txBody>
      </p:sp>
      <p:sp>
        <p:nvSpPr>
          <p:cNvPr id="159761" name="Text Box 17"/>
          <p:cNvSpPr txBox="1">
            <a:spLocks noChangeArrowheads="1"/>
          </p:cNvSpPr>
          <p:nvPr/>
        </p:nvSpPr>
        <p:spPr bwMode="auto">
          <a:xfrm>
            <a:off x="6065895" y="5435514"/>
            <a:ext cx="1061506" cy="279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de-DE" sz="1200">
                <a:solidFill>
                  <a:srgbClr val="323D43"/>
                </a:solidFill>
              </a:rPr>
              <a:t>SOAP/HTTP</a:t>
            </a:r>
            <a:endParaRPr lang="en-US" sz="1200">
              <a:solidFill>
                <a:srgbClr val="323D43"/>
              </a:solidFill>
            </a:endParaRPr>
          </a:p>
        </p:txBody>
      </p:sp>
      <p:grpSp>
        <p:nvGrpSpPr>
          <p:cNvPr id="159789" name="Group 45"/>
          <p:cNvGrpSpPr>
            <a:grpSpLocks/>
          </p:cNvGrpSpPr>
          <p:nvPr/>
        </p:nvGrpSpPr>
        <p:grpSpPr bwMode="auto">
          <a:xfrm>
            <a:off x="1490720" y="2679614"/>
            <a:ext cx="2292350" cy="2132012"/>
            <a:chOff x="902" y="1525"/>
            <a:chExt cx="1444" cy="1343"/>
          </a:xfrm>
        </p:grpSpPr>
        <p:sp>
          <p:nvSpPr>
            <p:cNvPr id="159775" name="Line 31"/>
            <p:cNvSpPr>
              <a:spLocks noChangeShapeType="1"/>
            </p:cNvSpPr>
            <p:nvPr/>
          </p:nvSpPr>
          <p:spPr bwMode="auto">
            <a:xfrm flipH="1">
              <a:off x="1017" y="1525"/>
              <a:ext cx="1329" cy="10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>
                <a:solidFill>
                  <a:srgbClr val="323D43"/>
                </a:solidFill>
              </a:endParaRPr>
            </a:p>
          </p:txBody>
        </p:sp>
        <p:sp>
          <p:nvSpPr>
            <p:cNvPr id="159782" name="AutoShape 38"/>
            <p:cNvSpPr>
              <a:spLocks noChangeArrowheads="1"/>
            </p:cNvSpPr>
            <p:nvPr/>
          </p:nvSpPr>
          <p:spPr bwMode="auto">
            <a:xfrm>
              <a:off x="902" y="2425"/>
              <a:ext cx="236" cy="443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>
                <a:solidFill>
                  <a:srgbClr val="323D43"/>
                </a:solidFill>
              </a:endParaRPr>
            </a:p>
          </p:txBody>
        </p:sp>
      </p:grpSp>
      <p:grpSp>
        <p:nvGrpSpPr>
          <p:cNvPr id="159786" name="Group 42"/>
          <p:cNvGrpSpPr>
            <a:grpSpLocks/>
          </p:cNvGrpSpPr>
          <p:nvPr/>
        </p:nvGrpSpPr>
        <p:grpSpPr bwMode="auto">
          <a:xfrm>
            <a:off x="4783195" y="2679614"/>
            <a:ext cx="2295525" cy="2132012"/>
            <a:chOff x="2976" y="1525"/>
            <a:chExt cx="1446" cy="1343"/>
          </a:xfrm>
        </p:grpSpPr>
        <p:sp>
          <p:nvSpPr>
            <p:cNvPr id="159777" name="Line 33"/>
            <p:cNvSpPr>
              <a:spLocks noChangeShapeType="1"/>
            </p:cNvSpPr>
            <p:nvPr/>
          </p:nvSpPr>
          <p:spPr bwMode="auto">
            <a:xfrm>
              <a:off x="2976" y="1525"/>
              <a:ext cx="1334" cy="10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>
                <a:solidFill>
                  <a:srgbClr val="323D43"/>
                </a:solidFill>
              </a:endParaRPr>
            </a:p>
          </p:txBody>
        </p:sp>
        <p:sp>
          <p:nvSpPr>
            <p:cNvPr id="159784" name="AutoShape 40"/>
            <p:cNvSpPr>
              <a:spLocks noChangeArrowheads="1"/>
            </p:cNvSpPr>
            <p:nvPr/>
          </p:nvSpPr>
          <p:spPr bwMode="auto">
            <a:xfrm>
              <a:off x="4186" y="2425"/>
              <a:ext cx="236" cy="443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>
                <a:solidFill>
                  <a:srgbClr val="323D43"/>
                </a:solidFill>
              </a:endParaRPr>
            </a:p>
          </p:txBody>
        </p:sp>
      </p:grpSp>
      <p:grpSp>
        <p:nvGrpSpPr>
          <p:cNvPr id="159781" name="Group 37"/>
          <p:cNvGrpSpPr>
            <a:grpSpLocks/>
          </p:cNvGrpSpPr>
          <p:nvPr/>
        </p:nvGrpSpPr>
        <p:grpSpPr bwMode="auto">
          <a:xfrm>
            <a:off x="4411721" y="2219239"/>
            <a:ext cx="2406651" cy="577850"/>
            <a:chOff x="2742" y="1235"/>
            <a:chExt cx="1516" cy="364"/>
          </a:xfrm>
        </p:grpSpPr>
        <p:sp>
          <p:nvSpPr>
            <p:cNvPr id="159770" name="AutoShape 26"/>
            <p:cNvSpPr>
              <a:spLocks noChangeArrowheads="1"/>
            </p:cNvSpPr>
            <p:nvPr/>
          </p:nvSpPr>
          <p:spPr bwMode="auto">
            <a:xfrm rot="-5400000">
              <a:off x="2846" y="1131"/>
              <a:ext cx="236" cy="443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de-DE">
                <a:solidFill>
                  <a:srgbClr val="323D43"/>
                </a:solidFill>
              </a:endParaRPr>
            </a:p>
          </p:txBody>
        </p:sp>
        <p:sp>
          <p:nvSpPr>
            <p:cNvPr id="159771" name="Oval 27"/>
            <p:cNvSpPr>
              <a:spLocks noChangeArrowheads="1"/>
            </p:cNvSpPr>
            <p:nvPr/>
          </p:nvSpPr>
          <p:spPr bwMode="auto">
            <a:xfrm rot="16200000" flipH="1">
              <a:off x="2880" y="1342"/>
              <a:ext cx="161" cy="32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>
                <a:solidFill>
                  <a:srgbClr val="323D43"/>
                </a:solidFill>
              </a:endParaRPr>
            </a:p>
          </p:txBody>
        </p:sp>
        <p:sp>
          <p:nvSpPr>
            <p:cNvPr id="159773" name="Text Box 29"/>
            <p:cNvSpPr txBox="1">
              <a:spLocks noChangeArrowheads="1"/>
            </p:cNvSpPr>
            <p:nvPr/>
          </p:nvSpPr>
          <p:spPr bwMode="auto">
            <a:xfrm>
              <a:off x="3196" y="1365"/>
              <a:ext cx="1062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DE">
                  <a:solidFill>
                    <a:srgbClr val="323D43"/>
                  </a:solidFill>
                </a:rPr>
                <a:t>PublishService</a:t>
              </a:r>
              <a:endParaRPr lang="en-US">
                <a:solidFill>
                  <a:srgbClr val="323D43"/>
                </a:solidFill>
              </a:endParaRPr>
            </a:p>
          </p:txBody>
        </p:sp>
      </p:grpSp>
      <p:grpSp>
        <p:nvGrpSpPr>
          <p:cNvPr id="159788" name="Group 44"/>
          <p:cNvGrpSpPr>
            <a:grpSpLocks/>
          </p:cNvGrpSpPr>
          <p:nvPr/>
        </p:nvGrpSpPr>
        <p:grpSpPr bwMode="auto">
          <a:xfrm>
            <a:off x="2141595" y="2217655"/>
            <a:ext cx="2035175" cy="579439"/>
            <a:chOff x="1312" y="1234"/>
            <a:chExt cx="1282" cy="365"/>
          </a:xfrm>
        </p:grpSpPr>
        <p:sp>
          <p:nvSpPr>
            <p:cNvPr id="159767" name="AutoShape 23"/>
            <p:cNvSpPr>
              <a:spLocks noChangeArrowheads="1"/>
            </p:cNvSpPr>
            <p:nvPr/>
          </p:nvSpPr>
          <p:spPr bwMode="auto">
            <a:xfrm rot="-5400000">
              <a:off x="2255" y="1130"/>
              <a:ext cx="236" cy="443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de-DE">
                <a:solidFill>
                  <a:srgbClr val="323D43"/>
                </a:solidFill>
              </a:endParaRPr>
            </a:p>
          </p:txBody>
        </p:sp>
        <p:sp>
          <p:nvSpPr>
            <p:cNvPr id="159768" name="Oval 24"/>
            <p:cNvSpPr>
              <a:spLocks noChangeArrowheads="1"/>
            </p:cNvSpPr>
            <p:nvPr/>
          </p:nvSpPr>
          <p:spPr bwMode="auto">
            <a:xfrm rot="16200000" flipH="1">
              <a:off x="2289" y="1341"/>
              <a:ext cx="161" cy="32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>
                <a:solidFill>
                  <a:srgbClr val="323D43"/>
                </a:solidFill>
              </a:endParaRPr>
            </a:p>
          </p:txBody>
        </p:sp>
        <p:sp>
          <p:nvSpPr>
            <p:cNvPr id="159774" name="Text Box 30"/>
            <p:cNvSpPr txBox="1">
              <a:spLocks noChangeArrowheads="1"/>
            </p:cNvSpPr>
            <p:nvPr/>
          </p:nvSpPr>
          <p:spPr bwMode="auto">
            <a:xfrm>
              <a:off x="1312" y="1365"/>
              <a:ext cx="876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DE">
                  <a:solidFill>
                    <a:srgbClr val="323D43"/>
                  </a:solidFill>
                </a:rPr>
                <a:t>FindService</a:t>
              </a:r>
              <a:endParaRPr lang="en-US">
                <a:solidFill>
                  <a:srgbClr val="323D43"/>
                </a:solidFill>
              </a:endParaRPr>
            </a:p>
          </p:txBody>
        </p:sp>
      </p:grpSp>
      <p:grpSp>
        <p:nvGrpSpPr>
          <p:cNvPr id="159790" name="Group 46"/>
          <p:cNvGrpSpPr>
            <a:grpSpLocks/>
          </p:cNvGrpSpPr>
          <p:nvPr/>
        </p:nvGrpSpPr>
        <p:grpSpPr bwMode="auto">
          <a:xfrm>
            <a:off x="1490720" y="5010064"/>
            <a:ext cx="5070475" cy="703262"/>
            <a:chOff x="902" y="2993"/>
            <a:chExt cx="3194" cy="443"/>
          </a:xfrm>
        </p:grpSpPr>
        <p:sp>
          <p:nvSpPr>
            <p:cNvPr id="159747" name="Line 3"/>
            <p:cNvSpPr>
              <a:spLocks noChangeShapeType="1"/>
            </p:cNvSpPr>
            <p:nvPr/>
          </p:nvSpPr>
          <p:spPr bwMode="auto">
            <a:xfrm flipH="1">
              <a:off x="1135" y="3212"/>
              <a:ext cx="296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>
                <a:solidFill>
                  <a:srgbClr val="323D43"/>
                </a:solidFill>
              </a:endParaRPr>
            </a:p>
          </p:txBody>
        </p:sp>
        <p:sp>
          <p:nvSpPr>
            <p:cNvPr id="159755" name="AutoShape 11"/>
            <p:cNvSpPr>
              <a:spLocks noChangeArrowheads="1"/>
            </p:cNvSpPr>
            <p:nvPr/>
          </p:nvSpPr>
          <p:spPr bwMode="auto">
            <a:xfrm>
              <a:off x="902" y="2993"/>
              <a:ext cx="236" cy="443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>
                <a:solidFill>
                  <a:srgbClr val="323D43"/>
                </a:solidFill>
              </a:endParaRPr>
            </a:p>
          </p:txBody>
        </p:sp>
      </p:grpSp>
      <p:grpSp>
        <p:nvGrpSpPr>
          <p:cNvPr id="159799" name="Group 55"/>
          <p:cNvGrpSpPr>
            <a:grpSpLocks/>
          </p:cNvGrpSpPr>
          <p:nvPr/>
        </p:nvGrpSpPr>
        <p:grpSpPr bwMode="auto">
          <a:xfrm>
            <a:off x="4370445" y="3447964"/>
            <a:ext cx="2462213" cy="463550"/>
            <a:chOff x="2662" y="1982"/>
            <a:chExt cx="1551" cy="292"/>
          </a:xfrm>
        </p:grpSpPr>
        <p:sp>
          <p:nvSpPr>
            <p:cNvPr id="159796" name="Line 52"/>
            <p:cNvSpPr>
              <a:spLocks noChangeShapeType="1"/>
            </p:cNvSpPr>
            <p:nvPr/>
          </p:nvSpPr>
          <p:spPr bwMode="auto">
            <a:xfrm rot="2237927" flipH="1">
              <a:off x="2662" y="2010"/>
              <a:ext cx="155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>
                <a:solidFill>
                  <a:srgbClr val="323D43"/>
                </a:solidFill>
              </a:endParaRPr>
            </a:p>
          </p:txBody>
        </p:sp>
        <p:sp>
          <p:nvSpPr>
            <p:cNvPr id="159797" name="Text Box 53"/>
            <p:cNvSpPr txBox="1">
              <a:spLocks noChangeArrowheads="1"/>
            </p:cNvSpPr>
            <p:nvPr/>
          </p:nvSpPr>
          <p:spPr bwMode="auto">
            <a:xfrm rot="2237927">
              <a:off x="2713" y="1982"/>
              <a:ext cx="1310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r>
                <a:rPr lang="de-DE" sz="1200">
                  <a:solidFill>
                    <a:srgbClr val="323D43"/>
                  </a:solidFill>
                </a:rPr>
                <a:t>PublishServiceMetadata</a:t>
              </a:r>
              <a:br>
                <a:rPr lang="de-DE" sz="1200">
                  <a:solidFill>
                    <a:srgbClr val="323D43"/>
                  </a:solidFill>
                </a:rPr>
              </a:br>
              <a:r>
                <a:rPr lang="de-DE" sz="1200">
                  <a:solidFill>
                    <a:srgbClr val="323D43"/>
                  </a:solidFill>
                </a:rPr>
                <a:t>(e.g. WSDL location)</a:t>
              </a:r>
              <a:endParaRPr lang="en-US" sz="1200">
                <a:solidFill>
                  <a:srgbClr val="323D43"/>
                </a:solidFill>
              </a:endParaRPr>
            </a:p>
          </p:txBody>
        </p:sp>
      </p:grpSp>
      <p:grpSp>
        <p:nvGrpSpPr>
          <p:cNvPr id="159803" name="Group 59"/>
          <p:cNvGrpSpPr>
            <a:grpSpLocks/>
          </p:cNvGrpSpPr>
          <p:nvPr/>
        </p:nvGrpSpPr>
        <p:grpSpPr bwMode="auto">
          <a:xfrm>
            <a:off x="1668520" y="3473369"/>
            <a:ext cx="2462213" cy="279401"/>
            <a:chOff x="1014" y="2025"/>
            <a:chExt cx="1551" cy="176"/>
          </a:xfrm>
        </p:grpSpPr>
        <p:sp>
          <p:nvSpPr>
            <p:cNvPr id="159801" name="Line 57"/>
            <p:cNvSpPr>
              <a:spLocks noChangeShapeType="1"/>
            </p:cNvSpPr>
            <p:nvPr/>
          </p:nvSpPr>
          <p:spPr bwMode="auto">
            <a:xfrm rot="-2237927">
              <a:off x="1014" y="2064"/>
              <a:ext cx="155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>
                <a:solidFill>
                  <a:srgbClr val="323D43"/>
                </a:solidFill>
              </a:endParaRPr>
            </a:p>
          </p:txBody>
        </p:sp>
        <p:sp>
          <p:nvSpPr>
            <p:cNvPr id="159802" name="Text Box 58"/>
            <p:cNvSpPr txBox="1">
              <a:spLocks noChangeArrowheads="1"/>
            </p:cNvSpPr>
            <p:nvPr/>
          </p:nvSpPr>
          <p:spPr bwMode="auto">
            <a:xfrm rot="19362073" flipH="1">
              <a:off x="1198" y="2025"/>
              <a:ext cx="1310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r>
                <a:rPr lang="de-DE" sz="1200">
                  <a:solidFill>
                    <a:srgbClr val="323D43"/>
                  </a:solidFill>
                </a:rPr>
                <a:t>FindServiceResponse</a:t>
              </a:r>
              <a:endParaRPr lang="en-US" sz="1200">
                <a:solidFill>
                  <a:srgbClr val="323D43"/>
                </a:solidFill>
              </a:endParaRPr>
            </a:p>
          </p:txBody>
        </p:sp>
      </p:grpSp>
      <p:grpSp>
        <p:nvGrpSpPr>
          <p:cNvPr id="159807" name="Group 63"/>
          <p:cNvGrpSpPr>
            <a:grpSpLocks/>
          </p:cNvGrpSpPr>
          <p:nvPr/>
        </p:nvGrpSpPr>
        <p:grpSpPr bwMode="auto">
          <a:xfrm>
            <a:off x="1516120" y="3074906"/>
            <a:ext cx="2284413" cy="287338"/>
            <a:chOff x="918" y="1774"/>
            <a:chExt cx="1439" cy="181"/>
          </a:xfrm>
        </p:grpSpPr>
        <p:sp>
          <p:nvSpPr>
            <p:cNvPr id="159805" name="Line 61"/>
            <p:cNvSpPr>
              <a:spLocks noChangeShapeType="1"/>
            </p:cNvSpPr>
            <p:nvPr/>
          </p:nvSpPr>
          <p:spPr bwMode="auto">
            <a:xfrm rot="-2237927">
              <a:off x="918" y="1954"/>
              <a:ext cx="143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>
                <a:solidFill>
                  <a:srgbClr val="323D43"/>
                </a:solidFill>
              </a:endParaRPr>
            </a:p>
          </p:txBody>
        </p:sp>
        <p:sp>
          <p:nvSpPr>
            <p:cNvPr id="159806" name="Text Box 62"/>
            <p:cNvSpPr txBox="1">
              <a:spLocks noChangeArrowheads="1"/>
            </p:cNvSpPr>
            <p:nvPr/>
          </p:nvSpPr>
          <p:spPr bwMode="auto">
            <a:xfrm rot="19362073" flipH="1">
              <a:off x="947" y="1774"/>
              <a:ext cx="1310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r>
                <a:rPr lang="de-DE" sz="1200">
                  <a:solidFill>
                    <a:srgbClr val="323D43"/>
                  </a:solidFill>
                </a:rPr>
                <a:t>FindServiceRequest</a:t>
              </a:r>
              <a:endParaRPr lang="en-US" sz="1200">
                <a:solidFill>
                  <a:srgbClr val="323D4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536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Expressiveness</a:t>
            </a:r>
          </a:p>
          <a:p>
            <a:pPr lvl="1"/>
            <a:r>
              <a:rPr lang="en-GB" dirty="0" smtClean="0"/>
              <a:t>Describe any Web service constraint and capability</a:t>
            </a:r>
          </a:p>
          <a:p>
            <a:pPr lvl="1"/>
            <a:r>
              <a:rPr lang="en-GB" dirty="0" smtClean="0"/>
              <a:t>Carry parameters</a:t>
            </a:r>
          </a:p>
          <a:p>
            <a:pPr lvl="1"/>
            <a:r>
              <a:rPr lang="en-GB" dirty="0" smtClean="0"/>
              <a:t>Provide mechanism to specify compositions and alternatives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/>
              <a:t>Robustness</a:t>
            </a:r>
          </a:p>
          <a:p>
            <a:pPr lvl="1"/>
            <a:r>
              <a:rPr lang="en-GB" dirty="0" smtClean="0"/>
              <a:t>Don’t change whenever new Web service constraints and capabilities are developed</a:t>
            </a:r>
          </a:p>
          <a:p>
            <a:pPr lvl="1">
              <a:buFont typeface="Wingdings" charset="0"/>
              <a:buNone/>
            </a:pPr>
            <a:endParaRPr lang="en-GB" dirty="0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Policy Language Requirements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08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WS-Addressing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356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Policy Language Requirements</a:t>
            </a:r>
            <a:endParaRPr lang="de-DE" dirty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Composeability</a:t>
            </a:r>
          </a:p>
          <a:p>
            <a:pPr lvl="1"/>
            <a:r>
              <a:rPr lang="de-DE" dirty="0" smtClean="0"/>
              <a:t>Attach policy to WSDL elements and UDDI entities</a:t>
            </a:r>
          </a:p>
          <a:p>
            <a:pPr lvl="1"/>
            <a:r>
              <a:rPr lang="de-DE" dirty="0" smtClean="0"/>
              <a:t>Associate policy with WS-Addressing Endpoint References</a:t>
            </a:r>
          </a:p>
          <a:p>
            <a:r>
              <a:rPr lang="de-DE" dirty="0" smtClean="0"/>
              <a:t>Non-Goals</a:t>
            </a:r>
          </a:p>
          <a:p>
            <a:pPr lvl="1"/>
            <a:r>
              <a:rPr lang="de-DE" dirty="0" smtClean="0"/>
              <a:t>Domain-specific policy attributes</a:t>
            </a:r>
          </a:p>
          <a:p>
            <a:pPr lvl="1"/>
            <a:r>
              <a:rPr lang="de-DE" dirty="0" smtClean="0"/>
              <a:t>Policy exchange model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340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9" name="Rectangle 5"/>
          <p:cNvSpPr>
            <a:spLocks noChangeArrowheads="1"/>
          </p:cNvSpPr>
          <p:nvPr/>
        </p:nvSpPr>
        <p:spPr bwMode="gray">
          <a:xfrm>
            <a:off x="598488" y="1784736"/>
            <a:ext cx="4221162" cy="3282950"/>
          </a:xfrm>
          <a:prstGeom prst="rect">
            <a:avLst/>
          </a:prstGeom>
          <a:solidFill>
            <a:srgbClr val="FFDF9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spcBef>
                <a:spcPct val="75000"/>
              </a:spcBef>
              <a:buClr>
                <a:schemeClr val="tx1"/>
              </a:buClr>
              <a:buFont typeface="Wingdings" charset="0"/>
              <a:buNone/>
            </a:pPr>
            <a:endParaRPr lang="en-GB"/>
          </a:p>
        </p:txBody>
      </p:sp>
      <p:grpSp>
        <p:nvGrpSpPr>
          <p:cNvPr id="164890" name="Group 26"/>
          <p:cNvGrpSpPr>
            <a:grpSpLocks/>
          </p:cNvGrpSpPr>
          <p:nvPr/>
        </p:nvGrpSpPr>
        <p:grpSpPr bwMode="auto">
          <a:xfrm>
            <a:off x="992188" y="2262574"/>
            <a:ext cx="3592512" cy="2333625"/>
            <a:chOff x="625" y="2014"/>
            <a:chExt cx="2263" cy="1470"/>
          </a:xfrm>
        </p:grpSpPr>
        <p:sp>
          <p:nvSpPr>
            <p:cNvPr id="164870" name="Rectangle 6"/>
            <p:cNvSpPr>
              <a:spLocks noChangeArrowheads="1"/>
            </p:cNvSpPr>
            <p:nvPr/>
          </p:nvSpPr>
          <p:spPr bwMode="gray">
            <a:xfrm>
              <a:off x="625" y="2014"/>
              <a:ext cx="2263" cy="682"/>
            </a:xfrm>
            <a:prstGeom prst="rect">
              <a:avLst/>
            </a:prstGeom>
            <a:solidFill>
              <a:srgbClr val="FFC24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871" name="Rectangle 7"/>
            <p:cNvSpPr>
              <a:spLocks noChangeArrowheads="1"/>
            </p:cNvSpPr>
            <p:nvPr/>
          </p:nvSpPr>
          <p:spPr bwMode="gray">
            <a:xfrm>
              <a:off x="625" y="2816"/>
              <a:ext cx="2263" cy="668"/>
            </a:xfrm>
            <a:prstGeom prst="rect">
              <a:avLst/>
            </a:prstGeom>
            <a:solidFill>
              <a:srgbClr val="FFC24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64888" name="Group 24"/>
          <p:cNvGrpSpPr>
            <a:grpSpLocks/>
          </p:cNvGrpSpPr>
          <p:nvPr/>
        </p:nvGrpSpPr>
        <p:grpSpPr bwMode="auto">
          <a:xfrm>
            <a:off x="1257300" y="2457836"/>
            <a:ext cx="3111500" cy="1931988"/>
            <a:chOff x="792" y="2137"/>
            <a:chExt cx="1960" cy="1217"/>
          </a:xfrm>
        </p:grpSpPr>
        <p:sp>
          <p:nvSpPr>
            <p:cNvPr id="164872" name="Rectangle 8"/>
            <p:cNvSpPr>
              <a:spLocks noChangeArrowheads="1"/>
            </p:cNvSpPr>
            <p:nvPr/>
          </p:nvSpPr>
          <p:spPr bwMode="gray">
            <a:xfrm>
              <a:off x="792" y="2137"/>
              <a:ext cx="1960" cy="16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873" name="Rectangle 9"/>
            <p:cNvSpPr>
              <a:spLocks noChangeArrowheads="1"/>
            </p:cNvSpPr>
            <p:nvPr/>
          </p:nvSpPr>
          <p:spPr bwMode="gray">
            <a:xfrm>
              <a:off x="792" y="2389"/>
              <a:ext cx="1960" cy="16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874" name="Rectangle 10"/>
            <p:cNvSpPr>
              <a:spLocks noChangeArrowheads="1"/>
            </p:cNvSpPr>
            <p:nvPr/>
          </p:nvSpPr>
          <p:spPr bwMode="gray">
            <a:xfrm>
              <a:off x="792" y="2933"/>
              <a:ext cx="1960" cy="16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4875" name="Rectangle 11"/>
            <p:cNvSpPr>
              <a:spLocks noChangeArrowheads="1"/>
            </p:cNvSpPr>
            <p:nvPr/>
          </p:nvSpPr>
          <p:spPr bwMode="gray">
            <a:xfrm>
              <a:off x="792" y="3191"/>
              <a:ext cx="1960" cy="16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64895" name="Group 31"/>
          <p:cNvGrpSpPr>
            <a:grpSpLocks/>
          </p:cNvGrpSpPr>
          <p:nvPr/>
        </p:nvGrpSpPr>
        <p:grpSpPr bwMode="auto">
          <a:xfrm>
            <a:off x="598488" y="1784736"/>
            <a:ext cx="7856537" cy="3683001"/>
            <a:chOff x="377" y="1713"/>
            <a:chExt cx="4949" cy="2320"/>
          </a:xfrm>
        </p:grpSpPr>
        <p:sp>
          <p:nvSpPr>
            <p:cNvPr id="164876" name="Rectangle 12"/>
            <p:cNvSpPr>
              <a:spLocks noChangeArrowheads="1"/>
            </p:cNvSpPr>
            <p:nvPr/>
          </p:nvSpPr>
          <p:spPr bwMode="auto">
            <a:xfrm>
              <a:off x="377" y="1713"/>
              <a:ext cx="4949" cy="20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l">
                <a:spcBef>
                  <a:spcPct val="75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&lt;wsp:Policy&gt;</a:t>
              </a:r>
              <a:br>
                <a:rPr lang="en-GB" sz="1400" smtClean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  &lt;wsp:ExactlyOne&gt;</a:t>
              </a:r>
              <a:br>
                <a:rPr lang="en-GB" sz="1400" smtClean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    &lt;wsp:All&gt;</a:t>
              </a:r>
              <a:br>
                <a:rPr lang="en-GB" sz="1400" smtClean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      &lt;</a:t>
              </a:r>
              <a:r>
                <a:rPr lang="en-GB" sz="1400" i="1" smtClean="0">
                  <a:solidFill>
                    <a:srgbClr val="333333"/>
                  </a:solidFill>
                  <a:latin typeface="Courier New" charset="0"/>
                </a:rPr>
                <a:t>Assertion</a:t>
              </a: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&gt; ... &lt;/</a:t>
              </a:r>
              <a:r>
                <a:rPr lang="en-GB" sz="1400" i="1" smtClean="0">
                  <a:solidFill>
                    <a:srgbClr val="333333"/>
                  </a:solidFill>
                  <a:latin typeface="Courier New" charset="0"/>
                </a:rPr>
                <a:t>Assertion</a:t>
              </a: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&gt;</a:t>
              </a:r>
              <a:br>
                <a:rPr lang="en-GB" sz="1400" smtClean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      ...</a:t>
              </a:r>
              <a:br>
                <a:rPr lang="en-GB" sz="1400" smtClean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      &lt;</a:t>
              </a:r>
              <a:r>
                <a:rPr lang="en-GB" sz="1400" i="1" smtClean="0">
                  <a:solidFill>
                    <a:srgbClr val="333333"/>
                  </a:solidFill>
                  <a:latin typeface="Courier New" charset="0"/>
                </a:rPr>
                <a:t>Assertion</a:t>
              </a: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&gt; ... &lt;/</a:t>
              </a:r>
              <a:r>
                <a:rPr lang="en-GB" sz="1400" i="1" smtClean="0">
                  <a:solidFill>
                    <a:srgbClr val="333333"/>
                  </a:solidFill>
                  <a:latin typeface="Courier New" charset="0"/>
                </a:rPr>
                <a:t>Assertion</a:t>
              </a: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&gt;</a:t>
              </a:r>
              <a:br>
                <a:rPr lang="en-GB" sz="1400" smtClean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    &lt;/wsp:All&gt;</a:t>
              </a:r>
              <a:br>
                <a:rPr lang="en-GB" sz="1400" smtClean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    ...</a:t>
              </a:r>
              <a:br>
                <a:rPr lang="en-GB" sz="1400" smtClean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    &lt;wsp:All&gt;</a:t>
              </a:r>
              <a:br>
                <a:rPr lang="en-GB" sz="1400" smtClean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      &lt;</a:t>
              </a:r>
              <a:r>
                <a:rPr lang="en-GB" sz="1400" i="1" smtClean="0">
                  <a:solidFill>
                    <a:srgbClr val="333333"/>
                  </a:solidFill>
                  <a:latin typeface="Courier New" charset="0"/>
                </a:rPr>
                <a:t>Assertion</a:t>
              </a: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&gt; ... &lt;/</a:t>
              </a:r>
              <a:r>
                <a:rPr lang="en-GB" sz="1400" i="1" smtClean="0">
                  <a:solidFill>
                    <a:srgbClr val="333333"/>
                  </a:solidFill>
                  <a:latin typeface="Courier New" charset="0"/>
                </a:rPr>
                <a:t>Assertion</a:t>
              </a: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&gt;</a:t>
              </a:r>
              <a:br>
                <a:rPr lang="en-GB" sz="1400" smtClean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      ...</a:t>
              </a:r>
              <a:br>
                <a:rPr lang="en-GB" sz="1400" smtClean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      &lt;</a:t>
              </a:r>
              <a:r>
                <a:rPr lang="en-GB" sz="1400" i="1" smtClean="0">
                  <a:solidFill>
                    <a:srgbClr val="333333"/>
                  </a:solidFill>
                  <a:latin typeface="Courier New" charset="0"/>
                </a:rPr>
                <a:t>Assertion</a:t>
              </a: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&gt; ... &lt;/</a:t>
              </a:r>
              <a:r>
                <a:rPr lang="en-GB" sz="1400" i="1" smtClean="0">
                  <a:solidFill>
                    <a:srgbClr val="333333"/>
                  </a:solidFill>
                  <a:latin typeface="Courier New" charset="0"/>
                </a:rPr>
                <a:t>Assertion</a:t>
              </a: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&gt;</a:t>
              </a:r>
              <a:br>
                <a:rPr lang="en-GB" sz="1400" smtClean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    &lt;/wsp:All&gt;</a:t>
              </a:r>
              <a:br>
                <a:rPr lang="en-GB" sz="1400" smtClean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  &lt;/wsp:ExactlyOne&gt;</a:t>
              </a:r>
              <a:br>
                <a:rPr lang="en-GB" sz="1400" smtClean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GB" sz="1400" smtClean="0">
                  <a:solidFill>
                    <a:srgbClr val="333333"/>
                  </a:solidFill>
                  <a:latin typeface="Courier New" charset="0"/>
                </a:rPr>
                <a:t>&lt;/wsp:Policy&gt;</a:t>
              </a:r>
              <a:endParaRPr lang="en-GB" sz="1400">
                <a:solidFill>
                  <a:srgbClr val="333333"/>
                </a:solidFill>
                <a:latin typeface="Courier New" charset="0"/>
              </a:endParaRPr>
            </a:p>
          </p:txBody>
        </p:sp>
        <p:sp>
          <p:nvSpPr>
            <p:cNvPr id="164887" name="Text Box 23"/>
            <p:cNvSpPr txBox="1">
              <a:spLocks noChangeArrowheads="1"/>
            </p:cNvSpPr>
            <p:nvPr/>
          </p:nvSpPr>
          <p:spPr bwMode="auto">
            <a:xfrm>
              <a:off x="801" y="3780"/>
              <a:ext cx="1706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en-GB" sz="2000" i="1" smtClean="0">
                  <a:solidFill>
                    <a:schemeClr val="hlink"/>
                  </a:solidFill>
                </a:rPr>
                <a:t>Policy Normal Form</a:t>
              </a:r>
              <a:endParaRPr lang="en-GB" sz="2000" i="1">
                <a:solidFill>
                  <a:schemeClr val="hlink"/>
                </a:solidFill>
              </a:endParaRPr>
            </a:p>
          </p:txBody>
        </p:sp>
      </p:grp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WS-Policy Information Model</a:t>
            </a:r>
            <a:endParaRPr lang="en-GB"/>
          </a:p>
        </p:txBody>
      </p:sp>
      <p:grpSp>
        <p:nvGrpSpPr>
          <p:cNvPr id="164896" name="Group 32"/>
          <p:cNvGrpSpPr>
            <a:grpSpLocks/>
          </p:cNvGrpSpPr>
          <p:nvPr/>
        </p:nvGrpSpPr>
        <p:grpSpPr bwMode="auto">
          <a:xfrm>
            <a:off x="4819650" y="1767275"/>
            <a:ext cx="4297363" cy="925513"/>
            <a:chOff x="3036" y="1702"/>
            <a:chExt cx="2707" cy="583"/>
          </a:xfrm>
        </p:grpSpPr>
        <p:sp>
          <p:nvSpPr>
            <p:cNvPr id="164877" name="Line 13"/>
            <p:cNvSpPr>
              <a:spLocks noChangeShapeType="1"/>
            </p:cNvSpPr>
            <p:nvPr/>
          </p:nvSpPr>
          <p:spPr bwMode="auto">
            <a:xfrm flipH="1">
              <a:off x="3036" y="1815"/>
              <a:ext cx="1009" cy="10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GB"/>
            </a:p>
          </p:txBody>
        </p:sp>
        <p:sp>
          <p:nvSpPr>
            <p:cNvPr id="164878" name="Text Box 14"/>
            <p:cNvSpPr txBox="1">
              <a:spLocks noChangeArrowheads="1"/>
            </p:cNvSpPr>
            <p:nvPr/>
          </p:nvSpPr>
          <p:spPr bwMode="auto">
            <a:xfrm>
              <a:off x="4025" y="1702"/>
              <a:ext cx="1718" cy="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en-GB" i="1" dirty="0" smtClean="0"/>
                <a:t>Policy Expression</a:t>
              </a:r>
            </a:p>
            <a:p>
              <a:pPr algn="l"/>
              <a:r>
                <a:rPr lang="en-GB" dirty="0" smtClean="0"/>
                <a:t>Collection of alternatives</a:t>
              </a:r>
            </a:p>
            <a:p>
              <a:pPr algn="l"/>
              <a:r>
                <a:rPr lang="en-GB" dirty="0" smtClean="0"/>
                <a:t>(“pick one”)</a:t>
              </a:r>
              <a:endParaRPr lang="en-GB" dirty="0"/>
            </a:p>
          </p:txBody>
        </p:sp>
      </p:grpSp>
      <p:grpSp>
        <p:nvGrpSpPr>
          <p:cNvPr id="164900" name="Group 36"/>
          <p:cNvGrpSpPr>
            <a:grpSpLocks/>
          </p:cNvGrpSpPr>
          <p:nvPr/>
        </p:nvGrpSpPr>
        <p:grpSpPr bwMode="auto">
          <a:xfrm>
            <a:off x="4584701" y="2457837"/>
            <a:ext cx="4375151" cy="1212851"/>
            <a:chOff x="2888" y="1052"/>
            <a:chExt cx="2756" cy="764"/>
          </a:xfrm>
        </p:grpSpPr>
        <p:sp>
          <p:nvSpPr>
            <p:cNvPr id="164879" name="Text Box 15"/>
            <p:cNvSpPr txBox="1">
              <a:spLocks noChangeArrowheads="1"/>
            </p:cNvSpPr>
            <p:nvPr/>
          </p:nvSpPr>
          <p:spPr bwMode="auto">
            <a:xfrm>
              <a:off x="4029" y="1233"/>
              <a:ext cx="1615" cy="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en-GB" i="1" dirty="0" smtClean="0"/>
                <a:t>Policy Alternative</a:t>
              </a:r>
            </a:p>
            <a:p>
              <a:pPr algn="l"/>
              <a:r>
                <a:rPr lang="en-GB" dirty="0" smtClean="0"/>
                <a:t>Collection of assertions</a:t>
              </a:r>
            </a:p>
            <a:p>
              <a:pPr algn="l"/>
              <a:r>
                <a:rPr lang="en-GB" dirty="0" smtClean="0"/>
                <a:t>(“do all”)</a:t>
              </a:r>
              <a:endParaRPr lang="en-GB" dirty="0"/>
            </a:p>
          </p:txBody>
        </p:sp>
        <p:sp>
          <p:nvSpPr>
            <p:cNvPr id="164881" name="Line 17"/>
            <p:cNvSpPr>
              <a:spLocks noChangeShapeType="1"/>
            </p:cNvSpPr>
            <p:nvPr/>
          </p:nvSpPr>
          <p:spPr bwMode="auto">
            <a:xfrm flipH="1" flipV="1">
              <a:off x="2888" y="1052"/>
              <a:ext cx="1157" cy="28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GB"/>
            </a:p>
          </p:txBody>
        </p:sp>
        <p:sp>
          <p:nvSpPr>
            <p:cNvPr id="164882" name="Line 18"/>
            <p:cNvSpPr>
              <a:spLocks noChangeShapeType="1"/>
            </p:cNvSpPr>
            <p:nvPr/>
          </p:nvSpPr>
          <p:spPr bwMode="auto">
            <a:xfrm flipH="1">
              <a:off x="2888" y="1334"/>
              <a:ext cx="1157" cy="45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GB"/>
            </a:p>
          </p:txBody>
        </p:sp>
      </p:grpSp>
      <p:grpSp>
        <p:nvGrpSpPr>
          <p:cNvPr id="164889" name="Group 25"/>
          <p:cNvGrpSpPr>
            <a:grpSpLocks/>
          </p:cNvGrpSpPr>
          <p:nvPr/>
        </p:nvGrpSpPr>
        <p:grpSpPr bwMode="auto">
          <a:xfrm>
            <a:off x="4368800" y="2581661"/>
            <a:ext cx="4835525" cy="1692275"/>
            <a:chOff x="2752" y="2215"/>
            <a:chExt cx="3046" cy="1066"/>
          </a:xfrm>
        </p:grpSpPr>
        <p:sp>
          <p:nvSpPr>
            <p:cNvPr id="164880" name="Text Box 16"/>
            <p:cNvSpPr txBox="1">
              <a:spLocks noChangeArrowheads="1"/>
            </p:cNvSpPr>
            <p:nvPr/>
          </p:nvSpPr>
          <p:spPr bwMode="auto">
            <a:xfrm>
              <a:off x="4026" y="2872"/>
              <a:ext cx="1772" cy="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en-GB" i="1" smtClean="0"/>
                <a:t>Policy Assertion</a:t>
              </a:r>
            </a:p>
            <a:p>
              <a:pPr algn="l"/>
              <a:r>
                <a:rPr lang="en-GB" smtClean="0"/>
                <a:t>Domain-specific behavior</a:t>
              </a:r>
              <a:endParaRPr lang="en-GB"/>
            </a:p>
          </p:txBody>
        </p:sp>
        <p:sp>
          <p:nvSpPr>
            <p:cNvPr id="164883" name="Line 19"/>
            <p:cNvSpPr>
              <a:spLocks noChangeShapeType="1"/>
            </p:cNvSpPr>
            <p:nvPr/>
          </p:nvSpPr>
          <p:spPr bwMode="auto">
            <a:xfrm flipH="1" flipV="1">
              <a:off x="2752" y="2215"/>
              <a:ext cx="1293" cy="76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GB"/>
            </a:p>
          </p:txBody>
        </p:sp>
        <p:sp>
          <p:nvSpPr>
            <p:cNvPr id="164884" name="Line 20"/>
            <p:cNvSpPr>
              <a:spLocks noChangeShapeType="1"/>
            </p:cNvSpPr>
            <p:nvPr/>
          </p:nvSpPr>
          <p:spPr bwMode="auto">
            <a:xfrm flipH="1" flipV="1">
              <a:off x="2752" y="2472"/>
              <a:ext cx="1293" cy="51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GB"/>
            </a:p>
          </p:txBody>
        </p:sp>
        <p:sp>
          <p:nvSpPr>
            <p:cNvPr id="164885" name="Line 21"/>
            <p:cNvSpPr>
              <a:spLocks noChangeShapeType="1"/>
            </p:cNvSpPr>
            <p:nvPr/>
          </p:nvSpPr>
          <p:spPr bwMode="auto">
            <a:xfrm flipH="1">
              <a:off x="2752" y="2983"/>
              <a:ext cx="12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GB"/>
            </a:p>
          </p:txBody>
        </p:sp>
        <p:sp>
          <p:nvSpPr>
            <p:cNvPr id="164886" name="Line 22"/>
            <p:cNvSpPr>
              <a:spLocks noChangeShapeType="1"/>
            </p:cNvSpPr>
            <p:nvPr/>
          </p:nvSpPr>
          <p:spPr bwMode="auto">
            <a:xfrm flipH="1">
              <a:off x="2752" y="2983"/>
              <a:ext cx="1293" cy="29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37790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4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4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4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Compact Form – Nested Operators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>
                <a:latin typeface="Courier New" charset="0"/>
              </a:rPr>
              <a:t>&lt;wsp:All&gt;</a:t>
            </a:r>
            <a:r>
              <a:rPr lang="de-DE" dirty="0"/>
              <a:t> and </a:t>
            </a:r>
            <a:r>
              <a:rPr lang="de-DE" dirty="0">
                <a:latin typeface="Courier New" charset="0"/>
              </a:rPr>
              <a:t>&lt;wsp:ExactlyOne&gt;</a:t>
            </a:r>
            <a:r>
              <a:rPr lang="de-DE" dirty="0"/>
              <a:t> operators can be nested arbitrarily</a:t>
            </a:r>
          </a:p>
          <a:p>
            <a:pPr lvl="1"/>
            <a:r>
              <a:rPr lang="de-DE" dirty="0"/>
              <a:t>Transformation to normal form using </a:t>
            </a:r>
            <a:r>
              <a:rPr lang="de-DE" dirty="0">
                <a:solidFill>
                  <a:schemeClr val="tx1"/>
                </a:solidFill>
              </a:rPr>
              <a:t>set theory</a:t>
            </a:r>
            <a:r>
              <a:rPr lang="de-DE" dirty="0"/>
              <a:t> (commutativity, associativity, idempotency, distributivity)</a:t>
            </a:r>
          </a:p>
          <a:p>
            <a:r>
              <a:rPr lang="de-DE" dirty="0"/>
              <a:t>Example</a:t>
            </a:r>
          </a:p>
          <a:p>
            <a:pPr lvl="1"/>
            <a:r>
              <a:rPr lang="de-DE" dirty="0">
                <a:latin typeface="Courier New" charset="0"/>
              </a:rPr>
              <a:t>&lt;All&gt;</a:t>
            </a:r>
            <a:r>
              <a:rPr lang="de-DE" dirty="0"/>
              <a:t> distributes over </a:t>
            </a:r>
            <a:r>
              <a:rPr lang="de-DE" dirty="0">
                <a:latin typeface="Courier New" charset="0"/>
              </a:rPr>
              <a:t>&lt;ExactlyOne&gt;</a:t>
            </a:r>
          </a:p>
        </p:txBody>
      </p:sp>
      <p:grpSp>
        <p:nvGrpSpPr>
          <p:cNvPr id="165903" name="Group 15"/>
          <p:cNvGrpSpPr>
            <a:grpSpLocks/>
          </p:cNvGrpSpPr>
          <p:nvPr/>
        </p:nvGrpSpPr>
        <p:grpSpPr bwMode="auto">
          <a:xfrm>
            <a:off x="833912" y="4427349"/>
            <a:ext cx="7613650" cy="2232025"/>
            <a:chOff x="629" y="2396"/>
            <a:chExt cx="4796" cy="1406"/>
          </a:xfrm>
        </p:grpSpPr>
        <p:sp>
          <p:nvSpPr>
            <p:cNvPr id="165898" name="Rectangle 10"/>
            <p:cNvSpPr>
              <a:spLocks noChangeArrowheads="1"/>
            </p:cNvSpPr>
            <p:nvPr/>
          </p:nvSpPr>
          <p:spPr bwMode="gray">
            <a:xfrm>
              <a:off x="2822" y="2601"/>
              <a:ext cx="2603" cy="870"/>
            </a:xfrm>
            <a:prstGeom prst="rect">
              <a:avLst/>
            </a:prstGeom>
            <a:solidFill>
              <a:srgbClr val="FFDF9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spcBef>
                  <a:spcPct val="75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&lt;ExactlyOne&gt;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&lt;All&gt;</a:t>
              </a: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&lt;Assertion1&gt;&lt;Assertion3&gt;</a:t>
              </a: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&lt;/All&gt;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&lt;All&gt;</a:t>
              </a: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&lt;Assertion1&gt;&lt;Assertion4&gt;</a:t>
              </a: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&lt;/All&gt;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&lt;All&gt;</a:t>
              </a: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&lt;Assertion2&gt;&lt;Assertion3&gt;</a:t>
              </a: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&lt;/All&gt;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&lt;All&gt;</a:t>
              </a: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&lt;Assertion2&gt;&lt;Assertion4&gt;</a:t>
              </a: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&lt;/All&gt;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&lt;/ExactlyOne&gt;</a:t>
              </a:r>
            </a:p>
          </p:txBody>
        </p:sp>
        <p:sp>
          <p:nvSpPr>
            <p:cNvPr id="165900" name="Rectangle 12"/>
            <p:cNvSpPr>
              <a:spLocks noChangeArrowheads="1"/>
            </p:cNvSpPr>
            <p:nvPr/>
          </p:nvSpPr>
          <p:spPr bwMode="gray">
            <a:xfrm>
              <a:off x="629" y="2396"/>
              <a:ext cx="1196" cy="1406"/>
            </a:xfrm>
            <a:prstGeom prst="rect">
              <a:avLst/>
            </a:prstGeom>
            <a:solidFill>
              <a:srgbClr val="FFDF9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spcBef>
                  <a:spcPct val="75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&lt;All&gt;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&lt;ExactlyOne&gt;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  </a:t>
              </a: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&lt;Assertion1&gt;</a:t>
              </a:r>
              <a:br>
                <a:rPr lang="de-DE" sz="1400" i="1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    &lt;Assertion2&gt;</a:t>
              </a:r>
              <a:br>
                <a:rPr lang="de-DE" sz="1400" i="1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&lt;/ExactlyOne&gt;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&lt;ExactlyOne&gt;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  </a:t>
              </a: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&lt;Assertion3&gt;</a:t>
              </a:r>
              <a:br>
                <a:rPr lang="de-DE" sz="1400" i="1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    &lt;Assertion4&gt;</a:t>
              </a:r>
              <a:br>
                <a:rPr lang="de-DE" sz="1400" i="1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&lt;/ExactlyOne&gt;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&lt;/All&gt;</a:t>
              </a:r>
            </a:p>
          </p:txBody>
        </p:sp>
        <p:sp>
          <p:nvSpPr>
            <p:cNvPr id="165901" name="Text Box 13"/>
            <p:cNvSpPr txBox="1">
              <a:spLocks noChangeArrowheads="1"/>
            </p:cNvSpPr>
            <p:nvPr/>
          </p:nvSpPr>
          <p:spPr bwMode="auto">
            <a:xfrm>
              <a:off x="2118" y="2991"/>
              <a:ext cx="38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3200">
                  <a:sym typeface="Wingdings" charset="0"/>
                </a:rPr>
                <a:t></a:t>
              </a:r>
            </a:p>
          </p:txBody>
        </p:sp>
        <p:sp>
          <p:nvSpPr>
            <p:cNvPr id="165902" name="Text Box 14"/>
            <p:cNvSpPr txBox="1">
              <a:spLocks noChangeArrowheads="1"/>
            </p:cNvSpPr>
            <p:nvPr/>
          </p:nvSpPr>
          <p:spPr bwMode="auto">
            <a:xfrm>
              <a:off x="1931" y="2557"/>
              <a:ext cx="747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DE"/>
                <a:t>Is</a:t>
              </a:r>
              <a:br>
                <a:rPr lang="de-DE"/>
              </a:br>
              <a:r>
                <a:rPr lang="de-DE"/>
                <a:t>equivalent</a:t>
              </a:r>
              <a:br>
                <a:rPr lang="de-DE"/>
              </a:br>
              <a:r>
                <a:rPr lang="de-DE"/>
                <a:t>to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535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Compact Form – Optional Attribute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Assertions may carry the </a:t>
            </a:r>
            <a:r>
              <a:rPr lang="en-US">
                <a:latin typeface="Courier New" charset="0"/>
              </a:rPr>
              <a:t>wsp:Optional</a:t>
            </a:r>
            <a:r>
              <a:rPr lang="en-US"/>
              <a:t> attribute</a:t>
            </a:r>
          </a:p>
          <a:p>
            <a:pPr lvl="1"/>
            <a:r>
              <a:rPr lang="en-US"/>
              <a:t>An alternative with and an alternative without the assertion</a:t>
            </a:r>
          </a:p>
          <a:p>
            <a:pPr lvl="1"/>
            <a:r>
              <a:rPr lang="en-US"/>
              <a:t>Simplification of prior </a:t>
            </a:r>
            <a:r>
              <a:rPr lang="en-US">
                <a:latin typeface="Courier New" charset="0"/>
              </a:rPr>
              <a:t>wsp:Usage</a:t>
            </a:r>
            <a:r>
              <a:rPr lang="en-US"/>
              <a:t> attribute</a:t>
            </a:r>
          </a:p>
          <a:p>
            <a:r>
              <a:rPr lang="en-US"/>
              <a:t>Example</a:t>
            </a:r>
            <a:endParaRPr lang="de-DE"/>
          </a:p>
        </p:txBody>
      </p:sp>
      <p:grpSp>
        <p:nvGrpSpPr>
          <p:cNvPr id="216068" name="Group 4"/>
          <p:cNvGrpSpPr>
            <a:grpSpLocks/>
          </p:cNvGrpSpPr>
          <p:nvPr/>
        </p:nvGrpSpPr>
        <p:grpSpPr bwMode="auto">
          <a:xfrm>
            <a:off x="657530" y="3817429"/>
            <a:ext cx="7094537" cy="1806575"/>
            <a:chOff x="-451" y="2467"/>
            <a:chExt cx="4469" cy="1138"/>
          </a:xfrm>
        </p:grpSpPr>
        <p:sp>
          <p:nvSpPr>
            <p:cNvPr id="216069" name="Rectangle 5"/>
            <p:cNvSpPr>
              <a:spLocks noChangeArrowheads="1"/>
            </p:cNvSpPr>
            <p:nvPr/>
          </p:nvSpPr>
          <p:spPr bwMode="gray">
            <a:xfrm>
              <a:off x="2822" y="2467"/>
              <a:ext cx="1196" cy="1138"/>
            </a:xfrm>
            <a:prstGeom prst="rect">
              <a:avLst/>
            </a:prstGeom>
            <a:solidFill>
              <a:srgbClr val="FFDF9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spcBef>
                  <a:spcPct val="75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&lt;ExactlyOne&gt;</a:t>
              </a:r>
              <a:br>
                <a:rPr lang="en-US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  &lt;All&gt;</a:t>
              </a:r>
              <a:br>
                <a:rPr lang="en-US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    &lt;</a:t>
              </a:r>
              <a:r>
                <a:rPr lang="en-US" sz="1400" i="1">
                  <a:solidFill>
                    <a:srgbClr val="333333"/>
                  </a:solidFill>
                  <a:latin typeface="Courier New" charset="0"/>
                </a:rPr>
                <a:t>Assertion</a:t>
              </a: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&gt;</a:t>
              </a:r>
              <a:br>
                <a:rPr lang="en-US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      ...</a:t>
              </a:r>
              <a:br>
                <a:rPr lang="en-US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    &lt;/</a:t>
              </a:r>
              <a:r>
                <a:rPr lang="en-US" sz="1400" i="1">
                  <a:solidFill>
                    <a:srgbClr val="333333"/>
                  </a:solidFill>
                  <a:latin typeface="Courier New" charset="0"/>
                </a:rPr>
                <a:t>Assertion</a:t>
              </a: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&gt;</a:t>
              </a:r>
              <a:br>
                <a:rPr lang="en-US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  &lt;/All&gt;</a:t>
              </a:r>
              <a:br>
                <a:rPr lang="en-US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  &lt;All /&gt;</a:t>
              </a:r>
              <a:br>
                <a:rPr lang="en-US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&lt;/ExactlyOne&gt;</a:t>
              </a:r>
            </a:p>
          </p:txBody>
        </p:sp>
        <p:sp>
          <p:nvSpPr>
            <p:cNvPr id="216070" name="Rectangle 6"/>
            <p:cNvSpPr>
              <a:spLocks noChangeArrowheads="1"/>
            </p:cNvSpPr>
            <p:nvPr/>
          </p:nvSpPr>
          <p:spPr bwMode="gray">
            <a:xfrm>
              <a:off x="-451" y="2863"/>
              <a:ext cx="2268" cy="468"/>
            </a:xfrm>
            <a:prstGeom prst="rect">
              <a:avLst/>
            </a:prstGeom>
            <a:solidFill>
              <a:srgbClr val="FFDF9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spcBef>
                  <a:spcPct val="75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&lt;</a:t>
              </a:r>
              <a:r>
                <a:rPr lang="en-US" sz="1400" i="1">
                  <a:solidFill>
                    <a:srgbClr val="333333"/>
                  </a:solidFill>
                  <a:latin typeface="Courier New" charset="0"/>
                </a:rPr>
                <a:t>Assertion</a:t>
              </a: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 wsp:Optional="true" &gt;</a:t>
              </a:r>
              <a:br>
                <a:rPr lang="en-US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  ...</a:t>
              </a:r>
              <a:br>
                <a:rPr lang="en-US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&lt;/</a:t>
              </a:r>
              <a:r>
                <a:rPr lang="en-US" sz="1400" i="1">
                  <a:solidFill>
                    <a:srgbClr val="333333"/>
                  </a:solidFill>
                  <a:latin typeface="Courier New" charset="0"/>
                </a:rPr>
                <a:t>Assertion</a:t>
              </a: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&gt;</a:t>
              </a:r>
            </a:p>
          </p:txBody>
        </p:sp>
        <p:sp>
          <p:nvSpPr>
            <p:cNvPr id="216071" name="Text Box 7"/>
            <p:cNvSpPr txBox="1">
              <a:spLocks noChangeArrowheads="1"/>
            </p:cNvSpPr>
            <p:nvPr/>
          </p:nvSpPr>
          <p:spPr bwMode="auto">
            <a:xfrm>
              <a:off x="2118" y="2991"/>
              <a:ext cx="38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3200">
                  <a:sym typeface="Wingdings" charset="0"/>
                </a:rPr>
                <a:t></a:t>
              </a:r>
            </a:p>
          </p:txBody>
        </p:sp>
        <p:sp>
          <p:nvSpPr>
            <p:cNvPr id="216072" name="Text Box 8"/>
            <p:cNvSpPr txBox="1">
              <a:spLocks noChangeArrowheads="1"/>
            </p:cNvSpPr>
            <p:nvPr/>
          </p:nvSpPr>
          <p:spPr bwMode="auto">
            <a:xfrm>
              <a:off x="1931" y="2557"/>
              <a:ext cx="747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DE"/>
                <a:t>Is</a:t>
              </a:r>
              <a:br>
                <a:rPr lang="de-DE"/>
              </a:br>
              <a:r>
                <a:rPr lang="de-DE"/>
                <a:t>equivalent</a:t>
              </a:r>
              <a:br>
                <a:rPr lang="de-DE"/>
              </a:br>
              <a:r>
                <a:rPr lang="de-DE"/>
                <a:t>to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3326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Compact Form – Reference Mechanism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URI-based policy identification mechanism</a:t>
            </a:r>
          </a:p>
          <a:p>
            <a:pPr lvl="1"/>
            <a:r>
              <a:rPr lang="de-DE" dirty="0">
                <a:latin typeface="Courier New" charset="0"/>
              </a:rPr>
              <a:t>wsu:ID</a:t>
            </a:r>
            <a:r>
              <a:rPr lang="de-DE" dirty="0"/>
              <a:t> attribute is used to specify a fragment identifier</a:t>
            </a:r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  <p:sp>
        <p:nvSpPr>
          <p:cNvPr id="207878" name="Rectangle 6"/>
          <p:cNvSpPr>
            <a:spLocks noChangeArrowheads="1"/>
          </p:cNvSpPr>
          <p:nvPr/>
        </p:nvSpPr>
        <p:spPr bwMode="gray">
          <a:xfrm>
            <a:off x="324000" y="3158586"/>
            <a:ext cx="7748587" cy="742950"/>
          </a:xfrm>
          <a:prstGeom prst="rect">
            <a:avLst/>
          </a:prstGeom>
          <a:solidFill>
            <a:srgbClr val="FFDF9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spcBef>
                <a:spcPct val="75000"/>
              </a:spcBef>
              <a:buClr>
                <a:schemeClr val="tx1"/>
              </a:buClr>
              <a:buFont typeface="Wingdings" charset="0"/>
              <a:buNone/>
            </a:pPr>
            <a:r>
              <a:rPr lang="en-US" sz="1400" dirty="0">
                <a:solidFill>
                  <a:srgbClr val="333333"/>
                </a:solidFill>
                <a:latin typeface="Courier New" charset="0"/>
              </a:rPr>
              <a:t>&lt;</a:t>
            </a:r>
            <a:r>
              <a:rPr lang="en-US" sz="1400" dirty="0" err="1">
                <a:solidFill>
                  <a:srgbClr val="333333"/>
                </a:solidFill>
                <a:latin typeface="Courier New" charset="0"/>
              </a:rPr>
              <a:t>wsp:Policy</a:t>
            </a:r>
            <a:r>
              <a:rPr lang="en-US" sz="1400" dirty="0">
                <a:solidFill>
                  <a:srgbClr val="333333"/>
                </a:solidFill>
                <a:latin typeface="Courier New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Courier New" charset="0"/>
              </a:rPr>
              <a:t>xml:base</a:t>
            </a:r>
            <a:r>
              <a:rPr lang="en-US" sz="1400" dirty="0">
                <a:solidFill>
                  <a:srgbClr val="333333"/>
                </a:solidFill>
                <a:latin typeface="Courier New" charset="0"/>
              </a:rPr>
              <a:t>="http://fabrikam123.com/policies" </a:t>
            </a:r>
            <a:r>
              <a:rPr lang="en-US" sz="1400" dirty="0" err="1">
                <a:solidFill>
                  <a:srgbClr val="333333"/>
                </a:solidFill>
                <a:latin typeface="Courier New" charset="0"/>
              </a:rPr>
              <a:t>wsu:Id</a:t>
            </a:r>
            <a:r>
              <a:rPr lang="en-US" sz="1400" dirty="0">
                <a:solidFill>
                  <a:srgbClr val="333333"/>
                </a:solidFill>
                <a:latin typeface="Courier New" charset="0"/>
              </a:rPr>
              <a:t>="AUDIT" &gt;</a:t>
            </a:r>
            <a:br>
              <a:rPr lang="en-US" sz="1400" dirty="0">
                <a:solidFill>
                  <a:srgbClr val="333333"/>
                </a:solidFill>
                <a:latin typeface="Courier New" charset="0"/>
              </a:rPr>
            </a:br>
            <a:r>
              <a:rPr lang="en-US" sz="1400" dirty="0">
                <a:solidFill>
                  <a:srgbClr val="333333"/>
                </a:solidFill>
                <a:latin typeface="Courier New" charset="0"/>
              </a:rPr>
              <a:t>  &lt;</a:t>
            </a:r>
            <a:r>
              <a:rPr lang="en-US" sz="1400" dirty="0" err="1">
                <a:solidFill>
                  <a:srgbClr val="333333"/>
                </a:solidFill>
                <a:latin typeface="Courier New" charset="0"/>
              </a:rPr>
              <a:t>wssx:Audit</a:t>
            </a:r>
            <a:r>
              <a:rPr lang="en-US" sz="1400" dirty="0">
                <a:solidFill>
                  <a:srgbClr val="333333"/>
                </a:solidFill>
                <a:latin typeface="Courier New" charset="0"/>
              </a:rPr>
              <a:t> </a:t>
            </a:r>
            <a:r>
              <a:rPr lang="en-US" sz="1400" dirty="0" err="1">
                <a:solidFill>
                  <a:srgbClr val="333333"/>
                </a:solidFill>
                <a:latin typeface="Courier New" charset="0"/>
              </a:rPr>
              <a:t>wsp:Optional</a:t>
            </a:r>
            <a:r>
              <a:rPr lang="en-US" sz="1400" dirty="0">
                <a:solidFill>
                  <a:srgbClr val="333333"/>
                </a:solidFill>
                <a:latin typeface="Courier New" charset="0"/>
              </a:rPr>
              <a:t>="true" /&gt;</a:t>
            </a:r>
            <a:br>
              <a:rPr lang="en-US" sz="1400" dirty="0">
                <a:solidFill>
                  <a:srgbClr val="333333"/>
                </a:solidFill>
                <a:latin typeface="Courier New" charset="0"/>
              </a:rPr>
            </a:br>
            <a:r>
              <a:rPr lang="en-US" sz="1400" dirty="0">
                <a:solidFill>
                  <a:srgbClr val="333333"/>
                </a:solidFill>
                <a:latin typeface="Courier New" charset="0"/>
              </a:rPr>
              <a:t>&lt;/</a:t>
            </a:r>
            <a:r>
              <a:rPr lang="en-US" sz="1400" dirty="0" err="1">
                <a:solidFill>
                  <a:srgbClr val="333333"/>
                </a:solidFill>
                <a:latin typeface="Courier New" charset="0"/>
              </a:rPr>
              <a:t>wsp:Policy</a:t>
            </a:r>
            <a:r>
              <a:rPr lang="en-US" sz="1400" dirty="0">
                <a:solidFill>
                  <a:srgbClr val="333333"/>
                </a:solidFill>
                <a:latin typeface="Courier New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18970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Compact Form – Reference Mechanism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>
                <a:latin typeface="Courier New" charset="0"/>
              </a:rPr>
              <a:t>&lt;</a:t>
            </a:r>
            <a:r>
              <a:rPr lang="de-DE" dirty="0">
                <a:latin typeface="Courier New" charset="0"/>
              </a:rPr>
              <a:t>PolicyReference&gt;</a:t>
            </a:r>
            <a:r>
              <a:rPr lang="de-DE" dirty="0"/>
              <a:t> element to reuse common </a:t>
            </a:r>
            <a:r>
              <a:rPr lang="de-DE" dirty="0" smtClean="0"/>
              <a:t>expressions</a:t>
            </a:r>
            <a:endParaRPr lang="de-DE" dirty="0"/>
          </a:p>
        </p:txBody>
      </p:sp>
      <p:grpSp>
        <p:nvGrpSpPr>
          <p:cNvPr id="207890" name="Group 18"/>
          <p:cNvGrpSpPr>
            <a:grpSpLocks/>
          </p:cNvGrpSpPr>
          <p:nvPr/>
        </p:nvGrpSpPr>
        <p:grpSpPr bwMode="auto">
          <a:xfrm>
            <a:off x="1938884" y="2970213"/>
            <a:ext cx="5302250" cy="3190875"/>
            <a:chOff x="639" y="2077"/>
            <a:chExt cx="3340" cy="2010"/>
          </a:xfrm>
        </p:grpSpPr>
        <p:sp>
          <p:nvSpPr>
            <p:cNvPr id="207882" name="Rectangle 10"/>
            <p:cNvSpPr>
              <a:spLocks noChangeArrowheads="1"/>
            </p:cNvSpPr>
            <p:nvPr/>
          </p:nvSpPr>
          <p:spPr bwMode="gray">
            <a:xfrm>
              <a:off x="639" y="2077"/>
              <a:ext cx="3340" cy="870"/>
            </a:xfrm>
            <a:prstGeom prst="rect">
              <a:avLst/>
            </a:prstGeom>
            <a:solidFill>
              <a:srgbClr val="FFDF9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spcBef>
                  <a:spcPct val="75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&lt;wsp:Policy&gt;</a:t>
              </a:r>
              <a:br>
                <a:rPr lang="en-US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  &lt;wsp:PolicyReference URI="#AUDIT" /&gt;</a:t>
              </a:r>
              <a:br>
                <a:rPr lang="en-US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  &lt;wsse:SecurityToken&gt;</a:t>
              </a:r>
              <a:br>
                <a:rPr lang="en-US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    &lt;wsse:TokenType&gt;wsse:X509v3&lt;/wsse:TokenType&gt;</a:t>
              </a:r>
              <a:br>
                <a:rPr lang="en-US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  &lt;/wsse:SecurityToken&gt;</a:t>
              </a:r>
              <a:br>
                <a:rPr lang="en-US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>
                  <a:solidFill>
                    <a:srgbClr val="333333"/>
                  </a:solidFill>
                  <a:latin typeface="Courier New" charset="0"/>
                </a:rPr>
                <a:t>&lt;/wsp:Policy&gt;</a:t>
              </a:r>
            </a:p>
          </p:txBody>
        </p:sp>
        <p:sp>
          <p:nvSpPr>
            <p:cNvPr id="207883" name="Rectangle 11"/>
            <p:cNvSpPr>
              <a:spLocks noChangeArrowheads="1"/>
            </p:cNvSpPr>
            <p:nvPr/>
          </p:nvSpPr>
          <p:spPr bwMode="gray">
            <a:xfrm>
              <a:off x="639" y="3217"/>
              <a:ext cx="3340" cy="870"/>
            </a:xfrm>
            <a:prstGeom prst="rect">
              <a:avLst/>
            </a:prstGeom>
            <a:solidFill>
              <a:srgbClr val="FFDF9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spcBef>
                  <a:spcPct val="75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en-US" sz="1400" dirty="0">
                  <a:solidFill>
                    <a:srgbClr val="333333"/>
                  </a:solidFill>
                  <a:latin typeface="Courier New" charset="0"/>
                </a:rPr>
                <a:t>&lt;</a:t>
              </a:r>
              <a:r>
                <a:rPr lang="en-US" sz="1400" dirty="0" err="1">
                  <a:solidFill>
                    <a:srgbClr val="333333"/>
                  </a:solidFill>
                  <a:latin typeface="Courier New" charset="0"/>
                </a:rPr>
                <a:t>wsp:Policy</a:t>
              </a:r>
              <a:r>
                <a:rPr lang="en-US" sz="1400" dirty="0">
                  <a:solidFill>
                    <a:srgbClr val="333333"/>
                  </a:solidFill>
                  <a:latin typeface="Courier New" charset="0"/>
                </a:rPr>
                <a:t>&gt;</a:t>
              </a:r>
              <a:br>
                <a:rPr lang="en-US" sz="1400" dirty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 dirty="0">
                  <a:solidFill>
                    <a:srgbClr val="333333"/>
                  </a:solidFill>
                  <a:latin typeface="Courier New" charset="0"/>
                </a:rPr>
                <a:t>  &lt;</a:t>
              </a:r>
              <a:r>
                <a:rPr lang="en-US" sz="1400" dirty="0" err="1">
                  <a:solidFill>
                    <a:srgbClr val="333333"/>
                  </a:solidFill>
                  <a:latin typeface="Courier New" charset="0"/>
                </a:rPr>
                <a:t>wssx:Audit</a:t>
              </a:r>
              <a:r>
                <a:rPr lang="en-US" sz="1400" dirty="0">
                  <a:solidFill>
                    <a:srgbClr val="333333"/>
                  </a:solidFill>
                  <a:latin typeface="Courier New" charset="0"/>
                </a:rPr>
                <a:t> </a:t>
              </a:r>
              <a:r>
                <a:rPr lang="en-US" sz="1400" dirty="0" err="1">
                  <a:solidFill>
                    <a:srgbClr val="333333"/>
                  </a:solidFill>
                  <a:latin typeface="Courier New" charset="0"/>
                </a:rPr>
                <a:t>wsp:Optional</a:t>
              </a:r>
              <a:r>
                <a:rPr lang="en-US" sz="1400" dirty="0">
                  <a:solidFill>
                    <a:srgbClr val="333333"/>
                  </a:solidFill>
                  <a:latin typeface="Courier New" charset="0"/>
                </a:rPr>
                <a:t>="true" /&gt;</a:t>
              </a:r>
              <a:br>
                <a:rPr lang="en-US" sz="1400" dirty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 dirty="0">
                  <a:solidFill>
                    <a:srgbClr val="333333"/>
                  </a:solidFill>
                  <a:latin typeface="Courier New" charset="0"/>
                </a:rPr>
                <a:t>  &lt;</a:t>
              </a:r>
              <a:r>
                <a:rPr lang="en-US" sz="1400" dirty="0" err="1">
                  <a:solidFill>
                    <a:srgbClr val="333333"/>
                  </a:solidFill>
                  <a:latin typeface="Courier New" charset="0"/>
                </a:rPr>
                <a:t>wsse:SecurityToken</a:t>
              </a:r>
              <a:r>
                <a:rPr lang="en-US" sz="1400" dirty="0">
                  <a:solidFill>
                    <a:srgbClr val="333333"/>
                  </a:solidFill>
                  <a:latin typeface="Courier New" charset="0"/>
                </a:rPr>
                <a:t>&gt;</a:t>
              </a:r>
              <a:br>
                <a:rPr lang="en-US" sz="1400" dirty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 dirty="0">
                  <a:solidFill>
                    <a:srgbClr val="333333"/>
                  </a:solidFill>
                  <a:latin typeface="Courier New" charset="0"/>
                </a:rPr>
                <a:t>    &lt;</a:t>
              </a:r>
              <a:r>
                <a:rPr lang="en-US" sz="1400" dirty="0" err="1">
                  <a:solidFill>
                    <a:srgbClr val="333333"/>
                  </a:solidFill>
                  <a:latin typeface="Courier New" charset="0"/>
                </a:rPr>
                <a:t>wsse:TokenType</a:t>
              </a:r>
              <a:r>
                <a:rPr lang="en-US" sz="1400" dirty="0">
                  <a:solidFill>
                    <a:srgbClr val="333333"/>
                  </a:solidFill>
                  <a:latin typeface="Courier New" charset="0"/>
                </a:rPr>
                <a:t>&gt;wsse:X509v3&lt;/</a:t>
              </a:r>
              <a:r>
                <a:rPr lang="en-US" sz="1400" dirty="0" err="1">
                  <a:solidFill>
                    <a:srgbClr val="333333"/>
                  </a:solidFill>
                  <a:latin typeface="Courier New" charset="0"/>
                </a:rPr>
                <a:t>wsse:TokenType</a:t>
              </a:r>
              <a:r>
                <a:rPr lang="en-US" sz="1400" dirty="0">
                  <a:solidFill>
                    <a:srgbClr val="333333"/>
                  </a:solidFill>
                  <a:latin typeface="Courier New" charset="0"/>
                </a:rPr>
                <a:t>&gt;</a:t>
              </a:r>
              <a:br>
                <a:rPr lang="en-US" sz="1400" dirty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 dirty="0">
                  <a:solidFill>
                    <a:srgbClr val="333333"/>
                  </a:solidFill>
                  <a:latin typeface="Courier New" charset="0"/>
                </a:rPr>
                <a:t>  &lt;/</a:t>
              </a:r>
              <a:r>
                <a:rPr lang="en-US" sz="1400" dirty="0" err="1">
                  <a:solidFill>
                    <a:srgbClr val="333333"/>
                  </a:solidFill>
                  <a:latin typeface="Courier New" charset="0"/>
                </a:rPr>
                <a:t>wsse:SecurityToken</a:t>
              </a:r>
              <a:r>
                <a:rPr lang="en-US" sz="1400" dirty="0">
                  <a:solidFill>
                    <a:srgbClr val="333333"/>
                  </a:solidFill>
                  <a:latin typeface="Courier New" charset="0"/>
                </a:rPr>
                <a:t>&gt;</a:t>
              </a:r>
              <a:br>
                <a:rPr lang="en-US" sz="1400" dirty="0">
                  <a:solidFill>
                    <a:srgbClr val="333333"/>
                  </a:solidFill>
                  <a:latin typeface="Courier New" charset="0"/>
                </a:rPr>
              </a:br>
              <a:r>
                <a:rPr lang="en-US" sz="1400" dirty="0">
                  <a:solidFill>
                    <a:srgbClr val="333333"/>
                  </a:solidFill>
                  <a:latin typeface="Courier New" charset="0"/>
                </a:rPr>
                <a:t>&lt;/</a:t>
              </a:r>
              <a:r>
                <a:rPr lang="en-US" sz="1400" dirty="0" err="1">
                  <a:solidFill>
                    <a:srgbClr val="333333"/>
                  </a:solidFill>
                  <a:latin typeface="Courier New" charset="0"/>
                </a:rPr>
                <a:t>wsp:Policy</a:t>
              </a:r>
              <a:r>
                <a:rPr lang="en-US" sz="1400" dirty="0">
                  <a:solidFill>
                    <a:srgbClr val="333333"/>
                  </a:solidFill>
                  <a:latin typeface="Courier New" charset="0"/>
                </a:rPr>
                <a:t>&gt;</a:t>
              </a:r>
            </a:p>
          </p:txBody>
        </p:sp>
        <p:sp>
          <p:nvSpPr>
            <p:cNvPr id="207884" name="AutoShape 12"/>
            <p:cNvSpPr>
              <a:spLocks noChangeArrowheads="1"/>
            </p:cNvSpPr>
            <p:nvPr/>
          </p:nvSpPr>
          <p:spPr bwMode="auto">
            <a:xfrm>
              <a:off x="2093" y="2984"/>
              <a:ext cx="169" cy="193"/>
            </a:xfrm>
            <a:prstGeom prst="downArrow">
              <a:avLst>
                <a:gd name="adj1" fmla="val 50000"/>
                <a:gd name="adj2" fmla="val 2855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2649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Intersection</a:t>
            </a:r>
          </a:p>
        </p:txBody>
      </p:sp>
      <p:sp>
        <p:nvSpPr>
          <p:cNvPr id="2109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two Web service endpoints have compatible </a:t>
            </a:r>
            <a:r>
              <a:rPr lang="en-US" dirty="0" smtClean="0"/>
              <a:t>policies?</a:t>
            </a:r>
            <a:endParaRPr lang="en-US" dirty="0"/>
          </a:p>
          <a:p>
            <a:pPr lvl="1"/>
            <a:r>
              <a:rPr lang="en-US" dirty="0"/>
              <a:t>At design time to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wire together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compatible services</a:t>
            </a:r>
          </a:p>
          <a:p>
            <a:pPr lvl="1"/>
            <a:r>
              <a:rPr lang="en-US" dirty="0"/>
              <a:t>At runtime to select compatible </a:t>
            </a:r>
            <a:r>
              <a:rPr lang="en-US" dirty="0" smtClean="0"/>
              <a:t>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50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Intersection</a:t>
            </a:r>
          </a:p>
        </p:txBody>
      </p:sp>
      <p:sp>
        <p:nvSpPr>
          <p:cNvPr id="2109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Compatibility </a:t>
            </a:r>
            <a:r>
              <a:rPr lang="en-US" dirty="0"/>
              <a:t>of alternatives</a:t>
            </a:r>
          </a:p>
          <a:p>
            <a:pPr lvl="1"/>
            <a:r>
              <a:rPr lang="en-US" dirty="0"/>
              <a:t>It is necessary that alternatives at least have the same assertion types</a:t>
            </a:r>
          </a:p>
          <a:p>
            <a:pPr lvl="1"/>
            <a:r>
              <a:rPr lang="en-US" dirty="0"/>
              <a:t>Assertion-specific intersection needs to be determined per assertion type</a:t>
            </a:r>
          </a:p>
        </p:txBody>
      </p:sp>
      <p:grpSp>
        <p:nvGrpSpPr>
          <p:cNvPr id="210970" name="Group 26"/>
          <p:cNvGrpSpPr>
            <a:grpSpLocks/>
          </p:cNvGrpSpPr>
          <p:nvPr/>
        </p:nvGrpSpPr>
        <p:grpSpPr bwMode="auto">
          <a:xfrm>
            <a:off x="998538" y="3611563"/>
            <a:ext cx="6076950" cy="2870200"/>
            <a:chOff x="629" y="2275"/>
            <a:chExt cx="3828" cy="1808"/>
          </a:xfrm>
        </p:grpSpPr>
        <p:sp>
          <p:nvSpPr>
            <p:cNvPr id="210952" name="Rectangle 8"/>
            <p:cNvSpPr>
              <a:spLocks noChangeArrowheads="1"/>
            </p:cNvSpPr>
            <p:nvPr/>
          </p:nvSpPr>
          <p:spPr bwMode="gray">
            <a:xfrm>
              <a:off x="629" y="2476"/>
              <a:ext cx="1330" cy="1406"/>
            </a:xfrm>
            <a:prstGeom prst="rect">
              <a:avLst/>
            </a:prstGeom>
            <a:solidFill>
              <a:srgbClr val="FFDF9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spcBef>
                  <a:spcPct val="75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&lt;All&gt;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&lt;ExactlyOne&gt;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  &lt;</a:t>
              </a: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Assertion1</a:t>
              </a: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…&gt;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  &lt;</a:t>
              </a: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Assertion2</a:t>
              </a: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…&gt;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&lt;/ExactlyOne&gt;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&lt;ExactlyOne&gt;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  &lt;</a:t>
              </a: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Assertion3</a:t>
              </a: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…&gt;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  &lt;</a:t>
              </a: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Assertion4</a:t>
              </a: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…&gt;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&lt;/ExactlyOne&gt;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&lt;/All&gt;</a:t>
              </a:r>
            </a:p>
          </p:txBody>
        </p:sp>
        <p:sp>
          <p:nvSpPr>
            <p:cNvPr id="210955" name="Rectangle 11"/>
            <p:cNvSpPr>
              <a:spLocks noChangeArrowheads="1"/>
            </p:cNvSpPr>
            <p:nvPr/>
          </p:nvSpPr>
          <p:spPr bwMode="gray">
            <a:xfrm>
              <a:off x="3127" y="2275"/>
              <a:ext cx="1330" cy="1808"/>
            </a:xfrm>
            <a:prstGeom prst="rect">
              <a:avLst/>
            </a:prstGeom>
            <a:solidFill>
              <a:srgbClr val="FFDF9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spcBef>
                  <a:spcPct val="75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&lt;All&gt;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&lt;ExactlyOne&gt;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  &lt;</a:t>
              </a: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Assertion1</a:t>
              </a: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…&gt;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  &lt;</a:t>
              </a: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Assertion2</a:t>
              </a: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…&gt;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&lt;/ExactlyOne&gt;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&lt;ExactlyOne&gt;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  &lt;</a:t>
              </a: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Assertion3</a:t>
              </a: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…&gt;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&lt;/ExactlyOne&gt;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&lt;ExactlyOne&gt;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  &lt;</a:t>
              </a: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Assertion3</a:t>
              </a: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…&gt;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  &lt;</a:t>
              </a:r>
              <a:r>
                <a:rPr lang="de-DE" sz="1400" i="1">
                  <a:solidFill>
                    <a:srgbClr val="333333"/>
                  </a:solidFill>
                  <a:latin typeface="Courier New" charset="0"/>
                </a:rPr>
                <a:t>Assertion4</a:t>
              </a: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…&gt;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  &lt;/ExactlyOne&gt;</a:t>
              </a:r>
              <a:br>
                <a:rPr lang="de-DE" sz="1400">
                  <a:solidFill>
                    <a:srgbClr val="333333"/>
                  </a:solidFill>
                  <a:latin typeface="Courier New" charset="0"/>
                </a:rPr>
              </a:br>
              <a:r>
                <a:rPr lang="de-DE" sz="1400">
                  <a:solidFill>
                    <a:srgbClr val="333333"/>
                  </a:solidFill>
                  <a:latin typeface="Courier New" charset="0"/>
                </a:rPr>
                <a:t>&lt;/All&gt;</a:t>
              </a:r>
            </a:p>
          </p:txBody>
        </p:sp>
      </p:grpSp>
      <p:grpSp>
        <p:nvGrpSpPr>
          <p:cNvPr id="210968" name="Group 24"/>
          <p:cNvGrpSpPr>
            <a:grpSpLocks/>
          </p:cNvGrpSpPr>
          <p:nvPr/>
        </p:nvGrpSpPr>
        <p:grpSpPr bwMode="auto">
          <a:xfrm>
            <a:off x="1352550" y="3973513"/>
            <a:ext cx="5780088" cy="993775"/>
            <a:chOff x="852" y="2503"/>
            <a:chExt cx="3641" cy="626"/>
          </a:xfrm>
        </p:grpSpPr>
        <p:cxnSp>
          <p:nvCxnSpPr>
            <p:cNvPr id="210962" name="AutoShape 18"/>
            <p:cNvCxnSpPr>
              <a:cxnSpLocks noChangeShapeType="1"/>
              <a:stCxn id="210965" idx="6"/>
              <a:endCxn id="210964" idx="2"/>
            </p:cNvCxnSpPr>
            <p:nvPr/>
          </p:nvCxnSpPr>
          <p:spPr bwMode="auto">
            <a:xfrm flipV="1">
              <a:off x="2010" y="2719"/>
              <a:ext cx="1325" cy="19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10964" name="Oval 20"/>
            <p:cNvSpPr>
              <a:spLocks noChangeArrowheads="1"/>
            </p:cNvSpPr>
            <p:nvPr/>
          </p:nvSpPr>
          <p:spPr bwMode="auto">
            <a:xfrm>
              <a:off x="3335" y="2503"/>
              <a:ext cx="1158" cy="431"/>
            </a:xfrm>
            <a:prstGeom prst="ellipse">
              <a:avLst/>
            </a:prstGeom>
            <a:solidFill>
              <a:schemeClr val="folHlink">
                <a:alpha val="23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10965" name="Oval 21"/>
            <p:cNvSpPr>
              <a:spLocks noChangeArrowheads="1"/>
            </p:cNvSpPr>
            <p:nvPr/>
          </p:nvSpPr>
          <p:spPr bwMode="auto">
            <a:xfrm>
              <a:off x="852" y="2698"/>
              <a:ext cx="1158" cy="431"/>
            </a:xfrm>
            <a:prstGeom prst="ellipse">
              <a:avLst/>
            </a:prstGeom>
            <a:solidFill>
              <a:schemeClr val="folHlink">
                <a:alpha val="23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10969" name="Group 25"/>
          <p:cNvGrpSpPr>
            <a:grpSpLocks/>
          </p:cNvGrpSpPr>
          <p:nvPr/>
        </p:nvGrpSpPr>
        <p:grpSpPr bwMode="auto">
          <a:xfrm>
            <a:off x="1338263" y="5119688"/>
            <a:ext cx="5794375" cy="1014412"/>
            <a:chOff x="843" y="3225"/>
            <a:chExt cx="3650" cy="639"/>
          </a:xfrm>
        </p:grpSpPr>
        <p:cxnSp>
          <p:nvCxnSpPr>
            <p:cNvPr id="210963" name="AutoShape 19"/>
            <p:cNvCxnSpPr>
              <a:cxnSpLocks noChangeShapeType="1"/>
              <a:stCxn id="210966" idx="6"/>
              <a:endCxn id="210967" idx="2"/>
            </p:cNvCxnSpPr>
            <p:nvPr/>
          </p:nvCxnSpPr>
          <p:spPr bwMode="auto">
            <a:xfrm>
              <a:off x="2001" y="3441"/>
              <a:ext cx="1334" cy="20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10966" name="Oval 22"/>
            <p:cNvSpPr>
              <a:spLocks noChangeArrowheads="1"/>
            </p:cNvSpPr>
            <p:nvPr/>
          </p:nvSpPr>
          <p:spPr bwMode="auto">
            <a:xfrm>
              <a:off x="843" y="3225"/>
              <a:ext cx="1158" cy="431"/>
            </a:xfrm>
            <a:prstGeom prst="ellipse">
              <a:avLst/>
            </a:prstGeom>
            <a:solidFill>
              <a:schemeClr val="folHlink">
                <a:alpha val="23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10967" name="Oval 23"/>
            <p:cNvSpPr>
              <a:spLocks noChangeArrowheads="1"/>
            </p:cNvSpPr>
            <p:nvPr/>
          </p:nvSpPr>
          <p:spPr bwMode="auto">
            <a:xfrm>
              <a:off x="3335" y="3433"/>
              <a:ext cx="1158" cy="431"/>
            </a:xfrm>
            <a:prstGeom prst="ellipse">
              <a:avLst/>
            </a:prstGeom>
            <a:solidFill>
              <a:schemeClr val="folHlink">
                <a:alpha val="23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10973" name="Group 29"/>
          <p:cNvGrpSpPr>
            <a:grpSpLocks/>
          </p:cNvGrpSpPr>
          <p:nvPr/>
        </p:nvGrpSpPr>
        <p:grpSpPr bwMode="auto">
          <a:xfrm>
            <a:off x="3862388" y="4083050"/>
            <a:ext cx="366712" cy="1550988"/>
            <a:chOff x="2433" y="2572"/>
            <a:chExt cx="231" cy="977"/>
          </a:xfrm>
        </p:grpSpPr>
        <p:sp>
          <p:nvSpPr>
            <p:cNvPr id="210971" name="Text Box 27"/>
            <p:cNvSpPr txBox="1">
              <a:spLocks noChangeArrowheads="1"/>
            </p:cNvSpPr>
            <p:nvPr/>
          </p:nvSpPr>
          <p:spPr bwMode="auto">
            <a:xfrm>
              <a:off x="2433" y="2572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DE" sz="2400">
                  <a:solidFill>
                    <a:schemeClr val="hlink"/>
                  </a:solidFill>
                </a:rPr>
                <a:t>?</a:t>
              </a:r>
            </a:p>
          </p:txBody>
        </p:sp>
        <p:sp>
          <p:nvSpPr>
            <p:cNvPr id="210972" name="Text Box 28"/>
            <p:cNvSpPr txBox="1">
              <a:spLocks noChangeArrowheads="1"/>
            </p:cNvSpPr>
            <p:nvPr/>
          </p:nvSpPr>
          <p:spPr bwMode="auto">
            <a:xfrm>
              <a:off x="2433" y="3261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DE" sz="2400">
                  <a:solidFill>
                    <a:schemeClr val="hlink"/>
                  </a:solidFill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441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Intersection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09600" y="1590675"/>
            <a:ext cx="7327645" cy="4846638"/>
            <a:chOff x="609600" y="990600"/>
            <a:chExt cx="7924800" cy="5446713"/>
          </a:xfrm>
        </p:grpSpPr>
        <p:sp>
          <p:nvSpPr>
            <p:cNvPr id="232452" name="AutoShape 4"/>
            <p:cNvSpPr>
              <a:spLocks noChangeAspect="1" noChangeArrowheads="1" noTextEdit="1"/>
            </p:cNvSpPr>
            <p:nvPr/>
          </p:nvSpPr>
          <p:spPr bwMode="auto">
            <a:xfrm>
              <a:off x="609600" y="990600"/>
              <a:ext cx="7924800" cy="544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 sz="1400"/>
            </a:p>
          </p:txBody>
        </p:sp>
        <p:sp>
          <p:nvSpPr>
            <p:cNvPr id="232454" name="Freeform 6"/>
            <p:cNvSpPr>
              <a:spLocks/>
            </p:cNvSpPr>
            <p:nvPr/>
          </p:nvSpPr>
          <p:spPr bwMode="auto">
            <a:xfrm>
              <a:off x="635000" y="1016000"/>
              <a:ext cx="7874000" cy="5395913"/>
            </a:xfrm>
            <a:custGeom>
              <a:avLst/>
              <a:gdLst>
                <a:gd name="T0" fmla="*/ 8102 w 8294"/>
                <a:gd name="T1" fmla="*/ 5683 h 5683"/>
                <a:gd name="T2" fmla="*/ 8294 w 8294"/>
                <a:gd name="T3" fmla="*/ 5491 h 5683"/>
                <a:gd name="T4" fmla="*/ 8294 w 8294"/>
                <a:gd name="T5" fmla="*/ 192 h 5683"/>
                <a:gd name="T6" fmla="*/ 8102 w 8294"/>
                <a:gd name="T7" fmla="*/ 0 h 5683"/>
                <a:gd name="T8" fmla="*/ 8102 w 8294"/>
                <a:gd name="T9" fmla="*/ 0 h 5683"/>
                <a:gd name="T10" fmla="*/ 192 w 8294"/>
                <a:gd name="T11" fmla="*/ 0 h 5683"/>
                <a:gd name="T12" fmla="*/ 0 w 8294"/>
                <a:gd name="T13" fmla="*/ 192 h 5683"/>
                <a:gd name="T14" fmla="*/ 0 w 8294"/>
                <a:gd name="T15" fmla="*/ 192 h 5683"/>
                <a:gd name="T16" fmla="*/ 0 w 8294"/>
                <a:gd name="T17" fmla="*/ 5491 h 5683"/>
                <a:gd name="T18" fmla="*/ 192 w 8294"/>
                <a:gd name="T19" fmla="*/ 5683 h 5683"/>
                <a:gd name="T20" fmla="*/ 192 w 8294"/>
                <a:gd name="T21" fmla="*/ 5683 h 5683"/>
                <a:gd name="T22" fmla="*/ 8102 w 8294"/>
                <a:gd name="T23" fmla="*/ 5683 h 5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94" h="5683">
                  <a:moveTo>
                    <a:pt x="8102" y="5683"/>
                  </a:moveTo>
                  <a:cubicBezTo>
                    <a:pt x="8208" y="5683"/>
                    <a:pt x="8294" y="5597"/>
                    <a:pt x="8294" y="5491"/>
                  </a:cubicBezTo>
                  <a:lnTo>
                    <a:pt x="8294" y="192"/>
                  </a:lnTo>
                  <a:cubicBezTo>
                    <a:pt x="8294" y="86"/>
                    <a:pt x="8208" y="0"/>
                    <a:pt x="8102" y="0"/>
                  </a:cubicBezTo>
                  <a:lnTo>
                    <a:pt x="8102" y="0"/>
                  </a:lnTo>
                  <a:lnTo>
                    <a:pt x="192" y="0"/>
                  </a:lnTo>
                  <a:cubicBezTo>
                    <a:pt x="86" y="0"/>
                    <a:pt x="0" y="86"/>
                    <a:pt x="0" y="192"/>
                  </a:cubicBezTo>
                  <a:lnTo>
                    <a:pt x="0" y="192"/>
                  </a:lnTo>
                  <a:lnTo>
                    <a:pt x="0" y="5491"/>
                  </a:lnTo>
                  <a:cubicBezTo>
                    <a:pt x="0" y="5597"/>
                    <a:pt x="86" y="5683"/>
                    <a:pt x="192" y="5683"/>
                  </a:cubicBezTo>
                  <a:lnTo>
                    <a:pt x="192" y="5683"/>
                  </a:lnTo>
                  <a:lnTo>
                    <a:pt x="8102" y="5683"/>
                  </a:lnTo>
                  <a:close/>
                </a:path>
              </a:pathLst>
            </a:custGeom>
            <a:solidFill>
              <a:srgbClr val="DDDDD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400"/>
            </a:p>
          </p:txBody>
        </p:sp>
        <p:sp>
          <p:nvSpPr>
            <p:cNvPr id="232456" name="Freeform 8"/>
            <p:cNvSpPr>
              <a:spLocks noEditPoints="1"/>
            </p:cNvSpPr>
            <p:nvPr/>
          </p:nvSpPr>
          <p:spPr bwMode="auto">
            <a:xfrm>
              <a:off x="3981450" y="1778000"/>
              <a:ext cx="15875" cy="4495800"/>
            </a:xfrm>
            <a:custGeom>
              <a:avLst/>
              <a:gdLst>
                <a:gd name="T0" fmla="*/ 8 w 16"/>
                <a:gd name="T1" fmla="*/ 4608 h 4736"/>
                <a:gd name="T2" fmla="*/ 8 w 16"/>
                <a:gd name="T3" fmla="*/ 4736 h 4736"/>
                <a:gd name="T4" fmla="*/ 0 w 16"/>
                <a:gd name="T5" fmla="*/ 4424 h 4736"/>
                <a:gd name="T6" fmla="*/ 16 w 16"/>
                <a:gd name="T7" fmla="*/ 4536 h 4736"/>
                <a:gd name="T8" fmla="*/ 0 w 16"/>
                <a:gd name="T9" fmla="*/ 4344 h 4736"/>
                <a:gd name="T10" fmla="*/ 16 w 16"/>
                <a:gd name="T11" fmla="*/ 4232 h 4736"/>
                <a:gd name="T12" fmla="*/ 0 w 16"/>
                <a:gd name="T13" fmla="*/ 4344 h 4736"/>
                <a:gd name="T14" fmla="*/ 8 w 16"/>
                <a:gd name="T15" fmla="*/ 4032 h 4736"/>
                <a:gd name="T16" fmla="*/ 8 w 16"/>
                <a:gd name="T17" fmla="*/ 4160 h 4736"/>
                <a:gd name="T18" fmla="*/ 0 w 16"/>
                <a:gd name="T19" fmla="*/ 3848 h 4736"/>
                <a:gd name="T20" fmla="*/ 16 w 16"/>
                <a:gd name="T21" fmla="*/ 3960 h 4736"/>
                <a:gd name="T22" fmla="*/ 0 w 16"/>
                <a:gd name="T23" fmla="*/ 3768 h 4736"/>
                <a:gd name="T24" fmla="*/ 16 w 16"/>
                <a:gd name="T25" fmla="*/ 3656 h 4736"/>
                <a:gd name="T26" fmla="*/ 0 w 16"/>
                <a:gd name="T27" fmla="*/ 3768 h 4736"/>
                <a:gd name="T28" fmla="*/ 8 w 16"/>
                <a:gd name="T29" fmla="*/ 3456 h 4736"/>
                <a:gd name="T30" fmla="*/ 8 w 16"/>
                <a:gd name="T31" fmla="*/ 3584 h 4736"/>
                <a:gd name="T32" fmla="*/ 0 w 16"/>
                <a:gd name="T33" fmla="*/ 3272 h 4736"/>
                <a:gd name="T34" fmla="*/ 16 w 16"/>
                <a:gd name="T35" fmla="*/ 3384 h 4736"/>
                <a:gd name="T36" fmla="*/ 0 w 16"/>
                <a:gd name="T37" fmla="*/ 3192 h 4736"/>
                <a:gd name="T38" fmla="*/ 16 w 16"/>
                <a:gd name="T39" fmla="*/ 3080 h 4736"/>
                <a:gd name="T40" fmla="*/ 0 w 16"/>
                <a:gd name="T41" fmla="*/ 3192 h 4736"/>
                <a:gd name="T42" fmla="*/ 8 w 16"/>
                <a:gd name="T43" fmla="*/ 2880 h 4736"/>
                <a:gd name="T44" fmla="*/ 8 w 16"/>
                <a:gd name="T45" fmla="*/ 3008 h 4736"/>
                <a:gd name="T46" fmla="*/ 0 w 16"/>
                <a:gd name="T47" fmla="*/ 2696 h 4736"/>
                <a:gd name="T48" fmla="*/ 16 w 16"/>
                <a:gd name="T49" fmla="*/ 2808 h 4736"/>
                <a:gd name="T50" fmla="*/ 0 w 16"/>
                <a:gd name="T51" fmla="*/ 2616 h 4736"/>
                <a:gd name="T52" fmla="*/ 16 w 16"/>
                <a:gd name="T53" fmla="*/ 2504 h 4736"/>
                <a:gd name="T54" fmla="*/ 0 w 16"/>
                <a:gd name="T55" fmla="*/ 2616 h 4736"/>
                <a:gd name="T56" fmla="*/ 8 w 16"/>
                <a:gd name="T57" fmla="*/ 2304 h 4736"/>
                <a:gd name="T58" fmla="*/ 8 w 16"/>
                <a:gd name="T59" fmla="*/ 2432 h 4736"/>
                <a:gd name="T60" fmla="*/ 0 w 16"/>
                <a:gd name="T61" fmla="*/ 2120 h 4736"/>
                <a:gd name="T62" fmla="*/ 16 w 16"/>
                <a:gd name="T63" fmla="*/ 2232 h 4736"/>
                <a:gd name="T64" fmla="*/ 0 w 16"/>
                <a:gd name="T65" fmla="*/ 2040 h 4736"/>
                <a:gd name="T66" fmla="*/ 16 w 16"/>
                <a:gd name="T67" fmla="*/ 1928 h 4736"/>
                <a:gd name="T68" fmla="*/ 0 w 16"/>
                <a:gd name="T69" fmla="*/ 2040 h 4736"/>
                <a:gd name="T70" fmla="*/ 8 w 16"/>
                <a:gd name="T71" fmla="*/ 1728 h 4736"/>
                <a:gd name="T72" fmla="*/ 8 w 16"/>
                <a:gd name="T73" fmla="*/ 1856 h 4736"/>
                <a:gd name="T74" fmla="*/ 0 w 16"/>
                <a:gd name="T75" fmla="*/ 1544 h 4736"/>
                <a:gd name="T76" fmla="*/ 16 w 16"/>
                <a:gd name="T77" fmla="*/ 1656 h 4736"/>
                <a:gd name="T78" fmla="*/ 0 w 16"/>
                <a:gd name="T79" fmla="*/ 1464 h 4736"/>
                <a:gd name="T80" fmla="*/ 16 w 16"/>
                <a:gd name="T81" fmla="*/ 1352 h 4736"/>
                <a:gd name="T82" fmla="*/ 0 w 16"/>
                <a:gd name="T83" fmla="*/ 1464 h 4736"/>
                <a:gd name="T84" fmla="*/ 8 w 16"/>
                <a:gd name="T85" fmla="*/ 1152 h 4736"/>
                <a:gd name="T86" fmla="*/ 8 w 16"/>
                <a:gd name="T87" fmla="*/ 1280 h 4736"/>
                <a:gd name="T88" fmla="*/ 0 w 16"/>
                <a:gd name="T89" fmla="*/ 968 h 4736"/>
                <a:gd name="T90" fmla="*/ 16 w 16"/>
                <a:gd name="T91" fmla="*/ 1080 h 4736"/>
                <a:gd name="T92" fmla="*/ 0 w 16"/>
                <a:gd name="T93" fmla="*/ 888 h 4736"/>
                <a:gd name="T94" fmla="*/ 16 w 16"/>
                <a:gd name="T95" fmla="*/ 776 h 4736"/>
                <a:gd name="T96" fmla="*/ 0 w 16"/>
                <a:gd name="T97" fmla="*/ 888 h 4736"/>
                <a:gd name="T98" fmla="*/ 8 w 16"/>
                <a:gd name="T99" fmla="*/ 576 h 4736"/>
                <a:gd name="T100" fmla="*/ 8 w 16"/>
                <a:gd name="T101" fmla="*/ 704 h 4736"/>
                <a:gd name="T102" fmla="*/ 0 w 16"/>
                <a:gd name="T103" fmla="*/ 392 h 4736"/>
                <a:gd name="T104" fmla="*/ 16 w 16"/>
                <a:gd name="T105" fmla="*/ 504 h 4736"/>
                <a:gd name="T106" fmla="*/ 0 w 16"/>
                <a:gd name="T107" fmla="*/ 312 h 4736"/>
                <a:gd name="T108" fmla="*/ 16 w 16"/>
                <a:gd name="T109" fmla="*/ 200 h 4736"/>
                <a:gd name="T110" fmla="*/ 0 w 16"/>
                <a:gd name="T111" fmla="*/ 312 h 4736"/>
                <a:gd name="T112" fmla="*/ 8 w 16"/>
                <a:gd name="T113" fmla="*/ 0 h 4736"/>
                <a:gd name="T114" fmla="*/ 8 w 16"/>
                <a:gd name="T115" fmla="*/ 128 h 4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" h="4736">
                  <a:moveTo>
                    <a:pt x="0" y="4728"/>
                  </a:moveTo>
                  <a:lnTo>
                    <a:pt x="0" y="4616"/>
                  </a:lnTo>
                  <a:cubicBezTo>
                    <a:pt x="0" y="4611"/>
                    <a:pt x="3" y="4608"/>
                    <a:pt x="8" y="4608"/>
                  </a:cubicBezTo>
                  <a:cubicBezTo>
                    <a:pt x="12" y="4608"/>
                    <a:pt x="16" y="4611"/>
                    <a:pt x="16" y="4616"/>
                  </a:cubicBezTo>
                  <a:lnTo>
                    <a:pt x="16" y="4728"/>
                  </a:lnTo>
                  <a:cubicBezTo>
                    <a:pt x="16" y="4732"/>
                    <a:pt x="12" y="4736"/>
                    <a:pt x="8" y="4736"/>
                  </a:cubicBezTo>
                  <a:cubicBezTo>
                    <a:pt x="3" y="4736"/>
                    <a:pt x="0" y="4732"/>
                    <a:pt x="0" y="4728"/>
                  </a:cubicBezTo>
                  <a:close/>
                  <a:moveTo>
                    <a:pt x="0" y="4536"/>
                  </a:moveTo>
                  <a:lnTo>
                    <a:pt x="0" y="4424"/>
                  </a:lnTo>
                  <a:cubicBezTo>
                    <a:pt x="0" y="4419"/>
                    <a:pt x="3" y="4416"/>
                    <a:pt x="8" y="4416"/>
                  </a:cubicBezTo>
                  <a:cubicBezTo>
                    <a:pt x="12" y="4416"/>
                    <a:pt x="16" y="4419"/>
                    <a:pt x="16" y="4424"/>
                  </a:cubicBezTo>
                  <a:lnTo>
                    <a:pt x="16" y="4536"/>
                  </a:lnTo>
                  <a:cubicBezTo>
                    <a:pt x="16" y="4540"/>
                    <a:pt x="12" y="4544"/>
                    <a:pt x="8" y="4544"/>
                  </a:cubicBezTo>
                  <a:cubicBezTo>
                    <a:pt x="3" y="4544"/>
                    <a:pt x="0" y="4540"/>
                    <a:pt x="0" y="4536"/>
                  </a:cubicBezTo>
                  <a:close/>
                  <a:moveTo>
                    <a:pt x="0" y="4344"/>
                  </a:moveTo>
                  <a:lnTo>
                    <a:pt x="0" y="4232"/>
                  </a:lnTo>
                  <a:cubicBezTo>
                    <a:pt x="0" y="4227"/>
                    <a:pt x="3" y="4224"/>
                    <a:pt x="8" y="4224"/>
                  </a:cubicBezTo>
                  <a:cubicBezTo>
                    <a:pt x="12" y="4224"/>
                    <a:pt x="16" y="4227"/>
                    <a:pt x="16" y="4232"/>
                  </a:cubicBezTo>
                  <a:lnTo>
                    <a:pt x="16" y="4344"/>
                  </a:lnTo>
                  <a:cubicBezTo>
                    <a:pt x="16" y="4348"/>
                    <a:pt x="12" y="4352"/>
                    <a:pt x="8" y="4352"/>
                  </a:cubicBezTo>
                  <a:cubicBezTo>
                    <a:pt x="3" y="4352"/>
                    <a:pt x="0" y="4348"/>
                    <a:pt x="0" y="4344"/>
                  </a:cubicBezTo>
                  <a:close/>
                  <a:moveTo>
                    <a:pt x="0" y="4152"/>
                  </a:moveTo>
                  <a:lnTo>
                    <a:pt x="0" y="4040"/>
                  </a:lnTo>
                  <a:cubicBezTo>
                    <a:pt x="0" y="4035"/>
                    <a:pt x="3" y="4032"/>
                    <a:pt x="8" y="4032"/>
                  </a:cubicBezTo>
                  <a:cubicBezTo>
                    <a:pt x="12" y="4032"/>
                    <a:pt x="16" y="4035"/>
                    <a:pt x="16" y="4040"/>
                  </a:cubicBezTo>
                  <a:lnTo>
                    <a:pt x="16" y="4152"/>
                  </a:lnTo>
                  <a:cubicBezTo>
                    <a:pt x="16" y="4156"/>
                    <a:pt x="12" y="4160"/>
                    <a:pt x="8" y="4160"/>
                  </a:cubicBezTo>
                  <a:cubicBezTo>
                    <a:pt x="3" y="4160"/>
                    <a:pt x="0" y="4156"/>
                    <a:pt x="0" y="4152"/>
                  </a:cubicBezTo>
                  <a:close/>
                  <a:moveTo>
                    <a:pt x="0" y="3960"/>
                  </a:moveTo>
                  <a:lnTo>
                    <a:pt x="0" y="3848"/>
                  </a:lnTo>
                  <a:cubicBezTo>
                    <a:pt x="0" y="3843"/>
                    <a:pt x="3" y="3840"/>
                    <a:pt x="8" y="3840"/>
                  </a:cubicBezTo>
                  <a:cubicBezTo>
                    <a:pt x="12" y="3840"/>
                    <a:pt x="16" y="3843"/>
                    <a:pt x="16" y="3848"/>
                  </a:cubicBezTo>
                  <a:lnTo>
                    <a:pt x="16" y="3960"/>
                  </a:lnTo>
                  <a:cubicBezTo>
                    <a:pt x="16" y="3964"/>
                    <a:pt x="12" y="3968"/>
                    <a:pt x="8" y="3968"/>
                  </a:cubicBezTo>
                  <a:cubicBezTo>
                    <a:pt x="3" y="3968"/>
                    <a:pt x="0" y="3964"/>
                    <a:pt x="0" y="3960"/>
                  </a:cubicBezTo>
                  <a:close/>
                  <a:moveTo>
                    <a:pt x="0" y="3768"/>
                  </a:moveTo>
                  <a:lnTo>
                    <a:pt x="0" y="3656"/>
                  </a:lnTo>
                  <a:cubicBezTo>
                    <a:pt x="0" y="3651"/>
                    <a:pt x="3" y="3648"/>
                    <a:pt x="8" y="3648"/>
                  </a:cubicBezTo>
                  <a:cubicBezTo>
                    <a:pt x="12" y="3648"/>
                    <a:pt x="16" y="3651"/>
                    <a:pt x="16" y="3656"/>
                  </a:cubicBezTo>
                  <a:lnTo>
                    <a:pt x="16" y="3768"/>
                  </a:lnTo>
                  <a:cubicBezTo>
                    <a:pt x="16" y="3772"/>
                    <a:pt x="12" y="3776"/>
                    <a:pt x="8" y="3776"/>
                  </a:cubicBezTo>
                  <a:cubicBezTo>
                    <a:pt x="3" y="3776"/>
                    <a:pt x="0" y="3772"/>
                    <a:pt x="0" y="3768"/>
                  </a:cubicBezTo>
                  <a:close/>
                  <a:moveTo>
                    <a:pt x="0" y="3576"/>
                  </a:moveTo>
                  <a:lnTo>
                    <a:pt x="0" y="3464"/>
                  </a:lnTo>
                  <a:cubicBezTo>
                    <a:pt x="0" y="3459"/>
                    <a:pt x="3" y="3456"/>
                    <a:pt x="8" y="3456"/>
                  </a:cubicBezTo>
                  <a:cubicBezTo>
                    <a:pt x="12" y="3456"/>
                    <a:pt x="16" y="3459"/>
                    <a:pt x="16" y="3464"/>
                  </a:cubicBezTo>
                  <a:lnTo>
                    <a:pt x="16" y="3576"/>
                  </a:lnTo>
                  <a:cubicBezTo>
                    <a:pt x="16" y="3580"/>
                    <a:pt x="12" y="3584"/>
                    <a:pt x="8" y="3584"/>
                  </a:cubicBezTo>
                  <a:cubicBezTo>
                    <a:pt x="3" y="3584"/>
                    <a:pt x="0" y="3580"/>
                    <a:pt x="0" y="3576"/>
                  </a:cubicBezTo>
                  <a:close/>
                  <a:moveTo>
                    <a:pt x="0" y="3384"/>
                  </a:moveTo>
                  <a:lnTo>
                    <a:pt x="0" y="3272"/>
                  </a:lnTo>
                  <a:cubicBezTo>
                    <a:pt x="0" y="3267"/>
                    <a:pt x="3" y="3264"/>
                    <a:pt x="8" y="3264"/>
                  </a:cubicBezTo>
                  <a:cubicBezTo>
                    <a:pt x="12" y="3264"/>
                    <a:pt x="16" y="3267"/>
                    <a:pt x="16" y="3272"/>
                  </a:cubicBezTo>
                  <a:lnTo>
                    <a:pt x="16" y="3384"/>
                  </a:lnTo>
                  <a:cubicBezTo>
                    <a:pt x="16" y="3388"/>
                    <a:pt x="12" y="3392"/>
                    <a:pt x="8" y="3392"/>
                  </a:cubicBezTo>
                  <a:cubicBezTo>
                    <a:pt x="3" y="3392"/>
                    <a:pt x="0" y="3388"/>
                    <a:pt x="0" y="3384"/>
                  </a:cubicBezTo>
                  <a:close/>
                  <a:moveTo>
                    <a:pt x="0" y="3192"/>
                  </a:moveTo>
                  <a:lnTo>
                    <a:pt x="0" y="3080"/>
                  </a:lnTo>
                  <a:cubicBezTo>
                    <a:pt x="0" y="3075"/>
                    <a:pt x="3" y="3072"/>
                    <a:pt x="8" y="3072"/>
                  </a:cubicBezTo>
                  <a:cubicBezTo>
                    <a:pt x="12" y="3072"/>
                    <a:pt x="16" y="3075"/>
                    <a:pt x="16" y="3080"/>
                  </a:cubicBezTo>
                  <a:lnTo>
                    <a:pt x="16" y="3192"/>
                  </a:lnTo>
                  <a:cubicBezTo>
                    <a:pt x="16" y="3196"/>
                    <a:pt x="12" y="3200"/>
                    <a:pt x="8" y="3200"/>
                  </a:cubicBezTo>
                  <a:cubicBezTo>
                    <a:pt x="3" y="3200"/>
                    <a:pt x="0" y="3196"/>
                    <a:pt x="0" y="3192"/>
                  </a:cubicBezTo>
                  <a:close/>
                  <a:moveTo>
                    <a:pt x="0" y="3000"/>
                  </a:moveTo>
                  <a:lnTo>
                    <a:pt x="0" y="2888"/>
                  </a:lnTo>
                  <a:cubicBezTo>
                    <a:pt x="0" y="2883"/>
                    <a:pt x="3" y="2880"/>
                    <a:pt x="8" y="2880"/>
                  </a:cubicBezTo>
                  <a:cubicBezTo>
                    <a:pt x="12" y="2880"/>
                    <a:pt x="16" y="2883"/>
                    <a:pt x="16" y="2888"/>
                  </a:cubicBezTo>
                  <a:lnTo>
                    <a:pt x="16" y="3000"/>
                  </a:lnTo>
                  <a:cubicBezTo>
                    <a:pt x="16" y="3004"/>
                    <a:pt x="12" y="3008"/>
                    <a:pt x="8" y="3008"/>
                  </a:cubicBezTo>
                  <a:cubicBezTo>
                    <a:pt x="3" y="3008"/>
                    <a:pt x="0" y="3004"/>
                    <a:pt x="0" y="3000"/>
                  </a:cubicBezTo>
                  <a:close/>
                  <a:moveTo>
                    <a:pt x="0" y="2808"/>
                  </a:moveTo>
                  <a:lnTo>
                    <a:pt x="0" y="2696"/>
                  </a:lnTo>
                  <a:cubicBezTo>
                    <a:pt x="0" y="2691"/>
                    <a:pt x="3" y="2688"/>
                    <a:pt x="8" y="2688"/>
                  </a:cubicBezTo>
                  <a:cubicBezTo>
                    <a:pt x="12" y="2688"/>
                    <a:pt x="16" y="2691"/>
                    <a:pt x="16" y="2696"/>
                  </a:cubicBezTo>
                  <a:lnTo>
                    <a:pt x="16" y="2808"/>
                  </a:lnTo>
                  <a:cubicBezTo>
                    <a:pt x="16" y="2812"/>
                    <a:pt x="12" y="2816"/>
                    <a:pt x="8" y="2816"/>
                  </a:cubicBezTo>
                  <a:cubicBezTo>
                    <a:pt x="3" y="2816"/>
                    <a:pt x="0" y="2812"/>
                    <a:pt x="0" y="2808"/>
                  </a:cubicBezTo>
                  <a:close/>
                  <a:moveTo>
                    <a:pt x="0" y="2616"/>
                  </a:moveTo>
                  <a:lnTo>
                    <a:pt x="0" y="2504"/>
                  </a:lnTo>
                  <a:cubicBezTo>
                    <a:pt x="0" y="2499"/>
                    <a:pt x="3" y="2496"/>
                    <a:pt x="8" y="2496"/>
                  </a:cubicBezTo>
                  <a:cubicBezTo>
                    <a:pt x="12" y="2496"/>
                    <a:pt x="16" y="2499"/>
                    <a:pt x="16" y="2504"/>
                  </a:cubicBezTo>
                  <a:lnTo>
                    <a:pt x="16" y="2616"/>
                  </a:lnTo>
                  <a:cubicBezTo>
                    <a:pt x="16" y="2620"/>
                    <a:pt x="12" y="2624"/>
                    <a:pt x="8" y="2624"/>
                  </a:cubicBezTo>
                  <a:cubicBezTo>
                    <a:pt x="3" y="2624"/>
                    <a:pt x="0" y="2620"/>
                    <a:pt x="0" y="2616"/>
                  </a:cubicBezTo>
                  <a:close/>
                  <a:moveTo>
                    <a:pt x="0" y="2424"/>
                  </a:moveTo>
                  <a:lnTo>
                    <a:pt x="0" y="2312"/>
                  </a:lnTo>
                  <a:cubicBezTo>
                    <a:pt x="0" y="2307"/>
                    <a:pt x="3" y="2304"/>
                    <a:pt x="8" y="2304"/>
                  </a:cubicBezTo>
                  <a:cubicBezTo>
                    <a:pt x="12" y="2304"/>
                    <a:pt x="16" y="2307"/>
                    <a:pt x="16" y="2312"/>
                  </a:cubicBezTo>
                  <a:lnTo>
                    <a:pt x="16" y="2424"/>
                  </a:lnTo>
                  <a:cubicBezTo>
                    <a:pt x="16" y="2428"/>
                    <a:pt x="12" y="2432"/>
                    <a:pt x="8" y="2432"/>
                  </a:cubicBezTo>
                  <a:cubicBezTo>
                    <a:pt x="3" y="2432"/>
                    <a:pt x="0" y="2428"/>
                    <a:pt x="0" y="2424"/>
                  </a:cubicBezTo>
                  <a:close/>
                  <a:moveTo>
                    <a:pt x="0" y="2232"/>
                  </a:moveTo>
                  <a:lnTo>
                    <a:pt x="0" y="2120"/>
                  </a:lnTo>
                  <a:cubicBezTo>
                    <a:pt x="0" y="2115"/>
                    <a:pt x="3" y="2112"/>
                    <a:pt x="8" y="2112"/>
                  </a:cubicBezTo>
                  <a:cubicBezTo>
                    <a:pt x="12" y="2112"/>
                    <a:pt x="16" y="2115"/>
                    <a:pt x="16" y="2120"/>
                  </a:cubicBezTo>
                  <a:lnTo>
                    <a:pt x="16" y="2232"/>
                  </a:lnTo>
                  <a:cubicBezTo>
                    <a:pt x="16" y="2236"/>
                    <a:pt x="12" y="2240"/>
                    <a:pt x="8" y="2240"/>
                  </a:cubicBezTo>
                  <a:cubicBezTo>
                    <a:pt x="3" y="2240"/>
                    <a:pt x="0" y="2236"/>
                    <a:pt x="0" y="2232"/>
                  </a:cubicBezTo>
                  <a:close/>
                  <a:moveTo>
                    <a:pt x="0" y="2040"/>
                  </a:moveTo>
                  <a:lnTo>
                    <a:pt x="0" y="1928"/>
                  </a:lnTo>
                  <a:cubicBezTo>
                    <a:pt x="0" y="1923"/>
                    <a:pt x="3" y="1920"/>
                    <a:pt x="8" y="1920"/>
                  </a:cubicBezTo>
                  <a:cubicBezTo>
                    <a:pt x="12" y="1920"/>
                    <a:pt x="16" y="1923"/>
                    <a:pt x="16" y="1928"/>
                  </a:cubicBezTo>
                  <a:lnTo>
                    <a:pt x="16" y="2040"/>
                  </a:lnTo>
                  <a:cubicBezTo>
                    <a:pt x="16" y="2044"/>
                    <a:pt x="12" y="2048"/>
                    <a:pt x="8" y="2048"/>
                  </a:cubicBezTo>
                  <a:cubicBezTo>
                    <a:pt x="3" y="2048"/>
                    <a:pt x="0" y="2044"/>
                    <a:pt x="0" y="2040"/>
                  </a:cubicBezTo>
                  <a:close/>
                  <a:moveTo>
                    <a:pt x="0" y="1848"/>
                  </a:moveTo>
                  <a:lnTo>
                    <a:pt x="0" y="1736"/>
                  </a:lnTo>
                  <a:cubicBezTo>
                    <a:pt x="0" y="1731"/>
                    <a:pt x="3" y="1728"/>
                    <a:pt x="8" y="1728"/>
                  </a:cubicBezTo>
                  <a:cubicBezTo>
                    <a:pt x="12" y="1728"/>
                    <a:pt x="16" y="1731"/>
                    <a:pt x="16" y="1736"/>
                  </a:cubicBezTo>
                  <a:lnTo>
                    <a:pt x="16" y="1848"/>
                  </a:lnTo>
                  <a:cubicBezTo>
                    <a:pt x="16" y="1852"/>
                    <a:pt x="12" y="1856"/>
                    <a:pt x="8" y="1856"/>
                  </a:cubicBezTo>
                  <a:cubicBezTo>
                    <a:pt x="3" y="1856"/>
                    <a:pt x="0" y="1852"/>
                    <a:pt x="0" y="1848"/>
                  </a:cubicBezTo>
                  <a:close/>
                  <a:moveTo>
                    <a:pt x="0" y="1656"/>
                  </a:moveTo>
                  <a:lnTo>
                    <a:pt x="0" y="1544"/>
                  </a:lnTo>
                  <a:cubicBezTo>
                    <a:pt x="0" y="1539"/>
                    <a:pt x="3" y="1536"/>
                    <a:pt x="8" y="1536"/>
                  </a:cubicBezTo>
                  <a:cubicBezTo>
                    <a:pt x="12" y="1536"/>
                    <a:pt x="16" y="1539"/>
                    <a:pt x="16" y="1544"/>
                  </a:cubicBezTo>
                  <a:lnTo>
                    <a:pt x="16" y="1656"/>
                  </a:lnTo>
                  <a:cubicBezTo>
                    <a:pt x="16" y="1660"/>
                    <a:pt x="12" y="1664"/>
                    <a:pt x="8" y="1664"/>
                  </a:cubicBezTo>
                  <a:cubicBezTo>
                    <a:pt x="3" y="1664"/>
                    <a:pt x="0" y="1660"/>
                    <a:pt x="0" y="1656"/>
                  </a:cubicBezTo>
                  <a:close/>
                  <a:moveTo>
                    <a:pt x="0" y="1464"/>
                  </a:moveTo>
                  <a:lnTo>
                    <a:pt x="0" y="1352"/>
                  </a:lnTo>
                  <a:cubicBezTo>
                    <a:pt x="0" y="1347"/>
                    <a:pt x="3" y="1344"/>
                    <a:pt x="8" y="1344"/>
                  </a:cubicBezTo>
                  <a:cubicBezTo>
                    <a:pt x="12" y="1344"/>
                    <a:pt x="16" y="1347"/>
                    <a:pt x="16" y="1352"/>
                  </a:cubicBezTo>
                  <a:lnTo>
                    <a:pt x="16" y="1464"/>
                  </a:lnTo>
                  <a:cubicBezTo>
                    <a:pt x="16" y="1468"/>
                    <a:pt x="12" y="1472"/>
                    <a:pt x="8" y="1472"/>
                  </a:cubicBezTo>
                  <a:cubicBezTo>
                    <a:pt x="3" y="1472"/>
                    <a:pt x="0" y="1468"/>
                    <a:pt x="0" y="1464"/>
                  </a:cubicBezTo>
                  <a:close/>
                  <a:moveTo>
                    <a:pt x="0" y="1272"/>
                  </a:moveTo>
                  <a:lnTo>
                    <a:pt x="0" y="1160"/>
                  </a:lnTo>
                  <a:cubicBezTo>
                    <a:pt x="0" y="1155"/>
                    <a:pt x="3" y="1152"/>
                    <a:pt x="8" y="1152"/>
                  </a:cubicBezTo>
                  <a:cubicBezTo>
                    <a:pt x="12" y="1152"/>
                    <a:pt x="16" y="1155"/>
                    <a:pt x="16" y="1160"/>
                  </a:cubicBezTo>
                  <a:lnTo>
                    <a:pt x="16" y="1272"/>
                  </a:lnTo>
                  <a:cubicBezTo>
                    <a:pt x="16" y="1276"/>
                    <a:pt x="12" y="1280"/>
                    <a:pt x="8" y="1280"/>
                  </a:cubicBezTo>
                  <a:cubicBezTo>
                    <a:pt x="3" y="1280"/>
                    <a:pt x="0" y="1276"/>
                    <a:pt x="0" y="1272"/>
                  </a:cubicBezTo>
                  <a:close/>
                  <a:moveTo>
                    <a:pt x="0" y="1080"/>
                  </a:moveTo>
                  <a:lnTo>
                    <a:pt x="0" y="968"/>
                  </a:lnTo>
                  <a:cubicBezTo>
                    <a:pt x="0" y="963"/>
                    <a:pt x="3" y="960"/>
                    <a:pt x="8" y="960"/>
                  </a:cubicBezTo>
                  <a:cubicBezTo>
                    <a:pt x="12" y="960"/>
                    <a:pt x="16" y="963"/>
                    <a:pt x="16" y="968"/>
                  </a:cubicBezTo>
                  <a:lnTo>
                    <a:pt x="16" y="1080"/>
                  </a:lnTo>
                  <a:cubicBezTo>
                    <a:pt x="16" y="1084"/>
                    <a:pt x="12" y="1088"/>
                    <a:pt x="8" y="1088"/>
                  </a:cubicBezTo>
                  <a:cubicBezTo>
                    <a:pt x="3" y="1088"/>
                    <a:pt x="0" y="1084"/>
                    <a:pt x="0" y="1080"/>
                  </a:cubicBezTo>
                  <a:close/>
                  <a:moveTo>
                    <a:pt x="0" y="888"/>
                  </a:moveTo>
                  <a:lnTo>
                    <a:pt x="0" y="776"/>
                  </a:lnTo>
                  <a:cubicBezTo>
                    <a:pt x="0" y="771"/>
                    <a:pt x="3" y="768"/>
                    <a:pt x="8" y="768"/>
                  </a:cubicBezTo>
                  <a:cubicBezTo>
                    <a:pt x="12" y="768"/>
                    <a:pt x="16" y="771"/>
                    <a:pt x="16" y="776"/>
                  </a:cubicBezTo>
                  <a:lnTo>
                    <a:pt x="16" y="888"/>
                  </a:lnTo>
                  <a:cubicBezTo>
                    <a:pt x="16" y="892"/>
                    <a:pt x="12" y="896"/>
                    <a:pt x="8" y="896"/>
                  </a:cubicBezTo>
                  <a:cubicBezTo>
                    <a:pt x="3" y="896"/>
                    <a:pt x="0" y="892"/>
                    <a:pt x="0" y="888"/>
                  </a:cubicBezTo>
                  <a:close/>
                  <a:moveTo>
                    <a:pt x="0" y="696"/>
                  </a:moveTo>
                  <a:lnTo>
                    <a:pt x="0" y="584"/>
                  </a:lnTo>
                  <a:cubicBezTo>
                    <a:pt x="0" y="579"/>
                    <a:pt x="3" y="576"/>
                    <a:pt x="8" y="576"/>
                  </a:cubicBezTo>
                  <a:cubicBezTo>
                    <a:pt x="12" y="576"/>
                    <a:pt x="16" y="579"/>
                    <a:pt x="16" y="584"/>
                  </a:cubicBezTo>
                  <a:lnTo>
                    <a:pt x="16" y="696"/>
                  </a:lnTo>
                  <a:cubicBezTo>
                    <a:pt x="16" y="700"/>
                    <a:pt x="12" y="704"/>
                    <a:pt x="8" y="704"/>
                  </a:cubicBezTo>
                  <a:cubicBezTo>
                    <a:pt x="3" y="704"/>
                    <a:pt x="0" y="700"/>
                    <a:pt x="0" y="696"/>
                  </a:cubicBezTo>
                  <a:close/>
                  <a:moveTo>
                    <a:pt x="0" y="504"/>
                  </a:moveTo>
                  <a:lnTo>
                    <a:pt x="0" y="392"/>
                  </a:lnTo>
                  <a:cubicBezTo>
                    <a:pt x="0" y="387"/>
                    <a:pt x="3" y="384"/>
                    <a:pt x="8" y="384"/>
                  </a:cubicBezTo>
                  <a:cubicBezTo>
                    <a:pt x="12" y="384"/>
                    <a:pt x="16" y="387"/>
                    <a:pt x="16" y="392"/>
                  </a:cubicBezTo>
                  <a:lnTo>
                    <a:pt x="16" y="504"/>
                  </a:lnTo>
                  <a:cubicBezTo>
                    <a:pt x="16" y="508"/>
                    <a:pt x="12" y="512"/>
                    <a:pt x="8" y="512"/>
                  </a:cubicBezTo>
                  <a:cubicBezTo>
                    <a:pt x="3" y="512"/>
                    <a:pt x="0" y="508"/>
                    <a:pt x="0" y="504"/>
                  </a:cubicBezTo>
                  <a:close/>
                  <a:moveTo>
                    <a:pt x="0" y="312"/>
                  </a:moveTo>
                  <a:lnTo>
                    <a:pt x="0" y="200"/>
                  </a:lnTo>
                  <a:cubicBezTo>
                    <a:pt x="0" y="195"/>
                    <a:pt x="3" y="192"/>
                    <a:pt x="8" y="192"/>
                  </a:cubicBezTo>
                  <a:cubicBezTo>
                    <a:pt x="12" y="192"/>
                    <a:pt x="16" y="195"/>
                    <a:pt x="16" y="200"/>
                  </a:cubicBezTo>
                  <a:lnTo>
                    <a:pt x="16" y="312"/>
                  </a:lnTo>
                  <a:cubicBezTo>
                    <a:pt x="16" y="316"/>
                    <a:pt x="12" y="320"/>
                    <a:pt x="8" y="320"/>
                  </a:cubicBezTo>
                  <a:cubicBezTo>
                    <a:pt x="3" y="320"/>
                    <a:pt x="0" y="316"/>
                    <a:pt x="0" y="312"/>
                  </a:cubicBezTo>
                  <a:close/>
                  <a:moveTo>
                    <a:pt x="0" y="120"/>
                  </a:moveTo>
                  <a:lnTo>
                    <a:pt x="0" y="8"/>
                  </a:lnTo>
                  <a:cubicBezTo>
                    <a:pt x="0" y="3"/>
                    <a:pt x="3" y="0"/>
                    <a:pt x="8" y="0"/>
                  </a:cubicBezTo>
                  <a:cubicBezTo>
                    <a:pt x="12" y="0"/>
                    <a:pt x="16" y="3"/>
                    <a:pt x="16" y="8"/>
                  </a:cubicBezTo>
                  <a:lnTo>
                    <a:pt x="16" y="120"/>
                  </a:lnTo>
                  <a:cubicBezTo>
                    <a:pt x="16" y="124"/>
                    <a:pt x="12" y="128"/>
                    <a:pt x="8" y="128"/>
                  </a:cubicBezTo>
                  <a:cubicBezTo>
                    <a:pt x="3" y="128"/>
                    <a:pt x="0" y="124"/>
                    <a:pt x="0" y="120"/>
                  </a:cubicBezTo>
                  <a:close/>
                </a:path>
              </a:pathLst>
            </a:custGeom>
            <a:solidFill>
              <a:srgbClr val="000000"/>
            </a:solidFill>
            <a:ln w="15875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algn="ctr"/>
              <a:endParaRPr lang="en-US" sz="1400"/>
            </a:p>
          </p:txBody>
        </p:sp>
        <p:sp>
          <p:nvSpPr>
            <p:cNvPr id="232457" name="Rectangle 9"/>
            <p:cNvSpPr>
              <a:spLocks noChangeArrowheads="1"/>
            </p:cNvSpPr>
            <p:nvPr/>
          </p:nvSpPr>
          <p:spPr bwMode="auto">
            <a:xfrm>
              <a:off x="3441700" y="1235075"/>
              <a:ext cx="1093788" cy="5095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rIns="36000" anchor="ctr" anchorCtr="1"/>
            <a:lstStyle/>
            <a:p>
              <a:pPr algn="ctr"/>
              <a:r>
                <a:rPr lang="de-DE" sz="1400"/>
                <a:t>Requester</a:t>
              </a:r>
            </a:p>
          </p:txBody>
        </p:sp>
        <p:sp>
          <p:nvSpPr>
            <p:cNvPr id="232460" name="Line 12"/>
            <p:cNvSpPr>
              <a:spLocks noChangeShapeType="1"/>
            </p:cNvSpPr>
            <p:nvPr/>
          </p:nvSpPr>
          <p:spPr bwMode="auto">
            <a:xfrm>
              <a:off x="3516313" y="1590675"/>
              <a:ext cx="950912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/>
              <a:endParaRPr lang="en-US" sz="1400"/>
            </a:p>
          </p:txBody>
        </p:sp>
        <p:sp>
          <p:nvSpPr>
            <p:cNvPr id="232461" name="Freeform 13"/>
            <p:cNvSpPr>
              <a:spLocks noEditPoints="1"/>
            </p:cNvSpPr>
            <p:nvPr/>
          </p:nvSpPr>
          <p:spPr bwMode="auto">
            <a:xfrm>
              <a:off x="5730875" y="1778000"/>
              <a:ext cx="15875" cy="4495800"/>
            </a:xfrm>
            <a:custGeom>
              <a:avLst/>
              <a:gdLst>
                <a:gd name="T0" fmla="*/ 8 w 16"/>
                <a:gd name="T1" fmla="*/ 4608 h 4736"/>
                <a:gd name="T2" fmla="*/ 8 w 16"/>
                <a:gd name="T3" fmla="*/ 4736 h 4736"/>
                <a:gd name="T4" fmla="*/ 0 w 16"/>
                <a:gd name="T5" fmla="*/ 4424 h 4736"/>
                <a:gd name="T6" fmla="*/ 16 w 16"/>
                <a:gd name="T7" fmla="*/ 4536 h 4736"/>
                <a:gd name="T8" fmla="*/ 0 w 16"/>
                <a:gd name="T9" fmla="*/ 4344 h 4736"/>
                <a:gd name="T10" fmla="*/ 16 w 16"/>
                <a:gd name="T11" fmla="*/ 4232 h 4736"/>
                <a:gd name="T12" fmla="*/ 0 w 16"/>
                <a:gd name="T13" fmla="*/ 4344 h 4736"/>
                <a:gd name="T14" fmla="*/ 8 w 16"/>
                <a:gd name="T15" fmla="*/ 4032 h 4736"/>
                <a:gd name="T16" fmla="*/ 8 w 16"/>
                <a:gd name="T17" fmla="*/ 4160 h 4736"/>
                <a:gd name="T18" fmla="*/ 0 w 16"/>
                <a:gd name="T19" fmla="*/ 3848 h 4736"/>
                <a:gd name="T20" fmla="*/ 16 w 16"/>
                <a:gd name="T21" fmla="*/ 3960 h 4736"/>
                <a:gd name="T22" fmla="*/ 0 w 16"/>
                <a:gd name="T23" fmla="*/ 3768 h 4736"/>
                <a:gd name="T24" fmla="*/ 16 w 16"/>
                <a:gd name="T25" fmla="*/ 3656 h 4736"/>
                <a:gd name="T26" fmla="*/ 0 w 16"/>
                <a:gd name="T27" fmla="*/ 3768 h 4736"/>
                <a:gd name="T28" fmla="*/ 8 w 16"/>
                <a:gd name="T29" fmla="*/ 3456 h 4736"/>
                <a:gd name="T30" fmla="*/ 8 w 16"/>
                <a:gd name="T31" fmla="*/ 3584 h 4736"/>
                <a:gd name="T32" fmla="*/ 0 w 16"/>
                <a:gd name="T33" fmla="*/ 3272 h 4736"/>
                <a:gd name="T34" fmla="*/ 16 w 16"/>
                <a:gd name="T35" fmla="*/ 3384 h 4736"/>
                <a:gd name="T36" fmla="*/ 0 w 16"/>
                <a:gd name="T37" fmla="*/ 3192 h 4736"/>
                <a:gd name="T38" fmla="*/ 16 w 16"/>
                <a:gd name="T39" fmla="*/ 3080 h 4736"/>
                <a:gd name="T40" fmla="*/ 0 w 16"/>
                <a:gd name="T41" fmla="*/ 3192 h 4736"/>
                <a:gd name="T42" fmla="*/ 8 w 16"/>
                <a:gd name="T43" fmla="*/ 2880 h 4736"/>
                <a:gd name="T44" fmla="*/ 8 w 16"/>
                <a:gd name="T45" fmla="*/ 3008 h 4736"/>
                <a:gd name="T46" fmla="*/ 0 w 16"/>
                <a:gd name="T47" fmla="*/ 2696 h 4736"/>
                <a:gd name="T48" fmla="*/ 16 w 16"/>
                <a:gd name="T49" fmla="*/ 2808 h 4736"/>
                <a:gd name="T50" fmla="*/ 0 w 16"/>
                <a:gd name="T51" fmla="*/ 2616 h 4736"/>
                <a:gd name="T52" fmla="*/ 16 w 16"/>
                <a:gd name="T53" fmla="*/ 2504 h 4736"/>
                <a:gd name="T54" fmla="*/ 0 w 16"/>
                <a:gd name="T55" fmla="*/ 2616 h 4736"/>
                <a:gd name="T56" fmla="*/ 8 w 16"/>
                <a:gd name="T57" fmla="*/ 2304 h 4736"/>
                <a:gd name="T58" fmla="*/ 8 w 16"/>
                <a:gd name="T59" fmla="*/ 2432 h 4736"/>
                <a:gd name="T60" fmla="*/ 0 w 16"/>
                <a:gd name="T61" fmla="*/ 2120 h 4736"/>
                <a:gd name="T62" fmla="*/ 16 w 16"/>
                <a:gd name="T63" fmla="*/ 2232 h 4736"/>
                <a:gd name="T64" fmla="*/ 0 w 16"/>
                <a:gd name="T65" fmla="*/ 2040 h 4736"/>
                <a:gd name="T66" fmla="*/ 16 w 16"/>
                <a:gd name="T67" fmla="*/ 1928 h 4736"/>
                <a:gd name="T68" fmla="*/ 0 w 16"/>
                <a:gd name="T69" fmla="*/ 2040 h 4736"/>
                <a:gd name="T70" fmla="*/ 8 w 16"/>
                <a:gd name="T71" fmla="*/ 1728 h 4736"/>
                <a:gd name="T72" fmla="*/ 8 w 16"/>
                <a:gd name="T73" fmla="*/ 1856 h 4736"/>
                <a:gd name="T74" fmla="*/ 0 w 16"/>
                <a:gd name="T75" fmla="*/ 1544 h 4736"/>
                <a:gd name="T76" fmla="*/ 16 w 16"/>
                <a:gd name="T77" fmla="*/ 1656 h 4736"/>
                <a:gd name="T78" fmla="*/ 0 w 16"/>
                <a:gd name="T79" fmla="*/ 1464 h 4736"/>
                <a:gd name="T80" fmla="*/ 16 w 16"/>
                <a:gd name="T81" fmla="*/ 1352 h 4736"/>
                <a:gd name="T82" fmla="*/ 0 w 16"/>
                <a:gd name="T83" fmla="*/ 1464 h 4736"/>
                <a:gd name="T84" fmla="*/ 8 w 16"/>
                <a:gd name="T85" fmla="*/ 1152 h 4736"/>
                <a:gd name="T86" fmla="*/ 8 w 16"/>
                <a:gd name="T87" fmla="*/ 1280 h 4736"/>
                <a:gd name="T88" fmla="*/ 0 w 16"/>
                <a:gd name="T89" fmla="*/ 968 h 4736"/>
                <a:gd name="T90" fmla="*/ 16 w 16"/>
                <a:gd name="T91" fmla="*/ 1080 h 4736"/>
                <a:gd name="T92" fmla="*/ 0 w 16"/>
                <a:gd name="T93" fmla="*/ 888 h 4736"/>
                <a:gd name="T94" fmla="*/ 16 w 16"/>
                <a:gd name="T95" fmla="*/ 776 h 4736"/>
                <a:gd name="T96" fmla="*/ 0 w 16"/>
                <a:gd name="T97" fmla="*/ 888 h 4736"/>
                <a:gd name="T98" fmla="*/ 8 w 16"/>
                <a:gd name="T99" fmla="*/ 576 h 4736"/>
                <a:gd name="T100" fmla="*/ 8 w 16"/>
                <a:gd name="T101" fmla="*/ 704 h 4736"/>
                <a:gd name="T102" fmla="*/ 0 w 16"/>
                <a:gd name="T103" fmla="*/ 392 h 4736"/>
                <a:gd name="T104" fmla="*/ 16 w 16"/>
                <a:gd name="T105" fmla="*/ 504 h 4736"/>
                <a:gd name="T106" fmla="*/ 0 w 16"/>
                <a:gd name="T107" fmla="*/ 312 h 4736"/>
                <a:gd name="T108" fmla="*/ 16 w 16"/>
                <a:gd name="T109" fmla="*/ 200 h 4736"/>
                <a:gd name="T110" fmla="*/ 0 w 16"/>
                <a:gd name="T111" fmla="*/ 312 h 4736"/>
                <a:gd name="T112" fmla="*/ 8 w 16"/>
                <a:gd name="T113" fmla="*/ 0 h 4736"/>
                <a:gd name="T114" fmla="*/ 8 w 16"/>
                <a:gd name="T115" fmla="*/ 128 h 4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6" h="4736">
                  <a:moveTo>
                    <a:pt x="0" y="4728"/>
                  </a:moveTo>
                  <a:lnTo>
                    <a:pt x="0" y="4616"/>
                  </a:lnTo>
                  <a:cubicBezTo>
                    <a:pt x="0" y="4611"/>
                    <a:pt x="4" y="4608"/>
                    <a:pt x="8" y="4608"/>
                  </a:cubicBezTo>
                  <a:cubicBezTo>
                    <a:pt x="12" y="4608"/>
                    <a:pt x="16" y="4611"/>
                    <a:pt x="16" y="4616"/>
                  </a:cubicBezTo>
                  <a:lnTo>
                    <a:pt x="16" y="4728"/>
                  </a:lnTo>
                  <a:cubicBezTo>
                    <a:pt x="16" y="4732"/>
                    <a:pt x="12" y="4736"/>
                    <a:pt x="8" y="4736"/>
                  </a:cubicBezTo>
                  <a:cubicBezTo>
                    <a:pt x="4" y="4736"/>
                    <a:pt x="0" y="4732"/>
                    <a:pt x="0" y="4728"/>
                  </a:cubicBezTo>
                  <a:close/>
                  <a:moveTo>
                    <a:pt x="0" y="4536"/>
                  </a:moveTo>
                  <a:lnTo>
                    <a:pt x="0" y="4424"/>
                  </a:lnTo>
                  <a:cubicBezTo>
                    <a:pt x="0" y="4419"/>
                    <a:pt x="4" y="4416"/>
                    <a:pt x="8" y="4416"/>
                  </a:cubicBezTo>
                  <a:cubicBezTo>
                    <a:pt x="12" y="4416"/>
                    <a:pt x="16" y="4419"/>
                    <a:pt x="16" y="4424"/>
                  </a:cubicBezTo>
                  <a:lnTo>
                    <a:pt x="16" y="4536"/>
                  </a:lnTo>
                  <a:cubicBezTo>
                    <a:pt x="16" y="4540"/>
                    <a:pt x="12" y="4544"/>
                    <a:pt x="8" y="4544"/>
                  </a:cubicBezTo>
                  <a:cubicBezTo>
                    <a:pt x="4" y="4544"/>
                    <a:pt x="0" y="4540"/>
                    <a:pt x="0" y="4536"/>
                  </a:cubicBezTo>
                  <a:close/>
                  <a:moveTo>
                    <a:pt x="0" y="4344"/>
                  </a:moveTo>
                  <a:lnTo>
                    <a:pt x="0" y="4232"/>
                  </a:lnTo>
                  <a:cubicBezTo>
                    <a:pt x="0" y="4227"/>
                    <a:pt x="4" y="4224"/>
                    <a:pt x="8" y="4224"/>
                  </a:cubicBezTo>
                  <a:cubicBezTo>
                    <a:pt x="12" y="4224"/>
                    <a:pt x="16" y="4227"/>
                    <a:pt x="16" y="4232"/>
                  </a:cubicBezTo>
                  <a:lnTo>
                    <a:pt x="16" y="4344"/>
                  </a:lnTo>
                  <a:cubicBezTo>
                    <a:pt x="16" y="4348"/>
                    <a:pt x="12" y="4352"/>
                    <a:pt x="8" y="4352"/>
                  </a:cubicBezTo>
                  <a:cubicBezTo>
                    <a:pt x="4" y="4352"/>
                    <a:pt x="0" y="4348"/>
                    <a:pt x="0" y="4344"/>
                  </a:cubicBezTo>
                  <a:close/>
                  <a:moveTo>
                    <a:pt x="0" y="4152"/>
                  </a:moveTo>
                  <a:lnTo>
                    <a:pt x="0" y="4040"/>
                  </a:lnTo>
                  <a:cubicBezTo>
                    <a:pt x="0" y="4035"/>
                    <a:pt x="4" y="4032"/>
                    <a:pt x="8" y="4032"/>
                  </a:cubicBezTo>
                  <a:cubicBezTo>
                    <a:pt x="12" y="4032"/>
                    <a:pt x="16" y="4035"/>
                    <a:pt x="16" y="4040"/>
                  </a:cubicBezTo>
                  <a:lnTo>
                    <a:pt x="16" y="4152"/>
                  </a:lnTo>
                  <a:cubicBezTo>
                    <a:pt x="16" y="4156"/>
                    <a:pt x="12" y="4160"/>
                    <a:pt x="8" y="4160"/>
                  </a:cubicBezTo>
                  <a:cubicBezTo>
                    <a:pt x="4" y="4160"/>
                    <a:pt x="0" y="4156"/>
                    <a:pt x="0" y="4152"/>
                  </a:cubicBezTo>
                  <a:close/>
                  <a:moveTo>
                    <a:pt x="0" y="3960"/>
                  </a:moveTo>
                  <a:lnTo>
                    <a:pt x="0" y="3848"/>
                  </a:lnTo>
                  <a:cubicBezTo>
                    <a:pt x="0" y="3843"/>
                    <a:pt x="4" y="3840"/>
                    <a:pt x="8" y="3840"/>
                  </a:cubicBezTo>
                  <a:cubicBezTo>
                    <a:pt x="12" y="3840"/>
                    <a:pt x="16" y="3843"/>
                    <a:pt x="16" y="3848"/>
                  </a:cubicBezTo>
                  <a:lnTo>
                    <a:pt x="16" y="3960"/>
                  </a:lnTo>
                  <a:cubicBezTo>
                    <a:pt x="16" y="3964"/>
                    <a:pt x="12" y="3968"/>
                    <a:pt x="8" y="3968"/>
                  </a:cubicBezTo>
                  <a:cubicBezTo>
                    <a:pt x="4" y="3968"/>
                    <a:pt x="0" y="3964"/>
                    <a:pt x="0" y="3960"/>
                  </a:cubicBezTo>
                  <a:close/>
                  <a:moveTo>
                    <a:pt x="0" y="3768"/>
                  </a:moveTo>
                  <a:lnTo>
                    <a:pt x="0" y="3656"/>
                  </a:lnTo>
                  <a:cubicBezTo>
                    <a:pt x="0" y="3651"/>
                    <a:pt x="4" y="3648"/>
                    <a:pt x="8" y="3648"/>
                  </a:cubicBezTo>
                  <a:cubicBezTo>
                    <a:pt x="12" y="3648"/>
                    <a:pt x="16" y="3651"/>
                    <a:pt x="16" y="3656"/>
                  </a:cubicBezTo>
                  <a:lnTo>
                    <a:pt x="16" y="3768"/>
                  </a:lnTo>
                  <a:cubicBezTo>
                    <a:pt x="16" y="3772"/>
                    <a:pt x="12" y="3776"/>
                    <a:pt x="8" y="3776"/>
                  </a:cubicBezTo>
                  <a:cubicBezTo>
                    <a:pt x="4" y="3776"/>
                    <a:pt x="0" y="3772"/>
                    <a:pt x="0" y="3768"/>
                  </a:cubicBezTo>
                  <a:close/>
                  <a:moveTo>
                    <a:pt x="0" y="3576"/>
                  </a:moveTo>
                  <a:lnTo>
                    <a:pt x="0" y="3464"/>
                  </a:lnTo>
                  <a:cubicBezTo>
                    <a:pt x="0" y="3459"/>
                    <a:pt x="4" y="3456"/>
                    <a:pt x="8" y="3456"/>
                  </a:cubicBezTo>
                  <a:cubicBezTo>
                    <a:pt x="12" y="3456"/>
                    <a:pt x="16" y="3459"/>
                    <a:pt x="16" y="3464"/>
                  </a:cubicBezTo>
                  <a:lnTo>
                    <a:pt x="16" y="3576"/>
                  </a:lnTo>
                  <a:cubicBezTo>
                    <a:pt x="16" y="3580"/>
                    <a:pt x="12" y="3584"/>
                    <a:pt x="8" y="3584"/>
                  </a:cubicBezTo>
                  <a:cubicBezTo>
                    <a:pt x="4" y="3584"/>
                    <a:pt x="0" y="3580"/>
                    <a:pt x="0" y="3576"/>
                  </a:cubicBezTo>
                  <a:close/>
                  <a:moveTo>
                    <a:pt x="0" y="3384"/>
                  </a:moveTo>
                  <a:lnTo>
                    <a:pt x="0" y="3272"/>
                  </a:lnTo>
                  <a:cubicBezTo>
                    <a:pt x="0" y="3267"/>
                    <a:pt x="4" y="3264"/>
                    <a:pt x="8" y="3264"/>
                  </a:cubicBezTo>
                  <a:cubicBezTo>
                    <a:pt x="12" y="3264"/>
                    <a:pt x="16" y="3267"/>
                    <a:pt x="16" y="3272"/>
                  </a:cubicBezTo>
                  <a:lnTo>
                    <a:pt x="16" y="3384"/>
                  </a:lnTo>
                  <a:cubicBezTo>
                    <a:pt x="16" y="3388"/>
                    <a:pt x="12" y="3392"/>
                    <a:pt x="8" y="3392"/>
                  </a:cubicBezTo>
                  <a:cubicBezTo>
                    <a:pt x="4" y="3392"/>
                    <a:pt x="0" y="3388"/>
                    <a:pt x="0" y="3384"/>
                  </a:cubicBezTo>
                  <a:close/>
                  <a:moveTo>
                    <a:pt x="0" y="3192"/>
                  </a:moveTo>
                  <a:lnTo>
                    <a:pt x="0" y="3080"/>
                  </a:lnTo>
                  <a:cubicBezTo>
                    <a:pt x="0" y="3075"/>
                    <a:pt x="4" y="3072"/>
                    <a:pt x="8" y="3072"/>
                  </a:cubicBezTo>
                  <a:cubicBezTo>
                    <a:pt x="12" y="3072"/>
                    <a:pt x="16" y="3075"/>
                    <a:pt x="16" y="3080"/>
                  </a:cubicBezTo>
                  <a:lnTo>
                    <a:pt x="16" y="3192"/>
                  </a:lnTo>
                  <a:cubicBezTo>
                    <a:pt x="16" y="3196"/>
                    <a:pt x="12" y="3200"/>
                    <a:pt x="8" y="3200"/>
                  </a:cubicBezTo>
                  <a:cubicBezTo>
                    <a:pt x="4" y="3200"/>
                    <a:pt x="0" y="3196"/>
                    <a:pt x="0" y="3192"/>
                  </a:cubicBezTo>
                  <a:close/>
                  <a:moveTo>
                    <a:pt x="0" y="3000"/>
                  </a:moveTo>
                  <a:lnTo>
                    <a:pt x="0" y="2888"/>
                  </a:lnTo>
                  <a:cubicBezTo>
                    <a:pt x="0" y="2883"/>
                    <a:pt x="4" y="2880"/>
                    <a:pt x="8" y="2880"/>
                  </a:cubicBezTo>
                  <a:cubicBezTo>
                    <a:pt x="12" y="2880"/>
                    <a:pt x="16" y="2883"/>
                    <a:pt x="16" y="2888"/>
                  </a:cubicBezTo>
                  <a:lnTo>
                    <a:pt x="16" y="3000"/>
                  </a:lnTo>
                  <a:cubicBezTo>
                    <a:pt x="16" y="3004"/>
                    <a:pt x="12" y="3008"/>
                    <a:pt x="8" y="3008"/>
                  </a:cubicBezTo>
                  <a:cubicBezTo>
                    <a:pt x="4" y="3008"/>
                    <a:pt x="0" y="3004"/>
                    <a:pt x="0" y="3000"/>
                  </a:cubicBezTo>
                  <a:close/>
                  <a:moveTo>
                    <a:pt x="0" y="2808"/>
                  </a:moveTo>
                  <a:lnTo>
                    <a:pt x="0" y="2696"/>
                  </a:lnTo>
                  <a:cubicBezTo>
                    <a:pt x="0" y="2691"/>
                    <a:pt x="4" y="2688"/>
                    <a:pt x="8" y="2688"/>
                  </a:cubicBezTo>
                  <a:cubicBezTo>
                    <a:pt x="12" y="2688"/>
                    <a:pt x="16" y="2691"/>
                    <a:pt x="16" y="2696"/>
                  </a:cubicBezTo>
                  <a:lnTo>
                    <a:pt x="16" y="2808"/>
                  </a:lnTo>
                  <a:cubicBezTo>
                    <a:pt x="16" y="2812"/>
                    <a:pt x="12" y="2816"/>
                    <a:pt x="8" y="2816"/>
                  </a:cubicBezTo>
                  <a:cubicBezTo>
                    <a:pt x="4" y="2816"/>
                    <a:pt x="0" y="2812"/>
                    <a:pt x="0" y="2808"/>
                  </a:cubicBezTo>
                  <a:close/>
                  <a:moveTo>
                    <a:pt x="0" y="2616"/>
                  </a:moveTo>
                  <a:lnTo>
                    <a:pt x="0" y="2504"/>
                  </a:lnTo>
                  <a:cubicBezTo>
                    <a:pt x="0" y="2499"/>
                    <a:pt x="4" y="2496"/>
                    <a:pt x="8" y="2496"/>
                  </a:cubicBezTo>
                  <a:cubicBezTo>
                    <a:pt x="12" y="2496"/>
                    <a:pt x="16" y="2499"/>
                    <a:pt x="16" y="2504"/>
                  </a:cubicBezTo>
                  <a:lnTo>
                    <a:pt x="16" y="2616"/>
                  </a:lnTo>
                  <a:cubicBezTo>
                    <a:pt x="16" y="2620"/>
                    <a:pt x="12" y="2624"/>
                    <a:pt x="8" y="2624"/>
                  </a:cubicBezTo>
                  <a:cubicBezTo>
                    <a:pt x="4" y="2624"/>
                    <a:pt x="0" y="2620"/>
                    <a:pt x="0" y="2616"/>
                  </a:cubicBezTo>
                  <a:close/>
                  <a:moveTo>
                    <a:pt x="0" y="2424"/>
                  </a:moveTo>
                  <a:lnTo>
                    <a:pt x="0" y="2312"/>
                  </a:lnTo>
                  <a:cubicBezTo>
                    <a:pt x="0" y="2307"/>
                    <a:pt x="4" y="2304"/>
                    <a:pt x="8" y="2304"/>
                  </a:cubicBezTo>
                  <a:cubicBezTo>
                    <a:pt x="12" y="2304"/>
                    <a:pt x="16" y="2307"/>
                    <a:pt x="16" y="2312"/>
                  </a:cubicBezTo>
                  <a:lnTo>
                    <a:pt x="16" y="2424"/>
                  </a:lnTo>
                  <a:cubicBezTo>
                    <a:pt x="16" y="2428"/>
                    <a:pt x="12" y="2432"/>
                    <a:pt x="8" y="2432"/>
                  </a:cubicBezTo>
                  <a:cubicBezTo>
                    <a:pt x="4" y="2432"/>
                    <a:pt x="0" y="2428"/>
                    <a:pt x="0" y="2424"/>
                  </a:cubicBezTo>
                  <a:close/>
                  <a:moveTo>
                    <a:pt x="0" y="2232"/>
                  </a:moveTo>
                  <a:lnTo>
                    <a:pt x="0" y="2120"/>
                  </a:lnTo>
                  <a:cubicBezTo>
                    <a:pt x="0" y="2115"/>
                    <a:pt x="4" y="2112"/>
                    <a:pt x="8" y="2112"/>
                  </a:cubicBezTo>
                  <a:cubicBezTo>
                    <a:pt x="12" y="2112"/>
                    <a:pt x="16" y="2115"/>
                    <a:pt x="16" y="2120"/>
                  </a:cubicBezTo>
                  <a:lnTo>
                    <a:pt x="16" y="2232"/>
                  </a:lnTo>
                  <a:cubicBezTo>
                    <a:pt x="16" y="2236"/>
                    <a:pt x="12" y="2240"/>
                    <a:pt x="8" y="2240"/>
                  </a:cubicBezTo>
                  <a:cubicBezTo>
                    <a:pt x="4" y="2240"/>
                    <a:pt x="0" y="2236"/>
                    <a:pt x="0" y="2232"/>
                  </a:cubicBezTo>
                  <a:close/>
                  <a:moveTo>
                    <a:pt x="0" y="2040"/>
                  </a:moveTo>
                  <a:lnTo>
                    <a:pt x="0" y="1928"/>
                  </a:lnTo>
                  <a:cubicBezTo>
                    <a:pt x="0" y="1923"/>
                    <a:pt x="4" y="1920"/>
                    <a:pt x="8" y="1920"/>
                  </a:cubicBezTo>
                  <a:cubicBezTo>
                    <a:pt x="12" y="1920"/>
                    <a:pt x="16" y="1923"/>
                    <a:pt x="16" y="1928"/>
                  </a:cubicBezTo>
                  <a:lnTo>
                    <a:pt x="16" y="2040"/>
                  </a:lnTo>
                  <a:cubicBezTo>
                    <a:pt x="16" y="2044"/>
                    <a:pt x="12" y="2048"/>
                    <a:pt x="8" y="2048"/>
                  </a:cubicBezTo>
                  <a:cubicBezTo>
                    <a:pt x="4" y="2048"/>
                    <a:pt x="0" y="2044"/>
                    <a:pt x="0" y="2040"/>
                  </a:cubicBezTo>
                  <a:close/>
                  <a:moveTo>
                    <a:pt x="0" y="1848"/>
                  </a:moveTo>
                  <a:lnTo>
                    <a:pt x="0" y="1736"/>
                  </a:lnTo>
                  <a:cubicBezTo>
                    <a:pt x="0" y="1731"/>
                    <a:pt x="4" y="1728"/>
                    <a:pt x="8" y="1728"/>
                  </a:cubicBezTo>
                  <a:cubicBezTo>
                    <a:pt x="12" y="1728"/>
                    <a:pt x="16" y="1731"/>
                    <a:pt x="16" y="1736"/>
                  </a:cubicBezTo>
                  <a:lnTo>
                    <a:pt x="16" y="1848"/>
                  </a:lnTo>
                  <a:cubicBezTo>
                    <a:pt x="16" y="1852"/>
                    <a:pt x="12" y="1856"/>
                    <a:pt x="8" y="1856"/>
                  </a:cubicBezTo>
                  <a:cubicBezTo>
                    <a:pt x="4" y="1856"/>
                    <a:pt x="0" y="1852"/>
                    <a:pt x="0" y="1848"/>
                  </a:cubicBezTo>
                  <a:close/>
                  <a:moveTo>
                    <a:pt x="0" y="1656"/>
                  </a:moveTo>
                  <a:lnTo>
                    <a:pt x="0" y="1544"/>
                  </a:lnTo>
                  <a:cubicBezTo>
                    <a:pt x="0" y="1539"/>
                    <a:pt x="4" y="1536"/>
                    <a:pt x="8" y="1536"/>
                  </a:cubicBezTo>
                  <a:cubicBezTo>
                    <a:pt x="12" y="1536"/>
                    <a:pt x="16" y="1539"/>
                    <a:pt x="16" y="1544"/>
                  </a:cubicBezTo>
                  <a:lnTo>
                    <a:pt x="16" y="1656"/>
                  </a:lnTo>
                  <a:cubicBezTo>
                    <a:pt x="16" y="1660"/>
                    <a:pt x="12" y="1664"/>
                    <a:pt x="8" y="1664"/>
                  </a:cubicBezTo>
                  <a:cubicBezTo>
                    <a:pt x="4" y="1664"/>
                    <a:pt x="0" y="1660"/>
                    <a:pt x="0" y="1656"/>
                  </a:cubicBezTo>
                  <a:close/>
                  <a:moveTo>
                    <a:pt x="0" y="1464"/>
                  </a:moveTo>
                  <a:lnTo>
                    <a:pt x="0" y="1352"/>
                  </a:lnTo>
                  <a:cubicBezTo>
                    <a:pt x="0" y="1347"/>
                    <a:pt x="4" y="1344"/>
                    <a:pt x="8" y="1344"/>
                  </a:cubicBezTo>
                  <a:cubicBezTo>
                    <a:pt x="12" y="1344"/>
                    <a:pt x="16" y="1347"/>
                    <a:pt x="16" y="1352"/>
                  </a:cubicBezTo>
                  <a:lnTo>
                    <a:pt x="16" y="1464"/>
                  </a:lnTo>
                  <a:cubicBezTo>
                    <a:pt x="16" y="1468"/>
                    <a:pt x="12" y="1472"/>
                    <a:pt x="8" y="1472"/>
                  </a:cubicBezTo>
                  <a:cubicBezTo>
                    <a:pt x="4" y="1472"/>
                    <a:pt x="0" y="1468"/>
                    <a:pt x="0" y="1464"/>
                  </a:cubicBezTo>
                  <a:close/>
                  <a:moveTo>
                    <a:pt x="0" y="1272"/>
                  </a:moveTo>
                  <a:lnTo>
                    <a:pt x="0" y="1160"/>
                  </a:lnTo>
                  <a:cubicBezTo>
                    <a:pt x="0" y="1155"/>
                    <a:pt x="4" y="1152"/>
                    <a:pt x="8" y="1152"/>
                  </a:cubicBezTo>
                  <a:cubicBezTo>
                    <a:pt x="12" y="1152"/>
                    <a:pt x="16" y="1155"/>
                    <a:pt x="16" y="1160"/>
                  </a:cubicBezTo>
                  <a:lnTo>
                    <a:pt x="16" y="1272"/>
                  </a:lnTo>
                  <a:cubicBezTo>
                    <a:pt x="16" y="1276"/>
                    <a:pt x="12" y="1280"/>
                    <a:pt x="8" y="1280"/>
                  </a:cubicBezTo>
                  <a:cubicBezTo>
                    <a:pt x="4" y="1280"/>
                    <a:pt x="0" y="1276"/>
                    <a:pt x="0" y="1272"/>
                  </a:cubicBezTo>
                  <a:close/>
                  <a:moveTo>
                    <a:pt x="0" y="1080"/>
                  </a:moveTo>
                  <a:lnTo>
                    <a:pt x="0" y="968"/>
                  </a:lnTo>
                  <a:cubicBezTo>
                    <a:pt x="0" y="963"/>
                    <a:pt x="4" y="960"/>
                    <a:pt x="8" y="960"/>
                  </a:cubicBezTo>
                  <a:cubicBezTo>
                    <a:pt x="12" y="960"/>
                    <a:pt x="16" y="963"/>
                    <a:pt x="16" y="968"/>
                  </a:cubicBezTo>
                  <a:lnTo>
                    <a:pt x="16" y="1080"/>
                  </a:lnTo>
                  <a:cubicBezTo>
                    <a:pt x="16" y="1084"/>
                    <a:pt x="12" y="1088"/>
                    <a:pt x="8" y="1088"/>
                  </a:cubicBezTo>
                  <a:cubicBezTo>
                    <a:pt x="4" y="1088"/>
                    <a:pt x="0" y="1084"/>
                    <a:pt x="0" y="1080"/>
                  </a:cubicBezTo>
                  <a:close/>
                  <a:moveTo>
                    <a:pt x="0" y="888"/>
                  </a:moveTo>
                  <a:lnTo>
                    <a:pt x="0" y="776"/>
                  </a:lnTo>
                  <a:cubicBezTo>
                    <a:pt x="0" y="771"/>
                    <a:pt x="4" y="768"/>
                    <a:pt x="8" y="768"/>
                  </a:cubicBezTo>
                  <a:cubicBezTo>
                    <a:pt x="12" y="768"/>
                    <a:pt x="16" y="771"/>
                    <a:pt x="16" y="776"/>
                  </a:cubicBezTo>
                  <a:lnTo>
                    <a:pt x="16" y="888"/>
                  </a:lnTo>
                  <a:cubicBezTo>
                    <a:pt x="16" y="892"/>
                    <a:pt x="12" y="896"/>
                    <a:pt x="8" y="896"/>
                  </a:cubicBezTo>
                  <a:cubicBezTo>
                    <a:pt x="4" y="896"/>
                    <a:pt x="0" y="892"/>
                    <a:pt x="0" y="888"/>
                  </a:cubicBezTo>
                  <a:close/>
                  <a:moveTo>
                    <a:pt x="0" y="696"/>
                  </a:moveTo>
                  <a:lnTo>
                    <a:pt x="0" y="584"/>
                  </a:lnTo>
                  <a:cubicBezTo>
                    <a:pt x="0" y="579"/>
                    <a:pt x="4" y="576"/>
                    <a:pt x="8" y="576"/>
                  </a:cubicBezTo>
                  <a:cubicBezTo>
                    <a:pt x="12" y="576"/>
                    <a:pt x="16" y="579"/>
                    <a:pt x="16" y="584"/>
                  </a:cubicBezTo>
                  <a:lnTo>
                    <a:pt x="16" y="696"/>
                  </a:lnTo>
                  <a:cubicBezTo>
                    <a:pt x="16" y="700"/>
                    <a:pt x="12" y="704"/>
                    <a:pt x="8" y="704"/>
                  </a:cubicBezTo>
                  <a:cubicBezTo>
                    <a:pt x="4" y="704"/>
                    <a:pt x="0" y="700"/>
                    <a:pt x="0" y="696"/>
                  </a:cubicBezTo>
                  <a:close/>
                  <a:moveTo>
                    <a:pt x="0" y="504"/>
                  </a:moveTo>
                  <a:lnTo>
                    <a:pt x="0" y="392"/>
                  </a:lnTo>
                  <a:cubicBezTo>
                    <a:pt x="0" y="387"/>
                    <a:pt x="4" y="384"/>
                    <a:pt x="8" y="384"/>
                  </a:cubicBezTo>
                  <a:cubicBezTo>
                    <a:pt x="12" y="384"/>
                    <a:pt x="16" y="387"/>
                    <a:pt x="16" y="392"/>
                  </a:cubicBezTo>
                  <a:lnTo>
                    <a:pt x="16" y="504"/>
                  </a:lnTo>
                  <a:cubicBezTo>
                    <a:pt x="16" y="508"/>
                    <a:pt x="12" y="512"/>
                    <a:pt x="8" y="512"/>
                  </a:cubicBezTo>
                  <a:cubicBezTo>
                    <a:pt x="4" y="512"/>
                    <a:pt x="0" y="508"/>
                    <a:pt x="0" y="504"/>
                  </a:cubicBezTo>
                  <a:close/>
                  <a:moveTo>
                    <a:pt x="0" y="312"/>
                  </a:moveTo>
                  <a:lnTo>
                    <a:pt x="0" y="200"/>
                  </a:lnTo>
                  <a:cubicBezTo>
                    <a:pt x="0" y="195"/>
                    <a:pt x="4" y="192"/>
                    <a:pt x="8" y="192"/>
                  </a:cubicBezTo>
                  <a:cubicBezTo>
                    <a:pt x="12" y="192"/>
                    <a:pt x="16" y="195"/>
                    <a:pt x="16" y="200"/>
                  </a:cubicBezTo>
                  <a:lnTo>
                    <a:pt x="16" y="312"/>
                  </a:lnTo>
                  <a:cubicBezTo>
                    <a:pt x="16" y="316"/>
                    <a:pt x="12" y="320"/>
                    <a:pt x="8" y="320"/>
                  </a:cubicBezTo>
                  <a:cubicBezTo>
                    <a:pt x="4" y="320"/>
                    <a:pt x="0" y="316"/>
                    <a:pt x="0" y="312"/>
                  </a:cubicBezTo>
                  <a:close/>
                  <a:moveTo>
                    <a:pt x="0" y="120"/>
                  </a:moveTo>
                  <a:lnTo>
                    <a:pt x="0" y="8"/>
                  </a:lnTo>
                  <a:cubicBezTo>
                    <a:pt x="0" y="3"/>
                    <a:pt x="4" y="0"/>
                    <a:pt x="8" y="0"/>
                  </a:cubicBezTo>
                  <a:cubicBezTo>
                    <a:pt x="12" y="0"/>
                    <a:pt x="16" y="3"/>
                    <a:pt x="16" y="8"/>
                  </a:cubicBezTo>
                  <a:lnTo>
                    <a:pt x="16" y="120"/>
                  </a:lnTo>
                  <a:cubicBezTo>
                    <a:pt x="16" y="124"/>
                    <a:pt x="12" y="128"/>
                    <a:pt x="8" y="128"/>
                  </a:cubicBezTo>
                  <a:cubicBezTo>
                    <a:pt x="4" y="128"/>
                    <a:pt x="0" y="124"/>
                    <a:pt x="0" y="120"/>
                  </a:cubicBezTo>
                  <a:close/>
                </a:path>
              </a:pathLst>
            </a:custGeom>
            <a:solidFill>
              <a:srgbClr val="000000"/>
            </a:solidFill>
            <a:ln w="15875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 algn="ctr"/>
              <a:endParaRPr lang="en-US" sz="1400"/>
            </a:p>
          </p:txBody>
        </p:sp>
        <p:sp>
          <p:nvSpPr>
            <p:cNvPr id="232462" name="Rectangle 14"/>
            <p:cNvSpPr>
              <a:spLocks noChangeArrowheads="1"/>
            </p:cNvSpPr>
            <p:nvPr/>
          </p:nvSpPr>
          <p:spPr bwMode="auto">
            <a:xfrm>
              <a:off x="5192713" y="1235075"/>
              <a:ext cx="1093787" cy="5095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de-DE" sz="1400"/>
                <a:t>Provider</a:t>
              </a:r>
            </a:p>
          </p:txBody>
        </p:sp>
        <p:sp>
          <p:nvSpPr>
            <p:cNvPr id="232465" name="Line 17"/>
            <p:cNvSpPr>
              <a:spLocks noChangeShapeType="1"/>
            </p:cNvSpPr>
            <p:nvPr/>
          </p:nvSpPr>
          <p:spPr bwMode="auto">
            <a:xfrm>
              <a:off x="5330825" y="1589088"/>
              <a:ext cx="819150" cy="158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/>
              <a:endParaRPr lang="en-US" sz="1400"/>
            </a:p>
          </p:txBody>
        </p:sp>
        <p:sp>
          <p:nvSpPr>
            <p:cNvPr id="232466" name="Rectangle 18"/>
            <p:cNvSpPr>
              <a:spLocks noChangeArrowheads="1"/>
            </p:cNvSpPr>
            <p:nvPr/>
          </p:nvSpPr>
          <p:spPr bwMode="auto">
            <a:xfrm>
              <a:off x="3898900" y="2109788"/>
              <a:ext cx="180975" cy="14589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1400"/>
            </a:p>
          </p:txBody>
        </p:sp>
        <p:sp>
          <p:nvSpPr>
            <p:cNvPr id="232468" name="Rectangle 20"/>
            <p:cNvSpPr>
              <a:spLocks noChangeArrowheads="1"/>
            </p:cNvSpPr>
            <p:nvPr/>
          </p:nvSpPr>
          <p:spPr bwMode="auto">
            <a:xfrm>
              <a:off x="5648325" y="2109788"/>
              <a:ext cx="180975" cy="14589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1400"/>
            </a:p>
          </p:txBody>
        </p:sp>
        <p:grpSp>
          <p:nvGrpSpPr>
            <p:cNvPr id="232569" name="Group 121"/>
            <p:cNvGrpSpPr>
              <a:grpSpLocks/>
            </p:cNvGrpSpPr>
            <p:nvPr/>
          </p:nvGrpSpPr>
          <p:grpSpPr bwMode="auto">
            <a:xfrm>
              <a:off x="4079875" y="2182813"/>
              <a:ext cx="1568450" cy="587375"/>
              <a:chOff x="2570" y="1375"/>
              <a:chExt cx="988" cy="370"/>
            </a:xfrm>
          </p:grpSpPr>
          <p:sp>
            <p:nvSpPr>
              <p:cNvPr id="232470" name="Freeform 22"/>
              <p:cNvSpPr>
                <a:spLocks/>
              </p:cNvSpPr>
              <p:nvPr/>
            </p:nvSpPr>
            <p:spPr bwMode="auto">
              <a:xfrm>
                <a:off x="2570" y="1559"/>
                <a:ext cx="891" cy="1"/>
              </a:xfrm>
              <a:custGeom>
                <a:avLst/>
                <a:gdLst>
                  <a:gd name="T0" fmla="*/ 0 w 891"/>
                  <a:gd name="T1" fmla="*/ 891 w 89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891">
                    <a:moveTo>
                      <a:pt x="0" y="0"/>
                    </a:moveTo>
                    <a:cubicBezTo>
                      <a:pt x="218" y="0"/>
                      <a:pt x="628" y="0"/>
                      <a:pt x="891" y="0"/>
                    </a:cubicBezTo>
                  </a:path>
                </a:pathLst>
              </a:cu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471" name="Freeform 23"/>
              <p:cNvSpPr>
                <a:spLocks/>
              </p:cNvSpPr>
              <p:nvPr/>
            </p:nvSpPr>
            <p:spPr bwMode="auto">
              <a:xfrm>
                <a:off x="3452" y="1524"/>
                <a:ext cx="106" cy="70"/>
              </a:xfrm>
              <a:custGeom>
                <a:avLst/>
                <a:gdLst>
                  <a:gd name="T0" fmla="*/ 0 w 106"/>
                  <a:gd name="T1" fmla="*/ 0 h 70"/>
                  <a:gd name="T2" fmla="*/ 106 w 106"/>
                  <a:gd name="T3" fmla="*/ 35 h 70"/>
                  <a:gd name="T4" fmla="*/ 0 w 106"/>
                  <a:gd name="T5" fmla="*/ 70 h 70"/>
                  <a:gd name="T6" fmla="*/ 0 w 106"/>
                  <a:gd name="T7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6" h="70">
                    <a:moveTo>
                      <a:pt x="0" y="0"/>
                    </a:moveTo>
                    <a:lnTo>
                      <a:pt x="106" y="35"/>
                    </a:lnTo>
                    <a:lnTo>
                      <a:pt x="0" y="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472" name="Rectangle 24"/>
              <p:cNvSpPr>
                <a:spLocks noChangeArrowheads="1"/>
              </p:cNvSpPr>
              <p:nvPr/>
            </p:nvSpPr>
            <p:spPr bwMode="auto">
              <a:xfrm>
                <a:off x="2704" y="1375"/>
                <a:ext cx="712" cy="370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de-DE" sz="1400"/>
                  <a:t>Get</a:t>
                </a:r>
                <a:br>
                  <a:rPr lang="de-DE" sz="1400"/>
                </a:br>
                <a:r>
                  <a:rPr lang="de-DE" sz="1400"/>
                  <a:t>Metadata</a:t>
                </a:r>
              </a:p>
            </p:txBody>
          </p:sp>
        </p:grpSp>
        <p:grpSp>
          <p:nvGrpSpPr>
            <p:cNvPr id="232571" name="Group 123"/>
            <p:cNvGrpSpPr>
              <a:grpSpLocks/>
            </p:cNvGrpSpPr>
            <p:nvPr/>
          </p:nvGrpSpPr>
          <p:grpSpPr bwMode="auto">
            <a:xfrm>
              <a:off x="1947863" y="2782888"/>
              <a:ext cx="363537" cy="112712"/>
              <a:chOff x="1227" y="1753"/>
              <a:chExt cx="229" cy="71"/>
            </a:xfrm>
          </p:grpSpPr>
          <p:sp>
            <p:nvSpPr>
              <p:cNvPr id="232491" name="Freeform 43"/>
              <p:cNvSpPr>
                <a:spLocks/>
              </p:cNvSpPr>
              <p:nvPr/>
            </p:nvSpPr>
            <p:spPr bwMode="auto">
              <a:xfrm>
                <a:off x="1227" y="1789"/>
                <a:ext cx="133" cy="1"/>
              </a:xfrm>
              <a:custGeom>
                <a:avLst/>
                <a:gdLst>
                  <a:gd name="T0" fmla="*/ 0 w 133"/>
                  <a:gd name="T1" fmla="*/ 133 w 13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133">
                    <a:moveTo>
                      <a:pt x="0" y="0"/>
                    </a:moveTo>
                    <a:cubicBezTo>
                      <a:pt x="32" y="0"/>
                      <a:pt x="84" y="0"/>
                      <a:pt x="133" y="0"/>
                    </a:cubicBezTo>
                  </a:path>
                </a:pathLst>
              </a:cu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492" name="Freeform 44"/>
              <p:cNvSpPr>
                <a:spLocks/>
              </p:cNvSpPr>
              <p:nvPr/>
            </p:nvSpPr>
            <p:spPr bwMode="auto">
              <a:xfrm>
                <a:off x="1351" y="1753"/>
                <a:ext cx="105" cy="71"/>
              </a:xfrm>
              <a:custGeom>
                <a:avLst/>
                <a:gdLst>
                  <a:gd name="T0" fmla="*/ 0 w 105"/>
                  <a:gd name="T1" fmla="*/ 0 h 71"/>
                  <a:gd name="T2" fmla="*/ 105 w 105"/>
                  <a:gd name="T3" fmla="*/ 36 h 71"/>
                  <a:gd name="T4" fmla="*/ 0 w 105"/>
                  <a:gd name="T5" fmla="*/ 71 h 71"/>
                  <a:gd name="T6" fmla="*/ 0 w 105"/>
                  <a:gd name="T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71">
                    <a:moveTo>
                      <a:pt x="0" y="0"/>
                    </a:moveTo>
                    <a:lnTo>
                      <a:pt x="105" y="36"/>
                    </a:lnTo>
                    <a:lnTo>
                      <a:pt x="0" y="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</p:grpSp>
        <p:grpSp>
          <p:nvGrpSpPr>
            <p:cNvPr id="232578" name="Group 130"/>
            <p:cNvGrpSpPr>
              <a:grpSpLocks/>
            </p:cNvGrpSpPr>
            <p:nvPr/>
          </p:nvGrpSpPr>
          <p:grpSpPr bwMode="auto">
            <a:xfrm>
              <a:off x="2422525" y="5021263"/>
              <a:ext cx="1093788" cy="1020762"/>
              <a:chOff x="1526" y="3163"/>
              <a:chExt cx="689" cy="643"/>
            </a:xfrm>
          </p:grpSpPr>
          <p:sp>
            <p:nvSpPr>
              <p:cNvPr id="232514" name="Freeform 66"/>
              <p:cNvSpPr>
                <a:spLocks/>
              </p:cNvSpPr>
              <p:nvPr/>
            </p:nvSpPr>
            <p:spPr bwMode="auto">
              <a:xfrm>
                <a:off x="1870" y="3163"/>
                <a:ext cx="1" cy="86"/>
              </a:xfrm>
              <a:custGeom>
                <a:avLst/>
                <a:gdLst>
                  <a:gd name="T0" fmla="*/ 0 h 86"/>
                  <a:gd name="T1" fmla="*/ 86 h 8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</a:cxnLst>
                <a:rect l="0" t="0" r="r" b="b"/>
                <a:pathLst>
                  <a:path h="86">
                    <a:moveTo>
                      <a:pt x="0" y="0"/>
                    </a:moveTo>
                    <a:cubicBezTo>
                      <a:pt x="0" y="21"/>
                      <a:pt x="0" y="53"/>
                      <a:pt x="0" y="86"/>
                    </a:cubicBezTo>
                  </a:path>
                </a:pathLst>
              </a:cu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507" name="Rectangle 59"/>
              <p:cNvSpPr>
                <a:spLocks noChangeArrowheads="1"/>
              </p:cNvSpPr>
              <p:nvPr/>
            </p:nvSpPr>
            <p:spPr bwMode="auto">
              <a:xfrm>
                <a:off x="1526" y="3346"/>
                <a:ext cx="689" cy="4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 anchorCtr="1"/>
              <a:lstStyle/>
              <a:p>
                <a:pPr algn="ctr"/>
                <a:r>
                  <a:rPr lang="de-DE" sz="1400"/>
                  <a:t>(To: P)'</a:t>
                </a:r>
              </a:p>
            </p:txBody>
          </p:sp>
          <p:sp>
            <p:nvSpPr>
              <p:cNvPr id="232509" name="Freeform 61"/>
              <p:cNvSpPr>
                <a:spLocks/>
              </p:cNvSpPr>
              <p:nvPr/>
            </p:nvSpPr>
            <p:spPr bwMode="auto">
              <a:xfrm>
                <a:off x="1526" y="3346"/>
                <a:ext cx="689" cy="230"/>
              </a:xfrm>
              <a:custGeom>
                <a:avLst/>
                <a:gdLst>
                  <a:gd name="T0" fmla="*/ 0 w 689"/>
                  <a:gd name="T1" fmla="*/ 0 h 230"/>
                  <a:gd name="T2" fmla="*/ 344 w 689"/>
                  <a:gd name="T3" fmla="*/ 230 h 230"/>
                  <a:gd name="T4" fmla="*/ 689 w 689"/>
                  <a:gd name="T5" fmla="*/ 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9" h="230">
                    <a:moveTo>
                      <a:pt x="0" y="0"/>
                    </a:moveTo>
                    <a:lnTo>
                      <a:pt x="344" y="230"/>
                    </a:lnTo>
                    <a:lnTo>
                      <a:pt x="689" y="0"/>
                    </a:lnTo>
                  </a:path>
                </a:pathLst>
              </a:cu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515" name="Freeform 67"/>
              <p:cNvSpPr>
                <a:spLocks/>
              </p:cNvSpPr>
              <p:nvPr/>
            </p:nvSpPr>
            <p:spPr bwMode="auto">
              <a:xfrm>
                <a:off x="1835" y="3240"/>
                <a:ext cx="70" cy="106"/>
              </a:xfrm>
              <a:custGeom>
                <a:avLst/>
                <a:gdLst>
                  <a:gd name="T0" fmla="*/ 70 w 70"/>
                  <a:gd name="T1" fmla="*/ 0 h 106"/>
                  <a:gd name="T2" fmla="*/ 35 w 70"/>
                  <a:gd name="T3" fmla="*/ 106 h 106"/>
                  <a:gd name="T4" fmla="*/ 0 w 70"/>
                  <a:gd name="T5" fmla="*/ 0 h 106"/>
                  <a:gd name="T6" fmla="*/ 70 w 70"/>
                  <a:gd name="T7" fmla="*/ 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0" h="106">
                    <a:moveTo>
                      <a:pt x="70" y="0"/>
                    </a:moveTo>
                    <a:lnTo>
                      <a:pt x="35" y="106"/>
                    </a:lnTo>
                    <a:lnTo>
                      <a:pt x="0" y="0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</p:grpSp>
        <p:grpSp>
          <p:nvGrpSpPr>
            <p:cNvPr id="232570" name="Group 122"/>
            <p:cNvGrpSpPr>
              <a:grpSpLocks/>
            </p:cNvGrpSpPr>
            <p:nvPr/>
          </p:nvGrpSpPr>
          <p:grpSpPr bwMode="auto">
            <a:xfrm>
              <a:off x="3624263" y="2782888"/>
              <a:ext cx="3079750" cy="112712"/>
              <a:chOff x="2283" y="1753"/>
              <a:chExt cx="1940" cy="71"/>
            </a:xfrm>
          </p:grpSpPr>
          <p:sp>
            <p:nvSpPr>
              <p:cNvPr id="232475" name="Freeform 27"/>
              <p:cNvSpPr>
                <a:spLocks/>
              </p:cNvSpPr>
              <p:nvPr/>
            </p:nvSpPr>
            <p:spPr bwMode="auto">
              <a:xfrm>
                <a:off x="2667" y="1789"/>
                <a:ext cx="891" cy="1"/>
              </a:xfrm>
              <a:custGeom>
                <a:avLst/>
                <a:gdLst>
                  <a:gd name="T0" fmla="*/ 891 w 891"/>
                  <a:gd name="T1" fmla="*/ 0 w 89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891">
                    <a:moveTo>
                      <a:pt x="891" y="0"/>
                    </a:moveTo>
                    <a:cubicBezTo>
                      <a:pt x="673" y="0"/>
                      <a:pt x="263" y="0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476" name="Freeform 28"/>
              <p:cNvSpPr>
                <a:spLocks/>
              </p:cNvSpPr>
              <p:nvPr/>
            </p:nvSpPr>
            <p:spPr bwMode="auto">
              <a:xfrm>
                <a:off x="2570" y="1753"/>
                <a:ext cx="106" cy="71"/>
              </a:xfrm>
              <a:custGeom>
                <a:avLst/>
                <a:gdLst>
                  <a:gd name="T0" fmla="*/ 106 w 106"/>
                  <a:gd name="T1" fmla="*/ 71 h 71"/>
                  <a:gd name="T2" fmla="*/ 0 w 106"/>
                  <a:gd name="T3" fmla="*/ 36 h 71"/>
                  <a:gd name="T4" fmla="*/ 106 w 106"/>
                  <a:gd name="T5" fmla="*/ 0 h 71"/>
                  <a:gd name="T6" fmla="*/ 106 w 106"/>
                  <a:gd name="T7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6" h="71">
                    <a:moveTo>
                      <a:pt x="106" y="71"/>
                    </a:moveTo>
                    <a:lnTo>
                      <a:pt x="0" y="36"/>
                    </a:lnTo>
                    <a:lnTo>
                      <a:pt x="106" y="0"/>
                    </a:lnTo>
                    <a:lnTo>
                      <a:pt x="106" y="7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493" name="Freeform 45"/>
              <p:cNvSpPr>
                <a:spLocks/>
              </p:cNvSpPr>
              <p:nvPr/>
            </p:nvSpPr>
            <p:spPr bwMode="auto">
              <a:xfrm>
                <a:off x="2380" y="1789"/>
                <a:ext cx="76" cy="1"/>
              </a:xfrm>
              <a:custGeom>
                <a:avLst/>
                <a:gdLst>
                  <a:gd name="T0" fmla="*/ 76 w 76"/>
                  <a:gd name="T1" fmla="*/ 0 w 7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76">
                    <a:moveTo>
                      <a:pt x="76" y="0"/>
                    </a:moveTo>
                    <a:cubicBezTo>
                      <a:pt x="56" y="0"/>
                      <a:pt x="29" y="0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494" name="Freeform 46"/>
              <p:cNvSpPr>
                <a:spLocks/>
              </p:cNvSpPr>
              <p:nvPr/>
            </p:nvSpPr>
            <p:spPr bwMode="auto">
              <a:xfrm>
                <a:off x="2283" y="1753"/>
                <a:ext cx="106" cy="71"/>
              </a:xfrm>
              <a:custGeom>
                <a:avLst/>
                <a:gdLst>
                  <a:gd name="T0" fmla="*/ 106 w 106"/>
                  <a:gd name="T1" fmla="*/ 71 h 71"/>
                  <a:gd name="T2" fmla="*/ 0 w 106"/>
                  <a:gd name="T3" fmla="*/ 36 h 71"/>
                  <a:gd name="T4" fmla="*/ 106 w 106"/>
                  <a:gd name="T5" fmla="*/ 0 h 71"/>
                  <a:gd name="T6" fmla="*/ 106 w 106"/>
                  <a:gd name="T7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6" h="71">
                    <a:moveTo>
                      <a:pt x="106" y="71"/>
                    </a:moveTo>
                    <a:lnTo>
                      <a:pt x="0" y="36"/>
                    </a:lnTo>
                    <a:lnTo>
                      <a:pt x="106" y="0"/>
                    </a:lnTo>
                    <a:lnTo>
                      <a:pt x="106" y="7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527" name="Freeform 79"/>
              <p:cNvSpPr>
                <a:spLocks/>
              </p:cNvSpPr>
              <p:nvPr/>
            </p:nvSpPr>
            <p:spPr bwMode="auto">
              <a:xfrm>
                <a:off x="3769" y="1789"/>
                <a:ext cx="454" cy="35"/>
              </a:xfrm>
              <a:custGeom>
                <a:avLst/>
                <a:gdLst>
                  <a:gd name="T0" fmla="*/ 112 w 112"/>
                  <a:gd name="T1" fmla="*/ 0 w 11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112">
                    <a:moveTo>
                      <a:pt x="112" y="0"/>
                    </a:moveTo>
                    <a:cubicBezTo>
                      <a:pt x="85" y="0"/>
                      <a:pt x="42" y="0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528" name="Freeform 80"/>
              <p:cNvSpPr>
                <a:spLocks/>
              </p:cNvSpPr>
              <p:nvPr/>
            </p:nvSpPr>
            <p:spPr bwMode="auto">
              <a:xfrm>
                <a:off x="3672" y="1753"/>
                <a:ext cx="106" cy="71"/>
              </a:xfrm>
              <a:custGeom>
                <a:avLst/>
                <a:gdLst>
                  <a:gd name="T0" fmla="*/ 106 w 106"/>
                  <a:gd name="T1" fmla="*/ 71 h 71"/>
                  <a:gd name="T2" fmla="*/ 0 w 106"/>
                  <a:gd name="T3" fmla="*/ 36 h 71"/>
                  <a:gd name="T4" fmla="*/ 106 w 106"/>
                  <a:gd name="T5" fmla="*/ 0 h 71"/>
                  <a:gd name="T6" fmla="*/ 106 w 106"/>
                  <a:gd name="T7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6" h="71">
                    <a:moveTo>
                      <a:pt x="106" y="71"/>
                    </a:moveTo>
                    <a:lnTo>
                      <a:pt x="0" y="36"/>
                    </a:lnTo>
                    <a:lnTo>
                      <a:pt x="106" y="0"/>
                    </a:lnTo>
                    <a:lnTo>
                      <a:pt x="106" y="7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</p:grpSp>
        <p:grpSp>
          <p:nvGrpSpPr>
            <p:cNvPr id="232573" name="Group 125"/>
            <p:cNvGrpSpPr>
              <a:grpSpLocks/>
            </p:cNvGrpSpPr>
            <p:nvPr/>
          </p:nvGrpSpPr>
          <p:grpSpPr bwMode="auto">
            <a:xfrm>
              <a:off x="854075" y="4364038"/>
              <a:ext cx="1457325" cy="728662"/>
              <a:chOff x="538" y="2749"/>
              <a:chExt cx="918" cy="459"/>
            </a:xfrm>
          </p:grpSpPr>
          <p:sp>
            <p:nvSpPr>
              <p:cNvPr id="232532" name="Rectangle 84"/>
              <p:cNvSpPr>
                <a:spLocks noChangeArrowheads="1"/>
              </p:cNvSpPr>
              <p:nvPr/>
            </p:nvSpPr>
            <p:spPr bwMode="auto">
              <a:xfrm>
                <a:off x="538" y="2749"/>
                <a:ext cx="689" cy="45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 anchorCtr="1"/>
              <a:lstStyle/>
              <a:p>
                <a:pPr algn="ctr"/>
                <a:r>
                  <a:rPr lang="de-DE" sz="1400"/>
                  <a:t>To: P</a:t>
                </a:r>
              </a:p>
            </p:txBody>
          </p:sp>
          <p:sp>
            <p:nvSpPr>
              <p:cNvPr id="232534" name="Freeform 86"/>
              <p:cNvSpPr>
                <a:spLocks/>
              </p:cNvSpPr>
              <p:nvPr/>
            </p:nvSpPr>
            <p:spPr bwMode="auto">
              <a:xfrm>
                <a:off x="538" y="2749"/>
                <a:ext cx="689" cy="229"/>
              </a:xfrm>
              <a:custGeom>
                <a:avLst/>
                <a:gdLst>
                  <a:gd name="T0" fmla="*/ 0 w 689"/>
                  <a:gd name="T1" fmla="*/ 0 h 229"/>
                  <a:gd name="T2" fmla="*/ 344 w 689"/>
                  <a:gd name="T3" fmla="*/ 229 h 229"/>
                  <a:gd name="T4" fmla="*/ 689 w 689"/>
                  <a:gd name="T5" fmla="*/ 0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9" h="229">
                    <a:moveTo>
                      <a:pt x="0" y="0"/>
                    </a:moveTo>
                    <a:lnTo>
                      <a:pt x="344" y="229"/>
                    </a:lnTo>
                    <a:lnTo>
                      <a:pt x="689" y="0"/>
                    </a:lnTo>
                  </a:path>
                </a:pathLst>
              </a:cu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grpSp>
            <p:nvGrpSpPr>
              <p:cNvPr id="232558" name="Group 110"/>
              <p:cNvGrpSpPr>
                <a:grpSpLocks/>
              </p:cNvGrpSpPr>
              <p:nvPr/>
            </p:nvGrpSpPr>
            <p:grpSpPr bwMode="auto">
              <a:xfrm>
                <a:off x="1227" y="2944"/>
                <a:ext cx="229" cy="70"/>
                <a:chOff x="1227" y="2944"/>
                <a:chExt cx="229" cy="70"/>
              </a:xfrm>
            </p:grpSpPr>
            <p:sp>
              <p:nvSpPr>
                <p:cNvPr id="232539" name="Freeform 91"/>
                <p:cNvSpPr>
                  <a:spLocks/>
                </p:cNvSpPr>
                <p:nvPr/>
              </p:nvSpPr>
              <p:spPr bwMode="auto">
                <a:xfrm>
                  <a:off x="1227" y="2978"/>
                  <a:ext cx="133" cy="1"/>
                </a:xfrm>
                <a:custGeom>
                  <a:avLst/>
                  <a:gdLst>
                    <a:gd name="T0" fmla="*/ 0 w 133"/>
                    <a:gd name="T1" fmla="*/ 133 w 13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</a:cxnLst>
                  <a:rect l="0" t="0" r="r" b="b"/>
                  <a:pathLst>
                    <a:path w="133">
                      <a:moveTo>
                        <a:pt x="0" y="0"/>
                      </a:moveTo>
                      <a:cubicBezTo>
                        <a:pt x="32" y="0"/>
                        <a:pt x="84" y="0"/>
                        <a:pt x="133" y="0"/>
                      </a:cubicBezTo>
                    </a:path>
                  </a:pathLst>
                </a:custGeom>
                <a:noFill/>
                <a:ln w="476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algn="ctr"/>
                  <a:endParaRPr lang="en-US" sz="1400"/>
                </a:p>
              </p:txBody>
            </p:sp>
            <p:sp>
              <p:nvSpPr>
                <p:cNvPr id="232540" name="Freeform 92"/>
                <p:cNvSpPr>
                  <a:spLocks/>
                </p:cNvSpPr>
                <p:nvPr/>
              </p:nvSpPr>
              <p:spPr bwMode="auto">
                <a:xfrm>
                  <a:off x="1351" y="2944"/>
                  <a:ext cx="105" cy="70"/>
                </a:xfrm>
                <a:custGeom>
                  <a:avLst/>
                  <a:gdLst>
                    <a:gd name="T0" fmla="*/ 0 w 105"/>
                    <a:gd name="T1" fmla="*/ 0 h 70"/>
                    <a:gd name="T2" fmla="*/ 105 w 105"/>
                    <a:gd name="T3" fmla="*/ 34 h 70"/>
                    <a:gd name="T4" fmla="*/ 0 w 105"/>
                    <a:gd name="T5" fmla="*/ 70 h 70"/>
                    <a:gd name="T6" fmla="*/ 0 w 105"/>
                    <a:gd name="T7" fmla="*/ 0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5" h="70">
                      <a:moveTo>
                        <a:pt x="0" y="0"/>
                      </a:moveTo>
                      <a:lnTo>
                        <a:pt x="105" y="34"/>
                      </a:lnTo>
                      <a:lnTo>
                        <a:pt x="0" y="7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en-US" sz="1400"/>
                </a:p>
              </p:txBody>
            </p:sp>
          </p:grpSp>
        </p:grpSp>
        <p:grpSp>
          <p:nvGrpSpPr>
            <p:cNvPr id="232576" name="Group 128"/>
            <p:cNvGrpSpPr>
              <a:grpSpLocks/>
            </p:cNvGrpSpPr>
            <p:nvPr/>
          </p:nvGrpSpPr>
          <p:grpSpPr bwMode="auto">
            <a:xfrm>
              <a:off x="2913063" y="4144963"/>
              <a:ext cx="111125" cy="292100"/>
              <a:chOff x="1835" y="2611"/>
              <a:chExt cx="70" cy="184"/>
            </a:xfrm>
          </p:grpSpPr>
          <p:sp>
            <p:nvSpPr>
              <p:cNvPr id="232541" name="Freeform 93"/>
              <p:cNvSpPr>
                <a:spLocks/>
              </p:cNvSpPr>
              <p:nvPr/>
            </p:nvSpPr>
            <p:spPr bwMode="auto">
              <a:xfrm>
                <a:off x="1870" y="2611"/>
                <a:ext cx="1" cy="87"/>
              </a:xfrm>
              <a:custGeom>
                <a:avLst/>
                <a:gdLst>
                  <a:gd name="T0" fmla="*/ 0 h 87"/>
                  <a:gd name="T1" fmla="*/ 87 h 8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</a:cxnLst>
                <a:rect l="0" t="0" r="r" b="b"/>
                <a:pathLst>
                  <a:path h="87">
                    <a:moveTo>
                      <a:pt x="0" y="0"/>
                    </a:moveTo>
                    <a:cubicBezTo>
                      <a:pt x="0" y="22"/>
                      <a:pt x="0" y="55"/>
                      <a:pt x="0" y="87"/>
                    </a:cubicBezTo>
                  </a:path>
                </a:pathLst>
              </a:cu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542" name="Freeform 94"/>
              <p:cNvSpPr>
                <a:spLocks/>
              </p:cNvSpPr>
              <p:nvPr/>
            </p:nvSpPr>
            <p:spPr bwMode="auto">
              <a:xfrm>
                <a:off x="1835" y="2690"/>
                <a:ext cx="70" cy="105"/>
              </a:xfrm>
              <a:custGeom>
                <a:avLst/>
                <a:gdLst>
                  <a:gd name="T0" fmla="*/ 70 w 70"/>
                  <a:gd name="T1" fmla="*/ 0 h 105"/>
                  <a:gd name="T2" fmla="*/ 35 w 70"/>
                  <a:gd name="T3" fmla="*/ 105 h 105"/>
                  <a:gd name="T4" fmla="*/ 0 w 70"/>
                  <a:gd name="T5" fmla="*/ 0 h 105"/>
                  <a:gd name="T6" fmla="*/ 70 w 70"/>
                  <a:gd name="T7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0" h="105">
                    <a:moveTo>
                      <a:pt x="70" y="0"/>
                    </a:moveTo>
                    <a:lnTo>
                      <a:pt x="35" y="105"/>
                    </a:lnTo>
                    <a:lnTo>
                      <a:pt x="0" y="0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232543" name="Rectangle 95"/>
            <p:cNvSpPr>
              <a:spLocks noChangeArrowheads="1"/>
            </p:cNvSpPr>
            <p:nvPr/>
          </p:nvSpPr>
          <p:spPr bwMode="auto">
            <a:xfrm>
              <a:off x="3898900" y="5302250"/>
              <a:ext cx="180975" cy="7302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1400"/>
            </a:p>
          </p:txBody>
        </p:sp>
        <p:sp>
          <p:nvSpPr>
            <p:cNvPr id="232545" name="Rectangle 97"/>
            <p:cNvSpPr>
              <a:spLocks noChangeArrowheads="1"/>
            </p:cNvSpPr>
            <p:nvPr/>
          </p:nvSpPr>
          <p:spPr bwMode="auto">
            <a:xfrm>
              <a:off x="5648325" y="5302250"/>
              <a:ext cx="180975" cy="7302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1400"/>
            </a:p>
          </p:txBody>
        </p:sp>
        <p:sp>
          <p:nvSpPr>
            <p:cNvPr id="232547" name="AutoShape 99"/>
            <p:cNvSpPr>
              <a:spLocks noChangeArrowheads="1"/>
            </p:cNvSpPr>
            <p:nvPr/>
          </p:nvSpPr>
          <p:spPr bwMode="auto">
            <a:xfrm>
              <a:off x="1093788" y="2578100"/>
              <a:ext cx="854075" cy="525463"/>
            </a:xfrm>
            <a:prstGeom prst="homePlate">
              <a:avLst>
                <a:gd name="adj" fmla="val 40634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/>
              <a:r>
                <a:rPr lang="de-DE" sz="1400"/>
                <a:t>R out</a:t>
              </a:r>
            </a:p>
          </p:txBody>
        </p:sp>
        <p:sp>
          <p:nvSpPr>
            <p:cNvPr id="232548" name="AutoShape 100"/>
            <p:cNvSpPr>
              <a:spLocks noChangeArrowheads="1"/>
            </p:cNvSpPr>
            <p:nvPr/>
          </p:nvSpPr>
          <p:spPr bwMode="auto">
            <a:xfrm>
              <a:off x="6321425" y="2584450"/>
              <a:ext cx="854075" cy="519113"/>
            </a:xfrm>
            <a:prstGeom prst="chevron">
              <a:avLst>
                <a:gd name="adj" fmla="val 41131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/>
              <a:r>
                <a:rPr lang="de-DE" sz="1400"/>
                <a:t>   P in</a:t>
              </a:r>
            </a:p>
          </p:txBody>
        </p:sp>
        <p:grpSp>
          <p:nvGrpSpPr>
            <p:cNvPr id="232572" name="Group 124"/>
            <p:cNvGrpSpPr>
              <a:grpSpLocks/>
            </p:cNvGrpSpPr>
            <p:nvPr/>
          </p:nvGrpSpPr>
          <p:grpSpPr bwMode="auto">
            <a:xfrm>
              <a:off x="2309813" y="2541588"/>
              <a:ext cx="1314450" cy="881062"/>
              <a:chOff x="1455" y="1601"/>
              <a:chExt cx="828" cy="555"/>
            </a:xfrm>
          </p:grpSpPr>
          <p:sp>
            <p:nvSpPr>
              <p:cNvPr id="232505" name="Freeform 57"/>
              <p:cNvSpPr>
                <a:spLocks/>
              </p:cNvSpPr>
              <p:nvPr/>
            </p:nvSpPr>
            <p:spPr bwMode="auto">
              <a:xfrm>
                <a:off x="1870" y="1972"/>
                <a:ext cx="1" cy="87"/>
              </a:xfrm>
              <a:custGeom>
                <a:avLst/>
                <a:gdLst>
                  <a:gd name="T0" fmla="*/ 0 h 87"/>
                  <a:gd name="T1" fmla="*/ 87 h 8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</a:cxnLst>
                <a:rect l="0" t="0" r="r" b="b"/>
                <a:pathLst>
                  <a:path h="87">
                    <a:moveTo>
                      <a:pt x="0" y="0"/>
                    </a:moveTo>
                    <a:cubicBezTo>
                      <a:pt x="0" y="22"/>
                      <a:pt x="0" y="55"/>
                      <a:pt x="0" y="87"/>
                    </a:cubicBezTo>
                  </a:path>
                </a:pathLst>
              </a:cu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506" name="Freeform 58"/>
              <p:cNvSpPr>
                <a:spLocks/>
              </p:cNvSpPr>
              <p:nvPr/>
            </p:nvSpPr>
            <p:spPr bwMode="auto">
              <a:xfrm>
                <a:off x="1835" y="2050"/>
                <a:ext cx="70" cy="106"/>
              </a:xfrm>
              <a:custGeom>
                <a:avLst/>
                <a:gdLst>
                  <a:gd name="T0" fmla="*/ 70 w 70"/>
                  <a:gd name="T1" fmla="*/ 0 h 106"/>
                  <a:gd name="T2" fmla="*/ 35 w 70"/>
                  <a:gd name="T3" fmla="*/ 106 h 106"/>
                  <a:gd name="T4" fmla="*/ 0 w 70"/>
                  <a:gd name="T5" fmla="*/ 0 h 106"/>
                  <a:gd name="T6" fmla="*/ 70 w 70"/>
                  <a:gd name="T7" fmla="*/ 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0" h="106">
                    <a:moveTo>
                      <a:pt x="70" y="0"/>
                    </a:moveTo>
                    <a:lnTo>
                      <a:pt x="35" y="106"/>
                    </a:lnTo>
                    <a:lnTo>
                      <a:pt x="0" y="0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549" name="Oval 101"/>
              <p:cNvSpPr>
                <a:spLocks noChangeArrowheads="1"/>
              </p:cNvSpPr>
              <p:nvPr/>
            </p:nvSpPr>
            <p:spPr bwMode="auto">
              <a:xfrm>
                <a:off x="1455" y="1601"/>
                <a:ext cx="828" cy="37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36000" tIns="46800" rIns="36000" bIns="46800" anchor="ctr"/>
              <a:lstStyle/>
              <a:p>
                <a:pPr algn="ctr"/>
                <a:r>
                  <a:rPr lang="de-DE" sz="1400"/>
                  <a:t>Intersect</a:t>
                </a:r>
              </a:p>
            </p:txBody>
          </p:sp>
        </p:grpSp>
        <p:sp>
          <p:nvSpPr>
            <p:cNvPr id="232551" name="AutoShape 103"/>
            <p:cNvSpPr>
              <a:spLocks noChangeArrowheads="1"/>
            </p:cNvSpPr>
            <p:nvPr/>
          </p:nvSpPr>
          <p:spPr bwMode="auto">
            <a:xfrm>
              <a:off x="2214563" y="3521075"/>
              <a:ext cx="854075" cy="525463"/>
            </a:xfrm>
            <a:prstGeom prst="homePlate">
              <a:avLst>
                <a:gd name="adj" fmla="val 40634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/>
              <a:endParaRPr lang="de-DE" sz="1400"/>
            </a:p>
          </p:txBody>
        </p:sp>
        <p:sp>
          <p:nvSpPr>
            <p:cNvPr id="232552" name="AutoShape 104"/>
            <p:cNvSpPr>
              <a:spLocks noChangeArrowheads="1"/>
            </p:cNvSpPr>
            <p:nvPr/>
          </p:nvSpPr>
          <p:spPr bwMode="auto">
            <a:xfrm>
              <a:off x="2892425" y="3521075"/>
              <a:ext cx="854075" cy="519113"/>
            </a:xfrm>
            <a:prstGeom prst="chevron">
              <a:avLst>
                <a:gd name="adj" fmla="val 41131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algn="ctr"/>
              <a:endParaRPr lang="de-DE" sz="1400"/>
            </a:p>
          </p:txBody>
        </p:sp>
        <p:sp>
          <p:nvSpPr>
            <p:cNvPr id="232553" name="Rectangle 105"/>
            <p:cNvSpPr>
              <a:spLocks noChangeArrowheads="1"/>
            </p:cNvSpPr>
            <p:nvPr/>
          </p:nvSpPr>
          <p:spPr bwMode="auto">
            <a:xfrm>
              <a:off x="2404872" y="3602038"/>
              <a:ext cx="1149583" cy="3483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de-DE" sz="1400"/>
                <a:t>Alternative</a:t>
              </a:r>
            </a:p>
          </p:txBody>
        </p:sp>
        <p:sp>
          <p:nvSpPr>
            <p:cNvPr id="232554" name="Oval 106"/>
            <p:cNvSpPr>
              <a:spLocks noChangeArrowheads="1"/>
            </p:cNvSpPr>
            <p:nvPr/>
          </p:nvSpPr>
          <p:spPr bwMode="auto">
            <a:xfrm>
              <a:off x="2324100" y="4422775"/>
              <a:ext cx="1314450" cy="59055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36000" tIns="46800" rIns="36000" bIns="46800" anchor="ctr"/>
            <a:lstStyle/>
            <a:p>
              <a:pPr algn="ctr"/>
              <a:r>
                <a:rPr lang="de-DE" sz="1400"/>
                <a:t>Apply</a:t>
              </a:r>
            </a:p>
          </p:txBody>
        </p:sp>
        <p:sp>
          <p:nvSpPr>
            <p:cNvPr id="232555" name="Oval 107"/>
            <p:cNvSpPr>
              <a:spLocks noChangeArrowheads="1"/>
            </p:cNvSpPr>
            <p:nvPr/>
          </p:nvSpPr>
          <p:spPr bwMode="auto">
            <a:xfrm>
              <a:off x="6103938" y="5375275"/>
              <a:ext cx="1314450" cy="59055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36000" tIns="46800" rIns="36000" bIns="46800" anchor="ctr"/>
            <a:lstStyle/>
            <a:p>
              <a:pPr algn="ctr"/>
              <a:r>
                <a:rPr lang="de-DE" sz="1400"/>
                <a:t>Validate</a:t>
              </a:r>
            </a:p>
          </p:txBody>
        </p:sp>
        <p:grpSp>
          <p:nvGrpSpPr>
            <p:cNvPr id="232575" name="Group 127"/>
            <p:cNvGrpSpPr>
              <a:grpSpLocks/>
            </p:cNvGrpSpPr>
            <p:nvPr/>
          </p:nvGrpSpPr>
          <p:grpSpPr bwMode="auto">
            <a:xfrm>
              <a:off x="3535363" y="5608638"/>
              <a:ext cx="2568575" cy="114300"/>
              <a:chOff x="2227" y="3533"/>
              <a:chExt cx="1618" cy="72"/>
            </a:xfrm>
          </p:grpSpPr>
          <p:sp>
            <p:nvSpPr>
              <p:cNvPr id="232518" name="Freeform 70"/>
              <p:cNvSpPr>
                <a:spLocks/>
              </p:cNvSpPr>
              <p:nvPr/>
            </p:nvSpPr>
            <p:spPr bwMode="auto">
              <a:xfrm>
                <a:off x="2570" y="3570"/>
                <a:ext cx="891" cy="1"/>
              </a:xfrm>
              <a:custGeom>
                <a:avLst/>
                <a:gdLst>
                  <a:gd name="T0" fmla="*/ 0 w 891"/>
                  <a:gd name="T1" fmla="*/ 891 w 89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891">
                    <a:moveTo>
                      <a:pt x="0" y="0"/>
                    </a:moveTo>
                    <a:cubicBezTo>
                      <a:pt x="218" y="0"/>
                      <a:pt x="628" y="0"/>
                      <a:pt x="891" y="0"/>
                    </a:cubicBezTo>
                  </a:path>
                </a:pathLst>
              </a:cu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519" name="Freeform 71"/>
              <p:cNvSpPr>
                <a:spLocks/>
              </p:cNvSpPr>
              <p:nvPr/>
            </p:nvSpPr>
            <p:spPr bwMode="auto">
              <a:xfrm>
                <a:off x="3452" y="3535"/>
                <a:ext cx="106" cy="70"/>
              </a:xfrm>
              <a:custGeom>
                <a:avLst/>
                <a:gdLst>
                  <a:gd name="T0" fmla="*/ 0 w 106"/>
                  <a:gd name="T1" fmla="*/ 0 h 70"/>
                  <a:gd name="T2" fmla="*/ 106 w 106"/>
                  <a:gd name="T3" fmla="*/ 35 h 70"/>
                  <a:gd name="T4" fmla="*/ 0 w 106"/>
                  <a:gd name="T5" fmla="*/ 70 h 70"/>
                  <a:gd name="T6" fmla="*/ 0 w 106"/>
                  <a:gd name="T7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6" h="70">
                    <a:moveTo>
                      <a:pt x="0" y="0"/>
                    </a:moveTo>
                    <a:lnTo>
                      <a:pt x="106" y="35"/>
                    </a:lnTo>
                    <a:lnTo>
                      <a:pt x="0" y="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523" name="Freeform 75"/>
              <p:cNvSpPr>
                <a:spLocks/>
              </p:cNvSpPr>
              <p:nvPr/>
            </p:nvSpPr>
            <p:spPr bwMode="auto">
              <a:xfrm>
                <a:off x="3672" y="3570"/>
                <a:ext cx="76" cy="1"/>
              </a:xfrm>
              <a:custGeom>
                <a:avLst/>
                <a:gdLst>
                  <a:gd name="T0" fmla="*/ 0 w 76"/>
                  <a:gd name="T1" fmla="*/ 76 w 7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76">
                    <a:moveTo>
                      <a:pt x="0" y="0"/>
                    </a:moveTo>
                    <a:cubicBezTo>
                      <a:pt x="20" y="0"/>
                      <a:pt x="47" y="0"/>
                      <a:pt x="76" y="0"/>
                    </a:cubicBezTo>
                  </a:path>
                </a:pathLst>
              </a:custGeom>
              <a:noFill/>
              <a:ln w="4763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524" name="Freeform 76"/>
              <p:cNvSpPr>
                <a:spLocks/>
              </p:cNvSpPr>
              <p:nvPr/>
            </p:nvSpPr>
            <p:spPr bwMode="auto">
              <a:xfrm>
                <a:off x="3739" y="3535"/>
                <a:ext cx="106" cy="70"/>
              </a:xfrm>
              <a:custGeom>
                <a:avLst/>
                <a:gdLst>
                  <a:gd name="T0" fmla="*/ 0 w 106"/>
                  <a:gd name="T1" fmla="*/ 0 h 70"/>
                  <a:gd name="T2" fmla="*/ 106 w 106"/>
                  <a:gd name="T3" fmla="*/ 35 h 70"/>
                  <a:gd name="T4" fmla="*/ 0 w 106"/>
                  <a:gd name="T5" fmla="*/ 70 h 70"/>
                  <a:gd name="T6" fmla="*/ 0 w 106"/>
                  <a:gd name="T7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6" h="70">
                    <a:moveTo>
                      <a:pt x="0" y="0"/>
                    </a:moveTo>
                    <a:lnTo>
                      <a:pt x="106" y="35"/>
                    </a:lnTo>
                    <a:lnTo>
                      <a:pt x="0" y="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grpSp>
            <p:nvGrpSpPr>
              <p:cNvPr id="232559" name="Group 111"/>
              <p:cNvGrpSpPr>
                <a:grpSpLocks/>
              </p:cNvGrpSpPr>
              <p:nvPr/>
            </p:nvGrpSpPr>
            <p:grpSpPr bwMode="auto">
              <a:xfrm>
                <a:off x="2227" y="3533"/>
                <a:ext cx="229" cy="70"/>
                <a:chOff x="1227" y="2944"/>
                <a:chExt cx="229" cy="70"/>
              </a:xfrm>
            </p:grpSpPr>
            <p:sp>
              <p:nvSpPr>
                <p:cNvPr id="232560" name="Freeform 112"/>
                <p:cNvSpPr>
                  <a:spLocks/>
                </p:cNvSpPr>
                <p:nvPr/>
              </p:nvSpPr>
              <p:spPr bwMode="auto">
                <a:xfrm>
                  <a:off x="1227" y="2978"/>
                  <a:ext cx="133" cy="1"/>
                </a:xfrm>
                <a:custGeom>
                  <a:avLst/>
                  <a:gdLst>
                    <a:gd name="T0" fmla="*/ 0 w 133"/>
                    <a:gd name="T1" fmla="*/ 133 w 13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</a:cxnLst>
                  <a:rect l="0" t="0" r="r" b="b"/>
                  <a:pathLst>
                    <a:path w="133">
                      <a:moveTo>
                        <a:pt x="0" y="0"/>
                      </a:moveTo>
                      <a:cubicBezTo>
                        <a:pt x="32" y="0"/>
                        <a:pt x="84" y="0"/>
                        <a:pt x="133" y="0"/>
                      </a:cubicBezTo>
                    </a:path>
                  </a:pathLst>
                </a:custGeom>
                <a:noFill/>
                <a:ln w="4763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algn="ctr"/>
                  <a:endParaRPr lang="en-US" sz="1400"/>
                </a:p>
              </p:txBody>
            </p:sp>
            <p:sp>
              <p:nvSpPr>
                <p:cNvPr id="232561" name="Freeform 113"/>
                <p:cNvSpPr>
                  <a:spLocks/>
                </p:cNvSpPr>
                <p:nvPr/>
              </p:nvSpPr>
              <p:spPr bwMode="auto">
                <a:xfrm>
                  <a:off x="1351" y="2944"/>
                  <a:ext cx="105" cy="70"/>
                </a:xfrm>
                <a:custGeom>
                  <a:avLst/>
                  <a:gdLst>
                    <a:gd name="T0" fmla="*/ 0 w 105"/>
                    <a:gd name="T1" fmla="*/ 0 h 70"/>
                    <a:gd name="T2" fmla="*/ 105 w 105"/>
                    <a:gd name="T3" fmla="*/ 34 h 70"/>
                    <a:gd name="T4" fmla="*/ 0 w 105"/>
                    <a:gd name="T5" fmla="*/ 70 h 70"/>
                    <a:gd name="T6" fmla="*/ 0 w 105"/>
                    <a:gd name="T7" fmla="*/ 0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5" h="70">
                      <a:moveTo>
                        <a:pt x="0" y="0"/>
                      </a:moveTo>
                      <a:lnTo>
                        <a:pt x="105" y="34"/>
                      </a:lnTo>
                      <a:lnTo>
                        <a:pt x="0" y="7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en-US" sz="1400"/>
                </a:p>
              </p:txBody>
            </p:sp>
          </p:grpSp>
        </p:grpSp>
        <p:sp>
          <p:nvSpPr>
            <p:cNvPr id="232562" name="AutoShape 114"/>
            <p:cNvSpPr>
              <a:spLocks/>
            </p:cNvSpPr>
            <p:nvPr/>
          </p:nvSpPr>
          <p:spPr bwMode="auto">
            <a:xfrm>
              <a:off x="1768475" y="1417278"/>
              <a:ext cx="1355724" cy="832571"/>
            </a:xfrm>
            <a:prstGeom prst="accentCallout1">
              <a:avLst>
                <a:gd name="adj1" fmla="val 13634"/>
                <a:gd name="adj2" fmla="val -5620"/>
                <a:gd name="adj3" fmla="val 138449"/>
                <a:gd name="adj4" fmla="val -24241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8F8F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8000" tIns="46800" rIns="18000" bIns="46800" anchor="ctr">
              <a:spAutoFit/>
            </a:bodyPr>
            <a:lstStyle/>
            <a:p>
              <a:pPr algn="ctr"/>
              <a:r>
                <a:rPr lang="de-DE" sz="1400" b="0" i="1">
                  <a:solidFill>
                    <a:srgbClr val="000000"/>
                  </a:solidFill>
                </a:rPr>
                <a:t>Policy used by</a:t>
              </a:r>
              <a:br>
                <a:rPr lang="de-DE" sz="1400" b="0" i="1">
                  <a:solidFill>
                    <a:srgbClr val="000000"/>
                  </a:solidFill>
                </a:rPr>
              </a:br>
              <a:r>
                <a:rPr lang="de-DE" sz="1400" b="0" i="1">
                  <a:solidFill>
                    <a:srgbClr val="000000"/>
                  </a:solidFill>
                </a:rPr>
                <a:t>R to send</a:t>
              </a:r>
              <a:br>
                <a:rPr lang="de-DE" sz="1400" b="0" i="1">
                  <a:solidFill>
                    <a:srgbClr val="000000"/>
                  </a:solidFill>
                </a:rPr>
              </a:br>
              <a:r>
                <a:rPr lang="de-DE" sz="1400" b="0" i="1">
                  <a:solidFill>
                    <a:srgbClr val="000000"/>
                  </a:solidFill>
                </a:rPr>
                <a:t>messages out</a:t>
              </a:r>
            </a:p>
          </p:txBody>
        </p:sp>
        <p:sp>
          <p:nvSpPr>
            <p:cNvPr id="232563" name="AutoShape 115"/>
            <p:cNvSpPr>
              <a:spLocks/>
            </p:cNvSpPr>
            <p:nvPr/>
          </p:nvSpPr>
          <p:spPr bwMode="auto">
            <a:xfrm>
              <a:off x="7069138" y="1417278"/>
              <a:ext cx="1355724" cy="832571"/>
            </a:xfrm>
            <a:prstGeom prst="accentCallout1">
              <a:avLst>
                <a:gd name="adj1" fmla="val 13634"/>
                <a:gd name="adj2" fmla="val -5620"/>
                <a:gd name="adj3" fmla="val 139394"/>
                <a:gd name="adj4" fmla="val -2541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8F8F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8000" tIns="46800" rIns="18000" bIns="46800" anchor="ctr">
              <a:spAutoFit/>
            </a:bodyPr>
            <a:lstStyle/>
            <a:p>
              <a:pPr algn="ctr"/>
              <a:r>
                <a:rPr lang="de-DE" sz="1400" b="0" i="1">
                  <a:solidFill>
                    <a:srgbClr val="000000"/>
                  </a:solidFill>
                </a:rPr>
                <a:t>Policy used by</a:t>
              </a:r>
              <a:br>
                <a:rPr lang="de-DE" sz="1400" b="0" i="1">
                  <a:solidFill>
                    <a:srgbClr val="000000"/>
                  </a:solidFill>
                </a:rPr>
              </a:br>
              <a:r>
                <a:rPr lang="de-DE" sz="1400" b="0" i="1">
                  <a:solidFill>
                    <a:srgbClr val="000000"/>
                  </a:solidFill>
                </a:rPr>
                <a:t>P to receive</a:t>
              </a:r>
              <a:br>
                <a:rPr lang="de-DE" sz="1400" b="0" i="1">
                  <a:solidFill>
                    <a:srgbClr val="000000"/>
                  </a:solidFill>
                </a:rPr>
              </a:br>
              <a:r>
                <a:rPr lang="de-DE" sz="1400" b="0" i="1">
                  <a:solidFill>
                    <a:srgbClr val="000000"/>
                  </a:solidFill>
                </a:rPr>
                <a:t>messages in</a:t>
              </a:r>
            </a:p>
          </p:txBody>
        </p:sp>
        <p:grpSp>
          <p:nvGrpSpPr>
            <p:cNvPr id="232577" name="Group 129"/>
            <p:cNvGrpSpPr>
              <a:grpSpLocks/>
            </p:cNvGrpSpPr>
            <p:nvPr/>
          </p:nvGrpSpPr>
          <p:grpSpPr bwMode="auto">
            <a:xfrm>
              <a:off x="6704013" y="3103563"/>
              <a:ext cx="111125" cy="2271712"/>
              <a:chOff x="4223" y="1955"/>
              <a:chExt cx="70" cy="1431"/>
            </a:xfrm>
          </p:grpSpPr>
          <p:sp>
            <p:nvSpPr>
              <p:cNvPr id="232567" name="Freeform 119"/>
              <p:cNvSpPr>
                <a:spLocks/>
              </p:cNvSpPr>
              <p:nvPr/>
            </p:nvSpPr>
            <p:spPr bwMode="auto">
              <a:xfrm>
                <a:off x="4223" y="3280"/>
                <a:ext cx="70" cy="106"/>
              </a:xfrm>
              <a:custGeom>
                <a:avLst/>
                <a:gdLst>
                  <a:gd name="T0" fmla="*/ 70 w 70"/>
                  <a:gd name="T1" fmla="*/ 0 h 106"/>
                  <a:gd name="T2" fmla="*/ 35 w 70"/>
                  <a:gd name="T3" fmla="*/ 106 h 106"/>
                  <a:gd name="T4" fmla="*/ 0 w 70"/>
                  <a:gd name="T5" fmla="*/ 0 h 106"/>
                  <a:gd name="T6" fmla="*/ 70 w 70"/>
                  <a:gd name="T7" fmla="*/ 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0" h="106">
                    <a:moveTo>
                      <a:pt x="70" y="0"/>
                    </a:moveTo>
                    <a:lnTo>
                      <a:pt x="35" y="106"/>
                    </a:lnTo>
                    <a:lnTo>
                      <a:pt x="0" y="0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/>
                <a:endParaRPr lang="en-US" sz="1400"/>
              </a:p>
            </p:txBody>
          </p:sp>
          <p:sp>
            <p:nvSpPr>
              <p:cNvPr id="232568" name="Line 120"/>
              <p:cNvSpPr>
                <a:spLocks noChangeShapeType="1"/>
              </p:cNvSpPr>
              <p:nvPr/>
            </p:nvSpPr>
            <p:spPr bwMode="auto">
              <a:xfrm flipV="1">
                <a:off x="4255" y="1955"/>
                <a:ext cx="0" cy="13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pPr algn="ctr"/>
                <a:endParaRPr lang="en-US" sz="1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1574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WS-</a:t>
            </a:r>
            <a:r>
              <a:rPr lang="en-US" sz="6600" dirty="0" err="1" smtClean="0"/>
              <a:t>PolicyAttachment</a:t>
            </a:r>
            <a:endParaRPr lang="en-US" sz="6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6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 of WS-Addressing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Aim is to make Web Services </a:t>
            </a:r>
            <a:r>
              <a:rPr lang="en-US" dirty="0" smtClean="0"/>
              <a:t>support 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 wide range of transport protocols</a:t>
            </a:r>
          </a:p>
          <a:p>
            <a:pPr lvl="1"/>
            <a:r>
              <a:rPr lang="en-US" dirty="0" smtClean="0"/>
              <a:t>Asynchronous communication</a:t>
            </a:r>
          </a:p>
          <a:p>
            <a:pPr lvl="1"/>
            <a:r>
              <a:rPr lang="en-US" dirty="0" smtClean="0"/>
              <a:t>Dynamic end point addressing</a:t>
            </a:r>
          </a:p>
          <a:p>
            <a:r>
              <a:rPr lang="en-US" dirty="0" smtClean="0"/>
              <a:t>Defines a</a:t>
            </a:r>
            <a:r>
              <a:rPr lang="en-US" dirty="0" smtClean="0"/>
              <a:t> </a:t>
            </a:r>
            <a:r>
              <a:rPr lang="en-US" dirty="0" smtClean="0"/>
              <a:t>small set of </a:t>
            </a:r>
            <a:r>
              <a:rPr lang="en-US" dirty="0" smtClean="0"/>
              <a:t>tags</a:t>
            </a:r>
            <a:endParaRPr lang="en-US" dirty="0" smtClean="0"/>
          </a:p>
          <a:p>
            <a:r>
              <a:rPr lang="en-US" dirty="0" smtClean="0"/>
              <a:t>Last update on the specification March,2004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191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Services Policy Attachment</a:t>
            </a:r>
            <a:endParaRPr lang="de-DE" dirty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Association of policies with Web service subjects</a:t>
            </a:r>
          </a:p>
          <a:p>
            <a:r>
              <a:rPr lang="de-DE" dirty="0" smtClean="0"/>
              <a:t>Subject type</a:t>
            </a:r>
          </a:p>
          <a:p>
            <a:pPr lvl="1"/>
            <a:r>
              <a:rPr lang="de-DE" dirty="0" smtClean="0"/>
              <a:t>Arbitrary XML elements</a:t>
            </a:r>
          </a:p>
          <a:p>
            <a:pPr lvl="1"/>
            <a:r>
              <a:rPr lang="de-DE" dirty="0" smtClean="0"/>
              <a:t>WSDL elements</a:t>
            </a:r>
          </a:p>
          <a:p>
            <a:pPr lvl="1"/>
            <a:r>
              <a:rPr lang="de-DE" dirty="0" smtClean="0"/>
              <a:t>UDDI entities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083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Services Policy Attachment</a:t>
            </a:r>
            <a:endParaRPr lang="de-DE" dirty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Association type</a:t>
            </a:r>
          </a:p>
          <a:p>
            <a:pPr lvl="1"/>
            <a:r>
              <a:rPr lang="de-DE" dirty="0" smtClean="0"/>
              <a:t>Internal association (see next slide)</a:t>
            </a:r>
          </a:p>
          <a:p>
            <a:pPr lvl="1"/>
            <a:r>
              <a:rPr lang="de-DE" dirty="0" smtClean="0"/>
              <a:t>External association</a:t>
            </a:r>
          </a:p>
          <a:p>
            <a:pPr lvl="2"/>
            <a:r>
              <a:rPr lang="de-DE" dirty="0" smtClean="0"/>
              <a:t>PolicyAttachment associates</a:t>
            </a:r>
            <a:br>
              <a:rPr lang="de-DE" dirty="0" smtClean="0"/>
            </a:br>
            <a:r>
              <a:rPr lang="de-DE" dirty="0" smtClean="0"/>
              <a:t>policy to domain expressions</a:t>
            </a:r>
            <a:br>
              <a:rPr lang="de-DE" dirty="0" smtClean="0"/>
            </a:br>
            <a:r>
              <a:rPr lang="de-DE" dirty="0" smtClean="0"/>
              <a:t>(identified by URI)</a:t>
            </a:r>
          </a:p>
          <a:p>
            <a:pPr lvl="2"/>
            <a:r>
              <a:rPr lang="de-DE" dirty="0" smtClean="0"/>
              <a:t>Domain expression can be</a:t>
            </a:r>
            <a:br>
              <a:rPr lang="de-DE" dirty="0" smtClean="0"/>
            </a:br>
            <a:r>
              <a:rPr lang="de-DE" dirty="0" smtClean="0"/>
              <a:t>WS-Addressing endpoint ref.</a:t>
            </a:r>
          </a:p>
          <a:p>
            <a:endParaRPr lang="de-DE" dirty="0"/>
          </a:p>
        </p:txBody>
      </p:sp>
      <p:sp>
        <p:nvSpPr>
          <p:cNvPr id="166916" name="Rectangle 4"/>
          <p:cNvSpPr>
            <a:spLocks noChangeArrowheads="1"/>
          </p:cNvSpPr>
          <p:nvPr/>
        </p:nvSpPr>
        <p:spPr bwMode="gray">
          <a:xfrm>
            <a:off x="4700055" y="2945567"/>
            <a:ext cx="4238625" cy="1381125"/>
          </a:xfrm>
          <a:prstGeom prst="rect">
            <a:avLst/>
          </a:prstGeom>
          <a:solidFill>
            <a:srgbClr val="FFDF9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spcBef>
                <a:spcPct val="75000"/>
              </a:spcBef>
              <a:buClr>
                <a:schemeClr val="tx1"/>
              </a:buClr>
              <a:buFont typeface="Wingdings" charset="0"/>
              <a:buNone/>
            </a:pPr>
            <a:r>
              <a:rPr lang="de-DE" sz="1400" dirty="0">
                <a:solidFill>
                  <a:srgbClr val="333333"/>
                </a:solidFill>
                <a:latin typeface="Courier New" charset="0"/>
              </a:rPr>
              <a:t>&lt;PolicyAttachment&gt;</a:t>
            </a:r>
            <a:br>
              <a:rPr lang="de-DE" sz="1400" dirty="0">
                <a:solidFill>
                  <a:srgbClr val="333333"/>
                </a:solidFill>
                <a:latin typeface="Courier New" charset="0"/>
              </a:rPr>
            </a:br>
            <a:r>
              <a:rPr lang="de-DE" sz="1400" dirty="0">
                <a:solidFill>
                  <a:srgbClr val="333333"/>
                </a:solidFill>
                <a:latin typeface="Courier New" charset="0"/>
              </a:rPr>
              <a:t>  &lt;AppliesTo&gt;</a:t>
            </a:r>
            <a:br>
              <a:rPr lang="de-DE" sz="1400" dirty="0">
                <a:solidFill>
                  <a:srgbClr val="333333"/>
                </a:solidFill>
                <a:latin typeface="Courier New" charset="0"/>
              </a:rPr>
            </a:br>
            <a:r>
              <a:rPr lang="de-DE" sz="1400" dirty="0">
                <a:solidFill>
                  <a:srgbClr val="333333"/>
                </a:solidFill>
                <a:latin typeface="Courier New" charset="0"/>
              </a:rPr>
              <a:t>    &lt;DomainExpression/&gt; +</a:t>
            </a:r>
            <a:br>
              <a:rPr lang="de-DE" sz="1400" dirty="0">
                <a:solidFill>
                  <a:srgbClr val="333333"/>
                </a:solidFill>
                <a:latin typeface="Courier New" charset="0"/>
              </a:rPr>
            </a:br>
            <a:r>
              <a:rPr lang="de-DE" sz="1400" dirty="0">
                <a:solidFill>
                  <a:srgbClr val="333333"/>
                </a:solidFill>
                <a:latin typeface="Courier New" charset="0"/>
              </a:rPr>
              <a:t>  &lt;/AppliesTo&gt;</a:t>
            </a:r>
            <a:br>
              <a:rPr lang="de-DE" sz="1400" dirty="0">
                <a:solidFill>
                  <a:srgbClr val="333333"/>
                </a:solidFill>
                <a:latin typeface="Courier New" charset="0"/>
              </a:rPr>
            </a:br>
            <a:r>
              <a:rPr lang="de-DE" sz="1400" dirty="0">
                <a:solidFill>
                  <a:srgbClr val="333333"/>
                </a:solidFill>
                <a:latin typeface="Courier New" charset="0"/>
              </a:rPr>
              <a:t>  ( &lt;Policy/&gt; | &lt;PolicyReference/&gt; ) +</a:t>
            </a:r>
            <a:br>
              <a:rPr lang="de-DE" sz="1400" dirty="0">
                <a:solidFill>
                  <a:srgbClr val="333333"/>
                </a:solidFill>
                <a:latin typeface="Courier New" charset="0"/>
              </a:rPr>
            </a:br>
            <a:r>
              <a:rPr lang="de-DE" sz="1400" dirty="0">
                <a:solidFill>
                  <a:srgbClr val="333333"/>
                </a:solidFill>
                <a:latin typeface="Courier New" charset="0"/>
              </a:rPr>
              <a:t>&lt;/PolicyAttachment&gt;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855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e-DE" dirty="0" smtClean="0"/>
              <a:t>Policy references are made via global attributes or PolicyReference element as defined in WS-Policy</a:t>
            </a:r>
          </a:p>
          <a:p>
            <a:r>
              <a:rPr lang="de-DE" dirty="0" smtClean="0"/>
              <a:t>Policy references can be made to policy expressions defined inline, e.g. in wsdl:definitions section</a:t>
            </a:r>
          </a:p>
          <a:p>
            <a:pPr lvl="1"/>
            <a:endParaRPr lang="de-DE" dirty="0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Attaching Policy to WSDL</a:t>
            </a:r>
            <a:endParaRPr lang="en-US" dirty="0"/>
          </a:p>
        </p:txBody>
      </p:sp>
      <p:grpSp>
        <p:nvGrpSpPr>
          <p:cNvPr id="167972" name="Group 36"/>
          <p:cNvGrpSpPr>
            <a:grpSpLocks/>
          </p:cNvGrpSpPr>
          <p:nvPr/>
        </p:nvGrpSpPr>
        <p:grpSpPr bwMode="auto">
          <a:xfrm>
            <a:off x="4614069" y="2425700"/>
            <a:ext cx="2878137" cy="2006600"/>
            <a:chOff x="3625" y="576"/>
            <a:chExt cx="1813" cy="1264"/>
          </a:xfrm>
        </p:grpSpPr>
        <p:grpSp>
          <p:nvGrpSpPr>
            <p:cNvPr id="167940" name="Group 4"/>
            <p:cNvGrpSpPr>
              <a:grpSpLocks/>
            </p:cNvGrpSpPr>
            <p:nvPr/>
          </p:nvGrpSpPr>
          <p:grpSpPr bwMode="auto">
            <a:xfrm>
              <a:off x="3625" y="576"/>
              <a:ext cx="1813" cy="778"/>
              <a:chOff x="3625" y="576"/>
              <a:chExt cx="1813" cy="778"/>
            </a:xfrm>
          </p:grpSpPr>
          <p:sp>
            <p:nvSpPr>
              <p:cNvPr id="167941" name="Rectangle 5"/>
              <p:cNvSpPr>
                <a:spLocks noChangeArrowheads="1"/>
              </p:cNvSpPr>
              <p:nvPr/>
            </p:nvSpPr>
            <p:spPr bwMode="gray">
              <a:xfrm>
                <a:off x="4791" y="576"/>
                <a:ext cx="647" cy="583"/>
              </a:xfrm>
              <a:prstGeom prst="rect">
                <a:avLst/>
              </a:prstGeom>
              <a:solidFill>
                <a:srgbClr val="FFDF9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l">
                  <a:spcBef>
                    <a:spcPct val="75000"/>
                  </a:spcBef>
                  <a:buClr>
                    <a:schemeClr val="tx1"/>
                  </a:buClr>
                  <a:buFont typeface="Wingdings" charset="0"/>
                  <a:buNone/>
                </a:pPr>
                <a:r>
                  <a:rPr lang="de-DE"/>
                  <a:t>Policy</a:t>
                </a:r>
                <a:endParaRPr lang="en-US"/>
              </a:p>
            </p:txBody>
          </p:sp>
          <p:sp>
            <p:nvSpPr>
              <p:cNvPr id="167942" name="Line 6"/>
              <p:cNvSpPr>
                <a:spLocks noChangeShapeType="1"/>
              </p:cNvSpPr>
              <p:nvPr/>
            </p:nvSpPr>
            <p:spPr bwMode="auto">
              <a:xfrm>
                <a:off x="4308" y="1354"/>
                <a:ext cx="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67943" name="Group 7"/>
              <p:cNvGrpSpPr>
                <a:grpSpLocks/>
              </p:cNvGrpSpPr>
              <p:nvPr/>
            </p:nvGrpSpPr>
            <p:grpSpPr bwMode="auto">
              <a:xfrm>
                <a:off x="3625" y="616"/>
                <a:ext cx="732" cy="533"/>
                <a:chOff x="3625" y="616"/>
                <a:chExt cx="732" cy="533"/>
              </a:xfrm>
            </p:grpSpPr>
            <p:pic>
              <p:nvPicPr>
                <p:cNvPr id="167944" name="Picture 8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9821"/>
                <a:stretch>
                  <a:fillRect/>
                </a:stretch>
              </p:blipFill>
              <p:spPr bwMode="auto">
                <a:xfrm>
                  <a:off x="3625" y="616"/>
                  <a:ext cx="732" cy="533"/>
                </a:xfrm>
                <a:prstGeom prst="rect">
                  <a:avLst/>
                </a:prstGeom>
                <a:noFill/>
                <a:ln w="12700">
                  <a:solidFill>
                    <a:srgbClr val="1562AD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</p:pic>
            <p:sp>
              <p:nvSpPr>
                <p:cNvPr id="16794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647" y="630"/>
                  <a:ext cx="68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spcBef>
                      <a:spcPct val="20000"/>
                    </a:spcBef>
                    <a:buClr>
                      <a:srgbClr val="F48B00"/>
                    </a:buClr>
                    <a:buFont typeface="Wingdings" charset="0"/>
                    <a:buNone/>
                  </a:pPr>
                  <a:r>
                    <a:rPr lang="de-DE" sz="2400" i="1">
                      <a:solidFill>
                        <a:schemeClr val="hlink"/>
                      </a:solidFill>
                    </a:rPr>
                    <a:t>WSDL</a:t>
                  </a:r>
                  <a:endParaRPr lang="en-US" sz="2400" i="1">
                    <a:solidFill>
                      <a:schemeClr val="hlink"/>
                    </a:solidFill>
                  </a:endParaRPr>
                </a:p>
              </p:txBody>
            </p:sp>
          </p:grpSp>
          <p:sp>
            <p:nvSpPr>
              <p:cNvPr id="167946" name="Freeform 10"/>
              <p:cNvSpPr>
                <a:spLocks/>
              </p:cNvSpPr>
              <p:nvPr/>
            </p:nvSpPr>
            <p:spPr bwMode="auto">
              <a:xfrm>
                <a:off x="4352" y="842"/>
                <a:ext cx="439" cy="70"/>
              </a:xfrm>
              <a:custGeom>
                <a:avLst/>
                <a:gdLst>
                  <a:gd name="T0" fmla="*/ 0 w 439"/>
                  <a:gd name="T1" fmla="*/ 70 h 70"/>
                  <a:gd name="T2" fmla="*/ 208 w 439"/>
                  <a:gd name="T3" fmla="*/ 6 h 70"/>
                  <a:gd name="T4" fmla="*/ 439 w 439"/>
                  <a:gd name="T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9" h="70">
                    <a:moveTo>
                      <a:pt x="0" y="70"/>
                    </a:moveTo>
                    <a:cubicBezTo>
                      <a:pt x="35" y="59"/>
                      <a:pt x="94" y="12"/>
                      <a:pt x="208" y="6"/>
                    </a:cubicBezTo>
                    <a:cubicBezTo>
                      <a:pt x="322" y="0"/>
                      <a:pt x="391" y="57"/>
                      <a:pt x="439" y="70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67947" name="Group 11"/>
            <p:cNvGrpSpPr>
              <a:grpSpLocks/>
            </p:cNvGrpSpPr>
            <p:nvPr/>
          </p:nvGrpSpPr>
          <p:grpSpPr bwMode="auto">
            <a:xfrm>
              <a:off x="3625" y="1307"/>
              <a:ext cx="732" cy="533"/>
              <a:chOff x="3839" y="1727"/>
              <a:chExt cx="732" cy="533"/>
            </a:xfrm>
          </p:grpSpPr>
          <p:pic>
            <p:nvPicPr>
              <p:cNvPr id="167948" name="Picture 1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9821"/>
              <a:stretch>
                <a:fillRect/>
              </a:stretch>
            </p:blipFill>
            <p:spPr bwMode="auto">
              <a:xfrm>
                <a:off x="3839" y="1727"/>
                <a:ext cx="732" cy="533"/>
              </a:xfrm>
              <a:prstGeom prst="rect">
                <a:avLst/>
              </a:prstGeom>
              <a:noFill/>
              <a:ln w="12700">
                <a:solidFill>
                  <a:srgbClr val="1562AD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sp>
            <p:nvSpPr>
              <p:cNvPr id="167949" name="Text Box 13"/>
              <p:cNvSpPr txBox="1">
                <a:spLocks noChangeArrowheads="1"/>
              </p:cNvSpPr>
              <p:nvPr/>
            </p:nvSpPr>
            <p:spPr bwMode="auto">
              <a:xfrm>
                <a:off x="3861" y="1741"/>
                <a:ext cx="68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rgbClr val="F48B00"/>
                  </a:buClr>
                  <a:buFont typeface="Wingdings" charset="0"/>
                  <a:buNone/>
                </a:pPr>
                <a:r>
                  <a:rPr lang="de-DE" sz="2400" i="1">
                    <a:solidFill>
                      <a:schemeClr val="hlink"/>
                    </a:solidFill>
                  </a:rPr>
                  <a:t>WSDL</a:t>
                </a:r>
                <a:endParaRPr lang="en-US" sz="2400" i="1">
                  <a:solidFill>
                    <a:schemeClr val="hlink"/>
                  </a:solidFill>
                </a:endParaRPr>
              </a:p>
            </p:txBody>
          </p:sp>
        </p:grpSp>
        <p:sp>
          <p:nvSpPr>
            <p:cNvPr id="167950" name="Rectangle 14"/>
            <p:cNvSpPr>
              <a:spLocks noChangeArrowheads="1"/>
            </p:cNvSpPr>
            <p:nvPr/>
          </p:nvSpPr>
          <p:spPr bwMode="gray">
            <a:xfrm>
              <a:off x="3813" y="1582"/>
              <a:ext cx="210" cy="214"/>
            </a:xfrm>
            <a:prstGeom prst="rect">
              <a:avLst/>
            </a:prstGeom>
            <a:solidFill>
              <a:srgbClr val="FFDF9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l">
                <a:spcBef>
                  <a:spcPct val="75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de-DE"/>
                <a:t>P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10137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e-DE" dirty="0" smtClean="0"/>
              <a:t>Policy references are made via UDDI categorization mechanism</a:t>
            </a:r>
          </a:p>
          <a:p>
            <a:r>
              <a:rPr lang="de-DE" dirty="0" smtClean="0"/>
              <a:t>Policy expressions are always remote to UDDI entities</a:t>
            </a:r>
          </a:p>
          <a:p>
            <a:r>
              <a:rPr lang="de-DE" dirty="0" smtClean="0"/>
              <a:t>Reusable policy expressions can be registered as distinct tModels</a:t>
            </a:r>
          </a:p>
          <a:p>
            <a:r>
              <a:rPr lang="de-DE" dirty="0" smtClean="0"/>
              <a:t>Policy-based discovery is limited to policy expression URIs</a:t>
            </a:r>
            <a:endParaRPr lang="en-US" dirty="0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Attaching Policy to UDDI</a:t>
            </a:r>
            <a:endParaRPr lang="en-US" dirty="0"/>
          </a:p>
        </p:txBody>
      </p:sp>
      <p:grpSp>
        <p:nvGrpSpPr>
          <p:cNvPr id="167973" name="Group 37"/>
          <p:cNvGrpSpPr>
            <a:grpSpLocks/>
          </p:cNvGrpSpPr>
          <p:nvPr/>
        </p:nvGrpSpPr>
        <p:grpSpPr bwMode="auto">
          <a:xfrm>
            <a:off x="4621712" y="2300287"/>
            <a:ext cx="2844800" cy="2257425"/>
            <a:chOff x="3625" y="2090"/>
            <a:chExt cx="1792" cy="1422"/>
          </a:xfrm>
        </p:grpSpPr>
        <p:grpSp>
          <p:nvGrpSpPr>
            <p:cNvPr id="167971" name="Group 35"/>
            <p:cNvGrpSpPr>
              <a:grpSpLocks/>
            </p:cNvGrpSpPr>
            <p:nvPr/>
          </p:nvGrpSpPr>
          <p:grpSpPr bwMode="auto">
            <a:xfrm>
              <a:off x="3625" y="2090"/>
              <a:ext cx="1792" cy="809"/>
              <a:chOff x="3625" y="2090"/>
              <a:chExt cx="1792" cy="809"/>
            </a:xfrm>
          </p:grpSpPr>
          <p:sp>
            <p:nvSpPr>
              <p:cNvPr id="167952" name="Line 16"/>
              <p:cNvSpPr>
                <a:spLocks noChangeShapeType="1"/>
              </p:cNvSpPr>
              <p:nvPr/>
            </p:nvSpPr>
            <p:spPr bwMode="auto">
              <a:xfrm>
                <a:off x="4290" y="2090"/>
                <a:ext cx="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7953" name="AutoShape 17"/>
              <p:cNvSpPr>
                <a:spLocks noChangeArrowheads="1"/>
              </p:cNvSpPr>
              <p:nvPr/>
            </p:nvSpPr>
            <p:spPr bwMode="auto">
              <a:xfrm flipH="1">
                <a:off x="3625" y="2090"/>
                <a:ext cx="596" cy="658"/>
              </a:xfrm>
              <a:prstGeom prst="can">
                <a:avLst>
                  <a:gd name="adj" fmla="val 27601"/>
                </a:avLst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r>
                  <a:rPr lang="de-DE"/>
                  <a:t>UDDI</a:t>
                </a:r>
                <a:endParaRPr lang="en-US"/>
              </a:p>
            </p:txBody>
          </p:sp>
          <p:sp>
            <p:nvSpPr>
              <p:cNvPr id="167954" name="Rectangle 18"/>
              <p:cNvSpPr>
                <a:spLocks noChangeArrowheads="1"/>
              </p:cNvSpPr>
              <p:nvPr/>
            </p:nvSpPr>
            <p:spPr bwMode="gray">
              <a:xfrm flipH="1">
                <a:off x="4770" y="2141"/>
                <a:ext cx="647" cy="583"/>
              </a:xfrm>
              <a:prstGeom prst="rect">
                <a:avLst/>
              </a:prstGeom>
              <a:solidFill>
                <a:srgbClr val="FFDF9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l">
                  <a:spcBef>
                    <a:spcPct val="75000"/>
                  </a:spcBef>
                  <a:buClr>
                    <a:schemeClr val="tx1"/>
                  </a:buClr>
                  <a:buFont typeface="Wingdings" charset="0"/>
                  <a:buNone/>
                </a:pPr>
                <a:r>
                  <a:rPr lang="de-DE"/>
                  <a:t>Policy</a:t>
                </a:r>
                <a:endParaRPr lang="en-US"/>
              </a:p>
            </p:txBody>
          </p:sp>
          <p:sp>
            <p:nvSpPr>
              <p:cNvPr id="167955" name="Line 19"/>
              <p:cNvSpPr>
                <a:spLocks noChangeShapeType="1"/>
              </p:cNvSpPr>
              <p:nvPr/>
            </p:nvSpPr>
            <p:spPr bwMode="auto">
              <a:xfrm flipV="1">
                <a:off x="4046" y="2631"/>
                <a:ext cx="72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7956" name="Rectangle 20"/>
              <p:cNvSpPr>
                <a:spLocks noChangeArrowheads="1"/>
              </p:cNvSpPr>
              <p:nvPr/>
            </p:nvSpPr>
            <p:spPr bwMode="auto">
              <a:xfrm>
                <a:off x="3808" y="2448"/>
                <a:ext cx="102" cy="101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7957" name="Rectangle 21"/>
              <p:cNvSpPr>
                <a:spLocks noChangeArrowheads="1"/>
              </p:cNvSpPr>
              <p:nvPr/>
            </p:nvSpPr>
            <p:spPr bwMode="auto">
              <a:xfrm>
                <a:off x="3944" y="2584"/>
                <a:ext cx="102" cy="101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7958" name="Line 22"/>
              <p:cNvSpPr>
                <a:spLocks noChangeShapeType="1"/>
              </p:cNvSpPr>
              <p:nvPr/>
            </p:nvSpPr>
            <p:spPr bwMode="auto">
              <a:xfrm flipV="1">
                <a:off x="3910" y="2497"/>
                <a:ext cx="8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7959" name="Line 23"/>
              <p:cNvSpPr>
                <a:spLocks noChangeShapeType="1"/>
              </p:cNvSpPr>
              <p:nvPr/>
            </p:nvSpPr>
            <p:spPr bwMode="auto">
              <a:xfrm>
                <a:off x="4290" y="2899"/>
                <a:ext cx="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67970" name="Group 34"/>
            <p:cNvGrpSpPr>
              <a:grpSpLocks/>
            </p:cNvGrpSpPr>
            <p:nvPr/>
          </p:nvGrpSpPr>
          <p:grpSpPr bwMode="auto">
            <a:xfrm>
              <a:off x="3625" y="2854"/>
              <a:ext cx="1792" cy="658"/>
              <a:chOff x="3625" y="2854"/>
              <a:chExt cx="1792" cy="658"/>
            </a:xfrm>
          </p:grpSpPr>
          <p:sp>
            <p:nvSpPr>
              <p:cNvPr id="167961" name="AutoShape 25"/>
              <p:cNvSpPr>
                <a:spLocks noChangeArrowheads="1"/>
              </p:cNvSpPr>
              <p:nvPr/>
            </p:nvSpPr>
            <p:spPr bwMode="auto">
              <a:xfrm flipH="1">
                <a:off x="3625" y="2854"/>
                <a:ext cx="596" cy="658"/>
              </a:xfrm>
              <a:prstGeom prst="can">
                <a:avLst>
                  <a:gd name="adj" fmla="val 27601"/>
                </a:avLst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r>
                  <a:rPr lang="de-DE"/>
                  <a:t>UDDI</a:t>
                </a:r>
                <a:endParaRPr lang="en-US"/>
              </a:p>
            </p:txBody>
          </p:sp>
          <p:sp>
            <p:nvSpPr>
              <p:cNvPr id="167962" name="Rectangle 26"/>
              <p:cNvSpPr>
                <a:spLocks noChangeArrowheads="1"/>
              </p:cNvSpPr>
              <p:nvPr/>
            </p:nvSpPr>
            <p:spPr bwMode="gray">
              <a:xfrm flipH="1">
                <a:off x="4770" y="2905"/>
                <a:ext cx="647" cy="583"/>
              </a:xfrm>
              <a:prstGeom prst="rect">
                <a:avLst/>
              </a:prstGeom>
              <a:solidFill>
                <a:srgbClr val="FFDF9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l">
                  <a:spcBef>
                    <a:spcPct val="75000"/>
                  </a:spcBef>
                  <a:buClr>
                    <a:schemeClr val="tx1"/>
                  </a:buClr>
                  <a:buFont typeface="Wingdings" charset="0"/>
                  <a:buNone/>
                </a:pPr>
                <a:r>
                  <a:rPr lang="de-DE"/>
                  <a:t>Policy</a:t>
                </a:r>
                <a:endParaRPr lang="en-US"/>
              </a:p>
            </p:txBody>
          </p:sp>
          <p:sp>
            <p:nvSpPr>
              <p:cNvPr id="167963" name="Rectangle 27"/>
              <p:cNvSpPr>
                <a:spLocks noChangeArrowheads="1"/>
              </p:cNvSpPr>
              <p:nvPr/>
            </p:nvSpPr>
            <p:spPr bwMode="auto">
              <a:xfrm>
                <a:off x="3680" y="3212"/>
                <a:ext cx="102" cy="101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7964" name="Rectangle 28"/>
              <p:cNvSpPr>
                <a:spLocks noChangeArrowheads="1"/>
              </p:cNvSpPr>
              <p:nvPr/>
            </p:nvSpPr>
            <p:spPr bwMode="auto">
              <a:xfrm>
                <a:off x="3816" y="3348"/>
                <a:ext cx="102" cy="101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7965" name="Line 29"/>
              <p:cNvSpPr>
                <a:spLocks noChangeShapeType="1"/>
              </p:cNvSpPr>
              <p:nvPr/>
            </p:nvSpPr>
            <p:spPr bwMode="auto">
              <a:xfrm flipV="1">
                <a:off x="4148" y="3261"/>
                <a:ext cx="62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7966" name="Rectangle 30"/>
              <p:cNvSpPr>
                <a:spLocks noChangeArrowheads="1"/>
              </p:cNvSpPr>
              <p:nvPr/>
            </p:nvSpPr>
            <p:spPr bwMode="gray">
              <a:xfrm>
                <a:off x="4046" y="3210"/>
                <a:ext cx="102" cy="101"/>
              </a:xfrm>
              <a:prstGeom prst="rect">
                <a:avLst/>
              </a:prstGeom>
              <a:pattFill prst="wdUpDiag">
                <a:fgClr>
                  <a:srgbClr val="FFDF9F"/>
                </a:fgClr>
                <a:bgClr>
                  <a:srgbClr val="FFFFFF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7967" name="Line 31"/>
              <p:cNvSpPr>
                <a:spLocks noChangeShapeType="1"/>
              </p:cNvSpPr>
              <p:nvPr/>
            </p:nvSpPr>
            <p:spPr bwMode="auto">
              <a:xfrm flipV="1">
                <a:off x="3918" y="3285"/>
                <a:ext cx="128" cy="11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7968" name="Line 32"/>
              <p:cNvSpPr>
                <a:spLocks noChangeShapeType="1"/>
              </p:cNvSpPr>
              <p:nvPr/>
            </p:nvSpPr>
            <p:spPr bwMode="auto">
              <a:xfrm>
                <a:off x="3782" y="3261"/>
                <a:ext cx="2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88352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12" name="Rectangle 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Effective Policy Calculation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78705" y="1502826"/>
            <a:ext cx="6986589" cy="5226587"/>
            <a:chOff x="974725" y="900113"/>
            <a:chExt cx="7889875" cy="5902325"/>
          </a:xfrm>
        </p:grpSpPr>
        <p:graphicFrame>
          <p:nvGraphicFramePr>
            <p:cNvPr id="22938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9937492"/>
                </p:ext>
              </p:extLst>
            </p:nvPr>
          </p:nvGraphicFramePr>
          <p:xfrm>
            <a:off x="974725" y="941388"/>
            <a:ext cx="7081838" cy="556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59" name="Visio" r:id="rId4" imgW="5098604" imgH="4004982" progId="Visio.Drawing.6">
                    <p:embed/>
                  </p:oleObj>
                </mc:Choice>
                <mc:Fallback>
                  <p:oleObj name="Visio" r:id="rId4" imgW="5098604" imgH="4004982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4725" y="941388"/>
                          <a:ext cx="7081838" cy="5562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folHlink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9383" name="AutoShape 7"/>
            <p:cNvSpPr>
              <a:spLocks noChangeArrowheads="1"/>
            </p:cNvSpPr>
            <p:nvPr/>
          </p:nvSpPr>
          <p:spPr bwMode="auto">
            <a:xfrm rot="5400000">
              <a:off x="3065463" y="3817938"/>
              <a:ext cx="392112" cy="214312"/>
            </a:xfrm>
            <a:prstGeom prst="rightArrow">
              <a:avLst>
                <a:gd name="adj1" fmla="val 50000"/>
                <a:gd name="adj2" fmla="val 45741"/>
              </a:avLst>
            </a:prstGeom>
            <a:solidFill>
              <a:schemeClr val="accent1">
                <a:alpha val="61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9395" name="AutoShape 19"/>
            <p:cNvSpPr>
              <a:spLocks noChangeArrowheads="1"/>
            </p:cNvSpPr>
            <p:nvPr/>
          </p:nvSpPr>
          <p:spPr bwMode="auto">
            <a:xfrm rot="5400000">
              <a:off x="4487863" y="3817938"/>
              <a:ext cx="392112" cy="214312"/>
            </a:xfrm>
            <a:prstGeom prst="rightArrow">
              <a:avLst>
                <a:gd name="adj1" fmla="val 50000"/>
                <a:gd name="adj2" fmla="val 45741"/>
              </a:avLst>
            </a:prstGeom>
            <a:solidFill>
              <a:schemeClr val="accent1">
                <a:alpha val="61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9396" name="AutoShape 20"/>
            <p:cNvSpPr>
              <a:spLocks noChangeArrowheads="1"/>
            </p:cNvSpPr>
            <p:nvPr/>
          </p:nvSpPr>
          <p:spPr bwMode="auto">
            <a:xfrm rot="5400000">
              <a:off x="3108325" y="5156201"/>
              <a:ext cx="306387" cy="214312"/>
            </a:xfrm>
            <a:prstGeom prst="rightArrow">
              <a:avLst>
                <a:gd name="adj1" fmla="val 50000"/>
                <a:gd name="adj2" fmla="val 35741"/>
              </a:avLst>
            </a:prstGeom>
            <a:solidFill>
              <a:schemeClr val="accent1">
                <a:alpha val="61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9397" name="AutoShape 21"/>
            <p:cNvSpPr>
              <a:spLocks noChangeArrowheads="1"/>
            </p:cNvSpPr>
            <p:nvPr/>
          </p:nvSpPr>
          <p:spPr bwMode="auto">
            <a:xfrm rot="5400000">
              <a:off x="7297737" y="2155826"/>
              <a:ext cx="392113" cy="214312"/>
            </a:xfrm>
            <a:prstGeom prst="rightArrow">
              <a:avLst>
                <a:gd name="adj1" fmla="val 50000"/>
                <a:gd name="adj2" fmla="val 45741"/>
              </a:avLst>
            </a:prstGeom>
            <a:solidFill>
              <a:schemeClr val="accent1">
                <a:alpha val="61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9398" name="AutoShape 22"/>
            <p:cNvSpPr>
              <a:spLocks noChangeArrowheads="1"/>
            </p:cNvSpPr>
            <p:nvPr/>
          </p:nvSpPr>
          <p:spPr bwMode="auto">
            <a:xfrm rot="5400000">
              <a:off x="7658101" y="2160587"/>
              <a:ext cx="392112" cy="214313"/>
            </a:xfrm>
            <a:prstGeom prst="rightArrow">
              <a:avLst>
                <a:gd name="adj1" fmla="val 50000"/>
                <a:gd name="adj2" fmla="val 45741"/>
              </a:avLst>
            </a:prstGeom>
            <a:solidFill>
              <a:schemeClr val="accent1">
                <a:alpha val="61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9399" name="AutoShape 23"/>
            <p:cNvSpPr>
              <a:spLocks noChangeArrowheads="1"/>
            </p:cNvSpPr>
            <p:nvPr/>
          </p:nvSpPr>
          <p:spPr bwMode="auto">
            <a:xfrm rot="5400000">
              <a:off x="6629400" y="1692276"/>
              <a:ext cx="306387" cy="214312"/>
            </a:xfrm>
            <a:prstGeom prst="rightArrow">
              <a:avLst>
                <a:gd name="adj1" fmla="val 50000"/>
                <a:gd name="adj2" fmla="val 35741"/>
              </a:avLst>
            </a:prstGeom>
            <a:solidFill>
              <a:schemeClr val="accent1">
                <a:alpha val="61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9400" name="AutoShape 24"/>
            <p:cNvSpPr>
              <a:spLocks noChangeArrowheads="1"/>
            </p:cNvSpPr>
            <p:nvPr/>
          </p:nvSpPr>
          <p:spPr bwMode="auto">
            <a:xfrm rot="5400000">
              <a:off x="6249987" y="4114801"/>
              <a:ext cx="392113" cy="214312"/>
            </a:xfrm>
            <a:prstGeom prst="rightArrow">
              <a:avLst>
                <a:gd name="adj1" fmla="val 50000"/>
                <a:gd name="adj2" fmla="val 45741"/>
              </a:avLst>
            </a:prstGeom>
            <a:solidFill>
              <a:schemeClr val="accent1">
                <a:alpha val="61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9401" name="AutoShape 25"/>
            <p:cNvSpPr>
              <a:spLocks noChangeArrowheads="1"/>
            </p:cNvSpPr>
            <p:nvPr/>
          </p:nvSpPr>
          <p:spPr bwMode="auto">
            <a:xfrm rot="5400000">
              <a:off x="6624637" y="4114801"/>
              <a:ext cx="392113" cy="214312"/>
            </a:xfrm>
            <a:prstGeom prst="rightArrow">
              <a:avLst>
                <a:gd name="adj1" fmla="val 50000"/>
                <a:gd name="adj2" fmla="val 45741"/>
              </a:avLst>
            </a:prstGeom>
            <a:solidFill>
              <a:schemeClr val="accent1">
                <a:alpha val="61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9402" name="AutoShape 26"/>
            <p:cNvSpPr>
              <a:spLocks noChangeArrowheads="1"/>
            </p:cNvSpPr>
            <p:nvPr/>
          </p:nvSpPr>
          <p:spPr bwMode="auto">
            <a:xfrm rot="5400000">
              <a:off x="7042150" y="4132263"/>
              <a:ext cx="306388" cy="214312"/>
            </a:xfrm>
            <a:prstGeom prst="rightArrow">
              <a:avLst>
                <a:gd name="adj1" fmla="val 50000"/>
                <a:gd name="adj2" fmla="val 35741"/>
              </a:avLst>
            </a:prstGeom>
            <a:solidFill>
              <a:schemeClr val="accent1">
                <a:alpha val="61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9410" name="Text Box 34"/>
            <p:cNvSpPr txBox="1">
              <a:spLocks noChangeArrowheads="1"/>
            </p:cNvSpPr>
            <p:nvPr/>
          </p:nvSpPr>
          <p:spPr bwMode="auto">
            <a:xfrm>
              <a:off x="3736975" y="6527800"/>
              <a:ext cx="1222375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de-DE" sz="1200"/>
                <a:t>Policy merged</a:t>
              </a:r>
              <a:endParaRPr lang="en-US" sz="1200"/>
            </a:p>
          </p:txBody>
        </p:sp>
        <p:sp>
          <p:nvSpPr>
            <p:cNvPr id="229411" name="AutoShape 35"/>
            <p:cNvSpPr>
              <a:spLocks noChangeArrowheads="1"/>
            </p:cNvSpPr>
            <p:nvPr/>
          </p:nvSpPr>
          <p:spPr bwMode="auto">
            <a:xfrm>
              <a:off x="3165475" y="6565900"/>
              <a:ext cx="566738" cy="163513"/>
            </a:xfrm>
            <a:prstGeom prst="rightArrow">
              <a:avLst>
                <a:gd name="adj1" fmla="val 50000"/>
                <a:gd name="adj2" fmla="val 86650"/>
              </a:avLst>
            </a:prstGeom>
            <a:solidFill>
              <a:schemeClr val="accent1">
                <a:alpha val="61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29427" name="Group 51"/>
            <p:cNvGrpSpPr>
              <a:grpSpLocks/>
            </p:cNvGrpSpPr>
            <p:nvPr/>
          </p:nvGrpSpPr>
          <p:grpSpPr bwMode="auto">
            <a:xfrm>
              <a:off x="2408238" y="900113"/>
              <a:ext cx="3400425" cy="5413375"/>
              <a:chOff x="1517" y="567"/>
              <a:chExt cx="2142" cy="3410"/>
            </a:xfrm>
          </p:grpSpPr>
          <p:sp>
            <p:nvSpPr>
              <p:cNvPr id="229404" name="Line 28"/>
              <p:cNvSpPr>
                <a:spLocks noChangeShapeType="1"/>
              </p:cNvSpPr>
              <p:nvPr/>
            </p:nvSpPr>
            <p:spPr bwMode="auto">
              <a:xfrm>
                <a:off x="1517" y="1262"/>
                <a:ext cx="7" cy="2715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9405" name="Line 29"/>
              <p:cNvSpPr>
                <a:spLocks noChangeShapeType="1"/>
              </p:cNvSpPr>
              <p:nvPr/>
            </p:nvSpPr>
            <p:spPr bwMode="auto">
              <a:xfrm>
                <a:off x="2615" y="1262"/>
                <a:ext cx="7" cy="2715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9406" name="Line 30"/>
              <p:cNvSpPr>
                <a:spLocks noChangeShapeType="1"/>
              </p:cNvSpPr>
              <p:nvPr/>
            </p:nvSpPr>
            <p:spPr bwMode="auto">
              <a:xfrm>
                <a:off x="3659" y="567"/>
                <a:ext cx="0" cy="3410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29428" name="Group 52"/>
            <p:cNvGrpSpPr>
              <a:grpSpLocks/>
            </p:cNvGrpSpPr>
            <p:nvPr/>
          </p:nvGrpSpPr>
          <p:grpSpPr bwMode="auto">
            <a:xfrm>
              <a:off x="1001713" y="2644775"/>
              <a:ext cx="7862887" cy="825500"/>
              <a:chOff x="631" y="1666"/>
              <a:chExt cx="4953" cy="520"/>
            </a:xfrm>
          </p:grpSpPr>
          <p:sp>
            <p:nvSpPr>
              <p:cNvPr id="229415" name="Text Box 39"/>
              <p:cNvSpPr txBox="1">
                <a:spLocks noChangeArrowheads="1"/>
              </p:cNvSpPr>
              <p:nvPr/>
            </p:nvSpPr>
            <p:spPr bwMode="auto">
              <a:xfrm>
                <a:off x="631" y="1666"/>
                <a:ext cx="576" cy="5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de-DE" i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Service</a:t>
                </a:r>
              </a:p>
              <a:p>
                <a:r>
                  <a:rPr lang="de-DE" i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Policy</a:t>
                </a:r>
              </a:p>
              <a:p>
                <a:r>
                  <a:rPr lang="de-DE" i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Subject</a:t>
                </a:r>
              </a:p>
            </p:txBody>
          </p:sp>
          <p:sp>
            <p:nvSpPr>
              <p:cNvPr id="229416" name="Text Box 40"/>
              <p:cNvSpPr txBox="1">
                <a:spLocks noChangeArrowheads="1"/>
              </p:cNvSpPr>
              <p:nvPr/>
            </p:nvSpPr>
            <p:spPr bwMode="auto">
              <a:xfrm>
                <a:off x="1714" y="1666"/>
                <a:ext cx="668" cy="5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de-DE" i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Endpoint</a:t>
                </a:r>
              </a:p>
              <a:p>
                <a:r>
                  <a:rPr lang="de-DE" i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Policy</a:t>
                </a:r>
              </a:p>
              <a:p>
                <a:r>
                  <a:rPr lang="de-DE" i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Subject</a:t>
                </a:r>
              </a:p>
            </p:txBody>
          </p:sp>
          <p:sp>
            <p:nvSpPr>
              <p:cNvPr id="229417" name="Text Box 41"/>
              <p:cNvSpPr txBox="1">
                <a:spLocks noChangeArrowheads="1"/>
              </p:cNvSpPr>
              <p:nvPr/>
            </p:nvSpPr>
            <p:spPr bwMode="auto">
              <a:xfrm>
                <a:off x="2935" y="1666"/>
                <a:ext cx="719" cy="5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de-DE" i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Operation</a:t>
                </a:r>
              </a:p>
              <a:p>
                <a:r>
                  <a:rPr lang="de-DE" i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Policy</a:t>
                </a:r>
              </a:p>
              <a:p>
                <a:r>
                  <a:rPr lang="de-DE" i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Subject</a:t>
                </a:r>
              </a:p>
            </p:txBody>
          </p:sp>
          <p:sp>
            <p:nvSpPr>
              <p:cNvPr id="229418" name="Text Box 42"/>
              <p:cNvSpPr txBox="1">
                <a:spLocks noChangeArrowheads="1"/>
              </p:cNvSpPr>
              <p:nvPr/>
            </p:nvSpPr>
            <p:spPr bwMode="auto">
              <a:xfrm>
                <a:off x="4930" y="1666"/>
                <a:ext cx="654" cy="5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de-DE" i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Message</a:t>
                </a:r>
              </a:p>
              <a:p>
                <a:r>
                  <a:rPr lang="de-DE" i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Policy</a:t>
                </a:r>
              </a:p>
              <a:p>
                <a:r>
                  <a:rPr lang="de-DE" i="1">
                    <a:solidFill>
                      <a:schemeClr val="hlink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</a:rPr>
                  <a:t>Subject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1286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Merging Example</a:t>
            </a:r>
            <a:endParaRPr lang="de-DE" dirty="0"/>
          </a:p>
        </p:txBody>
      </p:sp>
      <p:sp>
        <p:nvSpPr>
          <p:cNvPr id="221191" name="Rectangle 7"/>
          <p:cNvSpPr>
            <a:spLocks noChangeArrowheads="1"/>
          </p:cNvSpPr>
          <p:nvPr/>
        </p:nvSpPr>
        <p:spPr bwMode="gray">
          <a:xfrm>
            <a:off x="324000" y="1522696"/>
            <a:ext cx="7295462" cy="4339649"/>
          </a:xfrm>
          <a:prstGeom prst="rect">
            <a:avLst/>
          </a:prstGeom>
          <a:solidFill>
            <a:srgbClr val="FFDF9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spcBef>
                <a:spcPct val="75000"/>
              </a:spcBef>
              <a:buClr>
                <a:schemeClr val="tx1"/>
              </a:buClr>
              <a:buFont typeface="Wingdings" charset="0"/>
              <a:buNone/>
            </a:pPr>
            <a:r>
              <a:rPr lang="en-US" sz="1200" b="0" dirty="0">
                <a:solidFill>
                  <a:srgbClr val="333333"/>
                </a:solidFill>
                <a:latin typeface="Courier New" charset="0"/>
              </a:rPr>
              <a:t>&lt;definitions name="</a:t>
            </a:r>
            <a:r>
              <a:rPr lang="en-US" sz="1200" b="0" dirty="0" err="1">
                <a:solidFill>
                  <a:srgbClr val="333333"/>
                </a:solidFill>
                <a:latin typeface="Courier New" charset="0"/>
              </a:rPr>
              <a:t>StockQuote</a:t>
            </a:r>
            <a:r>
              <a:rPr lang="en-US" sz="1200" b="0" dirty="0">
                <a:solidFill>
                  <a:srgbClr val="333333"/>
                </a:solidFill>
                <a:latin typeface="Courier New" charset="0"/>
              </a:rPr>
              <a:t>" ...&gt;</a:t>
            </a:r>
            <a:br>
              <a:rPr lang="en-US" sz="1200" b="0" dirty="0">
                <a:solidFill>
                  <a:srgbClr val="333333"/>
                </a:solidFill>
                <a:latin typeface="Courier New" charset="0"/>
              </a:rPr>
            </a:br>
            <a:r>
              <a:rPr lang="en-US" sz="1200" b="0" dirty="0">
                <a:solidFill>
                  <a:srgbClr val="333333"/>
                </a:solidFill>
                <a:latin typeface="Courier New" charset="0"/>
              </a:rPr>
              <a:t>  ...</a:t>
            </a:r>
            <a:br>
              <a:rPr lang="en-US" sz="1200" b="0" dirty="0">
                <a:solidFill>
                  <a:srgbClr val="333333"/>
                </a:solidFill>
                <a:latin typeface="Courier New" charset="0"/>
              </a:rPr>
            </a:br>
            <a:r>
              <a:rPr lang="en-US" sz="1200" b="0" dirty="0">
                <a:solidFill>
                  <a:srgbClr val="333333"/>
                </a:solidFill>
                <a:latin typeface="Courier New" charset="0"/>
              </a:rPr>
              <a:t>  </a:t>
            </a:r>
            <a: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&lt;</a:t>
            </a:r>
            <a:r>
              <a:rPr lang="en-US" sz="1200" b="0" dirty="0" err="1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portType</a:t>
            </a:r>
            <a: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name="</a:t>
            </a:r>
            <a:r>
              <a:rPr lang="en-US" sz="1200" b="0" dirty="0" err="1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StockQuotePortType</a:t>
            </a:r>
            <a: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" </a:t>
            </a:r>
            <a:r>
              <a:rPr lang="en-US" sz="1200" dirty="0" err="1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wsp:PolicyURIs</a:t>
            </a:r>
            <a:r>
              <a:rPr lang="en-US" sz="120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="#RM"</a:t>
            </a:r>
            <a: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&gt;</a:t>
            </a:r>
            <a:b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  &lt;operation name="</a:t>
            </a:r>
            <a:r>
              <a:rPr lang="en-US" sz="1200" b="0" dirty="0" err="1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GetLastTradePrice</a:t>
            </a:r>
            <a: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"&gt;</a:t>
            </a:r>
            <a:b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    &lt;input message="</a:t>
            </a:r>
            <a:r>
              <a:rPr lang="en-US" sz="1200" b="0" dirty="0" err="1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tns:GetLastTradePriceRequest</a:t>
            </a:r>
            <a: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" </a:t>
            </a:r>
            <a:r>
              <a:rPr lang="en-US" sz="1200" dirty="0" err="1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wsp:PolicyURIs</a:t>
            </a:r>
            <a:r>
              <a:rPr lang="en-US" sz="120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="#DSIG"</a:t>
            </a:r>
            <a: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/&gt;</a:t>
            </a:r>
            <a:b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    &lt;output message="</a:t>
            </a:r>
            <a:r>
              <a:rPr lang="en-US" sz="1200" b="0" dirty="0" err="1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tns:GetLastTradePriceResponse</a:t>
            </a:r>
            <a: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" /&gt;</a:t>
            </a:r>
            <a:b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  &lt;/operation&gt;</a:t>
            </a:r>
            <a:b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&lt;/</a:t>
            </a:r>
            <a:r>
              <a:rPr lang="en-US" sz="1200" b="0" dirty="0" err="1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portType</a:t>
            </a:r>
            <a: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&gt;</a:t>
            </a:r>
            <a:b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en-US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</a:t>
            </a:r>
            <a: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&lt;binding name="StockQuoteSoapBinding" type="tns:StockQuotePortType" &gt;</a:t>
            </a:r>
            <a:b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  </a:t>
            </a:r>
            <a:r>
              <a:rPr lang="de-DE" sz="120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&lt;wsp:PolicyReference URI="#AUDIT" /&gt;</a:t>
            </a:r>
            <a: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/>
            </a:r>
            <a:b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  &lt;soap:binding style="document" ... /&gt;</a:t>
            </a:r>
            <a:b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  &lt;operation name="GetLastTradePrice" &gt;</a:t>
            </a:r>
            <a:b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    &lt;soap:operation soapAction="http://example.com/GetLastTradePrice" /&gt;</a:t>
            </a:r>
            <a:b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    &lt;input&gt;</a:t>
            </a:r>
            <a:b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      </a:t>
            </a:r>
            <a:r>
              <a:rPr lang="de-DE" sz="120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&lt;wsp:PolicyReference URI="#TOK" /&gt;</a:t>
            </a:r>
            <a: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/>
            </a:r>
            <a:b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      &lt;soap:body use="literal" /&gt;</a:t>
            </a:r>
            <a:b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    &lt;/input&gt;</a:t>
            </a:r>
            <a:b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    &lt;output&gt;</a:t>
            </a:r>
            <a:b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      &lt;soap:body use="literal" /&gt;</a:t>
            </a:r>
            <a:b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    &lt;/output&gt;</a:t>
            </a:r>
            <a:b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  &lt;/operation&gt;</a:t>
            </a:r>
            <a:b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  <a:t>  &lt;/binding&gt;</a:t>
            </a:r>
            <a:br>
              <a:rPr lang="de-DE" sz="1200" b="0" dirty="0">
                <a:solidFill>
                  <a:srgbClr val="333333"/>
                </a:solidFill>
                <a:latin typeface="Courier New" charset="0"/>
                <a:ea typeface="Times New Roman" charset="0"/>
                <a:cs typeface="Courier New" charset="0"/>
              </a:rPr>
            </a:br>
            <a:r>
              <a:rPr lang="en-US" sz="1200" b="0" dirty="0">
                <a:solidFill>
                  <a:srgbClr val="333333"/>
                </a:solidFill>
                <a:latin typeface="Courier New" charset="0"/>
              </a:rPr>
              <a:t>&lt;/definitions&gt;</a:t>
            </a:r>
          </a:p>
        </p:txBody>
      </p:sp>
      <p:sp>
        <p:nvSpPr>
          <p:cNvPr id="221192" name="Text Box 8"/>
          <p:cNvSpPr txBox="1">
            <a:spLocks noChangeArrowheads="1"/>
          </p:cNvSpPr>
          <p:nvPr/>
        </p:nvSpPr>
        <p:spPr bwMode="auto">
          <a:xfrm>
            <a:off x="324000" y="5911850"/>
            <a:ext cx="66738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de-DE" dirty="0"/>
              <a:t>StockQuoteSoapBinding Policy = "RM" &amp; "AUDIT" </a:t>
            </a:r>
          </a:p>
          <a:p>
            <a:pPr algn="l"/>
            <a:r>
              <a:rPr lang="de-DE" dirty="0"/>
              <a:t>GetLastTradePriceRequest Input Binding Policy = "DSIG" &amp; "TOK" </a:t>
            </a:r>
          </a:p>
        </p:txBody>
      </p:sp>
    </p:spTree>
    <p:extLst>
      <p:ext uri="{BB962C8B-B14F-4D97-AF65-F5344CB8AC3E}">
        <p14:creationId xmlns:p14="http://schemas.microsoft.com/office/powerpoint/2010/main" val="92181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Policy Subject Types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24000" y="1883904"/>
            <a:ext cx="7564907" cy="4356845"/>
            <a:chOff x="230981" y="1804987"/>
            <a:chExt cx="8034337" cy="4627204"/>
          </a:xfrm>
        </p:grpSpPr>
        <p:sp>
          <p:nvSpPr>
            <p:cNvPr id="168982" name="Line 22"/>
            <p:cNvSpPr>
              <a:spLocks noChangeShapeType="1"/>
            </p:cNvSpPr>
            <p:nvPr/>
          </p:nvSpPr>
          <p:spPr bwMode="auto">
            <a:xfrm flipH="1">
              <a:off x="1345406" y="5157787"/>
              <a:ext cx="464978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 sz="1200"/>
            </a:p>
          </p:txBody>
        </p:sp>
        <p:sp>
          <p:nvSpPr>
            <p:cNvPr id="168995" name="Rectangle 35"/>
            <p:cNvSpPr>
              <a:spLocks noChangeArrowheads="1"/>
            </p:cNvSpPr>
            <p:nvPr/>
          </p:nvSpPr>
          <p:spPr bwMode="gray">
            <a:xfrm>
              <a:off x="1508918" y="2876550"/>
              <a:ext cx="1693863" cy="336550"/>
            </a:xfrm>
            <a:prstGeom prst="rect">
              <a:avLst/>
            </a:prstGeom>
            <a:solidFill>
              <a:srgbClr val="FFDF9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l">
                <a:spcBef>
                  <a:spcPct val="75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de-DE" sz="1200" i="1"/>
                <a:t>Message Policy</a:t>
              </a:r>
              <a:endParaRPr lang="en-US" sz="1200" i="1"/>
            </a:p>
          </p:txBody>
        </p:sp>
        <p:grpSp>
          <p:nvGrpSpPr>
            <p:cNvPr id="169026" name="Group 66"/>
            <p:cNvGrpSpPr>
              <a:grpSpLocks/>
            </p:cNvGrpSpPr>
            <p:nvPr/>
          </p:nvGrpSpPr>
          <p:grpSpPr bwMode="auto">
            <a:xfrm>
              <a:off x="1594643" y="4746626"/>
              <a:ext cx="3905250" cy="296862"/>
              <a:chOff x="1193" y="2727"/>
              <a:chExt cx="2203" cy="187"/>
            </a:xfrm>
          </p:grpSpPr>
          <p:sp>
            <p:nvSpPr>
              <p:cNvPr id="168987" name="Line 27"/>
              <p:cNvSpPr>
                <a:spLocks noChangeShapeType="1"/>
              </p:cNvSpPr>
              <p:nvPr/>
            </p:nvSpPr>
            <p:spPr bwMode="auto">
              <a:xfrm>
                <a:off x="1193" y="2900"/>
                <a:ext cx="220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n-US" sz="1200"/>
              </a:p>
            </p:txBody>
          </p:sp>
          <p:sp>
            <p:nvSpPr>
              <p:cNvPr id="169005" name="Text Box 45"/>
              <p:cNvSpPr txBox="1">
                <a:spLocks noChangeArrowheads="1"/>
              </p:cNvSpPr>
              <p:nvPr/>
            </p:nvSpPr>
            <p:spPr bwMode="auto">
              <a:xfrm>
                <a:off x="1532" y="2727"/>
                <a:ext cx="1318" cy="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de-DE" sz="1200">
                    <a:solidFill>
                      <a:schemeClr val="hlink"/>
                    </a:solidFill>
                  </a:rPr>
                  <a:t>CreatePurchaseOrderRequest</a:t>
                </a:r>
                <a:endParaRPr lang="en-US" sz="1200">
                  <a:solidFill>
                    <a:schemeClr val="hlink"/>
                  </a:solidFill>
                </a:endParaRPr>
              </a:p>
            </p:txBody>
          </p:sp>
        </p:grpSp>
        <p:grpSp>
          <p:nvGrpSpPr>
            <p:cNvPr id="169027" name="Group 67"/>
            <p:cNvGrpSpPr>
              <a:grpSpLocks/>
            </p:cNvGrpSpPr>
            <p:nvPr/>
          </p:nvGrpSpPr>
          <p:grpSpPr bwMode="auto">
            <a:xfrm>
              <a:off x="1594643" y="5302251"/>
              <a:ext cx="3905250" cy="296862"/>
              <a:chOff x="1193" y="2997"/>
              <a:chExt cx="2203" cy="187"/>
            </a:xfrm>
          </p:grpSpPr>
          <p:sp>
            <p:nvSpPr>
              <p:cNvPr id="168988" name="Line 28"/>
              <p:cNvSpPr>
                <a:spLocks noChangeShapeType="1"/>
              </p:cNvSpPr>
              <p:nvPr/>
            </p:nvSpPr>
            <p:spPr bwMode="auto">
              <a:xfrm flipH="1">
                <a:off x="1193" y="2999"/>
                <a:ext cx="220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n-US" sz="1200"/>
              </a:p>
            </p:txBody>
          </p:sp>
          <p:sp>
            <p:nvSpPr>
              <p:cNvPr id="169006" name="Text Box 46"/>
              <p:cNvSpPr txBox="1">
                <a:spLocks noChangeArrowheads="1"/>
              </p:cNvSpPr>
              <p:nvPr/>
            </p:nvSpPr>
            <p:spPr bwMode="auto">
              <a:xfrm>
                <a:off x="1490" y="2997"/>
                <a:ext cx="1379" cy="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de-DE" sz="1200">
                    <a:solidFill>
                      <a:schemeClr val="hlink"/>
                    </a:solidFill>
                  </a:rPr>
                  <a:t>CreatePurchaseOrderResponse</a:t>
                </a:r>
                <a:endParaRPr lang="en-US" sz="1200">
                  <a:solidFill>
                    <a:schemeClr val="hlink"/>
                  </a:solidFill>
                </a:endParaRPr>
              </a:p>
            </p:txBody>
          </p:sp>
        </p:grpSp>
        <p:sp>
          <p:nvSpPr>
            <p:cNvPr id="169011" name="AutoShape 51"/>
            <p:cNvSpPr>
              <a:spLocks noChangeArrowheads="1"/>
            </p:cNvSpPr>
            <p:nvPr/>
          </p:nvSpPr>
          <p:spPr bwMode="auto">
            <a:xfrm>
              <a:off x="702468" y="1804987"/>
              <a:ext cx="455613" cy="4314825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200"/>
            </a:p>
          </p:txBody>
        </p:sp>
        <p:sp>
          <p:nvSpPr>
            <p:cNvPr id="169014" name="AutoShape 54"/>
            <p:cNvSpPr>
              <a:spLocks noChangeArrowheads="1"/>
            </p:cNvSpPr>
            <p:nvPr/>
          </p:nvSpPr>
          <p:spPr bwMode="auto">
            <a:xfrm>
              <a:off x="975518" y="4810125"/>
              <a:ext cx="374650" cy="703262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200"/>
            </a:p>
          </p:txBody>
        </p:sp>
        <p:sp>
          <p:nvSpPr>
            <p:cNvPr id="169015" name="AutoShape 55"/>
            <p:cNvSpPr>
              <a:spLocks noChangeArrowheads="1"/>
            </p:cNvSpPr>
            <p:nvPr/>
          </p:nvSpPr>
          <p:spPr bwMode="auto">
            <a:xfrm>
              <a:off x="6334918" y="1804987"/>
              <a:ext cx="455613" cy="4314825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200"/>
            </a:p>
          </p:txBody>
        </p:sp>
        <p:sp>
          <p:nvSpPr>
            <p:cNvPr id="169017" name="AutoShape 57"/>
            <p:cNvSpPr>
              <a:spLocks noChangeArrowheads="1"/>
            </p:cNvSpPr>
            <p:nvPr/>
          </p:nvSpPr>
          <p:spPr bwMode="auto">
            <a:xfrm>
              <a:off x="6138068" y="4810125"/>
              <a:ext cx="374650" cy="703262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200"/>
            </a:p>
          </p:txBody>
        </p:sp>
        <p:sp>
          <p:nvSpPr>
            <p:cNvPr id="169019" name="Oval 59"/>
            <p:cNvSpPr>
              <a:spLocks noChangeArrowheads="1"/>
            </p:cNvSpPr>
            <p:nvPr/>
          </p:nvSpPr>
          <p:spPr bwMode="auto">
            <a:xfrm flipH="1">
              <a:off x="5995193" y="4949317"/>
              <a:ext cx="271446" cy="416941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 sz="1200"/>
            </a:p>
          </p:txBody>
        </p:sp>
        <p:sp>
          <p:nvSpPr>
            <p:cNvPr id="168991" name="Text Box 31"/>
            <p:cNvSpPr txBox="1">
              <a:spLocks noChangeArrowheads="1"/>
            </p:cNvSpPr>
            <p:nvPr/>
          </p:nvSpPr>
          <p:spPr bwMode="auto">
            <a:xfrm>
              <a:off x="6485731" y="4989512"/>
              <a:ext cx="1759314" cy="2965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DE" sz="1200">
                  <a:solidFill>
                    <a:schemeClr val="hlink"/>
                  </a:solidFill>
                </a:rPr>
                <a:t>CreatePurchaseOrder</a:t>
              </a:r>
              <a:endParaRPr lang="en-US" sz="1200">
                <a:solidFill>
                  <a:schemeClr val="hlink"/>
                </a:solidFill>
              </a:endParaRPr>
            </a:p>
          </p:txBody>
        </p:sp>
        <p:grpSp>
          <p:nvGrpSpPr>
            <p:cNvPr id="169043" name="Group 83"/>
            <p:cNvGrpSpPr>
              <a:grpSpLocks/>
            </p:cNvGrpSpPr>
            <p:nvPr/>
          </p:nvGrpSpPr>
          <p:grpSpPr bwMode="auto">
            <a:xfrm>
              <a:off x="975518" y="2347912"/>
              <a:ext cx="7080250" cy="1758950"/>
              <a:chOff x="662" y="1176"/>
              <a:chExt cx="4460" cy="1108"/>
            </a:xfrm>
          </p:grpSpPr>
          <p:sp>
            <p:nvSpPr>
              <p:cNvPr id="168974" name="Line 14"/>
              <p:cNvSpPr>
                <a:spLocks noChangeShapeType="1"/>
              </p:cNvSpPr>
              <p:nvPr/>
            </p:nvSpPr>
            <p:spPr bwMode="auto">
              <a:xfrm flipH="1">
                <a:off x="898" y="1970"/>
                <a:ext cx="292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en-US" sz="1200"/>
              </a:p>
            </p:txBody>
          </p:sp>
          <p:grpSp>
            <p:nvGrpSpPr>
              <p:cNvPr id="169024" name="Group 64"/>
              <p:cNvGrpSpPr>
                <a:grpSpLocks/>
              </p:cNvGrpSpPr>
              <p:nvPr/>
            </p:nvGrpSpPr>
            <p:grpSpPr bwMode="auto">
              <a:xfrm>
                <a:off x="1052" y="1705"/>
                <a:ext cx="2460" cy="187"/>
                <a:chOff x="1193" y="1745"/>
                <a:chExt cx="2203" cy="187"/>
              </a:xfrm>
            </p:grpSpPr>
            <p:sp>
              <p:nvSpPr>
                <p:cNvPr id="168978" name="Line 18"/>
                <p:cNvSpPr>
                  <a:spLocks noChangeShapeType="1"/>
                </p:cNvSpPr>
                <p:nvPr/>
              </p:nvSpPr>
              <p:spPr bwMode="auto">
                <a:xfrm>
                  <a:off x="1193" y="1916"/>
                  <a:ext cx="220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en-US" sz="1200"/>
                </a:p>
              </p:txBody>
            </p:sp>
            <p:sp>
              <p:nvSpPr>
                <p:cNvPr id="169003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623" y="1745"/>
                  <a:ext cx="1215" cy="1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folHlink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/>
                <a:p>
                  <a:r>
                    <a:rPr lang="de-DE" sz="1200">
                      <a:solidFill>
                        <a:schemeClr val="hlink"/>
                      </a:solidFill>
                    </a:rPr>
                    <a:t>GetProductCatalogRequest</a:t>
                  </a:r>
                  <a:endParaRPr lang="en-US" sz="1200">
                    <a:solidFill>
                      <a:schemeClr val="hlink"/>
                    </a:solidFill>
                  </a:endParaRPr>
                </a:p>
              </p:txBody>
            </p:sp>
          </p:grpSp>
          <p:grpSp>
            <p:nvGrpSpPr>
              <p:cNvPr id="169025" name="Group 65"/>
              <p:cNvGrpSpPr>
                <a:grpSpLocks/>
              </p:cNvGrpSpPr>
              <p:nvPr/>
            </p:nvGrpSpPr>
            <p:grpSpPr bwMode="auto">
              <a:xfrm>
                <a:off x="1052" y="2055"/>
                <a:ext cx="2460" cy="187"/>
                <a:chOff x="1193" y="2015"/>
                <a:chExt cx="2203" cy="187"/>
              </a:xfrm>
            </p:grpSpPr>
            <p:sp>
              <p:nvSpPr>
                <p:cNvPr id="168980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1193" y="2015"/>
                  <a:ext cx="220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en-US" sz="1200"/>
                </a:p>
              </p:txBody>
            </p:sp>
            <p:sp>
              <p:nvSpPr>
                <p:cNvPr id="169004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1588" y="2015"/>
                  <a:ext cx="1273" cy="1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folHlink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/>
                <a:p>
                  <a:r>
                    <a:rPr lang="de-DE" sz="1200">
                      <a:solidFill>
                        <a:schemeClr val="hlink"/>
                      </a:solidFill>
                    </a:rPr>
                    <a:t>GetProductCatalogResponse</a:t>
                  </a:r>
                  <a:endParaRPr lang="en-US" sz="1200">
                    <a:solidFill>
                      <a:schemeClr val="hlink"/>
                    </a:solidFill>
                  </a:endParaRPr>
                </a:p>
              </p:txBody>
            </p:sp>
          </p:grpSp>
          <p:sp>
            <p:nvSpPr>
              <p:cNvPr id="169013" name="AutoShape 53"/>
              <p:cNvSpPr>
                <a:spLocks noChangeArrowheads="1"/>
              </p:cNvSpPr>
              <p:nvPr/>
            </p:nvSpPr>
            <p:spPr bwMode="auto">
              <a:xfrm>
                <a:off x="662" y="1176"/>
                <a:ext cx="236" cy="1108"/>
              </a:xfrm>
              <a:prstGeom prst="roundRect">
                <a:avLst>
                  <a:gd name="adj" fmla="val 16667"/>
                </a:avLst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 sz="1200"/>
              </a:p>
            </p:txBody>
          </p:sp>
          <p:sp>
            <p:nvSpPr>
              <p:cNvPr id="169016" name="AutoShape 56"/>
              <p:cNvSpPr>
                <a:spLocks noChangeArrowheads="1"/>
              </p:cNvSpPr>
              <p:nvPr/>
            </p:nvSpPr>
            <p:spPr bwMode="auto">
              <a:xfrm>
                <a:off x="3914" y="1176"/>
                <a:ext cx="236" cy="1108"/>
              </a:xfrm>
              <a:prstGeom prst="roundRect">
                <a:avLst>
                  <a:gd name="adj" fmla="val 16667"/>
                </a:avLst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 sz="1200"/>
              </a:p>
            </p:txBody>
          </p:sp>
          <p:sp>
            <p:nvSpPr>
              <p:cNvPr id="169022" name="Oval 62"/>
              <p:cNvSpPr>
                <a:spLocks noChangeArrowheads="1"/>
              </p:cNvSpPr>
              <p:nvPr/>
            </p:nvSpPr>
            <p:spPr bwMode="auto">
              <a:xfrm flipH="1">
                <a:off x="3824" y="1262"/>
                <a:ext cx="171" cy="263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n-US" sz="1200"/>
              </a:p>
            </p:txBody>
          </p:sp>
          <p:sp>
            <p:nvSpPr>
              <p:cNvPr id="169023" name="Oval 63"/>
              <p:cNvSpPr>
                <a:spLocks noChangeArrowheads="1"/>
              </p:cNvSpPr>
              <p:nvPr/>
            </p:nvSpPr>
            <p:spPr bwMode="auto">
              <a:xfrm flipH="1">
                <a:off x="3824" y="1846"/>
                <a:ext cx="171" cy="263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n-US" sz="1200"/>
              </a:p>
            </p:txBody>
          </p:sp>
          <p:sp>
            <p:nvSpPr>
              <p:cNvPr id="168990" name="Text Box 30"/>
              <p:cNvSpPr txBox="1">
                <a:spLocks noChangeArrowheads="1"/>
              </p:cNvSpPr>
              <p:nvPr/>
            </p:nvSpPr>
            <p:spPr bwMode="auto">
              <a:xfrm>
                <a:off x="4134" y="1585"/>
                <a:ext cx="988" cy="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de-DE" sz="1200">
                    <a:solidFill>
                      <a:schemeClr val="hlink"/>
                    </a:solidFill>
                  </a:rPr>
                  <a:t>GetProductCatalog</a:t>
                </a:r>
                <a:endParaRPr lang="en-US" sz="1200">
                  <a:solidFill>
                    <a:schemeClr val="hlink"/>
                  </a:solidFill>
                </a:endParaRPr>
              </a:p>
            </p:txBody>
          </p:sp>
          <p:sp>
            <p:nvSpPr>
              <p:cNvPr id="169029" name="Text Box 69"/>
              <p:cNvSpPr txBox="1">
                <a:spLocks noChangeArrowheads="1"/>
              </p:cNvSpPr>
              <p:nvPr/>
            </p:nvSpPr>
            <p:spPr bwMode="auto">
              <a:xfrm>
                <a:off x="3544" y="2018"/>
                <a:ext cx="710" cy="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de-DE" sz="1200">
                    <a:solidFill>
                      <a:schemeClr val="hlink"/>
                    </a:solidFill>
                  </a:rPr>
                  <a:t>SOAP/HTTP</a:t>
                </a:r>
                <a:endParaRPr lang="en-US" sz="1200">
                  <a:solidFill>
                    <a:schemeClr val="hlink"/>
                  </a:solidFill>
                </a:endParaRPr>
              </a:p>
            </p:txBody>
          </p:sp>
          <p:sp>
            <p:nvSpPr>
              <p:cNvPr id="169030" name="Text Box 70"/>
              <p:cNvSpPr txBox="1">
                <a:spLocks noChangeArrowheads="1"/>
              </p:cNvSpPr>
              <p:nvPr/>
            </p:nvSpPr>
            <p:spPr bwMode="auto">
              <a:xfrm>
                <a:off x="3688" y="1442"/>
                <a:ext cx="401" cy="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de-DE" sz="1200">
                    <a:solidFill>
                      <a:schemeClr val="hlink"/>
                    </a:solidFill>
                  </a:rPr>
                  <a:t>SMTP</a:t>
                </a:r>
                <a:endParaRPr lang="en-US" sz="1200">
                  <a:solidFill>
                    <a:schemeClr val="hlink"/>
                  </a:solidFill>
                </a:endParaRPr>
              </a:p>
            </p:txBody>
          </p:sp>
        </p:grpSp>
        <p:sp>
          <p:nvSpPr>
            <p:cNvPr id="169034" name="Text Box 74"/>
            <p:cNvSpPr txBox="1">
              <a:spLocks noChangeArrowheads="1"/>
            </p:cNvSpPr>
            <p:nvPr/>
          </p:nvSpPr>
          <p:spPr bwMode="auto">
            <a:xfrm>
              <a:off x="5550693" y="5235575"/>
              <a:ext cx="1127376" cy="2965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DE" sz="1200">
                  <a:solidFill>
                    <a:schemeClr val="hlink"/>
                  </a:solidFill>
                </a:rPr>
                <a:t>SOAP/HTTP</a:t>
              </a:r>
              <a:endParaRPr lang="en-US" sz="1200">
                <a:solidFill>
                  <a:schemeClr val="hlink"/>
                </a:solidFill>
              </a:endParaRPr>
            </a:p>
          </p:txBody>
        </p:sp>
        <p:sp>
          <p:nvSpPr>
            <p:cNvPr id="168999" name="Rectangle 39"/>
            <p:cNvSpPr>
              <a:spLocks noChangeArrowheads="1"/>
            </p:cNvSpPr>
            <p:nvPr/>
          </p:nvSpPr>
          <p:spPr bwMode="gray">
            <a:xfrm>
              <a:off x="6604793" y="5848350"/>
              <a:ext cx="1660525" cy="336550"/>
            </a:xfrm>
            <a:prstGeom prst="rect">
              <a:avLst/>
            </a:prstGeom>
            <a:solidFill>
              <a:srgbClr val="FFDF9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l">
                <a:spcBef>
                  <a:spcPct val="75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de-DE" sz="1200" i="1"/>
                <a:t>Provider Policy</a:t>
              </a:r>
              <a:endParaRPr lang="en-US" sz="1200" i="1"/>
            </a:p>
          </p:txBody>
        </p:sp>
        <p:sp>
          <p:nvSpPr>
            <p:cNvPr id="168998" name="Rectangle 38"/>
            <p:cNvSpPr>
              <a:spLocks noChangeArrowheads="1"/>
            </p:cNvSpPr>
            <p:nvPr/>
          </p:nvSpPr>
          <p:spPr bwMode="gray">
            <a:xfrm>
              <a:off x="6384131" y="2660650"/>
              <a:ext cx="1558925" cy="336550"/>
            </a:xfrm>
            <a:prstGeom prst="rect">
              <a:avLst/>
            </a:prstGeom>
            <a:solidFill>
              <a:srgbClr val="FFDF9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l">
                <a:spcBef>
                  <a:spcPct val="75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de-DE" sz="1200" i="1"/>
                <a:t>Service Policy</a:t>
              </a:r>
              <a:endParaRPr lang="en-US" sz="1200" i="1"/>
            </a:p>
          </p:txBody>
        </p:sp>
        <p:sp>
          <p:nvSpPr>
            <p:cNvPr id="168997" name="Rectangle 37"/>
            <p:cNvSpPr>
              <a:spLocks noChangeArrowheads="1"/>
            </p:cNvSpPr>
            <p:nvPr/>
          </p:nvSpPr>
          <p:spPr bwMode="gray">
            <a:xfrm>
              <a:off x="4329906" y="2371725"/>
              <a:ext cx="1716087" cy="336550"/>
            </a:xfrm>
            <a:prstGeom prst="rect">
              <a:avLst/>
            </a:prstGeom>
            <a:solidFill>
              <a:srgbClr val="FFDF9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l">
                <a:spcBef>
                  <a:spcPct val="75000"/>
                </a:spcBef>
                <a:buClr>
                  <a:schemeClr val="tx1"/>
                </a:buClr>
                <a:buFont typeface="Wingdings" charset="0"/>
                <a:buNone/>
              </a:pPr>
              <a:r>
                <a:rPr lang="de-DE" sz="1200" i="1"/>
                <a:t>Endpoint Policy</a:t>
              </a:r>
            </a:p>
          </p:txBody>
        </p:sp>
        <p:grpSp>
          <p:nvGrpSpPr>
            <p:cNvPr id="169046" name="Group 86"/>
            <p:cNvGrpSpPr>
              <a:grpSpLocks/>
            </p:cNvGrpSpPr>
            <p:nvPr/>
          </p:nvGrpSpPr>
          <p:grpSpPr bwMode="auto">
            <a:xfrm>
              <a:off x="1443831" y="3413125"/>
              <a:ext cx="2036762" cy="1030287"/>
              <a:chOff x="957" y="1847"/>
              <a:chExt cx="1283" cy="649"/>
            </a:xfrm>
          </p:grpSpPr>
          <p:sp>
            <p:nvSpPr>
              <p:cNvPr id="168996" name="Rectangle 36"/>
              <p:cNvSpPr>
                <a:spLocks noChangeArrowheads="1"/>
              </p:cNvSpPr>
              <p:nvPr/>
            </p:nvSpPr>
            <p:spPr bwMode="gray">
              <a:xfrm>
                <a:off x="957" y="2284"/>
                <a:ext cx="1132" cy="212"/>
              </a:xfrm>
              <a:prstGeom prst="rect">
                <a:avLst/>
              </a:prstGeom>
              <a:solidFill>
                <a:srgbClr val="FFDF9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l">
                  <a:spcBef>
                    <a:spcPct val="75000"/>
                  </a:spcBef>
                  <a:buClr>
                    <a:schemeClr val="tx1"/>
                  </a:buClr>
                  <a:buFont typeface="Wingdings" charset="0"/>
                  <a:buNone/>
                </a:pPr>
                <a:r>
                  <a:rPr lang="de-DE" sz="1200" i="1"/>
                  <a:t>Operation Policy</a:t>
                </a:r>
                <a:endParaRPr lang="en-US" sz="1200" i="1"/>
              </a:p>
            </p:txBody>
          </p:sp>
          <p:sp>
            <p:nvSpPr>
              <p:cNvPr id="169035" name="Oval 75"/>
              <p:cNvSpPr>
                <a:spLocks noChangeArrowheads="1"/>
              </p:cNvSpPr>
              <p:nvPr/>
            </p:nvSpPr>
            <p:spPr bwMode="auto">
              <a:xfrm>
                <a:off x="2089" y="1847"/>
                <a:ext cx="151" cy="26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en-US" sz="1200"/>
              </a:p>
            </p:txBody>
          </p:sp>
          <p:cxnSp>
            <p:nvCxnSpPr>
              <p:cNvPr id="169036" name="AutoShape 76"/>
              <p:cNvCxnSpPr>
                <a:cxnSpLocks noChangeShapeType="1"/>
                <a:stCxn id="168996" idx="3"/>
                <a:endCxn id="169035" idx="4"/>
              </p:cNvCxnSpPr>
              <p:nvPr/>
            </p:nvCxnSpPr>
            <p:spPr bwMode="auto">
              <a:xfrm flipV="1">
                <a:off x="2089" y="2110"/>
                <a:ext cx="76" cy="280"/>
              </a:xfrm>
              <a:prstGeom prst="curvedConnector2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69041" name="Text Box 81"/>
            <p:cNvSpPr txBox="1">
              <a:spLocks noChangeArrowheads="1"/>
            </p:cNvSpPr>
            <p:nvPr/>
          </p:nvSpPr>
          <p:spPr bwMode="auto">
            <a:xfrm>
              <a:off x="5947568" y="6135687"/>
              <a:ext cx="819547" cy="2965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DE" sz="1200">
                  <a:solidFill>
                    <a:schemeClr val="hlink"/>
                  </a:solidFill>
                </a:rPr>
                <a:t>Provider</a:t>
              </a:r>
              <a:endParaRPr lang="en-US" sz="1200">
                <a:solidFill>
                  <a:schemeClr val="hlink"/>
                </a:solidFill>
              </a:endParaRPr>
            </a:p>
          </p:txBody>
        </p:sp>
        <p:sp>
          <p:nvSpPr>
            <p:cNvPr id="169042" name="Text Box 82"/>
            <p:cNvSpPr txBox="1">
              <a:spLocks noChangeArrowheads="1"/>
            </p:cNvSpPr>
            <p:nvPr/>
          </p:nvSpPr>
          <p:spPr bwMode="auto">
            <a:xfrm>
              <a:off x="230981" y="6135687"/>
              <a:ext cx="928506" cy="2965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de-DE" sz="1200">
                  <a:solidFill>
                    <a:schemeClr val="hlink"/>
                  </a:solidFill>
                </a:rPr>
                <a:t>Requester</a:t>
              </a:r>
              <a:endParaRPr lang="en-US" sz="1200">
                <a:solidFill>
                  <a:schemeClr val="hlin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0030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Policy Assertions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Policy assertions are domain-specific</a:t>
            </a:r>
          </a:p>
          <a:p>
            <a:pPr lvl="1"/>
            <a:r>
              <a:rPr lang="de-DE" dirty="0"/>
              <a:t>Strongly typed</a:t>
            </a:r>
          </a:p>
          <a:p>
            <a:pPr lvl="2"/>
            <a:r>
              <a:rPr lang="de-DE" dirty="0"/>
              <a:t>Separate XML schema (syntax) and specification (semantics)</a:t>
            </a:r>
          </a:p>
          <a:p>
            <a:pPr lvl="1"/>
            <a:r>
              <a:rPr lang="de-DE" dirty="0"/>
              <a:t>Arbitrary nested structure of XML elements and attributes</a:t>
            </a:r>
          </a:p>
          <a:p>
            <a:pPr lvl="2"/>
            <a:r>
              <a:rPr lang="de-DE" dirty="0"/>
              <a:t>Allows modeling of domain-specific complexity</a:t>
            </a:r>
          </a:p>
          <a:p>
            <a:pPr lvl="1"/>
            <a:r>
              <a:rPr lang="de-DE" dirty="0"/>
              <a:t>Separate namespace</a:t>
            </a:r>
          </a:p>
          <a:p>
            <a:r>
              <a:rPr lang="de-DE" dirty="0"/>
              <a:t>Assertion complexity</a:t>
            </a:r>
          </a:p>
          <a:p>
            <a:pPr lvl="1"/>
            <a:r>
              <a:rPr lang="de-DE" dirty="0"/>
              <a:t>Simple assertions </a:t>
            </a:r>
            <a:r>
              <a:rPr lang="de-DE" dirty="0">
                <a:latin typeface="Courier New" charset="0"/>
              </a:rPr>
              <a:t>&lt;Auditing&gt;</a:t>
            </a:r>
          </a:p>
          <a:p>
            <a:pPr lvl="1"/>
            <a:r>
              <a:rPr lang="de-DE" dirty="0"/>
              <a:t>Parameterized assertions </a:t>
            </a:r>
            <a:r>
              <a:rPr lang="de-DE" dirty="0">
                <a:latin typeface="Courier New" charset="0"/>
              </a:rPr>
              <a:t>&lt;BaseRetransmissionInterval MilliSeconds="</a:t>
            </a:r>
            <a:r>
              <a:rPr lang="de-DE" dirty="0" smtClean="0">
                <a:latin typeface="Courier New" charset="0"/>
              </a:rPr>
              <a:t>3000“&gt;</a:t>
            </a:r>
            <a:endParaRPr lang="de-DE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69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Consequences for Policy Processors</a:t>
            </a:r>
            <a:endParaRPr lang="de-DE" dirty="0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Support </a:t>
            </a:r>
            <a:r>
              <a:rPr lang="de-DE" dirty="0"/>
              <a:t>WS-Policy syntax directly</a:t>
            </a:r>
          </a:p>
          <a:p>
            <a:r>
              <a:rPr lang="de-DE" dirty="0"/>
              <a:t>Delegate policy assertion processing to assertion-specific handlers</a:t>
            </a:r>
          </a:p>
          <a:p>
            <a:pPr lvl="1"/>
            <a:r>
              <a:rPr lang="de-DE" dirty="0"/>
              <a:t>Assertion-specific intersection, merge, and validation</a:t>
            </a:r>
          </a:p>
        </p:txBody>
      </p:sp>
    </p:spTree>
    <p:extLst>
      <p:ext uri="{BB962C8B-B14F-4D97-AF65-F5344CB8AC3E}">
        <p14:creationId xmlns:p14="http://schemas.microsoft.com/office/powerpoint/2010/main" val="143055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24" name="Rectangle 20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de-DE" smtClean="0"/>
              <a:t>Peer-to-peer</a:t>
            </a:r>
          </a:p>
          <a:p>
            <a:pPr lvl="1"/>
            <a:r>
              <a:rPr lang="de-DE" smtClean="0"/>
              <a:t>Consumer retrieves policy from provider (e.g. WS-MetadataExchange)</a:t>
            </a:r>
          </a:p>
          <a:p>
            <a:r>
              <a:rPr lang="de-DE" smtClean="0"/>
              <a:t>Brokered approach</a:t>
            </a:r>
          </a:p>
          <a:p>
            <a:pPr lvl="1"/>
            <a:r>
              <a:rPr lang="de-DE" smtClean="0"/>
              <a:t>Provider publishes policy to broker (e.g. UDDI)</a:t>
            </a:r>
          </a:p>
          <a:p>
            <a:pPr lvl="1"/>
            <a:r>
              <a:rPr lang="de-DE" smtClean="0"/>
              <a:t>Consumers subscribe to Web services used</a:t>
            </a:r>
          </a:p>
          <a:p>
            <a:pPr lvl="1"/>
            <a:r>
              <a:rPr lang="de-DE" smtClean="0"/>
              <a:t>Broker notifies consumers in case changes occur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0723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Policy Exchange</a:t>
            </a:r>
            <a:endParaRPr lang="en-US"/>
          </a:p>
        </p:txBody>
      </p:sp>
      <p:sp>
        <p:nvSpPr>
          <p:cNvPr id="200715" name="Line 11"/>
          <p:cNvSpPr>
            <a:spLocks noChangeShapeType="1"/>
          </p:cNvSpPr>
          <p:nvPr/>
        </p:nvSpPr>
        <p:spPr bwMode="auto">
          <a:xfrm>
            <a:off x="6429190" y="3572552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200748" name="Group 44"/>
          <p:cNvGrpSpPr>
            <a:grpSpLocks/>
          </p:cNvGrpSpPr>
          <p:nvPr/>
        </p:nvGrpSpPr>
        <p:grpSpPr bwMode="auto">
          <a:xfrm>
            <a:off x="4806765" y="3485239"/>
            <a:ext cx="3582988" cy="1203325"/>
            <a:chOff x="1702" y="2954"/>
            <a:chExt cx="2257" cy="758"/>
          </a:xfrm>
        </p:grpSpPr>
        <p:sp>
          <p:nvSpPr>
            <p:cNvPr id="200710" name="AutoShape 6"/>
            <p:cNvSpPr>
              <a:spLocks noChangeArrowheads="1"/>
            </p:cNvSpPr>
            <p:nvPr/>
          </p:nvSpPr>
          <p:spPr bwMode="auto">
            <a:xfrm>
              <a:off x="3256" y="3096"/>
              <a:ext cx="703" cy="4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/>
                <a:t>Provider</a:t>
              </a:r>
              <a:endParaRPr lang="en-US"/>
            </a:p>
          </p:txBody>
        </p:sp>
        <p:sp>
          <p:nvSpPr>
            <p:cNvPr id="200711" name="Line 7"/>
            <p:cNvSpPr>
              <a:spLocks noChangeShapeType="1"/>
            </p:cNvSpPr>
            <p:nvPr/>
          </p:nvSpPr>
          <p:spPr bwMode="auto">
            <a:xfrm>
              <a:off x="2405" y="3320"/>
              <a:ext cx="76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0712" name="Oval 8"/>
            <p:cNvSpPr>
              <a:spLocks noChangeArrowheads="1"/>
            </p:cNvSpPr>
            <p:nvPr/>
          </p:nvSpPr>
          <p:spPr bwMode="auto">
            <a:xfrm>
              <a:off x="3171" y="3263"/>
              <a:ext cx="107" cy="11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00714" name="AutoShape 10"/>
            <p:cNvSpPr>
              <a:spLocks noChangeArrowheads="1"/>
            </p:cNvSpPr>
            <p:nvPr/>
          </p:nvSpPr>
          <p:spPr bwMode="auto">
            <a:xfrm>
              <a:off x="1702" y="3096"/>
              <a:ext cx="703" cy="4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/>
                <a:t>Consumer</a:t>
              </a:r>
              <a:endParaRPr lang="en-US"/>
            </a:p>
          </p:txBody>
        </p:sp>
        <p:sp>
          <p:nvSpPr>
            <p:cNvPr id="200716" name="Line 12"/>
            <p:cNvSpPr>
              <a:spLocks noChangeShapeType="1"/>
            </p:cNvSpPr>
            <p:nvPr/>
          </p:nvSpPr>
          <p:spPr bwMode="auto">
            <a:xfrm>
              <a:off x="2837" y="2954"/>
              <a:ext cx="0" cy="758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00713" name="Rectangle 9"/>
          <p:cNvSpPr>
            <a:spLocks noChangeArrowheads="1"/>
          </p:cNvSpPr>
          <p:nvPr/>
        </p:nvSpPr>
        <p:spPr bwMode="gray">
          <a:xfrm>
            <a:off x="7038790" y="4217077"/>
            <a:ext cx="369888" cy="338137"/>
          </a:xfrm>
          <a:prstGeom prst="rect">
            <a:avLst/>
          </a:prstGeom>
          <a:solidFill>
            <a:srgbClr val="FFDF9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>
              <a:spcBef>
                <a:spcPct val="75000"/>
              </a:spcBef>
              <a:buClr>
                <a:schemeClr val="tx1"/>
              </a:buClr>
              <a:buFont typeface="Wingdings" charset="0"/>
              <a:buNone/>
            </a:pPr>
            <a:r>
              <a:rPr lang="de-DE"/>
              <a:t>P</a:t>
            </a:r>
            <a:endParaRPr lang="en-US"/>
          </a:p>
        </p:txBody>
      </p:sp>
      <p:sp>
        <p:nvSpPr>
          <p:cNvPr id="200721" name="AutoShape 17"/>
          <p:cNvSpPr>
            <a:spLocks noChangeArrowheads="1"/>
          </p:cNvSpPr>
          <p:nvPr/>
        </p:nvSpPr>
        <p:spPr bwMode="auto">
          <a:xfrm>
            <a:off x="6049778" y="2489877"/>
            <a:ext cx="1116012" cy="6921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/>
              <a:t>Broker</a:t>
            </a:r>
            <a:endParaRPr lang="en-US"/>
          </a:p>
        </p:txBody>
      </p:sp>
      <p:sp>
        <p:nvSpPr>
          <p:cNvPr id="200725" name="Freeform 21"/>
          <p:cNvSpPr>
            <a:spLocks/>
          </p:cNvSpPr>
          <p:nvPr/>
        </p:nvSpPr>
        <p:spPr bwMode="auto">
          <a:xfrm>
            <a:off x="7308665" y="2845477"/>
            <a:ext cx="504825" cy="728662"/>
          </a:xfrm>
          <a:custGeom>
            <a:avLst/>
            <a:gdLst>
              <a:gd name="T0" fmla="*/ 318 w 318"/>
              <a:gd name="T1" fmla="*/ 459 h 459"/>
              <a:gd name="T2" fmla="*/ 259 w 318"/>
              <a:gd name="T3" fmla="*/ 194 h 459"/>
              <a:gd name="T4" fmla="*/ 0 w 318"/>
              <a:gd name="T5" fmla="*/ 0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8" h="459">
                <a:moveTo>
                  <a:pt x="318" y="459"/>
                </a:moveTo>
                <a:cubicBezTo>
                  <a:pt x="308" y="415"/>
                  <a:pt x="313" y="272"/>
                  <a:pt x="259" y="194"/>
                </a:cubicBezTo>
                <a:cubicBezTo>
                  <a:pt x="205" y="116"/>
                  <a:pt x="54" y="40"/>
                  <a:pt x="0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200747" name="Group 43"/>
          <p:cNvGrpSpPr>
            <a:grpSpLocks/>
          </p:cNvGrpSpPr>
          <p:nvPr/>
        </p:nvGrpSpPr>
        <p:grpSpPr bwMode="auto">
          <a:xfrm>
            <a:off x="5019490" y="3913864"/>
            <a:ext cx="2119313" cy="1123950"/>
            <a:chOff x="1836" y="3224"/>
            <a:chExt cx="1335" cy="708"/>
          </a:xfrm>
        </p:grpSpPr>
        <p:sp>
          <p:nvSpPr>
            <p:cNvPr id="200727" name="AutoShape 23"/>
            <p:cNvSpPr>
              <a:spLocks noChangeArrowheads="1"/>
            </p:cNvSpPr>
            <p:nvPr/>
          </p:nvSpPr>
          <p:spPr bwMode="auto">
            <a:xfrm>
              <a:off x="1836" y="3224"/>
              <a:ext cx="703" cy="4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/>
                <a:t>Consumer</a:t>
              </a:r>
              <a:endParaRPr lang="en-US"/>
            </a:p>
          </p:txBody>
        </p:sp>
        <p:sp>
          <p:nvSpPr>
            <p:cNvPr id="200730" name="Line 26"/>
            <p:cNvSpPr>
              <a:spLocks noChangeShapeType="1"/>
            </p:cNvSpPr>
            <p:nvPr/>
          </p:nvSpPr>
          <p:spPr bwMode="auto">
            <a:xfrm flipV="1">
              <a:off x="2485" y="3320"/>
              <a:ext cx="686" cy="5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0728" name="AutoShape 24"/>
            <p:cNvSpPr>
              <a:spLocks noChangeArrowheads="1"/>
            </p:cNvSpPr>
            <p:nvPr/>
          </p:nvSpPr>
          <p:spPr bwMode="auto">
            <a:xfrm>
              <a:off x="1972" y="3360"/>
              <a:ext cx="703" cy="4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/>
                <a:t>Consumer</a:t>
              </a:r>
              <a:endParaRPr lang="en-US"/>
            </a:p>
          </p:txBody>
        </p:sp>
        <p:sp>
          <p:nvSpPr>
            <p:cNvPr id="200731" name="Line 27"/>
            <p:cNvSpPr>
              <a:spLocks noChangeShapeType="1"/>
            </p:cNvSpPr>
            <p:nvPr/>
          </p:nvSpPr>
          <p:spPr bwMode="auto">
            <a:xfrm flipV="1">
              <a:off x="2757" y="3320"/>
              <a:ext cx="414" cy="36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0732" name="Line 28"/>
            <p:cNvSpPr>
              <a:spLocks noChangeShapeType="1"/>
            </p:cNvSpPr>
            <p:nvPr/>
          </p:nvSpPr>
          <p:spPr bwMode="auto">
            <a:xfrm flipV="1">
              <a:off x="2621" y="3320"/>
              <a:ext cx="550" cy="2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0729" name="AutoShape 25"/>
            <p:cNvSpPr>
              <a:spLocks noChangeArrowheads="1"/>
            </p:cNvSpPr>
            <p:nvPr/>
          </p:nvSpPr>
          <p:spPr bwMode="auto">
            <a:xfrm>
              <a:off x="2108" y="3496"/>
              <a:ext cx="703" cy="436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/>
                <a:t>Consumer</a:t>
              </a:r>
              <a:endParaRPr lang="en-US"/>
            </a:p>
          </p:txBody>
        </p:sp>
      </p:grpSp>
      <p:grpSp>
        <p:nvGrpSpPr>
          <p:cNvPr id="200746" name="Group 42"/>
          <p:cNvGrpSpPr>
            <a:grpSpLocks/>
          </p:cNvGrpSpPr>
          <p:nvPr/>
        </p:nvGrpSpPr>
        <p:grpSpPr bwMode="auto">
          <a:xfrm>
            <a:off x="5475103" y="2845477"/>
            <a:ext cx="504825" cy="1376362"/>
            <a:chOff x="2087" y="2551"/>
            <a:chExt cx="318" cy="867"/>
          </a:xfrm>
        </p:grpSpPr>
        <p:sp>
          <p:nvSpPr>
            <p:cNvPr id="200726" name="Freeform 22"/>
            <p:cNvSpPr>
              <a:spLocks/>
            </p:cNvSpPr>
            <p:nvPr/>
          </p:nvSpPr>
          <p:spPr bwMode="auto">
            <a:xfrm flipH="1">
              <a:off x="2087" y="2551"/>
              <a:ext cx="318" cy="459"/>
            </a:xfrm>
            <a:custGeom>
              <a:avLst/>
              <a:gdLst>
                <a:gd name="T0" fmla="*/ 318 w 318"/>
                <a:gd name="T1" fmla="*/ 459 h 459"/>
                <a:gd name="T2" fmla="*/ 259 w 318"/>
                <a:gd name="T3" fmla="*/ 194 h 459"/>
                <a:gd name="T4" fmla="*/ 0 w 318"/>
                <a:gd name="T5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8" h="459">
                  <a:moveTo>
                    <a:pt x="318" y="459"/>
                  </a:moveTo>
                  <a:cubicBezTo>
                    <a:pt x="308" y="415"/>
                    <a:pt x="313" y="272"/>
                    <a:pt x="259" y="194"/>
                  </a:cubicBezTo>
                  <a:cubicBezTo>
                    <a:pt x="205" y="116"/>
                    <a:pt x="54" y="40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triangle" w="lg" len="lg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00733" name="Freeform 29"/>
            <p:cNvSpPr>
              <a:spLocks/>
            </p:cNvSpPr>
            <p:nvPr/>
          </p:nvSpPr>
          <p:spPr bwMode="auto">
            <a:xfrm flipH="1">
              <a:off x="2142" y="2551"/>
              <a:ext cx="263" cy="595"/>
            </a:xfrm>
            <a:custGeom>
              <a:avLst/>
              <a:gdLst>
                <a:gd name="T0" fmla="*/ 318 w 318"/>
                <a:gd name="T1" fmla="*/ 459 h 459"/>
                <a:gd name="T2" fmla="*/ 259 w 318"/>
                <a:gd name="T3" fmla="*/ 194 h 459"/>
                <a:gd name="T4" fmla="*/ 0 w 318"/>
                <a:gd name="T5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8" h="459">
                  <a:moveTo>
                    <a:pt x="318" y="459"/>
                  </a:moveTo>
                  <a:cubicBezTo>
                    <a:pt x="308" y="415"/>
                    <a:pt x="313" y="272"/>
                    <a:pt x="259" y="194"/>
                  </a:cubicBezTo>
                  <a:cubicBezTo>
                    <a:pt x="205" y="116"/>
                    <a:pt x="54" y="40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triangle" w="lg" len="lg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00734" name="Freeform 30"/>
            <p:cNvSpPr>
              <a:spLocks/>
            </p:cNvSpPr>
            <p:nvPr/>
          </p:nvSpPr>
          <p:spPr bwMode="auto">
            <a:xfrm flipH="1">
              <a:off x="2215" y="2551"/>
              <a:ext cx="190" cy="731"/>
            </a:xfrm>
            <a:custGeom>
              <a:avLst/>
              <a:gdLst>
                <a:gd name="T0" fmla="*/ 318 w 318"/>
                <a:gd name="T1" fmla="*/ 459 h 459"/>
                <a:gd name="T2" fmla="*/ 259 w 318"/>
                <a:gd name="T3" fmla="*/ 194 h 459"/>
                <a:gd name="T4" fmla="*/ 0 w 318"/>
                <a:gd name="T5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8" h="459">
                  <a:moveTo>
                    <a:pt x="318" y="459"/>
                  </a:moveTo>
                  <a:cubicBezTo>
                    <a:pt x="308" y="415"/>
                    <a:pt x="313" y="272"/>
                    <a:pt x="259" y="194"/>
                  </a:cubicBezTo>
                  <a:cubicBezTo>
                    <a:pt x="205" y="116"/>
                    <a:pt x="54" y="40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triangle" w="lg" len="lg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00735" name="Freeform 31"/>
            <p:cNvSpPr>
              <a:spLocks/>
            </p:cNvSpPr>
            <p:nvPr/>
          </p:nvSpPr>
          <p:spPr bwMode="auto">
            <a:xfrm flipH="1">
              <a:off x="2297" y="2551"/>
              <a:ext cx="108" cy="867"/>
            </a:xfrm>
            <a:custGeom>
              <a:avLst/>
              <a:gdLst>
                <a:gd name="T0" fmla="*/ 318 w 318"/>
                <a:gd name="T1" fmla="*/ 459 h 459"/>
                <a:gd name="T2" fmla="*/ 259 w 318"/>
                <a:gd name="T3" fmla="*/ 194 h 459"/>
                <a:gd name="T4" fmla="*/ 0 w 318"/>
                <a:gd name="T5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8" h="459">
                  <a:moveTo>
                    <a:pt x="318" y="459"/>
                  </a:moveTo>
                  <a:cubicBezTo>
                    <a:pt x="308" y="415"/>
                    <a:pt x="313" y="272"/>
                    <a:pt x="259" y="194"/>
                  </a:cubicBezTo>
                  <a:cubicBezTo>
                    <a:pt x="205" y="116"/>
                    <a:pt x="54" y="40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triangle" w="lg" len="lg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00736" name="Rectangle 32"/>
          <p:cNvSpPr>
            <a:spLocks noChangeArrowheads="1"/>
          </p:cNvSpPr>
          <p:nvPr/>
        </p:nvSpPr>
        <p:spPr bwMode="gray">
          <a:xfrm>
            <a:off x="7138803" y="4345664"/>
            <a:ext cx="369887" cy="338138"/>
          </a:xfrm>
          <a:prstGeom prst="rect">
            <a:avLst/>
          </a:prstGeom>
          <a:solidFill>
            <a:srgbClr val="FFDF9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>
              <a:spcBef>
                <a:spcPct val="75000"/>
              </a:spcBef>
              <a:buClr>
                <a:schemeClr val="tx1"/>
              </a:buClr>
              <a:buFont typeface="Wingdings" charset="0"/>
              <a:buNone/>
            </a:pPr>
            <a:r>
              <a:rPr lang="de-DE"/>
              <a:t>P'</a:t>
            </a:r>
            <a:endParaRPr lang="en-US"/>
          </a:p>
        </p:txBody>
      </p:sp>
      <p:sp>
        <p:nvSpPr>
          <p:cNvPr id="200738" name="Line 34"/>
          <p:cNvSpPr>
            <a:spLocks noChangeShapeType="1"/>
          </p:cNvSpPr>
          <p:nvPr/>
        </p:nvSpPr>
        <p:spPr bwMode="auto">
          <a:xfrm>
            <a:off x="6021203" y="3790039"/>
            <a:ext cx="11699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00739" name="Line 35"/>
          <p:cNvSpPr>
            <a:spLocks noChangeShapeType="1"/>
          </p:cNvSpPr>
          <p:nvPr/>
        </p:nvSpPr>
        <p:spPr bwMode="auto">
          <a:xfrm flipH="1">
            <a:off x="6027553" y="3886877"/>
            <a:ext cx="11699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200745" name="Group 41"/>
          <p:cNvGrpSpPr>
            <a:grpSpLocks/>
          </p:cNvGrpSpPr>
          <p:nvPr/>
        </p:nvGrpSpPr>
        <p:grpSpPr bwMode="auto">
          <a:xfrm>
            <a:off x="5475103" y="2840714"/>
            <a:ext cx="504825" cy="1376363"/>
            <a:chOff x="718" y="2415"/>
            <a:chExt cx="318" cy="867"/>
          </a:xfrm>
        </p:grpSpPr>
        <p:sp>
          <p:nvSpPr>
            <p:cNvPr id="200741" name="Freeform 37"/>
            <p:cNvSpPr>
              <a:spLocks/>
            </p:cNvSpPr>
            <p:nvPr/>
          </p:nvSpPr>
          <p:spPr bwMode="auto">
            <a:xfrm flipH="1">
              <a:off x="718" y="2415"/>
              <a:ext cx="318" cy="459"/>
            </a:xfrm>
            <a:custGeom>
              <a:avLst/>
              <a:gdLst>
                <a:gd name="T0" fmla="*/ 318 w 318"/>
                <a:gd name="T1" fmla="*/ 459 h 459"/>
                <a:gd name="T2" fmla="*/ 259 w 318"/>
                <a:gd name="T3" fmla="*/ 194 h 459"/>
                <a:gd name="T4" fmla="*/ 0 w 318"/>
                <a:gd name="T5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8" h="459">
                  <a:moveTo>
                    <a:pt x="318" y="459"/>
                  </a:moveTo>
                  <a:cubicBezTo>
                    <a:pt x="308" y="415"/>
                    <a:pt x="313" y="272"/>
                    <a:pt x="259" y="194"/>
                  </a:cubicBezTo>
                  <a:cubicBezTo>
                    <a:pt x="205" y="116"/>
                    <a:pt x="54" y="40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00742" name="Freeform 38"/>
            <p:cNvSpPr>
              <a:spLocks/>
            </p:cNvSpPr>
            <p:nvPr/>
          </p:nvSpPr>
          <p:spPr bwMode="auto">
            <a:xfrm flipH="1">
              <a:off x="773" y="2415"/>
              <a:ext cx="263" cy="595"/>
            </a:xfrm>
            <a:custGeom>
              <a:avLst/>
              <a:gdLst>
                <a:gd name="T0" fmla="*/ 318 w 318"/>
                <a:gd name="T1" fmla="*/ 459 h 459"/>
                <a:gd name="T2" fmla="*/ 259 w 318"/>
                <a:gd name="T3" fmla="*/ 194 h 459"/>
                <a:gd name="T4" fmla="*/ 0 w 318"/>
                <a:gd name="T5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8" h="459">
                  <a:moveTo>
                    <a:pt x="318" y="459"/>
                  </a:moveTo>
                  <a:cubicBezTo>
                    <a:pt x="308" y="415"/>
                    <a:pt x="313" y="272"/>
                    <a:pt x="259" y="194"/>
                  </a:cubicBezTo>
                  <a:cubicBezTo>
                    <a:pt x="205" y="116"/>
                    <a:pt x="54" y="40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00743" name="Freeform 39"/>
            <p:cNvSpPr>
              <a:spLocks/>
            </p:cNvSpPr>
            <p:nvPr/>
          </p:nvSpPr>
          <p:spPr bwMode="auto">
            <a:xfrm flipH="1">
              <a:off x="846" y="2415"/>
              <a:ext cx="190" cy="731"/>
            </a:xfrm>
            <a:custGeom>
              <a:avLst/>
              <a:gdLst>
                <a:gd name="T0" fmla="*/ 318 w 318"/>
                <a:gd name="T1" fmla="*/ 459 h 459"/>
                <a:gd name="T2" fmla="*/ 259 w 318"/>
                <a:gd name="T3" fmla="*/ 194 h 459"/>
                <a:gd name="T4" fmla="*/ 0 w 318"/>
                <a:gd name="T5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8" h="459">
                  <a:moveTo>
                    <a:pt x="318" y="459"/>
                  </a:moveTo>
                  <a:cubicBezTo>
                    <a:pt x="308" y="415"/>
                    <a:pt x="313" y="272"/>
                    <a:pt x="259" y="194"/>
                  </a:cubicBezTo>
                  <a:cubicBezTo>
                    <a:pt x="205" y="116"/>
                    <a:pt x="54" y="40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00744" name="Freeform 40"/>
            <p:cNvSpPr>
              <a:spLocks/>
            </p:cNvSpPr>
            <p:nvPr/>
          </p:nvSpPr>
          <p:spPr bwMode="auto">
            <a:xfrm flipH="1">
              <a:off x="928" y="2415"/>
              <a:ext cx="108" cy="867"/>
            </a:xfrm>
            <a:custGeom>
              <a:avLst/>
              <a:gdLst>
                <a:gd name="T0" fmla="*/ 318 w 318"/>
                <a:gd name="T1" fmla="*/ 459 h 459"/>
                <a:gd name="T2" fmla="*/ 259 w 318"/>
                <a:gd name="T3" fmla="*/ 194 h 459"/>
                <a:gd name="T4" fmla="*/ 0 w 318"/>
                <a:gd name="T5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8" h="459">
                  <a:moveTo>
                    <a:pt x="318" y="459"/>
                  </a:moveTo>
                  <a:cubicBezTo>
                    <a:pt x="308" y="415"/>
                    <a:pt x="313" y="272"/>
                    <a:pt x="259" y="194"/>
                  </a:cubicBezTo>
                  <a:cubicBezTo>
                    <a:pt x="205" y="116"/>
                    <a:pt x="54" y="40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594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0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007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2007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0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0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0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007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00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24" grpId="0" build="p"/>
      <p:bldP spid="200721" grpId="0" animBg="1"/>
      <p:bldP spid="200725" grpId="0" animBg="1"/>
      <p:bldP spid="200736" grpId="0" animBg="1"/>
      <p:bldP spid="200738" grpId="0" animBg="1"/>
      <p:bldP spid="200738" grpId="1" animBg="1"/>
      <p:bldP spid="200739" grpId="0" animBg="1"/>
      <p:bldP spid="20073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Transport Protocol Neutral SOAP</a:t>
            </a:r>
            <a:endParaRPr lang="en-US"/>
          </a:p>
        </p:txBody>
      </p:sp>
      <p:graphicFrame>
        <p:nvGraphicFramePr>
          <p:cNvPr id="1026" name="Object 2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5194929"/>
              </p:ext>
            </p:extLst>
          </p:nvPr>
        </p:nvGraphicFramePr>
        <p:xfrm>
          <a:off x="709330" y="2912268"/>
          <a:ext cx="54102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Bitmap Image" r:id="rId3" imgW="5409524" imgH="2819794" progId="Paint.Picture">
                  <p:embed/>
                </p:oleObj>
              </mc:Choice>
              <mc:Fallback>
                <p:oleObj name="Bitmap Image" r:id="rId3" imgW="5409524" imgH="281979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330" y="2912268"/>
                        <a:ext cx="5410200" cy="2819400"/>
                      </a:xfrm>
                      <a:prstGeom prst="rect">
                        <a:avLst/>
                      </a:prstGeom>
                      <a:extLst>
                        <a:ext uri="{FAA26D3D-D897-4be2-8F04-BA451C77F1D7}">
                          <ma14:placeholderFlag xmlns:ma14="http://schemas.microsoft.com/office/mac/drawingml/2011/main" val="1"/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7"/>
          <p:cNvSpPr txBox="1">
            <a:spLocks noChangeArrowheads="1"/>
          </p:cNvSpPr>
          <p:nvPr/>
        </p:nvSpPr>
        <p:spPr bwMode="auto">
          <a:xfrm>
            <a:off x="368415" y="1527473"/>
            <a:ext cx="84071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323D43"/>
                </a:solidFill>
                <a:latin typeface="Georgia"/>
                <a:cs typeface="Georgia"/>
              </a:rPr>
              <a:t>Classic </a:t>
            </a:r>
            <a:r>
              <a:rPr lang="en-US" sz="2400" dirty="0">
                <a:solidFill>
                  <a:srgbClr val="323D43"/>
                </a:solidFill>
                <a:latin typeface="Georgia"/>
                <a:cs typeface="Georgia"/>
              </a:rPr>
              <a:t>SOAP example to execute Stock Price Web </a:t>
            </a:r>
            <a:r>
              <a:rPr lang="en-US" sz="2400" dirty="0" smtClean="0">
                <a:solidFill>
                  <a:srgbClr val="323D43"/>
                </a:solidFill>
                <a:latin typeface="Georgia"/>
                <a:cs typeface="Georgia"/>
              </a:rPr>
              <a:t>Service:</a:t>
            </a:r>
            <a:endParaRPr lang="en-US" sz="2400" dirty="0">
              <a:solidFill>
                <a:srgbClr val="323D43"/>
              </a:solidFill>
              <a:latin typeface="Georgia"/>
              <a:cs typeface="Georgia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auto">
          <a:xfrm>
            <a:off x="5719480" y="3465512"/>
            <a:ext cx="1871663" cy="936625"/>
          </a:xfrm>
          <a:prstGeom prst="rect">
            <a:avLst/>
          </a:prstGeom>
          <a:gradFill rotWithShape="1">
            <a:gsLst>
              <a:gs pos="0">
                <a:srgbClr val="006666"/>
              </a:gs>
              <a:gs pos="100000">
                <a:srgbClr val="CCFFCC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b="1">
                <a:latin typeface="Arial" charset="0"/>
              </a:rPr>
              <a:t>The type of the </a:t>
            </a:r>
          </a:p>
          <a:p>
            <a:pPr algn="ctr" eaLnBrk="1" hangingPunct="1"/>
            <a:r>
              <a:rPr lang="en-US" sz="1400" b="1">
                <a:latin typeface="Arial" charset="0"/>
              </a:rPr>
              <a:t>message being </a:t>
            </a:r>
          </a:p>
          <a:p>
            <a:pPr algn="ctr" eaLnBrk="1" hangingPunct="1"/>
            <a:r>
              <a:rPr lang="en-US" sz="1400" b="1">
                <a:latin typeface="Arial" charset="0"/>
              </a:rPr>
              <a:t>conveyed is SOAP </a:t>
            </a:r>
          </a:p>
        </p:txBody>
      </p:sp>
      <p:sp>
        <p:nvSpPr>
          <p:cNvPr id="1030" name="Rectangle 19"/>
          <p:cNvSpPr>
            <a:spLocks noChangeArrowheads="1"/>
          </p:cNvSpPr>
          <p:nvPr/>
        </p:nvSpPr>
        <p:spPr bwMode="auto">
          <a:xfrm>
            <a:off x="5719480" y="2384425"/>
            <a:ext cx="1871663" cy="936625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rgbClr val="99CCF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b="1">
                <a:latin typeface="Arial" charset="0"/>
              </a:rPr>
              <a:t>Host URI</a:t>
            </a:r>
          </a:p>
        </p:txBody>
      </p:sp>
      <p:sp>
        <p:nvSpPr>
          <p:cNvPr id="1031" name="Rectangle 20"/>
          <p:cNvSpPr>
            <a:spLocks noChangeArrowheads="1"/>
          </p:cNvSpPr>
          <p:nvPr/>
        </p:nvSpPr>
        <p:spPr bwMode="auto">
          <a:xfrm>
            <a:off x="5719480" y="4545012"/>
            <a:ext cx="1871663" cy="936625"/>
          </a:xfrm>
          <a:prstGeom prst="rect">
            <a:avLst/>
          </a:prstGeom>
          <a:gradFill rotWithShape="0">
            <a:gsLst>
              <a:gs pos="0">
                <a:srgbClr val="9900CC"/>
              </a:gs>
              <a:gs pos="100000">
                <a:srgbClr val="CCCCFF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b="1">
                <a:latin typeface="Arial" charset="0"/>
              </a:rPr>
              <a:t>SOAP Action</a:t>
            </a:r>
          </a:p>
        </p:txBody>
      </p:sp>
      <p:sp>
        <p:nvSpPr>
          <p:cNvPr id="1032" name="Freeform 27"/>
          <p:cNvSpPr>
            <a:spLocks/>
          </p:cNvSpPr>
          <p:nvPr/>
        </p:nvSpPr>
        <p:spPr bwMode="auto">
          <a:xfrm>
            <a:off x="1901543" y="2600325"/>
            <a:ext cx="3817937" cy="287337"/>
          </a:xfrm>
          <a:custGeom>
            <a:avLst/>
            <a:gdLst>
              <a:gd name="T0" fmla="*/ 2405 w 2405"/>
              <a:gd name="T1" fmla="*/ 181 h 181"/>
              <a:gd name="T2" fmla="*/ 1996 w 2405"/>
              <a:gd name="T3" fmla="*/ 45 h 181"/>
              <a:gd name="T4" fmla="*/ 0 w 2405"/>
              <a:gd name="T5" fmla="*/ 0 h 181"/>
              <a:gd name="T6" fmla="*/ 0 60000 65536"/>
              <a:gd name="T7" fmla="*/ 0 60000 65536"/>
              <a:gd name="T8" fmla="*/ 0 60000 65536"/>
              <a:gd name="T9" fmla="*/ 0 w 2405"/>
              <a:gd name="T10" fmla="*/ 0 h 181"/>
              <a:gd name="T11" fmla="*/ 2405 w 2405"/>
              <a:gd name="T12" fmla="*/ 181 h 1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5" h="181">
                <a:moveTo>
                  <a:pt x="2405" y="181"/>
                </a:moveTo>
                <a:cubicBezTo>
                  <a:pt x="2401" y="128"/>
                  <a:pt x="2397" y="75"/>
                  <a:pt x="1996" y="45"/>
                </a:cubicBezTo>
                <a:cubicBezTo>
                  <a:pt x="1595" y="15"/>
                  <a:pt x="797" y="7"/>
                  <a:pt x="0" y="0"/>
                </a:cubicBezTo>
              </a:path>
            </a:pathLst>
          </a:custGeom>
          <a:noFill/>
          <a:ln w="25400">
            <a:solidFill>
              <a:schemeClr val="accent2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Freeform 28"/>
          <p:cNvSpPr>
            <a:spLocks/>
          </p:cNvSpPr>
          <p:nvPr/>
        </p:nvSpPr>
        <p:spPr bwMode="auto">
          <a:xfrm>
            <a:off x="3990693" y="2887662"/>
            <a:ext cx="1728787" cy="1081088"/>
          </a:xfrm>
          <a:custGeom>
            <a:avLst/>
            <a:gdLst>
              <a:gd name="T0" fmla="*/ 1089 w 1089"/>
              <a:gd name="T1" fmla="*/ 681 h 681"/>
              <a:gd name="T2" fmla="*/ 726 w 1089"/>
              <a:gd name="T3" fmla="*/ 136 h 681"/>
              <a:gd name="T4" fmla="*/ 0 w 1089"/>
              <a:gd name="T5" fmla="*/ 0 h 681"/>
              <a:gd name="T6" fmla="*/ 0 60000 65536"/>
              <a:gd name="T7" fmla="*/ 0 60000 65536"/>
              <a:gd name="T8" fmla="*/ 0 60000 65536"/>
              <a:gd name="T9" fmla="*/ 0 w 1089"/>
              <a:gd name="T10" fmla="*/ 0 h 681"/>
              <a:gd name="T11" fmla="*/ 1089 w 1089"/>
              <a:gd name="T12" fmla="*/ 681 h 6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9" h="681">
                <a:moveTo>
                  <a:pt x="1089" y="681"/>
                </a:moveTo>
                <a:cubicBezTo>
                  <a:pt x="998" y="465"/>
                  <a:pt x="907" y="249"/>
                  <a:pt x="726" y="136"/>
                </a:cubicBezTo>
                <a:cubicBezTo>
                  <a:pt x="545" y="23"/>
                  <a:pt x="272" y="11"/>
                  <a:pt x="0" y="0"/>
                </a:cubicBezTo>
              </a:path>
            </a:pathLst>
          </a:cu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Freeform 29"/>
          <p:cNvSpPr>
            <a:spLocks/>
          </p:cNvSpPr>
          <p:nvPr/>
        </p:nvSpPr>
        <p:spPr bwMode="auto">
          <a:xfrm>
            <a:off x="3269968" y="3248025"/>
            <a:ext cx="2449512" cy="1800225"/>
          </a:xfrm>
          <a:custGeom>
            <a:avLst/>
            <a:gdLst>
              <a:gd name="T0" fmla="*/ 1543 w 1543"/>
              <a:gd name="T1" fmla="*/ 1134 h 1134"/>
              <a:gd name="T2" fmla="*/ 1134 w 1543"/>
              <a:gd name="T3" fmla="*/ 363 h 1134"/>
              <a:gd name="T4" fmla="*/ 0 w 1543"/>
              <a:gd name="T5" fmla="*/ 0 h 1134"/>
              <a:gd name="T6" fmla="*/ 0 60000 65536"/>
              <a:gd name="T7" fmla="*/ 0 60000 65536"/>
              <a:gd name="T8" fmla="*/ 0 60000 65536"/>
              <a:gd name="T9" fmla="*/ 0 w 1543"/>
              <a:gd name="T10" fmla="*/ 0 h 1134"/>
              <a:gd name="T11" fmla="*/ 1543 w 1543"/>
              <a:gd name="T12" fmla="*/ 1134 h 11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43" h="1134">
                <a:moveTo>
                  <a:pt x="1543" y="1134"/>
                </a:moveTo>
                <a:cubicBezTo>
                  <a:pt x="1467" y="843"/>
                  <a:pt x="1391" y="552"/>
                  <a:pt x="1134" y="363"/>
                </a:cubicBezTo>
                <a:cubicBezTo>
                  <a:pt x="877" y="174"/>
                  <a:pt x="438" y="87"/>
                  <a:pt x="0" y="0"/>
                </a:cubicBezTo>
              </a:path>
            </a:pathLst>
          </a:custGeom>
          <a:noFill/>
          <a:ln w="25400">
            <a:solidFill>
              <a:srgbClr val="9900CC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Text Box 30"/>
          <p:cNvSpPr txBox="1">
            <a:spLocks noChangeArrowheads="1"/>
          </p:cNvSpPr>
          <p:nvPr/>
        </p:nvSpPr>
        <p:spPr bwMode="auto">
          <a:xfrm>
            <a:off x="324000" y="5949512"/>
            <a:ext cx="79016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323D43"/>
                </a:solidFill>
                <a:latin typeface="Georgia"/>
                <a:cs typeface="Georgia"/>
              </a:rPr>
              <a:t>SOAP </a:t>
            </a:r>
            <a:r>
              <a:rPr lang="en-US" sz="2400" dirty="0">
                <a:solidFill>
                  <a:srgbClr val="323D43"/>
                </a:solidFill>
                <a:latin typeface="Georgia"/>
                <a:cs typeface="Georgia"/>
              </a:rPr>
              <a:t>Message is dependent on the transport </a:t>
            </a:r>
            <a:r>
              <a:rPr lang="en-US" sz="2400" dirty="0" smtClean="0">
                <a:solidFill>
                  <a:srgbClr val="323D43"/>
                </a:solidFill>
                <a:latin typeface="Georgia"/>
                <a:cs typeface="Georgia"/>
              </a:rPr>
              <a:t>protocol!</a:t>
            </a:r>
            <a:endParaRPr lang="en-US" sz="2400" dirty="0">
              <a:solidFill>
                <a:srgbClr val="323D43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875598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WS-Policy Roadmap</a:t>
            </a:r>
          </a:p>
        </p:txBody>
      </p:sp>
      <p:sp>
        <p:nvSpPr>
          <p:cNvPr id="208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Republished September 2004</a:t>
            </a:r>
          </a:p>
          <a:p>
            <a:pPr lvl="1"/>
            <a:r>
              <a:rPr lang="en-US"/>
              <a:t>WS-Policy &amp; WS-PolicyAttachments</a:t>
            </a:r>
          </a:p>
          <a:p>
            <a:pPr lvl="1"/>
            <a:r>
              <a:rPr lang="en-US"/>
              <a:t>Initial Interoperability Testing</a:t>
            </a:r>
          </a:p>
          <a:p>
            <a:pPr lvl="2"/>
            <a:r>
              <a:rPr lang="en-US"/>
              <a:t>Merging, Intersection, Normalization, Effective Policy Calculation</a:t>
            </a:r>
          </a:p>
          <a:p>
            <a:pPr lvl="2"/>
            <a:r>
              <a:rPr lang="en-US"/>
              <a:t>Live endpoints available</a:t>
            </a:r>
          </a:p>
          <a:p>
            <a:r>
              <a:rPr lang="en-US"/>
              <a:t>Next steps</a:t>
            </a:r>
          </a:p>
          <a:p>
            <a:pPr lvl="1"/>
            <a:r>
              <a:rPr lang="en-US"/>
              <a:t>Demonstrate Interoperability enabled by WS-Policy</a:t>
            </a:r>
          </a:p>
          <a:p>
            <a:pPr lvl="2"/>
            <a:r>
              <a:rPr lang="en-US"/>
              <a:t>Using domain-specific scenario</a:t>
            </a:r>
          </a:p>
          <a:p>
            <a:pPr lvl="1"/>
            <a:r>
              <a:rPr lang="en-US"/>
              <a:t>Co-authors will develop a standardization plan</a:t>
            </a:r>
          </a:p>
          <a:p>
            <a:pPr lvl="2"/>
            <a:r>
              <a:rPr lang="en-US"/>
              <a:t>WS-Policy is already published with royalty-free licensing terms</a:t>
            </a:r>
          </a:p>
          <a:p>
            <a:pPr lvl="2"/>
            <a:r>
              <a:rPr lang="en-US"/>
              <a:t>WS-Policy will be submitted to a standards body</a:t>
            </a:r>
          </a:p>
        </p:txBody>
      </p:sp>
    </p:spTree>
    <p:extLst>
      <p:ext uri="{BB962C8B-B14F-4D97-AF65-F5344CB8AC3E}">
        <p14:creationId xmlns:p14="http://schemas.microsoft.com/office/powerpoint/2010/main" val="410105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Protocol Neutral </a:t>
            </a:r>
            <a:r>
              <a:rPr lang="en-US" dirty="0" smtClean="0"/>
              <a:t>SOAP</a:t>
            </a:r>
            <a:endParaRPr lang="en-US" dirty="0"/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734566"/>
              </p:ext>
            </p:extLst>
          </p:nvPr>
        </p:nvGraphicFramePr>
        <p:xfrm>
          <a:off x="365572" y="2678906"/>
          <a:ext cx="7155209" cy="3027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Bitmap Image" r:id="rId3" imgW="5896798" imgH="2495238" progId="Paint.Picture">
                  <p:embed/>
                </p:oleObj>
              </mc:Choice>
              <mc:Fallback>
                <p:oleObj name="Bitmap Image" r:id="rId3" imgW="5896798" imgH="249523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572" y="2678906"/>
                        <a:ext cx="7155209" cy="30277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324000" y="1603500"/>
            <a:ext cx="720055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323D43"/>
                </a:solidFill>
                <a:latin typeface="Georgia"/>
                <a:cs typeface="Georgia"/>
              </a:rPr>
              <a:t>To make SOAP transport protocol neutral use &lt;To&gt; </a:t>
            </a:r>
            <a:r>
              <a:rPr lang="en-US" sz="2400" dirty="0" smtClean="0">
                <a:solidFill>
                  <a:srgbClr val="323D43"/>
                </a:solidFill>
                <a:latin typeface="Georgia"/>
                <a:cs typeface="Georgia"/>
              </a:rPr>
              <a:t/>
            </a:r>
            <a:br>
              <a:rPr lang="en-US" sz="2400" dirty="0" smtClean="0">
                <a:solidFill>
                  <a:srgbClr val="323D43"/>
                </a:solidFill>
                <a:latin typeface="Georgia"/>
                <a:cs typeface="Georgia"/>
              </a:rPr>
            </a:br>
            <a:r>
              <a:rPr lang="en-US" sz="2400" dirty="0" smtClean="0">
                <a:solidFill>
                  <a:srgbClr val="323D43"/>
                </a:solidFill>
                <a:latin typeface="Georgia"/>
                <a:cs typeface="Georgia"/>
              </a:rPr>
              <a:t>and </a:t>
            </a:r>
            <a:r>
              <a:rPr lang="en-US" sz="2400" dirty="0">
                <a:solidFill>
                  <a:srgbClr val="323D43"/>
                </a:solidFill>
                <a:latin typeface="Georgia"/>
                <a:cs typeface="Georgia"/>
              </a:rPr>
              <a:t>&lt;Action&gt; </a:t>
            </a:r>
            <a:r>
              <a:rPr lang="en-US" sz="2400" dirty="0" smtClean="0">
                <a:solidFill>
                  <a:srgbClr val="323D43"/>
                </a:solidFill>
                <a:latin typeface="Georgia"/>
                <a:cs typeface="Georgia"/>
              </a:rPr>
              <a:t>tags</a:t>
            </a:r>
            <a:r>
              <a:rPr lang="en-US" sz="2400" dirty="0">
                <a:solidFill>
                  <a:srgbClr val="323D43"/>
                </a:solidFill>
                <a:latin typeface="Georgia"/>
                <a:cs typeface="Georgia"/>
              </a:rPr>
              <a:t>…</a:t>
            </a:r>
          </a:p>
        </p:txBody>
      </p:sp>
      <p:sp>
        <p:nvSpPr>
          <p:cNvPr id="2055" name="Rectangle 16"/>
          <p:cNvSpPr>
            <a:spLocks noChangeArrowheads="1"/>
          </p:cNvSpPr>
          <p:nvPr/>
        </p:nvSpPr>
        <p:spPr bwMode="auto">
          <a:xfrm>
            <a:off x="1060792" y="3809777"/>
            <a:ext cx="6736729" cy="384442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74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Asynchronous Web Services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WSDL defines one-way, request-response, solicit response, and notification messaging </a:t>
            </a:r>
            <a:r>
              <a:rPr lang="en-US" dirty="0" err="1" smtClean="0"/>
              <a:t>behaviours</a:t>
            </a:r>
            <a:endParaRPr lang="en-US" dirty="0" smtClean="0"/>
          </a:p>
          <a:p>
            <a:pPr lvl="1"/>
            <a:r>
              <a:rPr lang="en-US" dirty="0" smtClean="0"/>
              <a:t>Normally, when a response is made, it is assumed that this response will be conveyed by the already opened HTTP Channel. </a:t>
            </a:r>
          </a:p>
          <a:p>
            <a:pPr lvl="1"/>
            <a:r>
              <a:rPr lang="en-US" dirty="0" smtClean="0"/>
              <a:t>Therefore currently there is no standard support to achieve asynchronous communication between Web Services</a:t>
            </a:r>
          </a:p>
          <a:p>
            <a:pPr marL="0" indent="0">
              <a:buNone/>
            </a:pPr>
            <a:r>
              <a:rPr lang="en-US" dirty="0" smtClean="0"/>
              <a:t>WS-Addressing adds &lt;</a:t>
            </a:r>
            <a:r>
              <a:rPr lang="en-US" dirty="0" err="1" smtClean="0"/>
              <a:t>MessageID</a:t>
            </a:r>
            <a:r>
              <a:rPr lang="en-US" dirty="0" smtClean="0"/>
              <a:t>&gt;, &lt;From&gt;, &lt;</a:t>
            </a:r>
            <a:r>
              <a:rPr lang="en-US" dirty="0" err="1" smtClean="0"/>
              <a:t>ReplyTo</a:t>
            </a:r>
            <a:r>
              <a:rPr lang="en-US" dirty="0" smtClean="0"/>
              <a:t>&gt;, &lt;</a:t>
            </a:r>
            <a:r>
              <a:rPr lang="en-US" dirty="0" err="1" smtClean="0"/>
              <a:t>FaultTo</a:t>
            </a:r>
            <a:r>
              <a:rPr lang="en-US" dirty="0" smtClean="0"/>
              <a:t>&gt;, &lt;</a:t>
            </a:r>
            <a:r>
              <a:rPr lang="en-US" dirty="0" err="1" smtClean="0"/>
              <a:t>RelatedTo</a:t>
            </a:r>
            <a:r>
              <a:rPr lang="en-US" dirty="0" smtClean="0"/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27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Web </a:t>
            </a:r>
            <a:r>
              <a:rPr lang="en-US" dirty="0" smtClean="0"/>
              <a:t>Services</a:t>
            </a:r>
            <a:endParaRPr lang="en-US" dirty="0"/>
          </a:p>
        </p:txBody>
      </p:sp>
      <p:graphicFrame>
        <p:nvGraphicFramePr>
          <p:cNvPr id="3074" name="Object 1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500455"/>
              </p:ext>
            </p:extLst>
          </p:nvPr>
        </p:nvGraphicFramePr>
        <p:xfrm>
          <a:off x="385837" y="1549288"/>
          <a:ext cx="6875647" cy="471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Bitmap Image" r:id="rId3" imgW="5896798" imgH="4048690" progId="Paint.Picture">
                  <p:embed/>
                </p:oleObj>
              </mc:Choice>
              <mc:Fallback>
                <p:oleObj name="Bitmap Image" r:id="rId3" imgW="5896798" imgH="404869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837" y="1549288"/>
                        <a:ext cx="6875647" cy="4719488"/>
                      </a:xfrm>
                      <a:prstGeom prst="rect">
                        <a:avLst/>
                      </a:prstGeom>
                      <a:extLst>
                        <a:ext uri="{FAA26D3D-D897-4be2-8F04-BA451C77F1D7}">
                          <ma14:placeholderFlag xmlns:ma14="http://schemas.microsoft.com/office/mac/drawingml/2011/main" val="1"/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512862" y="3502272"/>
            <a:ext cx="8235851" cy="1295400"/>
          </a:xfrm>
          <a:prstGeom prst="rect">
            <a:avLst/>
          </a:prstGeom>
          <a:solidFill>
            <a:schemeClr val="accent1">
              <a:alpha val="12157"/>
            </a:schemeClr>
          </a:solidFill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11"/>
          <p:cNvSpPr>
            <a:spLocks noChangeArrowheads="1"/>
          </p:cNvSpPr>
          <p:nvPr/>
        </p:nvSpPr>
        <p:spPr bwMode="auto">
          <a:xfrm>
            <a:off x="512862" y="4797672"/>
            <a:ext cx="8235851" cy="372033"/>
          </a:xfrm>
          <a:prstGeom prst="rect">
            <a:avLst/>
          </a:prstGeom>
          <a:solidFill>
            <a:srgbClr val="FFFF00">
              <a:alpha val="12157"/>
            </a:srgbClr>
          </a:solidFill>
          <a:ln w="254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4572000" y="5516563"/>
            <a:ext cx="4176713" cy="1296987"/>
          </a:xfrm>
          <a:prstGeom prst="rect">
            <a:avLst/>
          </a:prstGeom>
          <a:solidFill>
            <a:srgbClr val="FFFF99">
              <a:alpha val="30196"/>
            </a:srgbClr>
          </a:solidFill>
          <a:ln w="254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>
                <a:latin typeface="Georgia"/>
                <a:cs typeface="Georgia"/>
              </a:rPr>
              <a:t>current message has id </a:t>
            </a:r>
            <a:r>
              <a:rPr lang="ja-JP" altLang="en-US" dirty="0">
                <a:latin typeface="Georgia"/>
                <a:cs typeface="Georgia"/>
              </a:rPr>
              <a:t>“</a:t>
            </a:r>
            <a:r>
              <a:rPr lang="en-US" dirty="0" err="1">
                <a:latin typeface="Georgia"/>
                <a:cs typeface="Georgia"/>
              </a:rPr>
              <a:t>uuid:someid</a:t>
            </a:r>
            <a:r>
              <a:rPr lang="ja-JP" altLang="en-US" dirty="0">
                <a:latin typeface="Georgia"/>
                <a:cs typeface="Georgia"/>
              </a:rPr>
              <a:t>”</a:t>
            </a:r>
            <a:r>
              <a:rPr lang="en-US" dirty="0">
                <a:latin typeface="Georgia"/>
                <a:cs typeface="Georgia"/>
              </a:rPr>
              <a:t> </a:t>
            </a:r>
          </a:p>
          <a:p>
            <a:pPr algn="ctr" eaLnBrk="1" hangingPunct="1"/>
            <a:r>
              <a:rPr lang="en-US" dirty="0">
                <a:latin typeface="Georgia"/>
                <a:cs typeface="Georgia"/>
              </a:rPr>
              <a:t>and it is</a:t>
            </a:r>
            <a:r>
              <a:rPr lang="en-US" b="1" dirty="0">
                <a:solidFill>
                  <a:srgbClr val="993300"/>
                </a:solidFill>
                <a:latin typeface="Georgia"/>
                <a:cs typeface="Georgia"/>
              </a:rPr>
              <a:t> related </a:t>
            </a:r>
            <a:r>
              <a:rPr lang="en-US" dirty="0">
                <a:latin typeface="Georgia"/>
                <a:cs typeface="Georgia"/>
              </a:rPr>
              <a:t>with another message </a:t>
            </a:r>
          </a:p>
          <a:p>
            <a:pPr algn="ctr" eaLnBrk="1" hangingPunct="1"/>
            <a:r>
              <a:rPr lang="en-US" dirty="0">
                <a:latin typeface="Georgia"/>
                <a:cs typeface="Georgia"/>
              </a:rPr>
              <a:t>that has id </a:t>
            </a:r>
            <a:r>
              <a:rPr lang="ja-JP" altLang="en-US" dirty="0">
                <a:latin typeface="Georgia"/>
                <a:cs typeface="Georgia"/>
              </a:rPr>
              <a:t>“</a:t>
            </a:r>
            <a:r>
              <a:rPr lang="en-US" dirty="0" err="1">
                <a:latin typeface="Georgia"/>
                <a:cs typeface="Georgia"/>
              </a:rPr>
              <a:t>uuid:someotherid</a:t>
            </a:r>
            <a:r>
              <a:rPr lang="ja-JP" altLang="en-US" dirty="0">
                <a:latin typeface="Georgia"/>
                <a:cs typeface="Georgia"/>
              </a:rPr>
              <a:t>”</a:t>
            </a:r>
            <a:r>
              <a:rPr lang="en-US" dirty="0">
                <a:latin typeface="Georgia"/>
                <a:cs typeface="Georgia"/>
              </a:rPr>
              <a:t> and the </a:t>
            </a:r>
          </a:p>
          <a:p>
            <a:pPr algn="ctr" eaLnBrk="1" hangingPunct="1"/>
            <a:r>
              <a:rPr lang="en-US" dirty="0">
                <a:latin typeface="Georgia"/>
                <a:cs typeface="Georgia"/>
              </a:rPr>
              <a:t>type of the relationship is </a:t>
            </a:r>
            <a:r>
              <a:rPr lang="ja-JP" altLang="en-US" b="1" dirty="0">
                <a:solidFill>
                  <a:srgbClr val="993300"/>
                </a:solidFill>
                <a:latin typeface="Georgia"/>
                <a:cs typeface="Georgia"/>
              </a:rPr>
              <a:t>“</a:t>
            </a:r>
            <a:r>
              <a:rPr lang="en-US" b="1" dirty="0">
                <a:solidFill>
                  <a:srgbClr val="993300"/>
                </a:solidFill>
                <a:latin typeface="Georgia"/>
                <a:cs typeface="Georgia"/>
              </a:rPr>
              <a:t>Reply</a:t>
            </a:r>
            <a:r>
              <a:rPr lang="ja-JP" altLang="en-US" b="1" dirty="0">
                <a:solidFill>
                  <a:srgbClr val="993300"/>
                </a:solidFill>
                <a:latin typeface="Georgia"/>
                <a:cs typeface="Georgia"/>
              </a:rPr>
              <a:t>”</a:t>
            </a:r>
            <a:endParaRPr lang="en-US" b="1" dirty="0">
              <a:solidFill>
                <a:srgbClr val="993300"/>
              </a:solidFill>
              <a:latin typeface="Georgia"/>
              <a:cs typeface="Georgia"/>
            </a:endParaRPr>
          </a:p>
        </p:txBody>
      </p:sp>
      <p:sp>
        <p:nvSpPr>
          <p:cNvPr id="3079" name="Rectangle 13"/>
          <p:cNvSpPr>
            <a:spLocks noChangeArrowheads="1"/>
          </p:cNvSpPr>
          <p:nvPr/>
        </p:nvSpPr>
        <p:spPr bwMode="auto">
          <a:xfrm>
            <a:off x="5508625" y="1484313"/>
            <a:ext cx="3240088" cy="1296987"/>
          </a:xfrm>
          <a:prstGeom prst="rect">
            <a:avLst/>
          </a:prstGeom>
          <a:solidFill>
            <a:srgbClr val="E3F2F3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 anchor="ctr">
            <a:normAutofit/>
          </a:bodyPr>
          <a:lstStyle/>
          <a:p>
            <a:pPr algn="ctr"/>
            <a:r>
              <a:rPr lang="en-US" dirty="0">
                <a:cs typeface="Georgia"/>
              </a:rPr>
              <a:t>The address of the sender of the </a:t>
            </a:r>
            <a:r>
              <a:rPr lang="en-US" dirty="0" smtClean="0">
                <a:cs typeface="Georgia"/>
              </a:rPr>
              <a:t>message</a:t>
            </a:r>
            <a:r>
              <a:rPr lang="en-US" dirty="0">
                <a:cs typeface="Georgia"/>
              </a:rPr>
              <a:t>, the addresses for return </a:t>
            </a:r>
            <a:r>
              <a:rPr lang="en-US" dirty="0" smtClean="0">
                <a:cs typeface="Georgia"/>
              </a:rPr>
              <a:t>reply </a:t>
            </a:r>
            <a:r>
              <a:rPr lang="en-US" dirty="0">
                <a:cs typeface="Georgia"/>
              </a:rPr>
              <a:t>or fault messages are given </a:t>
            </a:r>
            <a:endParaRPr lang="en-US" dirty="0">
              <a:cs typeface="Georgia"/>
            </a:endParaRPr>
          </a:p>
        </p:txBody>
      </p:sp>
      <p:sp>
        <p:nvSpPr>
          <p:cNvPr id="3080" name="Line 14"/>
          <p:cNvSpPr>
            <a:spLocks noChangeShapeType="1"/>
          </p:cNvSpPr>
          <p:nvPr/>
        </p:nvSpPr>
        <p:spPr bwMode="auto">
          <a:xfrm>
            <a:off x="7885113" y="2925763"/>
            <a:ext cx="0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Line 15"/>
          <p:cNvSpPr>
            <a:spLocks noChangeShapeType="1"/>
          </p:cNvSpPr>
          <p:nvPr/>
        </p:nvSpPr>
        <p:spPr bwMode="auto">
          <a:xfrm flipV="1">
            <a:off x="7885113" y="5229225"/>
            <a:ext cx="0" cy="2159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78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Endpoints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&lt;From&gt;, &lt;</a:t>
            </a:r>
            <a:r>
              <a:rPr lang="en-US" dirty="0" err="1" smtClean="0"/>
              <a:t>ReplyTo</a:t>
            </a:r>
            <a:r>
              <a:rPr lang="en-US" dirty="0" smtClean="0"/>
              <a:t>&gt;, &lt;</a:t>
            </a:r>
            <a:r>
              <a:rPr lang="en-US" dirty="0" err="1" smtClean="0"/>
              <a:t>FaultTo</a:t>
            </a:r>
            <a:r>
              <a:rPr lang="en-US" dirty="0" smtClean="0"/>
              <a:t>&gt; tags convey an </a:t>
            </a:r>
            <a:r>
              <a:rPr lang="ja-JP" altLang="en-US" dirty="0" smtClean="0"/>
              <a:t>“</a:t>
            </a:r>
            <a:r>
              <a:rPr lang="en-US" dirty="0" err="1" smtClean="0"/>
              <a:t>EndpointReference</a:t>
            </a:r>
            <a:r>
              <a:rPr lang="ja-JP" altLang="en-US" dirty="0" smtClean="0"/>
              <a:t>”</a:t>
            </a:r>
            <a:endParaRPr lang="en-US" dirty="0" smtClean="0"/>
          </a:p>
          <a:p>
            <a:r>
              <a:rPr lang="en-US" dirty="0" smtClean="0"/>
              <a:t>Endpoint is any addressable resource to which SOAP message can be sent (Web Service client or application, a SOAP router or any SOAP aware entity</a:t>
            </a:r>
          </a:p>
          <a:p>
            <a:r>
              <a:rPr lang="en-US" dirty="0" smtClean="0"/>
              <a:t>The most logical way to include endpoints is to use WSDL </a:t>
            </a:r>
            <a:r>
              <a:rPr lang="ja-JP" altLang="en-US" dirty="0" smtClean="0"/>
              <a:t>“</a:t>
            </a:r>
            <a:r>
              <a:rPr lang="en-US" dirty="0" smtClean="0"/>
              <a:t>Service</a:t>
            </a:r>
            <a:r>
              <a:rPr lang="ja-JP" altLang="en-US" dirty="0" smtClean="0"/>
              <a:t>”</a:t>
            </a:r>
            <a:r>
              <a:rPr lang="en-US" dirty="0" smtClean="0"/>
              <a:t> element, however WSDL does not allow extensibility of this element, therefore </a:t>
            </a:r>
            <a:r>
              <a:rPr lang="en-US" dirty="0" err="1" smtClean="0"/>
              <a:t>EndpointReference</a:t>
            </a:r>
            <a:r>
              <a:rPr lang="en-US" dirty="0" smtClean="0"/>
              <a:t> is defined.</a:t>
            </a:r>
          </a:p>
          <a:p>
            <a:r>
              <a:rPr lang="en-US" dirty="0" err="1" smtClean="0"/>
              <a:t>EndpointReference</a:t>
            </a:r>
            <a:r>
              <a:rPr lang="en-US" dirty="0" smtClean="0"/>
              <a:t> may be used in WSDL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918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Endpoints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“</a:t>
            </a:r>
            <a:r>
              <a:rPr lang="en-US" dirty="0" err="1"/>
              <a:t>EndpointReference</a:t>
            </a:r>
            <a:r>
              <a:rPr lang="ja-JP" altLang="en-US" dirty="0"/>
              <a:t>”</a:t>
            </a:r>
            <a:r>
              <a:rPr lang="en-US" dirty="0"/>
              <a:t> includes the following schema: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Address </a:t>
            </a:r>
            <a:r>
              <a:rPr lang="en-US" dirty="0"/>
              <a:t>is an URI that identifies the endpoint</a:t>
            </a:r>
          </a:p>
          <a:p>
            <a:pPr lvl="1"/>
            <a:r>
              <a:rPr lang="en-US" dirty="0" err="1"/>
              <a:t>ReferenceProperties</a:t>
            </a:r>
            <a:r>
              <a:rPr lang="en-US" dirty="0"/>
              <a:t> may contain the individual properties that are required to identify the entity or resource being conveyed </a:t>
            </a:r>
          </a:p>
          <a:p>
            <a:pPr lvl="1"/>
            <a:r>
              <a:rPr lang="en-US" dirty="0" err="1"/>
              <a:t>PortType</a:t>
            </a:r>
            <a:r>
              <a:rPr lang="en-US" dirty="0"/>
              <a:t> is the same as the one in WSDL</a:t>
            </a:r>
          </a:p>
          <a:p>
            <a:pPr lvl="1"/>
            <a:r>
              <a:rPr lang="en-US" dirty="0" err="1"/>
              <a:t>ServiceName</a:t>
            </a:r>
            <a:r>
              <a:rPr lang="en-US" dirty="0"/>
              <a:t> is the same as &lt;service&gt; in WSDL</a:t>
            </a:r>
          </a:p>
          <a:p>
            <a:pPr lvl="1"/>
            <a:r>
              <a:rPr lang="en-US" dirty="0"/>
              <a:t>Policy contains some number of policy elements described in WS-Policy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087583"/>
              </p:ext>
            </p:extLst>
          </p:nvPr>
        </p:nvGraphicFramePr>
        <p:xfrm>
          <a:off x="3005137" y="2337773"/>
          <a:ext cx="313372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Bitmap Image" r:id="rId3" imgW="3134162" imgH="1190476" progId="Paint.Picture">
                  <p:embed/>
                </p:oleObj>
              </mc:Choice>
              <mc:Fallback>
                <p:oleObj name="Bitmap Image" r:id="rId3" imgW="3134162" imgH="119047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5137" y="2337773"/>
                        <a:ext cx="3133725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1028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93</TotalTime>
  <Words>1519</Words>
  <Application>Microsoft Macintosh PowerPoint</Application>
  <PresentationFormat>On-screen Show (4:3)</PresentationFormat>
  <Paragraphs>299</Paragraphs>
  <Slides>40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ECS</vt:lpstr>
      <vt:lpstr>Bitmap Image</vt:lpstr>
      <vt:lpstr>Visio</vt:lpstr>
      <vt:lpstr>Service Description: Addressing &amp; Policy</vt:lpstr>
      <vt:lpstr>WS-Addressing</vt:lpstr>
      <vt:lpstr>Goal of WS-Addressing</vt:lpstr>
      <vt:lpstr>Transport Protocol Neutral SOAP</vt:lpstr>
      <vt:lpstr>Transport Protocol Neutral SOAP</vt:lpstr>
      <vt:lpstr>Asynchronous Web Services</vt:lpstr>
      <vt:lpstr>Asynchronous Web Services</vt:lpstr>
      <vt:lpstr>Endpoints</vt:lpstr>
      <vt:lpstr>Endpoints</vt:lpstr>
      <vt:lpstr>EndpointReference vs. Service</vt:lpstr>
      <vt:lpstr>WS-Addressing Constructs</vt:lpstr>
      <vt:lpstr>EndpointReference</vt:lpstr>
      <vt:lpstr>Message Information Header</vt:lpstr>
      <vt:lpstr>Associating Action with WSDL Operations</vt:lpstr>
      <vt:lpstr>Associating Action with WSDL Operations</vt:lpstr>
      <vt:lpstr>Fault Codes</vt:lpstr>
      <vt:lpstr>WS-Policy</vt:lpstr>
      <vt:lpstr>Web Services Model</vt:lpstr>
      <vt:lpstr>Policy Language Requirements</vt:lpstr>
      <vt:lpstr>Policy Language Requirements</vt:lpstr>
      <vt:lpstr>WS-Policy Information Model</vt:lpstr>
      <vt:lpstr>Compact Form – Nested Operators</vt:lpstr>
      <vt:lpstr>Compact Form – Optional Attribute</vt:lpstr>
      <vt:lpstr>Compact Form – Reference Mechanism</vt:lpstr>
      <vt:lpstr>Compact Form – Reference Mechanism</vt:lpstr>
      <vt:lpstr>Intersection</vt:lpstr>
      <vt:lpstr>Intersection</vt:lpstr>
      <vt:lpstr>Runtime Intersection</vt:lpstr>
      <vt:lpstr>WS-PolicyAttachment</vt:lpstr>
      <vt:lpstr>Web Services Policy Attachment</vt:lpstr>
      <vt:lpstr>Web Services Policy Attachment</vt:lpstr>
      <vt:lpstr>Attaching Policy to WSDL</vt:lpstr>
      <vt:lpstr>Attaching Policy to UDDI</vt:lpstr>
      <vt:lpstr>Effective Policy Calculation</vt:lpstr>
      <vt:lpstr>Merging Example</vt:lpstr>
      <vt:lpstr>Policy Subject Types</vt:lpstr>
      <vt:lpstr>Policy Assertions</vt:lpstr>
      <vt:lpstr>Consequences for Policy Processors</vt:lpstr>
      <vt:lpstr>Policy Exchange</vt:lpstr>
      <vt:lpstr>WS-Policy Roadmap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16</cp:revision>
  <dcterms:created xsi:type="dcterms:W3CDTF">2012-10-29T16:29:35Z</dcterms:created>
  <dcterms:modified xsi:type="dcterms:W3CDTF">2012-10-30T01:17:21Z</dcterms:modified>
</cp:coreProperties>
</file>