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5"/>
  </p:notesMasterIdLst>
  <p:handoutMasterIdLst>
    <p:handoutMasterId r:id="rId66"/>
  </p:handoutMasterIdLst>
  <p:sldIdLst>
    <p:sldId id="260" r:id="rId2"/>
    <p:sldId id="353" r:id="rId3"/>
    <p:sldId id="377" r:id="rId4"/>
    <p:sldId id="329" r:id="rId5"/>
    <p:sldId id="344" r:id="rId6"/>
    <p:sldId id="259" r:id="rId7"/>
    <p:sldId id="330" r:id="rId8"/>
    <p:sldId id="361" r:id="rId9"/>
    <p:sldId id="331" r:id="rId10"/>
    <p:sldId id="376" r:id="rId11"/>
    <p:sldId id="378" r:id="rId12"/>
    <p:sldId id="339" r:id="rId13"/>
    <p:sldId id="345" r:id="rId14"/>
    <p:sldId id="309" r:id="rId15"/>
    <p:sldId id="354" r:id="rId16"/>
    <p:sldId id="341" r:id="rId17"/>
    <p:sldId id="340" r:id="rId18"/>
    <p:sldId id="379" r:id="rId19"/>
    <p:sldId id="380" r:id="rId20"/>
    <p:sldId id="280" r:id="rId21"/>
    <p:sldId id="342" r:id="rId22"/>
    <p:sldId id="375" r:id="rId23"/>
    <p:sldId id="281" r:id="rId24"/>
    <p:sldId id="282" r:id="rId25"/>
    <p:sldId id="283" r:id="rId26"/>
    <p:sldId id="288" r:id="rId27"/>
    <p:sldId id="360" r:id="rId28"/>
    <p:sldId id="298" r:id="rId29"/>
    <p:sldId id="367" r:id="rId30"/>
    <p:sldId id="368" r:id="rId31"/>
    <p:sldId id="355" r:id="rId32"/>
    <p:sldId id="310" r:id="rId33"/>
    <p:sldId id="325" r:id="rId34"/>
    <p:sldId id="311" r:id="rId35"/>
    <p:sldId id="313" r:id="rId36"/>
    <p:sldId id="314" r:id="rId37"/>
    <p:sldId id="315" r:id="rId38"/>
    <p:sldId id="374" r:id="rId39"/>
    <p:sldId id="316" r:id="rId40"/>
    <p:sldId id="317" r:id="rId41"/>
    <p:sldId id="319" r:id="rId42"/>
    <p:sldId id="320" r:id="rId43"/>
    <p:sldId id="321" r:id="rId44"/>
    <p:sldId id="322" r:id="rId45"/>
    <p:sldId id="323" r:id="rId46"/>
    <p:sldId id="324" r:id="rId47"/>
    <p:sldId id="356" r:id="rId48"/>
    <p:sldId id="359" r:id="rId49"/>
    <p:sldId id="381" r:id="rId50"/>
    <p:sldId id="383" r:id="rId51"/>
    <p:sldId id="301" r:id="rId52"/>
    <p:sldId id="370" r:id="rId53"/>
    <p:sldId id="371" r:id="rId54"/>
    <p:sldId id="382" r:id="rId55"/>
    <p:sldId id="262" r:id="rId56"/>
    <p:sldId id="263" r:id="rId57"/>
    <p:sldId id="264" r:id="rId58"/>
    <p:sldId id="265" r:id="rId59"/>
    <p:sldId id="266" r:id="rId60"/>
    <p:sldId id="267" r:id="rId61"/>
    <p:sldId id="272" r:id="rId62"/>
    <p:sldId id="358" r:id="rId63"/>
    <p:sldId id="372"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65" charset="0"/>
        <a:ea typeface="+mn-ea"/>
        <a:cs typeface="+mn-cs"/>
      </a:defRPr>
    </a:lvl1pPr>
    <a:lvl2pPr marL="457200" algn="l" rtl="0" fontAlgn="base">
      <a:spcBef>
        <a:spcPct val="0"/>
      </a:spcBef>
      <a:spcAft>
        <a:spcPct val="0"/>
      </a:spcAft>
      <a:defRPr kern="1200">
        <a:solidFill>
          <a:schemeClr val="tx1"/>
        </a:solidFill>
        <a:latin typeface="Arial" pitchFamily="-65" charset="0"/>
        <a:ea typeface="+mn-ea"/>
        <a:cs typeface="+mn-cs"/>
      </a:defRPr>
    </a:lvl2pPr>
    <a:lvl3pPr marL="914400" algn="l" rtl="0" fontAlgn="base">
      <a:spcBef>
        <a:spcPct val="0"/>
      </a:spcBef>
      <a:spcAft>
        <a:spcPct val="0"/>
      </a:spcAft>
      <a:defRPr kern="1200">
        <a:solidFill>
          <a:schemeClr val="tx1"/>
        </a:solidFill>
        <a:latin typeface="Arial" pitchFamily="-65" charset="0"/>
        <a:ea typeface="+mn-ea"/>
        <a:cs typeface="+mn-cs"/>
      </a:defRPr>
    </a:lvl3pPr>
    <a:lvl4pPr marL="1371600" algn="l" rtl="0" fontAlgn="base">
      <a:spcBef>
        <a:spcPct val="0"/>
      </a:spcBef>
      <a:spcAft>
        <a:spcPct val="0"/>
      </a:spcAft>
      <a:defRPr kern="1200">
        <a:solidFill>
          <a:schemeClr val="tx1"/>
        </a:solidFill>
        <a:latin typeface="Arial" pitchFamily="-65" charset="0"/>
        <a:ea typeface="+mn-ea"/>
        <a:cs typeface="+mn-cs"/>
      </a:defRPr>
    </a:lvl4pPr>
    <a:lvl5pPr marL="1828800" algn="l" rtl="0" fontAlgn="base">
      <a:spcBef>
        <a:spcPct val="0"/>
      </a:spcBef>
      <a:spcAft>
        <a:spcPct val="0"/>
      </a:spcAft>
      <a:defRPr kern="1200">
        <a:solidFill>
          <a:schemeClr val="tx1"/>
        </a:solidFill>
        <a:latin typeface="Arial" pitchFamily="-65" charset="0"/>
        <a:ea typeface="+mn-ea"/>
        <a:cs typeface="+mn-cs"/>
      </a:defRPr>
    </a:lvl5pPr>
    <a:lvl6pPr marL="2286000" algn="l" defTabSz="457200" rtl="0" eaLnBrk="1" latinLnBrk="0" hangingPunct="1">
      <a:defRPr kern="1200">
        <a:solidFill>
          <a:schemeClr val="tx1"/>
        </a:solidFill>
        <a:latin typeface="Arial" pitchFamily="-65" charset="0"/>
        <a:ea typeface="+mn-ea"/>
        <a:cs typeface="+mn-cs"/>
      </a:defRPr>
    </a:lvl6pPr>
    <a:lvl7pPr marL="2743200" algn="l" defTabSz="457200" rtl="0" eaLnBrk="1" latinLnBrk="0" hangingPunct="1">
      <a:defRPr kern="1200">
        <a:solidFill>
          <a:schemeClr val="tx1"/>
        </a:solidFill>
        <a:latin typeface="Arial" pitchFamily="-65" charset="0"/>
        <a:ea typeface="+mn-ea"/>
        <a:cs typeface="+mn-cs"/>
      </a:defRPr>
    </a:lvl7pPr>
    <a:lvl8pPr marL="3200400" algn="l" defTabSz="457200" rtl="0" eaLnBrk="1" latinLnBrk="0" hangingPunct="1">
      <a:defRPr kern="1200">
        <a:solidFill>
          <a:schemeClr val="tx1"/>
        </a:solidFill>
        <a:latin typeface="Arial" pitchFamily="-65" charset="0"/>
        <a:ea typeface="+mn-ea"/>
        <a:cs typeface="+mn-cs"/>
      </a:defRPr>
    </a:lvl8pPr>
    <a:lvl9pPr marL="3657600" algn="l" defTabSz="457200" rtl="0" eaLnBrk="1" latinLnBrk="0" hangingPunct="1">
      <a:defRPr kern="1200">
        <a:solidFill>
          <a:schemeClr val="tx1"/>
        </a:solidFill>
        <a:latin typeface="Arial" pitchFamily="-65"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0000"/>
    <a:srgbClr val="99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2" autoAdjust="0"/>
    <p:restoredTop sz="95745" autoAdjust="0"/>
  </p:normalViewPr>
  <p:slideViewPr>
    <p:cSldViewPr>
      <p:cViewPr varScale="1">
        <p:scale>
          <a:sx n="93" d="100"/>
          <a:sy n="93" d="100"/>
        </p:scale>
        <p:origin x="-175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28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B84293-500A-9945-8B78-C784A3E401E4}" type="doc">
      <dgm:prSet loTypeId="urn:microsoft.com/office/officeart/2005/8/layout/list1" loCatId="list" qsTypeId="urn:microsoft.com/office/officeart/2005/8/quickstyle/simple4#3" qsCatId="simple" csTypeId="urn:microsoft.com/office/officeart/2005/8/colors/accent1_2#3" csCatId="accent1" phldr="1"/>
      <dgm:spPr/>
      <dgm:t>
        <a:bodyPr/>
        <a:lstStyle/>
        <a:p>
          <a:endParaRPr lang="en-US"/>
        </a:p>
      </dgm:t>
    </dgm:pt>
    <dgm:pt modelId="{73C9C26E-6051-B747-B02F-01F79F007784}">
      <dgm:prSet phldrT="[Text]"/>
      <dgm:spPr>
        <a:ln w="38100">
          <a:solidFill>
            <a:schemeClr val="accent2"/>
          </a:solidFill>
        </a:ln>
      </dgm:spPr>
      <dgm:t>
        <a:bodyPr/>
        <a:lstStyle/>
        <a:p>
          <a:r>
            <a:rPr lang="en-GB" dirty="0" smtClean="0">
              <a:solidFill>
                <a:schemeClr val="tx1"/>
              </a:solidFill>
            </a:rPr>
            <a:t>How we got here</a:t>
          </a:r>
        </a:p>
      </dgm:t>
    </dgm:pt>
    <dgm:pt modelId="{FC3EB807-B027-3142-B623-2D1ECF226769}" type="parTrans" cxnId="{40B2B907-5A88-874B-A20A-A7B4BEBFB1E6}">
      <dgm:prSet/>
      <dgm:spPr/>
      <dgm:t>
        <a:bodyPr/>
        <a:lstStyle/>
        <a:p>
          <a:endParaRPr lang="en-US"/>
        </a:p>
      </dgm:t>
    </dgm:pt>
    <dgm:pt modelId="{8DC40C4D-F3EF-784D-BA77-77403C1F6415}" type="sibTrans" cxnId="{40B2B907-5A88-874B-A20A-A7B4BEBFB1E6}">
      <dgm:prSet/>
      <dgm:spPr/>
      <dgm:t>
        <a:bodyPr/>
        <a:lstStyle/>
        <a:p>
          <a:endParaRPr lang="en-US"/>
        </a:p>
      </dgm:t>
    </dgm:pt>
    <dgm:pt modelId="{E648E724-B178-6747-88B2-AD409744BD79}">
      <dgm:prSet phldrT="[Text]"/>
      <dgm:spPr>
        <a:ln w="41275">
          <a:noFill/>
        </a:ln>
      </dgm:spPr>
      <dgm:t>
        <a:bodyPr/>
        <a:lstStyle/>
        <a:p>
          <a:r>
            <a:rPr lang="en-GB" dirty="0" smtClean="0">
              <a:solidFill>
                <a:schemeClr val="tx1"/>
              </a:solidFill>
            </a:rPr>
            <a:t>Learning Literacies in a digital world</a:t>
          </a:r>
          <a:endParaRPr lang="en-US" dirty="0">
            <a:solidFill>
              <a:schemeClr val="tx1"/>
            </a:solidFill>
          </a:endParaRPr>
        </a:p>
      </dgm:t>
    </dgm:pt>
    <dgm:pt modelId="{32678D2B-FA74-5948-BF45-3FC28BAF1FC1}" type="parTrans" cxnId="{79E3B5E7-88A9-CC46-BEA9-E7ED8FA0F01F}">
      <dgm:prSet/>
      <dgm:spPr/>
      <dgm:t>
        <a:bodyPr/>
        <a:lstStyle/>
        <a:p>
          <a:endParaRPr lang="en-US"/>
        </a:p>
      </dgm:t>
    </dgm:pt>
    <dgm:pt modelId="{740D0174-1D0A-9048-855C-E0ECD609CD7B}" type="sibTrans" cxnId="{79E3B5E7-88A9-CC46-BEA9-E7ED8FA0F01F}">
      <dgm:prSet/>
      <dgm:spPr/>
      <dgm:t>
        <a:bodyPr/>
        <a:lstStyle/>
        <a:p>
          <a:endParaRPr lang="en-US"/>
        </a:p>
      </dgm:t>
    </dgm:pt>
    <dgm:pt modelId="{BD3C9513-860E-4F49-858C-9A3B1B90F2B0}">
      <dgm:prSet phldrT="[Text]"/>
      <dgm:spPr/>
      <dgm:t>
        <a:bodyPr/>
        <a:lstStyle/>
        <a:p>
          <a:r>
            <a:rPr lang="en-US" dirty="0" smtClean="0">
              <a:solidFill>
                <a:schemeClr val="tx1"/>
              </a:solidFill>
            </a:rPr>
            <a:t>The Institutional Personal Learning Environment</a:t>
          </a:r>
          <a:endParaRPr lang="en-US" dirty="0">
            <a:solidFill>
              <a:schemeClr val="tx1"/>
            </a:solidFill>
          </a:endParaRPr>
        </a:p>
      </dgm:t>
    </dgm:pt>
    <dgm:pt modelId="{153BD372-1FC4-5645-BFBF-B78299E256CA}" type="parTrans" cxnId="{DAA1AB3F-F4E5-9943-BC8F-49C418CC25D3}">
      <dgm:prSet/>
      <dgm:spPr/>
      <dgm:t>
        <a:bodyPr/>
        <a:lstStyle/>
        <a:p>
          <a:endParaRPr lang="en-US"/>
        </a:p>
      </dgm:t>
    </dgm:pt>
    <dgm:pt modelId="{32C9C9FF-FD73-1F4D-BE20-EB4834862704}" type="sibTrans" cxnId="{DAA1AB3F-F4E5-9943-BC8F-49C418CC25D3}">
      <dgm:prSet/>
      <dgm:spPr/>
      <dgm:t>
        <a:bodyPr/>
        <a:lstStyle/>
        <a:p>
          <a:endParaRPr lang="en-US"/>
        </a:p>
      </dgm:t>
    </dgm:pt>
    <dgm:pt modelId="{F950B34E-4FCC-E54A-A860-D6ACE9F7A324}">
      <dgm:prSet/>
      <dgm:spPr/>
      <dgm:t>
        <a:bodyPr/>
        <a:lstStyle/>
        <a:p>
          <a:r>
            <a:rPr lang="en-GB" dirty="0" smtClean="0">
              <a:solidFill>
                <a:schemeClr val="tx1"/>
              </a:solidFill>
            </a:rPr>
            <a:t>Personal Learning Environments</a:t>
          </a:r>
          <a:endParaRPr lang="en-GB" dirty="0">
            <a:solidFill>
              <a:schemeClr val="tx1"/>
            </a:solidFill>
          </a:endParaRPr>
        </a:p>
      </dgm:t>
    </dgm:pt>
    <dgm:pt modelId="{40AA70E8-5199-FC42-9C0F-BF27D3AA900C}" type="parTrans" cxnId="{4FA9421C-3D7A-6344-BDC8-FE5E9E114EAF}">
      <dgm:prSet/>
      <dgm:spPr/>
      <dgm:t>
        <a:bodyPr/>
        <a:lstStyle/>
        <a:p>
          <a:endParaRPr lang="en-GB"/>
        </a:p>
      </dgm:t>
    </dgm:pt>
    <dgm:pt modelId="{1D1173BA-EF1A-3C42-A2CD-FD162488AAFC}" type="sibTrans" cxnId="{4FA9421C-3D7A-6344-BDC8-FE5E9E114EAF}">
      <dgm:prSet/>
      <dgm:spPr/>
      <dgm:t>
        <a:bodyPr/>
        <a:lstStyle/>
        <a:p>
          <a:endParaRPr lang="en-GB"/>
        </a:p>
      </dgm:t>
    </dgm:pt>
    <dgm:pt modelId="{630E5B0D-32BC-9449-A617-E5D301F7868C}">
      <dgm:prSet/>
      <dgm:spPr/>
      <dgm:t>
        <a:bodyPr/>
        <a:lstStyle/>
        <a:p>
          <a:r>
            <a:rPr lang="en-GB" dirty="0" smtClean="0"/>
            <a:t>CAI Pre Web 1.0</a:t>
          </a:r>
          <a:endParaRPr lang="en-GB" dirty="0"/>
        </a:p>
      </dgm:t>
    </dgm:pt>
    <dgm:pt modelId="{07ADF781-BE3F-DA4B-99F9-46D56EEF2D33}" type="parTrans" cxnId="{284A249E-4056-9D4A-9D2A-FBD790B1F170}">
      <dgm:prSet/>
      <dgm:spPr/>
      <dgm:t>
        <a:bodyPr/>
        <a:lstStyle/>
        <a:p>
          <a:endParaRPr lang="en-GB"/>
        </a:p>
      </dgm:t>
    </dgm:pt>
    <dgm:pt modelId="{D145419D-8EDF-194D-B45F-E4279D2BBE5F}" type="sibTrans" cxnId="{284A249E-4056-9D4A-9D2A-FBD790B1F170}">
      <dgm:prSet/>
      <dgm:spPr/>
      <dgm:t>
        <a:bodyPr/>
        <a:lstStyle/>
        <a:p>
          <a:endParaRPr lang="en-GB"/>
        </a:p>
      </dgm:t>
    </dgm:pt>
    <dgm:pt modelId="{B7482E91-48F1-6549-AB02-69397103AD13}">
      <dgm:prSet/>
      <dgm:spPr/>
      <dgm:t>
        <a:bodyPr/>
        <a:lstStyle/>
        <a:p>
          <a:r>
            <a:rPr lang="en-GB" dirty="0" smtClean="0"/>
            <a:t>Web 1.0</a:t>
          </a:r>
          <a:endParaRPr lang="en-GB" dirty="0"/>
        </a:p>
      </dgm:t>
    </dgm:pt>
    <dgm:pt modelId="{065E92B9-1771-B04A-BEAF-E69317210F43}" type="parTrans" cxnId="{6215338E-28E1-D547-AADE-A84646A60E0B}">
      <dgm:prSet/>
      <dgm:spPr/>
      <dgm:t>
        <a:bodyPr/>
        <a:lstStyle/>
        <a:p>
          <a:endParaRPr lang="en-GB"/>
        </a:p>
      </dgm:t>
    </dgm:pt>
    <dgm:pt modelId="{86337FD0-05CA-294C-A802-37AF7488208E}" type="sibTrans" cxnId="{6215338E-28E1-D547-AADE-A84646A60E0B}">
      <dgm:prSet/>
      <dgm:spPr/>
      <dgm:t>
        <a:bodyPr/>
        <a:lstStyle/>
        <a:p>
          <a:endParaRPr lang="en-GB"/>
        </a:p>
      </dgm:t>
    </dgm:pt>
    <dgm:pt modelId="{D98579D2-1905-C24B-A70C-5F8646CDD15A}">
      <dgm:prSet/>
      <dgm:spPr/>
      <dgm:t>
        <a:bodyPr/>
        <a:lstStyle/>
        <a:p>
          <a:r>
            <a:rPr lang="en-GB" dirty="0" smtClean="0"/>
            <a:t>The advent of the VLE</a:t>
          </a:r>
          <a:endParaRPr lang="en-GB" dirty="0"/>
        </a:p>
      </dgm:t>
    </dgm:pt>
    <dgm:pt modelId="{02F0A1B5-6D7A-0841-91C1-64DFC7788A1E}" type="parTrans" cxnId="{FDF0CF60-E1D3-E045-9874-77CB8BCE1080}">
      <dgm:prSet/>
      <dgm:spPr/>
      <dgm:t>
        <a:bodyPr/>
        <a:lstStyle/>
        <a:p>
          <a:endParaRPr lang="en-GB"/>
        </a:p>
      </dgm:t>
    </dgm:pt>
    <dgm:pt modelId="{F65B556E-DE36-374A-A0E4-A3F0FA1685F3}" type="sibTrans" cxnId="{FDF0CF60-E1D3-E045-9874-77CB8BCE1080}">
      <dgm:prSet/>
      <dgm:spPr/>
      <dgm:t>
        <a:bodyPr/>
        <a:lstStyle/>
        <a:p>
          <a:endParaRPr lang="en-GB"/>
        </a:p>
      </dgm:t>
    </dgm:pt>
    <dgm:pt modelId="{E7C2AC73-DBCB-384E-9CA4-A2D3A1821ABB}" type="pres">
      <dgm:prSet presAssocID="{0BB84293-500A-9945-8B78-C784A3E401E4}" presName="linear" presStyleCnt="0">
        <dgm:presLayoutVars>
          <dgm:dir/>
          <dgm:animLvl val="lvl"/>
          <dgm:resizeHandles val="exact"/>
        </dgm:presLayoutVars>
      </dgm:prSet>
      <dgm:spPr/>
      <dgm:t>
        <a:bodyPr/>
        <a:lstStyle/>
        <a:p>
          <a:endParaRPr lang="en-US"/>
        </a:p>
      </dgm:t>
    </dgm:pt>
    <dgm:pt modelId="{E2CE3AFB-8126-0348-BDDE-075E51AC8150}" type="pres">
      <dgm:prSet presAssocID="{73C9C26E-6051-B747-B02F-01F79F007784}" presName="parentLin" presStyleCnt="0"/>
      <dgm:spPr/>
    </dgm:pt>
    <dgm:pt modelId="{D729A2C2-C744-DB4F-8D25-D34948ECD271}" type="pres">
      <dgm:prSet presAssocID="{73C9C26E-6051-B747-B02F-01F79F007784}" presName="parentLeftMargin" presStyleLbl="node1" presStyleIdx="0" presStyleCnt="4"/>
      <dgm:spPr/>
      <dgm:t>
        <a:bodyPr/>
        <a:lstStyle/>
        <a:p>
          <a:endParaRPr lang="en-US"/>
        </a:p>
      </dgm:t>
    </dgm:pt>
    <dgm:pt modelId="{FF1AF86A-3F97-E144-A591-14D244A5D23D}" type="pres">
      <dgm:prSet presAssocID="{73C9C26E-6051-B747-B02F-01F79F007784}" presName="parentText" presStyleLbl="node1" presStyleIdx="0" presStyleCnt="4">
        <dgm:presLayoutVars>
          <dgm:chMax val="0"/>
          <dgm:bulletEnabled val="1"/>
        </dgm:presLayoutVars>
      </dgm:prSet>
      <dgm:spPr/>
      <dgm:t>
        <a:bodyPr/>
        <a:lstStyle/>
        <a:p>
          <a:endParaRPr lang="en-US"/>
        </a:p>
      </dgm:t>
    </dgm:pt>
    <dgm:pt modelId="{BDBFFD50-F992-7E4E-B070-55BAF8809FD3}" type="pres">
      <dgm:prSet presAssocID="{73C9C26E-6051-B747-B02F-01F79F007784}" presName="negativeSpace" presStyleCnt="0"/>
      <dgm:spPr/>
    </dgm:pt>
    <dgm:pt modelId="{69539260-F91C-0744-B582-46F8D2A8094F}" type="pres">
      <dgm:prSet presAssocID="{73C9C26E-6051-B747-B02F-01F79F007784}" presName="childText" presStyleLbl="conFgAcc1" presStyleIdx="0" presStyleCnt="4">
        <dgm:presLayoutVars>
          <dgm:bulletEnabled val="1"/>
        </dgm:presLayoutVars>
      </dgm:prSet>
      <dgm:spPr/>
      <dgm:t>
        <a:bodyPr/>
        <a:lstStyle/>
        <a:p>
          <a:endParaRPr lang="en-GB"/>
        </a:p>
      </dgm:t>
    </dgm:pt>
    <dgm:pt modelId="{B133A360-9331-914E-828F-76017C3EEDD5}" type="pres">
      <dgm:prSet presAssocID="{8DC40C4D-F3EF-784D-BA77-77403C1F6415}" presName="spaceBetweenRectangles" presStyleCnt="0"/>
      <dgm:spPr/>
    </dgm:pt>
    <dgm:pt modelId="{1A54E701-2331-B14F-BD4D-D2AD7E3B07CB}" type="pres">
      <dgm:prSet presAssocID="{E648E724-B178-6747-88B2-AD409744BD79}" presName="parentLin" presStyleCnt="0"/>
      <dgm:spPr/>
    </dgm:pt>
    <dgm:pt modelId="{AEFEA43D-A22B-0646-BC7B-C3C897C14AE0}" type="pres">
      <dgm:prSet presAssocID="{E648E724-B178-6747-88B2-AD409744BD79}" presName="parentLeftMargin" presStyleLbl="node1" presStyleIdx="0" presStyleCnt="4"/>
      <dgm:spPr/>
      <dgm:t>
        <a:bodyPr/>
        <a:lstStyle/>
        <a:p>
          <a:endParaRPr lang="en-US"/>
        </a:p>
      </dgm:t>
    </dgm:pt>
    <dgm:pt modelId="{A62A6CFA-73D2-0743-9D74-AD13A241CE46}" type="pres">
      <dgm:prSet presAssocID="{E648E724-B178-6747-88B2-AD409744BD79}" presName="parentText" presStyleLbl="node1" presStyleIdx="1" presStyleCnt="4">
        <dgm:presLayoutVars>
          <dgm:chMax val="0"/>
          <dgm:bulletEnabled val="1"/>
        </dgm:presLayoutVars>
      </dgm:prSet>
      <dgm:spPr/>
      <dgm:t>
        <a:bodyPr/>
        <a:lstStyle/>
        <a:p>
          <a:endParaRPr lang="en-US"/>
        </a:p>
      </dgm:t>
    </dgm:pt>
    <dgm:pt modelId="{F73E3A6E-2085-5048-95D3-7B708C20FFAD}" type="pres">
      <dgm:prSet presAssocID="{E648E724-B178-6747-88B2-AD409744BD79}" presName="negativeSpace" presStyleCnt="0"/>
      <dgm:spPr/>
    </dgm:pt>
    <dgm:pt modelId="{18B49A3D-D5AC-D946-8FA9-952806CDE2F8}" type="pres">
      <dgm:prSet presAssocID="{E648E724-B178-6747-88B2-AD409744BD79}" presName="childText" presStyleLbl="conFgAcc1" presStyleIdx="1" presStyleCnt="4" custLinFactNeighborX="-5747" custLinFactNeighborY="-5615">
        <dgm:presLayoutVars>
          <dgm:bulletEnabled val="1"/>
        </dgm:presLayoutVars>
      </dgm:prSet>
      <dgm:spPr/>
      <dgm:t>
        <a:bodyPr/>
        <a:lstStyle/>
        <a:p>
          <a:endParaRPr lang="en-US"/>
        </a:p>
      </dgm:t>
    </dgm:pt>
    <dgm:pt modelId="{6145AE55-16AF-5D42-B545-74A3BD861A2B}" type="pres">
      <dgm:prSet presAssocID="{740D0174-1D0A-9048-855C-E0ECD609CD7B}" presName="spaceBetweenRectangles" presStyleCnt="0"/>
      <dgm:spPr/>
    </dgm:pt>
    <dgm:pt modelId="{2D564A51-3CD7-1141-A45E-4E53E535B2F0}" type="pres">
      <dgm:prSet presAssocID="{F950B34E-4FCC-E54A-A860-D6ACE9F7A324}" presName="parentLin" presStyleCnt="0"/>
      <dgm:spPr/>
    </dgm:pt>
    <dgm:pt modelId="{3BAAA7C0-1DF9-E840-B7C4-1C8EEE7D9F61}" type="pres">
      <dgm:prSet presAssocID="{F950B34E-4FCC-E54A-A860-D6ACE9F7A324}" presName="parentLeftMargin" presStyleLbl="node1" presStyleIdx="1" presStyleCnt="4"/>
      <dgm:spPr/>
      <dgm:t>
        <a:bodyPr/>
        <a:lstStyle/>
        <a:p>
          <a:endParaRPr lang="en-GB"/>
        </a:p>
      </dgm:t>
    </dgm:pt>
    <dgm:pt modelId="{81CD887A-FF58-CF4A-803B-F21538AB7627}" type="pres">
      <dgm:prSet presAssocID="{F950B34E-4FCC-E54A-A860-D6ACE9F7A324}" presName="parentText" presStyleLbl="node1" presStyleIdx="2" presStyleCnt="4">
        <dgm:presLayoutVars>
          <dgm:chMax val="0"/>
          <dgm:bulletEnabled val="1"/>
        </dgm:presLayoutVars>
      </dgm:prSet>
      <dgm:spPr/>
      <dgm:t>
        <a:bodyPr/>
        <a:lstStyle/>
        <a:p>
          <a:endParaRPr lang="en-GB"/>
        </a:p>
      </dgm:t>
    </dgm:pt>
    <dgm:pt modelId="{73E8E15A-4E63-494B-A734-FDC27653AEF3}" type="pres">
      <dgm:prSet presAssocID="{F950B34E-4FCC-E54A-A860-D6ACE9F7A324}" presName="negativeSpace" presStyleCnt="0"/>
      <dgm:spPr/>
    </dgm:pt>
    <dgm:pt modelId="{8F4972CD-95E5-AB48-B627-4DDBBAF7769A}" type="pres">
      <dgm:prSet presAssocID="{F950B34E-4FCC-E54A-A860-D6ACE9F7A324}" presName="childText" presStyleLbl="conFgAcc1" presStyleIdx="2" presStyleCnt="4">
        <dgm:presLayoutVars>
          <dgm:bulletEnabled val="1"/>
        </dgm:presLayoutVars>
      </dgm:prSet>
      <dgm:spPr/>
    </dgm:pt>
    <dgm:pt modelId="{C44A0472-EED2-F647-89CF-AB42D68905AE}" type="pres">
      <dgm:prSet presAssocID="{1D1173BA-EF1A-3C42-A2CD-FD162488AAFC}" presName="spaceBetweenRectangles" presStyleCnt="0"/>
      <dgm:spPr/>
    </dgm:pt>
    <dgm:pt modelId="{92BA93F9-F17C-F54E-81D4-C81C5439D74C}" type="pres">
      <dgm:prSet presAssocID="{BD3C9513-860E-4F49-858C-9A3B1B90F2B0}" presName="parentLin" presStyleCnt="0"/>
      <dgm:spPr/>
    </dgm:pt>
    <dgm:pt modelId="{AFB450CB-B169-B247-8B2B-93B5835329CA}" type="pres">
      <dgm:prSet presAssocID="{BD3C9513-860E-4F49-858C-9A3B1B90F2B0}" presName="parentLeftMargin" presStyleLbl="node1" presStyleIdx="2" presStyleCnt="4"/>
      <dgm:spPr/>
      <dgm:t>
        <a:bodyPr/>
        <a:lstStyle/>
        <a:p>
          <a:endParaRPr lang="en-US"/>
        </a:p>
      </dgm:t>
    </dgm:pt>
    <dgm:pt modelId="{07DC47BC-30FC-CE41-BC5B-D8A2A22A6831}" type="pres">
      <dgm:prSet presAssocID="{BD3C9513-860E-4F49-858C-9A3B1B90F2B0}" presName="parentText" presStyleLbl="node1" presStyleIdx="3" presStyleCnt="4" custLinFactNeighborX="-8046" custLinFactNeighborY="24924">
        <dgm:presLayoutVars>
          <dgm:chMax val="0"/>
          <dgm:bulletEnabled val="1"/>
        </dgm:presLayoutVars>
      </dgm:prSet>
      <dgm:spPr/>
      <dgm:t>
        <a:bodyPr/>
        <a:lstStyle/>
        <a:p>
          <a:endParaRPr lang="en-US"/>
        </a:p>
      </dgm:t>
    </dgm:pt>
    <dgm:pt modelId="{FE3C49C9-AA4A-C745-B9D4-36AFFD6B673A}" type="pres">
      <dgm:prSet presAssocID="{BD3C9513-860E-4F49-858C-9A3B1B90F2B0}" presName="negativeSpace" presStyleCnt="0"/>
      <dgm:spPr/>
    </dgm:pt>
    <dgm:pt modelId="{B114F6BC-8E65-CD42-914D-35FEE5D0921E}" type="pres">
      <dgm:prSet presAssocID="{BD3C9513-860E-4F49-858C-9A3B1B90F2B0}" presName="childText" presStyleLbl="conFgAcc1" presStyleIdx="3" presStyleCnt="4" custLinFactNeighborY="60475">
        <dgm:presLayoutVars>
          <dgm:bulletEnabled val="1"/>
        </dgm:presLayoutVars>
      </dgm:prSet>
      <dgm:spPr/>
    </dgm:pt>
  </dgm:ptLst>
  <dgm:cxnLst>
    <dgm:cxn modelId="{4FA9421C-3D7A-6344-BDC8-FE5E9E114EAF}" srcId="{0BB84293-500A-9945-8B78-C784A3E401E4}" destId="{F950B34E-4FCC-E54A-A860-D6ACE9F7A324}" srcOrd="2" destOrd="0" parTransId="{40AA70E8-5199-FC42-9C0F-BF27D3AA900C}" sibTransId="{1D1173BA-EF1A-3C42-A2CD-FD162488AAFC}"/>
    <dgm:cxn modelId="{2C468A73-80FE-534C-A90F-B4FB6FD0B1DA}" type="presOf" srcId="{B7482E91-48F1-6549-AB02-69397103AD13}" destId="{69539260-F91C-0744-B582-46F8D2A8094F}" srcOrd="0" destOrd="1" presId="urn:microsoft.com/office/officeart/2005/8/layout/list1"/>
    <dgm:cxn modelId="{1463B9FD-E336-AC42-A9DF-BC0F4E1877AD}" type="presOf" srcId="{73C9C26E-6051-B747-B02F-01F79F007784}" destId="{FF1AF86A-3F97-E144-A591-14D244A5D23D}" srcOrd="1" destOrd="0" presId="urn:microsoft.com/office/officeart/2005/8/layout/list1"/>
    <dgm:cxn modelId="{2EFA76BA-31B7-A946-A135-1D44EBC68D0C}" type="presOf" srcId="{0BB84293-500A-9945-8B78-C784A3E401E4}" destId="{E7C2AC73-DBCB-384E-9CA4-A2D3A1821ABB}" srcOrd="0" destOrd="0" presId="urn:microsoft.com/office/officeart/2005/8/layout/list1"/>
    <dgm:cxn modelId="{E795923A-175B-A742-8553-A661B6E83C66}" type="presOf" srcId="{E648E724-B178-6747-88B2-AD409744BD79}" destId="{AEFEA43D-A22B-0646-BC7B-C3C897C14AE0}" srcOrd="0" destOrd="0" presId="urn:microsoft.com/office/officeart/2005/8/layout/list1"/>
    <dgm:cxn modelId="{EB30FD48-F6A1-9F40-9368-8389A1CDDC69}" type="presOf" srcId="{D98579D2-1905-C24B-A70C-5F8646CDD15A}" destId="{69539260-F91C-0744-B582-46F8D2A8094F}" srcOrd="0" destOrd="2" presId="urn:microsoft.com/office/officeart/2005/8/layout/list1"/>
    <dgm:cxn modelId="{5830171F-70AD-1D40-92BA-40F1BE9EE578}" type="presOf" srcId="{630E5B0D-32BC-9449-A617-E5D301F7868C}" destId="{69539260-F91C-0744-B582-46F8D2A8094F}" srcOrd="0" destOrd="0" presId="urn:microsoft.com/office/officeart/2005/8/layout/list1"/>
    <dgm:cxn modelId="{79E3B5E7-88A9-CC46-BEA9-E7ED8FA0F01F}" srcId="{0BB84293-500A-9945-8B78-C784A3E401E4}" destId="{E648E724-B178-6747-88B2-AD409744BD79}" srcOrd="1" destOrd="0" parTransId="{32678D2B-FA74-5948-BF45-3FC28BAF1FC1}" sibTransId="{740D0174-1D0A-9048-855C-E0ECD609CD7B}"/>
    <dgm:cxn modelId="{58C168A3-FFEA-974F-B1D5-9E90252F66BC}" type="presOf" srcId="{73C9C26E-6051-B747-B02F-01F79F007784}" destId="{D729A2C2-C744-DB4F-8D25-D34948ECD271}" srcOrd="0" destOrd="0" presId="urn:microsoft.com/office/officeart/2005/8/layout/list1"/>
    <dgm:cxn modelId="{DAA1AB3F-F4E5-9943-BC8F-49C418CC25D3}" srcId="{0BB84293-500A-9945-8B78-C784A3E401E4}" destId="{BD3C9513-860E-4F49-858C-9A3B1B90F2B0}" srcOrd="3" destOrd="0" parTransId="{153BD372-1FC4-5645-BFBF-B78299E256CA}" sibTransId="{32C9C9FF-FD73-1F4D-BE20-EB4834862704}"/>
    <dgm:cxn modelId="{FDF0CF60-E1D3-E045-9874-77CB8BCE1080}" srcId="{73C9C26E-6051-B747-B02F-01F79F007784}" destId="{D98579D2-1905-C24B-A70C-5F8646CDD15A}" srcOrd="2" destOrd="0" parTransId="{02F0A1B5-6D7A-0841-91C1-64DFC7788A1E}" sibTransId="{F65B556E-DE36-374A-A0E4-A3F0FA1685F3}"/>
    <dgm:cxn modelId="{539BCE65-0B98-A540-81CA-F813C58B08E8}" type="presOf" srcId="{BD3C9513-860E-4F49-858C-9A3B1B90F2B0}" destId="{07DC47BC-30FC-CE41-BC5B-D8A2A22A6831}" srcOrd="1" destOrd="0" presId="urn:microsoft.com/office/officeart/2005/8/layout/list1"/>
    <dgm:cxn modelId="{41BC4F79-9CC0-F14B-AF7B-B6BA1E15BA08}" type="presOf" srcId="{F950B34E-4FCC-E54A-A860-D6ACE9F7A324}" destId="{81CD887A-FF58-CF4A-803B-F21538AB7627}" srcOrd="1" destOrd="0" presId="urn:microsoft.com/office/officeart/2005/8/layout/list1"/>
    <dgm:cxn modelId="{997809E2-4119-CC44-8B5D-37910837E2DC}" type="presOf" srcId="{F950B34E-4FCC-E54A-A860-D6ACE9F7A324}" destId="{3BAAA7C0-1DF9-E840-B7C4-1C8EEE7D9F61}" srcOrd="0" destOrd="0" presId="urn:microsoft.com/office/officeart/2005/8/layout/list1"/>
    <dgm:cxn modelId="{9B8E7FE0-2FC0-6D4A-A32C-BFD88C0FF048}" type="presOf" srcId="{E648E724-B178-6747-88B2-AD409744BD79}" destId="{A62A6CFA-73D2-0743-9D74-AD13A241CE46}" srcOrd="1" destOrd="0" presId="urn:microsoft.com/office/officeart/2005/8/layout/list1"/>
    <dgm:cxn modelId="{056A7A1A-D918-0B46-A078-09B5358E3DE1}" type="presOf" srcId="{BD3C9513-860E-4F49-858C-9A3B1B90F2B0}" destId="{AFB450CB-B169-B247-8B2B-93B5835329CA}" srcOrd="0" destOrd="0" presId="urn:microsoft.com/office/officeart/2005/8/layout/list1"/>
    <dgm:cxn modelId="{284A249E-4056-9D4A-9D2A-FBD790B1F170}" srcId="{73C9C26E-6051-B747-B02F-01F79F007784}" destId="{630E5B0D-32BC-9449-A617-E5D301F7868C}" srcOrd="0" destOrd="0" parTransId="{07ADF781-BE3F-DA4B-99F9-46D56EEF2D33}" sibTransId="{D145419D-8EDF-194D-B45F-E4279D2BBE5F}"/>
    <dgm:cxn modelId="{6215338E-28E1-D547-AADE-A84646A60E0B}" srcId="{73C9C26E-6051-B747-B02F-01F79F007784}" destId="{B7482E91-48F1-6549-AB02-69397103AD13}" srcOrd="1" destOrd="0" parTransId="{065E92B9-1771-B04A-BEAF-E69317210F43}" sibTransId="{86337FD0-05CA-294C-A802-37AF7488208E}"/>
    <dgm:cxn modelId="{40B2B907-5A88-874B-A20A-A7B4BEBFB1E6}" srcId="{0BB84293-500A-9945-8B78-C784A3E401E4}" destId="{73C9C26E-6051-B747-B02F-01F79F007784}" srcOrd="0" destOrd="0" parTransId="{FC3EB807-B027-3142-B623-2D1ECF226769}" sibTransId="{8DC40C4D-F3EF-784D-BA77-77403C1F6415}"/>
    <dgm:cxn modelId="{D5C67C8A-D488-9746-B669-39E36EC0BDD5}" type="presParOf" srcId="{E7C2AC73-DBCB-384E-9CA4-A2D3A1821ABB}" destId="{E2CE3AFB-8126-0348-BDDE-075E51AC8150}" srcOrd="0" destOrd="0" presId="urn:microsoft.com/office/officeart/2005/8/layout/list1"/>
    <dgm:cxn modelId="{AE923D05-2F9E-B148-BB01-67900118722F}" type="presParOf" srcId="{E2CE3AFB-8126-0348-BDDE-075E51AC8150}" destId="{D729A2C2-C744-DB4F-8D25-D34948ECD271}" srcOrd="0" destOrd="0" presId="urn:microsoft.com/office/officeart/2005/8/layout/list1"/>
    <dgm:cxn modelId="{DD3918F6-6EA7-0D46-A814-FF85080832C1}" type="presParOf" srcId="{E2CE3AFB-8126-0348-BDDE-075E51AC8150}" destId="{FF1AF86A-3F97-E144-A591-14D244A5D23D}" srcOrd="1" destOrd="0" presId="urn:microsoft.com/office/officeart/2005/8/layout/list1"/>
    <dgm:cxn modelId="{9DBCA7C9-C74E-4B45-A055-6B144198F08C}" type="presParOf" srcId="{E7C2AC73-DBCB-384E-9CA4-A2D3A1821ABB}" destId="{BDBFFD50-F992-7E4E-B070-55BAF8809FD3}" srcOrd="1" destOrd="0" presId="urn:microsoft.com/office/officeart/2005/8/layout/list1"/>
    <dgm:cxn modelId="{9CCBFA2E-0983-134A-BB04-27C45ADFA55F}" type="presParOf" srcId="{E7C2AC73-DBCB-384E-9CA4-A2D3A1821ABB}" destId="{69539260-F91C-0744-B582-46F8D2A8094F}" srcOrd="2" destOrd="0" presId="urn:microsoft.com/office/officeart/2005/8/layout/list1"/>
    <dgm:cxn modelId="{C6432826-127B-0245-B8A7-4D3F4094C9F0}" type="presParOf" srcId="{E7C2AC73-DBCB-384E-9CA4-A2D3A1821ABB}" destId="{B133A360-9331-914E-828F-76017C3EEDD5}" srcOrd="3" destOrd="0" presId="urn:microsoft.com/office/officeart/2005/8/layout/list1"/>
    <dgm:cxn modelId="{CC421BE4-8D1B-584E-ABD2-16DCF77D7594}" type="presParOf" srcId="{E7C2AC73-DBCB-384E-9CA4-A2D3A1821ABB}" destId="{1A54E701-2331-B14F-BD4D-D2AD7E3B07CB}" srcOrd="4" destOrd="0" presId="urn:microsoft.com/office/officeart/2005/8/layout/list1"/>
    <dgm:cxn modelId="{BB8D8C0B-CE88-154F-B70F-106D337E1FF3}" type="presParOf" srcId="{1A54E701-2331-B14F-BD4D-D2AD7E3B07CB}" destId="{AEFEA43D-A22B-0646-BC7B-C3C897C14AE0}" srcOrd="0" destOrd="0" presId="urn:microsoft.com/office/officeart/2005/8/layout/list1"/>
    <dgm:cxn modelId="{FDCD0015-5D1C-2043-9339-87CE16C5B62C}" type="presParOf" srcId="{1A54E701-2331-B14F-BD4D-D2AD7E3B07CB}" destId="{A62A6CFA-73D2-0743-9D74-AD13A241CE46}" srcOrd="1" destOrd="0" presId="urn:microsoft.com/office/officeart/2005/8/layout/list1"/>
    <dgm:cxn modelId="{07AA4E74-B221-D848-BF67-2F9704726012}" type="presParOf" srcId="{E7C2AC73-DBCB-384E-9CA4-A2D3A1821ABB}" destId="{F73E3A6E-2085-5048-95D3-7B708C20FFAD}" srcOrd="5" destOrd="0" presId="urn:microsoft.com/office/officeart/2005/8/layout/list1"/>
    <dgm:cxn modelId="{8FBE2CD8-F2C2-7F4B-9AE7-2359DF003419}" type="presParOf" srcId="{E7C2AC73-DBCB-384E-9CA4-A2D3A1821ABB}" destId="{18B49A3D-D5AC-D946-8FA9-952806CDE2F8}" srcOrd="6" destOrd="0" presId="urn:microsoft.com/office/officeart/2005/8/layout/list1"/>
    <dgm:cxn modelId="{73AA3D78-9A24-6048-B8BA-D9AD08C40794}" type="presParOf" srcId="{E7C2AC73-DBCB-384E-9CA4-A2D3A1821ABB}" destId="{6145AE55-16AF-5D42-B545-74A3BD861A2B}" srcOrd="7" destOrd="0" presId="urn:microsoft.com/office/officeart/2005/8/layout/list1"/>
    <dgm:cxn modelId="{0319B5E2-7A37-8742-8EEB-E94C430BF826}" type="presParOf" srcId="{E7C2AC73-DBCB-384E-9CA4-A2D3A1821ABB}" destId="{2D564A51-3CD7-1141-A45E-4E53E535B2F0}" srcOrd="8" destOrd="0" presId="urn:microsoft.com/office/officeart/2005/8/layout/list1"/>
    <dgm:cxn modelId="{3880A8B2-6A19-4240-BD86-EDB9A0CF9265}" type="presParOf" srcId="{2D564A51-3CD7-1141-A45E-4E53E535B2F0}" destId="{3BAAA7C0-1DF9-E840-B7C4-1C8EEE7D9F61}" srcOrd="0" destOrd="0" presId="urn:microsoft.com/office/officeart/2005/8/layout/list1"/>
    <dgm:cxn modelId="{57916DE7-FEC9-214E-A2FD-122D417FDFFA}" type="presParOf" srcId="{2D564A51-3CD7-1141-A45E-4E53E535B2F0}" destId="{81CD887A-FF58-CF4A-803B-F21538AB7627}" srcOrd="1" destOrd="0" presId="urn:microsoft.com/office/officeart/2005/8/layout/list1"/>
    <dgm:cxn modelId="{8FFDF906-52CE-B149-9E08-A25580D43E12}" type="presParOf" srcId="{E7C2AC73-DBCB-384E-9CA4-A2D3A1821ABB}" destId="{73E8E15A-4E63-494B-A734-FDC27653AEF3}" srcOrd="9" destOrd="0" presId="urn:microsoft.com/office/officeart/2005/8/layout/list1"/>
    <dgm:cxn modelId="{DD5A0E7D-E55B-6944-ADFE-359C197E2CDA}" type="presParOf" srcId="{E7C2AC73-DBCB-384E-9CA4-A2D3A1821ABB}" destId="{8F4972CD-95E5-AB48-B627-4DDBBAF7769A}" srcOrd="10" destOrd="0" presId="urn:microsoft.com/office/officeart/2005/8/layout/list1"/>
    <dgm:cxn modelId="{2F2FFF62-9963-C146-8C05-1E198A315C3C}" type="presParOf" srcId="{E7C2AC73-DBCB-384E-9CA4-A2D3A1821ABB}" destId="{C44A0472-EED2-F647-89CF-AB42D68905AE}" srcOrd="11" destOrd="0" presId="urn:microsoft.com/office/officeart/2005/8/layout/list1"/>
    <dgm:cxn modelId="{91B5C7AE-6923-C344-AF3E-03E190BC6D68}" type="presParOf" srcId="{E7C2AC73-DBCB-384E-9CA4-A2D3A1821ABB}" destId="{92BA93F9-F17C-F54E-81D4-C81C5439D74C}" srcOrd="12" destOrd="0" presId="urn:microsoft.com/office/officeart/2005/8/layout/list1"/>
    <dgm:cxn modelId="{7A317746-2173-E349-B461-EF2EABD16D2A}" type="presParOf" srcId="{92BA93F9-F17C-F54E-81D4-C81C5439D74C}" destId="{AFB450CB-B169-B247-8B2B-93B5835329CA}" srcOrd="0" destOrd="0" presId="urn:microsoft.com/office/officeart/2005/8/layout/list1"/>
    <dgm:cxn modelId="{C6400FD1-88F3-CF48-AC93-B94C22074B5D}" type="presParOf" srcId="{92BA93F9-F17C-F54E-81D4-C81C5439D74C}" destId="{07DC47BC-30FC-CE41-BC5B-D8A2A22A6831}" srcOrd="1" destOrd="0" presId="urn:microsoft.com/office/officeart/2005/8/layout/list1"/>
    <dgm:cxn modelId="{2A8EDB1A-902E-3E4B-AA39-E80A0CD1C24E}" type="presParOf" srcId="{E7C2AC73-DBCB-384E-9CA4-A2D3A1821ABB}" destId="{FE3C49C9-AA4A-C745-B9D4-36AFFD6B673A}" srcOrd="13" destOrd="0" presId="urn:microsoft.com/office/officeart/2005/8/layout/list1"/>
    <dgm:cxn modelId="{E6E50A79-421C-2746-A255-CEEDAA07761B}" type="presParOf" srcId="{E7C2AC73-DBCB-384E-9CA4-A2D3A1821ABB}" destId="{B114F6BC-8E65-CD42-914D-35FEE5D0921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B84293-500A-9945-8B78-C784A3E401E4}" type="doc">
      <dgm:prSet loTypeId="urn:microsoft.com/office/officeart/2005/8/layout/list1" loCatId="list" qsTypeId="urn:microsoft.com/office/officeart/2005/8/quickstyle/simple4#3" qsCatId="simple" csTypeId="urn:microsoft.com/office/officeart/2005/8/colors/accent1_2#3" csCatId="accent1" phldr="1"/>
      <dgm:spPr/>
      <dgm:t>
        <a:bodyPr/>
        <a:lstStyle/>
        <a:p>
          <a:endParaRPr lang="en-US"/>
        </a:p>
      </dgm:t>
    </dgm:pt>
    <dgm:pt modelId="{73C9C26E-6051-B747-B02F-01F79F007784}">
      <dgm:prSet phldrT="[Text]"/>
      <dgm:spPr/>
      <dgm:t>
        <a:bodyPr/>
        <a:lstStyle/>
        <a:p>
          <a:r>
            <a:rPr lang="en-GB" dirty="0" smtClean="0">
              <a:solidFill>
                <a:schemeClr val="tx1"/>
              </a:solidFill>
            </a:rPr>
            <a:t>How we got here</a:t>
          </a:r>
        </a:p>
      </dgm:t>
    </dgm:pt>
    <dgm:pt modelId="{FC3EB807-B027-3142-B623-2D1ECF226769}" type="parTrans" cxnId="{40B2B907-5A88-874B-A20A-A7B4BEBFB1E6}">
      <dgm:prSet/>
      <dgm:spPr/>
      <dgm:t>
        <a:bodyPr/>
        <a:lstStyle/>
        <a:p>
          <a:endParaRPr lang="en-US"/>
        </a:p>
      </dgm:t>
    </dgm:pt>
    <dgm:pt modelId="{8DC40C4D-F3EF-784D-BA77-77403C1F6415}" type="sibTrans" cxnId="{40B2B907-5A88-874B-A20A-A7B4BEBFB1E6}">
      <dgm:prSet/>
      <dgm:spPr/>
      <dgm:t>
        <a:bodyPr/>
        <a:lstStyle/>
        <a:p>
          <a:endParaRPr lang="en-US"/>
        </a:p>
      </dgm:t>
    </dgm:pt>
    <dgm:pt modelId="{E648E724-B178-6747-88B2-AD409744BD79}">
      <dgm:prSet phldrT="[Text]"/>
      <dgm:spPr>
        <a:ln w="41275">
          <a:solidFill>
            <a:schemeClr val="accent2"/>
          </a:solidFill>
        </a:ln>
      </dgm:spPr>
      <dgm:t>
        <a:bodyPr/>
        <a:lstStyle/>
        <a:p>
          <a:r>
            <a:rPr lang="en-GB" dirty="0" smtClean="0">
              <a:solidFill>
                <a:schemeClr val="tx1"/>
              </a:solidFill>
            </a:rPr>
            <a:t>Learning Literacies in a digital world</a:t>
          </a:r>
          <a:endParaRPr lang="en-US" dirty="0">
            <a:solidFill>
              <a:schemeClr val="tx1"/>
            </a:solidFill>
          </a:endParaRPr>
        </a:p>
      </dgm:t>
    </dgm:pt>
    <dgm:pt modelId="{32678D2B-FA74-5948-BF45-3FC28BAF1FC1}" type="parTrans" cxnId="{79E3B5E7-88A9-CC46-BEA9-E7ED8FA0F01F}">
      <dgm:prSet/>
      <dgm:spPr/>
      <dgm:t>
        <a:bodyPr/>
        <a:lstStyle/>
        <a:p>
          <a:endParaRPr lang="en-US"/>
        </a:p>
      </dgm:t>
    </dgm:pt>
    <dgm:pt modelId="{740D0174-1D0A-9048-855C-E0ECD609CD7B}" type="sibTrans" cxnId="{79E3B5E7-88A9-CC46-BEA9-E7ED8FA0F01F}">
      <dgm:prSet/>
      <dgm:spPr/>
      <dgm:t>
        <a:bodyPr/>
        <a:lstStyle/>
        <a:p>
          <a:endParaRPr lang="en-US"/>
        </a:p>
      </dgm:t>
    </dgm:pt>
    <dgm:pt modelId="{BD3C9513-860E-4F49-858C-9A3B1B90F2B0}">
      <dgm:prSet phldrT="[Text]"/>
      <dgm:spPr/>
      <dgm:t>
        <a:bodyPr/>
        <a:lstStyle/>
        <a:p>
          <a:r>
            <a:rPr lang="en-US" dirty="0" smtClean="0">
              <a:solidFill>
                <a:schemeClr val="tx1"/>
              </a:solidFill>
            </a:rPr>
            <a:t>The Institutional Personal Learning Environment</a:t>
          </a:r>
          <a:endParaRPr lang="en-US" dirty="0">
            <a:solidFill>
              <a:schemeClr val="tx1"/>
            </a:solidFill>
          </a:endParaRPr>
        </a:p>
      </dgm:t>
    </dgm:pt>
    <dgm:pt modelId="{153BD372-1FC4-5645-BFBF-B78299E256CA}" type="parTrans" cxnId="{DAA1AB3F-F4E5-9943-BC8F-49C418CC25D3}">
      <dgm:prSet/>
      <dgm:spPr/>
      <dgm:t>
        <a:bodyPr/>
        <a:lstStyle/>
        <a:p>
          <a:endParaRPr lang="en-US"/>
        </a:p>
      </dgm:t>
    </dgm:pt>
    <dgm:pt modelId="{32C9C9FF-FD73-1F4D-BE20-EB4834862704}" type="sibTrans" cxnId="{DAA1AB3F-F4E5-9943-BC8F-49C418CC25D3}">
      <dgm:prSet/>
      <dgm:spPr/>
      <dgm:t>
        <a:bodyPr/>
        <a:lstStyle/>
        <a:p>
          <a:endParaRPr lang="en-US"/>
        </a:p>
      </dgm:t>
    </dgm:pt>
    <dgm:pt modelId="{F950B34E-4FCC-E54A-A860-D6ACE9F7A324}">
      <dgm:prSet/>
      <dgm:spPr/>
      <dgm:t>
        <a:bodyPr/>
        <a:lstStyle/>
        <a:p>
          <a:r>
            <a:rPr lang="en-GB" dirty="0" smtClean="0">
              <a:solidFill>
                <a:schemeClr val="tx1"/>
              </a:solidFill>
            </a:rPr>
            <a:t>Personal Learning Environments</a:t>
          </a:r>
          <a:endParaRPr lang="en-GB" dirty="0">
            <a:solidFill>
              <a:schemeClr val="tx1"/>
            </a:solidFill>
          </a:endParaRPr>
        </a:p>
      </dgm:t>
    </dgm:pt>
    <dgm:pt modelId="{40AA70E8-5199-FC42-9C0F-BF27D3AA900C}" type="parTrans" cxnId="{4FA9421C-3D7A-6344-BDC8-FE5E9E114EAF}">
      <dgm:prSet/>
      <dgm:spPr/>
      <dgm:t>
        <a:bodyPr/>
        <a:lstStyle/>
        <a:p>
          <a:endParaRPr lang="en-GB"/>
        </a:p>
      </dgm:t>
    </dgm:pt>
    <dgm:pt modelId="{1D1173BA-EF1A-3C42-A2CD-FD162488AAFC}" type="sibTrans" cxnId="{4FA9421C-3D7A-6344-BDC8-FE5E9E114EAF}">
      <dgm:prSet/>
      <dgm:spPr/>
      <dgm:t>
        <a:bodyPr/>
        <a:lstStyle/>
        <a:p>
          <a:endParaRPr lang="en-GB"/>
        </a:p>
      </dgm:t>
    </dgm:pt>
    <dgm:pt modelId="{3ED4010B-763F-5041-BF3B-C7C3667FF906}">
      <dgm:prSet/>
      <dgm:spPr/>
      <dgm:t>
        <a:bodyPr/>
        <a:lstStyle/>
        <a:p>
          <a:r>
            <a:rPr lang="en-GB" dirty="0" smtClean="0"/>
            <a:t>Web 2.0 and Education 2.0</a:t>
          </a:r>
          <a:endParaRPr lang="en-GB" dirty="0"/>
        </a:p>
      </dgm:t>
    </dgm:pt>
    <dgm:pt modelId="{9902EE8A-07AF-9B48-914A-D651F40B1CD5}" type="parTrans" cxnId="{BC57640D-6C43-B54A-A6F1-573EC842AE43}">
      <dgm:prSet/>
      <dgm:spPr/>
      <dgm:t>
        <a:bodyPr/>
        <a:lstStyle/>
        <a:p>
          <a:endParaRPr lang="en-GB"/>
        </a:p>
      </dgm:t>
    </dgm:pt>
    <dgm:pt modelId="{2C9CDB45-73F4-FE49-82AE-D67044F66C2D}" type="sibTrans" cxnId="{BC57640D-6C43-B54A-A6F1-573EC842AE43}">
      <dgm:prSet/>
      <dgm:spPr/>
      <dgm:t>
        <a:bodyPr/>
        <a:lstStyle/>
        <a:p>
          <a:endParaRPr lang="en-GB"/>
        </a:p>
      </dgm:t>
    </dgm:pt>
    <dgm:pt modelId="{9CD51E9B-22CC-ED4C-9B8D-13EE7D568421}">
      <dgm:prSet/>
      <dgm:spPr/>
      <dgm:t>
        <a:bodyPr/>
        <a:lstStyle/>
        <a:p>
          <a:r>
            <a:rPr lang="en-GB" dirty="0" smtClean="0"/>
            <a:t>Learning Literacies is a digital age</a:t>
          </a:r>
          <a:endParaRPr lang="en-GB" dirty="0"/>
        </a:p>
      </dgm:t>
    </dgm:pt>
    <dgm:pt modelId="{4B6A718B-6F17-8E41-88B2-ED6851FB021B}" type="parTrans" cxnId="{055FA124-48D1-1249-84A8-A83503026623}">
      <dgm:prSet/>
      <dgm:spPr/>
      <dgm:t>
        <a:bodyPr/>
        <a:lstStyle/>
        <a:p>
          <a:endParaRPr lang="en-GB"/>
        </a:p>
      </dgm:t>
    </dgm:pt>
    <dgm:pt modelId="{4FB8EB96-FDDF-BA45-8B8D-44532C1A4280}" type="sibTrans" cxnId="{055FA124-48D1-1249-84A8-A83503026623}">
      <dgm:prSet/>
      <dgm:spPr/>
      <dgm:t>
        <a:bodyPr/>
        <a:lstStyle/>
        <a:p>
          <a:endParaRPr lang="en-GB"/>
        </a:p>
      </dgm:t>
    </dgm:pt>
    <dgm:pt modelId="{E7C2AC73-DBCB-384E-9CA4-A2D3A1821ABB}" type="pres">
      <dgm:prSet presAssocID="{0BB84293-500A-9945-8B78-C784A3E401E4}" presName="linear" presStyleCnt="0">
        <dgm:presLayoutVars>
          <dgm:dir/>
          <dgm:animLvl val="lvl"/>
          <dgm:resizeHandles val="exact"/>
        </dgm:presLayoutVars>
      </dgm:prSet>
      <dgm:spPr/>
      <dgm:t>
        <a:bodyPr/>
        <a:lstStyle/>
        <a:p>
          <a:endParaRPr lang="en-US"/>
        </a:p>
      </dgm:t>
    </dgm:pt>
    <dgm:pt modelId="{E2CE3AFB-8126-0348-BDDE-075E51AC8150}" type="pres">
      <dgm:prSet presAssocID="{73C9C26E-6051-B747-B02F-01F79F007784}" presName="parentLin" presStyleCnt="0"/>
      <dgm:spPr/>
    </dgm:pt>
    <dgm:pt modelId="{D729A2C2-C744-DB4F-8D25-D34948ECD271}" type="pres">
      <dgm:prSet presAssocID="{73C9C26E-6051-B747-B02F-01F79F007784}" presName="parentLeftMargin" presStyleLbl="node1" presStyleIdx="0" presStyleCnt="4"/>
      <dgm:spPr/>
      <dgm:t>
        <a:bodyPr/>
        <a:lstStyle/>
        <a:p>
          <a:endParaRPr lang="en-US"/>
        </a:p>
      </dgm:t>
    </dgm:pt>
    <dgm:pt modelId="{FF1AF86A-3F97-E144-A591-14D244A5D23D}" type="pres">
      <dgm:prSet presAssocID="{73C9C26E-6051-B747-B02F-01F79F007784}" presName="parentText" presStyleLbl="node1" presStyleIdx="0" presStyleCnt="4">
        <dgm:presLayoutVars>
          <dgm:chMax val="0"/>
          <dgm:bulletEnabled val="1"/>
        </dgm:presLayoutVars>
      </dgm:prSet>
      <dgm:spPr/>
      <dgm:t>
        <a:bodyPr/>
        <a:lstStyle/>
        <a:p>
          <a:endParaRPr lang="en-US"/>
        </a:p>
      </dgm:t>
    </dgm:pt>
    <dgm:pt modelId="{BDBFFD50-F992-7E4E-B070-55BAF8809FD3}" type="pres">
      <dgm:prSet presAssocID="{73C9C26E-6051-B747-B02F-01F79F007784}" presName="negativeSpace" presStyleCnt="0"/>
      <dgm:spPr/>
    </dgm:pt>
    <dgm:pt modelId="{69539260-F91C-0744-B582-46F8D2A8094F}" type="pres">
      <dgm:prSet presAssocID="{73C9C26E-6051-B747-B02F-01F79F007784}" presName="childText" presStyleLbl="conFgAcc1" presStyleIdx="0" presStyleCnt="4">
        <dgm:presLayoutVars>
          <dgm:bulletEnabled val="1"/>
        </dgm:presLayoutVars>
      </dgm:prSet>
      <dgm:spPr/>
    </dgm:pt>
    <dgm:pt modelId="{B133A360-9331-914E-828F-76017C3EEDD5}" type="pres">
      <dgm:prSet presAssocID="{8DC40C4D-F3EF-784D-BA77-77403C1F6415}" presName="spaceBetweenRectangles" presStyleCnt="0"/>
      <dgm:spPr/>
    </dgm:pt>
    <dgm:pt modelId="{1A54E701-2331-B14F-BD4D-D2AD7E3B07CB}" type="pres">
      <dgm:prSet presAssocID="{E648E724-B178-6747-88B2-AD409744BD79}" presName="parentLin" presStyleCnt="0"/>
      <dgm:spPr/>
    </dgm:pt>
    <dgm:pt modelId="{AEFEA43D-A22B-0646-BC7B-C3C897C14AE0}" type="pres">
      <dgm:prSet presAssocID="{E648E724-B178-6747-88B2-AD409744BD79}" presName="parentLeftMargin" presStyleLbl="node1" presStyleIdx="0" presStyleCnt="4"/>
      <dgm:spPr/>
      <dgm:t>
        <a:bodyPr/>
        <a:lstStyle/>
        <a:p>
          <a:endParaRPr lang="en-US"/>
        </a:p>
      </dgm:t>
    </dgm:pt>
    <dgm:pt modelId="{A62A6CFA-73D2-0743-9D74-AD13A241CE46}" type="pres">
      <dgm:prSet presAssocID="{E648E724-B178-6747-88B2-AD409744BD79}" presName="parentText" presStyleLbl="node1" presStyleIdx="1" presStyleCnt="4">
        <dgm:presLayoutVars>
          <dgm:chMax val="0"/>
          <dgm:bulletEnabled val="1"/>
        </dgm:presLayoutVars>
      </dgm:prSet>
      <dgm:spPr/>
      <dgm:t>
        <a:bodyPr/>
        <a:lstStyle/>
        <a:p>
          <a:endParaRPr lang="en-US"/>
        </a:p>
      </dgm:t>
    </dgm:pt>
    <dgm:pt modelId="{F73E3A6E-2085-5048-95D3-7B708C20FFAD}" type="pres">
      <dgm:prSet presAssocID="{E648E724-B178-6747-88B2-AD409744BD79}" presName="negativeSpace" presStyleCnt="0"/>
      <dgm:spPr/>
    </dgm:pt>
    <dgm:pt modelId="{18B49A3D-D5AC-D946-8FA9-952806CDE2F8}" type="pres">
      <dgm:prSet presAssocID="{E648E724-B178-6747-88B2-AD409744BD79}" presName="childText" presStyleLbl="conFgAcc1" presStyleIdx="1" presStyleCnt="4" custLinFactNeighborX="-5747" custLinFactNeighborY="-5615">
        <dgm:presLayoutVars>
          <dgm:bulletEnabled val="1"/>
        </dgm:presLayoutVars>
      </dgm:prSet>
      <dgm:spPr/>
      <dgm:t>
        <a:bodyPr/>
        <a:lstStyle/>
        <a:p>
          <a:endParaRPr lang="en-US"/>
        </a:p>
      </dgm:t>
    </dgm:pt>
    <dgm:pt modelId="{6145AE55-16AF-5D42-B545-74A3BD861A2B}" type="pres">
      <dgm:prSet presAssocID="{740D0174-1D0A-9048-855C-E0ECD609CD7B}" presName="spaceBetweenRectangles" presStyleCnt="0"/>
      <dgm:spPr/>
    </dgm:pt>
    <dgm:pt modelId="{2D564A51-3CD7-1141-A45E-4E53E535B2F0}" type="pres">
      <dgm:prSet presAssocID="{F950B34E-4FCC-E54A-A860-D6ACE9F7A324}" presName="parentLin" presStyleCnt="0"/>
      <dgm:spPr/>
    </dgm:pt>
    <dgm:pt modelId="{3BAAA7C0-1DF9-E840-B7C4-1C8EEE7D9F61}" type="pres">
      <dgm:prSet presAssocID="{F950B34E-4FCC-E54A-A860-D6ACE9F7A324}" presName="parentLeftMargin" presStyleLbl="node1" presStyleIdx="1" presStyleCnt="4"/>
      <dgm:spPr/>
      <dgm:t>
        <a:bodyPr/>
        <a:lstStyle/>
        <a:p>
          <a:endParaRPr lang="en-GB"/>
        </a:p>
      </dgm:t>
    </dgm:pt>
    <dgm:pt modelId="{81CD887A-FF58-CF4A-803B-F21538AB7627}" type="pres">
      <dgm:prSet presAssocID="{F950B34E-4FCC-E54A-A860-D6ACE9F7A324}" presName="parentText" presStyleLbl="node1" presStyleIdx="2" presStyleCnt="4">
        <dgm:presLayoutVars>
          <dgm:chMax val="0"/>
          <dgm:bulletEnabled val="1"/>
        </dgm:presLayoutVars>
      </dgm:prSet>
      <dgm:spPr/>
      <dgm:t>
        <a:bodyPr/>
        <a:lstStyle/>
        <a:p>
          <a:endParaRPr lang="en-GB"/>
        </a:p>
      </dgm:t>
    </dgm:pt>
    <dgm:pt modelId="{73E8E15A-4E63-494B-A734-FDC27653AEF3}" type="pres">
      <dgm:prSet presAssocID="{F950B34E-4FCC-E54A-A860-D6ACE9F7A324}" presName="negativeSpace" presStyleCnt="0"/>
      <dgm:spPr/>
    </dgm:pt>
    <dgm:pt modelId="{8F4972CD-95E5-AB48-B627-4DDBBAF7769A}" type="pres">
      <dgm:prSet presAssocID="{F950B34E-4FCC-E54A-A860-D6ACE9F7A324}" presName="childText" presStyleLbl="conFgAcc1" presStyleIdx="2" presStyleCnt="4">
        <dgm:presLayoutVars>
          <dgm:bulletEnabled val="1"/>
        </dgm:presLayoutVars>
      </dgm:prSet>
      <dgm:spPr/>
    </dgm:pt>
    <dgm:pt modelId="{C44A0472-EED2-F647-89CF-AB42D68905AE}" type="pres">
      <dgm:prSet presAssocID="{1D1173BA-EF1A-3C42-A2CD-FD162488AAFC}" presName="spaceBetweenRectangles" presStyleCnt="0"/>
      <dgm:spPr/>
    </dgm:pt>
    <dgm:pt modelId="{92BA93F9-F17C-F54E-81D4-C81C5439D74C}" type="pres">
      <dgm:prSet presAssocID="{BD3C9513-860E-4F49-858C-9A3B1B90F2B0}" presName="parentLin" presStyleCnt="0"/>
      <dgm:spPr/>
    </dgm:pt>
    <dgm:pt modelId="{AFB450CB-B169-B247-8B2B-93B5835329CA}" type="pres">
      <dgm:prSet presAssocID="{BD3C9513-860E-4F49-858C-9A3B1B90F2B0}" presName="parentLeftMargin" presStyleLbl="node1" presStyleIdx="2" presStyleCnt="4"/>
      <dgm:spPr/>
      <dgm:t>
        <a:bodyPr/>
        <a:lstStyle/>
        <a:p>
          <a:endParaRPr lang="en-US"/>
        </a:p>
      </dgm:t>
    </dgm:pt>
    <dgm:pt modelId="{07DC47BC-30FC-CE41-BC5B-D8A2A22A6831}" type="pres">
      <dgm:prSet presAssocID="{BD3C9513-860E-4F49-858C-9A3B1B90F2B0}" presName="parentText" presStyleLbl="node1" presStyleIdx="3" presStyleCnt="4" custLinFactNeighborX="-8046" custLinFactNeighborY="24924">
        <dgm:presLayoutVars>
          <dgm:chMax val="0"/>
          <dgm:bulletEnabled val="1"/>
        </dgm:presLayoutVars>
      </dgm:prSet>
      <dgm:spPr/>
      <dgm:t>
        <a:bodyPr/>
        <a:lstStyle/>
        <a:p>
          <a:endParaRPr lang="en-US"/>
        </a:p>
      </dgm:t>
    </dgm:pt>
    <dgm:pt modelId="{FE3C49C9-AA4A-C745-B9D4-36AFFD6B673A}" type="pres">
      <dgm:prSet presAssocID="{BD3C9513-860E-4F49-858C-9A3B1B90F2B0}" presName="negativeSpace" presStyleCnt="0"/>
      <dgm:spPr/>
    </dgm:pt>
    <dgm:pt modelId="{B114F6BC-8E65-CD42-914D-35FEE5D0921E}" type="pres">
      <dgm:prSet presAssocID="{BD3C9513-860E-4F49-858C-9A3B1B90F2B0}" presName="childText" presStyleLbl="conFgAcc1" presStyleIdx="3" presStyleCnt="4" custLinFactNeighborY="60475">
        <dgm:presLayoutVars>
          <dgm:bulletEnabled val="1"/>
        </dgm:presLayoutVars>
      </dgm:prSet>
      <dgm:spPr/>
    </dgm:pt>
  </dgm:ptLst>
  <dgm:cxnLst>
    <dgm:cxn modelId="{DAA1AB3F-F4E5-9943-BC8F-49C418CC25D3}" srcId="{0BB84293-500A-9945-8B78-C784A3E401E4}" destId="{BD3C9513-860E-4F49-858C-9A3B1B90F2B0}" srcOrd="3" destOrd="0" parTransId="{153BD372-1FC4-5645-BFBF-B78299E256CA}" sibTransId="{32C9C9FF-FD73-1F4D-BE20-EB4834862704}"/>
    <dgm:cxn modelId="{FF90CF2C-EB6E-3F49-8724-71FFCA2C03DC}" type="presOf" srcId="{BD3C9513-860E-4F49-858C-9A3B1B90F2B0}" destId="{AFB450CB-B169-B247-8B2B-93B5835329CA}" srcOrd="0" destOrd="0" presId="urn:microsoft.com/office/officeart/2005/8/layout/list1"/>
    <dgm:cxn modelId="{69074EA5-5B12-9842-A8A3-E77E812852DC}" type="presOf" srcId="{73C9C26E-6051-B747-B02F-01F79F007784}" destId="{D729A2C2-C744-DB4F-8D25-D34948ECD271}" srcOrd="0" destOrd="0" presId="urn:microsoft.com/office/officeart/2005/8/layout/list1"/>
    <dgm:cxn modelId="{79E3B5E7-88A9-CC46-BEA9-E7ED8FA0F01F}" srcId="{0BB84293-500A-9945-8B78-C784A3E401E4}" destId="{E648E724-B178-6747-88B2-AD409744BD79}" srcOrd="1" destOrd="0" parTransId="{32678D2B-FA74-5948-BF45-3FC28BAF1FC1}" sibTransId="{740D0174-1D0A-9048-855C-E0ECD609CD7B}"/>
    <dgm:cxn modelId="{E2E6C9A0-BA88-D148-A9DB-7E6FEFEAC6F4}" type="presOf" srcId="{E648E724-B178-6747-88B2-AD409744BD79}" destId="{A62A6CFA-73D2-0743-9D74-AD13A241CE46}" srcOrd="1" destOrd="0" presId="urn:microsoft.com/office/officeart/2005/8/layout/list1"/>
    <dgm:cxn modelId="{055FA124-48D1-1249-84A8-A83503026623}" srcId="{E648E724-B178-6747-88B2-AD409744BD79}" destId="{9CD51E9B-22CC-ED4C-9B8D-13EE7D568421}" srcOrd="1" destOrd="0" parTransId="{4B6A718B-6F17-8E41-88B2-ED6851FB021B}" sibTransId="{4FB8EB96-FDDF-BA45-8B8D-44532C1A4280}"/>
    <dgm:cxn modelId="{BC57640D-6C43-B54A-A6F1-573EC842AE43}" srcId="{E648E724-B178-6747-88B2-AD409744BD79}" destId="{3ED4010B-763F-5041-BF3B-C7C3667FF906}" srcOrd="0" destOrd="0" parTransId="{9902EE8A-07AF-9B48-914A-D651F40B1CD5}" sibTransId="{2C9CDB45-73F4-FE49-82AE-D67044F66C2D}"/>
    <dgm:cxn modelId="{F8DCCFB8-F838-2843-99CE-1C33299DC13E}" type="presOf" srcId="{9CD51E9B-22CC-ED4C-9B8D-13EE7D568421}" destId="{18B49A3D-D5AC-D946-8FA9-952806CDE2F8}" srcOrd="0" destOrd="1" presId="urn:microsoft.com/office/officeart/2005/8/layout/list1"/>
    <dgm:cxn modelId="{F67A803F-36DB-6342-8E7D-27FA1E9A4541}" type="presOf" srcId="{3ED4010B-763F-5041-BF3B-C7C3667FF906}" destId="{18B49A3D-D5AC-D946-8FA9-952806CDE2F8}" srcOrd="0" destOrd="0" presId="urn:microsoft.com/office/officeart/2005/8/layout/list1"/>
    <dgm:cxn modelId="{4FA9421C-3D7A-6344-BDC8-FE5E9E114EAF}" srcId="{0BB84293-500A-9945-8B78-C784A3E401E4}" destId="{F950B34E-4FCC-E54A-A860-D6ACE9F7A324}" srcOrd="2" destOrd="0" parTransId="{40AA70E8-5199-FC42-9C0F-BF27D3AA900C}" sibTransId="{1D1173BA-EF1A-3C42-A2CD-FD162488AAFC}"/>
    <dgm:cxn modelId="{87F31D03-1E13-8542-815B-BB5B556F8642}" type="presOf" srcId="{0BB84293-500A-9945-8B78-C784A3E401E4}" destId="{E7C2AC73-DBCB-384E-9CA4-A2D3A1821ABB}" srcOrd="0" destOrd="0" presId="urn:microsoft.com/office/officeart/2005/8/layout/list1"/>
    <dgm:cxn modelId="{F05A905B-9E18-B440-9741-A5A2C3A4A574}" type="presOf" srcId="{F950B34E-4FCC-E54A-A860-D6ACE9F7A324}" destId="{81CD887A-FF58-CF4A-803B-F21538AB7627}" srcOrd="1" destOrd="0" presId="urn:microsoft.com/office/officeart/2005/8/layout/list1"/>
    <dgm:cxn modelId="{539A975E-794B-C547-AD32-78CB8B822BD9}" type="presOf" srcId="{73C9C26E-6051-B747-B02F-01F79F007784}" destId="{FF1AF86A-3F97-E144-A591-14D244A5D23D}" srcOrd="1" destOrd="0" presId="urn:microsoft.com/office/officeart/2005/8/layout/list1"/>
    <dgm:cxn modelId="{7F435CDA-1AB7-144D-A752-05459D7C8B7D}" type="presOf" srcId="{F950B34E-4FCC-E54A-A860-D6ACE9F7A324}" destId="{3BAAA7C0-1DF9-E840-B7C4-1C8EEE7D9F61}" srcOrd="0" destOrd="0" presId="urn:microsoft.com/office/officeart/2005/8/layout/list1"/>
    <dgm:cxn modelId="{40B2B907-5A88-874B-A20A-A7B4BEBFB1E6}" srcId="{0BB84293-500A-9945-8B78-C784A3E401E4}" destId="{73C9C26E-6051-B747-B02F-01F79F007784}" srcOrd="0" destOrd="0" parTransId="{FC3EB807-B027-3142-B623-2D1ECF226769}" sibTransId="{8DC40C4D-F3EF-784D-BA77-77403C1F6415}"/>
    <dgm:cxn modelId="{827F480D-83B7-294F-AA59-B9CF4A19CC7F}" type="presOf" srcId="{BD3C9513-860E-4F49-858C-9A3B1B90F2B0}" destId="{07DC47BC-30FC-CE41-BC5B-D8A2A22A6831}" srcOrd="1" destOrd="0" presId="urn:microsoft.com/office/officeart/2005/8/layout/list1"/>
    <dgm:cxn modelId="{0B723418-5E75-1546-902D-E50A3B98342C}" type="presOf" srcId="{E648E724-B178-6747-88B2-AD409744BD79}" destId="{AEFEA43D-A22B-0646-BC7B-C3C897C14AE0}" srcOrd="0" destOrd="0" presId="urn:microsoft.com/office/officeart/2005/8/layout/list1"/>
    <dgm:cxn modelId="{47A8CE6E-905B-534A-90EB-271331067A79}" type="presParOf" srcId="{E7C2AC73-DBCB-384E-9CA4-A2D3A1821ABB}" destId="{E2CE3AFB-8126-0348-BDDE-075E51AC8150}" srcOrd="0" destOrd="0" presId="urn:microsoft.com/office/officeart/2005/8/layout/list1"/>
    <dgm:cxn modelId="{55EA8A05-D290-EE4B-84B1-6D902AC6E844}" type="presParOf" srcId="{E2CE3AFB-8126-0348-BDDE-075E51AC8150}" destId="{D729A2C2-C744-DB4F-8D25-D34948ECD271}" srcOrd="0" destOrd="0" presId="urn:microsoft.com/office/officeart/2005/8/layout/list1"/>
    <dgm:cxn modelId="{5555DDD7-FAC9-384C-98BF-A70DE2EAE38A}" type="presParOf" srcId="{E2CE3AFB-8126-0348-BDDE-075E51AC8150}" destId="{FF1AF86A-3F97-E144-A591-14D244A5D23D}" srcOrd="1" destOrd="0" presId="urn:microsoft.com/office/officeart/2005/8/layout/list1"/>
    <dgm:cxn modelId="{A9C5610E-FF21-9548-9A37-9760F562DF21}" type="presParOf" srcId="{E7C2AC73-DBCB-384E-9CA4-A2D3A1821ABB}" destId="{BDBFFD50-F992-7E4E-B070-55BAF8809FD3}" srcOrd="1" destOrd="0" presId="urn:microsoft.com/office/officeart/2005/8/layout/list1"/>
    <dgm:cxn modelId="{37693CE0-2F7E-C74A-BADF-C4D106D54774}" type="presParOf" srcId="{E7C2AC73-DBCB-384E-9CA4-A2D3A1821ABB}" destId="{69539260-F91C-0744-B582-46F8D2A8094F}" srcOrd="2" destOrd="0" presId="urn:microsoft.com/office/officeart/2005/8/layout/list1"/>
    <dgm:cxn modelId="{D517E465-BC6A-A345-9112-15D74C26041F}" type="presParOf" srcId="{E7C2AC73-DBCB-384E-9CA4-A2D3A1821ABB}" destId="{B133A360-9331-914E-828F-76017C3EEDD5}" srcOrd="3" destOrd="0" presId="urn:microsoft.com/office/officeart/2005/8/layout/list1"/>
    <dgm:cxn modelId="{E3128480-D390-E644-988A-8C9E7A397BF6}" type="presParOf" srcId="{E7C2AC73-DBCB-384E-9CA4-A2D3A1821ABB}" destId="{1A54E701-2331-B14F-BD4D-D2AD7E3B07CB}" srcOrd="4" destOrd="0" presId="urn:microsoft.com/office/officeart/2005/8/layout/list1"/>
    <dgm:cxn modelId="{3932D0CF-4EAF-2F40-A3F1-C4AC1573763A}" type="presParOf" srcId="{1A54E701-2331-B14F-BD4D-D2AD7E3B07CB}" destId="{AEFEA43D-A22B-0646-BC7B-C3C897C14AE0}" srcOrd="0" destOrd="0" presId="urn:microsoft.com/office/officeart/2005/8/layout/list1"/>
    <dgm:cxn modelId="{DB6AA92D-5229-A347-9A75-816A684B98F7}" type="presParOf" srcId="{1A54E701-2331-B14F-BD4D-D2AD7E3B07CB}" destId="{A62A6CFA-73D2-0743-9D74-AD13A241CE46}" srcOrd="1" destOrd="0" presId="urn:microsoft.com/office/officeart/2005/8/layout/list1"/>
    <dgm:cxn modelId="{CEE8812B-1F71-DC49-AF87-05AFE90D51CD}" type="presParOf" srcId="{E7C2AC73-DBCB-384E-9CA4-A2D3A1821ABB}" destId="{F73E3A6E-2085-5048-95D3-7B708C20FFAD}" srcOrd="5" destOrd="0" presId="urn:microsoft.com/office/officeart/2005/8/layout/list1"/>
    <dgm:cxn modelId="{39648D9D-6CB4-E642-BF55-5A91CD6F879D}" type="presParOf" srcId="{E7C2AC73-DBCB-384E-9CA4-A2D3A1821ABB}" destId="{18B49A3D-D5AC-D946-8FA9-952806CDE2F8}" srcOrd="6" destOrd="0" presId="urn:microsoft.com/office/officeart/2005/8/layout/list1"/>
    <dgm:cxn modelId="{9F195BF7-399E-7B41-ACF2-49A2DF27BBC1}" type="presParOf" srcId="{E7C2AC73-DBCB-384E-9CA4-A2D3A1821ABB}" destId="{6145AE55-16AF-5D42-B545-74A3BD861A2B}" srcOrd="7" destOrd="0" presId="urn:microsoft.com/office/officeart/2005/8/layout/list1"/>
    <dgm:cxn modelId="{0D485A45-D540-D641-B6A4-5B162166481A}" type="presParOf" srcId="{E7C2AC73-DBCB-384E-9CA4-A2D3A1821ABB}" destId="{2D564A51-3CD7-1141-A45E-4E53E535B2F0}" srcOrd="8" destOrd="0" presId="urn:microsoft.com/office/officeart/2005/8/layout/list1"/>
    <dgm:cxn modelId="{991C32C8-CF1C-374E-8421-4B39DFBE3C81}" type="presParOf" srcId="{2D564A51-3CD7-1141-A45E-4E53E535B2F0}" destId="{3BAAA7C0-1DF9-E840-B7C4-1C8EEE7D9F61}" srcOrd="0" destOrd="0" presId="urn:microsoft.com/office/officeart/2005/8/layout/list1"/>
    <dgm:cxn modelId="{7CB1DA44-FCEF-5148-A511-A7D16632AB01}" type="presParOf" srcId="{2D564A51-3CD7-1141-A45E-4E53E535B2F0}" destId="{81CD887A-FF58-CF4A-803B-F21538AB7627}" srcOrd="1" destOrd="0" presId="urn:microsoft.com/office/officeart/2005/8/layout/list1"/>
    <dgm:cxn modelId="{C673B636-E28B-B94E-A981-7DE360D62919}" type="presParOf" srcId="{E7C2AC73-DBCB-384E-9CA4-A2D3A1821ABB}" destId="{73E8E15A-4E63-494B-A734-FDC27653AEF3}" srcOrd="9" destOrd="0" presId="urn:microsoft.com/office/officeart/2005/8/layout/list1"/>
    <dgm:cxn modelId="{6DF32762-8721-FD4E-9257-658476AD6DBC}" type="presParOf" srcId="{E7C2AC73-DBCB-384E-9CA4-A2D3A1821ABB}" destId="{8F4972CD-95E5-AB48-B627-4DDBBAF7769A}" srcOrd="10" destOrd="0" presId="urn:microsoft.com/office/officeart/2005/8/layout/list1"/>
    <dgm:cxn modelId="{33AAE702-40E5-D541-BF49-5BB7D704E308}" type="presParOf" srcId="{E7C2AC73-DBCB-384E-9CA4-A2D3A1821ABB}" destId="{C44A0472-EED2-F647-89CF-AB42D68905AE}" srcOrd="11" destOrd="0" presId="urn:microsoft.com/office/officeart/2005/8/layout/list1"/>
    <dgm:cxn modelId="{32F760A8-4BF5-B345-B7E5-1EF11B4FB8FC}" type="presParOf" srcId="{E7C2AC73-DBCB-384E-9CA4-A2D3A1821ABB}" destId="{92BA93F9-F17C-F54E-81D4-C81C5439D74C}" srcOrd="12" destOrd="0" presId="urn:microsoft.com/office/officeart/2005/8/layout/list1"/>
    <dgm:cxn modelId="{74E88576-8407-554C-B37B-4BD2BE4FA443}" type="presParOf" srcId="{92BA93F9-F17C-F54E-81D4-C81C5439D74C}" destId="{AFB450CB-B169-B247-8B2B-93B5835329CA}" srcOrd="0" destOrd="0" presId="urn:microsoft.com/office/officeart/2005/8/layout/list1"/>
    <dgm:cxn modelId="{AA4ACFDA-9C88-054B-9964-D06C01C9F56B}" type="presParOf" srcId="{92BA93F9-F17C-F54E-81D4-C81C5439D74C}" destId="{07DC47BC-30FC-CE41-BC5B-D8A2A22A6831}" srcOrd="1" destOrd="0" presId="urn:microsoft.com/office/officeart/2005/8/layout/list1"/>
    <dgm:cxn modelId="{0787232E-39D5-C34E-B4AC-E5AFF23D7435}" type="presParOf" srcId="{E7C2AC73-DBCB-384E-9CA4-A2D3A1821ABB}" destId="{FE3C49C9-AA4A-C745-B9D4-36AFFD6B673A}" srcOrd="13" destOrd="0" presId="urn:microsoft.com/office/officeart/2005/8/layout/list1"/>
    <dgm:cxn modelId="{9DEC7CF6-AB9D-8343-83CF-9B508457C7EC}" type="presParOf" srcId="{E7C2AC73-DBCB-384E-9CA4-A2D3A1821ABB}" destId="{B114F6BC-8E65-CD42-914D-35FEE5D0921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B84293-500A-9945-8B78-C784A3E401E4}" type="doc">
      <dgm:prSet loTypeId="urn:microsoft.com/office/officeart/2005/8/layout/list1" loCatId="list" qsTypeId="urn:microsoft.com/office/officeart/2005/8/quickstyle/simple4#3" qsCatId="simple" csTypeId="urn:microsoft.com/office/officeart/2005/8/colors/accent1_2#3" csCatId="accent1" phldr="1"/>
      <dgm:spPr/>
      <dgm:t>
        <a:bodyPr/>
        <a:lstStyle/>
        <a:p>
          <a:endParaRPr lang="en-US"/>
        </a:p>
      </dgm:t>
    </dgm:pt>
    <dgm:pt modelId="{73C9C26E-6051-B747-B02F-01F79F007784}">
      <dgm:prSet phldrT="[Text]"/>
      <dgm:spPr/>
      <dgm:t>
        <a:bodyPr/>
        <a:lstStyle/>
        <a:p>
          <a:r>
            <a:rPr lang="en-GB" dirty="0" smtClean="0">
              <a:solidFill>
                <a:schemeClr val="tx1"/>
              </a:solidFill>
            </a:rPr>
            <a:t>How we got here</a:t>
          </a:r>
        </a:p>
      </dgm:t>
    </dgm:pt>
    <dgm:pt modelId="{FC3EB807-B027-3142-B623-2D1ECF226769}" type="parTrans" cxnId="{40B2B907-5A88-874B-A20A-A7B4BEBFB1E6}">
      <dgm:prSet/>
      <dgm:spPr/>
      <dgm:t>
        <a:bodyPr/>
        <a:lstStyle/>
        <a:p>
          <a:endParaRPr lang="en-US"/>
        </a:p>
      </dgm:t>
    </dgm:pt>
    <dgm:pt modelId="{8DC40C4D-F3EF-784D-BA77-77403C1F6415}" type="sibTrans" cxnId="{40B2B907-5A88-874B-A20A-A7B4BEBFB1E6}">
      <dgm:prSet/>
      <dgm:spPr/>
      <dgm:t>
        <a:bodyPr/>
        <a:lstStyle/>
        <a:p>
          <a:endParaRPr lang="en-US"/>
        </a:p>
      </dgm:t>
    </dgm:pt>
    <dgm:pt modelId="{E648E724-B178-6747-88B2-AD409744BD79}">
      <dgm:prSet phldrT="[Text]"/>
      <dgm:spPr>
        <a:ln w="41275">
          <a:noFill/>
        </a:ln>
      </dgm:spPr>
      <dgm:t>
        <a:bodyPr/>
        <a:lstStyle/>
        <a:p>
          <a:r>
            <a:rPr lang="en-GB" dirty="0" smtClean="0">
              <a:solidFill>
                <a:schemeClr val="tx1"/>
              </a:solidFill>
            </a:rPr>
            <a:t>Learning Literacies in a digital world</a:t>
          </a:r>
          <a:endParaRPr lang="en-US" dirty="0">
            <a:solidFill>
              <a:schemeClr val="tx1"/>
            </a:solidFill>
          </a:endParaRPr>
        </a:p>
      </dgm:t>
    </dgm:pt>
    <dgm:pt modelId="{32678D2B-FA74-5948-BF45-3FC28BAF1FC1}" type="parTrans" cxnId="{79E3B5E7-88A9-CC46-BEA9-E7ED8FA0F01F}">
      <dgm:prSet/>
      <dgm:spPr/>
      <dgm:t>
        <a:bodyPr/>
        <a:lstStyle/>
        <a:p>
          <a:endParaRPr lang="en-US"/>
        </a:p>
      </dgm:t>
    </dgm:pt>
    <dgm:pt modelId="{740D0174-1D0A-9048-855C-E0ECD609CD7B}" type="sibTrans" cxnId="{79E3B5E7-88A9-CC46-BEA9-E7ED8FA0F01F}">
      <dgm:prSet/>
      <dgm:spPr/>
      <dgm:t>
        <a:bodyPr/>
        <a:lstStyle/>
        <a:p>
          <a:endParaRPr lang="en-US"/>
        </a:p>
      </dgm:t>
    </dgm:pt>
    <dgm:pt modelId="{BD3C9513-860E-4F49-858C-9A3B1B90F2B0}">
      <dgm:prSet phldrT="[Text]"/>
      <dgm:spPr/>
      <dgm:t>
        <a:bodyPr/>
        <a:lstStyle/>
        <a:p>
          <a:r>
            <a:rPr lang="en-US" dirty="0" smtClean="0">
              <a:solidFill>
                <a:schemeClr val="tx1"/>
              </a:solidFill>
            </a:rPr>
            <a:t>The Institutional Personal Learning Environment</a:t>
          </a:r>
          <a:endParaRPr lang="en-US" dirty="0">
            <a:solidFill>
              <a:schemeClr val="tx1"/>
            </a:solidFill>
          </a:endParaRPr>
        </a:p>
      </dgm:t>
    </dgm:pt>
    <dgm:pt modelId="{153BD372-1FC4-5645-BFBF-B78299E256CA}" type="parTrans" cxnId="{DAA1AB3F-F4E5-9943-BC8F-49C418CC25D3}">
      <dgm:prSet/>
      <dgm:spPr/>
      <dgm:t>
        <a:bodyPr/>
        <a:lstStyle/>
        <a:p>
          <a:endParaRPr lang="en-US"/>
        </a:p>
      </dgm:t>
    </dgm:pt>
    <dgm:pt modelId="{32C9C9FF-FD73-1F4D-BE20-EB4834862704}" type="sibTrans" cxnId="{DAA1AB3F-F4E5-9943-BC8F-49C418CC25D3}">
      <dgm:prSet/>
      <dgm:spPr/>
      <dgm:t>
        <a:bodyPr/>
        <a:lstStyle/>
        <a:p>
          <a:endParaRPr lang="en-US"/>
        </a:p>
      </dgm:t>
    </dgm:pt>
    <dgm:pt modelId="{F950B34E-4FCC-E54A-A860-D6ACE9F7A324}">
      <dgm:prSet/>
      <dgm:spPr>
        <a:ln w="41275">
          <a:solidFill>
            <a:schemeClr val="accent2"/>
          </a:solidFill>
        </a:ln>
      </dgm:spPr>
      <dgm:t>
        <a:bodyPr/>
        <a:lstStyle/>
        <a:p>
          <a:r>
            <a:rPr lang="en-GB" dirty="0" smtClean="0">
              <a:solidFill>
                <a:schemeClr val="tx1"/>
              </a:solidFill>
            </a:rPr>
            <a:t>Personal Learning Environments</a:t>
          </a:r>
          <a:endParaRPr lang="en-GB" dirty="0">
            <a:solidFill>
              <a:schemeClr val="tx1"/>
            </a:solidFill>
          </a:endParaRPr>
        </a:p>
      </dgm:t>
    </dgm:pt>
    <dgm:pt modelId="{40AA70E8-5199-FC42-9C0F-BF27D3AA900C}" type="parTrans" cxnId="{4FA9421C-3D7A-6344-BDC8-FE5E9E114EAF}">
      <dgm:prSet/>
      <dgm:spPr/>
      <dgm:t>
        <a:bodyPr/>
        <a:lstStyle/>
        <a:p>
          <a:endParaRPr lang="en-GB"/>
        </a:p>
      </dgm:t>
    </dgm:pt>
    <dgm:pt modelId="{1D1173BA-EF1A-3C42-A2CD-FD162488AAFC}" type="sibTrans" cxnId="{4FA9421C-3D7A-6344-BDC8-FE5E9E114EAF}">
      <dgm:prSet/>
      <dgm:spPr/>
      <dgm:t>
        <a:bodyPr/>
        <a:lstStyle/>
        <a:p>
          <a:endParaRPr lang="en-GB"/>
        </a:p>
      </dgm:t>
    </dgm:pt>
    <dgm:pt modelId="{FFF20698-B792-0247-A250-704E6F9361AA}">
      <dgm:prSet/>
      <dgm:spPr/>
      <dgm:t>
        <a:bodyPr/>
        <a:lstStyle/>
        <a:p>
          <a:r>
            <a:rPr lang="en-GB" dirty="0" smtClean="0"/>
            <a:t>Definition?</a:t>
          </a:r>
          <a:endParaRPr lang="en-GB" dirty="0"/>
        </a:p>
      </dgm:t>
    </dgm:pt>
    <dgm:pt modelId="{D558E770-27A8-A946-A54F-67A9B97C8D0F}" type="parTrans" cxnId="{51085DF4-0B80-8847-9A96-46F5A2E3284B}">
      <dgm:prSet/>
      <dgm:spPr/>
      <dgm:t>
        <a:bodyPr/>
        <a:lstStyle/>
        <a:p>
          <a:endParaRPr lang="en-GB"/>
        </a:p>
      </dgm:t>
    </dgm:pt>
    <dgm:pt modelId="{5E2E7F92-2045-EA43-8971-2F6FC80991DA}" type="sibTrans" cxnId="{51085DF4-0B80-8847-9A96-46F5A2E3284B}">
      <dgm:prSet/>
      <dgm:spPr/>
      <dgm:t>
        <a:bodyPr/>
        <a:lstStyle/>
        <a:p>
          <a:endParaRPr lang="en-GB"/>
        </a:p>
      </dgm:t>
    </dgm:pt>
    <dgm:pt modelId="{DC790BCF-683C-2C48-A767-418031F6B15E}">
      <dgm:prSet/>
      <dgm:spPr/>
      <dgm:t>
        <a:bodyPr/>
        <a:lstStyle/>
        <a:p>
          <a:r>
            <a:rPr lang="en-GB" dirty="0" smtClean="0"/>
            <a:t>Example</a:t>
          </a:r>
          <a:endParaRPr lang="en-GB" dirty="0"/>
        </a:p>
      </dgm:t>
    </dgm:pt>
    <dgm:pt modelId="{06FA1290-346C-9B40-9B77-7C3148FC1003}" type="parTrans" cxnId="{CC7EA985-C4CF-6447-ABBD-1060AF8376A2}">
      <dgm:prSet/>
      <dgm:spPr/>
      <dgm:t>
        <a:bodyPr/>
        <a:lstStyle/>
        <a:p>
          <a:endParaRPr lang="en-GB"/>
        </a:p>
      </dgm:t>
    </dgm:pt>
    <dgm:pt modelId="{D90D38E1-30EC-4243-A623-3BC7BAC61918}" type="sibTrans" cxnId="{CC7EA985-C4CF-6447-ABBD-1060AF8376A2}">
      <dgm:prSet/>
      <dgm:spPr/>
      <dgm:t>
        <a:bodyPr/>
        <a:lstStyle/>
        <a:p>
          <a:endParaRPr lang="en-GB"/>
        </a:p>
      </dgm:t>
    </dgm:pt>
    <dgm:pt modelId="{E7C2AC73-DBCB-384E-9CA4-A2D3A1821ABB}" type="pres">
      <dgm:prSet presAssocID="{0BB84293-500A-9945-8B78-C784A3E401E4}" presName="linear" presStyleCnt="0">
        <dgm:presLayoutVars>
          <dgm:dir/>
          <dgm:animLvl val="lvl"/>
          <dgm:resizeHandles val="exact"/>
        </dgm:presLayoutVars>
      </dgm:prSet>
      <dgm:spPr/>
      <dgm:t>
        <a:bodyPr/>
        <a:lstStyle/>
        <a:p>
          <a:endParaRPr lang="en-US"/>
        </a:p>
      </dgm:t>
    </dgm:pt>
    <dgm:pt modelId="{E2CE3AFB-8126-0348-BDDE-075E51AC8150}" type="pres">
      <dgm:prSet presAssocID="{73C9C26E-6051-B747-B02F-01F79F007784}" presName="parentLin" presStyleCnt="0"/>
      <dgm:spPr/>
    </dgm:pt>
    <dgm:pt modelId="{D729A2C2-C744-DB4F-8D25-D34948ECD271}" type="pres">
      <dgm:prSet presAssocID="{73C9C26E-6051-B747-B02F-01F79F007784}" presName="parentLeftMargin" presStyleLbl="node1" presStyleIdx="0" presStyleCnt="4"/>
      <dgm:spPr/>
      <dgm:t>
        <a:bodyPr/>
        <a:lstStyle/>
        <a:p>
          <a:endParaRPr lang="en-US"/>
        </a:p>
      </dgm:t>
    </dgm:pt>
    <dgm:pt modelId="{FF1AF86A-3F97-E144-A591-14D244A5D23D}" type="pres">
      <dgm:prSet presAssocID="{73C9C26E-6051-B747-B02F-01F79F007784}" presName="parentText" presStyleLbl="node1" presStyleIdx="0" presStyleCnt="4">
        <dgm:presLayoutVars>
          <dgm:chMax val="0"/>
          <dgm:bulletEnabled val="1"/>
        </dgm:presLayoutVars>
      </dgm:prSet>
      <dgm:spPr/>
      <dgm:t>
        <a:bodyPr/>
        <a:lstStyle/>
        <a:p>
          <a:endParaRPr lang="en-US"/>
        </a:p>
      </dgm:t>
    </dgm:pt>
    <dgm:pt modelId="{BDBFFD50-F992-7E4E-B070-55BAF8809FD3}" type="pres">
      <dgm:prSet presAssocID="{73C9C26E-6051-B747-B02F-01F79F007784}" presName="negativeSpace" presStyleCnt="0"/>
      <dgm:spPr/>
    </dgm:pt>
    <dgm:pt modelId="{69539260-F91C-0744-B582-46F8D2A8094F}" type="pres">
      <dgm:prSet presAssocID="{73C9C26E-6051-B747-B02F-01F79F007784}" presName="childText" presStyleLbl="conFgAcc1" presStyleIdx="0" presStyleCnt="4">
        <dgm:presLayoutVars>
          <dgm:bulletEnabled val="1"/>
        </dgm:presLayoutVars>
      </dgm:prSet>
      <dgm:spPr/>
    </dgm:pt>
    <dgm:pt modelId="{B133A360-9331-914E-828F-76017C3EEDD5}" type="pres">
      <dgm:prSet presAssocID="{8DC40C4D-F3EF-784D-BA77-77403C1F6415}" presName="spaceBetweenRectangles" presStyleCnt="0"/>
      <dgm:spPr/>
    </dgm:pt>
    <dgm:pt modelId="{1A54E701-2331-B14F-BD4D-D2AD7E3B07CB}" type="pres">
      <dgm:prSet presAssocID="{E648E724-B178-6747-88B2-AD409744BD79}" presName="parentLin" presStyleCnt="0"/>
      <dgm:spPr/>
    </dgm:pt>
    <dgm:pt modelId="{AEFEA43D-A22B-0646-BC7B-C3C897C14AE0}" type="pres">
      <dgm:prSet presAssocID="{E648E724-B178-6747-88B2-AD409744BD79}" presName="parentLeftMargin" presStyleLbl="node1" presStyleIdx="0" presStyleCnt="4"/>
      <dgm:spPr/>
      <dgm:t>
        <a:bodyPr/>
        <a:lstStyle/>
        <a:p>
          <a:endParaRPr lang="en-US"/>
        </a:p>
      </dgm:t>
    </dgm:pt>
    <dgm:pt modelId="{A62A6CFA-73D2-0743-9D74-AD13A241CE46}" type="pres">
      <dgm:prSet presAssocID="{E648E724-B178-6747-88B2-AD409744BD79}" presName="parentText" presStyleLbl="node1" presStyleIdx="1" presStyleCnt="4">
        <dgm:presLayoutVars>
          <dgm:chMax val="0"/>
          <dgm:bulletEnabled val="1"/>
        </dgm:presLayoutVars>
      </dgm:prSet>
      <dgm:spPr/>
      <dgm:t>
        <a:bodyPr/>
        <a:lstStyle/>
        <a:p>
          <a:endParaRPr lang="en-US"/>
        </a:p>
      </dgm:t>
    </dgm:pt>
    <dgm:pt modelId="{F73E3A6E-2085-5048-95D3-7B708C20FFAD}" type="pres">
      <dgm:prSet presAssocID="{E648E724-B178-6747-88B2-AD409744BD79}" presName="negativeSpace" presStyleCnt="0"/>
      <dgm:spPr/>
    </dgm:pt>
    <dgm:pt modelId="{18B49A3D-D5AC-D946-8FA9-952806CDE2F8}" type="pres">
      <dgm:prSet presAssocID="{E648E724-B178-6747-88B2-AD409744BD79}" presName="childText" presStyleLbl="conFgAcc1" presStyleIdx="1" presStyleCnt="4" custLinFactNeighborX="-5747" custLinFactNeighborY="-5615">
        <dgm:presLayoutVars>
          <dgm:bulletEnabled val="1"/>
        </dgm:presLayoutVars>
      </dgm:prSet>
      <dgm:spPr/>
      <dgm:t>
        <a:bodyPr/>
        <a:lstStyle/>
        <a:p>
          <a:endParaRPr lang="en-US"/>
        </a:p>
      </dgm:t>
    </dgm:pt>
    <dgm:pt modelId="{6145AE55-16AF-5D42-B545-74A3BD861A2B}" type="pres">
      <dgm:prSet presAssocID="{740D0174-1D0A-9048-855C-E0ECD609CD7B}" presName="spaceBetweenRectangles" presStyleCnt="0"/>
      <dgm:spPr/>
    </dgm:pt>
    <dgm:pt modelId="{2D564A51-3CD7-1141-A45E-4E53E535B2F0}" type="pres">
      <dgm:prSet presAssocID="{F950B34E-4FCC-E54A-A860-D6ACE9F7A324}" presName="parentLin" presStyleCnt="0"/>
      <dgm:spPr/>
    </dgm:pt>
    <dgm:pt modelId="{3BAAA7C0-1DF9-E840-B7C4-1C8EEE7D9F61}" type="pres">
      <dgm:prSet presAssocID="{F950B34E-4FCC-E54A-A860-D6ACE9F7A324}" presName="parentLeftMargin" presStyleLbl="node1" presStyleIdx="1" presStyleCnt="4"/>
      <dgm:spPr/>
      <dgm:t>
        <a:bodyPr/>
        <a:lstStyle/>
        <a:p>
          <a:endParaRPr lang="en-GB"/>
        </a:p>
      </dgm:t>
    </dgm:pt>
    <dgm:pt modelId="{81CD887A-FF58-CF4A-803B-F21538AB7627}" type="pres">
      <dgm:prSet presAssocID="{F950B34E-4FCC-E54A-A860-D6ACE9F7A324}" presName="parentText" presStyleLbl="node1" presStyleIdx="2" presStyleCnt="4">
        <dgm:presLayoutVars>
          <dgm:chMax val="0"/>
          <dgm:bulletEnabled val="1"/>
        </dgm:presLayoutVars>
      </dgm:prSet>
      <dgm:spPr/>
      <dgm:t>
        <a:bodyPr/>
        <a:lstStyle/>
        <a:p>
          <a:endParaRPr lang="en-GB"/>
        </a:p>
      </dgm:t>
    </dgm:pt>
    <dgm:pt modelId="{73E8E15A-4E63-494B-A734-FDC27653AEF3}" type="pres">
      <dgm:prSet presAssocID="{F950B34E-4FCC-E54A-A860-D6ACE9F7A324}" presName="negativeSpace" presStyleCnt="0"/>
      <dgm:spPr/>
    </dgm:pt>
    <dgm:pt modelId="{8F4972CD-95E5-AB48-B627-4DDBBAF7769A}" type="pres">
      <dgm:prSet presAssocID="{F950B34E-4FCC-E54A-A860-D6ACE9F7A324}" presName="childText" presStyleLbl="conFgAcc1" presStyleIdx="2" presStyleCnt="4">
        <dgm:presLayoutVars>
          <dgm:bulletEnabled val="1"/>
        </dgm:presLayoutVars>
      </dgm:prSet>
      <dgm:spPr/>
      <dgm:t>
        <a:bodyPr/>
        <a:lstStyle/>
        <a:p>
          <a:endParaRPr lang="en-GB"/>
        </a:p>
      </dgm:t>
    </dgm:pt>
    <dgm:pt modelId="{C44A0472-EED2-F647-89CF-AB42D68905AE}" type="pres">
      <dgm:prSet presAssocID="{1D1173BA-EF1A-3C42-A2CD-FD162488AAFC}" presName="spaceBetweenRectangles" presStyleCnt="0"/>
      <dgm:spPr/>
    </dgm:pt>
    <dgm:pt modelId="{92BA93F9-F17C-F54E-81D4-C81C5439D74C}" type="pres">
      <dgm:prSet presAssocID="{BD3C9513-860E-4F49-858C-9A3B1B90F2B0}" presName="parentLin" presStyleCnt="0"/>
      <dgm:spPr/>
    </dgm:pt>
    <dgm:pt modelId="{AFB450CB-B169-B247-8B2B-93B5835329CA}" type="pres">
      <dgm:prSet presAssocID="{BD3C9513-860E-4F49-858C-9A3B1B90F2B0}" presName="parentLeftMargin" presStyleLbl="node1" presStyleIdx="2" presStyleCnt="4"/>
      <dgm:spPr/>
      <dgm:t>
        <a:bodyPr/>
        <a:lstStyle/>
        <a:p>
          <a:endParaRPr lang="en-US"/>
        </a:p>
      </dgm:t>
    </dgm:pt>
    <dgm:pt modelId="{07DC47BC-30FC-CE41-BC5B-D8A2A22A6831}" type="pres">
      <dgm:prSet presAssocID="{BD3C9513-860E-4F49-858C-9A3B1B90F2B0}" presName="parentText" presStyleLbl="node1" presStyleIdx="3" presStyleCnt="4" custLinFactNeighborX="-8046" custLinFactNeighborY="24924">
        <dgm:presLayoutVars>
          <dgm:chMax val="0"/>
          <dgm:bulletEnabled val="1"/>
        </dgm:presLayoutVars>
      </dgm:prSet>
      <dgm:spPr/>
      <dgm:t>
        <a:bodyPr/>
        <a:lstStyle/>
        <a:p>
          <a:endParaRPr lang="en-US"/>
        </a:p>
      </dgm:t>
    </dgm:pt>
    <dgm:pt modelId="{FE3C49C9-AA4A-C745-B9D4-36AFFD6B673A}" type="pres">
      <dgm:prSet presAssocID="{BD3C9513-860E-4F49-858C-9A3B1B90F2B0}" presName="negativeSpace" presStyleCnt="0"/>
      <dgm:spPr/>
    </dgm:pt>
    <dgm:pt modelId="{B114F6BC-8E65-CD42-914D-35FEE5D0921E}" type="pres">
      <dgm:prSet presAssocID="{BD3C9513-860E-4F49-858C-9A3B1B90F2B0}" presName="childText" presStyleLbl="conFgAcc1" presStyleIdx="3" presStyleCnt="4" custLinFactNeighborY="60475">
        <dgm:presLayoutVars>
          <dgm:bulletEnabled val="1"/>
        </dgm:presLayoutVars>
      </dgm:prSet>
      <dgm:spPr/>
      <dgm:t>
        <a:bodyPr/>
        <a:lstStyle/>
        <a:p>
          <a:endParaRPr lang="en-GB"/>
        </a:p>
      </dgm:t>
    </dgm:pt>
  </dgm:ptLst>
  <dgm:cxnLst>
    <dgm:cxn modelId="{CC7EA985-C4CF-6447-ABBD-1060AF8376A2}" srcId="{F950B34E-4FCC-E54A-A860-D6ACE9F7A324}" destId="{DC790BCF-683C-2C48-A767-418031F6B15E}" srcOrd="1" destOrd="0" parTransId="{06FA1290-346C-9B40-9B77-7C3148FC1003}" sibTransId="{D90D38E1-30EC-4243-A623-3BC7BAC61918}"/>
    <dgm:cxn modelId="{A7CE36BF-0017-F943-947E-6BC8031EF9C2}" type="presOf" srcId="{0BB84293-500A-9945-8B78-C784A3E401E4}" destId="{E7C2AC73-DBCB-384E-9CA4-A2D3A1821ABB}" srcOrd="0" destOrd="0" presId="urn:microsoft.com/office/officeart/2005/8/layout/list1"/>
    <dgm:cxn modelId="{51085DF4-0B80-8847-9A96-46F5A2E3284B}" srcId="{F950B34E-4FCC-E54A-A860-D6ACE9F7A324}" destId="{FFF20698-B792-0247-A250-704E6F9361AA}" srcOrd="0" destOrd="0" parTransId="{D558E770-27A8-A946-A54F-67A9B97C8D0F}" sibTransId="{5E2E7F92-2045-EA43-8971-2F6FC80991DA}"/>
    <dgm:cxn modelId="{4421790E-A14C-AE42-A415-B56FCA1E5C70}" type="presOf" srcId="{73C9C26E-6051-B747-B02F-01F79F007784}" destId="{D729A2C2-C744-DB4F-8D25-D34948ECD271}" srcOrd="0" destOrd="0" presId="urn:microsoft.com/office/officeart/2005/8/layout/list1"/>
    <dgm:cxn modelId="{C577CE66-EC67-4247-A2AA-C4927C0C23B5}" type="presOf" srcId="{FFF20698-B792-0247-A250-704E6F9361AA}" destId="{8F4972CD-95E5-AB48-B627-4DDBBAF7769A}" srcOrd="0" destOrd="0" presId="urn:microsoft.com/office/officeart/2005/8/layout/list1"/>
    <dgm:cxn modelId="{40B2B907-5A88-874B-A20A-A7B4BEBFB1E6}" srcId="{0BB84293-500A-9945-8B78-C784A3E401E4}" destId="{73C9C26E-6051-B747-B02F-01F79F007784}" srcOrd="0" destOrd="0" parTransId="{FC3EB807-B027-3142-B623-2D1ECF226769}" sibTransId="{8DC40C4D-F3EF-784D-BA77-77403C1F6415}"/>
    <dgm:cxn modelId="{821ED9CD-720F-7249-BFB0-939D5B37A806}" type="presOf" srcId="{E648E724-B178-6747-88B2-AD409744BD79}" destId="{AEFEA43D-A22B-0646-BC7B-C3C897C14AE0}" srcOrd="0" destOrd="0" presId="urn:microsoft.com/office/officeart/2005/8/layout/list1"/>
    <dgm:cxn modelId="{A0B0E691-E633-164E-B0D6-6D223293B6BB}" type="presOf" srcId="{E648E724-B178-6747-88B2-AD409744BD79}" destId="{A62A6CFA-73D2-0743-9D74-AD13A241CE46}" srcOrd="1" destOrd="0" presId="urn:microsoft.com/office/officeart/2005/8/layout/list1"/>
    <dgm:cxn modelId="{924FB196-9752-D846-859D-84E4F8B94536}" type="presOf" srcId="{F950B34E-4FCC-E54A-A860-D6ACE9F7A324}" destId="{81CD887A-FF58-CF4A-803B-F21538AB7627}" srcOrd="1" destOrd="0" presId="urn:microsoft.com/office/officeart/2005/8/layout/list1"/>
    <dgm:cxn modelId="{84F54E29-3EF5-2947-94D9-F7590BF454E1}" type="presOf" srcId="{F950B34E-4FCC-E54A-A860-D6ACE9F7A324}" destId="{3BAAA7C0-1DF9-E840-B7C4-1C8EEE7D9F61}" srcOrd="0" destOrd="0" presId="urn:microsoft.com/office/officeart/2005/8/layout/list1"/>
    <dgm:cxn modelId="{79E3B5E7-88A9-CC46-BEA9-E7ED8FA0F01F}" srcId="{0BB84293-500A-9945-8B78-C784A3E401E4}" destId="{E648E724-B178-6747-88B2-AD409744BD79}" srcOrd="1" destOrd="0" parTransId="{32678D2B-FA74-5948-BF45-3FC28BAF1FC1}" sibTransId="{740D0174-1D0A-9048-855C-E0ECD609CD7B}"/>
    <dgm:cxn modelId="{7DE0C9E5-7D3E-3742-AC1A-0228B15D5AB1}" type="presOf" srcId="{BD3C9513-860E-4F49-858C-9A3B1B90F2B0}" destId="{AFB450CB-B169-B247-8B2B-93B5835329CA}" srcOrd="0" destOrd="0" presId="urn:microsoft.com/office/officeart/2005/8/layout/list1"/>
    <dgm:cxn modelId="{4FA9421C-3D7A-6344-BDC8-FE5E9E114EAF}" srcId="{0BB84293-500A-9945-8B78-C784A3E401E4}" destId="{F950B34E-4FCC-E54A-A860-D6ACE9F7A324}" srcOrd="2" destOrd="0" parTransId="{40AA70E8-5199-FC42-9C0F-BF27D3AA900C}" sibTransId="{1D1173BA-EF1A-3C42-A2CD-FD162488AAFC}"/>
    <dgm:cxn modelId="{C3988A37-2F39-6A44-AA37-9D92A53A78E6}" type="presOf" srcId="{BD3C9513-860E-4F49-858C-9A3B1B90F2B0}" destId="{07DC47BC-30FC-CE41-BC5B-D8A2A22A6831}" srcOrd="1" destOrd="0" presId="urn:microsoft.com/office/officeart/2005/8/layout/list1"/>
    <dgm:cxn modelId="{DE4E5EE3-5DB5-2647-BFB0-83F992DB2EF5}" type="presOf" srcId="{73C9C26E-6051-B747-B02F-01F79F007784}" destId="{FF1AF86A-3F97-E144-A591-14D244A5D23D}" srcOrd="1" destOrd="0" presId="urn:microsoft.com/office/officeart/2005/8/layout/list1"/>
    <dgm:cxn modelId="{DAA1AB3F-F4E5-9943-BC8F-49C418CC25D3}" srcId="{0BB84293-500A-9945-8B78-C784A3E401E4}" destId="{BD3C9513-860E-4F49-858C-9A3B1B90F2B0}" srcOrd="3" destOrd="0" parTransId="{153BD372-1FC4-5645-BFBF-B78299E256CA}" sibTransId="{32C9C9FF-FD73-1F4D-BE20-EB4834862704}"/>
    <dgm:cxn modelId="{8E90D5D3-76CF-D744-8FC3-0C530EE124C1}" type="presOf" srcId="{DC790BCF-683C-2C48-A767-418031F6B15E}" destId="{8F4972CD-95E5-AB48-B627-4DDBBAF7769A}" srcOrd="0" destOrd="1" presId="urn:microsoft.com/office/officeart/2005/8/layout/list1"/>
    <dgm:cxn modelId="{E41D60B0-B596-0C43-82A0-34A2BB255708}" type="presParOf" srcId="{E7C2AC73-DBCB-384E-9CA4-A2D3A1821ABB}" destId="{E2CE3AFB-8126-0348-BDDE-075E51AC8150}" srcOrd="0" destOrd="0" presId="urn:microsoft.com/office/officeart/2005/8/layout/list1"/>
    <dgm:cxn modelId="{02EBAD1A-7C5B-DC4C-9ECA-862B20292025}" type="presParOf" srcId="{E2CE3AFB-8126-0348-BDDE-075E51AC8150}" destId="{D729A2C2-C744-DB4F-8D25-D34948ECD271}" srcOrd="0" destOrd="0" presId="urn:microsoft.com/office/officeart/2005/8/layout/list1"/>
    <dgm:cxn modelId="{F627EE6B-58DA-1C45-9794-EF13D366CB6B}" type="presParOf" srcId="{E2CE3AFB-8126-0348-BDDE-075E51AC8150}" destId="{FF1AF86A-3F97-E144-A591-14D244A5D23D}" srcOrd="1" destOrd="0" presId="urn:microsoft.com/office/officeart/2005/8/layout/list1"/>
    <dgm:cxn modelId="{194F7375-F9AA-A249-8BD8-B9D87650C216}" type="presParOf" srcId="{E7C2AC73-DBCB-384E-9CA4-A2D3A1821ABB}" destId="{BDBFFD50-F992-7E4E-B070-55BAF8809FD3}" srcOrd="1" destOrd="0" presId="urn:microsoft.com/office/officeart/2005/8/layout/list1"/>
    <dgm:cxn modelId="{52B4E4E3-870D-214E-B0FA-D472DC71DBE1}" type="presParOf" srcId="{E7C2AC73-DBCB-384E-9CA4-A2D3A1821ABB}" destId="{69539260-F91C-0744-B582-46F8D2A8094F}" srcOrd="2" destOrd="0" presId="urn:microsoft.com/office/officeart/2005/8/layout/list1"/>
    <dgm:cxn modelId="{BF63904F-6085-1D4E-B6FB-2769CF6915FE}" type="presParOf" srcId="{E7C2AC73-DBCB-384E-9CA4-A2D3A1821ABB}" destId="{B133A360-9331-914E-828F-76017C3EEDD5}" srcOrd="3" destOrd="0" presId="urn:microsoft.com/office/officeart/2005/8/layout/list1"/>
    <dgm:cxn modelId="{A75A57E2-2513-D347-B833-CB692F193A52}" type="presParOf" srcId="{E7C2AC73-DBCB-384E-9CA4-A2D3A1821ABB}" destId="{1A54E701-2331-B14F-BD4D-D2AD7E3B07CB}" srcOrd="4" destOrd="0" presId="urn:microsoft.com/office/officeart/2005/8/layout/list1"/>
    <dgm:cxn modelId="{B1E1F7CC-732B-214B-89A2-9CF0725C16C2}" type="presParOf" srcId="{1A54E701-2331-B14F-BD4D-D2AD7E3B07CB}" destId="{AEFEA43D-A22B-0646-BC7B-C3C897C14AE0}" srcOrd="0" destOrd="0" presId="urn:microsoft.com/office/officeart/2005/8/layout/list1"/>
    <dgm:cxn modelId="{DDF5DF5E-52DA-954B-8AF7-A6B4747869B5}" type="presParOf" srcId="{1A54E701-2331-B14F-BD4D-D2AD7E3B07CB}" destId="{A62A6CFA-73D2-0743-9D74-AD13A241CE46}" srcOrd="1" destOrd="0" presId="urn:microsoft.com/office/officeart/2005/8/layout/list1"/>
    <dgm:cxn modelId="{8CEC0F0B-8A6D-5741-8282-834699F2C43A}" type="presParOf" srcId="{E7C2AC73-DBCB-384E-9CA4-A2D3A1821ABB}" destId="{F73E3A6E-2085-5048-95D3-7B708C20FFAD}" srcOrd="5" destOrd="0" presId="urn:microsoft.com/office/officeart/2005/8/layout/list1"/>
    <dgm:cxn modelId="{C6EE6E7A-FADB-6C43-AB34-246266CA082D}" type="presParOf" srcId="{E7C2AC73-DBCB-384E-9CA4-A2D3A1821ABB}" destId="{18B49A3D-D5AC-D946-8FA9-952806CDE2F8}" srcOrd="6" destOrd="0" presId="urn:microsoft.com/office/officeart/2005/8/layout/list1"/>
    <dgm:cxn modelId="{1CEDEE79-1526-624D-9F90-DA8124DCAFBA}" type="presParOf" srcId="{E7C2AC73-DBCB-384E-9CA4-A2D3A1821ABB}" destId="{6145AE55-16AF-5D42-B545-74A3BD861A2B}" srcOrd="7" destOrd="0" presId="urn:microsoft.com/office/officeart/2005/8/layout/list1"/>
    <dgm:cxn modelId="{68A7476E-9971-D142-9959-7C2602E56012}" type="presParOf" srcId="{E7C2AC73-DBCB-384E-9CA4-A2D3A1821ABB}" destId="{2D564A51-3CD7-1141-A45E-4E53E535B2F0}" srcOrd="8" destOrd="0" presId="urn:microsoft.com/office/officeart/2005/8/layout/list1"/>
    <dgm:cxn modelId="{50BC4872-8F07-D54A-A3D4-F22318301BB6}" type="presParOf" srcId="{2D564A51-3CD7-1141-A45E-4E53E535B2F0}" destId="{3BAAA7C0-1DF9-E840-B7C4-1C8EEE7D9F61}" srcOrd="0" destOrd="0" presId="urn:microsoft.com/office/officeart/2005/8/layout/list1"/>
    <dgm:cxn modelId="{74A7D6DE-2A17-5041-B9FD-D8000604B836}" type="presParOf" srcId="{2D564A51-3CD7-1141-A45E-4E53E535B2F0}" destId="{81CD887A-FF58-CF4A-803B-F21538AB7627}" srcOrd="1" destOrd="0" presId="urn:microsoft.com/office/officeart/2005/8/layout/list1"/>
    <dgm:cxn modelId="{43745891-8EF2-0144-A162-AB753B88C509}" type="presParOf" srcId="{E7C2AC73-DBCB-384E-9CA4-A2D3A1821ABB}" destId="{73E8E15A-4E63-494B-A734-FDC27653AEF3}" srcOrd="9" destOrd="0" presId="urn:microsoft.com/office/officeart/2005/8/layout/list1"/>
    <dgm:cxn modelId="{91FB7AB9-B820-F341-A620-415B4AE41E8C}" type="presParOf" srcId="{E7C2AC73-DBCB-384E-9CA4-A2D3A1821ABB}" destId="{8F4972CD-95E5-AB48-B627-4DDBBAF7769A}" srcOrd="10" destOrd="0" presId="urn:microsoft.com/office/officeart/2005/8/layout/list1"/>
    <dgm:cxn modelId="{C453AAF8-6234-834D-A416-7CB3D1D2E902}" type="presParOf" srcId="{E7C2AC73-DBCB-384E-9CA4-A2D3A1821ABB}" destId="{C44A0472-EED2-F647-89CF-AB42D68905AE}" srcOrd="11" destOrd="0" presId="urn:microsoft.com/office/officeart/2005/8/layout/list1"/>
    <dgm:cxn modelId="{F5156E40-7643-2640-84E1-5B763454F456}" type="presParOf" srcId="{E7C2AC73-DBCB-384E-9CA4-A2D3A1821ABB}" destId="{92BA93F9-F17C-F54E-81D4-C81C5439D74C}" srcOrd="12" destOrd="0" presId="urn:microsoft.com/office/officeart/2005/8/layout/list1"/>
    <dgm:cxn modelId="{2E388F51-69B9-6544-B314-3EDAB9CB77EB}" type="presParOf" srcId="{92BA93F9-F17C-F54E-81D4-C81C5439D74C}" destId="{AFB450CB-B169-B247-8B2B-93B5835329CA}" srcOrd="0" destOrd="0" presId="urn:microsoft.com/office/officeart/2005/8/layout/list1"/>
    <dgm:cxn modelId="{17020B8C-5178-EC49-B944-0157A67C38CD}" type="presParOf" srcId="{92BA93F9-F17C-F54E-81D4-C81C5439D74C}" destId="{07DC47BC-30FC-CE41-BC5B-D8A2A22A6831}" srcOrd="1" destOrd="0" presId="urn:microsoft.com/office/officeart/2005/8/layout/list1"/>
    <dgm:cxn modelId="{5C2F5AF5-E8D8-7A47-A6B3-D7EE71975EA1}" type="presParOf" srcId="{E7C2AC73-DBCB-384E-9CA4-A2D3A1821ABB}" destId="{FE3C49C9-AA4A-C745-B9D4-36AFFD6B673A}" srcOrd="13" destOrd="0" presId="urn:microsoft.com/office/officeart/2005/8/layout/list1"/>
    <dgm:cxn modelId="{9F863879-585F-B345-A58A-08F47367D824}" type="presParOf" srcId="{E7C2AC73-DBCB-384E-9CA4-A2D3A1821ABB}" destId="{B114F6BC-8E65-CD42-914D-35FEE5D0921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B84293-500A-9945-8B78-C784A3E401E4}" type="doc">
      <dgm:prSet loTypeId="urn:microsoft.com/office/officeart/2005/8/layout/list1" loCatId="list" qsTypeId="urn:microsoft.com/office/officeart/2005/8/quickstyle/simple4#3" qsCatId="simple" csTypeId="urn:microsoft.com/office/officeart/2005/8/colors/accent1_2#3" csCatId="accent1" phldr="1"/>
      <dgm:spPr/>
      <dgm:t>
        <a:bodyPr/>
        <a:lstStyle/>
        <a:p>
          <a:endParaRPr lang="en-US"/>
        </a:p>
      </dgm:t>
    </dgm:pt>
    <dgm:pt modelId="{73C9C26E-6051-B747-B02F-01F79F007784}">
      <dgm:prSet phldrT="[Text]"/>
      <dgm:spPr/>
      <dgm:t>
        <a:bodyPr/>
        <a:lstStyle/>
        <a:p>
          <a:r>
            <a:rPr lang="en-GB" dirty="0" smtClean="0">
              <a:solidFill>
                <a:schemeClr val="tx1"/>
              </a:solidFill>
            </a:rPr>
            <a:t>How we got here</a:t>
          </a:r>
        </a:p>
      </dgm:t>
    </dgm:pt>
    <dgm:pt modelId="{FC3EB807-B027-3142-B623-2D1ECF226769}" type="parTrans" cxnId="{40B2B907-5A88-874B-A20A-A7B4BEBFB1E6}">
      <dgm:prSet/>
      <dgm:spPr/>
      <dgm:t>
        <a:bodyPr/>
        <a:lstStyle/>
        <a:p>
          <a:endParaRPr lang="en-US"/>
        </a:p>
      </dgm:t>
    </dgm:pt>
    <dgm:pt modelId="{8DC40C4D-F3EF-784D-BA77-77403C1F6415}" type="sibTrans" cxnId="{40B2B907-5A88-874B-A20A-A7B4BEBFB1E6}">
      <dgm:prSet/>
      <dgm:spPr/>
      <dgm:t>
        <a:bodyPr/>
        <a:lstStyle/>
        <a:p>
          <a:endParaRPr lang="en-US"/>
        </a:p>
      </dgm:t>
    </dgm:pt>
    <dgm:pt modelId="{E648E724-B178-6747-88B2-AD409744BD79}">
      <dgm:prSet phldrT="[Text]"/>
      <dgm:spPr>
        <a:ln w="41275">
          <a:noFill/>
        </a:ln>
      </dgm:spPr>
      <dgm:t>
        <a:bodyPr/>
        <a:lstStyle/>
        <a:p>
          <a:r>
            <a:rPr lang="en-GB" dirty="0" smtClean="0">
              <a:solidFill>
                <a:schemeClr val="tx1"/>
              </a:solidFill>
            </a:rPr>
            <a:t>Learning Literacies in a digital world</a:t>
          </a:r>
          <a:endParaRPr lang="en-US" dirty="0">
            <a:solidFill>
              <a:schemeClr val="tx1"/>
            </a:solidFill>
          </a:endParaRPr>
        </a:p>
      </dgm:t>
    </dgm:pt>
    <dgm:pt modelId="{32678D2B-FA74-5948-BF45-3FC28BAF1FC1}" type="parTrans" cxnId="{79E3B5E7-88A9-CC46-BEA9-E7ED8FA0F01F}">
      <dgm:prSet/>
      <dgm:spPr/>
      <dgm:t>
        <a:bodyPr/>
        <a:lstStyle/>
        <a:p>
          <a:endParaRPr lang="en-US"/>
        </a:p>
      </dgm:t>
    </dgm:pt>
    <dgm:pt modelId="{740D0174-1D0A-9048-855C-E0ECD609CD7B}" type="sibTrans" cxnId="{79E3B5E7-88A9-CC46-BEA9-E7ED8FA0F01F}">
      <dgm:prSet/>
      <dgm:spPr/>
      <dgm:t>
        <a:bodyPr/>
        <a:lstStyle/>
        <a:p>
          <a:endParaRPr lang="en-US"/>
        </a:p>
      </dgm:t>
    </dgm:pt>
    <dgm:pt modelId="{BD3C9513-860E-4F49-858C-9A3B1B90F2B0}">
      <dgm:prSet phldrT="[Text]"/>
      <dgm:spPr>
        <a:ln w="41275">
          <a:solidFill>
            <a:schemeClr val="accent2"/>
          </a:solidFill>
        </a:ln>
      </dgm:spPr>
      <dgm:t>
        <a:bodyPr/>
        <a:lstStyle/>
        <a:p>
          <a:r>
            <a:rPr lang="en-US" dirty="0" smtClean="0">
              <a:solidFill>
                <a:schemeClr val="tx1"/>
              </a:solidFill>
            </a:rPr>
            <a:t>The Institutional Personal Learning Environment</a:t>
          </a:r>
          <a:endParaRPr lang="en-US" dirty="0">
            <a:solidFill>
              <a:schemeClr val="tx1"/>
            </a:solidFill>
          </a:endParaRPr>
        </a:p>
      </dgm:t>
    </dgm:pt>
    <dgm:pt modelId="{153BD372-1FC4-5645-BFBF-B78299E256CA}" type="parTrans" cxnId="{DAA1AB3F-F4E5-9943-BC8F-49C418CC25D3}">
      <dgm:prSet/>
      <dgm:spPr/>
      <dgm:t>
        <a:bodyPr/>
        <a:lstStyle/>
        <a:p>
          <a:endParaRPr lang="en-US"/>
        </a:p>
      </dgm:t>
    </dgm:pt>
    <dgm:pt modelId="{32C9C9FF-FD73-1F4D-BE20-EB4834862704}" type="sibTrans" cxnId="{DAA1AB3F-F4E5-9943-BC8F-49C418CC25D3}">
      <dgm:prSet/>
      <dgm:spPr/>
      <dgm:t>
        <a:bodyPr/>
        <a:lstStyle/>
        <a:p>
          <a:endParaRPr lang="en-US"/>
        </a:p>
      </dgm:t>
    </dgm:pt>
    <dgm:pt modelId="{F950B34E-4FCC-E54A-A860-D6ACE9F7A324}">
      <dgm:prSet/>
      <dgm:spPr/>
      <dgm:t>
        <a:bodyPr/>
        <a:lstStyle/>
        <a:p>
          <a:r>
            <a:rPr lang="en-GB" dirty="0" smtClean="0">
              <a:solidFill>
                <a:schemeClr val="tx1"/>
              </a:solidFill>
            </a:rPr>
            <a:t>Personal Learning Environments</a:t>
          </a:r>
          <a:endParaRPr lang="en-GB" dirty="0">
            <a:solidFill>
              <a:schemeClr val="tx1"/>
            </a:solidFill>
          </a:endParaRPr>
        </a:p>
      </dgm:t>
    </dgm:pt>
    <dgm:pt modelId="{40AA70E8-5199-FC42-9C0F-BF27D3AA900C}" type="parTrans" cxnId="{4FA9421C-3D7A-6344-BDC8-FE5E9E114EAF}">
      <dgm:prSet/>
      <dgm:spPr/>
      <dgm:t>
        <a:bodyPr/>
        <a:lstStyle/>
        <a:p>
          <a:endParaRPr lang="en-GB"/>
        </a:p>
      </dgm:t>
    </dgm:pt>
    <dgm:pt modelId="{1D1173BA-EF1A-3C42-A2CD-FD162488AAFC}" type="sibTrans" cxnId="{4FA9421C-3D7A-6344-BDC8-FE5E9E114EAF}">
      <dgm:prSet/>
      <dgm:spPr/>
      <dgm:t>
        <a:bodyPr/>
        <a:lstStyle/>
        <a:p>
          <a:endParaRPr lang="en-GB"/>
        </a:p>
      </dgm:t>
    </dgm:pt>
    <dgm:pt modelId="{B82D4F83-569E-8D45-B805-C5873A0C8897}">
      <dgm:prSet/>
      <dgm:spPr/>
      <dgm:t>
        <a:bodyPr/>
        <a:lstStyle/>
        <a:p>
          <a:r>
            <a:rPr lang="en-GB" dirty="0" smtClean="0"/>
            <a:t>Oxymoron?</a:t>
          </a:r>
          <a:endParaRPr lang="en-GB" dirty="0"/>
        </a:p>
      </dgm:t>
    </dgm:pt>
    <dgm:pt modelId="{45E688FA-315E-8A41-AEB8-6B5ADA14A9D5}" type="parTrans" cxnId="{1EC562B9-B6B8-0B4F-8F45-EDDE18CF3AC0}">
      <dgm:prSet/>
      <dgm:spPr/>
      <dgm:t>
        <a:bodyPr/>
        <a:lstStyle/>
        <a:p>
          <a:endParaRPr lang="en-GB"/>
        </a:p>
      </dgm:t>
    </dgm:pt>
    <dgm:pt modelId="{FE403D77-1359-6747-9945-23D51E6F8E86}" type="sibTrans" cxnId="{1EC562B9-B6B8-0B4F-8F45-EDDE18CF3AC0}">
      <dgm:prSet/>
      <dgm:spPr/>
      <dgm:t>
        <a:bodyPr/>
        <a:lstStyle/>
        <a:p>
          <a:endParaRPr lang="en-GB"/>
        </a:p>
      </dgm:t>
    </dgm:pt>
    <dgm:pt modelId="{EE83FD64-BCB0-A244-A145-F5ABD409F086}">
      <dgm:prSet/>
      <dgm:spPr/>
      <dgm:t>
        <a:bodyPr/>
        <a:lstStyle/>
        <a:p>
          <a:r>
            <a:rPr lang="en-GB" dirty="0" smtClean="0"/>
            <a:t>How can this work?</a:t>
          </a:r>
          <a:endParaRPr lang="en-GB" dirty="0"/>
        </a:p>
      </dgm:t>
    </dgm:pt>
    <dgm:pt modelId="{61A84B93-FCA2-B544-84A9-AF827972785E}" type="parTrans" cxnId="{DB1B2E84-2893-7748-98F9-7C31547B6DC3}">
      <dgm:prSet/>
      <dgm:spPr/>
      <dgm:t>
        <a:bodyPr/>
        <a:lstStyle/>
        <a:p>
          <a:endParaRPr lang="en-GB"/>
        </a:p>
      </dgm:t>
    </dgm:pt>
    <dgm:pt modelId="{884408F4-62E0-F94B-9383-E7C274F8C5C8}" type="sibTrans" cxnId="{DB1B2E84-2893-7748-98F9-7C31547B6DC3}">
      <dgm:prSet/>
      <dgm:spPr/>
      <dgm:t>
        <a:bodyPr/>
        <a:lstStyle/>
        <a:p>
          <a:endParaRPr lang="en-GB"/>
        </a:p>
      </dgm:t>
    </dgm:pt>
    <dgm:pt modelId="{E7C2AC73-DBCB-384E-9CA4-A2D3A1821ABB}" type="pres">
      <dgm:prSet presAssocID="{0BB84293-500A-9945-8B78-C784A3E401E4}" presName="linear" presStyleCnt="0">
        <dgm:presLayoutVars>
          <dgm:dir/>
          <dgm:animLvl val="lvl"/>
          <dgm:resizeHandles val="exact"/>
        </dgm:presLayoutVars>
      </dgm:prSet>
      <dgm:spPr/>
      <dgm:t>
        <a:bodyPr/>
        <a:lstStyle/>
        <a:p>
          <a:endParaRPr lang="en-US"/>
        </a:p>
      </dgm:t>
    </dgm:pt>
    <dgm:pt modelId="{E2CE3AFB-8126-0348-BDDE-075E51AC8150}" type="pres">
      <dgm:prSet presAssocID="{73C9C26E-6051-B747-B02F-01F79F007784}" presName="parentLin" presStyleCnt="0"/>
      <dgm:spPr/>
    </dgm:pt>
    <dgm:pt modelId="{D729A2C2-C744-DB4F-8D25-D34948ECD271}" type="pres">
      <dgm:prSet presAssocID="{73C9C26E-6051-B747-B02F-01F79F007784}" presName="parentLeftMargin" presStyleLbl="node1" presStyleIdx="0" presStyleCnt="4"/>
      <dgm:spPr/>
      <dgm:t>
        <a:bodyPr/>
        <a:lstStyle/>
        <a:p>
          <a:endParaRPr lang="en-US"/>
        </a:p>
      </dgm:t>
    </dgm:pt>
    <dgm:pt modelId="{FF1AF86A-3F97-E144-A591-14D244A5D23D}" type="pres">
      <dgm:prSet presAssocID="{73C9C26E-6051-B747-B02F-01F79F007784}" presName="parentText" presStyleLbl="node1" presStyleIdx="0" presStyleCnt="4">
        <dgm:presLayoutVars>
          <dgm:chMax val="0"/>
          <dgm:bulletEnabled val="1"/>
        </dgm:presLayoutVars>
      </dgm:prSet>
      <dgm:spPr/>
      <dgm:t>
        <a:bodyPr/>
        <a:lstStyle/>
        <a:p>
          <a:endParaRPr lang="en-US"/>
        </a:p>
      </dgm:t>
    </dgm:pt>
    <dgm:pt modelId="{BDBFFD50-F992-7E4E-B070-55BAF8809FD3}" type="pres">
      <dgm:prSet presAssocID="{73C9C26E-6051-B747-B02F-01F79F007784}" presName="negativeSpace" presStyleCnt="0"/>
      <dgm:spPr/>
    </dgm:pt>
    <dgm:pt modelId="{69539260-F91C-0744-B582-46F8D2A8094F}" type="pres">
      <dgm:prSet presAssocID="{73C9C26E-6051-B747-B02F-01F79F007784}" presName="childText" presStyleLbl="conFgAcc1" presStyleIdx="0" presStyleCnt="4">
        <dgm:presLayoutVars>
          <dgm:bulletEnabled val="1"/>
        </dgm:presLayoutVars>
      </dgm:prSet>
      <dgm:spPr/>
    </dgm:pt>
    <dgm:pt modelId="{B133A360-9331-914E-828F-76017C3EEDD5}" type="pres">
      <dgm:prSet presAssocID="{8DC40C4D-F3EF-784D-BA77-77403C1F6415}" presName="spaceBetweenRectangles" presStyleCnt="0"/>
      <dgm:spPr/>
    </dgm:pt>
    <dgm:pt modelId="{1A54E701-2331-B14F-BD4D-D2AD7E3B07CB}" type="pres">
      <dgm:prSet presAssocID="{E648E724-B178-6747-88B2-AD409744BD79}" presName="parentLin" presStyleCnt="0"/>
      <dgm:spPr/>
    </dgm:pt>
    <dgm:pt modelId="{AEFEA43D-A22B-0646-BC7B-C3C897C14AE0}" type="pres">
      <dgm:prSet presAssocID="{E648E724-B178-6747-88B2-AD409744BD79}" presName="parentLeftMargin" presStyleLbl="node1" presStyleIdx="0" presStyleCnt="4"/>
      <dgm:spPr/>
      <dgm:t>
        <a:bodyPr/>
        <a:lstStyle/>
        <a:p>
          <a:endParaRPr lang="en-US"/>
        </a:p>
      </dgm:t>
    </dgm:pt>
    <dgm:pt modelId="{A62A6CFA-73D2-0743-9D74-AD13A241CE46}" type="pres">
      <dgm:prSet presAssocID="{E648E724-B178-6747-88B2-AD409744BD79}" presName="parentText" presStyleLbl="node1" presStyleIdx="1" presStyleCnt="4">
        <dgm:presLayoutVars>
          <dgm:chMax val="0"/>
          <dgm:bulletEnabled val="1"/>
        </dgm:presLayoutVars>
      </dgm:prSet>
      <dgm:spPr/>
      <dgm:t>
        <a:bodyPr/>
        <a:lstStyle/>
        <a:p>
          <a:endParaRPr lang="en-US"/>
        </a:p>
      </dgm:t>
    </dgm:pt>
    <dgm:pt modelId="{F73E3A6E-2085-5048-95D3-7B708C20FFAD}" type="pres">
      <dgm:prSet presAssocID="{E648E724-B178-6747-88B2-AD409744BD79}" presName="negativeSpace" presStyleCnt="0"/>
      <dgm:spPr/>
    </dgm:pt>
    <dgm:pt modelId="{18B49A3D-D5AC-D946-8FA9-952806CDE2F8}" type="pres">
      <dgm:prSet presAssocID="{E648E724-B178-6747-88B2-AD409744BD79}" presName="childText" presStyleLbl="conFgAcc1" presStyleIdx="1" presStyleCnt="4" custLinFactNeighborX="-5747" custLinFactNeighborY="-5615">
        <dgm:presLayoutVars>
          <dgm:bulletEnabled val="1"/>
        </dgm:presLayoutVars>
      </dgm:prSet>
      <dgm:spPr/>
      <dgm:t>
        <a:bodyPr/>
        <a:lstStyle/>
        <a:p>
          <a:endParaRPr lang="en-US"/>
        </a:p>
      </dgm:t>
    </dgm:pt>
    <dgm:pt modelId="{6145AE55-16AF-5D42-B545-74A3BD861A2B}" type="pres">
      <dgm:prSet presAssocID="{740D0174-1D0A-9048-855C-E0ECD609CD7B}" presName="spaceBetweenRectangles" presStyleCnt="0"/>
      <dgm:spPr/>
    </dgm:pt>
    <dgm:pt modelId="{2D564A51-3CD7-1141-A45E-4E53E535B2F0}" type="pres">
      <dgm:prSet presAssocID="{F950B34E-4FCC-E54A-A860-D6ACE9F7A324}" presName="parentLin" presStyleCnt="0"/>
      <dgm:spPr/>
    </dgm:pt>
    <dgm:pt modelId="{3BAAA7C0-1DF9-E840-B7C4-1C8EEE7D9F61}" type="pres">
      <dgm:prSet presAssocID="{F950B34E-4FCC-E54A-A860-D6ACE9F7A324}" presName="parentLeftMargin" presStyleLbl="node1" presStyleIdx="1" presStyleCnt="4"/>
      <dgm:spPr/>
      <dgm:t>
        <a:bodyPr/>
        <a:lstStyle/>
        <a:p>
          <a:endParaRPr lang="en-GB"/>
        </a:p>
      </dgm:t>
    </dgm:pt>
    <dgm:pt modelId="{81CD887A-FF58-CF4A-803B-F21538AB7627}" type="pres">
      <dgm:prSet presAssocID="{F950B34E-4FCC-E54A-A860-D6ACE9F7A324}" presName="parentText" presStyleLbl="node1" presStyleIdx="2" presStyleCnt="4">
        <dgm:presLayoutVars>
          <dgm:chMax val="0"/>
          <dgm:bulletEnabled val="1"/>
        </dgm:presLayoutVars>
      </dgm:prSet>
      <dgm:spPr/>
      <dgm:t>
        <a:bodyPr/>
        <a:lstStyle/>
        <a:p>
          <a:endParaRPr lang="en-GB"/>
        </a:p>
      </dgm:t>
    </dgm:pt>
    <dgm:pt modelId="{73E8E15A-4E63-494B-A734-FDC27653AEF3}" type="pres">
      <dgm:prSet presAssocID="{F950B34E-4FCC-E54A-A860-D6ACE9F7A324}" presName="negativeSpace" presStyleCnt="0"/>
      <dgm:spPr/>
    </dgm:pt>
    <dgm:pt modelId="{8F4972CD-95E5-AB48-B627-4DDBBAF7769A}" type="pres">
      <dgm:prSet presAssocID="{F950B34E-4FCC-E54A-A860-D6ACE9F7A324}" presName="childText" presStyleLbl="conFgAcc1" presStyleIdx="2" presStyleCnt="4">
        <dgm:presLayoutVars>
          <dgm:bulletEnabled val="1"/>
        </dgm:presLayoutVars>
      </dgm:prSet>
      <dgm:spPr/>
    </dgm:pt>
    <dgm:pt modelId="{C44A0472-EED2-F647-89CF-AB42D68905AE}" type="pres">
      <dgm:prSet presAssocID="{1D1173BA-EF1A-3C42-A2CD-FD162488AAFC}" presName="spaceBetweenRectangles" presStyleCnt="0"/>
      <dgm:spPr/>
    </dgm:pt>
    <dgm:pt modelId="{92BA93F9-F17C-F54E-81D4-C81C5439D74C}" type="pres">
      <dgm:prSet presAssocID="{BD3C9513-860E-4F49-858C-9A3B1B90F2B0}" presName="parentLin" presStyleCnt="0"/>
      <dgm:spPr/>
    </dgm:pt>
    <dgm:pt modelId="{AFB450CB-B169-B247-8B2B-93B5835329CA}" type="pres">
      <dgm:prSet presAssocID="{BD3C9513-860E-4F49-858C-9A3B1B90F2B0}" presName="parentLeftMargin" presStyleLbl="node1" presStyleIdx="2" presStyleCnt="4"/>
      <dgm:spPr/>
      <dgm:t>
        <a:bodyPr/>
        <a:lstStyle/>
        <a:p>
          <a:endParaRPr lang="en-US"/>
        </a:p>
      </dgm:t>
    </dgm:pt>
    <dgm:pt modelId="{07DC47BC-30FC-CE41-BC5B-D8A2A22A6831}" type="pres">
      <dgm:prSet presAssocID="{BD3C9513-860E-4F49-858C-9A3B1B90F2B0}" presName="parentText" presStyleLbl="node1" presStyleIdx="3" presStyleCnt="4" custLinFactNeighborX="-8046" custLinFactNeighborY="24924">
        <dgm:presLayoutVars>
          <dgm:chMax val="0"/>
          <dgm:bulletEnabled val="1"/>
        </dgm:presLayoutVars>
      </dgm:prSet>
      <dgm:spPr/>
      <dgm:t>
        <a:bodyPr/>
        <a:lstStyle/>
        <a:p>
          <a:endParaRPr lang="en-US"/>
        </a:p>
      </dgm:t>
    </dgm:pt>
    <dgm:pt modelId="{FE3C49C9-AA4A-C745-B9D4-36AFFD6B673A}" type="pres">
      <dgm:prSet presAssocID="{BD3C9513-860E-4F49-858C-9A3B1B90F2B0}" presName="negativeSpace" presStyleCnt="0"/>
      <dgm:spPr/>
    </dgm:pt>
    <dgm:pt modelId="{B114F6BC-8E65-CD42-914D-35FEE5D0921E}" type="pres">
      <dgm:prSet presAssocID="{BD3C9513-860E-4F49-858C-9A3B1B90F2B0}" presName="childText" presStyleLbl="conFgAcc1" presStyleIdx="3" presStyleCnt="4" custLinFactNeighborY="60475">
        <dgm:presLayoutVars>
          <dgm:bulletEnabled val="1"/>
        </dgm:presLayoutVars>
      </dgm:prSet>
      <dgm:spPr/>
      <dgm:t>
        <a:bodyPr/>
        <a:lstStyle/>
        <a:p>
          <a:endParaRPr lang="en-GB"/>
        </a:p>
      </dgm:t>
    </dgm:pt>
  </dgm:ptLst>
  <dgm:cxnLst>
    <dgm:cxn modelId="{3CCCB49D-54FE-9240-971F-CA845376EBFC}" type="presOf" srcId="{F950B34E-4FCC-E54A-A860-D6ACE9F7A324}" destId="{81CD887A-FF58-CF4A-803B-F21538AB7627}" srcOrd="1" destOrd="0" presId="urn:microsoft.com/office/officeart/2005/8/layout/list1"/>
    <dgm:cxn modelId="{3D49C1C8-E12C-404F-B676-074471F0418D}" type="presOf" srcId="{BD3C9513-860E-4F49-858C-9A3B1B90F2B0}" destId="{07DC47BC-30FC-CE41-BC5B-D8A2A22A6831}" srcOrd="1" destOrd="0" presId="urn:microsoft.com/office/officeart/2005/8/layout/list1"/>
    <dgm:cxn modelId="{40B2B907-5A88-874B-A20A-A7B4BEBFB1E6}" srcId="{0BB84293-500A-9945-8B78-C784A3E401E4}" destId="{73C9C26E-6051-B747-B02F-01F79F007784}" srcOrd="0" destOrd="0" parTransId="{FC3EB807-B027-3142-B623-2D1ECF226769}" sibTransId="{8DC40C4D-F3EF-784D-BA77-77403C1F6415}"/>
    <dgm:cxn modelId="{35616DDD-5D04-C14B-A93C-EA73D10E5DBF}" type="presOf" srcId="{E648E724-B178-6747-88B2-AD409744BD79}" destId="{AEFEA43D-A22B-0646-BC7B-C3C897C14AE0}" srcOrd="0" destOrd="0" presId="urn:microsoft.com/office/officeart/2005/8/layout/list1"/>
    <dgm:cxn modelId="{282A9F8E-5C99-B54D-8D6C-5D1321D325B5}" type="presOf" srcId="{0BB84293-500A-9945-8B78-C784A3E401E4}" destId="{E7C2AC73-DBCB-384E-9CA4-A2D3A1821ABB}" srcOrd="0" destOrd="0" presId="urn:microsoft.com/office/officeart/2005/8/layout/list1"/>
    <dgm:cxn modelId="{1923C021-7677-A84C-9379-6036FC9F6EDD}" type="presOf" srcId="{EE83FD64-BCB0-A244-A145-F5ABD409F086}" destId="{B114F6BC-8E65-CD42-914D-35FEE5D0921E}" srcOrd="0" destOrd="1" presId="urn:microsoft.com/office/officeart/2005/8/layout/list1"/>
    <dgm:cxn modelId="{1EC562B9-B6B8-0B4F-8F45-EDDE18CF3AC0}" srcId="{BD3C9513-860E-4F49-858C-9A3B1B90F2B0}" destId="{B82D4F83-569E-8D45-B805-C5873A0C8897}" srcOrd="0" destOrd="0" parTransId="{45E688FA-315E-8A41-AEB8-6B5ADA14A9D5}" sibTransId="{FE403D77-1359-6747-9945-23D51E6F8E86}"/>
    <dgm:cxn modelId="{A17BB4E8-FC64-F543-AD39-3711B015C4DF}" type="presOf" srcId="{E648E724-B178-6747-88B2-AD409744BD79}" destId="{A62A6CFA-73D2-0743-9D74-AD13A241CE46}" srcOrd="1" destOrd="0" presId="urn:microsoft.com/office/officeart/2005/8/layout/list1"/>
    <dgm:cxn modelId="{79E3B5E7-88A9-CC46-BEA9-E7ED8FA0F01F}" srcId="{0BB84293-500A-9945-8B78-C784A3E401E4}" destId="{E648E724-B178-6747-88B2-AD409744BD79}" srcOrd="1" destOrd="0" parTransId="{32678D2B-FA74-5948-BF45-3FC28BAF1FC1}" sibTransId="{740D0174-1D0A-9048-855C-E0ECD609CD7B}"/>
    <dgm:cxn modelId="{5EB17024-2544-F04C-9A17-0CC776DE4608}" type="presOf" srcId="{BD3C9513-860E-4F49-858C-9A3B1B90F2B0}" destId="{AFB450CB-B169-B247-8B2B-93B5835329CA}" srcOrd="0" destOrd="0" presId="urn:microsoft.com/office/officeart/2005/8/layout/list1"/>
    <dgm:cxn modelId="{4FA9421C-3D7A-6344-BDC8-FE5E9E114EAF}" srcId="{0BB84293-500A-9945-8B78-C784A3E401E4}" destId="{F950B34E-4FCC-E54A-A860-D6ACE9F7A324}" srcOrd="2" destOrd="0" parTransId="{40AA70E8-5199-FC42-9C0F-BF27D3AA900C}" sibTransId="{1D1173BA-EF1A-3C42-A2CD-FD162488AAFC}"/>
    <dgm:cxn modelId="{64CAEFC4-4793-3A45-9786-6E9495BAF302}" type="presOf" srcId="{B82D4F83-569E-8D45-B805-C5873A0C8897}" destId="{B114F6BC-8E65-CD42-914D-35FEE5D0921E}" srcOrd="0" destOrd="0" presId="urn:microsoft.com/office/officeart/2005/8/layout/list1"/>
    <dgm:cxn modelId="{9C04DE1C-6634-824D-B033-4F61CC18BB62}" type="presOf" srcId="{73C9C26E-6051-B747-B02F-01F79F007784}" destId="{D729A2C2-C744-DB4F-8D25-D34948ECD271}" srcOrd="0" destOrd="0" presId="urn:microsoft.com/office/officeart/2005/8/layout/list1"/>
    <dgm:cxn modelId="{DB1B2E84-2893-7748-98F9-7C31547B6DC3}" srcId="{BD3C9513-860E-4F49-858C-9A3B1B90F2B0}" destId="{EE83FD64-BCB0-A244-A145-F5ABD409F086}" srcOrd="1" destOrd="0" parTransId="{61A84B93-FCA2-B544-84A9-AF827972785E}" sibTransId="{884408F4-62E0-F94B-9383-E7C274F8C5C8}"/>
    <dgm:cxn modelId="{B444F1B0-9838-8946-880E-5404BD524F5B}" type="presOf" srcId="{73C9C26E-6051-B747-B02F-01F79F007784}" destId="{FF1AF86A-3F97-E144-A591-14D244A5D23D}" srcOrd="1" destOrd="0" presId="urn:microsoft.com/office/officeart/2005/8/layout/list1"/>
    <dgm:cxn modelId="{3C47B4CC-0BD1-C043-B573-E70193363CE2}" type="presOf" srcId="{F950B34E-4FCC-E54A-A860-D6ACE9F7A324}" destId="{3BAAA7C0-1DF9-E840-B7C4-1C8EEE7D9F61}" srcOrd="0" destOrd="0" presId="urn:microsoft.com/office/officeart/2005/8/layout/list1"/>
    <dgm:cxn modelId="{DAA1AB3F-F4E5-9943-BC8F-49C418CC25D3}" srcId="{0BB84293-500A-9945-8B78-C784A3E401E4}" destId="{BD3C9513-860E-4F49-858C-9A3B1B90F2B0}" srcOrd="3" destOrd="0" parTransId="{153BD372-1FC4-5645-BFBF-B78299E256CA}" sibTransId="{32C9C9FF-FD73-1F4D-BE20-EB4834862704}"/>
    <dgm:cxn modelId="{6700F5CA-2754-9A46-B993-6343A9A14BC6}" type="presParOf" srcId="{E7C2AC73-DBCB-384E-9CA4-A2D3A1821ABB}" destId="{E2CE3AFB-8126-0348-BDDE-075E51AC8150}" srcOrd="0" destOrd="0" presId="urn:microsoft.com/office/officeart/2005/8/layout/list1"/>
    <dgm:cxn modelId="{49B4A71B-A2CA-E347-9766-7A7B740A17C9}" type="presParOf" srcId="{E2CE3AFB-8126-0348-BDDE-075E51AC8150}" destId="{D729A2C2-C744-DB4F-8D25-D34948ECD271}" srcOrd="0" destOrd="0" presId="urn:microsoft.com/office/officeart/2005/8/layout/list1"/>
    <dgm:cxn modelId="{0E92F6F7-DD0F-164D-8874-46AA6B30924D}" type="presParOf" srcId="{E2CE3AFB-8126-0348-BDDE-075E51AC8150}" destId="{FF1AF86A-3F97-E144-A591-14D244A5D23D}" srcOrd="1" destOrd="0" presId="urn:microsoft.com/office/officeart/2005/8/layout/list1"/>
    <dgm:cxn modelId="{7E5677E1-C18B-6542-91FC-E93D3C866EB5}" type="presParOf" srcId="{E7C2AC73-DBCB-384E-9CA4-A2D3A1821ABB}" destId="{BDBFFD50-F992-7E4E-B070-55BAF8809FD3}" srcOrd="1" destOrd="0" presId="urn:microsoft.com/office/officeart/2005/8/layout/list1"/>
    <dgm:cxn modelId="{B261EDC5-8838-F14D-B896-C4730A84144D}" type="presParOf" srcId="{E7C2AC73-DBCB-384E-9CA4-A2D3A1821ABB}" destId="{69539260-F91C-0744-B582-46F8D2A8094F}" srcOrd="2" destOrd="0" presId="urn:microsoft.com/office/officeart/2005/8/layout/list1"/>
    <dgm:cxn modelId="{83D6B13A-93C3-A74A-BA9F-D9F70817862A}" type="presParOf" srcId="{E7C2AC73-DBCB-384E-9CA4-A2D3A1821ABB}" destId="{B133A360-9331-914E-828F-76017C3EEDD5}" srcOrd="3" destOrd="0" presId="urn:microsoft.com/office/officeart/2005/8/layout/list1"/>
    <dgm:cxn modelId="{2604CCC4-9356-D34F-9279-C4FEDBB1471C}" type="presParOf" srcId="{E7C2AC73-DBCB-384E-9CA4-A2D3A1821ABB}" destId="{1A54E701-2331-B14F-BD4D-D2AD7E3B07CB}" srcOrd="4" destOrd="0" presId="urn:microsoft.com/office/officeart/2005/8/layout/list1"/>
    <dgm:cxn modelId="{CDDE60ED-2C99-F040-90C0-FAA4D55CDE38}" type="presParOf" srcId="{1A54E701-2331-B14F-BD4D-D2AD7E3B07CB}" destId="{AEFEA43D-A22B-0646-BC7B-C3C897C14AE0}" srcOrd="0" destOrd="0" presId="urn:microsoft.com/office/officeart/2005/8/layout/list1"/>
    <dgm:cxn modelId="{86D4026C-3761-3344-A78E-B1C224D2D55F}" type="presParOf" srcId="{1A54E701-2331-B14F-BD4D-D2AD7E3B07CB}" destId="{A62A6CFA-73D2-0743-9D74-AD13A241CE46}" srcOrd="1" destOrd="0" presId="urn:microsoft.com/office/officeart/2005/8/layout/list1"/>
    <dgm:cxn modelId="{675A840E-8A80-5847-A3D0-8748CD1DF12A}" type="presParOf" srcId="{E7C2AC73-DBCB-384E-9CA4-A2D3A1821ABB}" destId="{F73E3A6E-2085-5048-95D3-7B708C20FFAD}" srcOrd="5" destOrd="0" presId="urn:microsoft.com/office/officeart/2005/8/layout/list1"/>
    <dgm:cxn modelId="{DFBACB3E-B237-8C42-A86F-E5B0E9E5D21C}" type="presParOf" srcId="{E7C2AC73-DBCB-384E-9CA4-A2D3A1821ABB}" destId="{18B49A3D-D5AC-D946-8FA9-952806CDE2F8}" srcOrd="6" destOrd="0" presId="urn:microsoft.com/office/officeart/2005/8/layout/list1"/>
    <dgm:cxn modelId="{B1804CAF-1A3B-8F4C-9E3A-1B52C4AD7CB6}" type="presParOf" srcId="{E7C2AC73-DBCB-384E-9CA4-A2D3A1821ABB}" destId="{6145AE55-16AF-5D42-B545-74A3BD861A2B}" srcOrd="7" destOrd="0" presId="urn:microsoft.com/office/officeart/2005/8/layout/list1"/>
    <dgm:cxn modelId="{BCE05AF0-9A86-DB48-A250-1DEDEB1D32FF}" type="presParOf" srcId="{E7C2AC73-DBCB-384E-9CA4-A2D3A1821ABB}" destId="{2D564A51-3CD7-1141-A45E-4E53E535B2F0}" srcOrd="8" destOrd="0" presId="urn:microsoft.com/office/officeart/2005/8/layout/list1"/>
    <dgm:cxn modelId="{D395C8FB-BFEA-EE42-AAC7-891EAE3D6123}" type="presParOf" srcId="{2D564A51-3CD7-1141-A45E-4E53E535B2F0}" destId="{3BAAA7C0-1DF9-E840-B7C4-1C8EEE7D9F61}" srcOrd="0" destOrd="0" presId="urn:microsoft.com/office/officeart/2005/8/layout/list1"/>
    <dgm:cxn modelId="{6EF264E7-DFB1-CF4C-97A0-5BC7B2B37856}" type="presParOf" srcId="{2D564A51-3CD7-1141-A45E-4E53E535B2F0}" destId="{81CD887A-FF58-CF4A-803B-F21538AB7627}" srcOrd="1" destOrd="0" presId="urn:microsoft.com/office/officeart/2005/8/layout/list1"/>
    <dgm:cxn modelId="{298D6FF6-014F-1142-893D-912A16D02F96}" type="presParOf" srcId="{E7C2AC73-DBCB-384E-9CA4-A2D3A1821ABB}" destId="{73E8E15A-4E63-494B-A734-FDC27653AEF3}" srcOrd="9" destOrd="0" presId="urn:microsoft.com/office/officeart/2005/8/layout/list1"/>
    <dgm:cxn modelId="{FD8F2A4E-CBBB-5049-8C6D-357788F97713}" type="presParOf" srcId="{E7C2AC73-DBCB-384E-9CA4-A2D3A1821ABB}" destId="{8F4972CD-95E5-AB48-B627-4DDBBAF7769A}" srcOrd="10" destOrd="0" presId="urn:microsoft.com/office/officeart/2005/8/layout/list1"/>
    <dgm:cxn modelId="{D2655BF3-1DF3-684B-A1A5-D0A6F64148DF}" type="presParOf" srcId="{E7C2AC73-DBCB-384E-9CA4-A2D3A1821ABB}" destId="{C44A0472-EED2-F647-89CF-AB42D68905AE}" srcOrd="11" destOrd="0" presId="urn:microsoft.com/office/officeart/2005/8/layout/list1"/>
    <dgm:cxn modelId="{921E9AB0-225C-A04E-8548-AD90DBE0FDA5}" type="presParOf" srcId="{E7C2AC73-DBCB-384E-9CA4-A2D3A1821ABB}" destId="{92BA93F9-F17C-F54E-81D4-C81C5439D74C}" srcOrd="12" destOrd="0" presId="urn:microsoft.com/office/officeart/2005/8/layout/list1"/>
    <dgm:cxn modelId="{E007E354-5646-5C4A-B175-A2D05565C4E1}" type="presParOf" srcId="{92BA93F9-F17C-F54E-81D4-C81C5439D74C}" destId="{AFB450CB-B169-B247-8B2B-93B5835329CA}" srcOrd="0" destOrd="0" presId="urn:microsoft.com/office/officeart/2005/8/layout/list1"/>
    <dgm:cxn modelId="{0AB80064-B031-E54D-B44F-0A4F9F6DBB34}" type="presParOf" srcId="{92BA93F9-F17C-F54E-81D4-C81C5439D74C}" destId="{07DC47BC-30FC-CE41-BC5B-D8A2A22A6831}" srcOrd="1" destOrd="0" presId="urn:microsoft.com/office/officeart/2005/8/layout/list1"/>
    <dgm:cxn modelId="{1DF56BCD-0D54-B242-B643-B3BBD5BD9F57}" type="presParOf" srcId="{E7C2AC73-DBCB-384E-9CA4-A2D3A1821ABB}" destId="{FE3C49C9-AA4A-C745-B9D4-36AFFD6B673A}" srcOrd="13" destOrd="0" presId="urn:microsoft.com/office/officeart/2005/8/layout/list1"/>
    <dgm:cxn modelId="{CD99B6FB-7A85-C847-984E-0CE6D241CB5E}" type="presParOf" srcId="{E7C2AC73-DBCB-384E-9CA4-A2D3A1821ABB}" destId="{B114F6BC-8E65-CD42-914D-35FEE5D0921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39260-F91C-0744-B582-46F8D2A8094F}">
      <dsp:nvSpPr>
        <dsp:cNvPr id="0" name=""/>
        <dsp:cNvSpPr/>
      </dsp:nvSpPr>
      <dsp:spPr>
        <a:xfrm>
          <a:off x="0" y="325612"/>
          <a:ext cx="6629400" cy="11103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4515" tIns="312420" rIns="514515" bIns="106680" numCol="1" spcCol="1270" anchor="t" anchorCtr="0">
          <a:noAutofit/>
        </a:bodyPr>
        <a:lstStyle/>
        <a:p>
          <a:pPr marL="114300" lvl="1" indent="-114300" algn="l" defTabSz="666750">
            <a:lnSpc>
              <a:spcPct val="90000"/>
            </a:lnSpc>
            <a:spcBef>
              <a:spcPct val="0"/>
            </a:spcBef>
            <a:spcAft>
              <a:spcPct val="15000"/>
            </a:spcAft>
            <a:buChar char="••"/>
          </a:pPr>
          <a:r>
            <a:rPr lang="en-GB" sz="1500" kern="1200" dirty="0" smtClean="0"/>
            <a:t>CAI Pre Web 1.0</a:t>
          </a:r>
          <a:endParaRPr lang="en-GB" sz="1500" kern="1200" dirty="0"/>
        </a:p>
        <a:p>
          <a:pPr marL="114300" lvl="1" indent="-114300" algn="l" defTabSz="666750">
            <a:lnSpc>
              <a:spcPct val="90000"/>
            </a:lnSpc>
            <a:spcBef>
              <a:spcPct val="0"/>
            </a:spcBef>
            <a:spcAft>
              <a:spcPct val="15000"/>
            </a:spcAft>
            <a:buChar char="••"/>
          </a:pPr>
          <a:r>
            <a:rPr lang="en-GB" sz="1500" kern="1200" dirty="0" smtClean="0"/>
            <a:t>Web 1.0</a:t>
          </a:r>
          <a:endParaRPr lang="en-GB" sz="1500" kern="1200" dirty="0"/>
        </a:p>
        <a:p>
          <a:pPr marL="114300" lvl="1" indent="-114300" algn="l" defTabSz="666750">
            <a:lnSpc>
              <a:spcPct val="90000"/>
            </a:lnSpc>
            <a:spcBef>
              <a:spcPct val="0"/>
            </a:spcBef>
            <a:spcAft>
              <a:spcPct val="15000"/>
            </a:spcAft>
            <a:buChar char="••"/>
          </a:pPr>
          <a:r>
            <a:rPr lang="en-GB" sz="1500" kern="1200" dirty="0" smtClean="0"/>
            <a:t>The advent of the VLE</a:t>
          </a:r>
          <a:endParaRPr lang="en-GB" sz="1500" kern="1200" dirty="0"/>
        </a:p>
      </dsp:txBody>
      <dsp:txXfrm>
        <a:off x="0" y="325612"/>
        <a:ext cx="6629400" cy="1110375"/>
      </dsp:txXfrm>
    </dsp:sp>
    <dsp:sp modelId="{FF1AF86A-3F97-E144-A591-14D244A5D23D}">
      <dsp:nvSpPr>
        <dsp:cNvPr id="0" name=""/>
        <dsp:cNvSpPr/>
      </dsp:nvSpPr>
      <dsp:spPr>
        <a:xfrm>
          <a:off x="331470" y="104212"/>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38100">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GB" sz="1500" kern="1200" dirty="0" smtClean="0">
              <a:solidFill>
                <a:schemeClr val="tx1"/>
              </a:solidFill>
            </a:rPr>
            <a:t>How we got here</a:t>
          </a:r>
        </a:p>
      </dsp:txBody>
      <dsp:txXfrm>
        <a:off x="353086" y="125828"/>
        <a:ext cx="4597348" cy="399568"/>
      </dsp:txXfrm>
    </dsp:sp>
    <dsp:sp modelId="{18B49A3D-D5AC-D946-8FA9-952806CDE2F8}">
      <dsp:nvSpPr>
        <dsp:cNvPr id="0" name=""/>
        <dsp:cNvSpPr/>
      </dsp:nvSpPr>
      <dsp:spPr>
        <a:xfrm>
          <a:off x="0" y="1733839"/>
          <a:ext cx="6629400"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62A6CFA-73D2-0743-9D74-AD13A241CE46}">
      <dsp:nvSpPr>
        <dsp:cNvPr id="0" name=""/>
        <dsp:cNvSpPr/>
      </dsp:nvSpPr>
      <dsp:spPr>
        <a:xfrm>
          <a:off x="331470" y="1516987"/>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41275">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GB" sz="1500" kern="1200" dirty="0" smtClean="0">
              <a:solidFill>
                <a:schemeClr val="tx1"/>
              </a:solidFill>
            </a:rPr>
            <a:t>Learning Literacies in a digital world</a:t>
          </a:r>
          <a:endParaRPr lang="en-US" sz="1500" kern="1200" dirty="0">
            <a:solidFill>
              <a:schemeClr val="tx1"/>
            </a:solidFill>
          </a:endParaRPr>
        </a:p>
      </dsp:txBody>
      <dsp:txXfrm>
        <a:off x="353086" y="1538603"/>
        <a:ext cx="4597348" cy="399568"/>
      </dsp:txXfrm>
    </dsp:sp>
    <dsp:sp modelId="{8F4972CD-95E5-AB48-B627-4DDBBAF7769A}">
      <dsp:nvSpPr>
        <dsp:cNvPr id="0" name=""/>
        <dsp:cNvSpPr/>
      </dsp:nvSpPr>
      <dsp:spPr>
        <a:xfrm>
          <a:off x="0" y="2418787"/>
          <a:ext cx="6629400"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CD887A-FF58-CF4A-803B-F21538AB7627}">
      <dsp:nvSpPr>
        <dsp:cNvPr id="0" name=""/>
        <dsp:cNvSpPr/>
      </dsp:nvSpPr>
      <dsp:spPr>
        <a:xfrm>
          <a:off x="331470" y="2197387"/>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GB" sz="1500" kern="1200" dirty="0" smtClean="0">
              <a:solidFill>
                <a:schemeClr val="tx1"/>
              </a:solidFill>
            </a:rPr>
            <a:t>Personal Learning Environments</a:t>
          </a:r>
          <a:endParaRPr lang="en-GB" sz="1500" kern="1200" dirty="0">
            <a:solidFill>
              <a:schemeClr val="tx1"/>
            </a:solidFill>
          </a:endParaRPr>
        </a:p>
      </dsp:txBody>
      <dsp:txXfrm>
        <a:off x="353086" y="2219003"/>
        <a:ext cx="4597348" cy="399568"/>
      </dsp:txXfrm>
    </dsp:sp>
    <dsp:sp modelId="{B114F6BC-8E65-CD42-914D-35FEE5D0921E}">
      <dsp:nvSpPr>
        <dsp:cNvPr id="0" name=""/>
        <dsp:cNvSpPr/>
      </dsp:nvSpPr>
      <dsp:spPr>
        <a:xfrm>
          <a:off x="0" y="3203400"/>
          <a:ext cx="6629400"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7DC47BC-30FC-CE41-BC5B-D8A2A22A6831}">
      <dsp:nvSpPr>
        <dsp:cNvPr id="0" name=""/>
        <dsp:cNvSpPr/>
      </dsp:nvSpPr>
      <dsp:spPr>
        <a:xfrm>
          <a:off x="304799" y="2988150"/>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US" sz="1500" kern="1200" dirty="0" smtClean="0">
              <a:solidFill>
                <a:schemeClr val="tx1"/>
              </a:solidFill>
            </a:rPr>
            <a:t>The Institutional Personal Learning Environment</a:t>
          </a:r>
          <a:endParaRPr lang="en-US" sz="1500" kern="1200" dirty="0">
            <a:solidFill>
              <a:schemeClr val="tx1"/>
            </a:solidFill>
          </a:endParaRPr>
        </a:p>
      </dsp:txBody>
      <dsp:txXfrm>
        <a:off x="326415" y="3009766"/>
        <a:ext cx="4597348"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39260-F91C-0744-B582-46F8D2A8094F}">
      <dsp:nvSpPr>
        <dsp:cNvPr id="0" name=""/>
        <dsp:cNvSpPr/>
      </dsp:nvSpPr>
      <dsp:spPr>
        <a:xfrm>
          <a:off x="0" y="443737"/>
          <a:ext cx="6629400"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F1AF86A-3F97-E144-A591-14D244A5D23D}">
      <dsp:nvSpPr>
        <dsp:cNvPr id="0" name=""/>
        <dsp:cNvSpPr/>
      </dsp:nvSpPr>
      <dsp:spPr>
        <a:xfrm>
          <a:off x="331470" y="222337"/>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GB" sz="1500" kern="1200" dirty="0" smtClean="0">
              <a:solidFill>
                <a:schemeClr val="tx1"/>
              </a:solidFill>
            </a:rPr>
            <a:t>How we got here</a:t>
          </a:r>
        </a:p>
      </dsp:txBody>
      <dsp:txXfrm>
        <a:off x="353086" y="243953"/>
        <a:ext cx="4597348" cy="399568"/>
      </dsp:txXfrm>
    </dsp:sp>
    <dsp:sp modelId="{18B49A3D-D5AC-D946-8FA9-952806CDE2F8}">
      <dsp:nvSpPr>
        <dsp:cNvPr id="0" name=""/>
        <dsp:cNvSpPr/>
      </dsp:nvSpPr>
      <dsp:spPr>
        <a:xfrm>
          <a:off x="0" y="1119589"/>
          <a:ext cx="6629400" cy="8741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4515" tIns="312420" rIns="514515" bIns="106680" numCol="1" spcCol="1270" anchor="t" anchorCtr="0">
          <a:noAutofit/>
        </a:bodyPr>
        <a:lstStyle/>
        <a:p>
          <a:pPr marL="114300" lvl="1" indent="-114300" algn="l" defTabSz="666750">
            <a:lnSpc>
              <a:spcPct val="90000"/>
            </a:lnSpc>
            <a:spcBef>
              <a:spcPct val="0"/>
            </a:spcBef>
            <a:spcAft>
              <a:spcPct val="15000"/>
            </a:spcAft>
            <a:buChar char="••"/>
          </a:pPr>
          <a:r>
            <a:rPr lang="en-GB" sz="1500" kern="1200" dirty="0" smtClean="0"/>
            <a:t>Web 2.0 and Education 2.0</a:t>
          </a:r>
          <a:endParaRPr lang="en-GB" sz="1500" kern="1200" dirty="0"/>
        </a:p>
        <a:p>
          <a:pPr marL="114300" lvl="1" indent="-114300" algn="l" defTabSz="666750">
            <a:lnSpc>
              <a:spcPct val="90000"/>
            </a:lnSpc>
            <a:spcBef>
              <a:spcPct val="0"/>
            </a:spcBef>
            <a:spcAft>
              <a:spcPct val="15000"/>
            </a:spcAft>
            <a:buChar char="••"/>
          </a:pPr>
          <a:r>
            <a:rPr lang="en-GB" sz="1500" kern="1200" dirty="0" smtClean="0"/>
            <a:t>Learning Literacies is a digital age</a:t>
          </a:r>
          <a:endParaRPr lang="en-GB" sz="1500" kern="1200" dirty="0"/>
        </a:p>
      </dsp:txBody>
      <dsp:txXfrm>
        <a:off x="0" y="1119589"/>
        <a:ext cx="6629400" cy="874125"/>
      </dsp:txXfrm>
    </dsp:sp>
    <dsp:sp modelId="{A62A6CFA-73D2-0743-9D74-AD13A241CE46}">
      <dsp:nvSpPr>
        <dsp:cNvPr id="0" name=""/>
        <dsp:cNvSpPr/>
      </dsp:nvSpPr>
      <dsp:spPr>
        <a:xfrm>
          <a:off x="331470" y="902737"/>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41275">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GB" sz="1500" kern="1200" dirty="0" smtClean="0">
              <a:solidFill>
                <a:schemeClr val="tx1"/>
              </a:solidFill>
            </a:rPr>
            <a:t>Learning Literacies in a digital world</a:t>
          </a:r>
          <a:endParaRPr lang="en-US" sz="1500" kern="1200" dirty="0">
            <a:solidFill>
              <a:schemeClr val="tx1"/>
            </a:solidFill>
          </a:endParaRPr>
        </a:p>
      </dsp:txBody>
      <dsp:txXfrm>
        <a:off x="353086" y="924353"/>
        <a:ext cx="4597348" cy="399568"/>
      </dsp:txXfrm>
    </dsp:sp>
    <dsp:sp modelId="{8F4972CD-95E5-AB48-B627-4DDBBAF7769A}">
      <dsp:nvSpPr>
        <dsp:cNvPr id="0" name=""/>
        <dsp:cNvSpPr/>
      </dsp:nvSpPr>
      <dsp:spPr>
        <a:xfrm>
          <a:off x="0" y="2300662"/>
          <a:ext cx="6629400"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CD887A-FF58-CF4A-803B-F21538AB7627}">
      <dsp:nvSpPr>
        <dsp:cNvPr id="0" name=""/>
        <dsp:cNvSpPr/>
      </dsp:nvSpPr>
      <dsp:spPr>
        <a:xfrm>
          <a:off x="331470" y="2079262"/>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GB" sz="1500" kern="1200" dirty="0" smtClean="0">
              <a:solidFill>
                <a:schemeClr val="tx1"/>
              </a:solidFill>
            </a:rPr>
            <a:t>Personal Learning Environments</a:t>
          </a:r>
          <a:endParaRPr lang="en-GB" sz="1500" kern="1200" dirty="0">
            <a:solidFill>
              <a:schemeClr val="tx1"/>
            </a:solidFill>
          </a:endParaRPr>
        </a:p>
      </dsp:txBody>
      <dsp:txXfrm>
        <a:off x="353086" y="2100878"/>
        <a:ext cx="4597348" cy="399568"/>
      </dsp:txXfrm>
    </dsp:sp>
    <dsp:sp modelId="{B114F6BC-8E65-CD42-914D-35FEE5D0921E}">
      <dsp:nvSpPr>
        <dsp:cNvPr id="0" name=""/>
        <dsp:cNvSpPr/>
      </dsp:nvSpPr>
      <dsp:spPr>
        <a:xfrm>
          <a:off x="0" y="3114954"/>
          <a:ext cx="6629400"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7DC47BC-30FC-CE41-BC5B-D8A2A22A6831}">
      <dsp:nvSpPr>
        <dsp:cNvPr id="0" name=""/>
        <dsp:cNvSpPr/>
      </dsp:nvSpPr>
      <dsp:spPr>
        <a:xfrm>
          <a:off x="304799" y="2870025"/>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US" sz="1500" kern="1200" dirty="0" smtClean="0">
              <a:solidFill>
                <a:schemeClr val="tx1"/>
              </a:solidFill>
            </a:rPr>
            <a:t>The Institutional Personal Learning Environment</a:t>
          </a:r>
          <a:endParaRPr lang="en-US" sz="1500" kern="1200" dirty="0">
            <a:solidFill>
              <a:schemeClr val="tx1"/>
            </a:solidFill>
          </a:endParaRPr>
        </a:p>
      </dsp:txBody>
      <dsp:txXfrm>
        <a:off x="326415" y="2891641"/>
        <a:ext cx="4597348"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39260-F91C-0744-B582-46F8D2A8094F}">
      <dsp:nvSpPr>
        <dsp:cNvPr id="0" name=""/>
        <dsp:cNvSpPr/>
      </dsp:nvSpPr>
      <dsp:spPr>
        <a:xfrm>
          <a:off x="0" y="443737"/>
          <a:ext cx="6629400"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F1AF86A-3F97-E144-A591-14D244A5D23D}">
      <dsp:nvSpPr>
        <dsp:cNvPr id="0" name=""/>
        <dsp:cNvSpPr/>
      </dsp:nvSpPr>
      <dsp:spPr>
        <a:xfrm>
          <a:off x="331470" y="222337"/>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GB" sz="1500" kern="1200" dirty="0" smtClean="0">
              <a:solidFill>
                <a:schemeClr val="tx1"/>
              </a:solidFill>
            </a:rPr>
            <a:t>How we got here</a:t>
          </a:r>
        </a:p>
      </dsp:txBody>
      <dsp:txXfrm>
        <a:off x="353086" y="243953"/>
        <a:ext cx="4597348" cy="399568"/>
      </dsp:txXfrm>
    </dsp:sp>
    <dsp:sp modelId="{18B49A3D-D5AC-D946-8FA9-952806CDE2F8}">
      <dsp:nvSpPr>
        <dsp:cNvPr id="0" name=""/>
        <dsp:cNvSpPr/>
      </dsp:nvSpPr>
      <dsp:spPr>
        <a:xfrm>
          <a:off x="0" y="1119589"/>
          <a:ext cx="6629400"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62A6CFA-73D2-0743-9D74-AD13A241CE46}">
      <dsp:nvSpPr>
        <dsp:cNvPr id="0" name=""/>
        <dsp:cNvSpPr/>
      </dsp:nvSpPr>
      <dsp:spPr>
        <a:xfrm>
          <a:off x="331470" y="902737"/>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41275">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GB" sz="1500" kern="1200" dirty="0" smtClean="0">
              <a:solidFill>
                <a:schemeClr val="tx1"/>
              </a:solidFill>
            </a:rPr>
            <a:t>Learning Literacies in a digital world</a:t>
          </a:r>
          <a:endParaRPr lang="en-US" sz="1500" kern="1200" dirty="0">
            <a:solidFill>
              <a:schemeClr val="tx1"/>
            </a:solidFill>
          </a:endParaRPr>
        </a:p>
      </dsp:txBody>
      <dsp:txXfrm>
        <a:off x="353086" y="924353"/>
        <a:ext cx="4597348" cy="399568"/>
      </dsp:txXfrm>
    </dsp:sp>
    <dsp:sp modelId="{8F4972CD-95E5-AB48-B627-4DDBBAF7769A}">
      <dsp:nvSpPr>
        <dsp:cNvPr id="0" name=""/>
        <dsp:cNvSpPr/>
      </dsp:nvSpPr>
      <dsp:spPr>
        <a:xfrm>
          <a:off x="0" y="1804537"/>
          <a:ext cx="6629400" cy="8741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4515" tIns="312420" rIns="514515" bIns="106680" numCol="1" spcCol="1270" anchor="t" anchorCtr="0">
          <a:noAutofit/>
        </a:bodyPr>
        <a:lstStyle/>
        <a:p>
          <a:pPr marL="114300" lvl="1" indent="-114300" algn="l" defTabSz="666750">
            <a:lnSpc>
              <a:spcPct val="90000"/>
            </a:lnSpc>
            <a:spcBef>
              <a:spcPct val="0"/>
            </a:spcBef>
            <a:spcAft>
              <a:spcPct val="15000"/>
            </a:spcAft>
            <a:buChar char="••"/>
          </a:pPr>
          <a:r>
            <a:rPr lang="en-GB" sz="1500" kern="1200" dirty="0" smtClean="0"/>
            <a:t>Definition?</a:t>
          </a:r>
          <a:endParaRPr lang="en-GB" sz="1500" kern="1200" dirty="0"/>
        </a:p>
        <a:p>
          <a:pPr marL="114300" lvl="1" indent="-114300" algn="l" defTabSz="666750">
            <a:lnSpc>
              <a:spcPct val="90000"/>
            </a:lnSpc>
            <a:spcBef>
              <a:spcPct val="0"/>
            </a:spcBef>
            <a:spcAft>
              <a:spcPct val="15000"/>
            </a:spcAft>
            <a:buChar char="••"/>
          </a:pPr>
          <a:r>
            <a:rPr lang="en-GB" sz="1500" kern="1200" dirty="0" smtClean="0"/>
            <a:t>Example</a:t>
          </a:r>
          <a:endParaRPr lang="en-GB" sz="1500" kern="1200" dirty="0"/>
        </a:p>
      </dsp:txBody>
      <dsp:txXfrm>
        <a:off x="0" y="1804537"/>
        <a:ext cx="6629400" cy="874125"/>
      </dsp:txXfrm>
    </dsp:sp>
    <dsp:sp modelId="{81CD887A-FF58-CF4A-803B-F21538AB7627}">
      <dsp:nvSpPr>
        <dsp:cNvPr id="0" name=""/>
        <dsp:cNvSpPr/>
      </dsp:nvSpPr>
      <dsp:spPr>
        <a:xfrm>
          <a:off x="331470" y="1583137"/>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41275">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GB" sz="1500" kern="1200" dirty="0" smtClean="0">
              <a:solidFill>
                <a:schemeClr val="tx1"/>
              </a:solidFill>
            </a:rPr>
            <a:t>Personal Learning Environments</a:t>
          </a:r>
          <a:endParaRPr lang="en-GB" sz="1500" kern="1200" dirty="0">
            <a:solidFill>
              <a:schemeClr val="tx1"/>
            </a:solidFill>
          </a:endParaRPr>
        </a:p>
      </dsp:txBody>
      <dsp:txXfrm>
        <a:off x="353086" y="1604753"/>
        <a:ext cx="4597348" cy="399568"/>
      </dsp:txXfrm>
    </dsp:sp>
    <dsp:sp modelId="{B114F6BC-8E65-CD42-914D-35FEE5D0921E}">
      <dsp:nvSpPr>
        <dsp:cNvPr id="0" name=""/>
        <dsp:cNvSpPr/>
      </dsp:nvSpPr>
      <dsp:spPr>
        <a:xfrm>
          <a:off x="0" y="3114954"/>
          <a:ext cx="6629400"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7DC47BC-30FC-CE41-BC5B-D8A2A22A6831}">
      <dsp:nvSpPr>
        <dsp:cNvPr id="0" name=""/>
        <dsp:cNvSpPr/>
      </dsp:nvSpPr>
      <dsp:spPr>
        <a:xfrm>
          <a:off x="304799" y="2870025"/>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US" sz="1500" kern="1200" dirty="0" smtClean="0">
              <a:solidFill>
                <a:schemeClr val="tx1"/>
              </a:solidFill>
            </a:rPr>
            <a:t>The Institutional Personal Learning Environment</a:t>
          </a:r>
          <a:endParaRPr lang="en-US" sz="1500" kern="1200" dirty="0">
            <a:solidFill>
              <a:schemeClr val="tx1"/>
            </a:solidFill>
          </a:endParaRPr>
        </a:p>
      </dsp:txBody>
      <dsp:txXfrm>
        <a:off x="326415" y="2891641"/>
        <a:ext cx="4597348"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39260-F91C-0744-B582-46F8D2A8094F}">
      <dsp:nvSpPr>
        <dsp:cNvPr id="0" name=""/>
        <dsp:cNvSpPr/>
      </dsp:nvSpPr>
      <dsp:spPr>
        <a:xfrm>
          <a:off x="0" y="443737"/>
          <a:ext cx="6629400"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F1AF86A-3F97-E144-A591-14D244A5D23D}">
      <dsp:nvSpPr>
        <dsp:cNvPr id="0" name=""/>
        <dsp:cNvSpPr/>
      </dsp:nvSpPr>
      <dsp:spPr>
        <a:xfrm>
          <a:off x="331470" y="222337"/>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GB" sz="1500" kern="1200" dirty="0" smtClean="0">
              <a:solidFill>
                <a:schemeClr val="tx1"/>
              </a:solidFill>
            </a:rPr>
            <a:t>How we got here</a:t>
          </a:r>
        </a:p>
      </dsp:txBody>
      <dsp:txXfrm>
        <a:off x="353086" y="243953"/>
        <a:ext cx="4597348" cy="399568"/>
      </dsp:txXfrm>
    </dsp:sp>
    <dsp:sp modelId="{18B49A3D-D5AC-D946-8FA9-952806CDE2F8}">
      <dsp:nvSpPr>
        <dsp:cNvPr id="0" name=""/>
        <dsp:cNvSpPr/>
      </dsp:nvSpPr>
      <dsp:spPr>
        <a:xfrm>
          <a:off x="0" y="1119589"/>
          <a:ext cx="6629400"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62A6CFA-73D2-0743-9D74-AD13A241CE46}">
      <dsp:nvSpPr>
        <dsp:cNvPr id="0" name=""/>
        <dsp:cNvSpPr/>
      </dsp:nvSpPr>
      <dsp:spPr>
        <a:xfrm>
          <a:off x="331470" y="902737"/>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41275">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GB" sz="1500" kern="1200" dirty="0" smtClean="0">
              <a:solidFill>
                <a:schemeClr val="tx1"/>
              </a:solidFill>
            </a:rPr>
            <a:t>Learning Literacies in a digital world</a:t>
          </a:r>
          <a:endParaRPr lang="en-US" sz="1500" kern="1200" dirty="0">
            <a:solidFill>
              <a:schemeClr val="tx1"/>
            </a:solidFill>
          </a:endParaRPr>
        </a:p>
      </dsp:txBody>
      <dsp:txXfrm>
        <a:off x="353086" y="924353"/>
        <a:ext cx="4597348" cy="399568"/>
      </dsp:txXfrm>
    </dsp:sp>
    <dsp:sp modelId="{8F4972CD-95E5-AB48-B627-4DDBBAF7769A}">
      <dsp:nvSpPr>
        <dsp:cNvPr id="0" name=""/>
        <dsp:cNvSpPr/>
      </dsp:nvSpPr>
      <dsp:spPr>
        <a:xfrm>
          <a:off x="0" y="1804537"/>
          <a:ext cx="6629400"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CD887A-FF58-CF4A-803B-F21538AB7627}">
      <dsp:nvSpPr>
        <dsp:cNvPr id="0" name=""/>
        <dsp:cNvSpPr/>
      </dsp:nvSpPr>
      <dsp:spPr>
        <a:xfrm>
          <a:off x="331470" y="1583137"/>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GB" sz="1500" kern="1200" dirty="0" smtClean="0">
              <a:solidFill>
                <a:schemeClr val="tx1"/>
              </a:solidFill>
            </a:rPr>
            <a:t>Personal Learning Environments</a:t>
          </a:r>
          <a:endParaRPr lang="en-GB" sz="1500" kern="1200" dirty="0">
            <a:solidFill>
              <a:schemeClr val="tx1"/>
            </a:solidFill>
          </a:endParaRPr>
        </a:p>
      </dsp:txBody>
      <dsp:txXfrm>
        <a:off x="353086" y="1604753"/>
        <a:ext cx="4597348" cy="399568"/>
      </dsp:txXfrm>
    </dsp:sp>
    <dsp:sp modelId="{B114F6BC-8E65-CD42-914D-35FEE5D0921E}">
      <dsp:nvSpPr>
        <dsp:cNvPr id="0" name=""/>
        <dsp:cNvSpPr/>
      </dsp:nvSpPr>
      <dsp:spPr>
        <a:xfrm>
          <a:off x="0" y="2618829"/>
          <a:ext cx="6629400" cy="8741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4515" tIns="312420" rIns="514515" bIns="106680" numCol="1" spcCol="1270" anchor="t" anchorCtr="0">
          <a:noAutofit/>
        </a:bodyPr>
        <a:lstStyle/>
        <a:p>
          <a:pPr marL="114300" lvl="1" indent="-114300" algn="l" defTabSz="666750">
            <a:lnSpc>
              <a:spcPct val="90000"/>
            </a:lnSpc>
            <a:spcBef>
              <a:spcPct val="0"/>
            </a:spcBef>
            <a:spcAft>
              <a:spcPct val="15000"/>
            </a:spcAft>
            <a:buChar char="••"/>
          </a:pPr>
          <a:r>
            <a:rPr lang="en-GB" sz="1500" kern="1200" dirty="0" smtClean="0"/>
            <a:t>Oxymoron?</a:t>
          </a:r>
          <a:endParaRPr lang="en-GB" sz="1500" kern="1200" dirty="0"/>
        </a:p>
        <a:p>
          <a:pPr marL="114300" lvl="1" indent="-114300" algn="l" defTabSz="666750">
            <a:lnSpc>
              <a:spcPct val="90000"/>
            </a:lnSpc>
            <a:spcBef>
              <a:spcPct val="0"/>
            </a:spcBef>
            <a:spcAft>
              <a:spcPct val="15000"/>
            </a:spcAft>
            <a:buChar char="••"/>
          </a:pPr>
          <a:r>
            <a:rPr lang="en-GB" sz="1500" kern="1200" dirty="0" smtClean="0"/>
            <a:t>How can this work?</a:t>
          </a:r>
          <a:endParaRPr lang="en-GB" sz="1500" kern="1200" dirty="0"/>
        </a:p>
      </dsp:txBody>
      <dsp:txXfrm>
        <a:off x="0" y="2618829"/>
        <a:ext cx="6629400" cy="874125"/>
      </dsp:txXfrm>
    </dsp:sp>
    <dsp:sp modelId="{07DC47BC-30FC-CE41-BC5B-D8A2A22A6831}">
      <dsp:nvSpPr>
        <dsp:cNvPr id="0" name=""/>
        <dsp:cNvSpPr/>
      </dsp:nvSpPr>
      <dsp:spPr>
        <a:xfrm>
          <a:off x="304799" y="2373900"/>
          <a:ext cx="464058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41275">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403" tIns="0" rIns="175403" bIns="0" numCol="1" spcCol="1270" anchor="ctr" anchorCtr="0">
          <a:noAutofit/>
        </a:bodyPr>
        <a:lstStyle/>
        <a:p>
          <a:pPr lvl="0" algn="l" defTabSz="666750">
            <a:lnSpc>
              <a:spcPct val="90000"/>
            </a:lnSpc>
            <a:spcBef>
              <a:spcPct val="0"/>
            </a:spcBef>
            <a:spcAft>
              <a:spcPct val="35000"/>
            </a:spcAft>
          </a:pPr>
          <a:r>
            <a:rPr lang="en-US" sz="1500" kern="1200" dirty="0" smtClean="0">
              <a:solidFill>
                <a:schemeClr val="tx1"/>
              </a:solidFill>
            </a:rPr>
            <a:t>The Institutional Personal Learning Environment</a:t>
          </a:r>
          <a:endParaRPr lang="en-US" sz="1500" kern="1200" dirty="0">
            <a:solidFill>
              <a:schemeClr val="tx1"/>
            </a:solidFill>
          </a:endParaRPr>
        </a:p>
      </dsp:txBody>
      <dsp:txXfrm>
        <a:off x="326415" y="2395516"/>
        <a:ext cx="4597348"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3">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3">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3">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3">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697CC8-DE70-9140-9F52-EF081617E37B}" type="datetimeFigureOut">
              <a:rPr lang="en-US" smtClean="0"/>
              <a:pPr/>
              <a:t>13/03/2012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FD2D0D-191E-E44C-996B-AC3310359F7D}" type="slidenum">
              <a:rPr lang="en-US" smtClean="0"/>
              <a:pPr/>
              <a:t>‹#›</a:t>
            </a:fld>
            <a:endParaRPr lang="en-US"/>
          </a:p>
        </p:txBody>
      </p:sp>
    </p:spTree>
    <p:extLst>
      <p:ext uri="{BB962C8B-B14F-4D97-AF65-F5344CB8AC3E}">
        <p14:creationId xmlns:p14="http://schemas.microsoft.com/office/powerpoint/2010/main" val="6602039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036CE36-0872-2F4D-B362-E22EB214A3F1}" type="slidenum">
              <a:rPr lang="en-US"/>
              <a:pPr/>
              <a:t>‹#›</a:t>
            </a:fld>
            <a:endParaRPr lang="en-US"/>
          </a:p>
        </p:txBody>
      </p:sp>
    </p:spTree>
    <p:extLst>
      <p:ext uri="{BB962C8B-B14F-4D97-AF65-F5344CB8AC3E}">
        <p14:creationId xmlns:p14="http://schemas.microsoft.com/office/powerpoint/2010/main" val="378480294"/>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65" charset="0"/>
        <a:ea typeface="+mn-ea"/>
        <a:cs typeface="+mn-cs"/>
      </a:defRPr>
    </a:lvl1pPr>
    <a:lvl2pPr marL="4572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wordspy.com/words/marketecture.asp" TargetMode="External"/><Relationship Id="rId4" Type="http://schemas.openxmlformats.org/officeDocument/2006/relationships/hyperlink" Target="http://www.wordspy.com/words/slideware.asp" TargetMode="External"/><Relationship Id="rId5" Type="http://schemas.openxmlformats.org/officeDocument/2006/relationships/hyperlink" Target="http://www.wordspy.com/index/Business-Marketing.asp" TargetMode="External"/><Relationship Id="rId6" Type="http://schemas.openxmlformats.org/officeDocument/2006/relationships/hyperlink" Target="http://www.wordspy.com/index/Computers-General.asp" TargetMode="External"/><Relationship Id="rId7" Type="http://schemas.openxmlformats.org/officeDocument/2006/relationships/hyperlink" Target="http://www.wordspy.com/index/Technology-General.asp"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wordspy.com/words/marketecture.asp" TargetMode="External"/><Relationship Id="rId4" Type="http://schemas.openxmlformats.org/officeDocument/2006/relationships/hyperlink" Target="http://www.wordspy.com/words/slideware.asp" TargetMode="External"/><Relationship Id="rId5" Type="http://schemas.openxmlformats.org/officeDocument/2006/relationships/hyperlink" Target="http://www.wordspy.com/index/Business-Marketing.asp" TargetMode="External"/><Relationship Id="rId6" Type="http://schemas.openxmlformats.org/officeDocument/2006/relationships/hyperlink" Target="http://www.wordspy.com/index/Computers-General.asp" TargetMode="External"/><Relationship Id="rId7" Type="http://schemas.openxmlformats.org/officeDocument/2006/relationships/hyperlink" Target="http://www.wordspy.com/index/Technology-General.asp" TargetMode="External"/><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wordspy.com/words/marketecture.asp" TargetMode="External"/><Relationship Id="rId4" Type="http://schemas.openxmlformats.org/officeDocument/2006/relationships/hyperlink" Target="http://www.wordspy.com/words/slideware.asp" TargetMode="External"/><Relationship Id="rId5" Type="http://schemas.openxmlformats.org/officeDocument/2006/relationships/hyperlink" Target="http://www.wordspy.com/index/Business-Marketing.asp" TargetMode="External"/><Relationship Id="rId6" Type="http://schemas.openxmlformats.org/officeDocument/2006/relationships/hyperlink" Target="http://www.wordspy.com/index/Computers-General.asp" TargetMode="External"/><Relationship Id="rId7" Type="http://schemas.openxmlformats.org/officeDocument/2006/relationships/hyperlink" Target="http://www.wordspy.com/index/Technology-General.asp"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1E3B1-57E6-F144-B5D9-E32E2ED2AA4D}" type="slidenum">
              <a:rPr lang="en-US"/>
              <a:pPr/>
              <a:t>3</a:t>
            </a:fld>
            <a:endParaRPr lang="en-US"/>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Placeholder 2"/>
          <p:cNvSpPr>
            <a:spLocks noGrp="1" noRot="1" noChangeAspect="1" noChangeArrowheads="1" noTextEdit="1"/>
          </p:cNvSpPr>
          <p:nvPr>
            <p:ph type="sldImg"/>
          </p:nvPr>
        </p:nvSpPr>
        <p:spPr>
          <a:ln/>
        </p:spPr>
      </p:sp>
      <p:sp>
        <p:nvSpPr>
          <p:cNvPr id="80899" name="Placeholder 3"/>
          <p:cNvSpPr>
            <a:spLocks noGrp="1" noChangeArrowheads="1"/>
          </p:cNvSpPr>
          <p:nvPr>
            <p:ph type="body" idx="1"/>
          </p:nvPr>
        </p:nvSpPr>
        <p:spPr>
          <a:noFill/>
          <a:ln/>
        </p:spPr>
        <p:txBody>
          <a:bodyPr/>
          <a:lstStyle/>
          <a:p>
            <a:endParaRPr lang="en-US">
              <a:latin typeface="Arial" pitchFamily="-123"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Placeholder 2"/>
          <p:cNvSpPr>
            <a:spLocks noGrp="1" noRot="1" noChangeAspect="1" noChangeArrowheads="1" noTextEdit="1"/>
          </p:cNvSpPr>
          <p:nvPr>
            <p:ph type="sldImg"/>
          </p:nvPr>
        </p:nvSpPr>
        <p:spPr>
          <a:ln/>
        </p:spPr>
      </p:sp>
      <p:sp>
        <p:nvSpPr>
          <p:cNvPr id="76803" name="Placeholder 3"/>
          <p:cNvSpPr>
            <a:spLocks noGrp="1" noChangeArrowheads="1"/>
          </p:cNvSpPr>
          <p:nvPr>
            <p:ph type="body" idx="1"/>
          </p:nvPr>
        </p:nvSpPr>
        <p:spPr>
          <a:noFill/>
          <a:ln/>
        </p:spPr>
        <p:txBody>
          <a:bodyPr/>
          <a:lstStyle/>
          <a:p>
            <a:endParaRPr lang="en-US">
              <a:latin typeface="Arial" pitchFamily="-123"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820A11-6F6B-0E44-89AE-621C37C48B2D}" type="slidenum">
              <a:rPr lang="en-GB"/>
              <a:pPr/>
              <a:t>30</a:t>
            </a:fld>
            <a:endParaRPr lang="en-GB"/>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Externa;l sertvices (DropBox, TurnutIn, Live at Edu Google Docs, Delicious</a:t>
            </a: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fld id="{D7465229-E6A0-7C4C-A5A2-1796E7135B5A}" type="slidenum">
              <a:rPr lang="en-GB">
                <a:latin typeface="Arial" charset="0"/>
              </a:rPr>
              <a:pPr/>
              <a:t>58</a:t>
            </a:fld>
            <a:endParaRPr lang="en-GB">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Placeholder 2"/>
          <p:cNvSpPr>
            <a:spLocks noGrp="1" noRot="1" noChangeAspect="1" noChangeArrowheads="1" noTextEdit="1"/>
          </p:cNvSpPr>
          <p:nvPr>
            <p:ph type="sldImg"/>
          </p:nvPr>
        </p:nvSpPr>
        <p:spPr>
          <a:ln/>
        </p:spPr>
      </p:sp>
      <p:sp>
        <p:nvSpPr>
          <p:cNvPr id="74755" name="Placeholder 3"/>
          <p:cNvSpPr>
            <a:spLocks noGrp="1" noChangeArrowheads="1"/>
          </p:cNvSpPr>
          <p:nvPr>
            <p:ph type="body" idx="1"/>
          </p:nvPr>
        </p:nvSpPr>
        <p:spPr>
          <a:noFill/>
          <a:ln/>
        </p:spPr>
        <p:txBody>
          <a:bodyPr/>
          <a:lstStyle/>
          <a:p>
            <a:endParaRPr lang="en-US">
              <a:latin typeface="Arial" pitchFamily="-123"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Placeholder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pPr eaLnBrk="1" hangingPunct="1"/>
            <a:r>
              <a:rPr lang="en-GB">
                <a:latin typeface="Arial" pitchFamily="-123" charset="0"/>
              </a:rPr>
              <a:t>1	Historically most teachers did not do html or FTP</a:t>
            </a:r>
          </a:p>
          <a:p>
            <a:pPr lvl="1" eaLnBrk="1" hangingPunct="1"/>
            <a:r>
              <a:rPr lang="en-US">
                <a:latin typeface="Arial" pitchFamily="-123" charset="0"/>
                <a:ea typeface="ＭＳ Ｐゴシック" pitchFamily="-123" charset="-128"/>
              </a:rPr>
              <a:t>S</a:t>
            </a:r>
            <a:r>
              <a:rPr lang="en-GB">
                <a:latin typeface="Arial" pitchFamily="-123" charset="0"/>
                <a:ea typeface="ＭＳ Ｐゴシック" pitchFamily="-123" charset="-128"/>
              </a:rPr>
              <a:t>o we needed an on-line authoring tool for web pages</a:t>
            </a:r>
          </a:p>
          <a:p>
            <a:pPr lvl="1" eaLnBrk="1" hangingPunct="1"/>
            <a:r>
              <a:rPr lang="en-GB">
                <a:latin typeface="Arial" pitchFamily="-123" charset="0"/>
                <a:ea typeface="ＭＳ Ｐゴシック" pitchFamily="-123" charset="-128"/>
              </a:rPr>
              <a:t>But now there are lots of tools for creating websites/pages</a:t>
            </a:r>
          </a:p>
          <a:p>
            <a:pPr eaLnBrk="1" hangingPunct="1"/>
            <a:r>
              <a:rPr lang="en-GB">
                <a:latin typeface="Arial" pitchFamily="-123" charset="0"/>
              </a:rPr>
              <a:t>2	Many teachers and students did not do email (or other communication tools)</a:t>
            </a:r>
          </a:p>
          <a:p>
            <a:pPr lvl="1" eaLnBrk="1" hangingPunct="1"/>
            <a:r>
              <a:rPr lang="en-US">
                <a:latin typeface="Arial" pitchFamily="-123" charset="0"/>
                <a:ea typeface="ＭＳ Ｐゴシック" pitchFamily="-123" charset="-128"/>
              </a:rPr>
              <a:t>S</a:t>
            </a:r>
            <a:r>
              <a:rPr lang="en-GB">
                <a:latin typeface="Arial" pitchFamily="-123" charset="0"/>
                <a:ea typeface="ＭＳ Ｐゴシック" pitchFamily="-123" charset="-128"/>
              </a:rPr>
              <a:t>o we needed a system to provide tools to all members of the class</a:t>
            </a:r>
          </a:p>
          <a:p>
            <a:pPr lvl="1" eaLnBrk="1" hangingPunct="1"/>
            <a:r>
              <a:rPr lang="en-GB">
                <a:latin typeface="Arial" pitchFamily="-123" charset="0"/>
                <a:ea typeface="ＭＳ Ｐゴシック" pitchFamily="-123" charset="-128"/>
              </a:rPr>
              <a:t>Now everyone has email, and most use other 3</a:t>
            </a:r>
            <a:r>
              <a:rPr lang="en-GB" baseline="30000">
                <a:latin typeface="Arial" pitchFamily="-123" charset="0"/>
                <a:ea typeface="ＭＳ Ｐゴシック" pitchFamily="-123" charset="-128"/>
              </a:rPr>
              <a:t>rd</a:t>
            </a:r>
            <a:r>
              <a:rPr lang="en-GB">
                <a:latin typeface="Arial" pitchFamily="-123" charset="0"/>
                <a:ea typeface="ＭＳ Ｐゴシック" pitchFamily="-123" charset="-128"/>
              </a:rPr>
              <a:t> party comms tools too.</a:t>
            </a:r>
          </a:p>
          <a:p>
            <a:pPr eaLnBrk="1" hangingPunct="1"/>
            <a:r>
              <a:rPr lang="en-GB">
                <a:latin typeface="Arial" pitchFamily="-123" charset="0"/>
              </a:rPr>
              <a:t>3	Information literacy was not high</a:t>
            </a:r>
          </a:p>
          <a:p>
            <a:pPr lvl="1" eaLnBrk="1" hangingPunct="1"/>
            <a:r>
              <a:rPr lang="en-US">
                <a:latin typeface="Arial" pitchFamily="-123" charset="0"/>
                <a:ea typeface="ＭＳ Ｐゴシック" pitchFamily="-123" charset="-128"/>
              </a:rPr>
              <a:t>S</a:t>
            </a:r>
            <a:r>
              <a:rPr lang="en-GB">
                <a:latin typeface="Arial" pitchFamily="-123" charset="0"/>
                <a:ea typeface="ＭＳ Ｐゴシック" pitchFamily="-123" charset="-128"/>
              </a:rPr>
              <a:t>o we needed tools to reliably record and store student grades</a:t>
            </a:r>
          </a:p>
          <a:p>
            <a:pPr lvl="1" eaLnBrk="1" hangingPunct="1"/>
            <a:r>
              <a:rPr lang="en-US">
                <a:latin typeface="Arial" pitchFamily="-123" charset="0"/>
                <a:ea typeface="ＭＳ Ｐゴシック" pitchFamily="-123" charset="-128"/>
              </a:rPr>
              <a:t>Most people are up to transferring a CSV file these days</a:t>
            </a:r>
            <a:endParaRPr lang="en-GB">
              <a:latin typeface="Arial" pitchFamily="-123" charset="0"/>
              <a:ea typeface="ＭＳ Ｐゴシック" pitchFamily="-123" charset="-128"/>
            </a:endParaRPr>
          </a:p>
          <a:p>
            <a:pPr eaLnBrk="1" hangingPunct="1"/>
            <a:r>
              <a:rPr lang="en-GB">
                <a:latin typeface="Arial" pitchFamily="-123" charset="0"/>
              </a:rPr>
              <a:t>4	Teachers were not confident for their on line work to be widely seen</a:t>
            </a:r>
          </a:p>
          <a:p>
            <a:pPr lvl="1" eaLnBrk="1" hangingPunct="1"/>
            <a:r>
              <a:rPr lang="en-US">
                <a:latin typeface="Arial" pitchFamily="-123" charset="0"/>
                <a:ea typeface="ＭＳ Ｐゴシック" pitchFamily="-123" charset="-128"/>
              </a:rPr>
              <a:t>S</a:t>
            </a:r>
            <a:r>
              <a:rPr lang="en-GB">
                <a:latin typeface="Arial" pitchFamily="-123" charset="0"/>
                <a:ea typeface="ＭＳ Ｐゴシック" pitchFamily="-123" charset="-128"/>
              </a:rPr>
              <a:t>o we needed systems to easily control the visibility of files</a:t>
            </a:r>
          </a:p>
          <a:p>
            <a:pPr lvl="1" eaLnBrk="1" hangingPunct="1"/>
            <a:r>
              <a:rPr lang="en-GB">
                <a:latin typeface="Arial" pitchFamily="-123" charset="0"/>
                <a:ea typeface="ＭＳ Ｐゴシック" pitchFamily="-123" charset="-128"/>
              </a:rPr>
              <a:t>We should have got over this by now!</a:t>
            </a:r>
          </a:p>
          <a:p>
            <a:endParaRPr lang="en-US">
              <a:latin typeface="Arial" pitchFamily="-123"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EB168-DA9F-F544-9EAC-B04AD44DD08F}" type="slidenum">
              <a:rPr lang="en-GB"/>
              <a:pPr/>
              <a:t>18</a:t>
            </a:fld>
            <a:endParaRPr lang="en-GB"/>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EDE158-8FD5-5343-800A-01F2142AABC4}" type="slidenum">
              <a:rPr lang="en-GB"/>
              <a:pPr/>
              <a:t>19</a:t>
            </a:fld>
            <a:endParaRPr lang="en-GB"/>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963F6E-E109-F845-9264-48398FF245FC}" type="slidenum">
              <a:rPr lang="en-GB"/>
              <a:pPr/>
              <a:t>20</a:t>
            </a:fld>
            <a:endParaRPr lang="en-GB"/>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Placeholder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2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b="1">
                <a:solidFill>
                  <a:srgbClr val="000D7E"/>
                </a:solidFill>
                <a:latin typeface="Verdana" pitchFamily="-123" charset="0"/>
              </a:rPr>
              <a:t>hype cycle</a:t>
            </a:r>
            <a:r>
              <a:rPr lang="en-US">
                <a:latin typeface="Verdana" pitchFamily="-123" charset="0"/>
              </a:rPr>
              <a:t> </a:t>
            </a:r>
            <a:r>
              <a:rPr lang="en-US" i="1">
                <a:latin typeface="Verdana" pitchFamily="-123" charset="0"/>
              </a:rPr>
              <a:t>n</a:t>
            </a:r>
            <a:r>
              <a:rPr lang="en-US">
                <a:latin typeface="Verdana" pitchFamily="-123" charset="0"/>
              </a:rPr>
              <a:t>. A sequence of events experienced by an overly-hyped product or technology, including a peak of unrealistic expectations followed by a valley of disappointment when those expectations aren't met.</a:t>
            </a:r>
          </a:p>
          <a:p>
            <a:endParaRPr lang="en-US">
              <a:latin typeface="Verdana" pitchFamily="-123" charset="0"/>
            </a:endParaRPr>
          </a:p>
          <a:p>
            <a:endParaRPr lang="en-US">
              <a:latin typeface="Verdana" pitchFamily="-123" charset="0"/>
            </a:endParaRPr>
          </a:p>
          <a:p>
            <a:r>
              <a:rPr lang="en-US" b="1">
                <a:latin typeface="Verdana" pitchFamily="-123" charset="0"/>
              </a:rPr>
              <a:t>Example Citations:</a:t>
            </a:r>
            <a:endParaRPr lang="en-US">
              <a:latin typeface="Verdana" pitchFamily="-123" charset="0"/>
            </a:endParaRPr>
          </a:p>
          <a:p>
            <a:r>
              <a:rPr lang="en-US">
                <a:solidFill>
                  <a:srgbClr val="333333"/>
                </a:solidFill>
                <a:latin typeface="Verdana" pitchFamily="-123" charset="0"/>
              </a:rPr>
              <a:t>"The </a:t>
            </a:r>
            <a:r>
              <a:rPr lang="en-US" b="1">
                <a:solidFill>
                  <a:srgbClr val="333333"/>
                </a:solidFill>
                <a:latin typeface="Verdana" pitchFamily="-123" charset="0"/>
              </a:rPr>
              <a:t>Hype Cycle</a:t>
            </a:r>
            <a:r>
              <a:rPr lang="en-US">
                <a:solidFill>
                  <a:srgbClr val="333333"/>
                </a:solidFill>
                <a:latin typeface="Verdana" pitchFamily="-123" charset="0"/>
              </a:rPr>
              <a:t> was devised by Jackie Fenn, an analyst at the US research firm Gartner Group, to demonstrate what happens when cutting-edge new technologies are introduced."</a:t>
            </a:r>
          </a:p>
          <a:p>
            <a:r>
              <a:rPr lang="en-US">
                <a:solidFill>
                  <a:srgbClr val="333333"/>
                </a:solidFill>
                <a:latin typeface="Verdana" pitchFamily="-123" charset="0"/>
              </a:rPr>
              <a:t>—Peter Wilson-Smith, "Fund managers take fright over Myners," </a:t>
            </a:r>
            <a:r>
              <a:rPr lang="en-US" i="1">
                <a:solidFill>
                  <a:srgbClr val="333333"/>
                </a:solidFill>
                <a:latin typeface="Verdana" pitchFamily="-123" charset="0"/>
              </a:rPr>
              <a:t>Financial News</a:t>
            </a:r>
            <a:r>
              <a:rPr lang="en-US">
                <a:solidFill>
                  <a:srgbClr val="333333"/>
                </a:solidFill>
                <a:latin typeface="Verdana" pitchFamily="-123" charset="0"/>
              </a:rPr>
              <a:t>, March 26, 2001</a:t>
            </a:r>
          </a:p>
          <a:p>
            <a:pPr>
              <a:spcAft>
                <a:spcPts val="1300"/>
              </a:spcAft>
            </a:pPr>
            <a:endParaRPr lang="en-US">
              <a:latin typeface="Verdana" pitchFamily="-123" charset="0"/>
            </a:endParaRPr>
          </a:p>
          <a:p>
            <a:pPr>
              <a:spcAft>
                <a:spcPts val="1300"/>
              </a:spcAft>
            </a:pPr>
            <a:endParaRPr lang="en-US">
              <a:latin typeface="Verdana" pitchFamily="-123" charset="0"/>
            </a:endParaRPr>
          </a:p>
          <a:p>
            <a:r>
              <a:rPr lang="en-US">
                <a:solidFill>
                  <a:srgbClr val="333333"/>
                </a:solidFill>
                <a:latin typeface="Verdana" pitchFamily="-123" charset="0"/>
              </a:rPr>
              <a:t>'[Netscape has] browser market share right now,' said Mark Stahlman, a computer industry analyst and president of New York-based New Media Associates. 'They are extremely hot. But we've been in an intense technology </a:t>
            </a:r>
            <a:r>
              <a:rPr lang="en-US" b="1">
                <a:solidFill>
                  <a:srgbClr val="333333"/>
                </a:solidFill>
                <a:latin typeface="Verdana" pitchFamily="-123" charset="0"/>
              </a:rPr>
              <a:t>hype cycle</a:t>
            </a:r>
            <a:r>
              <a:rPr lang="en-US">
                <a:solidFill>
                  <a:srgbClr val="333333"/>
                </a:solidFill>
                <a:latin typeface="Verdana" pitchFamily="-123" charset="0"/>
              </a:rPr>
              <a:t>.'</a:t>
            </a:r>
          </a:p>
          <a:p>
            <a:r>
              <a:rPr lang="en-US">
                <a:solidFill>
                  <a:srgbClr val="333333"/>
                </a:solidFill>
                <a:latin typeface="Verdana" pitchFamily="-123" charset="0"/>
              </a:rPr>
              <a:t>—Rosemary Metzler Lavan, "Netscape IPO Wows Wall St.," </a:t>
            </a:r>
            <a:r>
              <a:rPr lang="en-US" i="1">
                <a:solidFill>
                  <a:srgbClr val="333333"/>
                </a:solidFill>
                <a:latin typeface="Verdana" pitchFamily="-123" charset="0"/>
              </a:rPr>
              <a:t>Daily News</a:t>
            </a:r>
            <a:r>
              <a:rPr lang="en-US">
                <a:solidFill>
                  <a:srgbClr val="333333"/>
                </a:solidFill>
                <a:latin typeface="Verdana" pitchFamily="-123" charset="0"/>
              </a:rPr>
              <a:t>, August 10, 1995</a:t>
            </a:r>
          </a:p>
          <a:p>
            <a:pPr>
              <a:spcAft>
                <a:spcPts val="1300"/>
              </a:spcAft>
            </a:pPr>
            <a:endParaRPr lang="en-US">
              <a:latin typeface="Verdana" pitchFamily="-123" charset="0"/>
            </a:endParaRPr>
          </a:p>
          <a:p>
            <a:pPr>
              <a:spcAft>
                <a:spcPts val="1300"/>
              </a:spcAft>
            </a:pPr>
            <a:endParaRPr lang="en-US">
              <a:latin typeface="Verdana" pitchFamily="-123" charset="0"/>
            </a:endParaRPr>
          </a:p>
          <a:p>
            <a:r>
              <a:rPr lang="en-US" b="1">
                <a:latin typeface="Verdana" pitchFamily="-123" charset="0"/>
              </a:rPr>
              <a:t>Earliest Citation:</a:t>
            </a:r>
            <a:endParaRPr lang="en-US">
              <a:latin typeface="Verdana" pitchFamily="-123" charset="0"/>
            </a:endParaRPr>
          </a:p>
          <a:p>
            <a:r>
              <a:rPr lang="en-US">
                <a:solidFill>
                  <a:srgbClr val="333333"/>
                </a:solidFill>
                <a:latin typeface="Verdana" pitchFamily="-123" charset="0"/>
              </a:rPr>
              <a:t>Enterprises should evaluate potentially high-impact technologies early in the inevitable cycle of hype and disillusionment, but wait until later to adopt technologies that will deliver only incremental improvements.</a:t>
            </a:r>
          </a:p>
          <a:p>
            <a:r>
              <a:rPr lang="en-US">
                <a:solidFill>
                  <a:srgbClr val="333333"/>
                </a:solidFill>
                <a:latin typeface="Verdana" pitchFamily="-123" charset="0"/>
              </a:rPr>
              <a:t>—Jackie Fenn, "When to Leap on the </a:t>
            </a:r>
            <a:r>
              <a:rPr lang="en-US" b="1">
                <a:solidFill>
                  <a:srgbClr val="333333"/>
                </a:solidFill>
                <a:latin typeface="Verdana" pitchFamily="-123" charset="0"/>
              </a:rPr>
              <a:t>Hype Cycle</a:t>
            </a:r>
            <a:r>
              <a:rPr lang="en-US">
                <a:solidFill>
                  <a:srgbClr val="333333"/>
                </a:solidFill>
                <a:latin typeface="Verdana" pitchFamily="-123" charset="0"/>
              </a:rPr>
              <a:t>," </a:t>
            </a:r>
            <a:r>
              <a:rPr lang="en-US" i="1">
                <a:solidFill>
                  <a:srgbClr val="333333"/>
                </a:solidFill>
                <a:latin typeface="Verdana" pitchFamily="-123" charset="0"/>
              </a:rPr>
              <a:t>Gartner Group</a:t>
            </a:r>
            <a:r>
              <a:rPr lang="en-US">
                <a:solidFill>
                  <a:srgbClr val="333333"/>
                </a:solidFill>
                <a:latin typeface="Verdana" pitchFamily="-123" charset="0"/>
              </a:rPr>
              <a:t>, January 1, 1995</a:t>
            </a:r>
          </a:p>
          <a:p>
            <a:pPr>
              <a:spcAft>
                <a:spcPts val="1300"/>
              </a:spcAft>
            </a:pPr>
            <a:endParaRPr lang="en-US">
              <a:latin typeface="Verdana" pitchFamily="-123" charset="0"/>
            </a:endParaRPr>
          </a:p>
          <a:p>
            <a:pPr>
              <a:spcAft>
                <a:spcPts val="1300"/>
              </a:spcAft>
            </a:pPr>
            <a:endParaRPr lang="en-US">
              <a:latin typeface="Verdana" pitchFamily="-123" charset="0"/>
            </a:endParaRPr>
          </a:p>
          <a:p>
            <a:r>
              <a:rPr lang="en-US" b="1">
                <a:latin typeface="Verdana" pitchFamily="-123" charset="0"/>
              </a:rPr>
              <a:t>Notes:</a:t>
            </a:r>
            <a:endParaRPr lang="en-US">
              <a:latin typeface="Verdana" pitchFamily="-123" charset="0"/>
            </a:endParaRPr>
          </a:p>
          <a:p>
            <a:r>
              <a:rPr lang="en-US">
                <a:latin typeface="Verdana" pitchFamily="-123" charset="0"/>
              </a:rPr>
              <a:t>As the above citation points out, today's phrase emerged from the fertile mind of Gartner Group analyst Jackie Fenn, who wrote a report titled "When to Leap on the </a:t>
            </a:r>
            <a:r>
              <a:rPr lang="en-US" b="1">
                <a:latin typeface="Verdana" pitchFamily="-123" charset="0"/>
              </a:rPr>
              <a:t>Hype Cycle</a:t>
            </a:r>
            <a:r>
              <a:rPr lang="en-US">
                <a:latin typeface="Verdana" pitchFamily="-123" charset="0"/>
              </a:rPr>
              <a:t>" in January, 1995. It didn't take long for the phrase to appear in the print media.</a:t>
            </a:r>
          </a:p>
          <a:p>
            <a:endParaRPr lang="en-US">
              <a:latin typeface="Verdana" pitchFamily="-123" charset="0"/>
            </a:endParaRPr>
          </a:p>
          <a:p>
            <a:r>
              <a:rPr lang="en-US">
                <a:latin typeface="Verdana" pitchFamily="-123" charset="0"/>
              </a:rPr>
              <a:t>Gartner's </a:t>
            </a:r>
            <a:r>
              <a:rPr lang="en-US" b="1">
                <a:latin typeface="Verdana" pitchFamily="-123" charset="0"/>
              </a:rPr>
              <a:t>hype cycle</a:t>
            </a:r>
            <a:r>
              <a:rPr lang="en-US">
                <a:latin typeface="Verdana" pitchFamily="-123" charset="0"/>
              </a:rPr>
              <a:t> is actually a five-part sequence:</a:t>
            </a:r>
          </a:p>
          <a:p>
            <a:pPr lvl="2"/>
            <a:r>
              <a:rPr lang="en-US">
                <a:latin typeface="Verdana" pitchFamily="-123" charset="0"/>
                <a:ea typeface="Times New Roman" pitchFamily="-123" charset="0"/>
                <a:cs typeface="Times New Roman" pitchFamily="-123" charset="0"/>
              </a:rPr>
              <a:t>0.	</a:t>
            </a:r>
            <a:r>
              <a:rPr lang="en-US">
                <a:latin typeface="Verdana" pitchFamily="-123" charset="0"/>
                <a:ea typeface="ＭＳ Ｐゴシック" pitchFamily="-123" charset="-128"/>
              </a:rPr>
              <a:t>Technology trigger. A breakthrough, public demonstration, product launch or other event that generates significant press and industry interest. </a:t>
            </a:r>
          </a:p>
          <a:p>
            <a:pPr lvl="2"/>
            <a:r>
              <a:rPr lang="en-US">
                <a:latin typeface="Verdana" pitchFamily="-123" charset="0"/>
                <a:ea typeface="Times New Roman" pitchFamily="-123" charset="0"/>
                <a:cs typeface="Times New Roman" pitchFamily="-123" charset="0"/>
              </a:rPr>
              <a:t>0.	</a:t>
            </a:r>
            <a:r>
              <a:rPr lang="en-US">
                <a:latin typeface="Verdana" pitchFamily="-123" charset="0"/>
                <a:ea typeface="ＭＳ Ｐゴシック" pitchFamily="-123" charset="-128"/>
              </a:rPr>
              <a:t>Peak of inflated expectations. A phase of overenthusiasm and unrealistic projections during which a flurry of publicized activity by technology leaders results in some successes but more failures as the technology is pushed to its limits. The only enterprises making money at this stage are conference organizers and magazine publishers. </a:t>
            </a:r>
          </a:p>
          <a:p>
            <a:pPr lvl="2"/>
            <a:r>
              <a:rPr lang="en-US">
                <a:latin typeface="Verdana" pitchFamily="-123" charset="0"/>
                <a:ea typeface="Times New Roman" pitchFamily="-123" charset="0"/>
                <a:cs typeface="Times New Roman" pitchFamily="-123" charset="0"/>
              </a:rPr>
              <a:t>0.	</a:t>
            </a:r>
            <a:r>
              <a:rPr lang="en-US">
                <a:latin typeface="Verdana" pitchFamily="-123" charset="0"/>
                <a:ea typeface="ＭＳ Ｐゴシック" pitchFamily="-123" charset="-128"/>
              </a:rPr>
              <a:t>Trough of disillusionment. The point at which the technology becomes unfashionable and the press abandons the topic, because the technology did not live up to its overinflated expectations. </a:t>
            </a:r>
          </a:p>
          <a:p>
            <a:pPr lvl="2"/>
            <a:r>
              <a:rPr lang="en-US">
                <a:latin typeface="Verdana" pitchFamily="-123" charset="0"/>
                <a:ea typeface="Times New Roman" pitchFamily="-123" charset="0"/>
                <a:cs typeface="Times New Roman" pitchFamily="-123" charset="0"/>
              </a:rPr>
              <a:t>0.	</a:t>
            </a:r>
            <a:r>
              <a:rPr lang="en-US">
                <a:latin typeface="Verdana" pitchFamily="-123" charset="0"/>
                <a:ea typeface="ＭＳ Ｐゴシック" pitchFamily="-123" charset="-128"/>
              </a:rPr>
              <a:t>Slope of enlightenment. Focused experimentation and solid hard work by an increasingly diverse range of organizations lead to a true understanding of the technology's applicability, risks and benefits. Commercial off-the-shelf methodologies and tools become available to ease the development process. </a:t>
            </a:r>
          </a:p>
          <a:p>
            <a:pPr lvl="2"/>
            <a:r>
              <a:rPr lang="en-US">
                <a:latin typeface="Verdana" pitchFamily="-123" charset="0"/>
                <a:ea typeface="Times New Roman" pitchFamily="-123" charset="0"/>
                <a:cs typeface="Times New Roman" pitchFamily="-123" charset="0"/>
              </a:rPr>
              <a:t>0.	</a:t>
            </a:r>
            <a:r>
              <a:rPr lang="en-US">
                <a:latin typeface="Verdana" pitchFamily="-123" charset="0"/>
                <a:ea typeface="ＭＳ Ｐゴシック" pitchFamily="-123" charset="-128"/>
              </a:rPr>
              <a:t>Plateau of productivity. The real-world benefits of the technology are demonstrated and accepted. Tools and methodologies are increasingly stable as they enter their second and third generation. The final height of the plateau varies according to whether the technology is broadly applicable or only benefits a niche market.</a:t>
            </a:r>
          </a:p>
          <a:p>
            <a:pPr>
              <a:spcAft>
                <a:spcPts val="1300"/>
              </a:spcAft>
            </a:pPr>
            <a:endParaRPr lang="en-US">
              <a:latin typeface="Verdana" pitchFamily="-123" charset="0"/>
            </a:endParaRPr>
          </a:p>
          <a:p>
            <a:pPr>
              <a:spcAft>
                <a:spcPts val="1300"/>
              </a:spcAft>
            </a:pPr>
            <a:endParaRPr lang="en-US">
              <a:latin typeface="Verdana" pitchFamily="-123" charset="0"/>
            </a:endParaRPr>
          </a:p>
          <a:p>
            <a:r>
              <a:rPr lang="en-US" b="1">
                <a:latin typeface="Verdana" pitchFamily="-123" charset="0"/>
              </a:rPr>
              <a:t>Related Words:</a:t>
            </a:r>
            <a:endParaRPr lang="en-US">
              <a:latin typeface="Verdana" pitchFamily="-123" charset="0"/>
            </a:endParaRPr>
          </a:p>
          <a:p>
            <a:r>
              <a:rPr lang="en-US" u="sng">
                <a:solidFill>
                  <a:srgbClr val="001096"/>
                </a:solidFill>
                <a:latin typeface="Times New Roman" pitchFamily="-123" charset="0"/>
                <a:hlinkClick r:id="rId3"/>
              </a:rPr>
              <a:t>marketecture</a:t>
            </a:r>
            <a:endParaRPr lang="en-US">
              <a:latin typeface="Verdana" pitchFamily="-123" charset="0"/>
            </a:endParaRPr>
          </a:p>
          <a:p>
            <a:r>
              <a:rPr lang="en-US" u="sng">
                <a:solidFill>
                  <a:srgbClr val="001096"/>
                </a:solidFill>
                <a:latin typeface="Times New Roman" pitchFamily="-123" charset="0"/>
                <a:hlinkClick r:id="rId4"/>
              </a:rPr>
              <a:t>slideware</a:t>
            </a:r>
            <a:endParaRPr lang="en-US">
              <a:latin typeface="Verdana" pitchFamily="-123" charset="0"/>
            </a:endParaRPr>
          </a:p>
          <a:p>
            <a:endParaRPr lang="en-US">
              <a:latin typeface="Verdana" pitchFamily="-123" charset="0"/>
            </a:endParaRPr>
          </a:p>
          <a:p>
            <a:endParaRPr lang="en-US">
              <a:latin typeface="Verdana" pitchFamily="-123" charset="0"/>
            </a:endParaRPr>
          </a:p>
          <a:p>
            <a:r>
              <a:rPr lang="en-US" b="1">
                <a:latin typeface="Verdana" pitchFamily="-123" charset="0"/>
              </a:rPr>
              <a:t>Subject Categories:</a:t>
            </a:r>
            <a:endParaRPr lang="en-US">
              <a:latin typeface="Verdana" pitchFamily="-123" charset="0"/>
            </a:endParaRPr>
          </a:p>
          <a:p>
            <a:r>
              <a:rPr lang="en-US" u="sng">
                <a:solidFill>
                  <a:srgbClr val="001096"/>
                </a:solidFill>
                <a:latin typeface="Times New Roman" pitchFamily="-123" charset="0"/>
                <a:hlinkClick r:id="rId5"/>
              </a:rPr>
              <a:t>Business - Marketing</a:t>
            </a:r>
            <a:endParaRPr lang="en-US">
              <a:latin typeface="Verdana" pitchFamily="-123" charset="0"/>
            </a:endParaRPr>
          </a:p>
          <a:p>
            <a:r>
              <a:rPr lang="en-US" u="sng">
                <a:solidFill>
                  <a:srgbClr val="001096"/>
                </a:solidFill>
                <a:latin typeface="Times New Roman" pitchFamily="-123" charset="0"/>
                <a:hlinkClick r:id="rId6"/>
              </a:rPr>
              <a:t>Computers - General</a:t>
            </a:r>
            <a:endParaRPr lang="en-US">
              <a:latin typeface="Verdana" pitchFamily="-123" charset="0"/>
            </a:endParaRPr>
          </a:p>
          <a:p>
            <a:r>
              <a:rPr lang="en-US" u="sng">
                <a:solidFill>
                  <a:srgbClr val="001096"/>
                </a:solidFill>
                <a:latin typeface="Times New Roman" pitchFamily="-123" charset="0"/>
                <a:hlinkClick r:id="rId7"/>
              </a:rPr>
              <a:t>Technology - General</a:t>
            </a:r>
            <a:endParaRPr lang="en-US">
              <a:latin typeface="Verdana" pitchFamily="-123" charset="0"/>
            </a:endParaRPr>
          </a:p>
          <a:p>
            <a:pPr>
              <a:spcAft>
                <a:spcPts val="1300"/>
              </a:spcAft>
            </a:pPr>
            <a:endParaRPr lang="en-US">
              <a:latin typeface="Verdana" pitchFamily="-123" charset="0"/>
            </a:endParaRPr>
          </a:p>
          <a:p>
            <a:pPr>
              <a:spcAft>
                <a:spcPts val="1300"/>
              </a:spcAft>
            </a:pPr>
            <a:endParaRPr lang="en-US">
              <a:latin typeface="Verdana" pitchFamily="-123" charset="0"/>
            </a:endParaRPr>
          </a:p>
          <a:p>
            <a:r>
              <a:rPr lang="en-US">
                <a:latin typeface="Verdana" pitchFamily="-123" charset="0"/>
              </a:rPr>
              <a:t>Posted on November 29, 2001 at 6:42 AM </a:t>
            </a:r>
          </a:p>
          <a:p>
            <a:r>
              <a:rPr lang="en-US">
                <a:latin typeface="Verdana" pitchFamily="-123" charset="0"/>
              </a:rPr>
              <a:t>Updated on December 2, 2005 at 11:35 AM</a:t>
            </a:r>
          </a:p>
          <a:p>
            <a:endParaRPr lang="en-US">
              <a:latin typeface="Verdana" pitchFamily="-123" charset="0"/>
            </a:endParaRPr>
          </a:p>
          <a:p>
            <a:endParaRPr lang="en-US">
              <a:latin typeface="Verdana" pitchFamily="-123" charset="0"/>
            </a:endParaRPr>
          </a:p>
          <a:p>
            <a:endParaRPr lang="en-US">
              <a:latin typeface="Arial" pitchFamily="-123"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Placeholder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72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b="1">
                <a:solidFill>
                  <a:srgbClr val="000D7E"/>
                </a:solidFill>
                <a:latin typeface="Verdana" pitchFamily="-123" charset="0"/>
              </a:rPr>
              <a:t>hype cycle</a:t>
            </a:r>
            <a:r>
              <a:rPr lang="en-US">
                <a:latin typeface="Verdana" pitchFamily="-123" charset="0"/>
              </a:rPr>
              <a:t> </a:t>
            </a:r>
            <a:r>
              <a:rPr lang="en-US" i="1">
                <a:latin typeface="Verdana" pitchFamily="-123" charset="0"/>
              </a:rPr>
              <a:t>n</a:t>
            </a:r>
            <a:r>
              <a:rPr lang="en-US">
                <a:latin typeface="Verdana" pitchFamily="-123" charset="0"/>
              </a:rPr>
              <a:t>. A sequence of events experienced by an overly-hyped product or technology, including a peak of unrealistic expectations followed by a valley of disappointment when those expectations aren't met.</a:t>
            </a:r>
          </a:p>
          <a:p>
            <a:endParaRPr lang="en-US">
              <a:latin typeface="Verdana" pitchFamily="-123" charset="0"/>
            </a:endParaRPr>
          </a:p>
          <a:p>
            <a:endParaRPr lang="en-US">
              <a:latin typeface="Verdana" pitchFamily="-123" charset="0"/>
            </a:endParaRPr>
          </a:p>
          <a:p>
            <a:r>
              <a:rPr lang="en-US" b="1">
                <a:latin typeface="Verdana" pitchFamily="-123" charset="0"/>
              </a:rPr>
              <a:t>Example Citations:</a:t>
            </a:r>
            <a:endParaRPr lang="en-US">
              <a:latin typeface="Verdana" pitchFamily="-123" charset="0"/>
            </a:endParaRPr>
          </a:p>
          <a:p>
            <a:r>
              <a:rPr lang="en-US">
                <a:solidFill>
                  <a:srgbClr val="333333"/>
                </a:solidFill>
                <a:latin typeface="Verdana" pitchFamily="-123" charset="0"/>
              </a:rPr>
              <a:t>"The </a:t>
            </a:r>
            <a:r>
              <a:rPr lang="en-US" b="1">
                <a:solidFill>
                  <a:srgbClr val="333333"/>
                </a:solidFill>
                <a:latin typeface="Verdana" pitchFamily="-123" charset="0"/>
              </a:rPr>
              <a:t>Hype Cycle</a:t>
            </a:r>
            <a:r>
              <a:rPr lang="en-US">
                <a:solidFill>
                  <a:srgbClr val="333333"/>
                </a:solidFill>
                <a:latin typeface="Verdana" pitchFamily="-123" charset="0"/>
              </a:rPr>
              <a:t> was devised by Jackie Fenn, an analyst at the US research firm Gartner Group, to demonstrate what happens when cutting-edge new technologies are introduced."</a:t>
            </a:r>
          </a:p>
          <a:p>
            <a:r>
              <a:rPr lang="en-US">
                <a:solidFill>
                  <a:srgbClr val="333333"/>
                </a:solidFill>
                <a:latin typeface="Verdana" pitchFamily="-123" charset="0"/>
              </a:rPr>
              <a:t>—Peter Wilson-Smith, "Fund managers take fright over Myners," </a:t>
            </a:r>
            <a:r>
              <a:rPr lang="en-US" i="1">
                <a:solidFill>
                  <a:srgbClr val="333333"/>
                </a:solidFill>
                <a:latin typeface="Verdana" pitchFamily="-123" charset="0"/>
              </a:rPr>
              <a:t>Financial News</a:t>
            </a:r>
            <a:r>
              <a:rPr lang="en-US">
                <a:solidFill>
                  <a:srgbClr val="333333"/>
                </a:solidFill>
                <a:latin typeface="Verdana" pitchFamily="-123" charset="0"/>
              </a:rPr>
              <a:t>, March 26, 2001</a:t>
            </a:r>
          </a:p>
          <a:p>
            <a:pPr>
              <a:spcAft>
                <a:spcPts val="1300"/>
              </a:spcAft>
            </a:pPr>
            <a:endParaRPr lang="en-US">
              <a:latin typeface="Verdana" pitchFamily="-123" charset="0"/>
            </a:endParaRPr>
          </a:p>
          <a:p>
            <a:pPr>
              <a:spcAft>
                <a:spcPts val="1300"/>
              </a:spcAft>
            </a:pPr>
            <a:endParaRPr lang="en-US">
              <a:latin typeface="Verdana" pitchFamily="-123" charset="0"/>
            </a:endParaRPr>
          </a:p>
          <a:p>
            <a:r>
              <a:rPr lang="en-US">
                <a:solidFill>
                  <a:srgbClr val="333333"/>
                </a:solidFill>
                <a:latin typeface="Verdana" pitchFamily="-123" charset="0"/>
              </a:rPr>
              <a:t>'[Netscape has] browser market share right now,' said Mark Stahlman, a computer industry analyst and president of New York-based New Media Associates. 'They are extremely hot. But we've been in an intense technology </a:t>
            </a:r>
            <a:r>
              <a:rPr lang="en-US" b="1">
                <a:solidFill>
                  <a:srgbClr val="333333"/>
                </a:solidFill>
                <a:latin typeface="Verdana" pitchFamily="-123" charset="0"/>
              </a:rPr>
              <a:t>hype cycle</a:t>
            </a:r>
            <a:r>
              <a:rPr lang="en-US">
                <a:solidFill>
                  <a:srgbClr val="333333"/>
                </a:solidFill>
                <a:latin typeface="Verdana" pitchFamily="-123" charset="0"/>
              </a:rPr>
              <a:t>.'</a:t>
            </a:r>
          </a:p>
          <a:p>
            <a:r>
              <a:rPr lang="en-US">
                <a:solidFill>
                  <a:srgbClr val="333333"/>
                </a:solidFill>
                <a:latin typeface="Verdana" pitchFamily="-123" charset="0"/>
              </a:rPr>
              <a:t>—Rosemary Metzler Lavan, "Netscape IPO Wows Wall St.," </a:t>
            </a:r>
            <a:r>
              <a:rPr lang="en-US" i="1">
                <a:solidFill>
                  <a:srgbClr val="333333"/>
                </a:solidFill>
                <a:latin typeface="Verdana" pitchFamily="-123" charset="0"/>
              </a:rPr>
              <a:t>Daily News</a:t>
            </a:r>
            <a:r>
              <a:rPr lang="en-US">
                <a:solidFill>
                  <a:srgbClr val="333333"/>
                </a:solidFill>
                <a:latin typeface="Verdana" pitchFamily="-123" charset="0"/>
              </a:rPr>
              <a:t>, August 10, 1995</a:t>
            </a:r>
          </a:p>
          <a:p>
            <a:pPr>
              <a:spcAft>
                <a:spcPts val="1300"/>
              </a:spcAft>
            </a:pPr>
            <a:endParaRPr lang="en-US">
              <a:latin typeface="Verdana" pitchFamily="-123" charset="0"/>
            </a:endParaRPr>
          </a:p>
          <a:p>
            <a:pPr>
              <a:spcAft>
                <a:spcPts val="1300"/>
              </a:spcAft>
            </a:pPr>
            <a:endParaRPr lang="en-US">
              <a:latin typeface="Verdana" pitchFamily="-123" charset="0"/>
            </a:endParaRPr>
          </a:p>
          <a:p>
            <a:r>
              <a:rPr lang="en-US" b="1">
                <a:latin typeface="Verdana" pitchFamily="-123" charset="0"/>
              </a:rPr>
              <a:t>Earliest Citation:</a:t>
            </a:r>
            <a:endParaRPr lang="en-US">
              <a:latin typeface="Verdana" pitchFamily="-123" charset="0"/>
            </a:endParaRPr>
          </a:p>
          <a:p>
            <a:r>
              <a:rPr lang="en-US">
                <a:solidFill>
                  <a:srgbClr val="333333"/>
                </a:solidFill>
                <a:latin typeface="Verdana" pitchFamily="-123" charset="0"/>
              </a:rPr>
              <a:t>Enterprises should evaluate potentially high-impact technologies early in the inevitable cycle of hype and disillusionment, but wait until later to adopt technologies that will deliver only incremental improvements.</a:t>
            </a:r>
          </a:p>
          <a:p>
            <a:r>
              <a:rPr lang="en-US">
                <a:solidFill>
                  <a:srgbClr val="333333"/>
                </a:solidFill>
                <a:latin typeface="Verdana" pitchFamily="-123" charset="0"/>
              </a:rPr>
              <a:t>—Jackie Fenn, "When to Leap on the </a:t>
            </a:r>
            <a:r>
              <a:rPr lang="en-US" b="1">
                <a:solidFill>
                  <a:srgbClr val="333333"/>
                </a:solidFill>
                <a:latin typeface="Verdana" pitchFamily="-123" charset="0"/>
              </a:rPr>
              <a:t>Hype Cycle</a:t>
            </a:r>
            <a:r>
              <a:rPr lang="en-US">
                <a:solidFill>
                  <a:srgbClr val="333333"/>
                </a:solidFill>
                <a:latin typeface="Verdana" pitchFamily="-123" charset="0"/>
              </a:rPr>
              <a:t>," </a:t>
            </a:r>
            <a:r>
              <a:rPr lang="en-US" i="1">
                <a:solidFill>
                  <a:srgbClr val="333333"/>
                </a:solidFill>
                <a:latin typeface="Verdana" pitchFamily="-123" charset="0"/>
              </a:rPr>
              <a:t>Gartner Group</a:t>
            </a:r>
            <a:r>
              <a:rPr lang="en-US">
                <a:solidFill>
                  <a:srgbClr val="333333"/>
                </a:solidFill>
                <a:latin typeface="Verdana" pitchFamily="-123" charset="0"/>
              </a:rPr>
              <a:t>, January 1, 1995</a:t>
            </a:r>
          </a:p>
          <a:p>
            <a:pPr>
              <a:spcAft>
                <a:spcPts val="1300"/>
              </a:spcAft>
            </a:pPr>
            <a:endParaRPr lang="en-US">
              <a:latin typeface="Verdana" pitchFamily="-123" charset="0"/>
            </a:endParaRPr>
          </a:p>
          <a:p>
            <a:pPr>
              <a:spcAft>
                <a:spcPts val="1300"/>
              </a:spcAft>
            </a:pPr>
            <a:endParaRPr lang="en-US">
              <a:latin typeface="Verdana" pitchFamily="-123" charset="0"/>
            </a:endParaRPr>
          </a:p>
          <a:p>
            <a:r>
              <a:rPr lang="en-US" b="1">
                <a:latin typeface="Verdana" pitchFamily="-123" charset="0"/>
              </a:rPr>
              <a:t>Notes:</a:t>
            </a:r>
            <a:endParaRPr lang="en-US">
              <a:latin typeface="Verdana" pitchFamily="-123" charset="0"/>
            </a:endParaRPr>
          </a:p>
          <a:p>
            <a:r>
              <a:rPr lang="en-US">
                <a:latin typeface="Verdana" pitchFamily="-123" charset="0"/>
              </a:rPr>
              <a:t>As the above citation points out, today's phrase emerged from the fertile mind of Gartner Group analyst Jackie Fenn, who wrote a report titled "When to Leap on the </a:t>
            </a:r>
            <a:r>
              <a:rPr lang="en-US" b="1">
                <a:latin typeface="Verdana" pitchFamily="-123" charset="0"/>
              </a:rPr>
              <a:t>Hype Cycle</a:t>
            </a:r>
            <a:r>
              <a:rPr lang="en-US">
                <a:latin typeface="Verdana" pitchFamily="-123" charset="0"/>
              </a:rPr>
              <a:t>" in January, 1995. It didn't take long for the phrase to appear in the print media.</a:t>
            </a:r>
          </a:p>
          <a:p>
            <a:endParaRPr lang="en-US">
              <a:latin typeface="Verdana" pitchFamily="-123" charset="0"/>
            </a:endParaRPr>
          </a:p>
          <a:p>
            <a:r>
              <a:rPr lang="en-US">
                <a:latin typeface="Verdana" pitchFamily="-123" charset="0"/>
              </a:rPr>
              <a:t>Gartner's </a:t>
            </a:r>
            <a:r>
              <a:rPr lang="en-US" b="1">
                <a:latin typeface="Verdana" pitchFamily="-123" charset="0"/>
              </a:rPr>
              <a:t>hype cycle</a:t>
            </a:r>
            <a:r>
              <a:rPr lang="en-US">
                <a:latin typeface="Verdana" pitchFamily="-123" charset="0"/>
              </a:rPr>
              <a:t> is actually a five-part sequence:</a:t>
            </a:r>
          </a:p>
          <a:p>
            <a:pPr lvl="2"/>
            <a:r>
              <a:rPr lang="en-US">
                <a:latin typeface="Verdana" pitchFamily="-123" charset="0"/>
                <a:ea typeface="Times New Roman" pitchFamily="-123" charset="0"/>
                <a:cs typeface="Times New Roman" pitchFamily="-123" charset="0"/>
              </a:rPr>
              <a:t>0.	</a:t>
            </a:r>
            <a:r>
              <a:rPr lang="en-US">
                <a:latin typeface="Verdana" pitchFamily="-123" charset="0"/>
                <a:ea typeface="ＭＳ Ｐゴシック" pitchFamily="-123" charset="-128"/>
              </a:rPr>
              <a:t>Technology trigger. A breakthrough, public demonstration, product launch or other event that generates significant press and industry interest. </a:t>
            </a:r>
          </a:p>
          <a:p>
            <a:pPr lvl="2"/>
            <a:r>
              <a:rPr lang="en-US">
                <a:latin typeface="Verdana" pitchFamily="-123" charset="0"/>
                <a:ea typeface="Times New Roman" pitchFamily="-123" charset="0"/>
                <a:cs typeface="Times New Roman" pitchFamily="-123" charset="0"/>
              </a:rPr>
              <a:t>0.	</a:t>
            </a:r>
            <a:r>
              <a:rPr lang="en-US">
                <a:latin typeface="Verdana" pitchFamily="-123" charset="0"/>
                <a:ea typeface="ＭＳ Ｐゴシック" pitchFamily="-123" charset="-128"/>
              </a:rPr>
              <a:t>Peak of inflated expectations. A phase of overenthusiasm and unrealistic projections during which a flurry of publicized activity by technology leaders results in some successes but more failures as the technology is pushed to its limits. The only enterprises making money at this stage are conference organizers and magazine publishers. </a:t>
            </a:r>
          </a:p>
          <a:p>
            <a:pPr lvl="2"/>
            <a:r>
              <a:rPr lang="en-US">
                <a:latin typeface="Verdana" pitchFamily="-123" charset="0"/>
                <a:ea typeface="Times New Roman" pitchFamily="-123" charset="0"/>
                <a:cs typeface="Times New Roman" pitchFamily="-123" charset="0"/>
              </a:rPr>
              <a:t>0.	</a:t>
            </a:r>
            <a:r>
              <a:rPr lang="en-US">
                <a:latin typeface="Verdana" pitchFamily="-123" charset="0"/>
                <a:ea typeface="ＭＳ Ｐゴシック" pitchFamily="-123" charset="-128"/>
              </a:rPr>
              <a:t>Trough of disillusionment. The point at which the technology becomes unfashionable and the press abandons the topic, because the technology did not live up to its overinflated expectations. </a:t>
            </a:r>
          </a:p>
          <a:p>
            <a:pPr lvl="2"/>
            <a:r>
              <a:rPr lang="en-US">
                <a:latin typeface="Verdana" pitchFamily="-123" charset="0"/>
                <a:ea typeface="Times New Roman" pitchFamily="-123" charset="0"/>
                <a:cs typeface="Times New Roman" pitchFamily="-123" charset="0"/>
              </a:rPr>
              <a:t>0.	</a:t>
            </a:r>
            <a:r>
              <a:rPr lang="en-US">
                <a:latin typeface="Verdana" pitchFamily="-123" charset="0"/>
                <a:ea typeface="ＭＳ Ｐゴシック" pitchFamily="-123" charset="-128"/>
              </a:rPr>
              <a:t>Slope of enlightenment. Focused experimentation and solid hard work by an increasingly diverse range of organizations lead to a true understanding of the technology's applicability, risks and benefits. Commercial off-the-shelf methodologies and tools become available to ease the development process. </a:t>
            </a:r>
          </a:p>
          <a:p>
            <a:pPr lvl="2"/>
            <a:r>
              <a:rPr lang="en-US">
                <a:latin typeface="Verdana" pitchFamily="-123" charset="0"/>
                <a:ea typeface="Times New Roman" pitchFamily="-123" charset="0"/>
                <a:cs typeface="Times New Roman" pitchFamily="-123" charset="0"/>
              </a:rPr>
              <a:t>0.	</a:t>
            </a:r>
            <a:r>
              <a:rPr lang="en-US">
                <a:latin typeface="Verdana" pitchFamily="-123" charset="0"/>
                <a:ea typeface="ＭＳ Ｐゴシック" pitchFamily="-123" charset="-128"/>
              </a:rPr>
              <a:t>Plateau of productivity. The real-world benefits of the technology are demonstrated and accepted. Tools and methodologies are increasingly stable as they enter their second and third generation. The final height of the plateau varies according to whether the technology is broadly applicable or only benefits a niche market.</a:t>
            </a:r>
          </a:p>
          <a:p>
            <a:pPr>
              <a:spcAft>
                <a:spcPts val="1300"/>
              </a:spcAft>
            </a:pPr>
            <a:endParaRPr lang="en-US">
              <a:latin typeface="Verdana" pitchFamily="-123" charset="0"/>
            </a:endParaRPr>
          </a:p>
          <a:p>
            <a:pPr>
              <a:spcAft>
                <a:spcPts val="1300"/>
              </a:spcAft>
            </a:pPr>
            <a:endParaRPr lang="en-US">
              <a:latin typeface="Verdana" pitchFamily="-123" charset="0"/>
            </a:endParaRPr>
          </a:p>
          <a:p>
            <a:r>
              <a:rPr lang="en-US" b="1">
                <a:latin typeface="Verdana" pitchFamily="-123" charset="0"/>
              </a:rPr>
              <a:t>Related Words:</a:t>
            </a:r>
            <a:endParaRPr lang="en-US">
              <a:latin typeface="Verdana" pitchFamily="-123" charset="0"/>
            </a:endParaRPr>
          </a:p>
          <a:p>
            <a:r>
              <a:rPr lang="en-US" u="sng">
                <a:solidFill>
                  <a:srgbClr val="001096"/>
                </a:solidFill>
                <a:latin typeface="Times New Roman" pitchFamily="-123" charset="0"/>
                <a:hlinkClick r:id="rId3"/>
              </a:rPr>
              <a:t>marketecture</a:t>
            </a:r>
            <a:endParaRPr lang="en-US">
              <a:latin typeface="Verdana" pitchFamily="-123" charset="0"/>
            </a:endParaRPr>
          </a:p>
          <a:p>
            <a:r>
              <a:rPr lang="en-US" u="sng">
                <a:solidFill>
                  <a:srgbClr val="001096"/>
                </a:solidFill>
                <a:latin typeface="Times New Roman" pitchFamily="-123" charset="0"/>
                <a:hlinkClick r:id="rId4"/>
              </a:rPr>
              <a:t>slideware</a:t>
            </a:r>
            <a:endParaRPr lang="en-US">
              <a:latin typeface="Verdana" pitchFamily="-123" charset="0"/>
            </a:endParaRPr>
          </a:p>
          <a:p>
            <a:endParaRPr lang="en-US">
              <a:latin typeface="Verdana" pitchFamily="-123" charset="0"/>
            </a:endParaRPr>
          </a:p>
          <a:p>
            <a:endParaRPr lang="en-US">
              <a:latin typeface="Verdana" pitchFamily="-123" charset="0"/>
            </a:endParaRPr>
          </a:p>
          <a:p>
            <a:r>
              <a:rPr lang="en-US" b="1">
                <a:latin typeface="Verdana" pitchFamily="-123" charset="0"/>
              </a:rPr>
              <a:t>Subject Categories:</a:t>
            </a:r>
            <a:endParaRPr lang="en-US">
              <a:latin typeface="Verdana" pitchFamily="-123" charset="0"/>
            </a:endParaRPr>
          </a:p>
          <a:p>
            <a:r>
              <a:rPr lang="en-US" u="sng">
                <a:solidFill>
                  <a:srgbClr val="001096"/>
                </a:solidFill>
                <a:latin typeface="Times New Roman" pitchFamily="-123" charset="0"/>
                <a:hlinkClick r:id="rId5"/>
              </a:rPr>
              <a:t>Business - Marketing</a:t>
            </a:r>
            <a:endParaRPr lang="en-US">
              <a:latin typeface="Verdana" pitchFamily="-123" charset="0"/>
            </a:endParaRPr>
          </a:p>
          <a:p>
            <a:r>
              <a:rPr lang="en-US" u="sng">
                <a:solidFill>
                  <a:srgbClr val="001096"/>
                </a:solidFill>
                <a:latin typeface="Times New Roman" pitchFamily="-123" charset="0"/>
                <a:hlinkClick r:id="rId6"/>
              </a:rPr>
              <a:t>Computers - General</a:t>
            </a:r>
            <a:endParaRPr lang="en-US">
              <a:latin typeface="Verdana" pitchFamily="-123" charset="0"/>
            </a:endParaRPr>
          </a:p>
          <a:p>
            <a:r>
              <a:rPr lang="en-US" u="sng">
                <a:solidFill>
                  <a:srgbClr val="001096"/>
                </a:solidFill>
                <a:latin typeface="Times New Roman" pitchFamily="-123" charset="0"/>
                <a:hlinkClick r:id="rId7"/>
              </a:rPr>
              <a:t>Technology - General</a:t>
            </a:r>
            <a:endParaRPr lang="en-US">
              <a:latin typeface="Verdana" pitchFamily="-123" charset="0"/>
            </a:endParaRPr>
          </a:p>
          <a:p>
            <a:pPr>
              <a:spcAft>
                <a:spcPts val="1300"/>
              </a:spcAft>
            </a:pPr>
            <a:endParaRPr lang="en-US">
              <a:latin typeface="Verdana" pitchFamily="-123" charset="0"/>
            </a:endParaRPr>
          </a:p>
          <a:p>
            <a:pPr>
              <a:spcAft>
                <a:spcPts val="1300"/>
              </a:spcAft>
            </a:pPr>
            <a:endParaRPr lang="en-US">
              <a:latin typeface="Verdana" pitchFamily="-123" charset="0"/>
            </a:endParaRPr>
          </a:p>
          <a:p>
            <a:r>
              <a:rPr lang="en-US">
                <a:latin typeface="Verdana" pitchFamily="-123" charset="0"/>
              </a:rPr>
              <a:t>Posted on November 29, 2001 at 6:42 AM </a:t>
            </a:r>
          </a:p>
          <a:p>
            <a:r>
              <a:rPr lang="en-US">
                <a:latin typeface="Verdana" pitchFamily="-123" charset="0"/>
              </a:rPr>
              <a:t>Updated on December 2, 2005 at 11:35 AM</a:t>
            </a:r>
          </a:p>
          <a:p>
            <a:endParaRPr lang="en-US">
              <a:latin typeface="Verdana" pitchFamily="-123" charset="0"/>
            </a:endParaRPr>
          </a:p>
          <a:p>
            <a:endParaRPr lang="en-US">
              <a:latin typeface="Verdana" pitchFamily="-123" charset="0"/>
            </a:endParaRPr>
          </a:p>
          <a:p>
            <a:endParaRPr lang="en-US">
              <a:latin typeface="Arial" pitchFamily="-123"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Placeholder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b="1">
                <a:solidFill>
                  <a:srgbClr val="000D7E"/>
                </a:solidFill>
                <a:latin typeface="Verdana" pitchFamily="-123" charset="0"/>
              </a:rPr>
              <a:t>hype cycle</a:t>
            </a:r>
            <a:r>
              <a:rPr lang="en-US">
                <a:latin typeface="Verdana" pitchFamily="-123" charset="0"/>
              </a:rPr>
              <a:t> </a:t>
            </a:r>
            <a:r>
              <a:rPr lang="en-US" i="1">
                <a:latin typeface="Verdana" pitchFamily="-123" charset="0"/>
              </a:rPr>
              <a:t>n</a:t>
            </a:r>
            <a:r>
              <a:rPr lang="en-US">
                <a:latin typeface="Verdana" pitchFamily="-123" charset="0"/>
              </a:rPr>
              <a:t>. A sequence of events experienced by an overly-hyped product or technology, including a peak of unrealistic expectations followed by a valley of disappointment when those expectations aren't met.</a:t>
            </a:r>
          </a:p>
          <a:p>
            <a:endParaRPr lang="en-US">
              <a:latin typeface="Verdana" pitchFamily="-123" charset="0"/>
            </a:endParaRPr>
          </a:p>
          <a:p>
            <a:endParaRPr lang="en-US">
              <a:latin typeface="Verdana" pitchFamily="-123" charset="0"/>
            </a:endParaRPr>
          </a:p>
          <a:p>
            <a:r>
              <a:rPr lang="en-US" b="1">
                <a:latin typeface="Verdana" pitchFamily="-123" charset="0"/>
              </a:rPr>
              <a:t>Example Citations:</a:t>
            </a:r>
            <a:endParaRPr lang="en-US">
              <a:latin typeface="Verdana" pitchFamily="-123" charset="0"/>
            </a:endParaRPr>
          </a:p>
          <a:p>
            <a:r>
              <a:rPr lang="en-US">
                <a:solidFill>
                  <a:srgbClr val="333333"/>
                </a:solidFill>
                <a:latin typeface="Verdana" pitchFamily="-123" charset="0"/>
              </a:rPr>
              <a:t>"The </a:t>
            </a:r>
            <a:r>
              <a:rPr lang="en-US" b="1">
                <a:solidFill>
                  <a:srgbClr val="333333"/>
                </a:solidFill>
                <a:latin typeface="Verdana" pitchFamily="-123" charset="0"/>
              </a:rPr>
              <a:t>Hype Cycle</a:t>
            </a:r>
            <a:r>
              <a:rPr lang="en-US">
                <a:solidFill>
                  <a:srgbClr val="333333"/>
                </a:solidFill>
                <a:latin typeface="Verdana" pitchFamily="-123" charset="0"/>
              </a:rPr>
              <a:t> was devised by Jackie Fenn, an analyst at the US research firm Gartner Group, to demonstrate what happens when cutting-edge new technologies are introduced."</a:t>
            </a:r>
          </a:p>
          <a:p>
            <a:r>
              <a:rPr lang="en-US">
                <a:solidFill>
                  <a:srgbClr val="333333"/>
                </a:solidFill>
                <a:latin typeface="Verdana" pitchFamily="-123" charset="0"/>
              </a:rPr>
              <a:t>—Peter Wilson-Smith, "Fund managers take fright over Myners," </a:t>
            </a:r>
            <a:r>
              <a:rPr lang="en-US" i="1">
                <a:solidFill>
                  <a:srgbClr val="333333"/>
                </a:solidFill>
                <a:latin typeface="Verdana" pitchFamily="-123" charset="0"/>
              </a:rPr>
              <a:t>Financial News</a:t>
            </a:r>
            <a:r>
              <a:rPr lang="en-US">
                <a:solidFill>
                  <a:srgbClr val="333333"/>
                </a:solidFill>
                <a:latin typeface="Verdana" pitchFamily="-123" charset="0"/>
              </a:rPr>
              <a:t>, March 26, 2001</a:t>
            </a:r>
          </a:p>
          <a:p>
            <a:pPr>
              <a:spcAft>
                <a:spcPts val="1300"/>
              </a:spcAft>
            </a:pPr>
            <a:endParaRPr lang="en-US">
              <a:latin typeface="Verdana" pitchFamily="-123" charset="0"/>
            </a:endParaRPr>
          </a:p>
          <a:p>
            <a:pPr>
              <a:spcAft>
                <a:spcPts val="1300"/>
              </a:spcAft>
            </a:pPr>
            <a:endParaRPr lang="en-US">
              <a:latin typeface="Verdana" pitchFamily="-123" charset="0"/>
            </a:endParaRPr>
          </a:p>
          <a:p>
            <a:r>
              <a:rPr lang="en-US">
                <a:solidFill>
                  <a:srgbClr val="333333"/>
                </a:solidFill>
                <a:latin typeface="Verdana" pitchFamily="-123" charset="0"/>
              </a:rPr>
              <a:t>'[Netscape has] browser market share right now,' said Mark Stahlman, a computer industry analyst and president of New York-based New Media Associates. 'They are extremely hot. But we've been in an intense technology </a:t>
            </a:r>
            <a:r>
              <a:rPr lang="en-US" b="1">
                <a:solidFill>
                  <a:srgbClr val="333333"/>
                </a:solidFill>
                <a:latin typeface="Verdana" pitchFamily="-123" charset="0"/>
              </a:rPr>
              <a:t>hype cycle</a:t>
            </a:r>
            <a:r>
              <a:rPr lang="en-US">
                <a:solidFill>
                  <a:srgbClr val="333333"/>
                </a:solidFill>
                <a:latin typeface="Verdana" pitchFamily="-123" charset="0"/>
              </a:rPr>
              <a:t>.'</a:t>
            </a:r>
          </a:p>
          <a:p>
            <a:r>
              <a:rPr lang="en-US">
                <a:solidFill>
                  <a:srgbClr val="333333"/>
                </a:solidFill>
                <a:latin typeface="Verdana" pitchFamily="-123" charset="0"/>
              </a:rPr>
              <a:t>—Rosemary Metzler Lavan, "Netscape IPO Wows Wall St.," </a:t>
            </a:r>
            <a:r>
              <a:rPr lang="en-US" i="1">
                <a:solidFill>
                  <a:srgbClr val="333333"/>
                </a:solidFill>
                <a:latin typeface="Verdana" pitchFamily="-123" charset="0"/>
              </a:rPr>
              <a:t>Daily News</a:t>
            </a:r>
            <a:r>
              <a:rPr lang="en-US">
                <a:solidFill>
                  <a:srgbClr val="333333"/>
                </a:solidFill>
                <a:latin typeface="Verdana" pitchFamily="-123" charset="0"/>
              </a:rPr>
              <a:t>, August 10, 1995</a:t>
            </a:r>
          </a:p>
          <a:p>
            <a:pPr>
              <a:spcAft>
                <a:spcPts val="1300"/>
              </a:spcAft>
            </a:pPr>
            <a:endParaRPr lang="en-US">
              <a:latin typeface="Verdana" pitchFamily="-123" charset="0"/>
            </a:endParaRPr>
          </a:p>
          <a:p>
            <a:pPr>
              <a:spcAft>
                <a:spcPts val="1300"/>
              </a:spcAft>
            </a:pPr>
            <a:endParaRPr lang="en-US">
              <a:latin typeface="Verdana" pitchFamily="-123" charset="0"/>
            </a:endParaRPr>
          </a:p>
          <a:p>
            <a:r>
              <a:rPr lang="en-US" b="1">
                <a:latin typeface="Verdana" pitchFamily="-123" charset="0"/>
              </a:rPr>
              <a:t>Earliest Citation:</a:t>
            </a:r>
            <a:endParaRPr lang="en-US">
              <a:latin typeface="Verdana" pitchFamily="-123" charset="0"/>
            </a:endParaRPr>
          </a:p>
          <a:p>
            <a:r>
              <a:rPr lang="en-US">
                <a:solidFill>
                  <a:srgbClr val="333333"/>
                </a:solidFill>
                <a:latin typeface="Verdana" pitchFamily="-123" charset="0"/>
              </a:rPr>
              <a:t>Enterprises should evaluate potentially high-impact technologies early in the inevitable cycle of hype and disillusionment, but wait until later to adopt technologies that will deliver only incremental improvements.</a:t>
            </a:r>
          </a:p>
          <a:p>
            <a:r>
              <a:rPr lang="en-US">
                <a:solidFill>
                  <a:srgbClr val="333333"/>
                </a:solidFill>
                <a:latin typeface="Verdana" pitchFamily="-123" charset="0"/>
              </a:rPr>
              <a:t>—Jackie Fenn, "When to Leap on the </a:t>
            </a:r>
            <a:r>
              <a:rPr lang="en-US" b="1">
                <a:solidFill>
                  <a:srgbClr val="333333"/>
                </a:solidFill>
                <a:latin typeface="Verdana" pitchFamily="-123" charset="0"/>
              </a:rPr>
              <a:t>Hype Cycle</a:t>
            </a:r>
            <a:r>
              <a:rPr lang="en-US">
                <a:solidFill>
                  <a:srgbClr val="333333"/>
                </a:solidFill>
                <a:latin typeface="Verdana" pitchFamily="-123" charset="0"/>
              </a:rPr>
              <a:t>," </a:t>
            </a:r>
            <a:r>
              <a:rPr lang="en-US" i="1">
                <a:solidFill>
                  <a:srgbClr val="333333"/>
                </a:solidFill>
                <a:latin typeface="Verdana" pitchFamily="-123" charset="0"/>
              </a:rPr>
              <a:t>Gartner Group</a:t>
            </a:r>
            <a:r>
              <a:rPr lang="en-US">
                <a:solidFill>
                  <a:srgbClr val="333333"/>
                </a:solidFill>
                <a:latin typeface="Verdana" pitchFamily="-123" charset="0"/>
              </a:rPr>
              <a:t>, January 1, 1995</a:t>
            </a:r>
          </a:p>
          <a:p>
            <a:pPr>
              <a:spcAft>
                <a:spcPts val="1300"/>
              </a:spcAft>
            </a:pPr>
            <a:endParaRPr lang="en-US">
              <a:latin typeface="Verdana" pitchFamily="-123" charset="0"/>
            </a:endParaRPr>
          </a:p>
          <a:p>
            <a:pPr>
              <a:spcAft>
                <a:spcPts val="1300"/>
              </a:spcAft>
            </a:pPr>
            <a:endParaRPr lang="en-US">
              <a:latin typeface="Verdana" pitchFamily="-123" charset="0"/>
            </a:endParaRPr>
          </a:p>
          <a:p>
            <a:r>
              <a:rPr lang="en-US" b="1">
                <a:latin typeface="Verdana" pitchFamily="-123" charset="0"/>
              </a:rPr>
              <a:t>Notes:</a:t>
            </a:r>
            <a:endParaRPr lang="en-US">
              <a:latin typeface="Verdana" pitchFamily="-123" charset="0"/>
            </a:endParaRPr>
          </a:p>
          <a:p>
            <a:r>
              <a:rPr lang="en-US">
                <a:latin typeface="Verdana" pitchFamily="-123" charset="0"/>
              </a:rPr>
              <a:t>As the above citation points out, today's phrase emerged from the fertile mind of Gartner Group analyst Jackie Fenn, who wrote a report titled "When to Leap on the </a:t>
            </a:r>
            <a:r>
              <a:rPr lang="en-US" b="1">
                <a:latin typeface="Verdana" pitchFamily="-123" charset="0"/>
              </a:rPr>
              <a:t>Hype Cycle</a:t>
            </a:r>
            <a:r>
              <a:rPr lang="en-US">
                <a:latin typeface="Verdana" pitchFamily="-123" charset="0"/>
              </a:rPr>
              <a:t>" in January, 1995. It didn't take long for the phrase to appear in the print media.</a:t>
            </a:r>
          </a:p>
          <a:p>
            <a:endParaRPr lang="en-US">
              <a:latin typeface="Verdana" pitchFamily="-123" charset="0"/>
            </a:endParaRPr>
          </a:p>
          <a:p>
            <a:r>
              <a:rPr lang="en-US">
                <a:latin typeface="Verdana" pitchFamily="-123" charset="0"/>
              </a:rPr>
              <a:t>Gartner's </a:t>
            </a:r>
            <a:r>
              <a:rPr lang="en-US" b="1">
                <a:latin typeface="Verdana" pitchFamily="-123" charset="0"/>
              </a:rPr>
              <a:t>hype cycle</a:t>
            </a:r>
            <a:r>
              <a:rPr lang="en-US">
                <a:latin typeface="Verdana" pitchFamily="-123" charset="0"/>
              </a:rPr>
              <a:t> is actually a five-part sequence:</a:t>
            </a:r>
          </a:p>
          <a:p>
            <a:pPr lvl="2"/>
            <a:r>
              <a:rPr lang="en-US">
                <a:latin typeface="Verdana" pitchFamily="-123" charset="0"/>
                <a:ea typeface="Times New Roman" pitchFamily="-123" charset="0"/>
                <a:cs typeface="Times New Roman" pitchFamily="-123" charset="0"/>
              </a:rPr>
              <a:t>0.	</a:t>
            </a:r>
            <a:r>
              <a:rPr lang="en-US">
                <a:latin typeface="Verdana" pitchFamily="-123" charset="0"/>
                <a:ea typeface="ＭＳ Ｐゴシック" pitchFamily="-123" charset="-128"/>
              </a:rPr>
              <a:t>Technology trigger. A breakthrough, public demonstration, product launch or other event that generates significant press and industry interest. </a:t>
            </a:r>
          </a:p>
          <a:p>
            <a:pPr lvl="2"/>
            <a:r>
              <a:rPr lang="en-US">
                <a:latin typeface="Verdana" pitchFamily="-123" charset="0"/>
                <a:ea typeface="Times New Roman" pitchFamily="-123" charset="0"/>
                <a:cs typeface="Times New Roman" pitchFamily="-123" charset="0"/>
              </a:rPr>
              <a:t>0.	</a:t>
            </a:r>
            <a:r>
              <a:rPr lang="en-US">
                <a:latin typeface="Verdana" pitchFamily="-123" charset="0"/>
                <a:ea typeface="ＭＳ Ｐゴシック" pitchFamily="-123" charset="-128"/>
              </a:rPr>
              <a:t>Peak of inflated expectations. A phase of overenthusiasm and unrealistic projections during which a flurry of publicized activity by technology leaders results in some successes but more failures as the technology is pushed to its limits. The only enterprises making money at this stage are conference organizers and magazine publishers. </a:t>
            </a:r>
          </a:p>
          <a:p>
            <a:pPr lvl="2"/>
            <a:r>
              <a:rPr lang="en-US">
                <a:latin typeface="Verdana" pitchFamily="-123" charset="0"/>
                <a:ea typeface="Times New Roman" pitchFamily="-123" charset="0"/>
                <a:cs typeface="Times New Roman" pitchFamily="-123" charset="0"/>
              </a:rPr>
              <a:t>0.	</a:t>
            </a:r>
            <a:r>
              <a:rPr lang="en-US">
                <a:latin typeface="Verdana" pitchFamily="-123" charset="0"/>
                <a:ea typeface="ＭＳ Ｐゴシック" pitchFamily="-123" charset="-128"/>
              </a:rPr>
              <a:t>Trough of disillusionment. The point at which the technology becomes unfashionable and the press abandons the topic, because the technology did not live up to its overinflated expectations. </a:t>
            </a:r>
          </a:p>
          <a:p>
            <a:pPr lvl="2"/>
            <a:r>
              <a:rPr lang="en-US">
                <a:latin typeface="Verdana" pitchFamily="-123" charset="0"/>
                <a:ea typeface="Times New Roman" pitchFamily="-123" charset="0"/>
                <a:cs typeface="Times New Roman" pitchFamily="-123" charset="0"/>
              </a:rPr>
              <a:t>0.	</a:t>
            </a:r>
            <a:r>
              <a:rPr lang="en-US">
                <a:latin typeface="Verdana" pitchFamily="-123" charset="0"/>
                <a:ea typeface="ＭＳ Ｐゴシック" pitchFamily="-123" charset="-128"/>
              </a:rPr>
              <a:t>Slope of enlightenment. Focused experimentation and solid hard work by an increasingly diverse range of organizations lead to a true understanding of the technology's applicability, risks and benefits. Commercial off-the-shelf methodologies and tools become available to ease the development process. </a:t>
            </a:r>
          </a:p>
          <a:p>
            <a:pPr lvl="2"/>
            <a:r>
              <a:rPr lang="en-US">
                <a:latin typeface="Verdana" pitchFamily="-123" charset="0"/>
                <a:ea typeface="Times New Roman" pitchFamily="-123" charset="0"/>
                <a:cs typeface="Times New Roman" pitchFamily="-123" charset="0"/>
              </a:rPr>
              <a:t>0.	</a:t>
            </a:r>
            <a:r>
              <a:rPr lang="en-US">
                <a:latin typeface="Verdana" pitchFamily="-123" charset="0"/>
                <a:ea typeface="ＭＳ Ｐゴシック" pitchFamily="-123" charset="-128"/>
              </a:rPr>
              <a:t>Plateau of productivity. The real-world benefits of the technology are demonstrated and accepted. Tools and methodologies are increasingly stable as they enter their second and third generation. The final height of the plateau varies according to whether the technology is broadly applicable or only benefits a niche market.</a:t>
            </a:r>
          </a:p>
          <a:p>
            <a:pPr>
              <a:spcAft>
                <a:spcPts val="1300"/>
              </a:spcAft>
            </a:pPr>
            <a:endParaRPr lang="en-US">
              <a:latin typeface="Verdana" pitchFamily="-123" charset="0"/>
            </a:endParaRPr>
          </a:p>
          <a:p>
            <a:pPr>
              <a:spcAft>
                <a:spcPts val="1300"/>
              </a:spcAft>
            </a:pPr>
            <a:endParaRPr lang="en-US">
              <a:latin typeface="Verdana" pitchFamily="-123" charset="0"/>
            </a:endParaRPr>
          </a:p>
          <a:p>
            <a:r>
              <a:rPr lang="en-US" b="1">
                <a:latin typeface="Verdana" pitchFamily="-123" charset="0"/>
              </a:rPr>
              <a:t>Related Words:</a:t>
            </a:r>
            <a:endParaRPr lang="en-US">
              <a:latin typeface="Verdana" pitchFamily="-123" charset="0"/>
            </a:endParaRPr>
          </a:p>
          <a:p>
            <a:r>
              <a:rPr lang="en-US" u="sng">
                <a:solidFill>
                  <a:srgbClr val="001096"/>
                </a:solidFill>
                <a:latin typeface="Times New Roman" pitchFamily="-123" charset="0"/>
                <a:hlinkClick r:id="rId3"/>
              </a:rPr>
              <a:t>marketecture</a:t>
            </a:r>
            <a:endParaRPr lang="en-US">
              <a:latin typeface="Verdana" pitchFamily="-123" charset="0"/>
            </a:endParaRPr>
          </a:p>
          <a:p>
            <a:r>
              <a:rPr lang="en-US" u="sng">
                <a:solidFill>
                  <a:srgbClr val="001096"/>
                </a:solidFill>
                <a:latin typeface="Times New Roman" pitchFamily="-123" charset="0"/>
                <a:hlinkClick r:id="rId4"/>
              </a:rPr>
              <a:t>slideware</a:t>
            </a:r>
            <a:endParaRPr lang="en-US">
              <a:latin typeface="Verdana" pitchFamily="-123" charset="0"/>
            </a:endParaRPr>
          </a:p>
          <a:p>
            <a:endParaRPr lang="en-US">
              <a:latin typeface="Verdana" pitchFamily="-123" charset="0"/>
            </a:endParaRPr>
          </a:p>
          <a:p>
            <a:endParaRPr lang="en-US">
              <a:latin typeface="Verdana" pitchFamily="-123" charset="0"/>
            </a:endParaRPr>
          </a:p>
          <a:p>
            <a:r>
              <a:rPr lang="en-US" b="1">
                <a:latin typeface="Verdana" pitchFamily="-123" charset="0"/>
              </a:rPr>
              <a:t>Subject Categories:</a:t>
            </a:r>
            <a:endParaRPr lang="en-US">
              <a:latin typeface="Verdana" pitchFamily="-123" charset="0"/>
            </a:endParaRPr>
          </a:p>
          <a:p>
            <a:r>
              <a:rPr lang="en-US" u="sng">
                <a:solidFill>
                  <a:srgbClr val="001096"/>
                </a:solidFill>
                <a:latin typeface="Times New Roman" pitchFamily="-123" charset="0"/>
                <a:hlinkClick r:id="rId5"/>
              </a:rPr>
              <a:t>Business - Marketing</a:t>
            </a:r>
            <a:endParaRPr lang="en-US">
              <a:latin typeface="Verdana" pitchFamily="-123" charset="0"/>
            </a:endParaRPr>
          </a:p>
          <a:p>
            <a:r>
              <a:rPr lang="en-US" u="sng">
                <a:solidFill>
                  <a:srgbClr val="001096"/>
                </a:solidFill>
                <a:latin typeface="Times New Roman" pitchFamily="-123" charset="0"/>
                <a:hlinkClick r:id="rId6"/>
              </a:rPr>
              <a:t>Computers - General</a:t>
            </a:r>
            <a:endParaRPr lang="en-US">
              <a:latin typeface="Verdana" pitchFamily="-123" charset="0"/>
            </a:endParaRPr>
          </a:p>
          <a:p>
            <a:r>
              <a:rPr lang="en-US" u="sng">
                <a:solidFill>
                  <a:srgbClr val="001096"/>
                </a:solidFill>
                <a:latin typeface="Times New Roman" pitchFamily="-123" charset="0"/>
                <a:hlinkClick r:id="rId7"/>
              </a:rPr>
              <a:t>Technology - General</a:t>
            </a:r>
            <a:endParaRPr lang="en-US">
              <a:latin typeface="Verdana" pitchFamily="-123" charset="0"/>
            </a:endParaRPr>
          </a:p>
          <a:p>
            <a:pPr>
              <a:spcAft>
                <a:spcPts val="1300"/>
              </a:spcAft>
            </a:pPr>
            <a:endParaRPr lang="en-US">
              <a:latin typeface="Verdana" pitchFamily="-123" charset="0"/>
            </a:endParaRPr>
          </a:p>
          <a:p>
            <a:pPr>
              <a:spcAft>
                <a:spcPts val="1300"/>
              </a:spcAft>
            </a:pPr>
            <a:endParaRPr lang="en-US">
              <a:latin typeface="Verdana" pitchFamily="-123" charset="0"/>
            </a:endParaRPr>
          </a:p>
          <a:p>
            <a:r>
              <a:rPr lang="en-US">
                <a:latin typeface="Verdana" pitchFamily="-123" charset="0"/>
              </a:rPr>
              <a:t>Posted on November 29, 2001 at 6:42 AM </a:t>
            </a:r>
          </a:p>
          <a:p>
            <a:r>
              <a:rPr lang="en-US">
                <a:latin typeface="Verdana" pitchFamily="-123" charset="0"/>
              </a:rPr>
              <a:t>Updated on December 2, 2005 at 11:35 AM</a:t>
            </a:r>
          </a:p>
          <a:p>
            <a:endParaRPr lang="en-US">
              <a:latin typeface="Verdana" pitchFamily="-123" charset="0"/>
            </a:endParaRPr>
          </a:p>
          <a:p>
            <a:endParaRPr lang="en-US">
              <a:latin typeface="Verdana" pitchFamily="-123" charset="0"/>
            </a:endParaRPr>
          </a:p>
          <a:p>
            <a:endParaRPr lang="en-US">
              <a:latin typeface="Arial" pitchFamily="-123"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3657600" y="6477000"/>
            <a:ext cx="2133600" cy="381000"/>
          </a:xfrm>
        </p:spPr>
        <p:txBody>
          <a:bodyPr/>
          <a:lstStyle>
            <a:lvl1pPr>
              <a:defRPr>
                <a:solidFill>
                  <a:schemeClr val="bg1"/>
                </a:solidFill>
              </a:defRPr>
            </a:lvl1pPr>
          </a:lstStyle>
          <a:p>
            <a:endParaRPr lang="en-US" dirty="0"/>
          </a:p>
        </p:txBody>
      </p:sp>
    </p:spTree>
  </p:cSld>
  <p:clrMapOvr>
    <a:masterClrMapping/>
  </p:clrMapOvr>
  <p:transition xmlns:p14="http://schemas.microsoft.com/office/powerpoint/2010/mai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Tree>
  </p:cSld>
  <p:clrMapOvr>
    <a:masterClrMapping/>
  </p:clrMapOvr>
  <p:transition xmlns:p14="http://schemas.microsoft.com/office/powerpoint/2010/mai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Tree>
  </p:cSld>
  <p:clrMapOvr>
    <a:masterClrMapping/>
  </p:clrMapOvr>
  <p:transition xmlns:p14="http://schemas.microsoft.com/office/powerpoint/2010/mai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cSld>
  <p:clrMapOvr>
    <a:masterClrMapping/>
  </p:clrMapOvr>
  <p:transition xmlns:p14="http://schemas.microsoft.com/office/powerpoint/2010/mai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cSld>
  <p:clrMapOvr>
    <a:masterClrMapping/>
  </p:clrMapOvr>
  <p:transition xmlns:p14="http://schemas.microsoft.com/office/powerpoint/2010/mai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Tree>
  </p:cSld>
  <p:clrMapOvr>
    <a:masterClrMapping/>
  </p:clrMapOvr>
  <p:transition xmlns:p14="http://schemas.microsoft.com/office/powerpoint/2010/mai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Tree>
  </p:cSld>
  <p:clrMapOvr>
    <a:masterClrMapping/>
  </p:clrMapOvr>
  <p:transition xmlns:p14="http://schemas.microsoft.com/office/powerpoint/2010/mai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3965575" cy="3921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Tree>
  </p:cSld>
  <p:clrMapOvr>
    <a:masterClrMapping/>
  </p:clrMapOvr>
  <p:transition xmlns:p14="http://schemas.microsoft.com/office/powerpoint/2010/mai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Tree>
  </p:cSld>
  <p:clrMapOvr>
    <a:masterClrMapping/>
  </p:clrMapOvr>
  <p:transition xmlns:p14="http://schemas.microsoft.com/office/powerpoint/2010/mai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1676400"/>
            <a:ext cx="5111750" cy="4449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457200" y="1676400"/>
            <a:ext cx="3008313" cy="4449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a:xfrm>
            <a:off x="5105400" y="5410200"/>
            <a:ext cx="2133600" cy="476250"/>
          </a:xfrm>
          <a:prstGeom prst="rect">
            <a:avLst/>
          </a:prstGeom>
        </p:spPr>
        <p:txBody>
          <a:bodyPr/>
          <a:lstStyle>
            <a:lvl1pPr>
              <a:defRPr smtClean="0"/>
            </a:lvl1pPr>
          </a:lstStyle>
          <a:p>
            <a:fld id="{9546ECAC-3B7D-7B47-BB51-FA59818F3482}" type="slidenum">
              <a:rPr lang="en-US"/>
              <a:pPr/>
              <a:t>‹#›</a:t>
            </a:fld>
            <a:endParaRPr lang="en-US"/>
          </a:p>
        </p:txBody>
      </p:sp>
    </p:spTree>
  </p:cSld>
  <p:clrMapOvr>
    <a:masterClrMapping/>
  </p:clrMapOvr>
  <p:transition xmlns:p14="http://schemas.microsoft.com/office/powerpoint/2010/mai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Tree>
  </p:cSld>
  <p:clrMapOvr>
    <a:masterClrMapping/>
  </p:clrMapOvr>
  <p:transition xmlns:p14="http://schemas.microsoft.com/office/powerpoint/2010/main">
    <p:wipe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FFFF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04800"/>
            <a:ext cx="5638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endParaRPr 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1028" name="Rectangle 4"/>
          <p:cNvSpPr>
            <a:spLocks noGrp="1" noChangeArrowheads="1"/>
          </p:cNvSpPr>
          <p:nvPr>
            <p:ph type="dt" sz="half" idx="2"/>
          </p:nvPr>
        </p:nvSpPr>
        <p:spPr bwMode="auto">
          <a:xfrm>
            <a:off x="3733800" y="6477000"/>
            <a:ext cx="2133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endParaRPr lang="en-US" dirty="0"/>
          </a:p>
        </p:txBody>
      </p:sp>
      <p:sp>
        <p:nvSpPr>
          <p:cNvPr id="1034" name="Rectangle 10"/>
          <p:cNvSpPr>
            <a:spLocks noChangeArrowheads="1"/>
          </p:cNvSpPr>
          <p:nvPr/>
        </p:nvSpPr>
        <p:spPr bwMode="auto">
          <a:xfrm>
            <a:off x="762000" y="1371600"/>
            <a:ext cx="8382000" cy="152400"/>
          </a:xfrm>
          <a:prstGeom prst="rect">
            <a:avLst/>
          </a:prstGeom>
          <a:gradFill rotWithShape="0">
            <a:gsLst>
              <a:gs pos="0">
                <a:srgbClr val="0066FF"/>
              </a:gs>
              <a:gs pos="100000">
                <a:srgbClr val="FFCC66"/>
              </a:gs>
            </a:gsLst>
            <a:lin ang="0" scaled="1"/>
          </a:gradFill>
          <a:ln w="9525">
            <a:noFill/>
            <a:miter lim="800000"/>
            <a:headEnd/>
            <a:tailEnd/>
          </a:ln>
          <a:effectLst/>
        </p:spPr>
        <p:txBody>
          <a:bodyPr wrap="none" lIns="90488" tIns="44450" rIns="90488" bIns="44450" anchor="ctr">
            <a:prstTxWarp prst="textNoShape">
              <a:avLst/>
            </a:prstTxWarp>
          </a:bodyPr>
          <a:lstStyle/>
          <a:p>
            <a:pPr defTabSz="762000" eaLnBrk="0" hangingPunct="0">
              <a:spcBef>
                <a:spcPct val="50000"/>
              </a:spcBef>
            </a:pPr>
            <a:endParaRPr lang="en-US" sz="2400">
              <a:latin typeface="Times New Roman" pitchFamily="-65" charset="0"/>
            </a:endParaRPr>
          </a:p>
        </p:txBody>
      </p:sp>
      <p:sp>
        <p:nvSpPr>
          <p:cNvPr id="1037" name="Text Box 13"/>
          <p:cNvSpPr txBox="1">
            <a:spLocks noChangeArrowheads="1"/>
          </p:cNvSpPr>
          <p:nvPr/>
        </p:nvSpPr>
        <p:spPr bwMode="auto">
          <a:xfrm>
            <a:off x="3733800" y="6553200"/>
            <a:ext cx="2016125"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Event</a:t>
            </a:r>
          </a:p>
        </p:txBody>
      </p:sp>
      <p:pic>
        <p:nvPicPr>
          <p:cNvPr id="1038" name="Picture 14"/>
          <p:cNvPicPr>
            <a:picLocks noChangeAspect="1" noChangeArrowheads="1"/>
          </p:cNvPicPr>
          <p:nvPr/>
        </p:nvPicPr>
        <p:blipFill>
          <a:blip r:embed="rId13"/>
          <a:srcRect/>
          <a:stretch>
            <a:fillRect/>
          </a:stretch>
        </p:blipFill>
        <p:spPr bwMode="auto">
          <a:xfrm>
            <a:off x="0" y="6453188"/>
            <a:ext cx="9144000" cy="404812"/>
          </a:xfrm>
          <a:prstGeom prst="rect">
            <a:avLst/>
          </a:prstGeom>
          <a:noFill/>
          <a:ln w="9525">
            <a:noFill/>
            <a:miter lim="800000"/>
            <a:headEnd/>
            <a:tailEnd/>
          </a:ln>
          <a:effectLst/>
        </p:spPr>
      </p:pic>
      <p:pic>
        <p:nvPicPr>
          <p:cNvPr id="10" name="Picture 7" descr="electronics_computer_science_cmyk.eps"/>
          <p:cNvPicPr>
            <a:picLocks noChangeAspect="1"/>
          </p:cNvPicPr>
          <p:nvPr/>
        </p:nvPicPr>
        <p:blipFill>
          <a:blip r:embed="rId14"/>
          <a:srcRect/>
          <a:stretch>
            <a:fillRect/>
          </a:stretch>
        </p:blipFill>
        <p:spPr bwMode="auto">
          <a:xfrm>
            <a:off x="6248400" y="152400"/>
            <a:ext cx="2705100" cy="1076325"/>
          </a:xfrm>
          <a:prstGeom prst="rect">
            <a:avLst/>
          </a:prstGeom>
          <a:noFill/>
          <a:ln w="9525">
            <a:noFill/>
            <a:miter lim="800000"/>
            <a:headEnd/>
            <a:tailEnd/>
          </a:ln>
        </p:spPr>
      </p:pic>
      <p:sp>
        <p:nvSpPr>
          <p:cNvPr id="11" name="Slide Number Placeholder 4"/>
          <p:cNvSpPr txBox="1">
            <a:spLocks/>
          </p:cNvSpPr>
          <p:nvPr/>
        </p:nvSpPr>
        <p:spPr bwMode="auto">
          <a:xfrm>
            <a:off x="7010400" y="6534150"/>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2637C8-7EFE-A447-BDC5-C74C6EDE5322}" type="slidenum">
              <a:rPr kumimoji="0" lang="en-US" sz="1400" b="0" i="0" u="none" strike="noStrike" kern="1200" cap="none" spc="0" normalizeH="0" baseline="0" noProof="0" smtClean="0">
                <a:ln>
                  <a:noFill/>
                </a:ln>
                <a:solidFill>
                  <a:schemeClr val="bg1"/>
                </a:solidFill>
                <a:effectLst/>
                <a:uLnTx/>
                <a:uFillTx/>
                <a:latin typeface="Arial" pitchFamily="-65"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chemeClr val="bg1"/>
              </a:solidFill>
              <a:effectLst/>
              <a:uLnTx/>
              <a:uFillTx/>
              <a:latin typeface="Arial" pitchFamily="-65" charset="0"/>
              <a:ea typeface="+mn-ea"/>
              <a:cs typeface="+mn-cs"/>
            </a:endParaRPr>
          </a:p>
        </p:txBody>
      </p:sp>
    </p:spTree>
  </p:cSld>
  <p:clrMap bg1="lt1" tx1="dk1" bg2="lt2" tx2="dk2" accent1="accent1" accent2="accent2" accent3="accent3" accent4="accent4" accent5="accent5" accent6="accent6" hlink="hlink" folHlink="folHlink"/>
  <p:sldLayoutIdLst>
    <p:sldLayoutId id="2147483654" r:id="rId1"/>
    <p:sldLayoutId id="2147483660" r:id="rId2"/>
    <p:sldLayoutId id="2147483649" r:id="rId3"/>
    <p:sldLayoutId id="2147483650" r:id="rId4"/>
    <p:sldLayoutId id="2147483652" r:id="rId5"/>
    <p:sldLayoutId id="2147483653" r:id="rId6"/>
    <p:sldLayoutId id="2147483655" r:id="rId7"/>
    <p:sldLayoutId id="2147483656" r:id="rId8"/>
    <p:sldLayoutId id="2147483657" r:id="rId9"/>
    <p:sldLayoutId id="2147483658" r:id="rId10"/>
    <p:sldLayoutId id="2147483659" r:id="rId11"/>
  </p:sldLayoutIdLst>
  <p:transition xmlns:p14="http://schemas.microsoft.com/office/powerpoint/2010/main">
    <p:wipe dir="r"/>
  </p:transition>
  <p:hf sldNum="0" hdr="0" ftr="0" dt="0"/>
  <p:txStyles>
    <p:titleStyle>
      <a:lvl1pPr algn="l" rtl="0" eaLnBrk="1" fontAlgn="base" hangingPunct="1">
        <a:spcBef>
          <a:spcPct val="0"/>
        </a:spcBef>
        <a:spcAft>
          <a:spcPct val="0"/>
        </a:spcAft>
        <a:defRPr sz="2800" b="1">
          <a:solidFill>
            <a:schemeClr val="accent2"/>
          </a:solidFill>
          <a:latin typeface="+mj-lt"/>
          <a:ea typeface="+mj-ea"/>
          <a:cs typeface="+mj-cs"/>
        </a:defRPr>
      </a:lvl1pPr>
      <a:lvl2pPr algn="l" rtl="0" eaLnBrk="1" fontAlgn="base" hangingPunct="1">
        <a:spcBef>
          <a:spcPct val="0"/>
        </a:spcBef>
        <a:spcAft>
          <a:spcPct val="0"/>
        </a:spcAft>
        <a:defRPr sz="2800" b="1">
          <a:solidFill>
            <a:schemeClr val="accent2"/>
          </a:solidFill>
          <a:latin typeface="Tahoma" pitchFamily="-65" charset="0"/>
        </a:defRPr>
      </a:lvl2pPr>
      <a:lvl3pPr algn="l" rtl="0" eaLnBrk="1" fontAlgn="base" hangingPunct="1">
        <a:spcBef>
          <a:spcPct val="0"/>
        </a:spcBef>
        <a:spcAft>
          <a:spcPct val="0"/>
        </a:spcAft>
        <a:defRPr sz="2800" b="1">
          <a:solidFill>
            <a:schemeClr val="accent2"/>
          </a:solidFill>
          <a:latin typeface="Tahoma" pitchFamily="-65" charset="0"/>
        </a:defRPr>
      </a:lvl3pPr>
      <a:lvl4pPr algn="l" rtl="0" eaLnBrk="1" fontAlgn="base" hangingPunct="1">
        <a:spcBef>
          <a:spcPct val="0"/>
        </a:spcBef>
        <a:spcAft>
          <a:spcPct val="0"/>
        </a:spcAft>
        <a:defRPr sz="2800" b="1">
          <a:solidFill>
            <a:schemeClr val="accent2"/>
          </a:solidFill>
          <a:latin typeface="Tahoma" pitchFamily="-65" charset="0"/>
        </a:defRPr>
      </a:lvl4pPr>
      <a:lvl5pPr algn="l" rtl="0" eaLnBrk="1" fontAlgn="base" hangingPunct="1">
        <a:spcBef>
          <a:spcPct val="0"/>
        </a:spcBef>
        <a:spcAft>
          <a:spcPct val="0"/>
        </a:spcAft>
        <a:defRPr sz="2800" b="1">
          <a:solidFill>
            <a:schemeClr val="accent2"/>
          </a:solidFill>
          <a:latin typeface="Tahoma" pitchFamily="-65" charset="0"/>
        </a:defRPr>
      </a:lvl5pPr>
      <a:lvl6pPr marL="457200" algn="l" rtl="0" eaLnBrk="1" fontAlgn="base" hangingPunct="1">
        <a:spcBef>
          <a:spcPct val="0"/>
        </a:spcBef>
        <a:spcAft>
          <a:spcPct val="0"/>
        </a:spcAft>
        <a:defRPr sz="2800" b="1">
          <a:solidFill>
            <a:schemeClr val="accent2"/>
          </a:solidFill>
          <a:latin typeface="Tahoma" pitchFamily="-65" charset="0"/>
        </a:defRPr>
      </a:lvl6pPr>
      <a:lvl7pPr marL="914400" algn="l" rtl="0" eaLnBrk="1" fontAlgn="base" hangingPunct="1">
        <a:spcBef>
          <a:spcPct val="0"/>
        </a:spcBef>
        <a:spcAft>
          <a:spcPct val="0"/>
        </a:spcAft>
        <a:defRPr sz="2800" b="1">
          <a:solidFill>
            <a:schemeClr val="accent2"/>
          </a:solidFill>
          <a:latin typeface="Tahoma" pitchFamily="-65" charset="0"/>
        </a:defRPr>
      </a:lvl7pPr>
      <a:lvl8pPr marL="1371600" algn="l" rtl="0" eaLnBrk="1" fontAlgn="base" hangingPunct="1">
        <a:spcBef>
          <a:spcPct val="0"/>
        </a:spcBef>
        <a:spcAft>
          <a:spcPct val="0"/>
        </a:spcAft>
        <a:defRPr sz="2800" b="1">
          <a:solidFill>
            <a:schemeClr val="accent2"/>
          </a:solidFill>
          <a:latin typeface="Tahoma" pitchFamily="-65" charset="0"/>
        </a:defRPr>
      </a:lvl8pPr>
      <a:lvl9pPr marL="1828800" algn="l" rtl="0" eaLnBrk="1" fontAlgn="base" hangingPunct="1">
        <a:spcBef>
          <a:spcPct val="0"/>
        </a:spcBef>
        <a:spcAft>
          <a:spcPct val="0"/>
        </a:spcAft>
        <a:defRPr sz="2800" b="1">
          <a:solidFill>
            <a:schemeClr val="accent2"/>
          </a:solidFill>
          <a:latin typeface="Tahoma" pitchFamily="-65" charset="0"/>
        </a:defRPr>
      </a:lvl9pPr>
    </p:titleStyle>
    <p:bodyStyle>
      <a:lvl1pPr marL="342900" indent="-342900" algn="l" rtl="0" eaLnBrk="1" fontAlgn="base" hangingPunct="1">
        <a:spcBef>
          <a:spcPct val="20000"/>
        </a:spcBef>
        <a:spcAft>
          <a:spcPct val="0"/>
        </a:spcAft>
        <a:buChar char="•"/>
        <a:defRPr sz="2000">
          <a:solidFill>
            <a:schemeClr val="accent2"/>
          </a:solidFill>
          <a:latin typeface="+mn-lt"/>
          <a:ea typeface="+mn-ea"/>
          <a:cs typeface="+mn-cs"/>
        </a:defRPr>
      </a:lvl1pPr>
      <a:lvl2pPr marL="742950" indent="-285750" algn="l" rtl="0" eaLnBrk="1" fontAlgn="base" hangingPunct="1">
        <a:spcBef>
          <a:spcPct val="20000"/>
        </a:spcBef>
        <a:spcAft>
          <a:spcPct val="0"/>
        </a:spcAft>
        <a:buChar char="–"/>
        <a:defRPr>
          <a:solidFill>
            <a:schemeClr val="accent2"/>
          </a:solidFill>
          <a:latin typeface="+mn-lt"/>
          <a:ea typeface="ＭＳ Ｐゴシック" pitchFamily="-65" charset="-128"/>
        </a:defRPr>
      </a:lvl2pPr>
      <a:lvl3pPr marL="1143000" indent="-228600" algn="l" rtl="0" eaLnBrk="1" fontAlgn="base" hangingPunct="1">
        <a:spcBef>
          <a:spcPct val="20000"/>
        </a:spcBef>
        <a:spcAft>
          <a:spcPct val="0"/>
        </a:spcAft>
        <a:buChar char="•"/>
        <a:defRPr sz="1600">
          <a:solidFill>
            <a:schemeClr val="accent2"/>
          </a:solidFill>
          <a:latin typeface="+mn-lt"/>
          <a:ea typeface="ＭＳ Ｐゴシック" pitchFamily="-65" charset="-128"/>
        </a:defRPr>
      </a:lvl3pPr>
      <a:lvl4pPr marL="1600200" indent="-228600" algn="l" rtl="0" eaLnBrk="1" fontAlgn="base" hangingPunct="1">
        <a:spcBef>
          <a:spcPct val="20000"/>
        </a:spcBef>
        <a:spcAft>
          <a:spcPct val="0"/>
        </a:spcAft>
        <a:buChar char="–"/>
        <a:defRPr sz="1400">
          <a:solidFill>
            <a:schemeClr val="accent2"/>
          </a:solidFill>
          <a:latin typeface="+mn-lt"/>
          <a:ea typeface="ＭＳ Ｐゴシック" pitchFamily="-65" charset="-128"/>
        </a:defRPr>
      </a:lvl4pPr>
      <a:lvl5pPr marL="2057400" indent="-228600" algn="l" rtl="0" eaLnBrk="1" fontAlgn="base" hangingPunct="1">
        <a:spcBef>
          <a:spcPct val="20000"/>
        </a:spcBef>
        <a:spcAft>
          <a:spcPct val="0"/>
        </a:spcAft>
        <a:buChar char="»"/>
        <a:defRPr sz="1200">
          <a:solidFill>
            <a:schemeClr val="accent2"/>
          </a:solidFill>
          <a:latin typeface="+mn-lt"/>
          <a:ea typeface="ＭＳ Ｐゴシック" pitchFamily="-65" charset="-128"/>
        </a:defRPr>
      </a:lvl5pPr>
      <a:lvl6pPr marL="2514600" indent="-228600" algn="l" rtl="0" eaLnBrk="1" fontAlgn="base" hangingPunct="1">
        <a:spcBef>
          <a:spcPct val="20000"/>
        </a:spcBef>
        <a:spcAft>
          <a:spcPct val="0"/>
        </a:spcAft>
        <a:buChar char="»"/>
        <a:defRPr sz="1200">
          <a:solidFill>
            <a:schemeClr val="accent2"/>
          </a:solidFill>
          <a:latin typeface="+mn-lt"/>
          <a:ea typeface="ＭＳ Ｐゴシック" pitchFamily="-65" charset="-128"/>
        </a:defRPr>
      </a:lvl6pPr>
      <a:lvl7pPr marL="2971800" indent="-228600" algn="l" rtl="0" eaLnBrk="1" fontAlgn="base" hangingPunct="1">
        <a:spcBef>
          <a:spcPct val="20000"/>
        </a:spcBef>
        <a:spcAft>
          <a:spcPct val="0"/>
        </a:spcAft>
        <a:buChar char="»"/>
        <a:defRPr sz="1200">
          <a:solidFill>
            <a:schemeClr val="accent2"/>
          </a:solidFill>
          <a:latin typeface="+mn-lt"/>
          <a:ea typeface="ＭＳ Ｐゴシック" pitchFamily="-65" charset="-128"/>
        </a:defRPr>
      </a:lvl7pPr>
      <a:lvl8pPr marL="3429000" indent="-228600" algn="l" rtl="0" eaLnBrk="1" fontAlgn="base" hangingPunct="1">
        <a:spcBef>
          <a:spcPct val="20000"/>
        </a:spcBef>
        <a:spcAft>
          <a:spcPct val="0"/>
        </a:spcAft>
        <a:buChar char="»"/>
        <a:defRPr sz="1200">
          <a:solidFill>
            <a:schemeClr val="accent2"/>
          </a:solidFill>
          <a:latin typeface="+mn-lt"/>
          <a:ea typeface="ＭＳ Ｐゴシック" pitchFamily="-65" charset="-128"/>
        </a:defRPr>
      </a:lvl8pPr>
      <a:lvl9pPr marL="3886200" indent="-228600" algn="l" rtl="0" eaLnBrk="1" fontAlgn="base" hangingPunct="1">
        <a:spcBef>
          <a:spcPct val="20000"/>
        </a:spcBef>
        <a:spcAft>
          <a:spcPct val="0"/>
        </a:spcAft>
        <a:buChar char="»"/>
        <a:defRPr sz="1200">
          <a:solidFill>
            <a:schemeClr val="accent2"/>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25.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hyperlink" Target="http://generator.kitt.net/" TargetMode="External"/><Relationship Id="rId4" Type="http://schemas.openxmlformats.org/officeDocument/2006/relationships/image" Target="../media/image55.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diagramData" Target="../diagrams/data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png"/><Relationship Id="rId3" Type="http://schemas.openxmlformats.org/officeDocument/2006/relationships/image" Target="../media/image6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diagramData" Target="../diagrams/data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7.emf"/><Relationship Id="rId3"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9.png"/><Relationship Id="rId3"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4.xml"/><Relationship Id="rId2" Type="http://schemas.openxmlformats.org/officeDocument/2006/relationships/image" Target="../media/image8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6.png"/><Relationship Id="rId3" Type="http://schemas.openxmlformats.org/officeDocument/2006/relationships/image" Target="../media/image8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16833"/>
            <a:ext cx="4462264" cy="1683618"/>
          </a:xfrm>
        </p:spPr>
        <p:txBody>
          <a:bodyPr/>
          <a:lstStyle/>
          <a:p>
            <a:pPr algn="ctr"/>
            <a:r>
              <a:rPr lang="en-US" dirty="0"/>
              <a:t>The Development of (Institutional) Personal Rich Learning Environments</a:t>
            </a:r>
            <a:endParaRPr lang="en-GB" dirty="0"/>
          </a:p>
        </p:txBody>
      </p:sp>
      <p:sp>
        <p:nvSpPr>
          <p:cNvPr id="3" name="Subtitle 2"/>
          <p:cNvSpPr>
            <a:spLocks noGrp="1"/>
          </p:cNvSpPr>
          <p:nvPr>
            <p:ph type="subTitle" idx="1"/>
          </p:nvPr>
        </p:nvSpPr>
        <p:spPr>
          <a:xfrm>
            <a:off x="1187624" y="3861048"/>
            <a:ext cx="3704456" cy="1991072"/>
          </a:xfrm>
        </p:spPr>
        <p:txBody>
          <a:bodyPr/>
          <a:lstStyle/>
          <a:p>
            <a:r>
              <a:rPr lang="en-US" b="1" dirty="0"/>
              <a:t>Hugh Davis</a:t>
            </a:r>
          </a:p>
          <a:p>
            <a:r>
              <a:rPr lang="en-US" dirty="0"/>
              <a:t>Learning Societies Lab</a:t>
            </a:r>
          </a:p>
          <a:p>
            <a:r>
              <a:rPr lang="en-US" dirty="0"/>
              <a:t>ECS</a:t>
            </a:r>
          </a:p>
          <a:p>
            <a:r>
              <a:rPr lang="en-US" dirty="0"/>
              <a:t>The University of Southampton, UK</a:t>
            </a:r>
          </a:p>
          <a:p>
            <a:r>
              <a:rPr lang="en-US" dirty="0" err="1"/>
              <a:t>users.ecs.soton.ac.uk</a:t>
            </a:r>
            <a:r>
              <a:rPr lang="en-US" dirty="0"/>
              <a:t>/</a:t>
            </a:r>
            <a:r>
              <a:rPr lang="en-US" dirty="0" err="1"/>
              <a:t>hcd</a:t>
            </a:r>
            <a:endParaRPr lang="en-US" dirty="0"/>
          </a:p>
          <a:p>
            <a:endParaRPr lang="en-US" dirty="0"/>
          </a:p>
        </p:txBody>
      </p:sp>
      <p:pic>
        <p:nvPicPr>
          <p:cNvPr id="4" name="Picture 3"/>
          <p:cNvPicPr>
            <a:picLocks noChangeAspect="1"/>
          </p:cNvPicPr>
          <p:nvPr/>
        </p:nvPicPr>
        <p:blipFill>
          <a:blip r:embed="rId2"/>
          <a:stretch>
            <a:fillRect/>
          </a:stretch>
        </p:blipFill>
        <p:spPr>
          <a:xfrm>
            <a:off x="5148064" y="1916832"/>
            <a:ext cx="3810000" cy="4254500"/>
          </a:xfrm>
          <a:prstGeom prst="rect">
            <a:avLst/>
          </a:prstGeom>
        </p:spPr>
      </p:pic>
    </p:spTree>
    <p:extLst>
      <p:ext uri="{BB962C8B-B14F-4D97-AF65-F5344CB8AC3E}">
        <p14:creationId xmlns:p14="http://schemas.microsoft.com/office/powerpoint/2010/main" val="8488130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6"/>
          <p:cNvPicPr>
            <a:picLocks noChangeAspect="1"/>
          </p:cNvPicPr>
          <p:nvPr/>
        </p:nvPicPr>
        <p:blipFill>
          <a:blip r:embed="rId3"/>
          <a:srcRect/>
          <a:stretch>
            <a:fillRect/>
          </a:stretch>
        </p:blipFill>
        <p:spPr bwMode="auto">
          <a:xfrm>
            <a:off x="659542" y="683060"/>
            <a:ext cx="2089150" cy="1457325"/>
          </a:xfrm>
          <a:prstGeom prst="rect">
            <a:avLst/>
          </a:prstGeom>
          <a:noFill/>
          <a:ln w="9525">
            <a:noFill/>
            <a:miter lim="800000"/>
            <a:headEnd/>
            <a:tailEnd/>
          </a:ln>
        </p:spPr>
      </p:pic>
      <p:sp>
        <p:nvSpPr>
          <p:cNvPr id="28673" name="Title 1"/>
          <p:cNvSpPr>
            <a:spLocks noGrp="1"/>
          </p:cNvSpPr>
          <p:nvPr>
            <p:ph type="title"/>
          </p:nvPr>
        </p:nvSpPr>
        <p:spPr/>
        <p:txBody>
          <a:bodyPr/>
          <a:lstStyle/>
          <a:p>
            <a:pPr eaLnBrk="1" hangingPunct="1"/>
            <a:r>
              <a:rPr lang="en-GB" dirty="0" smtClean="0"/>
              <a:t>Virtual Learning Environments (VLE)</a:t>
            </a:r>
          </a:p>
        </p:txBody>
      </p:sp>
      <p:pic>
        <p:nvPicPr>
          <p:cNvPr id="28675" name="Picture 5"/>
          <p:cNvPicPr>
            <a:picLocks noChangeAspect="1"/>
          </p:cNvPicPr>
          <p:nvPr/>
        </p:nvPicPr>
        <p:blipFill>
          <a:blip r:embed="rId4"/>
          <a:srcRect/>
          <a:stretch>
            <a:fillRect/>
          </a:stretch>
        </p:blipFill>
        <p:spPr bwMode="auto">
          <a:xfrm>
            <a:off x="2724150" y="1524000"/>
            <a:ext cx="2076450" cy="2139950"/>
          </a:xfrm>
          <a:prstGeom prst="rect">
            <a:avLst/>
          </a:prstGeom>
          <a:noFill/>
          <a:ln w="9525">
            <a:noFill/>
            <a:miter lim="800000"/>
            <a:headEnd/>
            <a:tailEnd/>
          </a:ln>
        </p:spPr>
      </p:pic>
      <p:pic>
        <p:nvPicPr>
          <p:cNvPr id="28678" name="Picture 9"/>
          <p:cNvPicPr>
            <a:picLocks noChangeAspect="1"/>
          </p:cNvPicPr>
          <p:nvPr/>
        </p:nvPicPr>
        <p:blipFill>
          <a:blip r:embed="rId5"/>
          <a:srcRect/>
          <a:stretch>
            <a:fillRect/>
          </a:stretch>
        </p:blipFill>
        <p:spPr bwMode="auto">
          <a:xfrm>
            <a:off x="1340487" y="2140385"/>
            <a:ext cx="1663700" cy="1308100"/>
          </a:xfrm>
          <a:prstGeom prst="rect">
            <a:avLst/>
          </a:prstGeom>
          <a:noFill/>
          <a:ln w="9525">
            <a:noFill/>
            <a:miter lim="800000"/>
            <a:headEnd/>
            <a:tailEnd/>
          </a:ln>
        </p:spPr>
      </p:pic>
      <p:pic>
        <p:nvPicPr>
          <p:cNvPr id="28679" name="Picture 10"/>
          <p:cNvPicPr>
            <a:picLocks noChangeAspect="1"/>
          </p:cNvPicPr>
          <p:nvPr/>
        </p:nvPicPr>
        <p:blipFill>
          <a:blip r:embed="rId6"/>
          <a:srcRect/>
          <a:stretch>
            <a:fillRect/>
          </a:stretch>
        </p:blipFill>
        <p:spPr bwMode="auto">
          <a:xfrm>
            <a:off x="197487" y="2364222"/>
            <a:ext cx="1143000" cy="1084263"/>
          </a:xfrm>
          <a:prstGeom prst="rect">
            <a:avLst/>
          </a:prstGeom>
          <a:noFill/>
          <a:ln w="9525">
            <a:noFill/>
            <a:miter lim="800000"/>
            <a:headEnd/>
            <a:tailEnd/>
          </a:ln>
        </p:spPr>
      </p:pic>
      <p:pic>
        <p:nvPicPr>
          <p:cNvPr id="28680" name="Content Placeholder 7" descr="test"/>
          <p:cNvPicPr>
            <a:picLocks noGrp="1" noChangeAspect="1" noChangeArrowheads="1"/>
          </p:cNvPicPr>
          <p:nvPr>
            <p:ph sz="half" idx="1"/>
          </p:nvPr>
        </p:nvPicPr>
        <p:blipFill>
          <a:blip r:embed="rId7"/>
          <a:srcRect/>
          <a:stretch>
            <a:fillRect/>
          </a:stretch>
        </p:blipFill>
        <p:spPr>
          <a:xfrm>
            <a:off x="381000" y="4191000"/>
            <a:ext cx="1676400" cy="1601788"/>
          </a:xfrm>
        </p:spPr>
      </p:pic>
      <p:sp>
        <p:nvSpPr>
          <p:cNvPr id="28681" name="TextBox 11"/>
          <p:cNvSpPr txBox="1">
            <a:spLocks noChangeArrowheads="1"/>
          </p:cNvSpPr>
          <p:nvPr/>
        </p:nvSpPr>
        <p:spPr bwMode="auto">
          <a:xfrm>
            <a:off x="5619751" y="1755685"/>
            <a:ext cx="2971800" cy="1200329"/>
          </a:xfrm>
          <a:prstGeom prst="rect">
            <a:avLst/>
          </a:prstGeom>
          <a:noFill/>
          <a:ln w="9525">
            <a:noFill/>
            <a:miter lim="800000"/>
            <a:headEnd/>
            <a:tailEnd/>
          </a:ln>
        </p:spPr>
        <p:txBody>
          <a:bodyPr>
            <a:prstTxWarp prst="textNoShape">
              <a:avLst/>
            </a:prstTxWarp>
            <a:spAutoFit/>
          </a:bodyPr>
          <a:lstStyle/>
          <a:p>
            <a:r>
              <a:rPr lang="en-GB" sz="1800" dirty="0" smtClean="0"/>
              <a:t>VLEs replicated (a perception of) traditional </a:t>
            </a:r>
            <a:r>
              <a:rPr lang="en-GB" sz="1800" dirty="0"/>
              <a:t>teaching </a:t>
            </a:r>
            <a:r>
              <a:rPr lang="en-GB" sz="1800" dirty="0" smtClean="0"/>
              <a:t>by providing content delivery </a:t>
            </a:r>
            <a:r>
              <a:rPr lang="en-GB" sz="1800" dirty="0"/>
              <a:t>on-line</a:t>
            </a:r>
          </a:p>
        </p:txBody>
      </p:sp>
      <p:pic>
        <p:nvPicPr>
          <p:cNvPr id="10" name="Picture 12" descr="myBb_ng-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0733" y="3029157"/>
            <a:ext cx="5105750" cy="382884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0" descr="IMG_0773"/>
          <p:cNvPicPr>
            <a:picLocks noChangeAspect="1" noChangeArrowheads="1"/>
          </p:cNvPicPr>
          <p:nvPr/>
        </p:nvPicPr>
        <p:blipFill>
          <a:blip r:embed="rId9"/>
          <a:srcRect/>
          <a:stretch>
            <a:fillRect/>
          </a:stretch>
        </p:blipFill>
        <p:spPr bwMode="auto">
          <a:xfrm>
            <a:off x="990600" y="3352800"/>
            <a:ext cx="2020888" cy="1377950"/>
          </a:xfrm>
          <a:prstGeom prst="rect">
            <a:avLst/>
          </a:prstGeom>
          <a:noFill/>
          <a:ln w="9525">
            <a:noFill/>
            <a:miter lim="800000"/>
            <a:headEnd/>
            <a:tailEnd/>
          </a:ln>
        </p:spPr>
      </p:pic>
    </p:spTree>
    <p:extLst>
      <p:ext uri="{BB962C8B-B14F-4D97-AF65-F5344CB8AC3E}">
        <p14:creationId xmlns:p14="http://schemas.microsoft.com/office/powerpoint/2010/main" val="18785051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idx="4294967295"/>
          </p:nvPr>
        </p:nvSpPr>
        <p:spPr/>
        <p:txBody>
          <a:bodyPr/>
          <a:lstStyle/>
          <a:p>
            <a:pPr eaLnBrk="1" hangingPunct="1"/>
            <a:r>
              <a:rPr lang="en-GB" dirty="0" smtClean="0"/>
              <a:t>But Why VLEs?</a:t>
            </a:r>
          </a:p>
        </p:txBody>
      </p:sp>
      <p:sp>
        <p:nvSpPr>
          <p:cNvPr id="142340" name="Date Placeholder 3"/>
          <p:cNvSpPr txBox="1">
            <a:spLocks noGrp="1"/>
          </p:cNvSpPr>
          <p:nvPr/>
        </p:nvSpPr>
        <p:spPr bwMode="auto">
          <a:xfrm>
            <a:off x="3733800" y="6477000"/>
            <a:ext cx="2133600" cy="381000"/>
          </a:xfrm>
          <a:prstGeom prst="rect">
            <a:avLst/>
          </a:prstGeom>
          <a:noFill/>
          <a:ln w="9525">
            <a:noFill/>
            <a:miter lim="800000"/>
            <a:headEnd/>
            <a:tailEnd/>
          </a:ln>
        </p:spPr>
        <p:txBody>
          <a:bodyPr>
            <a:prstTxWarp prst="textNoShape">
              <a:avLst/>
            </a:prstTxWarp>
          </a:bodyPr>
          <a:lstStyle/>
          <a:p>
            <a:endParaRPr lang="en-US" sz="1400">
              <a:solidFill>
                <a:schemeClr val="bg1"/>
              </a:solidFill>
            </a:endParaRPr>
          </a:p>
        </p:txBody>
      </p:sp>
      <p:sp>
        <p:nvSpPr>
          <p:cNvPr id="142341" name="Rectangle 5"/>
          <p:cNvSpPr>
            <a:spLocks noGrp="1" noChangeArrowheads="1"/>
          </p:cNvSpPr>
          <p:nvPr>
            <p:ph type="body" sz="half" idx="4294967295"/>
          </p:nvPr>
        </p:nvSpPr>
        <p:spPr>
          <a:xfrm>
            <a:off x="4788024" y="1845288"/>
            <a:ext cx="4038600" cy="5012712"/>
          </a:xfrm>
        </p:spPr>
        <p:txBody>
          <a:bodyPr>
            <a:normAutofit/>
          </a:bodyPr>
          <a:lstStyle/>
          <a:p>
            <a:r>
              <a:rPr lang="en-GB" sz="1800" dirty="0"/>
              <a:t>Historically most teachers did not do (or even understand) html or </a:t>
            </a:r>
            <a:r>
              <a:rPr lang="en-GB" sz="1800" dirty="0" smtClean="0"/>
              <a:t>FTP</a:t>
            </a:r>
          </a:p>
          <a:p>
            <a:r>
              <a:rPr lang="en-GB" sz="1800" dirty="0" smtClean="0"/>
              <a:t>Many </a:t>
            </a:r>
            <a:r>
              <a:rPr lang="en-GB" sz="1800" dirty="0"/>
              <a:t>teachers and students did not do email </a:t>
            </a:r>
            <a:r>
              <a:rPr lang="en-GB" sz="1800" dirty="0" smtClean="0"/>
              <a:t> (</a:t>
            </a:r>
            <a:r>
              <a:rPr lang="en-GB" sz="1800" dirty="0"/>
              <a:t>or other communication tools</a:t>
            </a:r>
            <a:r>
              <a:rPr lang="en-GB" sz="1800" dirty="0" smtClean="0"/>
              <a:t>)</a:t>
            </a:r>
          </a:p>
          <a:p>
            <a:r>
              <a:rPr lang="en-GB" sz="1800" dirty="0" smtClean="0"/>
              <a:t>Information </a:t>
            </a:r>
            <a:r>
              <a:rPr lang="en-GB" sz="1800" dirty="0"/>
              <a:t>literacy was not </a:t>
            </a:r>
            <a:r>
              <a:rPr lang="en-GB" sz="1800" dirty="0" smtClean="0"/>
              <a:t>high</a:t>
            </a:r>
          </a:p>
          <a:p>
            <a:r>
              <a:rPr lang="en-GB" sz="1800" dirty="0" smtClean="0"/>
              <a:t>Teachers </a:t>
            </a:r>
            <a:r>
              <a:rPr lang="en-GB" sz="1800" dirty="0"/>
              <a:t>were reluctant to allow their online work to be widely </a:t>
            </a:r>
            <a:r>
              <a:rPr lang="en-GB" sz="1800" dirty="0" smtClean="0"/>
              <a:t>seen</a:t>
            </a:r>
            <a:br>
              <a:rPr lang="en-GB" sz="1800" dirty="0" smtClean="0"/>
            </a:br>
            <a:r>
              <a:rPr lang="en-GB" sz="1800" dirty="0" smtClean="0"/>
              <a:t>- </a:t>
            </a:r>
            <a:r>
              <a:rPr lang="en-US" sz="1800" dirty="0" smtClean="0"/>
              <a:t>O</a:t>
            </a:r>
            <a:r>
              <a:rPr lang="en-GB" sz="1800" dirty="0" smtClean="0"/>
              <a:t>r </a:t>
            </a:r>
            <a:r>
              <a:rPr lang="en-GB" sz="1800" dirty="0"/>
              <a:t>they had licences which control the distribution of </a:t>
            </a:r>
            <a:r>
              <a:rPr lang="en-GB" sz="1800" dirty="0" smtClean="0"/>
              <a:t>resources</a:t>
            </a:r>
          </a:p>
          <a:p>
            <a:pPr marL="0" indent="0">
              <a:buNone/>
            </a:pPr>
            <a:endParaRPr lang="en-GB" sz="1800" dirty="0"/>
          </a:p>
          <a:p>
            <a:endParaRPr lang="en-GB" sz="1800" dirty="0"/>
          </a:p>
          <a:p>
            <a:pPr marL="457200" lvl="1" indent="0" eaLnBrk="1" hangingPunct="1">
              <a:buNone/>
            </a:pPr>
            <a:endParaRPr lang="en-US" sz="1600" dirty="0">
              <a:ea typeface="ＭＳ Ｐゴシック" pitchFamily="-123" charset="-128"/>
            </a:endParaRPr>
          </a:p>
        </p:txBody>
      </p:sp>
      <p:pic>
        <p:nvPicPr>
          <p:cNvPr id="142342" name="Picture 6" descr="BlackboardForDummies"/>
          <p:cNvPicPr>
            <a:picLocks noGrp="1" noChangeAspect="1" noChangeArrowheads="1"/>
          </p:cNvPicPr>
          <p:nvPr>
            <p:ph sz="half" idx="4294967295"/>
          </p:nvPr>
        </p:nvPicPr>
        <p:blipFill>
          <a:blip r:embed="rId3"/>
          <a:srcRect/>
          <a:stretch>
            <a:fillRect/>
          </a:stretch>
        </p:blipFill>
        <p:spPr>
          <a:xfrm>
            <a:off x="160866" y="1580444"/>
            <a:ext cx="2436813" cy="3124200"/>
          </a:xfrm>
        </p:spPr>
      </p:pic>
      <p:pic>
        <p:nvPicPr>
          <p:cNvPr id="142344" name="Picture 8"/>
          <p:cNvPicPr>
            <a:picLocks noChangeAspect="1" noChangeArrowheads="1"/>
          </p:cNvPicPr>
          <p:nvPr/>
        </p:nvPicPr>
        <p:blipFill>
          <a:blip r:embed="rId4"/>
          <a:srcRect/>
          <a:stretch>
            <a:fillRect/>
          </a:stretch>
        </p:blipFill>
        <p:spPr bwMode="auto">
          <a:xfrm>
            <a:off x="1075266" y="2494844"/>
            <a:ext cx="2514600" cy="3152775"/>
          </a:xfrm>
          <a:prstGeom prst="rect">
            <a:avLst/>
          </a:prstGeom>
          <a:noFill/>
          <a:ln w="9525">
            <a:noFill/>
            <a:miter lim="800000"/>
            <a:headEnd/>
            <a:tailEnd/>
          </a:ln>
          <a:effectLst/>
        </p:spPr>
      </p:pic>
      <p:pic>
        <p:nvPicPr>
          <p:cNvPr id="142346" name="Picture 10"/>
          <p:cNvPicPr>
            <a:picLocks noChangeAspect="1" noChangeArrowheads="1"/>
          </p:cNvPicPr>
          <p:nvPr/>
        </p:nvPicPr>
        <p:blipFill>
          <a:blip r:embed="rId5"/>
          <a:srcRect/>
          <a:stretch>
            <a:fillRect/>
          </a:stretch>
        </p:blipFill>
        <p:spPr bwMode="auto">
          <a:xfrm>
            <a:off x="2294466" y="3333044"/>
            <a:ext cx="2489200" cy="3124200"/>
          </a:xfrm>
          <a:prstGeom prst="rect">
            <a:avLst/>
          </a:prstGeom>
          <a:noFill/>
          <a:ln w="9525">
            <a:noFill/>
            <a:miter lim="800000"/>
            <a:headEnd/>
            <a:tailEnd/>
          </a:ln>
          <a:effectLst/>
        </p:spPr>
      </p:pic>
    </p:spTree>
    <p:extLst>
      <p:ext uri="{BB962C8B-B14F-4D97-AF65-F5344CB8AC3E}">
        <p14:creationId xmlns:p14="http://schemas.microsoft.com/office/powerpoint/2010/main" val="231555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VLEs? (2)</a:t>
            </a:r>
            <a:endParaRPr lang="en-GB" dirty="0"/>
          </a:p>
        </p:txBody>
      </p:sp>
      <p:sp>
        <p:nvSpPr>
          <p:cNvPr id="3" name="Content Placeholder 2"/>
          <p:cNvSpPr>
            <a:spLocks noGrp="1"/>
          </p:cNvSpPr>
          <p:nvPr>
            <p:ph idx="1"/>
          </p:nvPr>
        </p:nvSpPr>
        <p:spPr>
          <a:xfrm>
            <a:off x="4800600" y="2133601"/>
            <a:ext cx="3875856" cy="575320"/>
          </a:xfrm>
        </p:spPr>
        <p:txBody>
          <a:bodyPr/>
          <a:lstStyle/>
          <a:p>
            <a:pPr>
              <a:buNone/>
            </a:pPr>
            <a:r>
              <a:rPr lang="en-GB" dirty="0" smtClean="0"/>
              <a:t> VLEs are ultimately supportable</a:t>
            </a:r>
          </a:p>
          <a:p>
            <a:pPr>
              <a:buNone/>
            </a:pPr>
            <a:endParaRPr lang="en-GB" dirty="0"/>
          </a:p>
          <a:p>
            <a:pPr>
              <a:buNone/>
            </a:pPr>
            <a:endParaRPr lang="en-GB" dirty="0"/>
          </a:p>
        </p:txBody>
      </p:sp>
      <p:pic>
        <p:nvPicPr>
          <p:cNvPr id="6" name="Picture 5"/>
          <p:cNvPicPr>
            <a:picLocks noChangeAspect="1"/>
          </p:cNvPicPr>
          <p:nvPr/>
        </p:nvPicPr>
        <p:blipFill>
          <a:blip r:embed="rId2"/>
          <a:stretch>
            <a:fillRect/>
          </a:stretch>
        </p:blipFill>
        <p:spPr>
          <a:xfrm>
            <a:off x="762000" y="2286000"/>
            <a:ext cx="3393935" cy="3200400"/>
          </a:xfrm>
          <a:prstGeom prst="rect">
            <a:avLst/>
          </a:prstGeom>
        </p:spPr>
      </p:pic>
      <p:sp>
        <p:nvSpPr>
          <p:cNvPr id="5" name="TextBox 4"/>
          <p:cNvSpPr txBox="1"/>
          <p:nvPr/>
        </p:nvSpPr>
        <p:spPr>
          <a:xfrm>
            <a:off x="4932041" y="3501008"/>
            <a:ext cx="3744415" cy="2031325"/>
          </a:xfrm>
          <a:prstGeom prst="rect">
            <a:avLst/>
          </a:prstGeom>
          <a:noFill/>
        </p:spPr>
        <p:txBody>
          <a:bodyPr wrap="square" rtlCol="0">
            <a:spAutoFit/>
          </a:bodyPr>
          <a:lstStyle/>
          <a:p>
            <a:pPr>
              <a:buNone/>
            </a:pPr>
            <a:r>
              <a:rPr lang="en-GB" dirty="0"/>
              <a:t>In summary:</a:t>
            </a:r>
          </a:p>
          <a:p>
            <a:pPr>
              <a:buNone/>
            </a:pPr>
            <a:r>
              <a:rPr lang="en-GB" dirty="0" smtClean="0"/>
              <a:t>VLEs </a:t>
            </a:r>
            <a:r>
              <a:rPr lang="en-GB" dirty="0"/>
              <a:t>provided a toolkit to enable teachers to </a:t>
            </a:r>
            <a:r>
              <a:rPr lang="en-GB" dirty="0" smtClean="0"/>
              <a:t>do: </a:t>
            </a:r>
          </a:p>
          <a:p>
            <a:pPr>
              <a:buNone/>
            </a:pPr>
            <a:r>
              <a:rPr lang="en-GB" dirty="0" smtClean="0"/>
              <a:t>  file </a:t>
            </a:r>
            <a:r>
              <a:rPr lang="en-GB" dirty="0"/>
              <a:t>creation and distribution, </a:t>
            </a:r>
            <a:endParaRPr lang="en-GB" dirty="0" smtClean="0"/>
          </a:p>
          <a:p>
            <a:pPr>
              <a:buNone/>
            </a:pPr>
            <a:r>
              <a:rPr lang="en-GB" dirty="0" smtClean="0"/>
              <a:t>  email </a:t>
            </a:r>
            <a:r>
              <a:rPr lang="en-GB" dirty="0"/>
              <a:t>and announcements, </a:t>
            </a:r>
            <a:endParaRPr lang="en-GB" dirty="0" smtClean="0"/>
          </a:p>
          <a:p>
            <a:pPr>
              <a:buNone/>
            </a:pPr>
            <a:r>
              <a:rPr lang="en-GB" dirty="0" smtClean="0"/>
              <a:t>  chats </a:t>
            </a:r>
            <a:r>
              <a:rPr lang="en-GB" dirty="0"/>
              <a:t>and </a:t>
            </a:r>
            <a:r>
              <a:rPr lang="en-GB" dirty="0" smtClean="0"/>
              <a:t>forums, </a:t>
            </a:r>
          </a:p>
          <a:p>
            <a:pPr>
              <a:buNone/>
            </a:pPr>
            <a:r>
              <a:rPr lang="en-GB" dirty="0" smtClean="0"/>
              <a:t>all </a:t>
            </a:r>
            <a:r>
              <a:rPr lang="en-GB" dirty="0"/>
              <a:t>in a safe controlled environment</a:t>
            </a:r>
          </a:p>
        </p:txBody>
      </p:sp>
    </p:spTree>
    <p:extLst>
      <p:ext uri="{BB962C8B-B14F-4D97-AF65-F5344CB8AC3E}">
        <p14:creationId xmlns:p14="http://schemas.microsoft.com/office/powerpoint/2010/main" val="3480586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5638800" cy="1143000"/>
          </a:xfrm>
        </p:spPr>
        <p:txBody>
          <a:bodyPr/>
          <a:lstStyle/>
          <a:p>
            <a:r>
              <a:rPr lang="en-GB" sz="2400" dirty="0" smtClean="0"/>
              <a:t>Programmed Learning Reborn:</a:t>
            </a:r>
            <a:br>
              <a:rPr lang="en-GB" sz="2400" dirty="0" smtClean="0"/>
            </a:br>
            <a:r>
              <a:rPr lang="en-GB" sz="2400" dirty="0" smtClean="0"/>
              <a:t>SCORM and Simple Sequencing</a:t>
            </a:r>
            <a:endParaRPr lang="en-GB" sz="2400" dirty="0"/>
          </a:p>
        </p:txBody>
      </p:sp>
      <p:sp>
        <p:nvSpPr>
          <p:cNvPr id="3" name="Content Placeholder 2"/>
          <p:cNvSpPr>
            <a:spLocks noGrp="1"/>
          </p:cNvSpPr>
          <p:nvPr>
            <p:ph idx="1"/>
          </p:nvPr>
        </p:nvSpPr>
        <p:spPr/>
        <p:txBody>
          <a:bodyPr/>
          <a:lstStyle/>
          <a:p>
            <a:pPr marL="0" indent="0">
              <a:buNone/>
            </a:pPr>
            <a:r>
              <a:rPr lang="en-GB" dirty="0" smtClean="0"/>
              <a:t>VLEs like Blackboard have adopted these standards as they suit their view of education very well.</a:t>
            </a:r>
            <a:endParaRPr lang="en-GB" dirty="0"/>
          </a:p>
        </p:txBody>
      </p:sp>
      <p:pic>
        <p:nvPicPr>
          <p:cNvPr id="4" name="Picture 3"/>
          <p:cNvPicPr>
            <a:picLocks noChangeAspect="1"/>
          </p:cNvPicPr>
          <p:nvPr/>
        </p:nvPicPr>
        <p:blipFill>
          <a:blip r:embed="rId2"/>
          <a:stretch>
            <a:fillRect/>
          </a:stretch>
        </p:blipFill>
        <p:spPr>
          <a:xfrm>
            <a:off x="467544" y="2780928"/>
            <a:ext cx="4327128" cy="3193420"/>
          </a:xfrm>
          <a:prstGeom prst="rect">
            <a:avLst/>
          </a:prstGeom>
        </p:spPr>
      </p:pic>
      <p:pic>
        <p:nvPicPr>
          <p:cNvPr id="5" name="Picture 4"/>
          <p:cNvPicPr>
            <a:picLocks noChangeAspect="1"/>
          </p:cNvPicPr>
          <p:nvPr/>
        </p:nvPicPr>
        <p:blipFill>
          <a:blip r:embed="rId3"/>
          <a:stretch>
            <a:fillRect/>
          </a:stretch>
        </p:blipFill>
        <p:spPr>
          <a:xfrm>
            <a:off x="3881582" y="3573016"/>
            <a:ext cx="5258544" cy="2954238"/>
          </a:xfrm>
          <a:prstGeom prst="rect">
            <a:avLst/>
          </a:prstGeom>
        </p:spPr>
      </p:pic>
      <p:sp>
        <p:nvSpPr>
          <p:cNvPr id="6" name="TextBox 5"/>
          <p:cNvSpPr txBox="1"/>
          <p:nvPr/>
        </p:nvSpPr>
        <p:spPr>
          <a:xfrm>
            <a:off x="5220072" y="2348880"/>
            <a:ext cx="3674992" cy="646331"/>
          </a:xfrm>
          <a:prstGeom prst="rect">
            <a:avLst/>
          </a:prstGeom>
          <a:noFill/>
          <a:ln>
            <a:solidFill>
              <a:schemeClr val="accent2"/>
            </a:solidFill>
          </a:ln>
        </p:spPr>
        <p:txBody>
          <a:bodyPr wrap="none" rtlCol="0">
            <a:spAutoFit/>
          </a:bodyPr>
          <a:lstStyle/>
          <a:p>
            <a:r>
              <a:rPr lang="en-GB" dirty="0" smtClean="0"/>
              <a:t>But the pedagogic model is </a:t>
            </a:r>
          </a:p>
          <a:p>
            <a:r>
              <a:rPr lang="en-GB" dirty="0" smtClean="0"/>
              <a:t>Still content push to a lone learner</a:t>
            </a:r>
            <a:endParaRPr lang="en-GB" dirty="0"/>
          </a:p>
        </p:txBody>
      </p:sp>
    </p:spTree>
    <p:extLst>
      <p:ext uri="{BB962C8B-B14F-4D97-AF65-F5344CB8AC3E}">
        <p14:creationId xmlns:p14="http://schemas.microsoft.com/office/powerpoint/2010/main" val="21295258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5638800" cy="1331168"/>
          </a:xfrm>
        </p:spPr>
        <p:txBody>
          <a:bodyPr/>
          <a:lstStyle/>
          <a:p>
            <a:r>
              <a:rPr lang="en-GB" dirty="0" smtClean="0"/>
              <a:t>ITS Reborn:</a:t>
            </a:r>
            <a:br>
              <a:rPr lang="en-GB" dirty="0" smtClean="0"/>
            </a:br>
            <a:r>
              <a:rPr lang="en-GB" dirty="0" err="1" smtClean="0"/>
              <a:t>Adaptivity</a:t>
            </a:r>
            <a:r>
              <a:rPr lang="en-GB" dirty="0" smtClean="0"/>
              <a:t> and Personalisation</a:t>
            </a:r>
            <a:endParaRPr lang="en-GB" dirty="0"/>
          </a:p>
        </p:txBody>
      </p:sp>
      <p:sp>
        <p:nvSpPr>
          <p:cNvPr id="3" name="Content Placeholder 2"/>
          <p:cNvSpPr>
            <a:spLocks noGrp="1"/>
          </p:cNvSpPr>
          <p:nvPr>
            <p:ph idx="1"/>
          </p:nvPr>
        </p:nvSpPr>
        <p:spPr/>
        <p:txBody>
          <a:bodyPr/>
          <a:lstStyle/>
          <a:p>
            <a:pPr>
              <a:buNone/>
            </a:pPr>
            <a:r>
              <a:rPr lang="en-GB" sz="1800" dirty="0" smtClean="0"/>
              <a:t>The AH/UMAP community assume that the pedagogic limitations of Web 1.0 may be improved by</a:t>
            </a:r>
          </a:p>
          <a:p>
            <a:r>
              <a:rPr lang="en-GB" sz="1800" dirty="0" smtClean="0"/>
              <a:t>Allowing users to define their learning goals</a:t>
            </a:r>
          </a:p>
          <a:p>
            <a:r>
              <a:rPr lang="en-GB" sz="1800" dirty="0" smtClean="0"/>
              <a:t>Adapting the content and navigation, according to some user model</a:t>
            </a:r>
          </a:p>
          <a:p>
            <a:pPr marL="0" indent="0">
              <a:buNone/>
            </a:pPr>
            <a:r>
              <a:rPr lang="en-GB" sz="1800" dirty="0" smtClean="0"/>
              <a:t>(similar to ITS)</a:t>
            </a:r>
          </a:p>
          <a:p>
            <a:pPr marL="0" indent="0">
              <a:buNone/>
            </a:pPr>
            <a:endParaRPr lang="en-GB" dirty="0" smtClean="0"/>
          </a:p>
          <a:p>
            <a:pPr>
              <a:buNone/>
            </a:pPr>
            <a:endParaRPr lang="en-GB" dirty="0" smtClean="0"/>
          </a:p>
        </p:txBody>
      </p:sp>
      <p:pic>
        <p:nvPicPr>
          <p:cNvPr id="4" name="Picture 3"/>
          <p:cNvPicPr>
            <a:picLocks noChangeAspect="1"/>
          </p:cNvPicPr>
          <p:nvPr/>
        </p:nvPicPr>
        <p:blipFill>
          <a:blip r:embed="rId2"/>
          <a:stretch>
            <a:fillRect/>
          </a:stretch>
        </p:blipFill>
        <p:spPr>
          <a:xfrm>
            <a:off x="4788024" y="3068960"/>
            <a:ext cx="3674864" cy="3403211"/>
          </a:xfrm>
          <a:prstGeom prst="rect">
            <a:avLst/>
          </a:prstGeom>
        </p:spPr>
      </p:pic>
      <p:sp>
        <p:nvSpPr>
          <p:cNvPr id="5" name="TextBox 4"/>
          <p:cNvSpPr txBox="1"/>
          <p:nvPr/>
        </p:nvSpPr>
        <p:spPr>
          <a:xfrm>
            <a:off x="539552" y="3717032"/>
            <a:ext cx="3384376" cy="1477328"/>
          </a:xfrm>
          <a:prstGeom prst="rect">
            <a:avLst/>
          </a:prstGeom>
          <a:noFill/>
          <a:ln>
            <a:solidFill>
              <a:schemeClr val="accent2"/>
            </a:solidFill>
          </a:ln>
        </p:spPr>
        <p:txBody>
          <a:bodyPr wrap="square" rtlCol="0">
            <a:spAutoFit/>
          </a:bodyPr>
          <a:lstStyle/>
          <a:p>
            <a:r>
              <a:rPr lang="en-GB" dirty="0" smtClean="0"/>
              <a:t>But still about pushing  content</a:t>
            </a:r>
          </a:p>
          <a:p>
            <a:r>
              <a:rPr lang="en-GB" dirty="0" smtClean="0"/>
              <a:t>Just better chosen content</a:t>
            </a:r>
          </a:p>
          <a:p>
            <a:pPr marL="285750" indent="-285750">
              <a:buFontTx/>
              <a:buChar char="-"/>
            </a:pPr>
            <a:r>
              <a:rPr lang="en-GB" dirty="0" smtClean="0"/>
              <a:t>And the idea that all learning can be represented as a concept map is limiting</a:t>
            </a:r>
          </a:p>
        </p:txBody>
      </p:sp>
    </p:spTree>
    <p:extLst>
      <p:ext uri="{BB962C8B-B14F-4D97-AF65-F5344CB8AC3E}">
        <p14:creationId xmlns:p14="http://schemas.microsoft.com/office/powerpoint/2010/main" val="492800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3321067850"/>
              </p:ext>
            </p:extLst>
          </p:nvPr>
        </p:nvGraphicFramePr>
        <p:xfrm>
          <a:off x="838200" y="2057400"/>
          <a:ext cx="66294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1825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rcRect t="13336" b="13336"/>
          <a:stretch>
            <a:fillRect/>
          </a:stretch>
        </p:blipFill>
        <p:spPr>
          <a:xfrm>
            <a:off x="30306" y="1412776"/>
            <a:ext cx="9115504" cy="5013176"/>
          </a:xfrm>
        </p:spPr>
      </p:pic>
      <p:sp>
        <p:nvSpPr>
          <p:cNvPr id="5" name="TextBox 4"/>
          <p:cNvSpPr txBox="1"/>
          <p:nvPr/>
        </p:nvSpPr>
        <p:spPr>
          <a:xfrm>
            <a:off x="755576" y="476672"/>
            <a:ext cx="8021021" cy="461665"/>
          </a:xfrm>
          <a:prstGeom prst="rect">
            <a:avLst/>
          </a:prstGeom>
          <a:noFill/>
        </p:spPr>
        <p:txBody>
          <a:bodyPr wrap="none" rtlCol="0">
            <a:spAutoFit/>
          </a:bodyPr>
          <a:lstStyle/>
          <a:p>
            <a:r>
              <a:rPr lang="en-GB" sz="2400" dirty="0" smtClean="0"/>
              <a:t>The Read/Write Web and the (Social) Network </a:t>
            </a:r>
            <a:r>
              <a:rPr lang="en-GB" dirty="0" smtClean="0"/>
              <a:t>– early 2000’s</a:t>
            </a:r>
            <a:endParaRPr lang="en-GB" dirty="0"/>
          </a:p>
        </p:txBody>
      </p:sp>
    </p:spTree>
    <p:extLst>
      <p:ext uri="{BB962C8B-B14F-4D97-AF65-F5344CB8AC3E}">
        <p14:creationId xmlns:p14="http://schemas.microsoft.com/office/powerpoint/2010/main" val="13067758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 Learning</a:t>
            </a:r>
            <a:endParaRPr lang="en-US" dirty="0"/>
          </a:p>
        </p:txBody>
      </p:sp>
      <p:sp>
        <p:nvSpPr>
          <p:cNvPr id="6" name="Rounded Rectangle 5"/>
          <p:cNvSpPr/>
          <p:nvPr/>
        </p:nvSpPr>
        <p:spPr>
          <a:xfrm>
            <a:off x="1043608" y="2636912"/>
            <a:ext cx="1800200" cy="57606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The Web</a:t>
            </a:r>
            <a:endParaRPr lang="en-US" dirty="0">
              <a:solidFill>
                <a:schemeClr val="tx1"/>
              </a:solidFill>
            </a:endParaRPr>
          </a:p>
        </p:txBody>
      </p:sp>
      <p:sp>
        <p:nvSpPr>
          <p:cNvPr id="8" name="Rounded Rectangle 7"/>
          <p:cNvSpPr/>
          <p:nvPr/>
        </p:nvSpPr>
        <p:spPr>
          <a:xfrm>
            <a:off x="1043608" y="4221088"/>
            <a:ext cx="1872208" cy="57606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Web 2.0</a:t>
            </a:r>
            <a:endParaRPr lang="en-US" dirty="0">
              <a:solidFill>
                <a:schemeClr val="tx1"/>
              </a:solidFill>
            </a:endParaRPr>
          </a:p>
        </p:txBody>
      </p:sp>
      <p:sp>
        <p:nvSpPr>
          <p:cNvPr id="9" name="Rounded Rectangle 8"/>
          <p:cNvSpPr/>
          <p:nvPr/>
        </p:nvSpPr>
        <p:spPr>
          <a:xfrm>
            <a:off x="1043608" y="5373216"/>
            <a:ext cx="1872208" cy="57606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Linked Data</a:t>
            </a:r>
            <a:endParaRPr lang="en-US" dirty="0">
              <a:solidFill>
                <a:schemeClr val="tx1"/>
              </a:solidFill>
            </a:endParaRPr>
          </a:p>
        </p:txBody>
      </p:sp>
      <p:cxnSp>
        <p:nvCxnSpPr>
          <p:cNvPr id="16" name="Straight Arrow Connector 15"/>
          <p:cNvCxnSpPr/>
          <p:nvPr/>
        </p:nvCxnSpPr>
        <p:spPr>
          <a:xfrm>
            <a:off x="107504" y="1556792"/>
            <a:ext cx="72008" cy="48245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07504" y="1988840"/>
            <a:ext cx="2880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7504" y="5877272"/>
            <a:ext cx="2880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79512" y="4221088"/>
            <a:ext cx="2880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7504" y="2636912"/>
            <a:ext cx="288032"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95536" y="1772816"/>
            <a:ext cx="698178" cy="369332"/>
          </a:xfrm>
          <a:prstGeom prst="rect">
            <a:avLst/>
          </a:prstGeom>
          <a:noFill/>
        </p:spPr>
        <p:txBody>
          <a:bodyPr wrap="none" rtlCol="0">
            <a:spAutoFit/>
          </a:bodyPr>
          <a:lstStyle/>
          <a:p>
            <a:r>
              <a:rPr lang="en-US" dirty="0" smtClean="0"/>
              <a:t>1997</a:t>
            </a:r>
            <a:endParaRPr lang="en-US" dirty="0"/>
          </a:p>
        </p:txBody>
      </p:sp>
      <p:sp>
        <p:nvSpPr>
          <p:cNvPr id="22" name="TextBox 21"/>
          <p:cNvSpPr txBox="1"/>
          <p:nvPr/>
        </p:nvSpPr>
        <p:spPr>
          <a:xfrm>
            <a:off x="395536" y="2492896"/>
            <a:ext cx="698178" cy="369332"/>
          </a:xfrm>
          <a:prstGeom prst="rect">
            <a:avLst/>
          </a:prstGeom>
          <a:noFill/>
        </p:spPr>
        <p:txBody>
          <a:bodyPr wrap="none" rtlCol="0">
            <a:spAutoFit/>
          </a:bodyPr>
          <a:lstStyle/>
          <a:p>
            <a:r>
              <a:rPr lang="en-US" dirty="0" smtClean="0"/>
              <a:t>1990</a:t>
            </a:r>
            <a:endParaRPr lang="en-US" dirty="0"/>
          </a:p>
        </p:txBody>
      </p:sp>
      <p:sp>
        <p:nvSpPr>
          <p:cNvPr id="23" name="TextBox 22"/>
          <p:cNvSpPr txBox="1"/>
          <p:nvPr/>
        </p:nvSpPr>
        <p:spPr>
          <a:xfrm>
            <a:off x="467544" y="4077072"/>
            <a:ext cx="698178" cy="369332"/>
          </a:xfrm>
          <a:prstGeom prst="rect">
            <a:avLst/>
          </a:prstGeom>
          <a:noFill/>
        </p:spPr>
        <p:txBody>
          <a:bodyPr wrap="none" rtlCol="0">
            <a:spAutoFit/>
          </a:bodyPr>
          <a:lstStyle/>
          <a:p>
            <a:r>
              <a:rPr lang="en-US" dirty="0" smtClean="0"/>
              <a:t>2000</a:t>
            </a:r>
            <a:endParaRPr lang="en-US" dirty="0"/>
          </a:p>
        </p:txBody>
      </p:sp>
      <p:sp>
        <p:nvSpPr>
          <p:cNvPr id="24" name="TextBox 23"/>
          <p:cNvSpPr txBox="1"/>
          <p:nvPr/>
        </p:nvSpPr>
        <p:spPr>
          <a:xfrm>
            <a:off x="395536" y="5661248"/>
            <a:ext cx="698178" cy="369332"/>
          </a:xfrm>
          <a:prstGeom prst="rect">
            <a:avLst/>
          </a:prstGeom>
          <a:noFill/>
        </p:spPr>
        <p:txBody>
          <a:bodyPr wrap="none" rtlCol="0">
            <a:spAutoFit/>
          </a:bodyPr>
          <a:lstStyle/>
          <a:p>
            <a:r>
              <a:rPr lang="en-US" dirty="0" smtClean="0"/>
              <a:t>2010</a:t>
            </a:r>
            <a:endParaRPr lang="en-US" dirty="0"/>
          </a:p>
        </p:txBody>
      </p:sp>
      <p:sp>
        <p:nvSpPr>
          <p:cNvPr id="28" name="Trapezoid 27"/>
          <p:cNvSpPr/>
          <p:nvPr/>
        </p:nvSpPr>
        <p:spPr>
          <a:xfrm>
            <a:off x="1043609" y="4221088"/>
            <a:ext cx="1728192" cy="1152128"/>
          </a:xfrm>
          <a:prstGeom prst="trapezoid">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TextBox 28"/>
          <p:cNvSpPr txBox="1"/>
          <p:nvPr/>
        </p:nvSpPr>
        <p:spPr>
          <a:xfrm>
            <a:off x="1331640" y="4869160"/>
            <a:ext cx="1022824" cy="307777"/>
          </a:xfrm>
          <a:prstGeom prst="rect">
            <a:avLst/>
          </a:prstGeom>
          <a:noFill/>
        </p:spPr>
        <p:txBody>
          <a:bodyPr wrap="none" rtlCol="0">
            <a:spAutoFit/>
          </a:bodyPr>
          <a:lstStyle/>
          <a:p>
            <a:r>
              <a:rPr lang="en-GB" sz="1400" dirty="0" smtClean="0"/>
              <a:t>Semantics</a:t>
            </a:r>
            <a:endParaRPr lang="en-GB" sz="1400" dirty="0"/>
          </a:p>
        </p:txBody>
      </p:sp>
      <p:sp>
        <p:nvSpPr>
          <p:cNvPr id="32" name="Trapezoid 31"/>
          <p:cNvSpPr/>
          <p:nvPr/>
        </p:nvSpPr>
        <p:spPr>
          <a:xfrm rot="10800000">
            <a:off x="3347864" y="1484784"/>
            <a:ext cx="1944216" cy="4968552"/>
          </a:xfrm>
          <a:prstGeom prst="trapezoid">
            <a:avLst>
              <a:gd name="adj" fmla="val 3730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dirty="0"/>
          </a:p>
        </p:txBody>
      </p:sp>
      <p:sp>
        <p:nvSpPr>
          <p:cNvPr id="33" name="TextBox 32"/>
          <p:cNvSpPr txBox="1"/>
          <p:nvPr/>
        </p:nvSpPr>
        <p:spPr>
          <a:xfrm>
            <a:off x="3563888" y="1916832"/>
            <a:ext cx="1584176" cy="1615827"/>
          </a:xfrm>
          <a:prstGeom prst="rect">
            <a:avLst/>
          </a:prstGeom>
          <a:noFill/>
        </p:spPr>
        <p:txBody>
          <a:bodyPr wrap="square" rtlCol="0">
            <a:spAutoFit/>
          </a:bodyPr>
          <a:lstStyle/>
          <a:p>
            <a:pPr algn="ctr"/>
            <a:r>
              <a:rPr lang="en-US" sz="1100" dirty="0"/>
              <a:t>knowledge exists independently of the learner, and is transferred to the student by the teacher. A</a:t>
            </a:r>
            <a:r>
              <a:rPr lang="en-US" sz="1100" dirty="0" smtClean="0"/>
              <a:t> </a:t>
            </a:r>
            <a:r>
              <a:rPr lang="en-US" sz="1100" dirty="0"/>
              <a:t>teacher-centered model, </a:t>
            </a:r>
            <a:r>
              <a:rPr lang="en-US" sz="1100" dirty="0" smtClean="0"/>
              <a:t>epitomized  by the lecture.</a:t>
            </a:r>
            <a:endParaRPr lang="en-GB" sz="1100" dirty="0"/>
          </a:p>
        </p:txBody>
      </p:sp>
      <p:sp>
        <p:nvSpPr>
          <p:cNvPr id="34" name="TextBox 33"/>
          <p:cNvSpPr txBox="1"/>
          <p:nvPr/>
        </p:nvSpPr>
        <p:spPr>
          <a:xfrm>
            <a:off x="3563888" y="1556792"/>
            <a:ext cx="1493017" cy="369332"/>
          </a:xfrm>
          <a:prstGeom prst="rect">
            <a:avLst/>
          </a:prstGeom>
          <a:noFill/>
        </p:spPr>
        <p:txBody>
          <a:bodyPr wrap="none" rtlCol="0">
            <a:spAutoFit/>
          </a:bodyPr>
          <a:lstStyle/>
          <a:p>
            <a:r>
              <a:rPr lang="en-GB" b="1" dirty="0" err="1" smtClean="0"/>
              <a:t>Instructivist</a:t>
            </a:r>
            <a:endParaRPr lang="en-GB" b="1" dirty="0"/>
          </a:p>
        </p:txBody>
      </p:sp>
      <p:sp>
        <p:nvSpPr>
          <p:cNvPr id="35" name="Trapezoid 34"/>
          <p:cNvSpPr/>
          <p:nvPr/>
        </p:nvSpPr>
        <p:spPr>
          <a:xfrm>
            <a:off x="4860032" y="1484784"/>
            <a:ext cx="1944216" cy="4968552"/>
          </a:xfrm>
          <a:prstGeom prst="trapezoid">
            <a:avLst>
              <a:gd name="adj" fmla="val 3730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dirty="0"/>
          </a:p>
        </p:txBody>
      </p:sp>
      <p:sp>
        <p:nvSpPr>
          <p:cNvPr id="36" name="TextBox 35"/>
          <p:cNvSpPr txBox="1"/>
          <p:nvPr/>
        </p:nvSpPr>
        <p:spPr>
          <a:xfrm>
            <a:off x="5148064" y="3501008"/>
            <a:ext cx="1368152" cy="2123658"/>
          </a:xfrm>
          <a:prstGeom prst="rect">
            <a:avLst/>
          </a:prstGeom>
          <a:noFill/>
        </p:spPr>
        <p:txBody>
          <a:bodyPr wrap="square" rtlCol="0">
            <a:spAutoFit/>
          </a:bodyPr>
          <a:lstStyle/>
          <a:p>
            <a:pPr algn="ctr"/>
            <a:r>
              <a:rPr lang="en-US" sz="1100" dirty="0"/>
              <a:t>the learner constructs new knowledge through a process of analyzing new information and comparing it to previous knowledge. Student</a:t>
            </a:r>
            <a:r>
              <a:rPr lang="en-US" sz="1100" dirty="0" smtClean="0"/>
              <a:t>-responsible for their own learning</a:t>
            </a:r>
            <a:endParaRPr lang="en-GB" sz="1100" dirty="0"/>
          </a:p>
        </p:txBody>
      </p:sp>
      <p:sp>
        <p:nvSpPr>
          <p:cNvPr id="37" name="TextBox 36"/>
          <p:cNvSpPr txBox="1"/>
          <p:nvPr/>
        </p:nvSpPr>
        <p:spPr>
          <a:xfrm>
            <a:off x="5004048" y="5517232"/>
            <a:ext cx="1736586" cy="369332"/>
          </a:xfrm>
          <a:prstGeom prst="rect">
            <a:avLst/>
          </a:prstGeom>
          <a:noFill/>
        </p:spPr>
        <p:txBody>
          <a:bodyPr wrap="none" rtlCol="0">
            <a:spAutoFit/>
          </a:bodyPr>
          <a:lstStyle/>
          <a:p>
            <a:r>
              <a:rPr lang="en-US" b="1" dirty="0"/>
              <a:t>Constructivist</a:t>
            </a:r>
            <a:endParaRPr lang="en-GB" dirty="0"/>
          </a:p>
        </p:txBody>
      </p:sp>
      <p:sp>
        <p:nvSpPr>
          <p:cNvPr id="42" name="Oval 41"/>
          <p:cNvSpPr/>
          <p:nvPr/>
        </p:nvSpPr>
        <p:spPr>
          <a:xfrm>
            <a:off x="6695728" y="3645024"/>
            <a:ext cx="2448272"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Social </a:t>
            </a:r>
          </a:p>
          <a:p>
            <a:pPr algn="ctr"/>
            <a:r>
              <a:rPr lang="en-GB" dirty="0" smtClean="0">
                <a:solidFill>
                  <a:schemeClr val="tx1"/>
                </a:solidFill>
              </a:rPr>
              <a:t>Constructivism</a:t>
            </a:r>
            <a:endParaRPr lang="en-GB" dirty="0">
              <a:solidFill>
                <a:schemeClr val="tx1"/>
              </a:solidFill>
            </a:endParaRPr>
          </a:p>
        </p:txBody>
      </p:sp>
      <p:sp>
        <p:nvSpPr>
          <p:cNvPr id="43" name="Oval 42"/>
          <p:cNvSpPr/>
          <p:nvPr/>
        </p:nvSpPr>
        <p:spPr>
          <a:xfrm>
            <a:off x="6372200" y="3068960"/>
            <a:ext cx="1584176"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Vicarious Learning</a:t>
            </a:r>
            <a:endParaRPr lang="en-GB" dirty="0">
              <a:solidFill>
                <a:schemeClr val="tx1"/>
              </a:solidFill>
            </a:endParaRPr>
          </a:p>
        </p:txBody>
      </p:sp>
      <p:sp>
        <p:nvSpPr>
          <p:cNvPr id="44" name="Oval 43"/>
          <p:cNvSpPr/>
          <p:nvPr/>
        </p:nvSpPr>
        <p:spPr>
          <a:xfrm>
            <a:off x="6732240" y="4437112"/>
            <a:ext cx="1944216"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chemeClr val="tx1"/>
                </a:solidFill>
              </a:rPr>
              <a:t>Communities of practice</a:t>
            </a:r>
            <a:endParaRPr lang="en-GB" sz="1600" dirty="0">
              <a:solidFill>
                <a:schemeClr val="tx1"/>
              </a:solidFill>
            </a:endParaRPr>
          </a:p>
        </p:txBody>
      </p:sp>
      <p:sp>
        <p:nvSpPr>
          <p:cNvPr id="45" name="Oval 44"/>
          <p:cNvSpPr/>
          <p:nvPr/>
        </p:nvSpPr>
        <p:spPr>
          <a:xfrm>
            <a:off x="7380312" y="5229200"/>
            <a:ext cx="1584176"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Informal Learning</a:t>
            </a:r>
          </a:p>
        </p:txBody>
      </p:sp>
    </p:spTree>
    <p:extLst>
      <p:ext uri="{BB962C8B-B14F-4D97-AF65-F5344CB8AC3E}">
        <p14:creationId xmlns:p14="http://schemas.microsoft.com/office/powerpoint/2010/main" val="28520992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Slide Number Placeholder 4"/>
          <p:cNvSpPr>
            <a:spLocks noGrp="1"/>
          </p:cNvSpPr>
          <p:nvPr>
            <p:ph type="sldNum" sz="quarter" idx="4294967295"/>
          </p:nvPr>
        </p:nvSpPr>
        <p:spPr>
          <a:xfrm>
            <a:off x="5105400" y="5410200"/>
            <a:ext cx="2133600" cy="476250"/>
          </a:xfrm>
          <a:prstGeom prst="rect">
            <a:avLst/>
          </a:prstGeom>
        </p:spPr>
        <p:txBody>
          <a:bodyPr/>
          <a:lstStyle/>
          <a:p>
            <a:fld id="{A4025F58-DE8C-8947-955C-18F43E637527}" type="slidenum">
              <a:rPr lang="en-GB"/>
              <a:pPr/>
              <a:t>18</a:t>
            </a:fld>
            <a:endParaRPr lang="en-GB"/>
          </a:p>
        </p:txBody>
      </p:sp>
      <p:sp>
        <p:nvSpPr>
          <p:cNvPr id="342018" name="Rectangle 2"/>
          <p:cNvSpPr>
            <a:spLocks noGrp="1" noChangeArrowheads="1"/>
          </p:cNvSpPr>
          <p:nvPr>
            <p:ph type="title"/>
          </p:nvPr>
        </p:nvSpPr>
        <p:spPr/>
        <p:txBody>
          <a:bodyPr/>
          <a:lstStyle/>
          <a:p>
            <a:r>
              <a:rPr lang="en-GB"/>
              <a:t>Digital Immigrant Staff</a:t>
            </a:r>
          </a:p>
        </p:txBody>
      </p:sp>
      <p:pic>
        <p:nvPicPr>
          <p:cNvPr id="342020" name="Picture 4"/>
          <p:cNvPicPr>
            <a:picLocks noChangeAspect="1" noChangeArrowheads="1"/>
          </p:cNvPicPr>
          <p:nvPr/>
        </p:nvPicPr>
        <p:blipFill>
          <a:blip r:embed="rId3"/>
          <a:srcRect/>
          <a:stretch>
            <a:fillRect/>
          </a:stretch>
        </p:blipFill>
        <p:spPr bwMode="auto">
          <a:xfrm>
            <a:off x="6892925" y="4221163"/>
            <a:ext cx="2251075" cy="2251075"/>
          </a:xfrm>
          <a:prstGeom prst="rect">
            <a:avLst/>
          </a:prstGeom>
          <a:noFill/>
          <a:ln w="9525">
            <a:noFill/>
            <a:miter lim="800000"/>
            <a:headEnd/>
            <a:tailEnd/>
          </a:ln>
          <a:effectLst/>
        </p:spPr>
      </p:pic>
      <p:pic>
        <p:nvPicPr>
          <p:cNvPr id="342021" name="Picture 5"/>
          <p:cNvPicPr>
            <a:picLocks noChangeAspect="1" noChangeArrowheads="1"/>
          </p:cNvPicPr>
          <p:nvPr/>
        </p:nvPicPr>
        <p:blipFill>
          <a:blip r:embed="rId4"/>
          <a:srcRect/>
          <a:stretch>
            <a:fillRect/>
          </a:stretch>
        </p:blipFill>
        <p:spPr bwMode="auto">
          <a:xfrm>
            <a:off x="1258888" y="2781300"/>
            <a:ext cx="4248150" cy="3619500"/>
          </a:xfrm>
          <a:prstGeom prst="rect">
            <a:avLst/>
          </a:prstGeom>
          <a:noFill/>
        </p:spPr>
      </p:pic>
      <p:pic>
        <p:nvPicPr>
          <p:cNvPr id="342022" name="Picture 6"/>
          <p:cNvPicPr>
            <a:picLocks noChangeAspect="1" noChangeArrowheads="1"/>
          </p:cNvPicPr>
          <p:nvPr/>
        </p:nvPicPr>
        <p:blipFill>
          <a:blip r:embed="rId5"/>
          <a:srcRect/>
          <a:stretch>
            <a:fillRect/>
          </a:stretch>
        </p:blipFill>
        <p:spPr bwMode="auto">
          <a:xfrm>
            <a:off x="4356100" y="4652963"/>
            <a:ext cx="2571750" cy="1819275"/>
          </a:xfrm>
          <a:prstGeom prst="rect">
            <a:avLst/>
          </a:prstGeom>
          <a:noFill/>
          <a:ln w="9525">
            <a:noFill/>
            <a:miter lim="800000"/>
            <a:headEnd/>
            <a:tailEnd/>
          </a:ln>
          <a:effectLst/>
        </p:spPr>
      </p:pic>
      <p:sp>
        <p:nvSpPr>
          <p:cNvPr id="342023" name="AutoShape 7"/>
          <p:cNvSpPr>
            <a:spLocks noChangeArrowheads="1"/>
          </p:cNvSpPr>
          <p:nvPr/>
        </p:nvSpPr>
        <p:spPr bwMode="auto">
          <a:xfrm>
            <a:off x="4500563" y="2276475"/>
            <a:ext cx="2016125" cy="1439863"/>
          </a:xfrm>
          <a:prstGeom prst="wedgeEllipseCallout">
            <a:avLst>
              <a:gd name="adj1" fmla="val -94880"/>
              <a:gd name="adj2" fmla="val 131255"/>
            </a:avLst>
          </a:prstGeom>
          <a:solidFill>
            <a:schemeClr val="bg1"/>
          </a:solidFill>
          <a:ln w="9525">
            <a:solidFill>
              <a:schemeClr val="tx1"/>
            </a:solidFill>
            <a:miter lim="800000"/>
            <a:headEnd/>
            <a:tailEnd/>
          </a:ln>
          <a:effectLst/>
        </p:spPr>
        <p:txBody>
          <a:bodyPr>
            <a:prstTxWarp prst="textNoShape">
              <a:avLst/>
            </a:prstTxWarp>
          </a:bodyPr>
          <a:lstStyle/>
          <a:p>
            <a:pPr algn="ctr"/>
            <a:r>
              <a:rPr lang="en-GB" sz="1800" dirty="0"/>
              <a:t>They don’t know how to work unguided</a:t>
            </a:r>
          </a:p>
        </p:txBody>
      </p:sp>
      <p:sp>
        <p:nvSpPr>
          <p:cNvPr id="342024" name="AutoShape 8"/>
          <p:cNvSpPr>
            <a:spLocks noChangeArrowheads="1"/>
          </p:cNvSpPr>
          <p:nvPr/>
        </p:nvSpPr>
        <p:spPr bwMode="auto">
          <a:xfrm>
            <a:off x="3132138" y="1484313"/>
            <a:ext cx="1439862" cy="1223962"/>
          </a:xfrm>
          <a:prstGeom prst="wedgeRoundRectCallout">
            <a:avLst>
              <a:gd name="adj1" fmla="val -37542"/>
              <a:gd name="adj2" fmla="val 124449"/>
              <a:gd name="adj3" fmla="val 16667"/>
            </a:avLst>
          </a:prstGeom>
          <a:solidFill>
            <a:schemeClr val="bg1"/>
          </a:solidFill>
          <a:ln w="9525">
            <a:solidFill>
              <a:schemeClr val="tx1"/>
            </a:solidFill>
            <a:miter lim="800000"/>
            <a:headEnd/>
            <a:tailEnd/>
          </a:ln>
          <a:effectLst/>
        </p:spPr>
        <p:txBody>
          <a:bodyPr>
            <a:prstTxWarp prst="textNoShape">
              <a:avLst/>
            </a:prstTxWarp>
          </a:bodyPr>
          <a:lstStyle/>
          <a:p>
            <a:r>
              <a:rPr lang="en-GB" sz="1800" dirty="0"/>
              <a:t>They read less so they know less</a:t>
            </a:r>
          </a:p>
        </p:txBody>
      </p:sp>
      <p:sp>
        <p:nvSpPr>
          <p:cNvPr id="342025" name="AutoShape 9"/>
          <p:cNvSpPr>
            <a:spLocks noChangeArrowheads="1"/>
          </p:cNvSpPr>
          <p:nvPr/>
        </p:nvSpPr>
        <p:spPr bwMode="auto">
          <a:xfrm>
            <a:off x="1835150" y="1628775"/>
            <a:ext cx="1223963" cy="1512888"/>
          </a:xfrm>
          <a:prstGeom prst="wedgeRoundRectCallout">
            <a:avLst>
              <a:gd name="adj1" fmla="val 23153"/>
              <a:gd name="adj2" fmla="val 85259"/>
              <a:gd name="adj3" fmla="val 16667"/>
            </a:avLst>
          </a:prstGeom>
          <a:solidFill>
            <a:schemeClr val="bg1"/>
          </a:solidFill>
          <a:ln w="9525">
            <a:solidFill>
              <a:schemeClr val="tx1"/>
            </a:solidFill>
            <a:miter lim="800000"/>
            <a:headEnd/>
            <a:tailEnd/>
          </a:ln>
          <a:effectLst/>
        </p:spPr>
        <p:txBody>
          <a:bodyPr>
            <a:prstTxWarp prst="textNoShape">
              <a:avLst/>
            </a:prstTxWarp>
          </a:bodyPr>
          <a:lstStyle/>
          <a:p>
            <a:pPr algn="ctr"/>
            <a:r>
              <a:rPr lang="en-GB" sz="1800" dirty="0"/>
              <a:t>They cannot write a coherent essay</a:t>
            </a:r>
          </a:p>
        </p:txBody>
      </p:sp>
      <p:sp>
        <p:nvSpPr>
          <p:cNvPr id="342026" name="AutoShape 10"/>
          <p:cNvSpPr>
            <a:spLocks noChangeArrowheads="1"/>
          </p:cNvSpPr>
          <p:nvPr/>
        </p:nvSpPr>
        <p:spPr bwMode="auto">
          <a:xfrm>
            <a:off x="0" y="2492375"/>
            <a:ext cx="1835150" cy="1152525"/>
          </a:xfrm>
          <a:prstGeom prst="wedgeRoundRectCallout">
            <a:avLst>
              <a:gd name="adj1" fmla="val 59431"/>
              <a:gd name="adj2" fmla="val 84296"/>
              <a:gd name="adj3" fmla="val 16667"/>
            </a:avLst>
          </a:prstGeom>
          <a:solidFill>
            <a:schemeClr val="bg1"/>
          </a:solidFill>
          <a:ln w="9525">
            <a:solidFill>
              <a:schemeClr val="tx1"/>
            </a:solidFill>
            <a:miter lim="800000"/>
            <a:headEnd/>
            <a:tailEnd/>
          </a:ln>
          <a:effectLst/>
        </p:spPr>
        <p:txBody>
          <a:bodyPr>
            <a:prstTxWarp prst="textNoShape">
              <a:avLst/>
            </a:prstTxWarp>
          </a:bodyPr>
          <a:lstStyle/>
          <a:p>
            <a:pPr algn="ctr"/>
            <a:r>
              <a:rPr lang="en-GB" sz="1800" dirty="0"/>
              <a:t>They never spend enough time on</a:t>
            </a:r>
            <a:r>
              <a:rPr lang="en-GB" sz="1600" dirty="0"/>
              <a:t> </a:t>
            </a:r>
            <a:r>
              <a:rPr lang="en-GB" sz="1800" dirty="0"/>
              <a:t>task</a:t>
            </a:r>
            <a:endParaRPr lang="en-GB" sz="2000" dirty="0"/>
          </a:p>
        </p:txBody>
      </p:sp>
      <p:sp>
        <p:nvSpPr>
          <p:cNvPr id="342027" name="WordArt 11"/>
          <p:cNvSpPr>
            <a:spLocks noChangeArrowheads="1" noChangeShapeType="1" noTextEdit="1"/>
          </p:cNvSpPr>
          <p:nvPr/>
        </p:nvSpPr>
        <p:spPr bwMode="auto">
          <a:xfrm>
            <a:off x="5580063" y="1557338"/>
            <a:ext cx="28956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"Students Today..."</a:t>
            </a:r>
            <a:endParaRPr lang="en-GB" sz="3600" kern="1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endParaRPr>
          </a:p>
        </p:txBody>
      </p:sp>
      <p:sp>
        <p:nvSpPr>
          <p:cNvPr id="342028" name="AutoShape 12"/>
          <p:cNvSpPr>
            <a:spLocks noChangeArrowheads="1"/>
          </p:cNvSpPr>
          <p:nvPr/>
        </p:nvSpPr>
        <p:spPr bwMode="auto">
          <a:xfrm>
            <a:off x="0" y="4149725"/>
            <a:ext cx="2017713" cy="1008063"/>
          </a:xfrm>
          <a:prstGeom prst="wedgeEllipseCallout">
            <a:avLst>
              <a:gd name="adj1" fmla="val 72264"/>
              <a:gd name="adj2" fmla="val 54722"/>
            </a:avLst>
          </a:prstGeom>
          <a:solidFill>
            <a:schemeClr val="bg1"/>
          </a:solidFill>
          <a:ln w="9525">
            <a:solidFill>
              <a:schemeClr val="tx1"/>
            </a:solidFill>
            <a:miter lim="800000"/>
            <a:headEnd/>
            <a:tailEnd/>
          </a:ln>
          <a:effectLst/>
        </p:spPr>
        <p:txBody>
          <a:bodyPr>
            <a:prstTxWarp prst="textNoShape">
              <a:avLst/>
            </a:prstTxWarp>
          </a:bodyPr>
          <a:lstStyle/>
          <a:p>
            <a:pPr>
              <a:lnSpc>
                <a:spcPct val="80000"/>
              </a:lnSpc>
              <a:spcBef>
                <a:spcPct val="20000"/>
              </a:spcBef>
            </a:pPr>
            <a:r>
              <a:rPr lang="en-GB" sz="2000" dirty="0"/>
              <a:t>They don’t prepare for exams</a:t>
            </a:r>
          </a:p>
          <a:p>
            <a:pPr algn="ctr"/>
            <a:endParaRPr lang="en-GB" dirty="0"/>
          </a:p>
        </p:txBody>
      </p:sp>
    </p:spTree>
    <p:extLst>
      <p:ext uri="{BB962C8B-B14F-4D97-AF65-F5344CB8AC3E}">
        <p14:creationId xmlns:p14="http://schemas.microsoft.com/office/powerpoint/2010/main" val="17987748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20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2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2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20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2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3" grpId="0" animBg="1"/>
      <p:bldP spid="342024" grpId="0" animBg="1"/>
      <p:bldP spid="342025" grpId="0" animBg="1"/>
      <p:bldP spid="342026" grpId="0" animBg="1"/>
      <p:bldP spid="34202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Slide Number Placeholder 4"/>
          <p:cNvSpPr>
            <a:spLocks noGrp="1"/>
          </p:cNvSpPr>
          <p:nvPr>
            <p:ph type="sldNum" sz="quarter" idx="4294967295"/>
          </p:nvPr>
        </p:nvSpPr>
        <p:spPr>
          <a:xfrm>
            <a:off x="5105400" y="5410200"/>
            <a:ext cx="2133600" cy="476250"/>
          </a:xfrm>
          <a:prstGeom prst="rect">
            <a:avLst/>
          </a:prstGeom>
        </p:spPr>
        <p:txBody>
          <a:bodyPr/>
          <a:lstStyle/>
          <a:p>
            <a:fld id="{87B8AF3F-82B9-D346-BEE6-1C0B2EB2DA5B}" type="slidenum">
              <a:rPr lang="en-GB"/>
              <a:pPr/>
              <a:t>19</a:t>
            </a:fld>
            <a:endParaRPr lang="en-GB"/>
          </a:p>
        </p:txBody>
      </p:sp>
      <p:sp>
        <p:nvSpPr>
          <p:cNvPr id="346114" name="Rectangle 2"/>
          <p:cNvSpPr>
            <a:spLocks noGrp="1" noChangeArrowheads="1"/>
          </p:cNvSpPr>
          <p:nvPr>
            <p:ph type="title"/>
          </p:nvPr>
        </p:nvSpPr>
        <p:spPr/>
        <p:txBody>
          <a:bodyPr/>
          <a:lstStyle/>
          <a:p>
            <a:r>
              <a:rPr lang="en-GB"/>
              <a:t>Students’ views</a:t>
            </a:r>
          </a:p>
        </p:txBody>
      </p:sp>
      <p:pic>
        <p:nvPicPr>
          <p:cNvPr id="346116" name="Picture 4"/>
          <p:cNvPicPr>
            <a:picLocks noChangeAspect="1" noChangeArrowheads="1"/>
          </p:cNvPicPr>
          <p:nvPr/>
        </p:nvPicPr>
        <p:blipFill>
          <a:blip r:embed="rId3"/>
          <a:srcRect/>
          <a:stretch>
            <a:fillRect/>
          </a:stretch>
        </p:blipFill>
        <p:spPr bwMode="auto">
          <a:xfrm>
            <a:off x="4716463" y="3429000"/>
            <a:ext cx="2808287" cy="2808288"/>
          </a:xfrm>
          <a:prstGeom prst="rect">
            <a:avLst/>
          </a:prstGeom>
          <a:noFill/>
          <a:ln w="9525">
            <a:noFill/>
            <a:miter lim="800000"/>
            <a:headEnd/>
            <a:tailEnd/>
          </a:ln>
          <a:effectLst/>
        </p:spPr>
      </p:pic>
      <p:pic>
        <p:nvPicPr>
          <p:cNvPr id="346117" name="Picture 5"/>
          <p:cNvPicPr>
            <a:picLocks noChangeAspect="1" noChangeArrowheads="1"/>
          </p:cNvPicPr>
          <p:nvPr/>
        </p:nvPicPr>
        <p:blipFill>
          <a:blip r:embed="rId4"/>
          <a:srcRect/>
          <a:stretch>
            <a:fillRect/>
          </a:stretch>
        </p:blipFill>
        <p:spPr bwMode="auto">
          <a:xfrm>
            <a:off x="971550" y="3441700"/>
            <a:ext cx="3651250" cy="2582863"/>
          </a:xfrm>
          <a:prstGeom prst="rect">
            <a:avLst/>
          </a:prstGeom>
          <a:noFill/>
          <a:ln w="9525">
            <a:noFill/>
            <a:miter lim="800000"/>
            <a:headEnd/>
            <a:tailEnd/>
          </a:ln>
          <a:effectLst/>
        </p:spPr>
      </p:pic>
      <p:sp>
        <p:nvSpPr>
          <p:cNvPr id="346118" name="AutoShape 6"/>
          <p:cNvSpPr>
            <a:spLocks noChangeArrowheads="1"/>
          </p:cNvSpPr>
          <p:nvPr/>
        </p:nvSpPr>
        <p:spPr bwMode="auto">
          <a:xfrm>
            <a:off x="7054850" y="2708275"/>
            <a:ext cx="2089150" cy="1225550"/>
          </a:xfrm>
          <a:prstGeom prst="wedgeRoundRectCallout">
            <a:avLst>
              <a:gd name="adj1" fmla="val -78116"/>
              <a:gd name="adj2" fmla="val 82514"/>
              <a:gd name="adj3" fmla="val 16667"/>
            </a:avLst>
          </a:prstGeom>
          <a:solidFill>
            <a:schemeClr val="bg1"/>
          </a:solidFill>
          <a:ln w="9525">
            <a:solidFill>
              <a:schemeClr val="tx1"/>
            </a:solidFill>
            <a:miter lim="800000"/>
            <a:headEnd/>
            <a:tailEnd/>
          </a:ln>
          <a:effectLst/>
        </p:spPr>
        <p:txBody>
          <a:bodyPr>
            <a:prstTxWarp prst="textNoShape">
              <a:avLst/>
            </a:prstTxWarp>
          </a:bodyPr>
          <a:lstStyle/>
          <a:p>
            <a:pPr algn="ctr"/>
            <a:r>
              <a:rPr lang="en-GB" sz="1800" dirty="0"/>
              <a:t>I have so much coursework to do I don’t have time to study</a:t>
            </a:r>
          </a:p>
        </p:txBody>
      </p:sp>
      <p:sp>
        <p:nvSpPr>
          <p:cNvPr id="346119" name="AutoShape 7"/>
          <p:cNvSpPr>
            <a:spLocks noChangeArrowheads="1"/>
          </p:cNvSpPr>
          <p:nvPr/>
        </p:nvSpPr>
        <p:spPr bwMode="auto">
          <a:xfrm>
            <a:off x="5724525" y="2420938"/>
            <a:ext cx="1296988" cy="1006475"/>
          </a:xfrm>
          <a:prstGeom prst="wedgeRoundRectCallout">
            <a:avLst>
              <a:gd name="adj1" fmla="val -13282"/>
              <a:gd name="adj2" fmla="val 94324"/>
              <a:gd name="adj3" fmla="val 16667"/>
            </a:avLst>
          </a:prstGeom>
          <a:solidFill>
            <a:schemeClr val="bg1"/>
          </a:solidFill>
          <a:ln w="9525">
            <a:solidFill>
              <a:schemeClr val="tx1"/>
            </a:solidFill>
            <a:miter lim="800000"/>
            <a:headEnd/>
            <a:tailEnd/>
          </a:ln>
          <a:effectLst/>
        </p:spPr>
        <p:txBody>
          <a:bodyPr>
            <a:prstTxWarp prst="textNoShape">
              <a:avLst/>
            </a:prstTxWarp>
          </a:bodyPr>
          <a:lstStyle/>
          <a:p>
            <a:pPr algn="ctr"/>
            <a:r>
              <a:rPr lang="en-GB" sz="1800" dirty="0"/>
              <a:t>I pay for my education</a:t>
            </a:r>
          </a:p>
        </p:txBody>
      </p:sp>
      <p:sp>
        <p:nvSpPr>
          <p:cNvPr id="346120" name="AutoShape 8"/>
          <p:cNvSpPr>
            <a:spLocks noChangeArrowheads="1"/>
          </p:cNvSpPr>
          <p:nvPr/>
        </p:nvSpPr>
        <p:spPr bwMode="auto">
          <a:xfrm>
            <a:off x="3779838" y="1700213"/>
            <a:ext cx="1728787" cy="1512887"/>
          </a:xfrm>
          <a:prstGeom prst="wedgeRoundRectCallout">
            <a:avLst>
              <a:gd name="adj1" fmla="val -41736"/>
              <a:gd name="adj2" fmla="val 114741"/>
              <a:gd name="adj3" fmla="val 16667"/>
            </a:avLst>
          </a:prstGeom>
          <a:solidFill>
            <a:schemeClr val="bg1"/>
          </a:solidFill>
          <a:ln w="9525">
            <a:solidFill>
              <a:schemeClr val="tx1"/>
            </a:solidFill>
            <a:miter lim="800000"/>
            <a:headEnd/>
            <a:tailEnd/>
          </a:ln>
          <a:effectLst/>
        </p:spPr>
        <p:txBody>
          <a:bodyPr>
            <a:prstTxWarp prst="textNoShape">
              <a:avLst/>
            </a:prstTxWarp>
          </a:bodyPr>
          <a:lstStyle/>
          <a:p>
            <a:pPr algn="ctr"/>
            <a:r>
              <a:rPr lang="en-GB" sz="1800" dirty="0"/>
              <a:t>I am motivated to do this as I need to pass my exams</a:t>
            </a:r>
          </a:p>
        </p:txBody>
      </p:sp>
      <p:sp>
        <p:nvSpPr>
          <p:cNvPr id="346121" name="AutoShape 9"/>
          <p:cNvSpPr>
            <a:spLocks noChangeArrowheads="1"/>
          </p:cNvSpPr>
          <p:nvPr/>
        </p:nvSpPr>
        <p:spPr bwMode="auto">
          <a:xfrm>
            <a:off x="0" y="1628775"/>
            <a:ext cx="1476375" cy="1728788"/>
          </a:xfrm>
          <a:prstGeom prst="wedgeRoundRectCallout">
            <a:avLst>
              <a:gd name="adj1" fmla="val 65269"/>
              <a:gd name="adj2" fmla="val 113546"/>
              <a:gd name="adj3" fmla="val 16667"/>
            </a:avLst>
          </a:prstGeom>
          <a:solidFill>
            <a:schemeClr val="bg1"/>
          </a:solidFill>
          <a:ln w="9525">
            <a:solidFill>
              <a:schemeClr val="tx1"/>
            </a:solidFill>
            <a:miter lim="800000"/>
            <a:headEnd/>
            <a:tailEnd/>
          </a:ln>
          <a:effectLst/>
        </p:spPr>
        <p:txBody>
          <a:bodyPr>
            <a:prstTxWarp prst="textNoShape">
              <a:avLst/>
            </a:prstTxWarp>
          </a:bodyPr>
          <a:lstStyle/>
          <a:p>
            <a:pPr algn="ctr"/>
            <a:r>
              <a:rPr lang="en-GB" sz="1800" dirty="0"/>
              <a:t>I don’t need to learn. I Know how to find things out</a:t>
            </a:r>
          </a:p>
        </p:txBody>
      </p:sp>
      <p:sp>
        <p:nvSpPr>
          <p:cNvPr id="346122" name="AutoShape 10"/>
          <p:cNvSpPr>
            <a:spLocks noChangeArrowheads="1"/>
          </p:cNvSpPr>
          <p:nvPr/>
        </p:nvSpPr>
        <p:spPr bwMode="auto">
          <a:xfrm>
            <a:off x="1619250" y="1773238"/>
            <a:ext cx="720725" cy="1223962"/>
          </a:xfrm>
          <a:prstGeom prst="wedgeRoundRectCallout">
            <a:avLst>
              <a:gd name="adj1" fmla="val 81500"/>
              <a:gd name="adj2" fmla="val 162190"/>
              <a:gd name="adj3" fmla="val 16667"/>
            </a:avLst>
          </a:prstGeom>
          <a:solidFill>
            <a:schemeClr val="bg1"/>
          </a:solidFill>
          <a:ln w="9525">
            <a:solidFill>
              <a:schemeClr val="tx1"/>
            </a:solidFill>
            <a:miter lim="800000"/>
            <a:headEnd/>
            <a:tailEnd/>
          </a:ln>
          <a:effectLst/>
        </p:spPr>
        <p:txBody>
          <a:bodyPr>
            <a:prstTxWarp prst="textNoShape">
              <a:avLst/>
            </a:prstTxWarp>
          </a:bodyPr>
          <a:lstStyle/>
          <a:p>
            <a:pPr algn="ctr"/>
            <a:r>
              <a:rPr lang="en-GB" dirty="0"/>
              <a:t>.</a:t>
            </a:r>
            <a:r>
              <a:rPr lang="en-GB" sz="1800" dirty="0"/>
              <a:t>.or who from</a:t>
            </a:r>
          </a:p>
        </p:txBody>
      </p:sp>
      <p:sp>
        <p:nvSpPr>
          <p:cNvPr id="346123" name="AutoShape 11"/>
          <p:cNvSpPr>
            <a:spLocks noChangeArrowheads="1"/>
          </p:cNvSpPr>
          <p:nvPr/>
        </p:nvSpPr>
        <p:spPr bwMode="auto">
          <a:xfrm>
            <a:off x="2339975" y="1844675"/>
            <a:ext cx="1295400" cy="1296988"/>
          </a:xfrm>
          <a:prstGeom prst="wedgeEllipseCallout">
            <a:avLst>
              <a:gd name="adj1" fmla="val -28065"/>
              <a:gd name="adj2" fmla="val 137148"/>
            </a:avLst>
          </a:prstGeom>
          <a:solidFill>
            <a:schemeClr val="bg1"/>
          </a:solidFill>
          <a:ln w="9525">
            <a:solidFill>
              <a:schemeClr val="tx1"/>
            </a:solidFill>
            <a:miter lim="800000"/>
            <a:headEnd/>
            <a:tailEnd/>
          </a:ln>
          <a:effectLst/>
        </p:spPr>
        <p:txBody>
          <a:bodyPr lIns="18000" tIns="0" rIns="18000" bIns="0">
            <a:prstTxWarp prst="textNoShape">
              <a:avLst/>
            </a:prstTxWarp>
          </a:bodyPr>
          <a:lstStyle/>
          <a:p>
            <a:pPr algn="ctr"/>
            <a:r>
              <a:rPr lang="en-GB" sz="1800" dirty="0"/>
              <a:t>I work hard and play hard</a:t>
            </a:r>
          </a:p>
        </p:txBody>
      </p:sp>
      <p:sp>
        <p:nvSpPr>
          <p:cNvPr id="346124" name="Text Box 12"/>
          <p:cNvSpPr txBox="1">
            <a:spLocks noChangeArrowheads="1"/>
          </p:cNvSpPr>
          <p:nvPr/>
        </p:nvSpPr>
        <p:spPr bwMode="auto">
          <a:xfrm>
            <a:off x="5219700" y="476250"/>
            <a:ext cx="3744913" cy="1323439"/>
          </a:xfrm>
          <a:prstGeom prst="rect">
            <a:avLst/>
          </a:prstGeom>
          <a:solidFill>
            <a:schemeClr val="bg1"/>
          </a:solidFill>
          <a:ln w="9525">
            <a:solidFill>
              <a:srgbClr val="FF0000"/>
            </a:solidFill>
            <a:miter lim="800000"/>
            <a:headEnd/>
            <a:tailEnd/>
          </a:ln>
          <a:effectLst/>
        </p:spPr>
        <p:txBody>
          <a:bodyPr>
            <a:prstTxWarp prst="textNoShape">
              <a:avLst/>
            </a:prstTxWarp>
            <a:spAutoFit/>
          </a:bodyPr>
          <a:lstStyle/>
          <a:p>
            <a:pPr>
              <a:spcBef>
                <a:spcPct val="50000"/>
              </a:spcBef>
            </a:pPr>
            <a:r>
              <a:rPr lang="en-GB" sz="2000" dirty="0"/>
              <a:t>“Student Voice” research is big at the moment: (EDUCAUSE, JISC ELN; perhaps led by increasing importance of NSS)</a:t>
            </a:r>
          </a:p>
        </p:txBody>
      </p:sp>
    </p:spTree>
    <p:extLst>
      <p:ext uri="{BB962C8B-B14F-4D97-AF65-F5344CB8AC3E}">
        <p14:creationId xmlns:p14="http://schemas.microsoft.com/office/powerpoint/2010/main" val="224183949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6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6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6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6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61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61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6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8" grpId="0" animBg="1"/>
      <p:bldP spid="346119" grpId="0" animBg="1"/>
      <p:bldP spid="346120" grpId="0" animBg="1"/>
      <p:bldP spid="346121" grpId="0" animBg="1"/>
      <p:bldP spid="346122" grpId="0" animBg="1"/>
      <p:bldP spid="346123" grpId="0" animBg="1"/>
      <p:bldP spid="3461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425658013"/>
              </p:ext>
            </p:extLst>
          </p:nvPr>
        </p:nvGraphicFramePr>
        <p:xfrm>
          <a:off x="838200" y="2057400"/>
          <a:ext cx="66294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16312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GB" dirty="0"/>
              <a:t>Digital Natives’ </a:t>
            </a:r>
            <a:r>
              <a:rPr lang="en-GB" dirty="0" smtClean="0"/>
              <a:t>Mindset</a:t>
            </a:r>
            <a:r>
              <a:rPr lang="en-GB" sz="2400" baseline="30000" dirty="0"/>
              <a:t>1</a:t>
            </a:r>
          </a:p>
        </p:txBody>
      </p:sp>
      <p:sp>
        <p:nvSpPr>
          <p:cNvPr id="344067" name="Rectangle 3"/>
          <p:cNvSpPr>
            <a:spLocks noGrp="1" noChangeArrowheads="1"/>
          </p:cNvSpPr>
          <p:nvPr>
            <p:ph type="body" idx="1"/>
          </p:nvPr>
        </p:nvSpPr>
        <p:spPr>
          <a:xfrm>
            <a:off x="457200" y="1600200"/>
            <a:ext cx="4978896" cy="3989388"/>
          </a:xfrm>
        </p:spPr>
        <p:txBody>
          <a:bodyPr/>
          <a:lstStyle/>
          <a:p>
            <a:r>
              <a:rPr lang="en-GB" sz="1800" dirty="0"/>
              <a:t>Computers are not technology – just part of life</a:t>
            </a:r>
          </a:p>
          <a:p>
            <a:r>
              <a:rPr lang="en-GB" sz="1800" dirty="0"/>
              <a:t>The Internet is better than TV</a:t>
            </a:r>
          </a:p>
          <a:p>
            <a:r>
              <a:rPr lang="en-GB" sz="1800" dirty="0"/>
              <a:t>Reality is no longer real</a:t>
            </a:r>
          </a:p>
          <a:p>
            <a:r>
              <a:rPr lang="en-GB" sz="1800" dirty="0"/>
              <a:t>Its what you’ve done not what you know</a:t>
            </a:r>
          </a:p>
          <a:p>
            <a:r>
              <a:rPr lang="en-GB" sz="1800" dirty="0"/>
              <a:t>Prefer Nintendo approach to learning (trial and error)</a:t>
            </a:r>
          </a:p>
          <a:p>
            <a:r>
              <a:rPr lang="en-GB" sz="1800" dirty="0"/>
              <a:t>Multitasking is a way of life</a:t>
            </a:r>
          </a:p>
          <a:p>
            <a:r>
              <a:rPr lang="en-GB" sz="1800" dirty="0"/>
              <a:t>Typing preferred to handwriting</a:t>
            </a:r>
          </a:p>
          <a:p>
            <a:r>
              <a:rPr lang="en-GB" sz="1800" dirty="0"/>
              <a:t>Stay connected</a:t>
            </a:r>
          </a:p>
          <a:p>
            <a:r>
              <a:rPr lang="en-GB" sz="1800" dirty="0"/>
              <a:t>Zero tolerance for delays</a:t>
            </a:r>
          </a:p>
          <a:p>
            <a:r>
              <a:rPr lang="en-GB" sz="1800" dirty="0"/>
              <a:t>The blur between consumer and creator</a:t>
            </a:r>
          </a:p>
        </p:txBody>
      </p:sp>
      <p:sp>
        <p:nvSpPr>
          <p:cNvPr id="344068" name="Text Box 4"/>
          <p:cNvSpPr txBox="1">
            <a:spLocks noChangeArrowheads="1"/>
          </p:cNvSpPr>
          <p:nvPr/>
        </p:nvSpPr>
        <p:spPr bwMode="auto">
          <a:xfrm>
            <a:off x="611188" y="5734050"/>
            <a:ext cx="6048375" cy="52322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400" dirty="0"/>
              <a:t>Jason </a:t>
            </a:r>
            <a:r>
              <a:rPr lang="en-GB" sz="1400" dirty="0" smtClean="0"/>
              <a:t>Frand</a:t>
            </a:r>
            <a:r>
              <a:rPr lang="en-GB" sz="1400" baseline="30000" dirty="0"/>
              <a:t>1</a:t>
            </a:r>
            <a:r>
              <a:rPr lang="en-GB" sz="1400" dirty="0" smtClean="0"/>
              <a:t>, </a:t>
            </a:r>
            <a:r>
              <a:rPr lang="en-GB" sz="1400" dirty="0"/>
              <a:t>The Information Age </a:t>
            </a:r>
            <a:r>
              <a:rPr lang="en-GB" sz="1400" dirty="0" err="1"/>
              <a:t>Mindset</a:t>
            </a:r>
            <a:r>
              <a:rPr lang="en-GB" sz="1400" dirty="0"/>
              <a:t>: Changes in Students and Implications for Higher Education. EDUCAUSE Review 35:5, 2000</a:t>
            </a:r>
          </a:p>
        </p:txBody>
      </p:sp>
      <p:pic>
        <p:nvPicPr>
          <p:cNvPr id="2" name="Picture 1"/>
          <p:cNvPicPr>
            <a:picLocks noChangeAspect="1"/>
          </p:cNvPicPr>
          <p:nvPr/>
        </p:nvPicPr>
        <p:blipFill>
          <a:blip r:embed="rId3"/>
          <a:stretch>
            <a:fillRect/>
          </a:stretch>
        </p:blipFill>
        <p:spPr>
          <a:xfrm>
            <a:off x="5436096" y="1916832"/>
            <a:ext cx="3605299" cy="3312368"/>
          </a:xfrm>
          <a:prstGeom prst="rect">
            <a:avLst/>
          </a:prstGeom>
        </p:spPr>
      </p:pic>
    </p:spTree>
    <p:extLst>
      <p:ext uri="{BB962C8B-B14F-4D97-AF65-F5344CB8AC3E}">
        <p14:creationId xmlns:p14="http://schemas.microsoft.com/office/powerpoint/2010/main" val="2605949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GB" dirty="0" smtClean="0"/>
              <a:t>Changes in Learning</a:t>
            </a:r>
            <a:endParaRPr lang="en-GB" dirty="0"/>
          </a:p>
        </p:txBody>
      </p:sp>
      <p:sp>
        <p:nvSpPr>
          <p:cNvPr id="9221" name="Rectangle 5"/>
          <p:cNvSpPr>
            <a:spLocks noGrp="1" noChangeArrowheads="1"/>
          </p:cNvSpPr>
          <p:nvPr>
            <p:ph type="body" sz="half" idx="1"/>
          </p:nvPr>
        </p:nvSpPr>
        <p:spPr>
          <a:xfrm>
            <a:off x="107950" y="1752600"/>
            <a:ext cx="4535488" cy="4114800"/>
          </a:xfrm>
        </p:spPr>
        <p:txBody>
          <a:bodyPr/>
          <a:lstStyle/>
          <a:p>
            <a:pPr>
              <a:buFont typeface="Wingdings" pitchFamily="-110" charset="2"/>
              <a:buNone/>
            </a:pPr>
            <a:r>
              <a:rPr lang="en-GB" sz="1800" b="1" dirty="0"/>
              <a:t>Old learning </a:t>
            </a:r>
          </a:p>
          <a:p>
            <a:r>
              <a:rPr lang="en-GB" sz="1600" dirty="0"/>
              <a:t>Linear / slow</a:t>
            </a:r>
          </a:p>
          <a:p>
            <a:r>
              <a:rPr lang="en-GB" sz="1600" dirty="0"/>
              <a:t>Proprietary knowledge</a:t>
            </a:r>
          </a:p>
          <a:p>
            <a:r>
              <a:rPr lang="en-GB" sz="1600" dirty="0"/>
              <a:t>Ideas as strategic advantage</a:t>
            </a:r>
          </a:p>
          <a:p>
            <a:r>
              <a:rPr lang="en-GB" sz="1600" dirty="0"/>
              <a:t>Mentors</a:t>
            </a:r>
          </a:p>
          <a:p>
            <a:r>
              <a:rPr lang="en-GB" sz="1600" dirty="0"/>
              <a:t>Learn by reverse engineering</a:t>
            </a:r>
          </a:p>
          <a:p>
            <a:r>
              <a:rPr lang="en-GB" sz="1600" dirty="0"/>
              <a:t>Progress by "shoulders of giants"</a:t>
            </a:r>
          </a:p>
          <a:p>
            <a:r>
              <a:rPr lang="en-GB" sz="1600" dirty="0"/>
              <a:t>Wisdom of </a:t>
            </a:r>
            <a:r>
              <a:rPr lang="en-GB" sz="1600" dirty="0" smtClean="0"/>
              <a:t>experts</a:t>
            </a:r>
          </a:p>
          <a:p>
            <a:r>
              <a:rPr lang="en-GB" sz="1600" dirty="0" smtClean="0"/>
              <a:t>Sage on the stage</a:t>
            </a:r>
            <a:endParaRPr lang="en-GB" sz="1600" dirty="0"/>
          </a:p>
          <a:p>
            <a:endParaRPr lang="en-GB" sz="2000" dirty="0"/>
          </a:p>
        </p:txBody>
      </p:sp>
      <p:sp>
        <p:nvSpPr>
          <p:cNvPr id="9222" name="Rectangle 6"/>
          <p:cNvSpPr>
            <a:spLocks noGrp="1" noChangeArrowheads="1"/>
          </p:cNvSpPr>
          <p:nvPr>
            <p:ph type="body" sz="half" idx="2"/>
          </p:nvPr>
        </p:nvSpPr>
        <p:spPr>
          <a:xfrm>
            <a:off x="4648200" y="1752600"/>
            <a:ext cx="4244975" cy="4114800"/>
          </a:xfrm>
        </p:spPr>
        <p:txBody>
          <a:bodyPr/>
          <a:lstStyle/>
          <a:p>
            <a:pPr>
              <a:buFont typeface="Wingdings" pitchFamily="-110" charset="2"/>
              <a:buNone/>
            </a:pPr>
            <a:r>
              <a:rPr lang="en-GB" sz="1600" b="1" dirty="0" smtClean="0"/>
              <a:t>Learning 2.0?</a:t>
            </a:r>
            <a:endParaRPr lang="en-GB" sz="1600" b="1" dirty="0"/>
          </a:p>
          <a:p>
            <a:r>
              <a:rPr lang="en-GB" sz="1600" dirty="0"/>
              <a:t>Exponential, networked, quick</a:t>
            </a:r>
          </a:p>
          <a:p>
            <a:r>
              <a:rPr lang="en-GB" sz="1600" dirty="0"/>
              <a:t>Shared knowledge</a:t>
            </a:r>
          </a:p>
          <a:p>
            <a:r>
              <a:rPr lang="en-GB" sz="1600" dirty="0"/>
              <a:t>Ideas "paid forward"</a:t>
            </a:r>
          </a:p>
          <a:p>
            <a:r>
              <a:rPr lang="en-GB" sz="1600" dirty="0" err="1"/>
              <a:t>Micromentors</a:t>
            </a:r>
            <a:endParaRPr lang="en-GB" sz="1600" dirty="0"/>
          </a:p>
          <a:p>
            <a:r>
              <a:rPr lang="en-GB" sz="1600" dirty="0"/>
              <a:t>Lessons-learned benefit all</a:t>
            </a:r>
          </a:p>
          <a:p>
            <a:r>
              <a:rPr lang="en-GB" sz="1600" dirty="0"/>
              <a:t>Progress by the "mash-pit"</a:t>
            </a:r>
          </a:p>
          <a:p>
            <a:r>
              <a:rPr lang="en-GB" sz="1600" dirty="0"/>
              <a:t>Wisdom of </a:t>
            </a:r>
            <a:r>
              <a:rPr lang="en-GB" sz="1600" dirty="0" smtClean="0"/>
              <a:t>crowds</a:t>
            </a:r>
          </a:p>
          <a:p>
            <a:r>
              <a:rPr lang="en-GB" sz="1600" dirty="0" smtClean="0"/>
              <a:t>Guide on the side</a:t>
            </a:r>
            <a:endParaRPr lang="en-GB" sz="1600" dirty="0"/>
          </a:p>
          <a:p>
            <a:endParaRPr lang="en-GB" sz="2000" dirty="0"/>
          </a:p>
        </p:txBody>
      </p:sp>
      <p:sp>
        <p:nvSpPr>
          <p:cNvPr id="9223" name="Text Box 7"/>
          <p:cNvSpPr txBox="1">
            <a:spLocks noChangeArrowheads="1"/>
          </p:cNvSpPr>
          <p:nvPr/>
        </p:nvSpPr>
        <p:spPr bwMode="auto">
          <a:xfrm>
            <a:off x="107504" y="5445224"/>
            <a:ext cx="2880320" cy="646331"/>
          </a:xfrm>
          <a:prstGeom prst="rect">
            <a:avLst/>
          </a:prstGeom>
          <a:noFill/>
          <a:ln w="9525">
            <a:noFill/>
            <a:miter lim="800000"/>
            <a:headEnd/>
            <a:tailEnd/>
          </a:ln>
          <a:effectLst/>
        </p:spPr>
        <p:txBody>
          <a:bodyPr wrap="square">
            <a:prstTxWarp prst="textNoShape">
              <a:avLst/>
            </a:prstTxWarp>
            <a:spAutoFit/>
          </a:bodyPr>
          <a:lstStyle/>
          <a:p>
            <a:r>
              <a:rPr lang="en-GB" sz="1200" dirty="0">
                <a:solidFill>
                  <a:schemeClr val="tx2"/>
                </a:solidFill>
              </a:rPr>
              <a:t>Kathy Sierra from http://</a:t>
            </a:r>
            <a:r>
              <a:rPr lang="en-GB" sz="1200" dirty="0" err="1">
                <a:solidFill>
                  <a:schemeClr val="tx2"/>
                </a:solidFill>
              </a:rPr>
              <a:t>www.slideshare.net</a:t>
            </a:r>
            <a:r>
              <a:rPr lang="en-GB" sz="1200" dirty="0">
                <a:solidFill>
                  <a:schemeClr val="tx2"/>
                </a:solidFill>
              </a:rPr>
              <a:t>/</a:t>
            </a:r>
            <a:r>
              <a:rPr lang="en-GB" sz="1200" dirty="0" err="1">
                <a:solidFill>
                  <a:schemeClr val="tx2"/>
                </a:solidFill>
              </a:rPr>
              <a:t>Downes</a:t>
            </a:r>
            <a:r>
              <a:rPr lang="en-GB" sz="1200" dirty="0">
                <a:solidFill>
                  <a:schemeClr val="tx2"/>
                </a:solidFill>
              </a:rPr>
              <a:t>/understanding-learning-networks</a:t>
            </a:r>
          </a:p>
        </p:txBody>
      </p:sp>
      <p:pic>
        <p:nvPicPr>
          <p:cNvPr id="3" name="Picture 2" descr="Screen shot 2010-12-01 at 00.25.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4581128"/>
            <a:ext cx="3416300" cy="1701800"/>
          </a:xfrm>
          <a:prstGeom prst="rect">
            <a:avLst/>
          </a:prstGeom>
        </p:spPr>
      </p:pic>
    </p:spTree>
    <p:extLst>
      <p:ext uri="{BB962C8B-B14F-4D97-AF65-F5344CB8AC3E}">
        <p14:creationId xmlns:p14="http://schemas.microsoft.com/office/powerpoint/2010/main" val="17800746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Changes</a:t>
            </a:r>
            <a:br>
              <a:rPr lang="en-GB" dirty="0" smtClean="0"/>
            </a:br>
            <a:r>
              <a:rPr lang="en-GB" sz="3200" dirty="0" smtClean="0"/>
              <a:t>Understanding Learning</a:t>
            </a:r>
            <a:endParaRPr lang="en-GB" sz="3200" dirty="0"/>
          </a:p>
        </p:txBody>
      </p:sp>
      <p:pic>
        <p:nvPicPr>
          <p:cNvPr id="5" name="Picture 4" descr="informal-learnin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48244"/>
            <a:ext cx="9144000" cy="3429000"/>
          </a:xfrm>
          <a:prstGeom prst="rect">
            <a:avLst/>
          </a:prstGeom>
        </p:spPr>
      </p:pic>
    </p:spTree>
    <p:extLst>
      <p:ext uri="{BB962C8B-B14F-4D97-AF65-F5344CB8AC3E}">
        <p14:creationId xmlns:p14="http://schemas.microsoft.com/office/powerpoint/2010/main" val="4200965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p:txBody>
          <a:bodyPr/>
          <a:lstStyle/>
          <a:p>
            <a:r>
              <a:rPr lang="en-US"/>
              <a:t>The world is changing 1</a:t>
            </a:r>
          </a:p>
        </p:txBody>
      </p:sp>
      <p:sp>
        <p:nvSpPr>
          <p:cNvPr id="94211" name="Rectangle 3"/>
          <p:cNvSpPr>
            <a:spLocks noGrp="1" noChangeArrowheads="1"/>
          </p:cNvSpPr>
          <p:nvPr>
            <p:ph type="body" sz="half" idx="4294967295"/>
          </p:nvPr>
        </p:nvSpPr>
        <p:spPr>
          <a:xfrm>
            <a:off x="457200" y="1600200"/>
            <a:ext cx="4041775" cy="4525963"/>
          </a:xfrm>
        </p:spPr>
        <p:txBody>
          <a:bodyPr/>
          <a:lstStyle/>
          <a:p>
            <a:pPr>
              <a:buFontTx/>
              <a:buNone/>
            </a:pPr>
            <a:r>
              <a:rPr lang="en-US" sz="1800" dirty="0" smtClean="0"/>
              <a:t>True…</a:t>
            </a:r>
          </a:p>
          <a:p>
            <a:r>
              <a:rPr lang="en-US" sz="1800" dirty="0" smtClean="0"/>
              <a:t>Our systems need to embody the latest understanding of teaching methods</a:t>
            </a:r>
            <a:br>
              <a:rPr lang="en-US" sz="1800" dirty="0" smtClean="0"/>
            </a:br>
            <a:endParaRPr lang="en-US" sz="1800" dirty="0" smtClean="0"/>
          </a:p>
          <a:p>
            <a:r>
              <a:rPr lang="en-US" sz="1800" dirty="0" smtClean="0"/>
              <a:t>Our teachers need to be aware of the way new technologies are changing practice</a:t>
            </a:r>
            <a:br>
              <a:rPr lang="en-US" sz="1800" dirty="0" smtClean="0"/>
            </a:br>
            <a:endParaRPr lang="en-US" sz="1800" dirty="0" smtClean="0"/>
          </a:p>
          <a:p>
            <a:r>
              <a:rPr lang="en-US" sz="1800" dirty="0" smtClean="0"/>
              <a:t>Social learning and informal learning are increasingly important</a:t>
            </a:r>
          </a:p>
          <a:p>
            <a:endParaRPr lang="en-US" sz="1800" dirty="0"/>
          </a:p>
        </p:txBody>
      </p:sp>
      <p:sp>
        <p:nvSpPr>
          <p:cNvPr id="94212" name="Rectangle 4"/>
          <p:cNvSpPr>
            <a:spLocks noGrp="1" noChangeArrowheads="1"/>
          </p:cNvSpPr>
          <p:nvPr>
            <p:ph type="body" sz="half" idx="4294967295"/>
          </p:nvPr>
        </p:nvSpPr>
        <p:spPr>
          <a:xfrm>
            <a:off x="4645025" y="1600200"/>
            <a:ext cx="4041775" cy="4525963"/>
          </a:xfrm>
        </p:spPr>
        <p:txBody>
          <a:bodyPr/>
          <a:lstStyle/>
          <a:p>
            <a:pPr>
              <a:buFontTx/>
              <a:buNone/>
            </a:pPr>
            <a:endParaRPr lang="en-US" sz="1800"/>
          </a:p>
          <a:p>
            <a:pPr>
              <a:buFontTx/>
              <a:buNone/>
            </a:pPr>
            <a:endParaRPr lang="en-US" sz="1800"/>
          </a:p>
        </p:txBody>
      </p:sp>
      <p:pic>
        <p:nvPicPr>
          <p:cNvPr id="94213" name="Picture 5" descr="dog_blog"/>
          <p:cNvPicPr>
            <a:picLocks noChangeAspect="1" noChangeArrowheads="1"/>
          </p:cNvPicPr>
          <p:nvPr/>
        </p:nvPicPr>
        <p:blipFill>
          <a:blip r:embed="rId3"/>
          <a:srcRect/>
          <a:stretch>
            <a:fillRect/>
          </a:stretch>
        </p:blipFill>
        <p:spPr bwMode="auto">
          <a:xfrm>
            <a:off x="4724400" y="1524000"/>
            <a:ext cx="4298686" cy="4800600"/>
          </a:xfrm>
          <a:prstGeom prst="rect">
            <a:avLst/>
          </a:prstGeom>
          <a:noFill/>
        </p:spPr>
      </p:pic>
    </p:spTree>
    <p:extLst>
      <p:ext uri="{BB962C8B-B14F-4D97-AF65-F5344CB8AC3E}">
        <p14:creationId xmlns:p14="http://schemas.microsoft.com/office/powerpoint/2010/main" val="34157129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p:txBody>
          <a:bodyPr/>
          <a:lstStyle/>
          <a:p>
            <a:r>
              <a:rPr lang="en-US"/>
              <a:t>The world is changing 2</a:t>
            </a:r>
          </a:p>
        </p:txBody>
      </p:sp>
      <p:sp>
        <p:nvSpPr>
          <p:cNvPr id="96259" name="Rectangle 3"/>
          <p:cNvSpPr>
            <a:spLocks noGrp="1" noChangeArrowheads="1"/>
          </p:cNvSpPr>
          <p:nvPr>
            <p:ph type="body" sz="half" idx="4294967295"/>
          </p:nvPr>
        </p:nvSpPr>
        <p:spPr>
          <a:xfrm>
            <a:off x="457200" y="1600200"/>
            <a:ext cx="4041775" cy="4525963"/>
          </a:xfrm>
        </p:spPr>
        <p:txBody>
          <a:bodyPr/>
          <a:lstStyle/>
          <a:p>
            <a:pPr>
              <a:buFontTx/>
              <a:buNone/>
            </a:pPr>
            <a:r>
              <a:rPr lang="en-US" dirty="0"/>
              <a:t>True </a:t>
            </a:r>
            <a:r>
              <a:rPr lang="en-US" dirty="0" smtClean="0"/>
              <a:t>but…</a:t>
            </a:r>
          </a:p>
          <a:p>
            <a:pPr>
              <a:buFontTx/>
              <a:buNone/>
            </a:pPr>
            <a:endParaRPr lang="en-US" dirty="0"/>
          </a:p>
          <a:p>
            <a:r>
              <a:rPr lang="en-US" dirty="0"/>
              <a:t>Digital immigrants </a:t>
            </a:r>
            <a:r>
              <a:rPr lang="en-US" dirty="0" err="1"/>
              <a:t>vs</a:t>
            </a:r>
            <a:r>
              <a:rPr lang="en-US" dirty="0"/>
              <a:t> digital natives is </a:t>
            </a:r>
            <a:r>
              <a:rPr lang="en-US" dirty="0" smtClean="0"/>
              <a:t>naïve</a:t>
            </a:r>
            <a:br>
              <a:rPr lang="en-US" dirty="0" smtClean="0"/>
            </a:br>
            <a:endParaRPr lang="en-US" dirty="0" smtClean="0"/>
          </a:p>
          <a:p>
            <a:r>
              <a:rPr lang="en-US" dirty="0"/>
              <a:t>We need to beware of</a:t>
            </a:r>
          </a:p>
          <a:p>
            <a:pPr lvl="1"/>
            <a:r>
              <a:rPr lang="en-US" dirty="0">
                <a:ea typeface="ＭＳ Ｐゴシック" pitchFamily="-123" charset="-128"/>
              </a:rPr>
              <a:t>being obsessed with the the leisure habits of young people</a:t>
            </a:r>
          </a:p>
          <a:p>
            <a:pPr lvl="1"/>
            <a:r>
              <a:rPr lang="en-US" dirty="0" err="1">
                <a:ea typeface="ＭＳ Ｐゴシック" pitchFamily="-123" charset="-128"/>
              </a:rPr>
              <a:t>generalising</a:t>
            </a:r>
            <a:r>
              <a:rPr lang="en-US" dirty="0">
                <a:ea typeface="ＭＳ Ｐゴシック" pitchFamily="-123" charset="-128"/>
              </a:rPr>
              <a:t> the working habits of early adopters/</a:t>
            </a:r>
            <a:r>
              <a:rPr lang="en-US" dirty="0" smtClean="0">
                <a:ea typeface="ＭＳ Ｐゴシック" pitchFamily="-123" charset="-128"/>
              </a:rPr>
              <a:t>evangelists</a:t>
            </a:r>
            <a:br>
              <a:rPr lang="en-US" dirty="0" smtClean="0">
                <a:ea typeface="ＭＳ Ｐゴシック" pitchFamily="-123" charset="-128"/>
              </a:rPr>
            </a:br>
            <a:endParaRPr lang="en-US" sz="1400" dirty="0">
              <a:ea typeface="ＭＳ Ｐゴシック" pitchFamily="-123" charset="-128"/>
            </a:endParaRPr>
          </a:p>
          <a:p>
            <a:r>
              <a:rPr lang="en-US" dirty="0" smtClean="0"/>
              <a:t>There is still an important role for Universities</a:t>
            </a:r>
            <a:endParaRPr lang="en-US" dirty="0"/>
          </a:p>
        </p:txBody>
      </p:sp>
      <p:sp>
        <p:nvSpPr>
          <p:cNvPr id="96260" name="Rectangle 4"/>
          <p:cNvSpPr>
            <a:spLocks noGrp="1" noChangeArrowheads="1"/>
          </p:cNvSpPr>
          <p:nvPr>
            <p:ph type="body" sz="half" idx="4294967295"/>
          </p:nvPr>
        </p:nvSpPr>
        <p:spPr>
          <a:xfrm>
            <a:off x="4645025" y="1600200"/>
            <a:ext cx="4041775" cy="4525963"/>
          </a:xfrm>
        </p:spPr>
        <p:txBody>
          <a:bodyPr/>
          <a:lstStyle/>
          <a:p>
            <a:pPr>
              <a:buFontTx/>
              <a:buNone/>
            </a:pPr>
            <a:endParaRPr lang="en-US" sz="1800"/>
          </a:p>
          <a:p>
            <a:pPr>
              <a:buFontTx/>
              <a:buNone/>
            </a:pPr>
            <a:endParaRPr lang="en-US" sz="1800"/>
          </a:p>
          <a:p>
            <a:pPr>
              <a:buFontTx/>
              <a:buNone/>
            </a:pPr>
            <a:endParaRPr lang="en-US" sz="1800"/>
          </a:p>
        </p:txBody>
      </p:sp>
      <p:pic>
        <p:nvPicPr>
          <p:cNvPr id="96261" name="Picture 5" descr="dog-blog"/>
          <p:cNvPicPr>
            <a:picLocks noChangeAspect="1" noChangeArrowheads="1"/>
          </p:cNvPicPr>
          <p:nvPr/>
        </p:nvPicPr>
        <p:blipFill>
          <a:blip r:embed="rId3"/>
          <a:srcRect/>
          <a:stretch>
            <a:fillRect/>
          </a:stretch>
        </p:blipFill>
        <p:spPr bwMode="auto">
          <a:xfrm>
            <a:off x="4355976" y="3068960"/>
            <a:ext cx="5207000" cy="3124200"/>
          </a:xfrm>
          <a:prstGeom prst="rect">
            <a:avLst/>
          </a:prstGeom>
          <a:noFill/>
        </p:spPr>
      </p:pic>
    </p:spTree>
    <p:extLst>
      <p:ext uri="{BB962C8B-B14F-4D97-AF65-F5344CB8AC3E}">
        <p14:creationId xmlns:p14="http://schemas.microsoft.com/office/powerpoint/2010/main" val="4044642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p:txBody>
          <a:bodyPr/>
          <a:lstStyle/>
          <a:p>
            <a:r>
              <a:rPr lang="en-US" dirty="0"/>
              <a:t>The world is changing</a:t>
            </a:r>
            <a:r>
              <a:rPr lang="en-US" dirty="0" smtClean="0"/>
              <a:t> 3</a:t>
            </a:r>
            <a:endParaRPr lang="en-US" dirty="0"/>
          </a:p>
        </p:txBody>
      </p:sp>
      <p:sp>
        <p:nvSpPr>
          <p:cNvPr id="100355" name="Rectangle 3"/>
          <p:cNvSpPr>
            <a:spLocks noGrp="1" noChangeArrowheads="1"/>
          </p:cNvSpPr>
          <p:nvPr>
            <p:ph type="body" sz="half" idx="4294967295"/>
          </p:nvPr>
        </p:nvSpPr>
        <p:spPr>
          <a:xfrm>
            <a:off x="457200" y="1600200"/>
            <a:ext cx="4041775" cy="4525963"/>
          </a:xfrm>
        </p:spPr>
        <p:txBody>
          <a:bodyPr/>
          <a:lstStyle/>
          <a:p>
            <a:pPr>
              <a:buFontTx/>
              <a:buNone/>
            </a:pPr>
            <a:r>
              <a:rPr lang="en-US" sz="1800" dirty="0" smtClean="0"/>
              <a:t>Yes, and…</a:t>
            </a:r>
            <a:endParaRPr lang="en-US" sz="1800" dirty="0"/>
          </a:p>
          <a:p>
            <a:r>
              <a:rPr lang="en-US" sz="1800" dirty="0"/>
              <a:t>The half life of information is </a:t>
            </a:r>
            <a:r>
              <a:rPr lang="en-US" sz="1800" dirty="0" smtClean="0"/>
              <a:t>diminishing</a:t>
            </a:r>
            <a:br>
              <a:rPr lang="en-US" sz="1800" dirty="0" smtClean="0"/>
            </a:br>
            <a:endParaRPr lang="en-US" sz="1800" dirty="0"/>
          </a:p>
          <a:p>
            <a:r>
              <a:rPr lang="en-US" sz="1800" dirty="0" smtClean="0"/>
              <a:t>We </a:t>
            </a:r>
            <a:r>
              <a:rPr lang="en-US" sz="1800" dirty="0"/>
              <a:t>can harness technology in disruptive </a:t>
            </a:r>
            <a:r>
              <a:rPr lang="en-US" sz="1800" dirty="0" smtClean="0"/>
              <a:t>ways</a:t>
            </a:r>
            <a:br>
              <a:rPr lang="en-US" sz="1800" dirty="0" smtClean="0"/>
            </a:br>
            <a:endParaRPr lang="en-US" sz="1800" dirty="0"/>
          </a:p>
          <a:p>
            <a:r>
              <a:rPr lang="en-US" sz="1800" dirty="0" smtClean="0"/>
              <a:t>New </a:t>
            </a:r>
            <a:r>
              <a:rPr lang="en-US" dirty="0"/>
              <a:t>affordances will emerge</a:t>
            </a:r>
            <a:r>
              <a:rPr lang="en-US" dirty="0" smtClean="0"/>
              <a:t>!</a:t>
            </a:r>
            <a:endParaRPr lang="en-US" sz="1600" dirty="0"/>
          </a:p>
        </p:txBody>
      </p:sp>
      <p:sp>
        <p:nvSpPr>
          <p:cNvPr id="100356" name="Rectangle 4"/>
          <p:cNvSpPr>
            <a:spLocks noGrp="1" noChangeArrowheads="1"/>
          </p:cNvSpPr>
          <p:nvPr>
            <p:ph type="body" sz="half" idx="4294967295"/>
          </p:nvPr>
        </p:nvSpPr>
        <p:spPr>
          <a:xfrm>
            <a:off x="4645025" y="1600200"/>
            <a:ext cx="4041775" cy="4525963"/>
          </a:xfrm>
        </p:spPr>
        <p:txBody>
          <a:bodyPr/>
          <a:lstStyle/>
          <a:p>
            <a:pPr>
              <a:buFontTx/>
              <a:buNone/>
            </a:pPr>
            <a:endParaRPr lang="en-US" sz="1800"/>
          </a:p>
          <a:p>
            <a:pPr>
              <a:buFontTx/>
              <a:buNone/>
            </a:pPr>
            <a:endParaRPr lang="en-US" sz="1800"/>
          </a:p>
          <a:p>
            <a:pPr>
              <a:buFontTx/>
              <a:buNone/>
            </a:pPr>
            <a:endParaRPr lang="en-US" sz="1800"/>
          </a:p>
        </p:txBody>
      </p:sp>
      <p:pic>
        <p:nvPicPr>
          <p:cNvPr id="100357" name="Picture 5" descr="cat"/>
          <p:cNvPicPr>
            <a:picLocks noChangeAspect="1" noChangeArrowheads="1"/>
          </p:cNvPicPr>
          <p:nvPr/>
        </p:nvPicPr>
        <p:blipFill>
          <a:blip r:embed="rId3"/>
          <a:srcRect/>
          <a:stretch>
            <a:fillRect/>
          </a:stretch>
        </p:blipFill>
        <p:spPr bwMode="auto">
          <a:xfrm>
            <a:off x="4572000" y="1524000"/>
            <a:ext cx="4241800" cy="5029200"/>
          </a:xfrm>
          <a:prstGeom prst="rect">
            <a:avLst/>
          </a:prstGeom>
          <a:noFill/>
        </p:spPr>
      </p:pic>
    </p:spTree>
    <p:extLst>
      <p:ext uri="{BB962C8B-B14F-4D97-AF65-F5344CB8AC3E}">
        <p14:creationId xmlns:p14="http://schemas.microsoft.com/office/powerpoint/2010/main" val="2862743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eaLnBrk="1" hangingPunct="1"/>
            <a:r>
              <a:rPr lang="en-GB" smtClean="0"/>
              <a:t>Digital Literacies</a:t>
            </a:r>
          </a:p>
        </p:txBody>
      </p:sp>
      <p:sp>
        <p:nvSpPr>
          <p:cNvPr id="34818" name="Content Placeholder 2"/>
          <p:cNvSpPr>
            <a:spLocks noGrp="1"/>
          </p:cNvSpPr>
          <p:nvPr>
            <p:ph idx="1"/>
          </p:nvPr>
        </p:nvSpPr>
        <p:spPr/>
        <p:txBody>
          <a:bodyPr/>
          <a:lstStyle/>
          <a:p>
            <a:pPr eaLnBrk="1" hangingPunct="1"/>
            <a:r>
              <a:rPr lang="en-GB" dirty="0" smtClean="0"/>
              <a:t>The learner is given the stuff via the network</a:t>
            </a:r>
          </a:p>
          <a:p>
            <a:pPr eaLnBrk="1" hangingPunct="1"/>
            <a:r>
              <a:rPr lang="en-GB" dirty="0" smtClean="0"/>
              <a:t>The learner finds stuff on </a:t>
            </a:r>
            <a:r>
              <a:rPr lang="en-GB" dirty="0" err="1" smtClean="0"/>
              <a:t>t</a:t>
            </a:r>
            <a:r>
              <a:rPr lang="en-US" dirty="0" smtClean="0"/>
              <a:t>he</a:t>
            </a:r>
            <a:r>
              <a:rPr lang="en-GB" dirty="0" smtClean="0"/>
              <a:t> network</a:t>
            </a:r>
          </a:p>
          <a:p>
            <a:pPr eaLnBrk="1" hangingPunct="1"/>
            <a:r>
              <a:rPr lang="en-GB" dirty="0" smtClean="0"/>
              <a:t>The learner finds stuff from </a:t>
            </a:r>
            <a:r>
              <a:rPr lang="en-GB" dirty="0" err="1" smtClean="0"/>
              <a:t>t</a:t>
            </a:r>
            <a:r>
              <a:rPr lang="en-US" dirty="0" smtClean="0"/>
              <a:t>he</a:t>
            </a:r>
            <a:r>
              <a:rPr lang="en-GB" dirty="0" smtClean="0"/>
              <a:t> network (of people)</a:t>
            </a:r>
          </a:p>
          <a:p>
            <a:pPr eaLnBrk="1" hangingPunct="1"/>
            <a:r>
              <a:rPr lang="en-GB" dirty="0" smtClean="0"/>
              <a:t>The learner is part of </a:t>
            </a:r>
            <a:r>
              <a:rPr lang="en-GB" dirty="0" err="1" smtClean="0"/>
              <a:t>t</a:t>
            </a:r>
            <a:r>
              <a:rPr lang="en-US" dirty="0" smtClean="0"/>
              <a:t>he</a:t>
            </a:r>
            <a:r>
              <a:rPr lang="en-GB" dirty="0" smtClean="0"/>
              <a:t> network and contributes</a:t>
            </a:r>
          </a:p>
          <a:p>
            <a:pPr lvl="1" eaLnBrk="1" hangingPunct="1"/>
            <a:r>
              <a:rPr lang="en-US" dirty="0" smtClean="0">
                <a:ea typeface="ＭＳ Ｐゴシック" pitchFamily="-123" charset="-128"/>
              </a:rPr>
              <a:t>S</a:t>
            </a:r>
            <a:r>
              <a:rPr lang="en-GB" dirty="0" smtClean="0">
                <a:ea typeface="ＭＳ Ｐゴシック" pitchFamily="-123" charset="-128"/>
              </a:rPr>
              <a:t>tuff</a:t>
            </a:r>
          </a:p>
          <a:p>
            <a:pPr lvl="1" eaLnBrk="1" hangingPunct="1"/>
            <a:r>
              <a:rPr lang="en-GB" dirty="0" smtClean="0">
                <a:ea typeface="ＭＳ Ｐゴシック" pitchFamily="-123" charset="-128"/>
              </a:rPr>
              <a:t>ontology</a:t>
            </a:r>
          </a:p>
        </p:txBody>
      </p:sp>
      <p:pic>
        <p:nvPicPr>
          <p:cNvPr id="5" name="Picture 4"/>
          <p:cNvPicPr>
            <a:picLocks noChangeAspect="1"/>
          </p:cNvPicPr>
          <p:nvPr/>
        </p:nvPicPr>
        <p:blipFill>
          <a:blip r:embed="rId3"/>
          <a:stretch>
            <a:fillRect/>
          </a:stretch>
        </p:blipFill>
        <p:spPr>
          <a:xfrm>
            <a:off x="2483768" y="3212976"/>
            <a:ext cx="2171700" cy="2679700"/>
          </a:xfrm>
          <a:prstGeom prst="rect">
            <a:avLst/>
          </a:prstGeom>
        </p:spPr>
      </p:pic>
      <p:sp>
        <p:nvSpPr>
          <p:cNvPr id="7" name="Oval Callout 6"/>
          <p:cNvSpPr/>
          <p:nvPr/>
        </p:nvSpPr>
        <p:spPr>
          <a:xfrm>
            <a:off x="5004048" y="3284984"/>
            <a:ext cx="3886200" cy="1219200"/>
          </a:xfrm>
          <a:prstGeom prst="wedgeEllipseCallout">
            <a:avLst>
              <a:gd name="adj1" fmla="val -82592"/>
              <a:gd name="adj2" fmla="val 5793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Stuff! Call that learning?</a:t>
            </a:r>
            <a:endParaRPr lang="en-GB" dirty="0">
              <a:solidFill>
                <a:schemeClr val="tx1"/>
              </a:solidFill>
            </a:endParaRPr>
          </a:p>
        </p:txBody>
      </p:sp>
      <p:sp>
        <p:nvSpPr>
          <p:cNvPr id="9" name="Down Arrow 8"/>
          <p:cNvSpPr/>
          <p:nvPr/>
        </p:nvSpPr>
        <p:spPr>
          <a:xfrm>
            <a:off x="7010400" y="1752600"/>
            <a:ext cx="484632" cy="1371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p:cNvSpPr txBox="1"/>
          <p:nvPr/>
        </p:nvSpPr>
        <p:spPr>
          <a:xfrm>
            <a:off x="7391400" y="2057400"/>
            <a:ext cx="1143000" cy="584776"/>
          </a:xfrm>
          <a:prstGeom prst="rect">
            <a:avLst/>
          </a:prstGeom>
          <a:noFill/>
        </p:spPr>
        <p:txBody>
          <a:bodyPr wrap="square" rtlCol="0">
            <a:spAutoFit/>
          </a:bodyPr>
          <a:lstStyle/>
          <a:p>
            <a:r>
              <a:rPr lang="en-GB" sz="1600" dirty="0" smtClean="0"/>
              <a:t>Increasing literacy?</a:t>
            </a:r>
            <a:endParaRPr lang="en-GB" sz="1600" dirty="0"/>
          </a:p>
        </p:txBody>
      </p:sp>
    </p:spTree>
    <p:extLst>
      <p:ext uri="{BB962C8B-B14F-4D97-AF65-F5344CB8AC3E}">
        <p14:creationId xmlns:p14="http://schemas.microsoft.com/office/powerpoint/2010/main" val="762729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Digital literacies </a:t>
            </a:r>
            <a:endParaRPr lang="en-GB" dirty="0"/>
          </a:p>
        </p:txBody>
      </p:sp>
      <p:sp>
        <p:nvSpPr>
          <p:cNvPr id="3" name="Content Placeholder 2"/>
          <p:cNvSpPr>
            <a:spLocks noGrp="1"/>
          </p:cNvSpPr>
          <p:nvPr>
            <p:ph idx="1"/>
          </p:nvPr>
        </p:nvSpPr>
        <p:spPr/>
        <p:txBody>
          <a:bodyPr/>
          <a:lstStyle/>
          <a:p>
            <a:r>
              <a:rPr lang="en-GB" dirty="0" smtClean="0"/>
              <a:t>Thought leaders and decision makers of tomorrow</a:t>
            </a:r>
          </a:p>
          <a:p>
            <a:r>
              <a:rPr lang="en-GB" dirty="0" smtClean="0"/>
              <a:t>New business models</a:t>
            </a:r>
          </a:p>
          <a:p>
            <a:r>
              <a:rPr lang="en-GB" dirty="0" smtClean="0"/>
              <a:t>Emerging practices -&gt; leading change</a:t>
            </a:r>
          </a:p>
          <a:p>
            <a:r>
              <a:rPr lang="en-GB" dirty="0" smtClean="0"/>
              <a:t>Influencing people in a digital world</a:t>
            </a:r>
            <a:endParaRPr lang="en-GB" dirty="0"/>
          </a:p>
        </p:txBody>
      </p:sp>
      <p:pic>
        <p:nvPicPr>
          <p:cNvPr id="5" name="Picture 4"/>
          <p:cNvPicPr>
            <a:picLocks noChangeAspect="1"/>
          </p:cNvPicPr>
          <p:nvPr/>
        </p:nvPicPr>
        <p:blipFill>
          <a:blip r:embed="rId2"/>
          <a:stretch>
            <a:fillRect/>
          </a:stretch>
        </p:blipFill>
        <p:spPr>
          <a:xfrm>
            <a:off x="2656587" y="4077072"/>
            <a:ext cx="1849467" cy="660524"/>
          </a:xfrm>
          <a:prstGeom prst="rect">
            <a:avLst/>
          </a:prstGeom>
        </p:spPr>
      </p:pic>
      <p:pic>
        <p:nvPicPr>
          <p:cNvPr id="6" name="Picture 5"/>
          <p:cNvPicPr>
            <a:picLocks noChangeAspect="1"/>
          </p:cNvPicPr>
          <p:nvPr/>
        </p:nvPicPr>
        <p:blipFill>
          <a:blip r:embed="rId3"/>
          <a:stretch>
            <a:fillRect/>
          </a:stretch>
        </p:blipFill>
        <p:spPr>
          <a:xfrm>
            <a:off x="971600" y="5299602"/>
            <a:ext cx="1584176" cy="594066"/>
          </a:xfrm>
          <a:prstGeom prst="rect">
            <a:avLst/>
          </a:prstGeom>
        </p:spPr>
      </p:pic>
      <p:pic>
        <p:nvPicPr>
          <p:cNvPr id="7" name="Picture 6"/>
          <p:cNvPicPr>
            <a:picLocks noChangeAspect="1"/>
          </p:cNvPicPr>
          <p:nvPr/>
        </p:nvPicPr>
        <p:blipFill>
          <a:blip r:embed="rId4"/>
          <a:stretch>
            <a:fillRect/>
          </a:stretch>
        </p:blipFill>
        <p:spPr>
          <a:xfrm>
            <a:off x="5364088" y="4869160"/>
            <a:ext cx="2572388" cy="486916"/>
          </a:xfrm>
          <a:prstGeom prst="rect">
            <a:avLst/>
          </a:prstGeom>
        </p:spPr>
      </p:pic>
      <p:pic>
        <p:nvPicPr>
          <p:cNvPr id="8" name="Picture 7"/>
          <p:cNvPicPr>
            <a:picLocks noChangeAspect="1"/>
          </p:cNvPicPr>
          <p:nvPr/>
        </p:nvPicPr>
        <p:blipFill>
          <a:blip r:embed="rId5"/>
          <a:stretch>
            <a:fillRect/>
          </a:stretch>
        </p:blipFill>
        <p:spPr>
          <a:xfrm>
            <a:off x="1187624" y="3429000"/>
            <a:ext cx="1193800" cy="1193800"/>
          </a:xfrm>
          <a:prstGeom prst="rect">
            <a:avLst/>
          </a:prstGeom>
        </p:spPr>
      </p:pic>
      <p:pic>
        <p:nvPicPr>
          <p:cNvPr id="13" name="Picture 12"/>
          <p:cNvPicPr>
            <a:picLocks noChangeAspect="1"/>
          </p:cNvPicPr>
          <p:nvPr/>
        </p:nvPicPr>
        <p:blipFill>
          <a:blip r:embed="rId6"/>
          <a:stretch>
            <a:fillRect/>
          </a:stretch>
        </p:blipFill>
        <p:spPr>
          <a:xfrm>
            <a:off x="6156176" y="2996952"/>
            <a:ext cx="1512168" cy="1371203"/>
          </a:xfrm>
          <a:prstGeom prst="rect">
            <a:avLst/>
          </a:prstGeom>
        </p:spPr>
      </p:pic>
      <p:pic>
        <p:nvPicPr>
          <p:cNvPr id="14" name="Picture 13"/>
          <p:cNvPicPr>
            <a:picLocks noChangeAspect="1"/>
          </p:cNvPicPr>
          <p:nvPr/>
        </p:nvPicPr>
        <p:blipFill>
          <a:blip r:embed="rId7"/>
          <a:stretch>
            <a:fillRect/>
          </a:stretch>
        </p:blipFill>
        <p:spPr>
          <a:xfrm>
            <a:off x="3347864" y="5445224"/>
            <a:ext cx="2489200" cy="571500"/>
          </a:xfrm>
          <a:prstGeom prst="rect">
            <a:avLst/>
          </a:prstGeom>
        </p:spPr>
      </p:pic>
      <p:pic>
        <p:nvPicPr>
          <p:cNvPr id="15" name="Picture 14"/>
          <p:cNvPicPr>
            <a:picLocks noChangeAspect="1"/>
          </p:cNvPicPr>
          <p:nvPr/>
        </p:nvPicPr>
        <p:blipFill>
          <a:blip r:embed="rId8"/>
          <a:stretch>
            <a:fillRect/>
          </a:stretch>
        </p:blipFill>
        <p:spPr>
          <a:xfrm>
            <a:off x="3365500" y="3086100"/>
            <a:ext cx="2413000" cy="685800"/>
          </a:xfrm>
          <a:prstGeom prst="rect">
            <a:avLst/>
          </a:prstGeom>
        </p:spPr>
      </p:pic>
      <p:pic>
        <p:nvPicPr>
          <p:cNvPr id="16" name="Picture 15"/>
          <p:cNvPicPr>
            <a:picLocks noChangeAspect="1"/>
          </p:cNvPicPr>
          <p:nvPr/>
        </p:nvPicPr>
        <p:blipFill>
          <a:blip r:embed="rId9"/>
          <a:stretch>
            <a:fillRect/>
          </a:stretch>
        </p:blipFill>
        <p:spPr>
          <a:xfrm>
            <a:off x="4572000" y="3789040"/>
            <a:ext cx="1346200" cy="647700"/>
          </a:xfrm>
          <a:prstGeom prst="rect">
            <a:avLst/>
          </a:prstGeom>
        </p:spPr>
      </p:pic>
      <p:pic>
        <p:nvPicPr>
          <p:cNvPr id="17" name="Picture 16"/>
          <p:cNvPicPr>
            <a:picLocks noChangeAspect="1"/>
          </p:cNvPicPr>
          <p:nvPr/>
        </p:nvPicPr>
        <p:blipFill>
          <a:blip r:embed="rId10"/>
          <a:stretch>
            <a:fillRect/>
          </a:stretch>
        </p:blipFill>
        <p:spPr>
          <a:xfrm>
            <a:off x="7308304" y="5445224"/>
            <a:ext cx="1308100" cy="685800"/>
          </a:xfrm>
          <a:prstGeom prst="rect">
            <a:avLst/>
          </a:prstGeom>
        </p:spPr>
      </p:pic>
    </p:spTree>
    <p:extLst>
      <p:ext uri="{BB962C8B-B14F-4D97-AF65-F5344CB8AC3E}">
        <p14:creationId xmlns:p14="http://schemas.microsoft.com/office/powerpoint/2010/main" val="2707759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GB" smtClean="0"/>
              <a:t>What’s Wrong with VLEs</a:t>
            </a:r>
          </a:p>
        </p:txBody>
      </p:sp>
      <p:sp>
        <p:nvSpPr>
          <p:cNvPr id="30724" name="Rectangle 4"/>
          <p:cNvSpPr>
            <a:spLocks noGrp="1" noChangeArrowheads="1"/>
          </p:cNvSpPr>
          <p:nvPr>
            <p:ph type="body" sz="half" idx="4294967295"/>
          </p:nvPr>
        </p:nvSpPr>
        <p:spPr>
          <a:xfrm>
            <a:off x="457200" y="1600200"/>
            <a:ext cx="4690864" cy="4525963"/>
          </a:xfrm>
        </p:spPr>
        <p:txBody>
          <a:bodyPr/>
          <a:lstStyle/>
          <a:p>
            <a:pPr marL="0" indent="0" eaLnBrk="1" hangingPunct="1">
              <a:buNone/>
            </a:pPr>
            <a:r>
              <a:rPr lang="en-GB" sz="1800" dirty="0" smtClean="0"/>
              <a:t>VLEs</a:t>
            </a:r>
          </a:p>
          <a:p>
            <a:pPr eaLnBrk="1" hangingPunct="1"/>
            <a:r>
              <a:rPr lang="en-GB" sz="1800" dirty="0" smtClean="0"/>
              <a:t>embody </a:t>
            </a:r>
            <a:r>
              <a:rPr lang="en-GB" sz="1800" dirty="0"/>
              <a:t>outdated views of teaching as “push”</a:t>
            </a:r>
          </a:p>
          <a:p>
            <a:pPr eaLnBrk="1" hangingPunct="1"/>
            <a:r>
              <a:rPr lang="en-GB" sz="1800" dirty="0" smtClean="0"/>
              <a:t>put </a:t>
            </a:r>
            <a:r>
              <a:rPr lang="en-GB" sz="1800" dirty="0"/>
              <a:t>the teacher at the centre rather than the student or the network</a:t>
            </a:r>
          </a:p>
          <a:p>
            <a:pPr eaLnBrk="1" hangingPunct="1"/>
            <a:r>
              <a:rPr lang="en-GB" sz="1800" dirty="0" smtClean="0"/>
              <a:t>do </a:t>
            </a:r>
            <a:r>
              <a:rPr lang="en-GB" sz="1800" dirty="0"/>
              <a:t>not integrate with the tools and environments students or lecturers use.</a:t>
            </a:r>
          </a:p>
          <a:p>
            <a:pPr eaLnBrk="1" hangingPunct="1"/>
            <a:r>
              <a:rPr lang="en-GB" sz="1800" dirty="0" smtClean="0"/>
              <a:t>are </a:t>
            </a:r>
            <a:r>
              <a:rPr lang="en-GB" sz="1800" dirty="0"/>
              <a:t>fundamentally closed  - they do not have any understanding of network learning</a:t>
            </a:r>
          </a:p>
          <a:p>
            <a:pPr eaLnBrk="1" hangingPunct="1"/>
            <a:r>
              <a:rPr lang="en-GB" sz="1800" dirty="0" smtClean="0"/>
              <a:t>lock </a:t>
            </a:r>
            <a:r>
              <a:rPr lang="en-GB" sz="1800" dirty="0"/>
              <a:t>you </a:t>
            </a:r>
            <a:r>
              <a:rPr lang="en-GB" sz="1800" dirty="0" smtClean="0"/>
              <a:t>in</a:t>
            </a:r>
          </a:p>
          <a:p>
            <a:pPr eaLnBrk="1" hangingPunct="1"/>
            <a:r>
              <a:rPr lang="en-GB" sz="1800" dirty="0" smtClean="0"/>
              <a:t>don’t encourage learners to take responsibility for their own learning, tools or digital literacy</a:t>
            </a:r>
            <a:endParaRPr lang="en-US" sz="1800" dirty="0"/>
          </a:p>
        </p:txBody>
      </p:sp>
      <p:pic>
        <p:nvPicPr>
          <p:cNvPr id="30725" name="Picture 5" descr="400px-unbalanced_scales_simplersvg"/>
          <p:cNvPicPr>
            <a:picLocks noGrp="1" noChangeAspect="1" noChangeArrowheads="1"/>
          </p:cNvPicPr>
          <p:nvPr>
            <p:ph sz="half" idx="4294967295"/>
          </p:nvPr>
        </p:nvPicPr>
        <p:blipFill>
          <a:blip r:embed="rId3"/>
          <a:srcRect/>
          <a:stretch>
            <a:fillRect/>
          </a:stretch>
        </p:blipFill>
        <p:spPr>
          <a:xfrm>
            <a:off x="5076056" y="2076450"/>
            <a:ext cx="3610744" cy="3194885"/>
          </a:xfrm>
        </p:spPr>
      </p:pic>
    </p:spTree>
    <p:extLst>
      <p:ext uri="{BB962C8B-B14F-4D97-AF65-F5344CB8AC3E}">
        <p14:creationId xmlns:p14="http://schemas.microsoft.com/office/powerpoint/2010/main" val="2201966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7010400" y="5410200"/>
            <a:ext cx="2133600" cy="476250"/>
          </a:xfrm>
          <a:prstGeom prst="rect">
            <a:avLst/>
          </a:prstGeom>
        </p:spPr>
        <p:txBody>
          <a:bodyPr/>
          <a:lstStyle/>
          <a:p>
            <a:pPr>
              <a:defRPr/>
            </a:pPr>
            <a:fld id="{A7688A3F-4853-46A5-8BBC-F9DAB9DC5ECD}" type="slidenum">
              <a:rPr lang="en-US" smtClean="0"/>
              <a:pPr>
                <a:defRPr/>
              </a:pPr>
              <a:t>29</a:t>
            </a:fld>
            <a:endParaRPr lang="en-US"/>
          </a:p>
        </p:txBody>
      </p:sp>
      <p:pic>
        <p:nvPicPr>
          <p:cNvPr id="6" name="Picture 5"/>
          <p:cNvPicPr>
            <a:picLocks noChangeAspect="1"/>
          </p:cNvPicPr>
          <p:nvPr/>
        </p:nvPicPr>
        <p:blipFill>
          <a:blip r:embed="rId2"/>
          <a:stretch>
            <a:fillRect/>
          </a:stretch>
        </p:blipFill>
        <p:spPr>
          <a:xfrm>
            <a:off x="0" y="0"/>
            <a:ext cx="9321800" cy="6963385"/>
          </a:xfrm>
          <a:prstGeom prst="rect">
            <a:avLst/>
          </a:prstGeom>
        </p:spPr>
      </p:pic>
      <p:sp>
        <p:nvSpPr>
          <p:cNvPr id="7" name="TextBox 6"/>
          <p:cNvSpPr txBox="1"/>
          <p:nvPr/>
        </p:nvSpPr>
        <p:spPr>
          <a:xfrm>
            <a:off x="6629400" y="533400"/>
            <a:ext cx="2057400" cy="369332"/>
          </a:xfrm>
          <a:prstGeom prst="rect">
            <a:avLst/>
          </a:prstGeom>
          <a:noFill/>
          <a:ln>
            <a:solidFill>
              <a:schemeClr val="tx1"/>
            </a:solidFill>
          </a:ln>
        </p:spPr>
        <p:txBody>
          <a:bodyPr wrap="square" rtlCol="0">
            <a:spAutoFit/>
          </a:bodyPr>
          <a:lstStyle/>
          <a:p>
            <a:r>
              <a:rPr lang="en-GB" sz="1800" dirty="0" smtClean="0"/>
              <a:t>CC</a:t>
            </a:r>
            <a:r>
              <a:rPr lang="en-US" sz="1800" dirty="0" smtClean="0"/>
              <a:t> Leigh </a:t>
            </a:r>
            <a:r>
              <a:rPr lang="en-US" sz="1800" dirty="0" err="1" smtClean="0"/>
              <a:t>Blackall</a:t>
            </a:r>
            <a:endParaRPr lang="en-GB" sz="1800" dirty="0"/>
          </a:p>
        </p:txBody>
      </p:sp>
    </p:spTree>
    <p:extLst>
      <p:ext uri="{BB962C8B-B14F-4D97-AF65-F5344CB8AC3E}">
        <p14:creationId xmlns:p14="http://schemas.microsoft.com/office/powerpoint/2010/main" val="1519802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 technological</a:t>
            </a:r>
            <a:endParaRPr lang="en-US" dirty="0"/>
          </a:p>
        </p:txBody>
      </p:sp>
      <p:sp>
        <p:nvSpPr>
          <p:cNvPr id="4" name="Rounded Rectangle 3"/>
          <p:cNvSpPr/>
          <p:nvPr/>
        </p:nvSpPr>
        <p:spPr>
          <a:xfrm>
            <a:off x="2123728" y="2636912"/>
            <a:ext cx="1656184" cy="57606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The Web</a:t>
            </a:r>
            <a:endParaRPr lang="en-US" dirty="0">
              <a:solidFill>
                <a:schemeClr val="tx1"/>
              </a:solidFill>
            </a:endParaRPr>
          </a:p>
        </p:txBody>
      </p:sp>
      <p:sp>
        <p:nvSpPr>
          <p:cNvPr id="5" name="Rounded Rectangle 4"/>
          <p:cNvSpPr/>
          <p:nvPr/>
        </p:nvSpPr>
        <p:spPr>
          <a:xfrm>
            <a:off x="4427984" y="1700808"/>
            <a:ext cx="2952328" cy="64807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Multimedia Apps on PCs &amp; Macs (Guide / </a:t>
            </a:r>
            <a:r>
              <a:rPr lang="en-US" sz="1600" dirty="0" err="1" smtClean="0">
                <a:solidFill>
                  <a:schemeClr val="tx1"/>
                </a:solidFill>
              </a:rPr>
              <a:t>Hypercard</a:t>
            </a:r>
            <a:r>
              <a:rPr lang="en-US" sz="1600" dirty="0" smtClean="0">
                <a:solidFill>
                  <a:schemeClr val="tx1"/>
                </a:solidFill>
              </a:rPr>
              <a:t>)</a:t>
            </a:r>
            <a:endParaRPr lang="en-US" sz="1600" dirty="0">
              <a:solidFill>
                <a:schemeClr val="tx1"/>
              </a:solidFill>
            </a:endParaRPr>
          </a:p>
        </p:txBody>
      </p:sp>
      <p:sp>
        <p:nvSpPr>
          <p:cNvPr id="6" name="Rounded Rectangle 5"/>
          <p:cNvSpPr/>
          <p:nvPr/>
        </p:nvSpPr>
        <p:spPr>
          <a:xfrm>
            <a:off x="2123728" y="4221088"/>
            <a:ext cx="1656184" cy="57606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Web 2.0</a:t>
            </a:r>
            <a:endParaRPr lang="en-US" dirty="0">
              <a:solidFill>
                <a:schemeClr val="tx1"/>
              </a:solidFill>
            </a:endParaRPr>
          </a:p>
        </p:txBody>
      </p:sp>
      <p:sp>
        <p:nvSpPr>
          <p:cNvPr id="7" name="Rounded Rectangle 6"/>
          <p:cNvSpPr/>
          <p:nvPr/>
        </p:nvSpPr>
        <p:spPr>
          <a:xfrm>
            <a:off x="2123728" y="5373216"/>
            <a:ext cx="1656184" cy="57606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Linked Data</a:t>
            </a:r>
            <a:endParaRPr lang="en-US" dirty="0">
              <a:solidFill>
                <a:schemeClr val="tx1"/>
              </a:solidFill>
            </a:endParaRPr>
          </a:p>
        </p:txBody>
      </p:sp>
      <p:sp>
        <p:nvSpPr>
          <p:cNvPr id="8" name="Rounded Rectangle 7"/>
          <p:cNvSpPr/>
          <p:nvPr/>
        </p:nvSpPr>
        <p:spPr>
          <a:xfrm>
            <a:off x="4427984" y="3789040"/>
            <a:ext cx="1944216"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Open Content/Repositories</a:t>
            </a:r>
            <a:endParaRPr lang="en-US" sz="1600" dirty="0">
              <a:solidFill>
                <a:schemeClr val="tx1"/>
              </a:solidFill>
            </a:endParaRPr>
          </a:p>
        </p:txBody>
      </p:sp>
      <p:sp>
        <p:nvSpPr>
          <p:cNvPr id="9" name="Rounded Rectangle 8"/>
          <p:cNvSpPr/>
          <p:nvPr/>
        </p:nvSpPr>
        <p:spPr>
          <a:xfrm>
            <a:off x="4427984" y="3068960"/>
            <a:ext cx="1944216" cy="576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Virtual Learning Environments</a:t>
            </a:r>
            <a:endParaRPr lang="en-US" sz="1600" dirty="0">
              <a:solidFill>
                <a:schemeClr val="tx1"/>
              </a:solidFill>
            </a:endParaRPr>
          </a:p>
        </p:txBody>
      </p:sp>
      <p:sp>
        <p:nvSpPr>
          <p:cNvPr id="10" name="Rounded Rectangle 9"/>
          <p:cNvSpPr/>
          <p:nvPr/>
        </p:nvSpPr>
        <p:spPr>
          <a:xfrm>
            <a:off x="4427984" y="5085184"/>
            <a:ext cx="1944216"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The Mobile Web</a:t>
            </a:r>
            <a:endParaRPr lang="en-US" sz="1600" dirty="0">
              <a:solidFill>
                <a:schemeClr val="tx1"/>
              </a:solidFill>
            </a:endParaRPr>
          </a:p>
        </p:txBody>
      </p:sp>
      <p:sp>
        <p:nvSpPr>
          <p:cNvPr id="11" name="Rounded Rectangle 10"/>
          <p:cNvSpPr/>
          <p:nvPr/>
        </p:nvSpPr>
        <p:spPr>
          <a:xfrm>
            <a:off x="6516216" y="3356992"/>
            <a:ext cx="1944216" cy="576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Virtual research Environments</a:t>
            </a:r>
            <a:endParaRPr lang="en-US" sz="1600" dirty="0">
              <a:solidFill>
                <a:schemeClr val="tx1"/>
              </a:solidFill>
            </a:endParaRPr>
          </a:p>
        </p:txBody>
      </p:sp>
      <p:sp>
        <p:nvSpPr>
          <p:cNvPr id="12" name="Rounded Rectangle 11"/>
          <p:cNvSpPr/>
          <p:nvPr/>
        </p:nvSpPr>
        <p:spPr>
          <a:xfrm>
            <a:off x="6516216" y="4077072"/>
            <a:ext cx="1944216" cy="576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Web based Multimedia</a:t>
            </a:r>
            <a:endParaRPr lang="en-US" sz="1600" dirty="0">
              <a:solidFill>
                <a:schemeClr val="tx1"/>
              </a:solidFill>
            </a:endParaRPr>
          </a:p>
        </p:txBody>
      </p:sp>
      <p:sp>
        <p:nvSpPr>
          <p:cNvPr id="13" name="Rounded Rectangle 12"/>
          <p:cNvSpPr/>
          <p:nvPr/>
        </p:nvSpPr>
        <p:spPr>
          <a:xfrm>
            <a:off x="6516216" y="4797152"/>
            <a:ext cx="2088232" cy="576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Personal Learning Environments</a:t>
            </a:r>
            <a:endParaRPr lang="en-US" sz="1600" dirty="0">
              <a:solidFill>
                <a:schemeClr val="tx1"/>
              </a:solidFill>
            </a:endParaRPr>
          </a:p>
        </p:txBody>
      </p:sp>
      <p:cxnSp>
        <p:nvCxnSpPr>
          <p:cNvPr id="14" name="Straight Arrow Connector 13"/>
          <p:cNvCxnSpPr/>
          <p:nvPr/>
        </p:nvCxnSpPr>
        <p:spPr>
          <a:xfrm>
            <a:off x="395536" y="1556792"/>
            <a:ext cx="72008" cy="48245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95536" y="1988840"/>
            <a:ext cx="2880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95536" y="5877272"/>
            <a:ext cx="2880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67544" y="4221088"/>
            <a:ext cx="2880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95536" y="2636912"/>
            <a:ext cx="288032"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83568" y="1772816"/>
            <a:ext cx="761747" cy="369332"/>
          </a:xfrm>
          <a:prstGeom prst="rect">
            <a:avLst/>
          </a:prstGeom>
          <a:noFill/>
        </p:spPr>
        <p:txBody>
          <a:bodyPr wrap="none" rtlCol="0">
            <a:spAutoFit/>
          </a:bodyPr>
          <a:lstStyle/>
          <a:p>
            <a:r>
              <a:rPr lang="en-US" dirty="0" smtClean="0"/>
              <a:t>1987</a:t>
            </a:r>
            <a:endParaRPr lang="en-US" dirty="0"/>
          </a:p>
        </p:txBody>
      </p:sp>
      <p:sp>
        <p:nvSpPr>
          <p:cNvPr id="20" name="TextBox 19"/>
          <p:cNvSpPr txBox="1"/>
          <p:nvPr/>
        </p:nvSpPr>
        <p:spPr>
          <a:xfrm>
            <a:off x="683568" y="2492896"/>
            <a:ext cx="698178" cy="369332"/>
          </a:xfrm>
          <a:prstGeom prst="rect">
            <a:avLst/>
          </a:prstGeom>
          <a:noFill/>
        </p:spPr>
        <p:txBody>
          <a:bodyPr wrap="none" rtlCol="0">
            <a:spAutoFit/>
          </a:bodyPr>
          <a:lstStyle/>
          <a:p>
            <a:r>
              <a:rPr lang="en-US" dirty="0" smtClean="0"/>
              <a:t>1990</a:t>
            </a:r>
            <a:endParaRPr lang="en-US" dirty="0"/>
          </a:p>
        </p:txBody>
      </p:sp>
      <p:sp>
        <p:nvSpPr>
          <p:cNvPr id="21" name="TextBox 20"/>
          <p:cNvSpPr txBox="1"/>
          <p:nvPr/>
        </p:nvSpPr>
        <p:spPr>
          <a:xfrm>
            <a:off x="755576" y="4077072"/>
            <a:ext cx="698178" cy="369332"/>
          </a:xfrm>
          <a:prstGeom prst="rect">
            <a:avLst/>
          </a:prstGeom>
          <a:noFill/>
        </p:spPr>
        <p:txBody>
          <a:bodyPr wrap="none" rtlCol="0">
            <a:spAutoFit/>
          </a:bodyPr>
          <a:lstStyle/>
          <a:p>
            <a:r>
              <a:rPr lang="en-US" dirty="0" smtClean="0"/>
              <a:t>2000</a:t>
            </a:r>
            <a:endParaRPr lang="en-US" dirty="0"/>
          </a:p>
        </p:txBody>
      </p:sp>
      <p:sp>
        <p:nvSpPr>
          <p:cNvPr id="22" name="TextBox 21"/>
          <p:cNvSpPr txBox="1"/>
          <p:nvPr/>
        </p:nvSpPr>
        <p:spPr>
          <a:xfrm>
            <a:off x="683568" y="5661248"/>
            <a:ext cx="698178" cy="369332"/>
          </a:xfrm>
          <a:prstGeom prst="rect">
            <a:avLst/>
          </a:prstGeom>
          <a:noFill/>
        </p:spPr>
        <p:txBody>
          <a:bodyPr wrap="none" rtlCol="0">
            <a:spAutoFit/>
          </a:bodyPr>
          <a:lstStyle/>
          <a:p>
            <a:r>
              <a:rPr lang="en-US" dirty="0" smtClean="0"/>
              <a:t>2010</a:t>
            </a:r>
            <a:endParaRPr lang="en-US" dirty="0"/>
          </a:p>
        </p:txBody>
      </p:sp>
      <p:sp>
        <p:nvSpPr>
          <p:cNvPr id="23" name="Rounded Rectangle 22"/>
          <p:cNvSpPr/>
          <p:nvPr/>
        </p:nvSpPr>
        <p:spPr>
          <a:xfrm>
            <a:off x="6516216" y="5985284"/>
            <a:ext cx="2088232" cy="79208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solidFill>
                  <a:schemeClr val="tx1"/>
                </a:solidFill>
              </a:rPr>
              <a:t>Personalised</a:t>
            </a:r>
            <a:r>
              <a:rPr lang="en-US" sz="1600" dirty="0" smtClean="0">
                <a:solidFill>
                  <a:schemeClr val="tx1"/>
                </a:solidFill>
              </a:rPr>
              <a:t> Institutional  Environments</a:t>
            </a:r>
            <a:endParaRPr lang="en-US" sz="1600" dirty="0">
              <a:solidFill>
                <a:schemeClr val="tx1"/>
              </a:solidFill>
            </a:endParaRPr>
          </a:p>
        </p:txBody>
      </p:sp>
      <p:sp>
        <p:nvSpPr>
          <p:cNvPr id="25" name="Rounded Rectangle 24"/>
          <p:cNvSpPr/>
          <p:nvPr/>
        </p:nvSpPr>
        <p:spPr>
          <a:xfrm>
            <a:off x="4427984" y="5617779"/>
            <a:ext cx="1944216" cy="4320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Semantic Wikis</a:t>
            </a:r>
            <a:endParaRPr lang="en-US" sz="1600" dirty="0">
              <a:solidFill>
                <a:schemeClr val="tx1"/>
              </a:solidFill>
            </a:endParaRPr>
          </a:p>
        </p:txBody>
      </p:sp>
      <p:sp>
        <p:nvSpPr>
          <p:cNvPr id="27" name="Rounded Rectangle 26"/>
          <p:cNvSpPr/>
          <p:nvPr/>
        </p:nvSpPr>
        <p:spPr>
          <a:xfrm>
            <a:off x="4427984" y="4365104"/>
            <a:ext cx="1944216"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Semantic driven Web sites</a:t>
            </a:r>
            <a:endParaRPr lang="en-US" sz="1600" dirty="0">
              <a:solidFill>
                <a:schemeClr val="tx1"/>
              </a:solidFill>
            </a:endParaRPr>
          </a:p>
        </p:txBody>
      </p:sp>
      <p:sp>
        <p:nvSpPr>
          <p:cNvPr id="3" name="Trapezoid 2"/>
          <p:cNvSpPr/>
          <p:nvPr/>
        </p:nvSpPr>
        <p:spPr>
          <a:xfrm>
            <a:off x="2267744" y="4221088"/>
            <a:ext cx="1296144" cy="1152128"/>
          </a:xfrm>
          <a:prstGeom prst="trapezoid">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TextBox 23"/>
          <p:cNvSpPr txBox="1"/>
          <p:nvPr/>
        </p:nvSpPr>
        <p:spPr>
          <a:xfrm>
            <a:off x="2411760" y="4797152"/>
            <a:ext cx="1022824" cy="307777"/>
          </a:xfrm>
          <a:prstGeom prst="rect">
            <a:avLst/>
          </a:prstGeom>
          <a:noFill/>
        </p:spPr>
        <p:txBody>
          <a:bodyPr wrap="none" rtlCol="0">
            <a:spAutoFit/>
          </a:bodyPr>
          <a:lstStyle/>
          <a:p>
            <a:r>
              <a:rPr lang="en-GB" sz="1400" dirty="0" smtClean="0"/>
              <a:t>Semantics</a:t>
            </a:r>
            <a:endParaRPr lang="en-GB" sz="1400" dirty="0"/>
          </a:p>
        </p:txBody>
      </p:sp>
      <p:sp>
        <p:nvSpPr>
          <p:cNvPr id="29" name="Rounded Rectangle 28"/>
          <p:cNvSpPr/>
          <p:nvPr/>
        </p:nvSpPr>
        <p:spPr>
          <a:xfrm>
            <a:off x="4427984" y="6057276"/>
            <a:ext cx="1944216" cy="4320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Open Data</a:t>
            </a:r>
            <a:endParaRPr lang="en-US" sz="1600" dirty="0">
              <a:solidFill>
                <a:schemeClr val="tx1"/>
              </a:solidFill>
            </a:endParaRPr>
          </a:p>
        </p:txBody>
      </p:sp>
    </p:spTree>
    <p:extLst>
      <p:ext uri="{BB962C8B-B14F-4D97-AF65-F5344CB8AC3E}">
        <p14:creationId xmlns:p14="http://schemas.microsoft.com/office/powerpoint/2010/main" val="286993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5105400" y="5410200"/>
            <a:ext cx="2133600" cy="476250"/>
          </a:xfrm>
          <a:prstGeom prst="rect">
            <a:avLst/>
          </a:prstGeom>
        </p:spPr>
        <p:txBody>
          <a:bodyPr/>
          <a:lstStyle/>
          <a:p>
            <a:fld id="{B5DD2EA1-9A27-A042-BEB2-81E8A1357502}" type="slidenum">
              <a:rPr lang="en-GB"/>
              <a:pPr/>
              <a:t>30</a:t>
            </a:fld>
            <a:endParaRPr lang="en-GB"/>
          </a:p>
        </p:txBody>
      </p:sp>
      <p:sp>
        <p:nvSpPr>
          <p:cNvPr id="333826" name="Rectangle 2"/>
          <p:cNvSpPr>
            <a:spLocks noGrp="1" noChangeArrowheads="1"/>
          </p:cNvSpPr>
          <p:nvPr>
            <p:ph type="title"/>
          </p:nvPr>
        </p:nvSpPr>
        <p:spPr/>
        <p:txBody>
          <a:bodyPr/>
          <a:lstStyle/>
          <a:p>
            <a:r>
              <a:rPr lang="en-GB"/>
              <a:t>The VLE is Dead – long live the VLE</a:t>
            </a:r>
          </a:p>
        </p:txBody>
      </p:sp>
      <p:sp>
        <p:nvSpPr>
          <p:cNvPr id="333827" name="Rectangle 3"/>
          <p:cNvSpPr>
            <a:spLocks noGrp="1" noChangeArrowheads="1"/>
          </p:cNvSpPr>
          <p:nvPr>
            <p:ph type="body" idx="1"/>
          </p:nvPr>
        </p:nvSpPr>
        <p:spPr>
          <a:xfrm>
            <a:off x="468313" y="5876925"/>
            <a:ext cx="8229600" cy="465138"/>
          </a:xfrm>
        </p:spPr>
        <p:txBody>
          <a:bodyPr/>
          <a:lstStyle/>
          <a:p>
            <a:pPr>
              <a:lnSpc>
                <a:spcPct val="80000"/>
              </a:lnSpc>
              <a:buFontTx/>
              <a:buNone/>
            </a:pPr>
            <a:endParaRPr lang="en-GB" sz="1200" dirty="0"/>
          </a:p>
          <a:p>
            <a:pPr>
              <a:lnSpc>
                <a:spcPct val="80000"/>
              </a:lnSpc>
              <a:buFontTx/>
              <a:buNone/>
            </a:pPr>
            <a:r>
              <a:rPr lang="en-GB" sz="1400" dirty="0"/>
              <a:t>(above image </a:t>
            </a:r>
            <a:r>
              <a:rPr lang="en-GB" sz="1400" dirty="0" smtClean="0"/>
              <a:t>was produced by Dave </a:t>
            </a:r>
            <a:r>
              <a:rPr lang="en-GB" sz="1400" dirty="0" err="1" smtClean="0"/>
              <a:t>Millardf</a:t>
            </a:r>
            <a:r>
              <a:rPr lang="en-GB" sz="1400" dirty="0" smtClean="0"/>
              <a:t> from </a:t>
            </a:r>
            <a:r>
              <a:rPr lang="en-GB" sz="1400" dirty="0"/>
              <a:t>a generator at </a:t>
            </a:r>
            <a:r>
              <a:rPr lang="en-GB" sz="1400" dirty="0">
                <a:hlinkClick r:id="rId3"/>
              </a:rPr>
              <a:t>http://generator.kitt.net/</a:t>
            </a:r>
            <a:r>
              <a:rPr lang="en-GB" sz="1400" dirty="0"/>
              <a:t>) </a:t>
            </a:r>
          </a:p>
        </p:txBody>
      </p:sp>
      <p:pic>
        <p:nvPicPr>
          <p:cNvPr id="333828" name="Picture 4"/>
          <p:cNvPicPr>
            <a:picLocks noChangeAspect="1" noChangeArrowheads="1"/>
          </p:cNvPicPr>
          <p:nvPr/>
        </p:nvPicPr>
        <p:blipFill>
          <a:blip r:embed="rId4"/>
          <a:srcRect/>
          <a:stretch>
            <a:fillRect/>
          </a:stretch>
        </p:blipFill>
        <p:spPr bwMode="auto">
          <a:xfrm>
            <a:off x="1547813" y="1557338"/>
            <a:ext cx="6048375" cy="4521200"/>
          </a:xfrm>
          <a:prstGeom prst="rect">
            <a:avLst/>
          </a:prstGeom>
          <a:noFill/>
          <a:ln w="9525">
            <a:noFill/>
            <a:miter lim="800000"/>
            <a:headEnd/>
            <a:tailEnd/>
          </a:ln>
          <a:effectLst/>
        </p:spPr>
      </p:pic>
    </p:spTree>
    <p:extLst>
      <p:ext uri="{BB962C8B-B14F-4D97-AF65-F5344CB8AC3E}">
        <p14:creationId xmlns:p14="http://schemas.microsoft.com/office/powerpoint/2010/main" val="42092170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3664623178"/>
              </p:ext>
            </p:extLst>
          </p:nvPr>
        </p:nvGraphicFramePr>
        <p:xfrm>
          <a:off x="838200" y="2057400"/>
          <a:ext cx="66294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6702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What’s a PLE?</a:t>
            </a:r>
            <a:endParaRPr lang="en-GB" dirty="0"/>
          </a:p>
        </p:txBody>
      </p:sp>
      <p:sp>
        <p:nvSpPr>
          <p:cNvPr id="6" name="TextBox 5"/>
          <p:cNvSpPr txBox="1"/>
          <p:nvPr/>
        </p:nvSpPr>
        <p:spPr>
          <a:xfrm>
            <a:off x="1600200" y="1981200"/>
            <a:ext cx="5257800" cy="461665"/>
          </a:xfrm>
          <a:prstGeom prst="rect">
            <a:avLst/>
          </a:prstGeom>
          <a:noFill/>
        </p:spPr>
        <p:txBody>
          <a:bodyPr wrap="square" rtlCol="0">
            <a:spAutoFit/>
          </a:bodyPr>
          <a:lstStyle/>
          <a:p>
            <a:r>
              <a:rPr lang="en-GB" dirty="0" smtClean="0"/>
              <a:t>Facilities to personalise the desktop?</a:t>
            </a:r>
            <a:endParaRPr lang="en-GB" dirty="0"/>
          </a:p>
        </p:txBody>
      </p:sp>
      <p:sp>
        <p:nvSpPr>
          <p:cNvPr id="7" name="TextBox 6"/>
          <p:cNvSpPr txBox="1"/>
          <p:nvPr/>
        </p:nvSpPr>
        <p:spPr>
          <a:xfrm>
            <a:off x="2743200" y="3124200"/>
            <a:ext cx="2544286" cy="461665"/>
          </a:xfrm>
          <a:prstGeom prst="rect">
            <a:avLst/>
          </a:prstGeom>
          <a:noFill/>
        </p:spPr>
        <p:txBody>
          <a:bodyPr wrap="none" rtlCol="0">
            <a:spAutoFit/>
          </a:bodyPr>
          <a:lstStyle/>
          <a:p>
            <a:r>
              <a:rPr lang="en-GB" dirty="0" smtClean="0"/>
              <a:t>A personal toolkit</a:t>
            </a:r>
            <a:endParaRPr lang="en-GB" dirty="0"/>
          </a:p>
        </p:txBody>
      </p:sp>
      <p:sp>
        <p:nvSpPr>
          <p:cNvPr id="8" name="TextBox 7"/>
          <p:cNvSpPr txBox="1"/>
          <p:nvPr/>
        </p:nvSpPr>
        <p:spPr>
          <a:xfrm>
            <a:off x="1828800" y="3810000"/>
            <a:ext cx="6324600" cy="2308324"/>
          </a:xfrm>
          <a:prstGeom prst="rect">
            <a:avLst/>
          </a:prstGeom>
          <a:noFill/>
        </p:spPr>
        <p:txBody>
          <a:bodyPr wrap="square" rtlCol="0">
            <a:spAutoFit/>
          </a:bodyPr>
          <a:lstStyle/>
          <a:p>
            <a:r>
              <a:rPr lang="en-GB" dirty="0" smtClean="0"/>
              <a:t>Learners takes responsibility for: </a:t>
            </a:r>
          </a:p>
          <a:p>
            <a:pPr lvl="1">
              <a:buFont typeface="Arial"/>
              <a:buChar char="•"/>
            </a:pPr>
            <a:r>
              <a:rPr lang="en-GB" dirty="0" smtClean="0"/>
              <a:t>their tools</a:t>
            </a:r>
          </a:p>
          <a:p>
            <a:pPr lvl="1">
              <a:buFont typeface="Arial"/>
              <a:buChar char="•"/>
            </a:pPr>
            <a:r>
              <a:rPr lang="en-GB" dirty="0" smtClean="0"/>
              <a:t>who they interact with</a:t>
            </a:r>
          </a:p>
          <a:p>
            <a:pPr lvl="1">
              <a:buFont typeface="Arial"/>
              <a:buChar char="•"/>
            </a:pPr>
            <a:r>
              <a:rPr lang="en-US" dirty="0" smtClean="0"/>
              <a:t>the content they view</a:t>
            </a:r>
          </a:p>
          <a:p>
            <a:pPr lvl="1">
              <a:buFont typeface="Arial"/>
              <a:buChar char="•"/>
            </a:pPr>
            <a:r>
              <a:rPr lang="en-US" dirty="0" smtClean="0"/>
              <a:t>sense making</a:t>
            </a:r>
          </a:p>
          <a:p>
            <a:pPr>
              <a:buFont typeface="Arial"/>
              <a:buChar char="•"/>
            </a:pPr>
            <a:endParaRPr lang="en-GB" dirty="0"/>
          </a:p>
        </p:txBody>
      </p:sp>
      <p:sp>
        <p:nvSpPr>
          <p:cNvPr id="9" name="Multiply 8"/>
          <p:cNvSpPr/>
          <p:nvPr/>
        </p:nvSpPr>
        <p:spPr>
          <a:xfrm>
            <a:off x="1828800" y="1752600"/>
            <a:ext cx="4495800" cy="914400"/>
          </a:xfrm>
          <a:prstGeom prst="mathMultiply">
            <a:avLst/>
          </a:prstGeom>
          <a:solidFill>
            <a:schemeClr val="accent1">
              <a:alpha val="70000"/>
            </a:schemeClr>
          </a:solid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11929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srcRect/>
          <a:stretch>
            <a:fillRect/>
          </a:stretch>
        </p:blipFill>
        <p:spPr bwMode="auto">
          <a:xfrm>
            <a:off x="1004888" y="1600200"/>
            <a:ext cx="7134225" cy="4716463"/>
          </a:xfrm>
          <a:prstGeom prst="rect">
            <a:avLst/>
          </a:prstGeom>
          <a:noFill/>
          <a:ln w="9525">
            <a:noFill/>
            <a:miter lim="800000"/>
            <a:headEnd/>
            <a:tailEnd/>
          </a:ln>
          <a:effectLst/>
        </p:spPr>
      </p:pic>
      <p:sp>
        <p:nvSpPr>
          <p:cNvPr id="129027" name="Rectangle 3"/>
          <p:cNvSpPr>
            <a:spLocks noChangeArrowheads="1"/>
          </p:cNvSpPr>
          <p:nvPr/>
        </p:nvSpPr>
        <p:spPr bwMode="auto">
          <a:xfrm>
            <a:off x="228600" y="685800"/>
            <a:ext cx="4495800" cy="457200"/>
          </a:xfrm>
          <a:prstGeom prst="rect">
            <a:avLst/>
          </a:prstGeom>
          <a:noFill/>
          <a:ln w="9525">
            <a:noFill/>
            <a:miter lim="800000"/>
            <a:headEnd/>
            <a:tailEnd/>
          </a:ln>
        </p:spPr>
        <p:txBody>
          <a:bodyPr>
            <a:prstTxWarp prst="textNoShape">
              <a:avLst/>
            </a:prstTxWarp>
            <a:spAutoFit/>
          </a:bodyPr>
          <a:lstStyle/>
          <a:p>
            <a:r>
              <a:rPr lang="en-US" sz="1200"/>
              <a:t>Tosh, D. &amp; Werdmuller, B. (2004) The Learning Landscape: a conceptual framework for e-portfolios,</a:t>
            </a:r>
            <a:r>
              <a:rPr lang="en-US" sz="1200">
                <a:latin typeface="Helvetica" pitchFamily="-123" charset="0"/>
              </a:rPr>
              <a:t> Interact, </a:t>
            </a:r>
            <a:r>
              <a:rPr lang="en-US" sz="1200"/>
              <a:t>29, pp. 14-15.</a:t>
            </a:r>
            <a:endParaRPr lang="en-US" sz="1200">
              <a:solidFill>
                <a:srgbClr val="000000"/>
              </a:solidFill>
              <a:latin typeface="Helvetica" pitchFamily="-123" charset="0"/>
            </a:endParaRPr>
          </a:p>
        </p:txBody>
      </p:sp>
    </p:spTree>
    <p:extLst>
      <p:ext uri="{BB962C8B-B14F-4D97-AF65-F5344CB8AC3E}">
        <p14:creationId xmlns:p14="http://schemas.microsoft.com/office/powerpoint/2010/main" val="3710272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MyTools</a:t>
            </a:r>
            <a:endParaRPr lang="en-GB" dirty="0"/>
          </a:p>
        </p:txBody>
      </p:sp>
      <p:sp>
        <p:nvSpPr>
          <p:cNvPr id="3" name="Content Placeholder 2"/>
          <p:cNvSpPr>
            <a:spLocks noGrp="1"/>
          </p:cNvSpPr>
          <p:nvPr>
            <p:ph idx="1"/>
          </p:nvPr>
        </p:nvSpPr>
        <p:spPr>
          <a:xfrm>
            <a:off x="457200" y="1600200"/>
            <a:ext cx="6019800" cy="4525963"/>
          </a:xfrm>
        </p:spPr>
        <p:txBody>
          <a:bodyPr/>
          <a:lstStyle/>
          <a:p>
            <a:r>
              <a:rPr lang="en-US" dirty="0" smtClean="0"/>
              <a:t>Instant Communication</a:t>
            </a:r>
          </a:p>
          <a:p>
            <a:r>
              <a:rPr lang="en-US" dirty="0" err="1" smtClean="0"/>
              <a:t>e</a:t>
            </a:r>
            <a:r>
              <a:rPr lang="en-US" dirty="0" smtClean="0"/>
              <a:t>-Mail Lists</a:t>
            </a:r>
          </a:p>
          <a:p>
            <a:r>
              <a:rPr lang="en-US" dirty="0" smtClean="0"/>
              <a:t>My Blog</a:t>
            </a:r>
          </a:p>
          <a:p>
            <a:r>
              <a:rPr lang="en-US" dirty="0" smtClean="0"/>
              <a:t>Forums</a:t>
            </a:r>
          </a:p>
          <a:p>
            <a:r>
              <a:rPr lang="en-US" dirty="0" smtClean="0"/>
              <a:t>Wikis</a:t>
            </a:r>
          </a:p>
          <a:p>
            <a:r>
              <a:rPr lang="en-US" dirty="0" smtClean="0"/>
              <a:t>RSS </a:t>
            </a:r>
            <a:r>
              <a:rPr lang="en-US" dirty="0" err="1" smtClean="0"/>
              <a:t>webfeeds</a:t>
            </a:r>
            <a:endParaRPr lang="en-US" dirty="0" smtClean="0"/>
          </a:p>
          <a:p>
            <a:r>
              <a:rPr lang="en-US" dirty="0" smtClean="0"/>
              <a:t>Podcasts</a:t>
            </a:r>
          </a:p>
          <a:p>
            <a:r>
              <a:rPr lang="en-US" dirty="0" smtClean="0"/>
              <a:t>On-line learning resources </a:t>
            </a:r>
            <a:br>
              <a:rPr lang="en-US" dirty="0" smtClean="0"/>
            </a:br>
            <a:r>
              <a:rPr lang="en-US" dirty="0" smtClean="0"/>
              <a:t>(Bookmarks? Google?)</a:t>
            </a:r>
          </a:p>
          <a:p>
            <a:r>
              <a:rPr lang="en-US" dirty="0" smtClean="0"/>
              <a:t>Tagging</a:t>
            </a:r>
          </a:p>
          <a:p>
            <a:r>
              <a:rPr lang="en-US" dirty="0" smtClean="0"/>
              <a:t>Creating my own media </a:t>
            </a:r>
          </a:p>
          <a:p>
            <a:r>
              <a:rPr lang="en-US" dirty="0" smtClean="0"/>
              <a:t>free and open source and cloud software</a:t>
            </a:r>
          </a:p>
        </p:txBody>
      </p:sp>
      <p:pic>
        <p:nvPicPr>
          <p:cNvPr id="6" name="Picture 5"/>
          <p:cNvPicPr>
            <a:picLocks noChangeAspect="1"/>
          </p:cNvPicPr>
          <p:nvPr/>
        </p:nvPicPr>
        <p:blipFill>
          <a:blip r:embed="rId2"/>
          <a:stretch>
            <a:fillRect/>
          </a:stretch>
        </p:blipFill>
        <p:spPr>
          <a:xfrm>
            <a:off x="5508104" y="1844824"/>
            <a:ext cx="2654371" cy="3536950"/>
          </a:xfrm>
          <a:prstGeom prst="rect">
            <a:avLst/>
          </a:prstGeom>
        </p:spPr>
      </p:pic>
    </p:spTree>
    <p:extLst>
      <p:ext uri="{BB962C8B-B14F-4D97-AF65-F5344CB8AC3E}">
        <p14:creationId xmlns:p14="http://schemas.microsoft.com/office/powerpoint/2010/main" val="2122329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Student of Wine Example</a:t>
            </a:r>
            <a:endParaRPr lang="en-GB" dirty="0"/>
          </a:p>
        </p:txBody>
      </p:sp>
      <p:pic>
        <p:nvPicPr>
          <p:cNvPr id="3" name="Picture 2"/>
          <p:cNvPicPr>
            <a:picLocks noChangeAspect="1"/>
          </p:cNvPicPr>
          <p:nvPr/>
        </p:nvPicPr>
        <p:blipFill>
          <a:blip r:embed="rId2"/>
          <a:stretch>
            <a:fillRect/>
          </a:stretch>
        </p:blipFill>
        <p:spPr>
          <a:xfrm>
            <a:off x="3276600" y="1524000"/>
            <a:ext cx="5474759" cy="4800600"/>
          </a:xfrm>
          <a:prstGeom prst="rect">
            <a:avLst/>
          </a:prstGeom>
        </p:spPr>
      </p:pic>
    </p:spTree>
    <p:extLst>
      <p:ext uri="{BB962C8B-B14F-4D97-AF65-F5344CB8AC3E}">
        <p14:creationId xmlns:p14="http://schemas.microsoft.com/office/powerpoint/2010/main" val="33743643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5" name="Slide Number Placeholder 4"/>
          <p:cNvSpPr>
            <a:spLocks noGrp="1"/>
          </p:cNvSpPr>
          <p:nvPr>
            <p:ph type="sldNum" sz="quarter" idx="4294967295"/>
          </p:nvPr>
        </p:nvSpPr>
        <p:spPr>
          <a:xfrm>
            <a:off x="5105400" y="5410200"/>
            <a:ext cx="2133600" cy="476250"/>
          </a:xfrm>
          <a:prstGeom prst="rect">
            <a:avLst/>
          </a:prstGeom>
        </p:spPr>
        <p:txBody>
          <a:bodyPr/>
          <a:lstStyle/>
          <a:p>
            <a:pPr>
              <a:defRPr/>
            </a:pPr>
            <a:fld id="{A7688A3F-4853-46A5-8BBC-F9DAB9DC5ECD}" type="slidenum">
              <a:rPr lang="en-US" smtClean="0"/>
              <a:pPr>
                <a:defRPr/>
              </a:pPr>
              <a:t>36</a:t>
            </a:fld>
            <a:endParaRPr lang="en-US"/>
          </a:p>
        </p:txBody>
      </p:sp>
      <p:pic>
        <p:nvPicPr>
          <p:cNvPr id="6" name="Picture 5"/>
          <p:cNvPicPr>
            <a:picLocks noChangeAspect="1"/>
          </p:cNvPicPr>
          <p:nvPr/>
        </p:nvPicPr>
        <p:blipFill>
          <a:blip r:embed="rId2"/>
          <a:stretch>
            <a:fillRect/>
          </a:stretch>
        </p:blipFill>
        <p:spPr>
          <a:xfrm>
            <a:off x="-27376" y="609600"/>
            <a:ext cx="9171376" cy="5715000"/>
          </a:xfrm>
          <a:prstGeom prst="rect">
            <a:avLst/>
          </a:prstGeom>
        </p:spPr>
      </p:pic>
      <p:sp>
        <p:nvSpPr>
          <p:cNvPr id="2" name="Title 1"/>
          <p:cNvSpPr>
            <a:spLocks noGrp="1"/>
          </p:cNvSpPr>
          <p:nvPr>
            <p:ph type="title"/>
          </p:nvPr>
        </p:nvSpPr>
        <p:spPr>
          <a:xfrm>
            <a:off x="228600" y="0"/>
            <a:ext cx="5638800" cy="1143000"/>
          </a:xfrm>
        </p:spPr>
        <p:txBody>
          <a:bodyPr/>
          <a:lstStyle/>
          <a:p>
            <a:r>
              <a:rPr lang="en-GB" dirty="0" smtClean="0"/>
              <a:t>RSS Feed (and Email lists)</a:t>
            </a:r>
            <a:endParaRPr lang="en-GB" dirty="0"/>
          </a:p>
        </p:txBody>
      </p:sp>
    </p:spTree>
    <p:extLst>
      <p:ext uri="{BB962C8B-B14F-4D97-AF65-F5344CB8AC3E}">
        <p14:creationId xmlns:p14="http://schemas.microsoft.com/office/powerpoint/2010/main" val="312554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Forums</a:t>
            </a:r>
            <a:endParaRPr lang="en-GB" dirty="0"/>
          </a:p>
        </p:txBody>
      </p:sp>
      <p:pic>
        <p:nvPicPr>
          <p:cNvPr id="7" name="Picture 6"/>
          <p:cNvPicPr>
            <a:picLocks noChangeAspect="1"/>
          </p:cNvPicPr>
          <p:nvPr/>
        </p:nvPicPr>
        <p:blipFill>
          <a:blip r:embed="rId2"/>
          <a:stretch>
            <a:fillRect/>
          </a:stretch>
        </p:blipFill>
        <p:spPr>
          <a:xfrm>
            <a:off x="533400" y="1600199"/>
            <a:ext cx="7772400" cy="4899507"/>
          </a:xfrm>
          <a:prstGeom prst="rect">
            <a:avLst/>
          </a:prstGeom>
        </p:spPr>
      </p:pic>
    </p:spTree>
    <p:extLst>
      <p:ext uri="{BB962C8B-B14F-4D97-AF65-F5344CB8AC3E}">
        <p14:creationId xmlns:p14="http://schemas.microsoft.com/office/powerpoint/2010/main" val="2360693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7944" y="3068960"/>
            <a:ext cx="3983040" cy="1336956"/>
          </a:xfrm>
        </p:spPr>
        <p:txBody>
          <a:bodyPr/>
          <a:lstStyle/>
          <a:p>
            <a:r>
              <a:rPr lang="en-GB" dirty="0" smtClean="0"/>
              <a:t>Twitter</a:t>
            </a:r>
            <a:endParaRPr lang="en-GB" dirty="0"/>
          </a:p>
        </p:txBody>
      </p:sp>
      <p:pic>
        <p:nvPicPr>
          <p:cNvPr id="3" name="Picture 2"/>
          <p:cNvPicPr>
            <a:picLocks noChangeAspect="1"/>
          </p:cNvPicPr>
          <p:nvPr/>
        </p:nvPicPr>
        <p:blipFill>
          <a:blip r:embed="rId2"/>
          <a:stretch>
            <a:fillRect/>
          </a:stretch>
        </p:blipFill>
        <p:spPr>
          <a:xfrm>
            <a:off x="0" y="5557"/>
            <a:ext cx="3923928" cy="6424470"/>
          </a:xfrm>
          <a:prstGeom prst="rect">
            <a:avLst/>
          </a:prstGeom>
        </p:spPr>
      </p:pic>
    </p:spTree>
    <p:extLst>
      <p:ext uri="{BB962C8B-B14F-4D97-AF65-F5344CB8AC3E}">
        <p14:creationId xmlns:p14="http://schemas.microsoft.com/office/powerpoint/2010/main" val="41373476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Wiki</a:t>
            </a:r>
            <a:endParaRPr lang="en-GB" dirty="0"/>
          </a:p>
        </p:txBody>
      </p:sp>
      <p:pic>
        <p:nvPicPr>
          <p:cNvPr id="3" name="Picture 2"/>
          <p:cNvPicPr>
            <a:picLocks noChangeAspect="1"/>
          </p:cNvPicPr>
          <p:nvPr/>
        </p:nvPicPr>
        <p:blipFill>
          <a:blip r:embed="rId2"/>
          <a:stretch>
            <a:fillRect/>
          </a:stretch>
        </p:blipFill>
        <p:spPr>
          <a:xfrm>
            <a:off x="609600" y="1524000"/>
            <a:ext cx="7899400" cy="4789909"/>
          </a:xfrm>
          <a:prstGeom prst="rect">
            <a:avLst/>
          </a:prstGeom>
        </p:spPr>
      </p:pic>
    </p:spTree>
    <p:extLst>
      <p:ext uri="{BB962C8B-B14F-4D97-AF65-F5344CB8AC3E}">
        <p14:creationId xmlns:p14="http://schemas.microsoft.com/office/powerpoint/2010/main" val="3736900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48264" y="4221088"/>
            <a:ext cx="1892300" cy="2374900"/>
          </a:xfrm>
          <a:prstGeom prst="rect">
            <a:avLst/>
          </a:prstGeom>
        </p:spPr>
      </p:pic>
      <p:pic>
        <p:nvPicPr>
          <p:cNvPr id="5" name="Picture 4"/>
          <p:cNvPicPr>
            <a:picLocks noChangeAspect="1"/>
          </p:cNvPicPr>
          <p:nvPr/>
        </p:nvPicPr>
        <p:blipFill>
          <a:blip r:embed="rId3"/>
          <a:stretch>
            <a:fillRect/>
          </a:stretch>
        </p:blipFill>
        <p:spPr>
          <a:xfrm>
            <a:off x="251520" y="1124744"/>
            <a:ext cx="4320480" cy="2707906"/>
          </a:xfrm>
          <a:prstGeom prst="rect">
            <a:avLst/>
          </a:prstGeom>
        </p:spPr>
      </p:pic>
      <p:pic>
        <p:nvPicPr>
          <p:cNvPr id="6" name="Picture 5"/>
          <p:cNvPicPr>
            <a:picLocks noChangeAspect="1"/>
          </p:cNvPicPr>
          <p:nvPr/>
        </p:nvPicPr>
        <p:blipFill>
          <a:blip r:embed="rId4"/>
          <a:stretch>
            <a:fillRect/>
          </a:stretch>
        </p:blipFill>
        <p:spPr>
          <a:xfrm>
            <a:off x="1" y="3953432"/>
            <a:ext cx="4067944" cy="2904567"/>
          </a:xfrm>
          <a:prstGeom prst="rect">
            <a:avLst/>
          </a:prstGeom>
        </p:spPr>
      </p:pic>
      <p:sp>
        <p:nvSpPr>
          <p:cNvPr id="7" name="TextBox 6"/>
          <p:cNvSpPr txBox="1"/>
          <p:nvPr/>
        </p:nvSpPr>
        <p:spPr>
          <a:xfrm>
            <a:off x="5004048" y="260648"/>
            <a:ext cx="3816424" cy="3693319"/>
          </a:xfrm>
          <a:prstGeom prst="rect">
            <a:avLst/>
          </a:prstGeom>
          <a:noFill/>
        </p:spPr>
        <p:txBody>
          <a:bodyPr wrap="square" rtlCol="0">
            <a:spAutoFit/>
          </a:bodyPr>
          <a:lstStyle/>
          <a:p>
            <a:pPr marL="285750" indent="-285750">
              <a:buFont typeface="Arial"/>
              <a:buChar char="•"/>
            </a:pPr>
            <a:r>
              <a:rPr lang="en-GB" dirty="0" smtClean="0"/>
              <a:t>Educational </a:t>
            </a:r>
            <a:r>
              <a:rPr lang="en-GB" dirty="0"/>
              <a:t>technique characterized by self-paced, self-administered instruction </a:t>
            </a:r>
            <a:endParaRPr lang="en-GB" dirty="0" smtClean="0"/>
          </a:p>
          <a:p>
            <a:pPr marL="285750" indent="-285750">
              <a:buFont typeface="Arial"/>
              <a:buChar char="•"/>
            </a:pPr>
            <a:r>
              <a:rPr lang="en-GB" dirty="0"/>
              <a:t>P</a:t>
            </a:r>
            <a:r>
              <a:rPr lang="en-GB" dirty="0" smtClean="0"/>
              <a:t>resented </a:t>
            </a:r>
            <a:r>
              <a:rPr lang="en-GB" dirty="0"/>
              <a:t>in logical sequence and with much repetition of concepts. </a:t>
            </a:r>
            <a:endParaRPr lang="en-GB" dirty="0" smtClean="0"/>
          </a:p>
          <a:p>
            <a:pPr marL="285750" indent="-285750">
              <a:buFont typeface="Arial"/>
              <a:buChar char="•"/>
            </a:pPr>
            <a:r>
              <a:rPr lang="en-GB" dirty="0" smtClean="0"/>
              <a:t>Main proponent B.F</a:t>
            </a:r>
            <a:r>
              <a:rPr lang="en-GB" dirty="0"/>
              <a:t>. Skinner </a:t>
            </a:r>
            <a:r>
              <a:rPr lang="en-GB" dirty="0" smtClean="0"/>
              <a:t>in 1950s</a:t>
            </a:r>
          </a:p>
          <a:p>
            <a:pPr marL="285750" indent="-285750">
              <a:buFont typeface="Arial"/>
              <a:buChar char="•"/>
            </a:pPr>
            <a:r>
              <a:rPr lang="en-GB" dirty="0"/>
              <a:t>B</a:t>
            </a:r>
            <a:r>
              <a:rPr lang="en-GB" dirty="0" smtClean="0"/>
              <a:t>ased </a:t>
            </a:r>
            <a:r>
              <a:rPr lang="en-GB" dirty="0"/>
              <a:t>on the theory that learning </a:t>
            </a:r>
            <a:r>
              <a:rPr lang="en-GB" dirty="0" smtClean="0"/>
              <a:t>is </a:t>
            </a:r>
            <a:r>
              <a:rPr lang="en-GB" dirty="0"/>
              <a:t>best accomplished by small, incremental steps with immediate reinforcement, or reward, for the learner.</a:t>
            </a:r>
          </a:p>
        </p:txBody>
      </p:sp>
      <p:sp>
        <p:nvSpPr>
          <p:cNvPr id="8" name="TextBox 7"/>
          <p:cNvSpPr txBox="1"/>
          <p:nvPr/>
        </p:nvSpPr>
        <p:spPr>
          <a:xfrm>
            <a:off x="323528" y="188640"/>
            <a:ext cx="4058323" cy="646331"/>
          </a:xfrm>
          <a:prstGeom prst="rect">
            <a:avLst/>
          </a:prstGeom>
          <a:noFill/>
        </p:spPr>
        <p:txBody>
          <a:bodyPr wrap="none" rtlCol="0">
            <a:spAutoFit/>
          </a:bodyPr>
          <a:lstStyle/>
          <a:p>
            <a:r>
              <a:rPr lang="en-GB" b="1" dirty="0" smtClean="0"/>
              <a:t>First we had Programmed Learning</a:t>
            </a:r>
          </a:p>
          <a:p>
            <a:r>
              <a:rPr lang="en-GB" dirty="0" smtClean="0"/>
              <a:t>(initially no computers)</a:t>
            </a:r>
            <a:endParaRPr lang="en-GB" dirty="0"/>
          </a:p>
        </p:txBody>
      </p:sp>
    </p:spTree>
    <p:extLst>
      <p:ext uri="{BB962C8B-B14F-4D97-AF65-F5344CB8AC3E}">
        <p14:creationId xmlns:p14="http://schemas.microsoft.com/office/powerpoint/2010/main" val="452203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404350" cy="5450758"/>
          </a:xfrm>
          <a:prstGeom prst="rect">
            <a:avLst/>
          </a:prstGeom>
        </p:spPr>
      </p:pic>
      <p:pic>
        <p:nvPicPr>
          <p:cNvPr id="3" name="Picture 2"/>
          <p:cNvPicPr>
            <a:picLocks noChangeAspect="1"/>
          </p:cNvPicPr>
          <p:nvPr/>
        </p:nvPicPr>
        <p:blipFill>
          <a:blip r:embed="rId3"/>
          <a:stretch>
            <a:fillRect/>
          </a:stretch>
        </p:blipFill>
        <p:spPr>
          <a:xfrm>
            <a:off x="1752600" y="3365500"/>
            <a:ext cx="7391400" cy="3492500"/>
          </a:xfrm>
          <a:prstGeom prst="rect">
            <a:avLst/>
          </a:prstGeom>
        </p:spPr>
      </p:pic>
      <p:pic>
        <p:nvPicPr>
          <p:cNvPr id="5" name="Picture 4"/>
          <p:cNvPicPr>
            <a:picLocks noChangeAspect="1"/>
          </p:cNvPicPr>
          <p:nvPr/>
        </p:nvPicPr>
        <p:blipFill>
          <a:blip r:embed="rId4"/>
          <a:stretch>
            <a:fillRect/>
          </a:stretch>
        </p:blipFill>
        <p:spPr>
          <a:xfrm>
            <a:off x="0" y="1493598"/>
            <a:ext cx="8877300" cy="5364402"/>
          </a:xfrm>
          <a:prstGeom prst="rect">
            <a:avLst/>
          </a:prstGeom>
        </p:spPr>
      </p:pic>
    </p:spTree>
    <p:extLst>
      <p:ext uri="{BB962C8B-B14F-4D97-AF65-F5344CB8AC3E}">
        <p14:creationId xmlns:p14="http://schemas.microsoft.com/office/powerpoint/2010/main" val="3692453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Podcasts</a:t>
            </a:r>
            <a:endParaRPr lang="en-GB" dirty="0"/>
          </a:p>
        </p:txBody>
      </p:sp>
      <p:pic>
        <p:nvPicPr>
          <p:cNvPr id="3" name="Picture 2"/>
          <p:cNvPicPr>
            <a:picLocks noChangeAspect="1"/>
          </p:cNvPicPr>
          <p:nvPr/>
        </p:nvPicPr>
        <p:blipFill>
          <a:blip r:embed="rId2"/>
          <a:stretch>
            <a:fillRect/>
          </a:stretch>
        </p:blipFill>
        <p:spPr>
          <a:xfrm>
            <a:off x="1219200" y="1447800"/>
            <a:ext cx="6794500" cy="4992812"/>
          </a:xfrm>
          <a:prstGeom prst="rect">
            <a:avLst/>
          </a:prstGeom>
        </p:spPr>
      </p:pic>
    </p:spTree>
    <p:extLst>
      <p:ext uri="{BB962C8B-B14F-4D97-AF65-F5344CB8AC3E}">
        <p14:creationId xmlns:p14="http://schemas.microsoft.com/office/powerpoint/2010/main" val="15019278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t>
            </a:r>
            <a:r>
              <a:rPr lang="en-GB" dirty="0" err="1" smtClean="0"/>
              <a:t>nd</a:t>
            </a:r>
            <a:r>
              <a:rPr lang="en-GB" dirty="0" smtClean="0"/>
              <a:t> </a:t>
            </a:r>
            <a:r>
              <a:rPr lang="en-GB" dirty="0" err="1" smtClean="0"/>
              <a:t>Podcasks</a:t>
            </a:r>
            <a:r>
              <a:rPr lang="en-GB" dirty="0" smtClean="0"/>
              <a:t>!</a:t>
            </a:r>
            <a:endParaRPr lang="en-GB" dirty="0"/>
          </a:p>
        </p:txBody>
      </p:sp>
      <p:pic>
        <p:nvPicPr>
          <p:cNvPr id="3" name="Picture 2"/>
          <p:cNvPicPr>
            <a:picLocks noChangeAspect="1"/>
          </p:cNvPicPr>
          <p:nvPr/>
        </p:nvPicPr>
        <p:blipFill>
          <a:blip r:embed="rId2"/>
          <a:stretch>
            <a:fillRect/>
          </a:stretch>
        </p:blipFill>
        <p:spPr>
          <a:xfrm>
            <a:off x="990600" y="1524000"/>
            <a:ext cx="7391400" cy="4907957"/>
          </a:xfrm>
          <a:prstGeom prst="rect">
            <a:avLst/>
          </a:prstGeom>
        </p:spPr>
      </p:pic>
    </p:spTree>
    <p:extLst>
      <p:ext uri="{BB962C8B-B14F-4D97-AF65-F5344CB8AC3E}">
        <p14:creationId xmlns:p14="http://schemas.microsoft.com/office/powerpoint/2010/main" val="34189094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Bookmarks and Google</a:t>
            </a:r>
            <a:endParaRPr lang="en-GB" dirty="0"/>
          </a:p>
        </p:txBody>
      </p:sp>
      <p:pic>
        <p:nvPicPr>
          <p:cNvPr id="3" name="Picture 2"/>
          <p:cNvPicPr>
            <a:picLocks noChangeAspect="1"/>
          </p:cNvPicPr>
          <p:nvPr/>
        </p:nvPicPr>
        <p:blipFill>
          <a:blip r:embed="rId2"/>
          <a:stretch>
            <a:fillRect/>
          </a:stretch>
        </p:blipFill>
        <p:spPr>
          <a:xfrm>
            <a:off x="0" y="1524000"/>
            <a:ext cx="3644900" cy="4114800"/>
          </a:xfrm>
          <a:prstGeom prst="rect">
            <a:avLst/>
          </a:prstGeom>
        </p:spPr>
      </p:pic>
      <p:pic>
        <p:nvPicPr>
          <p:cNvPr id="4" name="Picture 3"/>
          <p:cNvPicPr>
            <a:picLocks noChangeAspect="1"/>
          </p:cNvPicPr>
          <p:nvPr/>
        </p:nvPicPr>
        <p:blipFill>
          <a:blip r:embed="rId3"/>
          <a:stretch>
            <a:fillRect/>
          </a:stretch>
        </p:blipFill>
        <p:spPr>
          <a:xfrm>
            <a:off x="3593827" y="1600200"/>
            <a:ext cx="5550173" cy="4832350"/>
          </a:xfrm>
          <a:prstGeom prst="rect">
            <a:avLst/>
          </a:prstGeom>
        </p:spPr>
      </p:pic>
    </p:spTree>
    <p:extLst>
      <p:ext uri="{BB962C8B-B14F-4D97-AF65-F5344CB8AC3E}">
        <p14:creationId xmlns:p14="http://schemas.microsoft.com/office/powerpoint/2010/main" val="2666878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81000"/>
            <a:ext cx="9127394" cy="6019800"/>
          </a:xfrm>
          <a:prstGeom prst="rect">
            <a:avLst/>
          </a:prstGeom>
        </p:spPr>
      </p:pic>
    </p:spTree>
    <p:extLst>
      <p:ext uri="{BB962C8B-B14F-4D97-AF65-F5344CB8AC3E}">
        <p14:creationId xmlns:p14="http://schemas.microsoft.com/office/powerpoint/2010/main" val="3757159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Social Bookmarking / Tags</a:t>
            </a:r>
            <a:endParaRPr lang="en-GB" dirty="0"/>
          </a:p>
        </p:txBody>
      </p:sp>
      <p:pic>
        <p:nvPicPr>
          <p:cNvPr id="3" name="Picture 2"/>
          <p:cNvPicPr>
            <a:picLocks noChangeAspect="1"/>
          </p:cNvPicPr>
          <p:nvPr/>
        </p:nvPicPr>
        <p:blipFill>
          <a:blip r:embed="rId2"/>
          <a:stretch>
            <a:fillRect/>
          </a:stretch>
        </p:blipFill>
        <p:spPr>
          <a:xfrm>
            <a:off x="381000" y="1371600"/>
            <a:ext cx="8201120" cy="5257800"/>
          </a:xfrm>
          <a:prstGeom prst="rect">
            <a:avLst/>
          </a:prstGeom>
        </p:spPr>
      </p:pic>
    </p:spTree>
    <p:extLst>
      <p:ext uri="{BB962C8B-B14F-4D97-AF65-F5344CB8AC3E}">
        <p14:creationId xmlns:p14="http://schemas.microsoft.com/office/powerpoint/2010/main" val="38793867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Software in the cloud</a:t>
            </a:r>
            <a:endParaRPr lang="en-GB" dirty="0"/>
          </a:p>
        </p:txBody>
      </p:sp>
      <p:pic>
        <p:nvPicPr>
          <p:cNvPr id="3" name="Picture 2"/>
          <p:cNvPicPr>
            <a:picLocks noChangeAspect="1"/>
          </p:cNvPicPr>
          <p:nvPr/>
        </p:nvPicPr>
        <p:blipFill>
          <a:blip r:embed="rId2"/>
          <a:stretch>
            <a:fillRect/>
          </a:stretch>
        </p:blipFill>
        <p:spPr>
          <a:xfrm>
            <a:off x="533400" y="1371600"/>
            <a:ext cx="7823200" cy="4999908"/>
          </a:xfrm>
          <a:prstGeom prst="rect">
            <a:avLst/>
          </a:prstGeom>
        </p:spPr>
      </p:pic>
    </p:spTree>
    <p:extLst>
      <p:ext uri="{BB962C8B-B14F-4D97-AF65-F5344CB8AC3E}">
        <p14:creationId xmlns:p14="http://schemas.microsoft.com/office/powerpoint/2010/main" val="1406695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1526732833"/>
              </p:ext>
            </p:extLst>
          </p:nvPr>
        </p:nvGraphicFramePr>
        <p:xfrm>
          <a:off x="838200" y="2057400"/>
          <a:ext cx="66294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0866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Institutional VLE</a:t>
            </a:r>
            <a:endParaRPr lang="en-GB" dirty="0"/>
          </a:p>
        </p:txBody>
      </p:sp>
      <p:sp>
        <p:nvSpPr>
          <p:cNvPr id="3" name="Content Placeholder 2"/>
          <p:cNvSpPr>
            <a:spLocks noGrp="1"/>
          </p:cNvSpPr>
          <p:nvPr>
            <p:ph idx="1"/>
          </p:nvPr>
        </p:nvSpPr>
        <p:spPr/>
        <p:txBody>
          <a:bodyPr/>
          <a:lstStyle/>
          <a:p>
            <a:r>
              <a:rPr lang="en-GB" sz="1800" dirty="0" smtClean="0"/>
              <a:t>Some might suggest that an Institutional VLE is by definition an Oxymoron</a:t>
            </a:r>
          </a:p>
          <a:p>
            <a:r>
              <a:rPr lang="en-GB" sz="1800" dirty="0" smtClean="0"/>
              <a:t>The arguments for </a:t>
            </a:r>
            <a:r>
              <a:rPr lang="en-GB" sz="1800" dirty="0" err="1" smtClean="0"/>
              <a:t>iPLEs</a:t>
            </a:r>
            <a:r>
              <a:rPr lang="en-GB" sz="1800" dirty="0" smtClean="0"/>
              <a:t> include: </a:t>
            </a:r>
          </a:p>
          <a:p>
            <a:pPr lvl="1"/>
            <a:r>
              <a:rPr lang="en-GB" sz="1600" dirty="0"/>
              <a:t>N</a:t>
            </a:r>
            <a:r>
              <a:rPr lang="en-GB" sz="1600" dirty="0" smtClean="0"/>
              <a:t>eed to scaffold learners (and teachers) in understanding the affordances of tools</a:t>
            </a:r>
          </a:p>
          <a:p>
            <a:pPr lvl="1"/>
            <a:r>
              <a:rPr lang="en-GB" sz="1600" dirty="0" smtClean="0"/>
              <a:t>There are some real requirements about finding all things “Southampton” at one place (or with one search engine)</a:t>
            </a:r>
          </a:p>
          <a:p>
            <a:pPr lvl="1"/>
            <a:r>
              <a:rPr lang="en-GB" sz="1600" dirty="0" smtClean="0"/>
              <a:t>Need to protect some teaching materials</a:t>
            </a:r>
          </a:p>
          <a:p>
            <a:pPr lvl="1"/>
            <a:r>
              <a:rPr lang="en-GB" sz="1600" dirty="0"/>
              <a:t>L</a:t>
            </a:r>
            <a:r>
              <a:rPr lang="en-GB" sz="1600" dirty="0" smtClean="0"/>
              <a:t>egal responsibilities (e.g. accessibility)</a:t>
            </a:r>
          </a:p>
          <a:p>
            <a:pPr lvl="1"/>
            <a:r>
              <a:rPr lang="en-GB" sz="1600" dirty="0" smtClean="0"/>
              <a:t>Need intranet for some discussions and data  </a:t>
            </a:r>
          </a:p>
          <a:p>
            <a:pPr lvl="1"/>
            <a:r>
              <a:rPr lang="en-GB" sz="1600" dirty="0" smtClean="0"/>
              <a:t>People may wish not to be seen world-wide</a:t>
            </a:r>
          </a:p>
          <a:p>
            <a:pPr lvl="1"/>
            <a:r>
              <a:rPr lang="en-GB" sz="1600" dirty="0" smtClean="0"/>
              <a:t>Concern to have control of availability of info (is Cloud reliable enough?)</a:t>
            </a:r>
          </a:p>
          <a:p>
            <a:pPr lvl="1"/>
            <a:r>
              <a:rPr lang="en-GB" sz="1600" dirty="0" smtClean="0"/>
              <a:t>Preservation</a:t>
            </a:r>
          </a:p>
          <a:p>
            <a:pPr lvl="1"/>
            <a:r>
              <a:rPr lang="en-GB" sz="1600" dirty="0" smtClean="0"/>
              <a:t>Students may need to be assessed on their use of tools </a:t>
            </a:r>
            <a:br>
              <a:rPr lang="en-GB" sz="1600" dirty="0" smtClean="0"/>
            </a:br>
            <a:r>
              <a:rPr lang="en-GB" sz="1600" dirty="0" smtClean="0"/>
              <a:t>and the </a:t>
            </a:r>
            <a:r>
              <a:rPr lang="en-GB" sz="1600" u="sng" dirty="0" smtClean="0"/>
              <a:t>World Wide </a:t>
            </a:r>
            <a:r>
              <a:rPr lang="en-GB" sz="1600" dirty="0" smtClean="0"/>
              <a:t>Web is probably not the right place for this</a:t>
            </a:r>
          </a:p>
          <a:p>
            <a:pPr marL="457200" lvl="1" indent="0">
              <a:buNone/>
            </a:pPr>
            <a:endParaRPr lang="en-GB" sz="1600" dirty="0" smtClean="0"/>
          </a:p>
          <a:p>
            <a:pPr lvl="1"/>
            <a:endParaRPr lang="en-GB" dirty="0" smtClean="0"/>
          </a:p>
          <a:p>
            <a:pPr lvl="1"/>
            <a:endParaRPr lang="en-GB" dirty="0" smtClean="0"/>
          </a:p>
          <a:p>
            <a:pPr lvl="1"/>
            <a:endParaRPr lang="en-GB" dirty="0" smtClean="0"/>
          </a:p>
          <a:p>
            <a:pPr lvl="1"/>
            <a:endParaRPr lang="en-GB" dirty="0" smtClean="0"/>
          </a:p>
          <a:p>
            <a:pPr lvl="1"/>
            <a:endParaRPr lang="en-GB" dirty="0"/>
          </a:p>
        </p:txBody>
      </p:sp>
      <p:sp>
        <p:nvSpPr>
          <p:cNvPr id="4" name="TextBox 3"/>
          <p:cNvSpPr txBox="1"/>
          <p:nvPr/>
        </p:nvSpPr>
        <p:spPr>
          <a:xfrm>
            <a:off x="5076056" y="3068960"/>
            <a:ext cx="2880320" cy="1200329"/>
          </a:xfrm>
          <a:prstGeom prst="rect">
            <a:avLst/>
          </a:prstGeom>
          <a:noFill/>
          <a:ln>
            <a:solidFill>
              <a:schemeClr val="accent2"/>
            </a:solidFill>
          </a:ln>
        </p:spPr>
        <p:txBody>
          <a:bodyPr wrap="square" rtlCol="0">
            <a:spAutoFit/>
          </a:bodyPr>
          <a:lstStyle/>
          <a:p>
            <a:r>
              <a:rPr lang="en-GB" dirty="0" smtClean="0"/>
              <a:t>“The union of two apparent contraries”</a:t>
            </a:r>
          </a:p>
          <a:p>
            <a:r>
              <a:rPr lang="en-GB" dirty="0" smtClean="0"/>
              <a:t>e.g. ‘Extremely Average’</a:t>
            </a:r>
          </a:p>
          <a:p>
            <a:r>
              <a:rPr lang="en-GB" dirty="0" smtClean="0"/>
              <a:t>       ‘Military Intelligence’</a:t>
            </a:r>
            <a:endParaRPr lang="en-GB" dirty="0"/>
          </a:p>
        </p:txBody>
      </p:sp>
    </p:spTree>
    <p:extLst>
      <p:ext uri="{BB962C8B-B14F-4D97-AF65-F5344CB8AC3E}">
        <p14:creationId xmlns:p14="http://schemas.microsoft.com/office/powerpoint/2010/main" val="2305404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48401"/>
            <a:ext cx="9060911" cy="6906401"/>
          </a:xfrm>
          <a:prstGeom prst="rect">
            <a:avLst/>
          </a:prstGeom>
        </p:spPr>
      </p:pic>
      <p:sp>
        <p:nvSpPr>
          <p:cNvPr id="7" name="TextBox 6"/>
          <p:cNvSpPr txBox="1"/>
          <p:nvPr/>
        </p:nvSpPr>
        <p:spPr>
          <a:xfrm>
            <a:off x="251520" y="5949280"/>
            <a:ext cx="8280920" cy="923330"/>
          </a:xfrm>
          <a:prstGeom prst="rect">
            <a:avLst/>
          </a:prstGeom>
          <a:noFill/>
          <a:ln>
            <a:solidFill>
              <a:schemeClr val="tx1"/>
            </a:solidFill>
          </a:ln>
        </p:spPr>
        <p:txBody>
          <a:bodyPr wrap="square" rtlCol="0">
            <a:spAutoFit/>
          </a:bodyPr>
          <a:lstStyle/>
          <a:p>
            <a:r>
              <a:rPr lang="en-US" dirty="0"/>
              <a:t>Towards an eLearning 2.0 provisioning strategy for universities, Oskar </a:t>
            </a:r>
            <a:r>
              <a:rPr lang="en-US" dirty="0" err="1"/>
              <a:t>Casquero</a:t>
            </a:r>
            <a:r>
              <a:rPr lang="en-US" dirty="0"/>
              <a:t> (</a:t>
            </a:r>
            <a:r>
              <a:rPr lang="en-US" dirty="0" err="1"/>
              <a:t>oskar.casquero@ehu.es</a:t>
            </a:r>
            <a:r>
              <a:rPr lang="en-US" dirty="0"/>
              <a:t>) University of the Basque Country, PLE conference 2010</a:t>
            </a:r>
          </a:p>
        </p:txBody>
      </p:sp>
    </p:spTree>
    <p:extLst>
      <p:ext uri="{BB962C8B-B14F-4D97-AF65-F5344CB8AC3E}">
        <p14:creationId xmlns:p14="http://schemas.microsoft.com/office/powerpoint/2010/main" val="3409701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39752" y="3025569"/>
            <a:ext cx="6637486" cy="3832307"/>
          </a:xfrm>
          <a:prstGeom prst="rect">
            <a:avLst/>
          </a:prstGeom>
        </p:spPr>
      </p:pic>
      <p:sp>
        <p:nvSpPr>
          <p:cNvPr id="2" name="TextBox 1"/>
          <p:cNvSpPr txBox="1"/>
          <p:nvPr/>
        </p:nvSpPr>
        <p:spPr>
          <a:xfrm>
            <a:off x="395536" y="1700808"/>
            <a:ext cx="6875087" cy="1477328"/>
          </a:xfrm>
          <a:prstGeom prst="rect">
            <a:avLst/>
          </a:prstGeom>
          <a:noFill/>
        </p:spPr>
        <p:txBody>
          <a:bodyPr wrap="none" rtlCol="0">
            <a:spAutoFit/>
          </a:bodyPr>
          <a:lstStyle/>
          <a:p>
            <a:r>
              <a:rPr lang="en-US" dirty="0"/>
              <a:t>T</a:t>
            </a:r>
            <a:r>
              <a:rPr lang="en-US" dirty="0" smtClean="0"/>
              <a:t>racks </a:t>
            </a:r>
            <a:r>
              <a:rPr lang="en-US" dirty="0"/>
              <a:t>students' work, tailoring feedback and hints along the way. </a:t>
            </a:r>
            <a:endParaRPr lang="en-US" dirty="0" smtClean="0"/>
          </a:p>
          <a:p>
            <a:endParaRPr lang="en-US" dirty="0" smtClean="0"/>
          </a:p>
          <a:p>
            <a:r>
              <a:rPr lang="en-US" dirty="0" smtClean="0"/>
              <a:t>Collects </a:t>
            </a:r>
            <a:r>
              <a:rPr lang="en-US" dirty="0"/>
              <a:t>information on a </a:t>
            </a:r>
            <a:r>
              <a:rPr lang="en-US" dirty="0" smtClean="0"/>
              <a:t>student's </a:t>
            </a:r>
            <a:r>
              <a:rPr lang="en-US" dirty="0"/>
              <a:t>performance</a:t>
            </a:r>
            <a:r>
              <a:rPr lang="en-US" dirty="0" smtClean="0"/>
              <a:t>,</a:t>
            </a:r>
          </a:p>
          <a:p>
            <a:r>
              <a:rPr lang="en-US" dirty="0" smtClean="0"/>
              <a:t>and makes inferences </a:t>
            </a:r>
            <a:r>
              <a:rPr lang="en-US" dirty="0"/>
              <a:t>about strengths and  </a:t>
            </a:r>
            <a:r>
              <a:rPr lang="en-US" dirty="0" smtClean="0"/>
              <a:t>weaknesses</a:t>
            </a:r>
            <a:r>
              <a:rPr lang="en-US" dirty="0"/>
              <a:t>, </a:t>
            </a:r>
            <a:endParaRPr lang="en-US" dirty="0" smtClean="0"/>
          </a:p>
          <a:p>
            <a:r>
              <a:rPr lang="en-US" dirty="0" smtClean="0"/>
              <a:t>and suggests </a:t>
            </a:r>
            <a:r>
              <a:rPr lang="en-US" dirty="0"/>
              <a:t>additional work.</a:t>
            </a:r>
            <a:endParaRPr lang="en-GB" dirty="0"/>
          </a:p>
        </p:txBody>
      </p:sp>
      <p:sp>
        <p:nvSpPr>
          <p:cNvPr id="3" name="TextBox 2"/>
          <p:cNvSpPr txBox="1"/>
          <p:nvPr/>
        </p:nvSpPr>
        <p:spPr>
          <a:xfrm>
            <a:off x="251520" y="332656"/>
            <a:ext cx="5688632" cy="923330"/>
          </a:xfrm>
          <a:prstGeom prst="rect">
            <a:avLst/>
          </a:prstGeom>
          <a:noFill/>
        </p:spPr>
        <p:txBody>
          <a:bodyPr wrap="square" rtlCol="0">
            <a:spAutoFit/>
          </a:bodyPr>
          <a:lstStyle/>
          <a:p>
            <a:r>
              <a:rPr lang="en-GB" b="1" dirty="0" smtClean="0"/>
              <a:t>And we had Intelligent </a:t>
            </a:r>
            <a:r>
              <a:rPr lang="en-GB" b="1" dirty="0"/>
              <a:t>T</a:t>
            </a:r>
            <a:r>
              <a:rPr lang="en-GB" b="1" dirty="0" smtClean="0"/>
              <a:t>utoring Systems (ITS)</a:t>
            </a:r>
          </a:p>
          <a:p>
            <a:r>
              <a:rPr lang="en-GB" dirty="0" smtClean="0"/>
              <a:t>(Always computer based - Since 1967 and before)</a:t>
            </a:r>
          </a:p>
          <a:p>
            <a:endParaRPr lang="en-GB" dirty="0"/>
          </a:p>
        </p:txBody>
      </p:sp>
    </p:spTree>
    <p:extLst>
      <p:ext uri="{BB962C8B-B14F-4D97-AF65-F5344CB8AC3E}">
        <p14:creationId xmlns:p14="http://schemas.microsoft.com/office/powerpoint/2010/main" val="2357516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Can be </a:t>
            </a:r>
            <a:r>
              <a:rPr lang="en-US" dirty="0" err="1" smtClean="0"/>
              <a:t>personalised</a:t>
            </a:r>
            <a:endParaRPr lang="en-US" dirty="0"/>
          </a:p>
        </p:txBody>
      </p:sp>
      <p:sp>
        <p:nvSpPr>
          <p:cNvPr id="3" name="Content Placeholder 2"/>
          <p:cNvSpPr>
            <a:spLocks noGrp="1"/>
          </p:cNvSpPr>
          <p:nvPr>
            <p:ph idx="1"/>
          </p:nvPr>
        </p:nvSpPr>
        <p:spPr/>
        <p:txBody>
          <a:bodyPr/>
          <a:lstStyle/>
          <a:p>
            <a:r>
              <a:rPr lang="en-US" dirty="0" smtClean="0"/>
              <a:t>And what can’t?</a:t>
            </a:r>
          </a:p>
          <a:p>
            <a:endParaRPr lang="en-US" dirty="0"/>
          </a:p>
          <a:p>
            <a:r>
              <a:rPr lang="en-US" dirty="0" err="1" smtClean="0"/>
              <a:t>Analyse</a:t>
            </a:r>
            <a:endParaRPr lang="en-US" dirty="0"/>
          </a:p>
        </p:txBody>
      </p:sp>
    </p:spTree>
    <p:extLst>
      <p:ext uri="{BB962C8B-B14F-4D97-AF65-F5344CB8AC3E}">
        <p14:creationId xmlns:p14="http://schemas.microsoft.com/office/powerpoint/2010/main" val="246301984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5800"/>
            <a:ext cx="9194334" cy="5486400"/>
          </a:xfrm>
          <a:prstGeom prst="rect">
            <a:avLst/>
          </a:prstGeom>
        </p:spPr>
      </p:pic>
    </p:spTree>
    <p:extLst>
      <p:ext uri="{BB962C8B-B14F-4D97-AF65-F5344CB8AC3E}">
        <p14:creationId xmlns:p14="http://schemas.microsoft.com/office/powerpoint/2010/main" val="2919523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Wilson_future_PLE"/>
          <p:cNvPicPr>
            <a:picLocks noChangeAspect="1" noChangeArrowheads="1"/>
          </p:cNvPicPr>
          <p:nvPr/>
        </p:nvPicPr>
        <p:blipFill>
          <a:blip r:embed="rId2"/>
          <a:srcRect/>
          <a:stretch>
            <a:fillRect/>
          </a:stretch>
        </p:blipFill>
        <p:spPr bwMode="auto">
          <a:xfrm>
            <a:off x="1295400" y="457200"/>
            <a:ext cx="6994566" cy="5314950"/>
          </a:xfrm>
          <a:prstGeom prst="rect">
            <a:avLst/>
          </a:prstGeom>
          <a:noFill/>
        </p:spPr>
      </p:pic>
      <p:sp>
        <p:nvSpPr>
          <p:cNvPr id="128003" name="Rectangle 3"/>
          <p:cNvSpPr>
            <a:spLocks noChangeArrowheads="1"/>
          </p:cNvSpPr>
          <p:nvPr/>
        </p:nvSpPr>
        <p:spPr bwMode="auto">
          <a:xfrm>
            <a:off x="1295400" y="6019800"/>
            <a:ext cx="7315200" cy="457200"/>
          </a:xfrm>
          <a:prstGeom prst="rect">
            <a:avLst/>
          </a:prstGeom>
          <a:noFill/>
          <a:ln w="9525">
            <a:noFill/>
            <a:miter lim="800000"/>
            <a:headEnd/>
            <a:tailEnd/>
          </a:ln>
        </p:spPr>
        <p:txBody>
          <a:bodyPr>
            <a:prstTxWarp prst="textNoShape">
              <a:avLst/>
            </a:prstTxWarp>
            <a:spAutoFit/>
          </a:bodyPr>
          <a:lstStyle/>
          <a:p>
            <a:r>
              <a:rPr lang="en-US" sz="1200">
                <a:solidFill>
                  <a:srgbClr val="000000"/>
                </a:solidFill>
                <a:latin typeface="Helvetica" pitchFamily="-123" charset="0"/>
              </a:rPr>
              <a:t>S. Wilson, O. Liber, P. Beauvoir, C. MIlligan, M. Johnson, and P. Sharples, "Personal Learning Environments: Challenging the dominant design of educational systems," 2006. EC-TEL 2006</a:t>
            </a:r>
          </a:p>
        </p:txBody>
      </p:sp>
    </p:spTree>
    <p:extLst>
      <p:ext uri="{BB962C8B-B14F-4D97-AF65-F5344CB8AC3E}">
        <p14:creationId xmlns:p14="http://schemas.microsoft.com/office/powerpoint/2010/main" val="3198286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Issues for </a:t>
            </a:r>
            <a:r>
              <a:rPr lang="en-GB" dirty="0" err="1" smtClean="0"/>
              <a:t>HEIs</a:t>
            </a:r>
            <a:endParaRPr lang="en-GB" dirty="0"/>
          </a:p>
        </p:txBody>
      </p:sp>
      <p:sp>
        <p:nvSpPr>
          <p:cNvPr id="3" name="Content Placeholder 2"/>
          <p:cNvSpPr>
            <a:spLocks noGrp="1"/>
          </p:cNvSpPr>
          <p:nvPr>
            <p:ph idx="1"/>
          </p:nvPr>
        </p:nvSpPr>
        <p:spPr/>
        <p:txBody>
          <a:bodyPr/>
          <a:lstStyle/>
          <a:p>
            <a:r>
              <a:rPr lang="en-GB" dirty="0" smtClean="0"/>
              <a:t>Control of suitability of content</a:t>
            </a:r>
          </a:p>
          <a:p>
            <a:r>
              <a:rPr lang="en-GB" dirty="0" smtClean="0"/>
              <a:t>Accessibility</a:t>
            </a:r>
          </a:p>
          <a:p>
            <a:r>
              <a:rPr lang="en-GB" dirty="0" smtClean="0"/>
              <a:t>Control of availability of content</a:t>
            </a:r>
          </a:p>
          <a:p>
            <a:r>
              <a:rPr lang="en-GB" dirty="0" smtClean="0"/>
              <a:t>Data protection</a:t>
            </a:r>
          </a:p>
          <a:p>
            <a:r>
              <a:rPr lang="en-GB" dirty="0" smtClean="0"/>
              <a:t>Copyright</a:t>
            </a:r>
          </a:p>
          <a:p>
            <a:r>
              <a:rPr lang="en-GB" dirty="0" smtClean="0"/>
              <a:t>New pedagogic approaches (AUTHENTIC USE OF TECHNOLOGY)</a:t>
            </a:r>
          </a:p>
          <a:p>
            <a:r>
              <a:rPr lang="en-GB" dirty="0" smtClean="0"/>
              <a:t>How to assess </a:t>
            </a:r>
            <a:r>
              <a:rPr lang="en-US" dirty="0" smtClean="0"/>
              <a:t>–</a:t>
            </a:r>
            <a:r>
              <a:rPr lang="en-GB" dirty="0" smtClean="0"/>
              <a:t> (and what to assess)?</a:t>
            </a:r>
          </a:p>
          <a:p>
            <a:r>
              <a:rPr lang="en-GB" dirty="0" smtClean="0"/>
              <a:t>Preservation</a:t>
            </a:r>
          </a:p>
          <a:p>
            <a:endParaRPr lang="en-GB" dirty="0" smtClean="0"/>
          </a:p>
        </p:txBody>
      </p:sp>
      <p:sp>
        <p:nvSpPr>
          <p:cNvPr id="4" name="Date Placeholder 3"/>
          <p:cNvSpPr>
            <a:spLocks noGrp="1"/>
          </p:cNvSpPr>
          <p:nvPr>
            <p:ph type="dt" sz="half" idx="10"/>
          </p:nvPr>
        </p:nvSpPr>
        <p:spPr/>
        <p:txBody>
          <a:bodyPr/>
          <a:lstStyle/>
          <a:p>
            <a:pPr>
              <a:defRPr/>
            </a:pPr>
            <a:endParaRPr lang="en-US"/>
          </a:p>
        </p:txBody>
      </p:sp>
      <p:sp>
        <p:nvSpPr>
          <p:cNvPr id="5" name="Slide Number Placeholder 4"/>
          <p:cNvSpPr>
            <a:spLocks noGrp="1"/>
          </p:cNvSpPr>
          <p:nvPr>
            <p:ph type="sldNum" sz="quarter" idx="4294967295"/>
          </p:nvPr>
        </p:nvSpPr>
        <p:spPr>
          <a:xfrm>
            <a:off x="5105400" y="5410200"/>
            <a:ext cx="2133600" cy="476250"/>
          </a:xfrm>
          <a:prstGeom prst="rect">
            <a:avLst/>
          </a:prstGeom>
        </p:spPr>
        <p:txBody>
          <a:bodyPr/>
          <a:lstStyle/>
          <a:p>
            <a:pPr>
              <a:defRPr/>
            </a:pPr>
            <a:fld id="{A7688A3F-4853-46A5-8BBC-F9DAB9DC5ECD}" type="slidenum">
              <a:rPr lang="en-US" smtClean="0"/>
              <a:pPr>
                <a:defRPr/>
              </a:pPr>
              <a:t>53</a:t>
            </a:fld>
            <a:endParaRPr lang="en-US"/>
          </a:p>
        </p:txBody>
      </p:sp>
    </p:spTree>
    <p:extLst>
      <p:ext uri="{BB962C8B-B14F-4D97-AF65-F5344CB8AC3E}">
        <p14:creationId xmlns:p14="http://schemas.microsoft.com/office/powerpoint/2010/main" val="27145500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examples of genuine use of technology </a:t>
            </a:r>
            <a:endParaRPr lang="en-US" dirty="0"/>
          </a:p>
        </p:txBody>
      </p:sp>
      <p:sp>
        <p:nvSpPr>
          <p:cNvPr id="3" name="Content Placeholder 2"/>
          <p:cNvSpPr>
            <a:spLocks noGrp="1"/>
          </p:cNvSpPr>
          <p:nvPr>
            <p:ph idx="1"/>
          </p:nvPr>
        </p:nvSpPr>
        <p:spPr/>
        <p:txBody>
          <a:bodyPr/>
          <a:lstStyle/>
          <a:p>
            <a:r>
              <a:rPr lang="en-US" dirty="0" smtClean="0"/>
              <a:t>To be added</a:t>
            </a:r>
            <a:endParaRPr lang="en-US" dirty="0"/>
          </a:p>
        </p:txBody>
      </p:sp>
    </p:spTree>
    <p:extLst>
      <p:ext uri="{BB962C8B-B14F-4D97-AF65-F5344CB8AC3E}">
        <p14:creationId xmlns:p14="http://schemas.microsoft.com/office/powerpoint/2010/main" val="202196343"/>
      </p:ext>
    </p:extLst>
  </p:cSld>
  <p:clrMapOvr>
    <a:masterClrMapping/>
  </p:clrMapOvr>
  <p:transition xmlns:p14="http://schemas.microsoft.com/office/powerpoint/2010/mai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Lucida Sans" charset="0"/>
                <a:ea typeface="ＭＳ Ｐゴシック" charset="0"/>
                <a:cs typeface="Lucida Sans" charset="0"/>
              </a:rPr>
              <a:t>The Southampton </a:t>
            </a:r>
            <a:r>
              <a:rPr lang="en-GB" smtClean="0">
                <a:latin typeface="Lucida Sans" charset="0"/>
                <a:ea typeface="ＭＳ Ｐゴシック" charset="0"/>
                <a:cs typeface="Lucida Sans" charset="0"/>
              </a:rPr>
              <a:t>Learning Environment </a:t>
            </a:r>
            <a:r>
              <a:rPr lang="en-GB" dirty="0" smtClean="0">
                <a:latin typeface="Lucida Sans" charset="0"/>
                <a:ea typeface="ＭＳ Ｐゴシック" charset="0"/>
                <a:cs typeface="Lucida Sans" charset="0"/>
              </a:rPr>
              <a:t>- Goals</a:t>
            </a:r>
            <a:endParaRPr lang="en-US" dirty="0"/>
          </a:p>
        </p:txBody>
      </p:sp>
      <p:sp>
        <p:nvSpPr>
          <p:cNvPr id="3" name="Content Placeholder 2"/>
          <p:cNvSpPr>
            <a:spLocks noGrp="1"/>
          </p:cNvSpPr>
          <p:nvPr>
            <p:ph idx="1"/>
          </p:nvPr>
        </p:nvSpPr>
        <p:spPr>
          <a:xfrm>
            <a:off x="381000" y="1524000"/>
            <a:ext cx="8496300" cy="4114800"/>
          </a:xfrm>
        </p:spPr>
        <p:txBody>
          <a:bodyPr/>
          <a:lstStyle/>
          <a:p>
            <a:pPr>
              <a:spcBef>
                <a:spcPct val="25000"/>
              </a:spcBef>
              <a:spcAft>
                <a:spcPct val="25000"/>
              </a:spcAft>
            </a:pPr>
            <a:r>
              <a:rPr lang="en-GB" sz="1800" dirty="0" smtClean="0">
                <a:latin typeface="Lucida Sans" charset="0"/>
                <a:ea typeface="ＭＳ Ｐゴシック" charset="0"/>
                <a:cs typeface="Lucida Sans" charset="0"/>
              </a:rPr>
              <a:t>make it </a:t>
            </a:r>
            <a:r>
              <a:rPr lang="en-GB" sz="1800" b="1" i="1" dirty="0" smtClean="0">
                <a:latin typeface="Lucida Sans" charset="0"/>
                <a:ea typeface="ＭＳ Ｐゴシック" charset="0"/>
                <a:cs typeface="Lucida Sans" charset="0"/>
              </a:rPr>
              <a:t>possible</a:t>
            </a:r>
            <a:r>
              <a:rPr lang="en-GB" sz="1800" dirty="0" smtClean="0">
                <a:latin typeface="Lucida Sans" charset="0"/>
                <a:ea typeface="ＭＳ Ｐゴシック" charset="0"/>
                <a:cs typeface="Lucida Sans" charset="0"/>
              </a:rPr>
              <a:t> to undertake </a:t>
            </a:r>
            <a:r>
              <a:rPr lang="en-GB" sz="1800" b="1" i="1" dirty="0" smtClean="0">
                <a:latin typeface="Lucida Sans" charset="0"/>
                <a:ea typeface="ＭＳ Ｐゴシック" charset="0"/>
                <a:cs typeface="Lucida Sans" charset="0"/>
              </a:rPr>
              <a:t>every</a:t>
            </a:r>
            <a:r>
              <a:rPr lang="en-GB" sz="1800" dirty="0" smtClean="0">
                <a:latin typeface="Lucida Sans" charset="0"/>
                <a:ea typeface="ＭＳ Ｐゴシック" charset="0"/>
                <a:cs typeface="Lucida Sans" charset="0"/>
              </a:rPr>
              <a:t> aspect of </a:t>
            </a:r>
          </a:p>
          <a:p>
            <a:pPr lvl="1">
              <a:spcBef>
                <a:spcPct val="25000"/>
              </a:spcBef>
              <a:spcAft>
                <a:spcPct val="25000"/>
              </a:spcAft>
              <a:buNone/>
            </a:pPr>
            <a:r>
              <a:rPr lang="en-GB" sz="1400" dirty="0" smtClean="0">
                <a:latin typeface="Lucida Sans" charset="0"/>
                <a:ea typeface="ＭＳ Ｐゴシック" charset="0"/>
                <a:cs typeface="Lucida Sans" charset="0"/>
              </a:rPr>
              <a:t>	living</a:t>
            </a:r>
            <a:br>
              <a:rPr lang="en-GB" sz="1400" dirty="0" smtClean="0">
                <a:latin typeface="Lucida Sans" charset="0"/>
                <a:ea typeface="ＭＳ Ｐゴシック" charset="0"/>
                <a:cs typeface="Lucida Sans" charset="0"/>
              </a:rPr>
            </a:br>
            <a:r>
              <a:rPr lang="en-GB" sz="1400" dirty="0" smtClean="0">
                <a:latin typeface="Lucida Sans" charset="0"/>
                <a:ea typeface="ＭＳ Ｐゴシック" charset="0"/>
                <a:cs typeface="Lucida Sans" charset="0"/>
              </a:rPr>
              <a:t>learning</a:t>
            </a:r>
            <a:br>
              <a:rPr lang="en-GB" sz="1400" dirty="0" smtClean="0">
                <a:latin typeface="Lucida Sans" charset="0"/>
                <a:ea typeface="ＭＳ Ｐゴシック" charset="0"/>
                <a:cs typeface="Lucida Sans" charset="0"/>
              </a:rPr>
            </a:br>
            <a:r>
              <a:rPr lang="en-GB" sz="1400" dirty="0" smtClean="0">
                <a:latin typeface="Lucida Sans" charset="0"/>
                <a:ea typeface="ＭＳ Ｐゴシック" charset="0"/>
                <a:cs typeface="Lucida Sans" charset="0"/>
              </a:rPr>
              <a:t>teaching</a:t>
            </a:r>
          </a:p>
          <a:p>
            <a:pPr>
              <a:spcBef>
                <a:spcPct val="25000"/>
              </a:spcBef>
              <a:spcAft>
                <a:spcPct val="25000"/>
              </a:spcAft>
            </a:pPr>
            <a:r>
              <a:rPr lang="en-GB" sz="1800" dirty="0" smtClean="0">
                <a:latin typeface="Lucida Sans" charset="0"/>
                <a:ea typeface="ＭＳ Ｐゴシック" charset="0"/>
                <a:cs typeface="Lucida Sans" charset="0"/>
              </a:rPr>
              <a:t>support a wide range of pedagogical approaches</a:t>
            </a:r>
          </a:p>
          <a:p>
            <a:pPr>
              <a:spcBef>
                <a:spcPct val="25000"/>
              </a:spcBef>
              <a:spcAft>
                <a:spcPct val="25000"/>
              </a:spcAft>
            </a:pPr>
            <a:r>
              <a:rPr lang="en-GB" sz="1800" dirty="0" smtClean="0">
                <a:latin typeface="Lucida Sans" charset="0"/>
                <a:ea typeface="ＭＳ Ｐゴシック" charset="0"/>
                <a:cs typeface="Lucida Sans" charset="0"/>
              </a:rPr>
              <a:t>a single place where you can go for</a:t>
            </a:r>
          </a:p>
          <a:p>
            <a:pPr lvl="1">
              <a:spcBef>
                <a:spcPct val="25000"/>
              </a:spcBef>
              <a:spcAft>
                <a:spcPct val="25000"/>
              </a:spcAft>
              <a:buNone/>
            </a:pPr>
            <a:r>
              <a:rPr lang="en-GB" sz="1600" dirty="0" smtClean="0">
                <a:latin typeface="Lucida Sans" charset="0"/>
                <a:ea typeface="ＭＳ Ｐゴシック" charset="0"/>
                <a:cs typeface="Lucida Sans" charset="0"/>
              </a:rPr>
              <a:t>	</a:t>
            </a:r>
            <a:r>
              <a:rPr lang="en-GB" sz="1400" dirty="0" smtClean="0">
                <a:latin typeface="Lucida Sans" charset="0"/>
                <a:ea typeface="ＭＳ Ｐゴシック" charset="0"/>
                <a:cs typeface="Lucida Sans" charset="0"/>
              </a:rPr>
              <a:t>tools</a:t>
            </a:r>
            <a:br>
              <a:rPr lang="en-GB" sz="1400" dirty="0" smtClean="0">
                <a:latin typeface="Lucida Sans" charset="0"/>
                <a:ea typeface="ＭＳ Ｐゴシック" charset="0"/>
                <a:cs typeface="Lucida Sans" charset="0"/>
              </a:rPr>
            </a:br>
            <a:r>
              <a:rPr lang="en-GB" sz="1400" dirty="0" smtClean="0">
                <a:latin typeface="Lucida Sans" charset="0"/>
                <a:ea typeface="ＭＳ Ｐゴシック" charset="0"/>
                <a:cs typeface="Lucida Sans" charset="0"/>
              </a:rPr>
              <a:t>communication</a:t>
            </a:r>
            <a:br>
              <a:rPr lang="en-GB" sz="1400" dirty="0" smtClean="0">
                <a:latin typeface="Lucida Sans" charset="0"/>
                <a:ea typeface="ＭＳ Ｐゴシック" charset="0"/>
                <a:cs typeface="Lucida Sans" charset="0"/>
              </a:rPr>
            </a:br>
            <a:r>
              <a:rPr lang="en-GB" sz="1400" dirty="0" smtClean="0">
                <a:latin typeface="Lucida Sans" charset="0"/>
                <a:ea typeface="ＭＳ Ｐゴシック" charset="0"/>
                <a:cs typeface="Lucida Sans" charset="0"/>
              </a:rPr>
              <a:t>collaboration</a:t>
            </a:r>
            <a:br>
              <a:rPr lang="en-GB" sz="1400" dirty="0" smtClean="0">
                <a:latin typeface="Lucida Sans" charset="0"/>
                <a:ea typeface="ＭＳ Ｐゴシック" charset="0"/>
                <a:cs typeface="Lucida Sans" charset="0"/>
              </a:rPr>
            </a:br>
            <a:r>
              <a:rPr lang="en-GB" sz="1400" dirty="0" smtClean="0">
                <a:latin typeface="Lucida Sans" charset="0"/>
                <a:ea typeface="ＭＳ Ｐゴシック" charset="0"/>
                <a:cs typeface="Lucida Sans" charset="0"/>
              </a:rPr>
              <a:t>information</a:t>
            </a:r>
            <a:br>
              <a:rPr lang="en-GB" sz="1400" dirty="0" smtClean="0">
                <a:latin typeface="Lucida Sans" charset="0"/>
                <a:ea typeface="ＭＳ Ｐゴシック" charset="0"/>
                <a:cs typeface="Lucida Sans" charset="0"/>
              </a:rPr>
            </a:br>
            <a:r>
              <a:rPr lang="en-GB" sz="1400" dirty="0" smtClean="0">
                <a:latin typeface="Lucida Sans" charset="0"/>
                <a:ea typeface="ＭＳ Ｐゴシック" charset="0"/>
                <a:cs typeface="Lucida Sans" charset="0"/>
              </a:rPr>
              <a:t>resources </a:t>
            </a:r>
          </a:p>
          <a:p>
            <a:pPr>
              <a:spcBef>
                <a:spcPct val="25000"/>
              </a:spcBef>
              <a:spcAft>
                <a:spcPct val="25000"/>
              </a:spcAft>
            </a:pPr>
            <a:r>
              <a:rPr lang="en-GB" sz="1800" i="1" dirty="0" smtClean="0">
                <a:latin typeface="Lucida Sans" charset="0"/>
                <a:ea typeface="ＭＳ Ｐゴシック" charset="0"/>
                <a:cs typeface="Lucida Sans" charset="0"/>
              </a:rPr>
              <a:t>act as a vehicle for reviewing and aligning our educational processes across t</a:t>
            </a:r>
            <a:r>
              <a:rPr lang="en-US" sz="1800" i="1" dirty="0" smtClean="0">
                <a:latin typeface="Lucida Sans" charset="0"/>
                <a:ea typeface="ＭＳ Ｐゴシック" charset="0"/>
                <a:cs typeface="Lucida Sans" charset="0"/>
              </a:rPr>
              <a:t>he</a:t>
            </a:r>
            <a:r>
              <a:rPr lang="en-GB" sz="1800" i="1" dirty="0" smtClean="0">
                <a:latin typeface="Lucida Sans" charset="0"/>
                <a:ea typeface="ＭＳ Ｐゴシック" charset="0"/>
                <a:cs typeface="Lucida Sans" charset="0"/>
              </a:rPr>
              <a:t> University</a:t>
            </a:r>
          </a:p>
          <a:p>
            <a:pPr>
              <a:spcBef>
                <a:spcPct val="25000"/>
              </a:spcBef>
              <a:spcAft>
                <a:spcPct val="25000"/>
              </a:spcAft>
            </a:pPr>
            <a:r>
              <a:rPr lang="en-GB" sz="1800" dirty="0" smtClean="0">
                <a:latin typeface="Lucida Sans" charset="0"/>
                <a:ea typeface="ＭＳ Ｐゴシック" charset="0"/>
                <a:cs typeface="Lucida Sans" charset="0"/>
              </a:rPr>
              <a:t>provide much more flexible systems</a:t>
            </a:r>
          </a:p>
          <a:p>
            <a:pPr>
              <a:spcBef>
                <a:spcPct val="25000"/>
              </a:spcBef>
              <a:spcAft>
                <a:spcPct val="25000"/>
              </a:spcAft>
            </a:pPr>
            <a:r>
              <a:rPr lang="en-US" sz="1800" dirty="0" err="1" smtClean="0">
                <a:latin typeface="Lucida Sans" charset="0"/>
                <a:ea typeface="ＭＳ Ｐゴシック" charset="0"/>
                <a:cs typeface="Lucida Sans" charset="0"/>
              </a:rPr>
              <a:t>s</a:t>
            </a:r>
            <a:r>
              <a:rPr lang="en-GB" sz="1800" dirty="0" smtClean="0">
                <a:latin typeface="Lucida Sans" charset="0"/>
                <a:ea typeface="ＭＳ Ｐゴシック" charset="0"/>
                <a:cs typeface="Lucida Sans" charset="0"/>
              </a:rPr>
              <a:t>ingle login to all university tools and repositories (and search)</a:t>
            </a:r>
          </a:p>
          <a:p>
            <a:pPr>
              <a:spcBef>
                <a:spcPct val="25000"/>
              </a:spcBef>
              <a:spcAft>
                <a:spcPct val="25000"/>
              </a:spcAft>
            </a:pPr>
            <a:endParaRPr lang="en-GB" sz="1800" dirty="0" smtClean="0">
              <a:latin typeface="Lucida Sans" charset="0"/>
              <a:ea typeface="ＭＳ Ｐゴシック" charset="0"/>
              <a:cs typeface="Lucida Sans" charset="0"/>
            </a:endParaRPr>
          </a:p>
          <a:p>
            <a:endParaRPr lang="en-US" sz="1800" dirty="0"/>
          </a:p>
        </p:txBody>
      </p:sp>
      <p:sp>
        <p:nvSpPr>
          <p:cNvPr id="5" name="Right Brace 4"/>
          <p:cNvSpPr/>
          <p:nvPr/>
        </p:nvSpPr>
        <p:spPr bwMode="auto">
          <a:xfrm>
            <a:off x="3059832" y="3501008"/>
            <a:ext cx="155448" cy="1219200"/>
          </a:xfrm>
          <a:prstGeom prst="rightBrace">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Lucida Sans" charset="0"/>
              <a:ea typeface="ＭＳ Ｐゴシック" charset="-128"/>
              <a:cs typeface="ＭＳ Ｐゴシック" charset="-128"/>
            </a:endParaRPr>
          </a:p>
        </p:txBody>
      </p:sp>
      <p:sp>
        <p:nvSpPr>
          <p:cNvPr id="7" name="TextBox 6"/>
          <p:cNvSpPr txBox="1"/>
          <p:nvPr/>
        </p:nvSpPr>
        <p:spPr>
          <a:xfrm>
            <a:off x="3419872" y="3861048"/>
            <a:ext cx="4237057" cy="523220"/>
          </a:xfrm>
          <a:prstGeom prst="rect">
            <a:avLst/>
          </a:prstGeom>
          <a:noFill/>
        </p:spPr>
        <p:txBody>
          <a:bodyPr wrap="none" rtlCol="0">
            <a:spAutoFit/>
          </a:bodyPr>
          <a:lstStyle/>
          <a:p>
            <a:r>
              <a:rPr lang="en-GB" sz="1600" dirty="0" smtClean="0">
                <a:cs typeface="Lucida Sans" charset="0"/>
              </a:rPr>
              <a:t>appropriate to your role in </a:t>
            </a:r>
            <a:r>
              <a:rPr lang="en-GB" sz="1600" dirty="0" err="1" smtClean="0">
                <a:cs typeface="Lucida Sans" charset="0"/>
              </a:rPr>
              <a:t>t</a:t>
            </a:r>
            <a:r>
              <a:rPr lang="en-US" sz="1600" dirty="0" smtClean="0">
                <a:cs typeface="Lucida Sans" charset="0"/>
              </a:rPr>
              <a:t>he</a:t>
            </a:r>
            <a:r>
              <a:rPr lang="en-GB" sz="1600" dirty="0" smtClean="0">
                <a:cs typeface="Lucida Sans" charset="0"/>
              </a:rPr>
              <a:t> university</a:t>
            </a:r>
          </a:p>
          <a:p>
            <a:endParaRPr lang="en-US" dirty="0"/>
          </a:p>
        </p:txBody>
      </p:sp>
      <p:sp>
        <p:nvSpPr>
          <p:cNvPr id="8" name="Right Brace 7"/>
          <p:cNvSpPr/>
          <p:nvPr/>
        </p:nvSpPr>
        <p:spPr bwMode="auto">
          <a:xfrm>
            <a:off x="3048000" y="1981200"/>
            <a:ext cx="155448" cy="685800"/>
          </a:xfrm>
          <a:prstGeom prst="rightBrace">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Lucida Sans" charset="0"/>
              <a:ea typeface="ＭＳ Ｐゴシック" charset="-128"/>
              <a:cs typeface="ＭＳ Ｐゴシック" charset="-128"/>
            </a:endParaRPr>
          </a:p>
        </p:txBody>
      </p:sp>
      <p:sp>
        <p:nvSpPr>
          <p:cNvPr id="11" name="TextBox 10"/>
          <p:cNvSpPr txBox="1"/>
          <p:nvPr/>
        </p:nvSpPr>
        <p:spPr>
          <a:xfrm>
            <a:off x="3581400" y="2057400"/>
            <a:ext cx="798316" cy="523220"/>
          </a:xfrm>
          <a:prstGeom prst="rect">
            <a:avLst/>
          </a:prstGeom>
          <a:noFill/>
        </p:spPr>
        <p:txBody>
          <a:bodyPr wrap="none" rtlCol="0">
            <a:spAutoFit/>
          </a:bodyPr>
          <a:lstStyle/>
          <a:p>
            <a:r>
              <a:rPr lang="en-GB" sz="1600" dirty="0" smtClean="0">
                <a:cs typeface="Lucida Sans" charset="0"/>
              </a:rPr>
              <a:t>online</a:t>
            </a:r>
          </a:p>
          <a:p>
            <a:endParaRPr lang="en-US" dirty="0"/>
          </a:p>
        </p:txBody>
      </p:sp>
    </p:spTree>
    <p:extLst>
      <p:ext uri="{BB962C8B-B14F-4D97-AF65-F5344CB8AC3E}">
        <p14:creationId xmlns:p14="http://schemas.microsoft.com/office/powerpoint/2010/main" val="29654439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4"/>
          <p:cNvSpPr>
            <a:spLocks noGrp="1"/>
          </p:cNvSpPr>
          <p:nvPr>
            <p:ph type="title"/>
          </p:nvPr>
        </p:nvSpPr>
        <p:spPr/>
        <p:txBody>
          <a:bodyPr/>
          <a:lstStyle/>
          <a:p>
            <a:r>
              <a:rPr lang="en-US" sz="3200">
                <a:latin typeface="Lucida Sans" charset="0"/>
                <a:ea typeface="ＭＳ Ｐゴシック" charset="0"/>
                <a:cs typeface="Lucida Sans" charset="0"/>
              </a:rPr>
              <a:t>Why are we doing this?</a:t>
            </a:r>
          </a:p>
        </p:txBody>
      </p:sp>
      <p:sp>
        <p:nvSpPr>
          <p:cNvPr id="44035" name="Slide Number Placeholder 3"/>
          <p:cNvSpPr>
            <a:spLocks noGrp="1"/>
          </p:cNvSpPr>
          <p:nvPr>
            <p:ph type="sldNum" sz="quarter" idx="4294967295"/>
          </p:nvPr>
        </p:nvSpPr>
        <p:spPr>
          <a:xfrm>
            <a:off x="6877050" y="6308725"/>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fld id="{CA7AE7A3-BCAC-0E49-803C-FBDD541EF2BA}" type="slidenum">
              <a:rPr lang="en-GB" sz="1400">
                <a:latin typeface="Georgia" charset="0"/>
              </a:rPr>
              <a:pPr/>
              <a:t>56</a:t>
            </a:fld>
            <a:endParaRPr lang="en-GB" sz="1400">
              <a:latin typeface="Georgia" charset="0"/>
            </a:endParaRPr>
          </a:p>
        </p:txBody>
      </p:sp>
      <p:graphicFrame>
        <p:nvGraphicFramePr>
          <p:cNvPr id="5" name="Table 4"/>
          <p:cNvGraphicFramePr>
            <a:graphicFrameLocks noGrp="1"/>
          </p:cNvGraphicFramePr>
          <p:nvPr>
            <p:extLst>
              <p:ext uri="{D42A27DB-BD31-4B8C-83A1-F6EECF244321}">
                <p14:modId xmlns:p14="http://schemas.microsoft.com/office/powerpoint/2010/main" val="839700894"/>
              </p:ext>
            </p:extLst>
          </p:nvPr>
        </p:nvGraphicFramePr>
        <p:xfrm>
          <a:off x="457200" y="1600201"/>
          <a:ext cx="8077200" cy="4468670"/>
        </p:xfrm>
        <a:graphic>
          <a:graphicData uri="http://schemas.openxmlformats.org/drawingml/2006/table">
            <a:tbl>
              <a:tblPr firstRow="1" bandRow="1">
                <a:tableStyleId>{69CF1AB2-1976-4502-BF36-3FF5EA218861}</a:tableStyleId>
              </a:tblPr>
              <a:tblGrid>
                <a:gridCol w="4038600"/>
                <a:gridCol w="4038600"/>
              </a:tblGrid>
              <a:tr h="691226">
                <a:tc>
                  <a:txBody>
                    <a:bodyPr/>
                    <a:lstStyle/>
                    <a:p>
                      <a:r>
                        <a:rPr lang="en-US" sz="1800" b="0" dirty="0" smtClean="0">
                          <a:latin typeface="Lucida Sans"/>
                        </a:rPr>
                        <a:t>To improve student experience</a:t>
                      </a:r>
                      <a:endParaRPr lang="en-US" b="0" dirty="0">
                        <a:latin typeface="Lucida Sans"/>
                      </a:endParaRPr>
                    </a:p>
                  </a:txBody>
                  <a:tcPr/>
                </a:tc>
                <a:tc>
                  <a:txBody>
                    <a:bodyPr/>
                    <a:lstStyle/>
                    <a:p>
                      <a:r>
                        <a:rPr lang="en-US" sz="1400" b="0" dirty="0" smtClean="0">
                          <a:latin typeface="Lucida Sans"/>
                        </a:rPr>
                        <a:t>Students expect to be able to be able to do things on-line, and find all the information they need on-line</a:t>
                      </a:r>
                      <a:endParaRPr lang="en-US" sz="1400" b="0" dirty="0">
                        <a:latin typeface="Lucida Sans"/>
                      </a:endParaRPr>
                    </a:p>
                  </a:txBody>
                  <a:tcPr/>
                </a:tc>
              </a:tr>
              <a:tr h="489618">
                <a:tc>
                  <a:txBody>
                    <a:bodyPr/>
                    <a:lstStyle/>
                    <a:p>
                      <a:r>
                        <a:rPr lang="en-US" sz="1800" dirty="0" smtClean="0">
                          <a:latin typeface="Lucida Sans"/>
                        </a:rPr>
                        <a:t>To improve staff experience</a:t>
                      </a:r>
                      <a:endParaRPr lang="en-US" dirty="0">
                        <a:latin typeface="Lucida Sans"/>
                      </a:endParaRPr>
                    </a:p>
                  </a:txBody>
                  <a:tcPr/>
                </a:tc>
                <a:tc>
                  <a:txBody>
                    <a:bodyPr/>
                    <a:lstStyle/>
                    <a:p>
                      <a:r>
                        <a:rPr lang="en-US" sz="1400" dirty="0" smtClean="0">
                          <a:latin typeface="Lucida Sans"/>
                        </a:rPr>
                        <a:t>The current systems are limiting, hard to use and inflexible.</a:t>
                      </a:r>
                      <a:endParaRPr lang="en-US" sz="1400" dirty="0">
                        <a:latin typeface="Lucida Sans"/>
                      </a:endParaRPr>
                    </a:p>
                  </a:txBody>
                  <a:tcPr/>
                </a:tc>
              </a:tr>
              <a:tr h="691226">
                <a:tc>
                  <a:txBody>
                    <a:bodyPr/>
                    <a:lstStyle/>
                    <a:p>
                      <a:r>
                        <a:rPr lang="en-US" sz="1800" dirty="0" smtClean="0">
                          <a:latin typeface="Lucida Sans"/>
                        </a:rPr>
                        <a:t>To make our graduates more employable</a:t>
                      </a:r>
                      <a:endParaRPr lang="en-US" dirty="0">
                        <a:latin typeface="Lucida Sans"/>
                      </a:endParaRPr>
                    </a:p>
                  </a:txBody>
                  <a:tcPr/>
                </a:tc>
                <a:tc>
                  <a:txBody>
                    <a:bodyPr/>
                    <a:lstStyle/>
                    <a:p>
                      <a:r>
                        <a:rPr lang="en-US" sz="1400" dirty="0" smtClean="0">
                          <a:latin typeface="Lucida Sans"/>
                        </a:rPr>
                        <a:t>Employers expect their staff to participate, work and </a:t>
                      </a:r>
                      <a:r>
                        <a:rPr lang="en-GB" sz="1400" dirty="0" smtClean="0">
                          <a:latin typeface="Lucida Sans"/>
                        </a:rPr>
                        <a:t>collaborate</a:t>
                      </a:r>
                      <a:r>
                        <a:rPr lang="en-US" sz="1400" dirty="0" smtClean="0">
                          <a:latin typeface="Lucida Sans"/>
                        </a:rPr>
                        <a:t> in globally distributed </a:t>
                      </a:r>
                      <a:r>
                        <a:rPr lang="en-GB" sz="1400" dirty="0" smtClean="0">
                          <a:latin typeface="Lucida Sans"/>
                        </a:rPr>
                        <a:t>organisations </a:t>
                      </a:r>
                      <a:endParaRPr lang="en-US" sz="1400" dirty="0">
                        <a:latin typeface="Lucida Sans"/>
                      </a:endParaRPr>
                    </a:p>
                  </a:txBody>
                  <a:tcPr/>
                </a:tc>
              </a:tr>
              <a:tr h="489618">
                <a:tc>
                  <a:txBody>
                    <a:bodyPr/>
                    <a:lstStyle/>
                    <a:p>
                      <a:r>
                        <a:rPr lang="en-US" sz="1800" dirty="0" smtClean="0">
                          <a:latin typeface="Lucida Sans"/>
                        </a:rPr>
                        <a:t>T</a:t>
                      </a:r>
                      <a:r>
                        <a:rPr lang="en-GB" sz="1800" dirty="0" err="1" smtClean="0">
                          <a:latin typeface="Lucida Sans"/>
                        </a:rPr>
                        <a:t>o</a:t>
                      </a:r>
                      <a:r>
                        <a:rPr lang="en-GB" sz="1800" dirty="0" smtClean="0">
                          <a:latin typeface="Lucida Sans"/>
                        </a:rPr>
                        <a:t> introduce efficiencies </a:t>
                      </a:r>
                      <a:endParaRPr lang="en-US" dirty="0">
                        <a:latin typeface="Lucida San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dirty="0" smtClean="0">
                          <a:latin typeface="Lucida Sans"/>
                        </a:rPr>
                        <a:t>in terms of standardising administrative processes associated with education</a:t>
                      </a:r>
                    </a:p>
                  </a:txBody>
                  <a:tcPr/>
                </a:tc>
              </a:tr>
              <a:tr h="1094441">
                <a:tc>
                  <a:txBody>
                    <a:bodyPr/>
                    <a:lstStyle/>
                    <a:p>
                      <a:r>
                        <a:rPr lang="en-GB" sz="1800" dirty="0" smtClean="0">
                          <a:latin typeface="Lucida Sans"/>
                        </a:rPr>
                        <a:t>To enable us to scale up our numbers at little extra cost </a:t>
                      </a:r>
                      <a:endParaRPr lang="en-US" dirty="0">
                        <a:latin typeface="Lucida Sans"/>
                      </a:endParaRPr>
                    </a:p>
                  </a:txBody>
                  <a:tcPr/>
                </a:tc>
                <a:tc>
                  <a:txBody>
                    <a:bodyPr/>
                    <a:lstStyle/>
                    <a:p>
                      <a:pPr>
                        <a:defRPr/>
                      </a:pPr>
                      <a:r>
                        <a:rPr lang="en-GB" sz="1400" dirty="0" smtClean="0">
                          <a:latin typeface="Lucida Sans"/>
                        </a:rPr>
                        <a:t>by enabling alternative delivery mechanisms</a:t>
                      </a:r>
                    </a:p>
                    <a:p>
                      <a:pPr lvl="1">
                        <a:buFont typeface="Arial"/>
                        <a:buChar char="•"/>
                        <a:defRPr/>
                      </a:pPr>
                      <a:r>
                        <a:rPr lang="en-GB" sz="1400" dirty="0" smtClean="0">
                          <a:latin typeface="Lucida Sans"/>
                        </a:rPr>
                        <a:t>Remotely supported learning</a:t>
                      </a:r>
                    </a:p>
                    <a:p>
                      <a:pPr lvl="1">
                        <a:buFont typeface="Arial"/>
                        <a:buChar char="•"/>
                        <a:defRPr/>
                      </a:pPr>
                      <a:r>
                        <a:rPr lang="en-GB" sz="1400" dirty="0" smtClean="0">
                          <a:latin typeface="Lucida Sans"/>
                        </a:rPr>
                        <a:t>Blended learning</a:t>
                      </a:r>
                    </a:p>
                    <a:p>
                      <a:pPr lvl="1">
                        <a:buFont typeface="Arial"/>
                        <a:buChar char="•"/>
                        <a:defRPr/>
                      </a:pPr>
                      <a:r>
                        <a:rPr lang="en-GB" sz="1400" dirty="0" smtClean="0">
                          <a:latin typeface="Lucida Sans"/>
                        </a:rPr>
                        <a:t>Distance learning</a:t>
                      </a:r>
                    </a:p>
                    <a:p>
                      <a:endParaRPr lang="en-US" sz="1400" dirty="0">
                        <a:latin typeface="Lucida Sans"/>
                      </a:endParaRPr>
                    </a:p>
                  </a:txBody>
                  <a:tcPr/>
                </a:tc>
              </a:tr>
              <a:tr h="811071">
                <a:tc>
                  <a:txBody>
                    <a:bodyPr/>
                    <a:lstStyle/>
                    <a:p>
                      <a:r>
                        <a:rPr lang="en-GB" sz="1800" dirty="0" smtClean="0">
                          <a:latin typeface="Lucida Sans"/>
                        </a:rPr>
                        <a:t>To alleviate our teaching space problem</a:t>
                      </a:r>
                      <a:endParaRPr lang="en-US" dirty="0">
                        <a:latin typeface="Lucida Sans"/>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smtClean="0">
                          <a:latin typeface="Lucida Sans"/>
                        </a:rPr>
                        <a:t>One of the solutions to this is to consider alternative delivery mechanisms</a:t>
                      </a:r>
                    </a:p>
                  </a:txBody>
                  <a:tcPr/>
                </a:tc>
              </a:tr>
            </a:tbl>
          </a:graphicData>
        </a:graphic>
      </p:graphicFrame>
    </p:spTree>
    <p:extLst>
      <p:ext uri="{BB962C8B-B14F-4D97-AF65-F5344CB8AC3E}">
        <p14:creationId xmlns:p14="http://schemas.microsoft.com/office/powerpoint/2010/main" val="31892766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idx="4294967295"/>
          </p:nvPr>
        </p:nvSpPr>
        <p:spPr>
          <a:xfrm>
            <a:off x="323528" y="-6765"/>
            <a:ext cx="2827668" cy="1468016"/>
          </a:xfrm>
        </p:spPr>
        <p:txBody>
          <a:bodyPr/>
          <a:lstStyle/>
          <a:p>
            <a:r>
              <a:rPr lang="en-US" sz="3200" dirty="0">
                <a:latin typeface="Lucida Sans" charset="0"/>
                <a:ea typeface="ＭＳ Ｐゴシック" charset="0"/>
                <a:cs typeface="ＭＳ Ｐゴシック" charset="0"/>
              </a:rPr>
              <a:t>A technical view</a:t>
            </a:r>
          </a:p>
        </p:txBody>
      </p:sp>
      <p:sp>
        <p:nvSpPr>
          <p:cNvPr id="45059" name="Slide Number Placeholder 3"/>
          <p:cNvSpPr>
            <a:spLocks noGrp="1"/>
          </p:cNvSpPr>
          <p:nvPr>
            <p:ph type="sldNum" sz="quarter" idx="4294967295"/>
          </p:nvPr>
        </p:nvSpPr>
        <p:spPr>
          <a:xfrm>
            <a:off x="7239000" y="6308725"/>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fld id="{6DE8215D-DC8E-1A40-BBF5-A43BFC1E47D2}" type="slidenum">
              <a:rPr lang="en-GB" sz="1400">
                <a:latin typeface="Georgia" charset="0"/>
              </a:rPr>
              <a:pPr/>
              <a:t>57</a:t>
            </a:fld>
            <a:endParaRPr lang="en-GB" sz="1400">
              <a:latin typeface="Georgia" charset="0"/>
            </a:endParaRPr>
          </a:p>
        </p:txBody>
      </p:sp>
      <p:pic>
        <p:nvPicPr>
          <p:cNvPr id="45060" name="Picture 4" descr=":SLE conce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822909"/>
            <a:ext cx="7092280" cy="603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9463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idx="4294967295"/>
          </p:nvPr>
        </p:nvSpPr>
        <p:spPr>
          <a:xfrm>
            <a:off x="0" y="0"/>
            <a:ext cx="8496300" cy="649288"/>
          </a:xfrm>
        </p:spPr>
        <p:txBody>
          <a:bodyPr/>
          <a:lstStyle/>
          <a:p>
            <a:r>
              <a:rPr lang="en-US" sz="2800" dirty="0">
                <a:latin typeface="Lucida Sans" charset="0"/>
                <a:ea typeface="ＭＳ Ｐゴシック" charset="0"/>
                <a:cs typeface="Lucida Sans" charset="0"/>
              </a:rPr>
              <a:t>Tools, Services and </a:t>
            </a:r>
            <a:r>
              <a:rPr lang="en-US" sz="2800" dirty="0" smtClean="0">
                <a:latin typeface="Lucida Sans" charset="0"/>
                <a:ea typeface="ＭＳ Ｐゴシック" charset="0"/>
                <a:cs typeface="Lucida Sans" charset="0"/>
              </a:rPr>
              <a:t>Data View</a:t>
            </a:r>
            <a:endParaRPr lang="en-US" sz="2800" dirty="0">
              <a:latin typeface="Lucida Sans" charset="0"/>
              <a:ea typeface="ＭＳ Ｐゴシック" charset="0"/>
              <a:cs typeface="Lucida Sans" charset="0"/>
            </a:endParaRPr>
          </a:p>
        </p:txBody>
      </p:sp>
      <p:sp>
        <p:nvSpPr>
          <p:cNvPr id="47106" name="Slide Number Placeholder 3"/>
          <p:cNvSpPr>
            <a:spLocks noGrp="1"/>
          </p:cNvSpPr>
          <p:nvPr>
            <p:ph type="sldNum" sz="quarter" idx="4294967295"/>
          </p:nvPr>
        </p:nvSpPr>
        <p:spPr>
          <a:xfrm>
            <a:off x="7239000" y="6308725"/>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fld id="{FD851BEA-4DF6-3846-94E3-7EE332467976}" type="slidenum">
              <a:rPr lang="en-GB" sz="1400">
                <a:latin typeface="Georgia" charset="0"/>
              </a:rPr>
              <a:pPr/>
              <a:t>58</a:t>
            </a:fld>
            <a:endParaRPr lang="en-GB" sz="1400">
              <a:latin typeface="Georgia" charset="0"/>
            </a:endParaRPr>
          </a:p>
        </p:txBody>
      </p:sp>
      <p:sp>
        <p:nvSpPr>
          <p:cNvPr id="47107" name="TextBox 4"/>
          <p:cNvSpPr txBox="1">
            <a:spLocks noChangeArrowheads="1"/>
          </p:cNvSpPr>
          <p:nvPr/>
        </p:nvSpPr>
        <p:spPr bwMode="auto">
          <a:xfrm>
            <a:off x="827088" y="2420938"/>
            <a:ext cx="1200150" cy="277812"/>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E</a:t>
            </a:r>
            <a:r>
              <a:rPr lang="en-GB"/>
              <a:t>-Assignment</a:t>
            </a:r>
          </a:p>
        </p:txBody>
      </p:sp>
      <p:sp>
        <p:nvSpPr>
          <p:cNvPr id="47108" name="TextBox 5"/>
          <p:cNvSpPr txBox="1">
            <a:spLocks noChangeArrowheads="1"/>
          </p:cNvSpPr>
          <p:nvPr/>
        </p:nvSpPr>
        <p:spPr bwMode="auto">
          <a:xfrm>
            <a:off x="5867400" y="5949950"/>
            <a:ext cx="776288" cy="277813"/>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EdShare</a:t>
            </a:r>
            <a:endParaRPr lang="en-GB"/>
          </a:p>
        </p:txBody>
      </p:sp>
      <p:sp>
        <p:nvSpPr>
          <p:cNvPr id="47109" name="TextBox 6"/>
          <p:cNvSpPr txBox="1">
            <a:spLocks noChangeArrowheads="1"/>
          </p:cNvSpPr>
          <p:nvPr/>
        </p:nvSpPr>
        <p:spPr bwMode="auto">
          <a:xfrm>
            <a:off x="395288" y="2781300"/>
            <a:ext cx="2138362" cy="277813"/>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Blackboard (or other VLE?)</a:t>
            </a:r>
            <a:endParaRPr lang="en-GB"/>
          </a:p>
        </p:txBody>
      </p:sp>
      <p:sp>
        <p:nvSpPr>
          <p:cNvPr id="47110" name="TextBox 7"/>
          <p:cNvSpPr txBox="1">
            <a:spLocks noChangeArrowheads="1"/>
          </p:cNvSpPr>
          <p:nvPr/>
        </p:nvSpPr>
        <p:spPr bwMode="auto">
          <a:xfrm>
            <a:off x="395288" y="3644900"/>
            <a:ext cx="2111375" cy="276225"/>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Question M</a:t>
            </a:r>
            <a:r>
              <a:rPr lang="en-US"/>
              <a:t>a</a:t>
            </a:r>
            <a:r>
              <a:rPr lang="en-GB"/>
              <a:t>rk Perception</a:t>
            </a:r>
          </a:p>
        </p:txBody>
      </p:sp>
      <p:sp>
        <p:nvSpPr>
          <p:cNvPr id="47111" name="TextBox 8"/>
          <p:cNvSpPr txBox="1">
            <a:spLocks noChangeArrowheads="1"/>
          </p:cNvSpPr>
          <p:nvPr/>
        </p:nvSpPr>
        <p:spPr bwMode="auto">
          <a:xfrm>
            <a:off x="2268538" y="5229225"/>
            <a:ext cx="1038225" cy="2778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HR Records</a:t>
            </a:r>
          </a:p>
        </p:txBody>
      </p:sp>
      <p:sp>
        <p:nvSpPr>
          <p:cNvPr id="47112" name="TextBox 9"/>
          <p:cNvSpPr txBox="1">
            <a:spLocks noChangeArrowheads="1"/>
          </p:cNvSpPr>
          <p:nvPr/>
        </p:nvSpPr>
        <p:spPr bwMode="auto">
          <a:xfrm>
            <a:off x="323850" y="3213100"/>
            <a:ext cx="2249488" cy="276225"/>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Lecture Capture and Replay</a:t>
            </a:r>
            <a:endParaRPr lang="en-GB"/>
          </a:p>
        </p:txBody>
      </p:sp>
      <p:sp>
        <p:nvSpPr>
          <p:cNvPr id="47113" name="TextBox 10"/>
          <p:cNvSpPr txBox="1">
            <a:spLocks noChangeArrowheads="1"/>
          </p:cNvSpPr>
          <p:nvPr/>
        </p:nvSpPr>
        <p:spPr bwMode="auto">
          <a:xfrm>
            <a:off x="1116013" y="6092825"/>
            <a:ext cx="1825625" cy="2762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Fees Payment/records</a:t>
            </a:r>
          </a:p>
        </p:txBody>
      </p:sp>
      <p:sp>
        <p:nvSpPr>
          <p:cNvPr id="47114" name="TextBox 11"/>
          <p:cNvSpPr txBox="1">
            <a:spLocks noChangeArrowheads="1"/>
          </p:cNvSpPr>
          <p:nvPr/>
        </p:nvSpPr>
        <p:spPr bwMode="auto">
          <a:xfrm>
            <a:off x="1979613" y="5661025"/>
            <a:ext cx="1346200" cy="2778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Room Bookings</a:t>
            </a:r>
          </a:p>
        </p:txBody>
      </p:sp>
      <p:sp>
        <p:nvSpPr>
          <p:cNvPr id="47115" name="TextBox 12"/>
          <p:cNvSpPr txBox="1">
            <a:spLocks noChangeArrowheads="1"/>
          </p:cNvSpPr>
          <p:nvPr/>
        </p:nvSpPr>
        <p:spPr bwMode="auto">
          <a:xfrm>
            <a:off x="684213" y="5661025"/>
            <a:ext cx="925512" cy="2762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Timetable</a:t>
            </a:r>
          </a:p>
        </p:txBody>
      </p:sp>
      <p:sp>
        <p:nvSpPr>
          <p:cNvPr id="47116" name="TextBox 13"/>
          <p:cNvSpPr txBox="1">
            <a:spLocks noChangeArrowheads="1"/>
          </p:cNvSpPr>
          <p:nvPr/>
        </p:nvSpPr>
        <p:spPr bwMode="auto">
          <a:xfrm>
            <a:off x="684213" y="5229225"/>
            <a:ext cx="1400175" cy="2778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Student Records</a:t>
            </a:r>
          </a:p>
        </p:txBody>
      </p:sp>
      <p:sp>
        <p:nvSpPr>
          <p:cNvPr id="47117" name="TextBox 14"/>
          <p:cNvSpPr txBox="1">
            <a:spLocks noChangeArrowheads="1"/>
          </p:cNvSpPr>
          <p:nvPr/>
        </p:nvSpPr>
        <p:spPr bwMode="auto">
          <a:xfrm>
            <a:off x="4284663" y="5949950"/>
            <a:ext cx="1371600" cy="276225"/>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O</a:t>
            </a:r>
            <a:r>
              <a:rPr lang="en-GB"/>
              <a:t>n-line Journals</a:t>
            </a:r>
          </a:p>
        </p:txBody>
      </p:sp>
      <p:sp>
        <p:nvSpPr>
          <p:cNvPr id="47118" name="TextBox 17"/>
          <p:cNvSpPr txBox="1">
            <a:spLocks noChangeArrowheads="1"/>
          </p:cNvSpPr>
          <p:nvPr/>
        </p:nvSpPr>
        <p:spPr bwMode="auto">
          <a:xfrm>
            <a:off x="6732588" y="5373688"/>
            <a:ext cx="1492250" cy="461962"/>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O</a:t>
            </a:r>
            <a:r>
              <a:rPr lang="en-GB"/>
              <a:t>pen Educational </a:t>
            </a:r>
          </a:p>
          <a:p>
            <a:r>
              <a:rPr lang="en-GB"/>
              <a:t>Resources</a:t>
            </a:r>
          </a:p>
        </p:txBody>
      </p:sp>
      <p:sp>
        <p:nvSpPr>
          <p:cNvPr id="47119" name="TextBox 18"/>
          <p:cNvSpPr txBox="1">
            <a:spLocks noChangeArrowheads="1"/>
          </p:cNvSpPr>
          <p:nvPr/>
        </p:nvSpPr>
        <p:spPr bwMode="auto">
          <a:xfrm>
            <a:off x="5651500" y="5157788"/>
            <a:ext cx="763588" cy="277812"/>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E</a:t>
            </a:r>
            <a:r>
              <a:rPr lang="en-GB"/>
              <a:t>-Books</a:t>
            </a:r>
          </a:p>
        </p:txBody>
      </p:sp>
      <p:sp>
        <p:nvSpPr>
          <p:cNvPr id="47120" name="TextBox 19"/>
          <p:cNvSpPr txBox="1">
            <a:spLocks noChangeArrowheads="1"/>
          </p:cNvSpPr>
          <p:nvPr/>
        </p:nvSpPr>
        <p:spPr bwMode="auto">
          <a:xfrm>
            <a:off x="5157788" y="5516563"/>
            <a:ext cx="1497012" cy="276225"/>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Library Catalogue</a:t>
            </a:r>
            <a:endParaRPr lang="en-GB"/>
          </a:p>
        </p:txBody>
      </p:sp>
      <p:sp>
        <p:nvSpPr>
          <p:cNvPr id="47121" name="TextBox 20"/>
          <p:cNvSpPr txBox="1">
            <a:spLocks noChangeArrowheads="1"/>
          </p:cNvSpPr>
          <p:nvPr/>
        </p:nvSpPr>
        <p:spPr bwMode="auto">
          <a:xfrm>
            <a:off x="971550" y="1989138"/>
            <a:ext cx="996950" cy="277812"/>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Podcasting</a:t>
            </a:r>
            <a:endParaRPr lang="en-GB"/>
          </a:p>
        </p:txBody>
      </p:sp>
      <p:sp>
        <p:nvSpPr>
          <p:cNvPr id="47122" name="TextBox 21"/>
          <p:cNvSpPr txBox="1">
            <a:spLocks noChangeArrowheads="1"/>
          </p:cNvSpPr>
          <p:nvPr/>
        </p:nvSpPr>
        <p:spPr bwMode="auto">
          <a:xfrm>
            <a:off x="4932363" y="6308725"/>
            <a:ext cx="804862" cy="277813"/>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The SRN</a:t>
            </a:r>
            <a:endParaRPr lang="en-GB"/>
          </a:p>
        </p:txBody>
      </p:sp>
      <p:sp>
        <p:nvSpPr>
          <p:cNvPr id="47123" name="TextBox 22"/>
          <p:cNvSpPr txBox="1">
            <a:spLocks noChangeArrowheads="1"/>
          </p:cNvSpPr>
          <p:nvPr/>
        </p:nvSpPr>
        <p:spPr bwMode="auto">
          <a:xfrm>
            <a:off x="6804025" y="5949950"/>
            <a:ext cx="1571625" cy="276225"/>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Student Handbook</a:t>
            </a:r>
            <a:endParaRPr lang="en-GB"/>
          </a:p>
        </p:txBody>
      </p:sp>
      <p:sp>
        <p:nvSpPr>
          <p:cNvPr id="47124" name="TextBox 23"/>
          <p:cNvSpPr txBox="1">
            <a:spLocks noChangeArrowheads="1"/>
          </p:cNvSpPr>
          <p:nvPr/>
        </p:nvSpPr>
        <p:spPr bwMode="auto">
          <a:xfrm>
            <a:off x="684213" y="4005263"/>
            <a:ext cx="1497012" cy="276225"/>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Module selection</a:t>
            </a:r>
          </a:p>
        </p:txBody>
      </p:sp>
      <p:sp>
        <p:nvSpPr>
          <p:cNvPr id="47125" name="TextBox 25"/>
          <p:cNvSpPr txBox="1">
            <a:spLocks noChangeArrowheads="1"/>
          </p:cNvSpPr>
          <p:nvPr/>
        </p:nvSpPr>
        <p:spPr bwMode="auto">
          <a:xfrm>
            <a:off x="5651500" y="4005263"/>
            <a:ext cx="1963738" cy="277812"/>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Course Announcements</a:t>
            </a:r>
          </a:p>
        </p:txBody>
      </p:sp>
      <p:sp>
        <p:nvSpPr>
          <p:cNvPr id="47126" name="TextBox 26"/>
          <p:cNvSpPr txBox="1">
            <a:spLocks noChangeArrowheads="1"/>
          </p:cNvSpPr>
          <p:nvPr/>
        </p:nvSpPr>
        <p:spPr bwMode="auto">
          <a:xfrm>
            <a:off x="5599113" y="3644900"/>
            <a:ext cx="2122487" cy="277813"/>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Uni/SUSU announcements</a:t>
            </a:r>
          </a:p>
        </p:txBody>
      </p:sp>
      <p:sp>
        <p:nvSpPr>
          <p:cNvPr id="47127" name="TextBox 27"/>
          <p:cNvSpPr txBox="1">
            <a:spLocks noChangeArrowheads="1"/>
          </p:cNvSpPr>
          <p:nvPr/>
        </p:nvSpPr>
        <p:spPr bwMode="auto">
          <a:xfrm>
            <a:off x="6184900" y="2420938"/>
            <a:ext cx="1582738" cy="277812"/>
          </a:xfrm>
          <a:prstGeom prst="rect">
            <a:avLst/>
          </a:prstGeom>
          <a:noFill/>
          <a:ln w="9525">
            <a:solidFill>
              <a:srgbClr val="8A41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External RSS Feeds</a:t>
            </a:r>
          </a:p>
        </p:txBody>
      </p:sp>
      <p:sp>
        <p:nvSpPr>
          <p:cNvPr id="47128" name="TextBox 28"/>
          <p:cNvSpPr txBox="1">
            <a:spLocks noChangeArrowheads="1"/>
          </p:cNvSpPr>
          <p:nvPr/>
        </p:nvSpPr>
        <p:spPr bwMode="auto">
          <a:xfrm>
            <a:off x="6240463" y="3284538"/>
            <a:ext cx="839787" cy="276225"/>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Podcasts</a:t>
            </a:r>
          </a:p>
        </p:txBody>
      </p:sp>
      <p:sp>
        <p:nvSpPr>
          <p:cNvPr id="47129" name="TextBox 29"/>
          <p:cNvSpPr txBox="1">
            <a:spLocks noChangeArrowheads="1"/>
          </p:cNvSpPr>
          <p:nvPr/>
        </p:nvSpPr>
        <p:spPr bwMode="auto">
          <a:xfrm>
            <a:off x="827088" y="4365625"/>
            <a:ext cx="1204912" cy="276225"/>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US"/>
              <a:t>O</a:t>
            </a:r>
            <a:r>
              <a:rPr lang="en-GB"/>
              <a:t>n-line forms</a:t>
            </a:r>
          </a:p>
        </p:txBody>
      </p:sp>
      <p:sp>
        <p:nvSpPr>
          <p:cNvPr id="47130" name="TextBox 30"/>
          <p:cNvSpPr txBox="1">
            <a:spLocks noChangeArrowheads="1"/>
          </p:cNvSpPr>
          <p:nvPr/>
        </p:nvSpPr>
        <p:spPr bwMode="auto">
          <a:xfrm>
            <a:off x="5795963" y="6308725"/>
            <a:ext cx="2468562" cy="276225"/>
          </a:xfrm>
          <a:prstGeom prst="rect">
            <a:avLst/>
          </a:prstGeom>
          <a:noFill/>
          <a:ln w="9525">
            <a:solidFill>
              <a:srgbClr val="1CBE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Programme</a:t>
            </a:r>
            <a:r>
              <a:rPr lang="en-US"/>
              <a:t>/Module Catalogue</a:t>
            </a:r>
            <a:endParaRPr lang="en-GB"/>
          </a:p>
        </p:txBody>
      </p:sp>
      <p:sp>
        <p:nvSpPr>
          <p:cNvPr id="47131" name="TextBox 31"/>
          <p:cNvSpPr txBox="1">
            <a:spLocks noChangeArrowheads="1"/>
          </p:cNvSpPr>
          <p:nvPr/>
        </p:nvSpPr>
        <p:spPr bwMode="auto">
          <a:xfrm>
            <a:off x="3563938" y="3933825"/>
            <a:ext cx="487362" cy="27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WIFI</a:t>
            </a:r>
          </a:p>
        </p:txBody>
      </p:sp>
      <p:sp>
        <p:nvSpPr>
          <p:cNvPr id="47132" name="TextBox 31"/>
          <p:cNvSpPr txBox="1">
            <a:spLocks noChangeArrowheads="1"/>
          </p:cNvSpPr>
          <p:nvPr/>
        </p:nvSpPr>
        <p:spPr bwMode="auto">
          <a:xfrm>
            <a:off x="4211638" y="3933825"/>
            <a:ext cx="88265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STORAGE</a:t>
            </a:r>
          </a:p>
        </p:txBody>
      </p:sp>
      <p:sp>
        <p:nvSpPr>
          <p:cNvPr id="47133" name="TextBox 31"/>
          <p:cNvSpPr txBox="1">
            <a:spLocks noChangeArrowheads="1"/>
          </p:cNvSpPr>
          <p:nvPr/>
        </p:nvSpPr>
        <p:spPr bwMode="auto">
          <a:xfrm>
            <a:off x="3657600" y="2565400"/>
            <a:ext cx="1468438"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COLLABORATION</a:t>
            </a:r>
            <a:br>
              <a:rPr lang="en-GB"/>
            </a:br>
            <a:r>
              <a:rPr lang="en-GB"/>
              <a:t>SPACE</a:t>
            </a:r>
          </a:p>
        </p:txBody>
      </p:sp>
      <p:sp>
        <p:nvSpPr>
          <p:cNvPr id="47134" name="TextBox 31"/>
          <p:cNvSpPr txBox="1">
            <a:spLocks noChangeArrowheads="1"/>
          </p:cNvSpPr>
          <p:nvPr/>
        </p:nvSpPr>
        <p:spPr bwMode="auto">
          <a:xfrm>
            <a:off x="3922713" y="4365625"/>
            <a:ext cx="938212"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INTRANET</a:t>
            </a:r>
          </a:p>
        </p:txBody>
      </p:sp>
      <p:sp>
        <p:nvSpPr>
          <p:cNvPr id="47135" name="TextBox 31"/>
          <p:cNvSpPr txBox="1">
            <a:spLocks noChangeArrowheads="1"/>
          </p:cNvSpPr>
          <p:nvPr/>
        </p:nvSpPr>
        <p:spPr bwMode="auto">
          <a:xfrm>
            <a:off x="3911600" y="2205038"/>
            <a:ext cx="960438"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EXTRANET</a:t>
            </a:r>
          </a:p>
        </p:txBody>
      </p:sp>
      <p:sp>
        <p:nvSpPr>
          <p:cNvPr id="47136" name="TextBox 32"/>
          <p:cNvSpPr txBox="1">
            <a:spLocks noChangeArrowheads="1"/>
          </p:cNvSpPr>
          <p:nvPr/>
        </p:nvSpPr>
        <p:spPr bwMode="auto">
          <a:xfrm>
            <a:off x="2916238" y="1125538"/>
            <a:ext cx="585787" cy="276225"/>
          </a:xfrm>
          <a:prstGeom prst="rect">
            <a:avLst/>
          </a:prstGeom>
          <a:noFill/>
          <a:ln w="9525">
            <a:solidFill>
              <a:srgbClr val="FFB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Email</a:t>
            </a:r>
          </a:p>
        </p:txBody>
      </p:sp>
      <p:sp>
        <p:nvSpPr>
          <p:cNvPr id="47137" name="TextBox 33"/>
          <p:cNvSpPr txBox="1">
            <a:spLocks noChangeArrowheads="1"/>
          </p:cNvSpPr>
          <p:nvPr/>
        </p:nvSpPr>
        <p:spPr bwMode="auto">
          <a:xfrm>
            <a:off x="1979613" y="981075"/>
            <a:ext cx="742950" cy="276225"/>
          </a:xfrm>
          <a:prstGeom prst="rect">
            <a:avLst/>
          </a:prstGeom>
          <a:noFill/>
          <a:ln w="9525">
            <a:solidFill>
              <a:srgbClr val="ECBA2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Forums</a:t>
            </a:r>
          </a:p>
        </p:txBody>
      </p:sp>
      <p:sp>
        <p:nvSpPr>
          <p:cNvPr id="47138" name="TextBox 34"/>
          <p:cNvSpPr txBox="1">
            <a:spLocks noChangeArrowheads="1"/>
          </p:cNvSpPr>
          <p:nvPr/>
        </p:nvSpPr>
        <p:spPr bwMode="auto">
          <a:xfrm>
            <a:off x="6227763" y="-819150"/>
            <a:ext cx="574675" cy="276225"/>
          </a:xfrm>
          <a:prstGeom prst="rect">
            <a:avLst/>
          </a:prstGeom>
          <a:noFill/>
          <a:ln w="9525">
            <a:solidFill>
              <a:srgbClr val="ECBA2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Wikis</a:t>
            </a:r>
          </a:p>
        </p:txBody>
      </p:sp>
      <p:sp>
        <p:nvSpPr>
          <p:cNvPr id="47139" name="TextBox 35"/>
          <p:cNvSpPr txBox="1">
            <a:spLocks noChangeArrowheads="1"/>
          </p:cNvSpPr>
          <p:nvPr/>
        </p:nvSpPr>
        <p:spPr bwMode="auto">
          <a:xfrm>
            <a:off x="1857375" y="1412875"/>
            <a:ext cx="842963" cy="276225"/>
          </a:xfrm>
          <a:prstGeom prst="rect">
            <a:avLst/>
          </a:prstGeom>
          <a:noFill/>
          <a:ln w="9525">
            <a:solidFill>
              <a:srgbClr val="ECBA2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Presence</a:t>
            </a:r>
          </a:p>
        </p:txBody>
      </p:sp>
      <p:sp>
        <p:nvSpPr>
          <p:cNvPr id="47140" name="TextBox 36"/>
          <p:cNvSpPr txBox="1">
            <a:spLocks noChangeArrowheads="1"/>
          </p:cNvSpPr>
          <p:nvPr/>
        </p:nvSpPr>
        <p:spPr bwMode="auto">
          <a:xfrm>
            <a:off x="611188" y="981075"/>
            <a:ext cx="1182687" cy="461963"/>
          </a:xfrm>
          <a:prstGeom prst="rect">
            <a:avLst/>
          </a:prstGeom>
          <a:noFill/>
          <a:ln w="9525">
            <a:solidFill>
              <a:srgbClr val="ECBA2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Video </a:t>
            </a:r>
          </a:p>
          <a:p>
            <a:r>
              <a:rPr lang="en-GB"/>
              <a:t>Conferencing</a:t>
            </a:r>
          </a:p>
        </p:txBody>
      </p:sp>
      <p:sp>
        <p:nvSpPr>
          <p:cNvPr id="47141" name="TextBox 37"/>
          <p:cNvSpPr txBox="1">
            <a:spLocks noChangeArrowheads="1"/>
          </p:cNvSpPr>
          <p:nvPr/>
        </p:nvSpPr>
        <p:spPr bwMode="auto">
          <a:xfrm>
            <a:off x="1116013" y="1484313"/>
            <a:ext cx="528637" cy="277812"/>
          </a:xfrm>
          <a:prstGeom prst="rect">
            <a:avLst/>
          </a:prstGeom>
          <a:noFill/>
          <a:ln w="9525">
            <a:solidFill>
              <a:srgbClr val="ECBA2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Chat</a:t>
            </a:r>
          </a:p>
        </p:txBody>
      </p:sp>
      <p:sp>
        <p:nvSpPr>
          <p:cNvPr id="47142" name="TextBox 38"/>
          <p:cNvSpPr txBox="1">
            <a:spLocks noChangeArrowheads="1"/>
          </p:cNvSpPr>
          <p:nvPr/>
        </p:nvSpPr>
        <p:spPr bwMode="auto">
          <a:xfrm>
            <a:off x="3960813" y="3141663"/>
            <a:ext cx="862012"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PROFILES</a:t>
            </a:r>
          </a:p>
        </p:txBody>
      </p:sp>
      <p:sp>
        <p:nvSpPr>
          <p:cNvPr id="47143" name="TextBox 39"/>
          <p:cNvSpPr txBox="1">
            <a:spLocks noChangeArrowheads="1"/>
          </p:cNvSpPr>
          <p:nvPr/>
        </p:nvSpPr>
        <p:spPr bwMode="auto">
          <a:xfrm>
            <a:off x="3794125" y="1844675"/>
            <a:ext cx="1196975" cy="27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CLASSROOMS</a:t>
            </a:r>
          </a:p>
        </p:txBody>
      </p:sp>
      <p:sp>
        <p:nvSpPr>
          <p:cNvPr id="47144" name="TextBox 40"/>
          <p:cNvSpPr txBox="1">
            <a:spLocks noChangeArrowheads="1"/>
          </p:cNvSpPr>
          <p:nvPr/>
        </p:nvSpPr>
        <p:spPr bwMode="auto">
          <a:xfrm>
            <a:off x="3703638" y="1341438"/>
            <a:ext cx="1377950" cy="460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PUBLIC</a:t>
            </a:r>
          </a:p>
          <a:p>
            <a:r>
              <a:rPr lang="en-GB"/>
              <a:t>WORKSTATIONS</a:t>
            </a:r>
          </a:p>
        </p:txBody>
      </p:sp>
      <p:sp>
        <p:nvSpPr>
          <p:cNvPr id="47145" name="TextBox 41"/>
          <p:cNvSpPr txBox="1">
            <a:spLocks noChangeArrowheads="1"/>
          </p:cNvSpPr>
          <p:nvPr/>
        </p:nvSpPr>
        <p:spPr bwMode="auto">
          <a:xfrm>
            <a:off x="3898900" y="4724400"/>
            <a:ext cx="985838"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INTERNAL</a:t>
            </a:r>
            <a:br>
              <a:rPr lang="en-GB"/>
            </a:br>
            <a:r>
              <a:rPr lang="en-GB"/>
              <a:t>SOFTWARE</a:t>
            </a:r>
          </a:p>
        </p:txBody>
      </p:sp>
      <p:sp>
        <p:nvSpPr>
          <p:cNvPr id="47146" name="TextBox 42"/>
          <p:cNvSpPr txBox="1">
            <a:spLocks noChangeArrowheads="1"/>
          </p:cNvSpPr>
          <p:nvPr/>
        </p:nvSpPr>
        <p:spPr bwMode="auto">
          <a:xfrm>
            <a:off x="6227763" y="1341438"/>
            <a:ext cx="777875" cy="276225"/>
          </a:xfrm>
          <a:prstGeom prst="rect">
            <a:avLst/>
          </a:prstGeom>
          <a:noFill/>
          <a:ln w="9525">
            <a:solidFill>
              <a:srgbClr val="8A41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TurnItIn</a:t>
            </a:r>
          </a:p>
        </p:txBody>
      </p:sp>
      <p:sp>
        <p:nvSpPr>
          <p:cNvPr id="47147" name="TextBox 43"/>
          <p:cNvSpPr txBox="1">
            <a:spLocks noChangeArrowheads="1"/>
          </p:cNvSpPr>
          <p:nvPr/>
        </p:nvSpPr>
        <p:spPr bwMode="auto">
          <a:xfrm>
            <a:off x="5867400" y="2060575"/>
            <a:ext cx="885825" cy="277813"/>
          </a:xfrm>
          <a:prstGeom prst="rect">
            <a:avLst/>
          </a:prstGeom>
          <a:noFill/>
          <a:ln w="9525">
            <a:solidFill>
              <a:srgbClr val="8A41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Live@Edu</a:t>
            </a:r>
          </a:p>
        </p:txBody>
      </p:sp>
      <p:sp>
        <p:nvSpPr>
          <p:cNvPr id="47148" name="TextBox 44"/>
          <p:cNvSpPr txBox="1">
            <a:spLocks noChangeArrowheads="1"/>
          </p:cNvSpPr>
          <p:nvPr/>
        </p:nvSpPr>
        <p:spPr bwMode="auto">
          <a:xfrm>
            <a:off x="6437313" y="1700213"/>
            <a:ext cx="1079500" cy="277812"/>
          </a:xfrm>
          <a:prstGeom prst="rect">
            <a:avLst/>
          </a:prstGeom>
          <a:noFill/>
          <a:ln w="9525">
            <a:solidFill>
              <a:srgbClr val="8A41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GoogleDocs</a:t>
            </a:r>
          </a:p>
        </p:txBody>
      </p:sp>
      <p:sp>
        <p:nvSpPr>
          <p:cNvPr id="47149" name="TextBox 46"/>
          <p:cNvSpPr txBox="1">
            <a:spLocks noChangeArrowheads="1"/>
          </p:cNvSpPr>
          <p:nvPr/>
        </p:nvSpPr>
        <p:spPr bwMode="auto">
          <a:xfrm>
            <a:off x="6543675" y="2781300"/>
            <a:ext cx="866775" cy="276225"/>
          </a:xfrm>
          <a:prstGeom prst="rect">
            <a:avLst/>
          </a:prstGeom>
          <a:noFill/>
          <a:ln w="9525">
            <a:solidFill>
              <a:srgbClr val="8A41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Delicious</a:t>
            </a:r>
          </a:p>
        </p:txBody>
      </p:sp>
      <p:sp>
        <p:nvSpPr>
          <p:cNvPr id="47150" name="TextBox 27"/>
          <p:cNvSpPr txBox="1">
            <a:spLocks noChangeArrowheads="1"/>
          </p:cNvSpPr>
          <p:nvPr/>
        </p:nvSpPr>
        <p:spPr bwMode="auto">
          <a:xfrm>
            <a:off x="5867400" y="4365625"/>
            <a:ext cx="1546225" cy="276225"/>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Internal RSS Feeds</a:t>
            </a:r>
          </a:p>
        </p:txBody>
      </p:sp>
      <p:sp>
        <p:nvSpPr>
          <p:cNvPr id="47151" name="Oval 1"/>
          <p:cNvSpPr>
            <a:spLocks noChangeArrowheads="1"/>
          </p:cNvSpPr>
          <p:nvPr/>
        </p:nvSpPr>
        <p:spPr bwMode="auto">
          <a:xfrm>
            <a:off x="323850" y="4797425"/>
            <a:ext cx="3527425" cy="1800225"/>
          </a:xfrm>
          <a:prstGeom prst="ellipse">
            <a:avLst/>
          </a:pr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bIns="0" anchor="ctr">
            <a:spAutoFit/>
          </a:bodyPr>
          <a:lstStyle/>
          <a:p>
            <a:endParaRPr lang="en-US"/>
          </a:p>
        </p:txBody>
      </p:sp>
      <p:sp>
        <p:nvSpPr>
          <p:cNvPr id="47152" name="Oval 49"/>
          <p:cNvSpPr>
            <a:spLocks noChangeArrowheads="1"/>
          </p:cNvSpPr>
          <p:nvPr/>
        </p:nvSpPr>
        <p:spPr bwMode="auto">
          <a:xfrm>
            <a:off x="-4763" y="1844675"/>
            <a:ext cx="2921001" cy="3024188"/>
          </a:xfrm>
          <a:prstGeom prst="ellipse">
            <a:avLst/>
          </a:prstGeom>
          <a:noFill/>
          <a:ln w="25400">
            <a:solidFill>
              <a:srgbClr val="3366FF"/>
            </a:solidFill>
            <a:prstDash val="dash"/>
            <a:round/>
            <a:headEnd/>
            <a:tailEnd/>
          </a:ln>
          <a:extLst>
            <a:ext uri="{909E8E84-426E-40dd-AFC4-6F175D3DCCD1}">
              <a14:hiddenFill xmlns:a14="http://schemas.microsoft.com/office/drawing/2010/main">
                <a:solidFill>
                  <a:srgbClr val="FFFFFF"/>
                </a:solidFill>
              </a14:hiddenFill>
            </a:ext>
          </a:extLst>
        </p:spPr>
        <p:txBody>
          <a:bodyPr bIns="0" anchor="ctr">
            <a:spAutoFit/>
          </a:bodyPr>
          <a:lstStyle/>
          <a:p>
            <a:endParaRPr lang="en-US"/>
          </a:p>
        </p:txBody>
      </p:sp>
      <p:sp>
        <p:nvSpPr>
          <p:cNvPr id="47153" name="Oval 50"/>
          <p:cNvSpPr>
            <a:spLocks noChangeArrowheads="1"/>
          </p:cNvSpPr>
          <p:nvPr/>
        </p:nvSpPr>
        <p:spPr bwMode="auto">
          <a:xfrm>
            <a:off x="179388" y="692150"/>
            <a:ext cx="3600450" cy="1223963"/>
          </a:xfrm>
          <a:prstGeom prst="ellipse">
            <a:avLst/>
          </a:prstGeom>
          <a:noFill/>
          <a:ln w="25400">
            <a:solidFill>
              <a:srgbClr val="FFB300"/>
            </a:solidFill>
            <a:prstDash val="dash"/>
            <a:round/>
            <a:headEnd/>
            <a:tailEnd/>
          </a:ln>
          <a:extLst>
            <a:ext uri="{909E8E84-426E-40dd-AFC4-6F175D3DCCD1}">
              <a14:hiddenFill xmlns:a14="http://schemas.microsoft.com/office/drawing/2010/main">
                <a:solidFill>
                  <a:srgbClr val="FFFFFF"/>
                </a:solidFill>
              </a14:hiddenFill>
            </a:ext>
          </a:extLst>
        </p:spPr>
        <p:txBody>
          <a:bodyPr bIns="0" anchor="ctr">
            <a:spAutoFit/>
          </a:bodyPr>
          <a:lstStyle/>
          <a:p>
            <a:endParaRPr lang="en-US"/>
          </a:p>
        </p:txBody>
      </p:sp>
      <p:sp>
        <p:nvSpPr>
          <p:cNvPr id="47154" name="Oval 51"/>
          <p:cNvSpPr>
            <a:spLocks noChangeArrowheads="1"/>
          </p:cNvSpPr>
          <p:nvPr/>
        </p:nvSpPr>
        <p:spPr bwMode="auto">
          <a:xfrm>
            <a:off x="5724525" y="1125538"/>
            <a:ext cx="2663825" cy="2087562"/>
          </a:xfrm>
          <a:prstGeom prst="ellipse">
            <a:avLst/>
          </a:prstGeom>
          <a:noFill/>
          <a:ln w="25400">
            <a:solidFill>
              <a:srgbClr val="8A412B"/>
            </a:solidFill>
            <a:prstDash val="dash"/>
            <a:round/>
            <a:headEnd/>
            <a:tailEnd/>
          </a:ln>
          <a:extLst>
            <a:ext uri="{909E8E84-426E-40dd-AFC4-6F175D3DCCD1}">
              <a14:hiddenFill xmlns:a14="http://schemas.microsoft.com/office/drawing/2010/main">
                <a:solidFill>
                  <a:srgbClr val="FFFFFF"/>
                </a:solidFill>
              </a14:hiddenFill>
            </a:ext>
          </a:extLst>
        </p:spPr>
        <p:txBody>
          <a:bodyPr bIns="0" anchor="ctr">
            <a:spAutoFit/>
          </a:bodyPr>
          <a:lstStyle/>
          <a:p>
            <a:endParaRPr lang="en-US"/>
          </a:p>
        </p:txBody>
      </p:sp>
      <p:sp>
        <p:nvSpPr>
          <p:cNvPr id="47155" name="Oval 52"/>
          <p:cNvSpPr>
            <a:spLocks noChangeArrowheads="1"/>
          </p:cNvSpPr>
          <p:nvPr/>
        </p:nvSpPr>
        <p:spPr bwMode="auto">
          <a:xfrm>
            <a:off x="5364163" y="3213100"/>
            <a:ext cx="2592387" cy="1584325"/>
          </a:xfrm>
          <a:prstGeom prst="ellipse">
            <a:avLst/>
          </a:prstGeom>
          <a:noFill/>
          <a:ln w="25400">
            <a:solidFill>
              <a:srgbClr val="660066"/>
            </a:solidFill>
            <a:prstDash val="dash"/>
            <a:round/>
            <a:headEnd/>
            <a:tailEnd/>
          </a:ln>
          <a:extLst>
            <a:ext uri="{909E8E84-426E-40dd-AFC4-6F175D3DCCD1}">
              <a14:hiddenFill xmlns:a14="http://schemas.microsoft.com/office/drawing/2010/main">
                <a:solidFill>
                  <a:srgbClr val="FFFFFF"/>
                </a:solidFill>
              </a14:hiddenFill>
            </a:ext>
          </a:extLst>
        </p:spPr>
        <p:txBody>
          <a:bodyPr bIns="0" anchor="ctr">
            <a:spAutoFit/>
          </a:bodyPr>
          <a:lstStyle/>
          <a:p>
            <a:endParaRPr lang="en-US"/>
          </a:p>
        </p:txBody>
      </p:sp>
      <p:sp>
        <p:nvSpPr>
          <p:cNvPr id="47156" name="Oval 53"/>
          <p:cNvSpPr>
            <a:spLocks noChangeArrowheads="1"/>
          </p:cNvSpPr>
          <p:nvPr/>
        </p:nvSpPr>
        <p:spPr bwMode="auto">
          <a:xfrm>
            <a:off x="3059113" y="1125538"/>
            <a:ext cx="2665412" cy="4248150"/>
          </a:xfrm>
          <a:prstGeom prst="ellipse">
            <a:avLst/>
          </a:prstGeom>
          <a:noFill/>
          <a:ln w="25400">
            <a:solidFill>
              <a:srgbClr val="1CBE2B"/>
            </a:solidFill>
            <a:prstDash val="dash"/>
            <a:round/>
            <a:headEnd/>
            <a:tailEnd/>
          </a:ln>
          <a:extLst>
            <a:ext uri="{909E8E84-426E-40dd-AFC4-6F175D3DCCD1}">
              <a14:hiddenFill xmlns:a14="http://schemas.microsoft.com/office/drawing/2010/main">
                <a:solidFill>
                  <a:srgbClr val="FFFFFF"/>
                </a:solidFill>
              </a14:hiddenFill>
            </a:ext>
          </a:extLst>
        </p:spPr>
        <p:txBody>
          <a:bodyPr bIns="0" anchor="ctr">
            <a:spAutoFit/>
          </a:bodyPr>
          <a:lstStyle/>
          <a:p>
            <a:endParaRPr lang="en-US"/>
          </a:p>
        </p:txBody>
      </p:sp>
      <p:sp>
        <p:nvSpPr>
          <p:cNvPr id="47157" name="Oval 54"/>
          <p:cNvSpPr>
            <a:spLocks noChangeArrowheads="1"/>
          </p:cNvSpPr>
          <p:nvPr/>
        </p:nvSpPr>
        <p:spPr bwMode="auto">
          <a:xfrm>
            <a:off x="4211638" y="5021263"/>
            <a:ext cx="4537075" cy="1836737"/>
          </a:xfrm>
          <a:prstGeom prst="ellipse">
            <a:avLst/>
          </a:prstGeom>
          <a:noFill/>
          <a:ln w="25400">
            <a:solidFill>
              <a:srgbClr val="1CBE2B"/>
            </a:solidFill>
            <a:prstDash val="dash"/>
            <a:round/>
            <a:headEnd/>
            <a:tailEnd/>
          </a:ln>
          <a:extLst>
            <a:ext uri="{909E8E84-426E-40dd-AFC4-6F175D3DCCD1}">
              <a14:hiddenFill xmlns:a14="http://schemas.microsoft.com/office/drawing/2010/main">
                <a:solidFill>
                  <a:srgbClr val="FFFFFF"/>
                </a:solidFill>
              </a14:hiddenFill>
            </a:ext>
          </a:extLst>
        </p:spPr>
        <p:txBody>
          <a:bodyPr bIns="0" anchor="ctr">
            <a:spAutoFit/>
          </a:bodyPr>
          <a:lstStyle/>
          <a:p>
            <a:endParaRPr lang="en-US"/>
          </a:p>
        </p:txBody>
      </p:sp>
      <p:sp>
        <p:nvSpPr>
          <p:cNvPr id="47158" name="TextBox 3"/>
          <p:cNvSpPr txBox="1">
            <a:spLocks noChangeArrowheads="1"/>
          </p:cNvSpPr>
          <p:nvPr/>
        </p:nvSpPr>
        <p:spPr bwMode="auto">
          <a:xfrm>
            <a:off x="1763713" y="549275"/>
            <a:ext cx="178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solidFill>
                  <a:schemeClr val="tx2"/>
                </a:solidFill>
              </a:rPr>
              <a:t>Communication tools</a:t>
            </a:r>
          </a:p>
        </p:txBody>
      </p:sp>
      <p:sp>
        <p:nvSpPr>
          <p:cNvPr id="47159" name="TextBox 57"/>
          <p:cNvSpPr txBox="1">
            <a:spLocks noChangeArrowheads="1"/>
          </p:cNvSpPr>
          <p:nvPr/>
        </p:nvSpPr>
        <p:spPr bwMode="auto">
          <a:xfrm>
            <a:off x="-14288" y="1844675"/>
            <a:ext cx="78422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solidFill>
                  <a:schemeClr val="tx2"/>
                </a:solidFill>
              </a:rPr>
              <a:t>Internal</a:t>
            </a:r>
          </a:p>
          <a:p>
            <a:r>
              <a:rPr lang="en-GB">
                <a:solidFill>
                  <a:schemeClr val="tx2"/>
                </a:solidFill>
              </a:rPr>
              <a:t>Services</a:t>
            </a:r>
          </a:p>
        </p:txBody>
      </p:sp>
      <p:sp>
        <p:nvSpPr>
          <p:cNvPr id="47160" name="TextBox 58"/>
          <p:cNvSpPr txBox="1">
            <a:spLocks noChangeArrowheads="1"/>
          </p:cNvSpPr>
          <p:nvPr/>
        </p:nvSpPr>
        <p:spPr bwMode="auto">
          <a:xfrm>
            <a:off x="-17463" y="6381750"/>
            <a:ext cx="145415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solidFill>
                  <a:schemeClr val="tx2"/>
                </a:solidFill>
              </a:rPr>
              <a:t>Institutional data</a:t>
            </a:r>
          </a:p>
        </p:txBody>
      </p:sp>
      <p:sp>
        <p:nvSpPr>
          <p:cNvPr id="47161" name="TextBox 59"/>
          <p:cNvSpPr txBox="1">
            <a:spLocks noChangeArrowheads="1"/>
          </p:cNvSpPr>
          <p:nvPr/>
        </p:nvSpPr>
        <p:spPr bwMode="auto">
          <a:xfrm>
            <a:off x="3779838" y="908050"/>
            <a:ext cx="12049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solidFill>
                  <a:schemeClr val="tx2"/>
                </a:solidFill>
              </a:rPr>
              <a:t>Infrastructure</a:t>
            </a:r>
          </a:p>
        </p:txBody>
      </p:sp>
      <p:sp>
        <p:nvSpPr>
          <p:cNvPr id="47162" name="TextBox 60"/>
          <p:cNvSpPr txBox="1">
            <a:spLocks noChangeArrowheads="1"/>
          </p:cNvSpPr>
          <p:nvPr/>
        </p:nvSpPr>
        <p:spPr bwMode="auto">
          <a:xfrm>
            <a:off x="6300788" y="836613"/>
            <a:ext cx="1265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solidFill>
                  <a:schemeClr val="tx2"/>
                </a:solidFill>
              </a:rPr>
              <a:t>Cloud services</a:t>
            </a:r>
          </a:p>
        </p:txBody>
      </p:sp>
      <p:sp>
        <p:nvSpPr>
          <p:cNvPr id="47163" name="TextBox 61"/>
          <p:cNvSpPr txBox="1">
            <a:spLocks noChangeArrowheads="1"/>
          </p:cNvSpPr>
          <p:nvPr/>
        </p:nvSpPr>
        <p:spPr bwMode="auto">
          <a:xfrm>
            <a:off x="7956550" y="3860800"/>
            <a:ext cx="539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solidFill>
                  <a:schemeClr val="tx2"/>
                </a:solidFill>
              </a:rPr>
              <a:t>Push</a:t>
            </a:r>
          </a:p>
        </p:txBody>
      </p:sp>
      <p:sp>
        <p:nvSpPr>
          <p:cNvPr id="47164" name="TextBox 62"/>
          <p:cNvSpPr txBox="1">
            <a:spLocks noChangeArrowheads="1"/>
          </p:cNvSpPr>
          <p:nvPr/>
        </p:nvSpPr>
        <p:spPr bwMode="auto">
          <a:xfrm>
            <a:off x="7812088" y="4941888"/>
            <a:ext cx="94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solidFill>
                  <a:schemeClr val="tx2"/>
                </a:solidFill>
              </a:rPr>
              <a:t>Resources</a:t>
            </a:r>
          </a:p>
        </p:txBody>
      </p:sp>
      <p:sp>
        <p:nvSpPr>
          <p:cNvPr id="47165" name="TextBox 42"/>
          <p:cNvSpPr txBox="1">
            <a:spLocks noChangeArrowheads="1"/>
          </p:cNvSpPr>
          <p:nvPr/>
        </p:nvSpPr>
        <p:spPr bwMode="auto">
          <a:xfrm>
            <a:off x="7065963" y="1341438"/>
            <a:ext cx="831850" cy="276225"/>
          </a:xfrm>
          <a:prstGeom prst="rect">
            <a:avLst/>
          </a:prstGeom>
          <a:noFill/>
          <a:ln w="9525">
            <a:solidFill>
              <a:srgbClr val="8A41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DropBox</a:t>
            </a:r>
          </a:p>
        </p:txBody>
      </p:sp>
      <p:sp>
        <p:nvSpPr>
          <p:cNvPr id="47166" name="TextBox 43"/>
          <p:cNvSpPr txBox="1">
            <a:spLocks noChangeArrowheads="1"/>
          </p:cNvSpPr>
          <p:nvPr/>
        </p:nvSpPr>
        <p:spPr bwMode="auto">
          <a:xfrm>
            <a:off x="6981825" y="2060575"/>
            <a:ext cx="674688" cy="277813"/>
          </a:xfrm>
          <a:prstGeom prst="rect">
            <a:avLst/>
          </a:prstGeom>
          <a:noFill/>
          <a:ln w="9525">
            <a:solidFill>
              <a:srgbClr val="8A412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Search</a:t>
            </a:r>
          </a:p>
        </p:txBody>
      </p:sp>
      <p:sp>
        <p:nvSpPr>
          <p:cNvPr id="47167" name="TextBox 31"/>
          <p:cNvSpPr txBox="1">
            <a:spLocks noChangeArrowheads="1"/>
          </p:cNvSpPr>
          <p:nvPr/>
        </p:nvSpPr>
        <p:spPr bwMode="auto">
          <a:xfrm>
            <a:off x="3995738" y="3573463"/>
            <a:ext cx="7747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r>
              <a:rPr lang="en-GB"/>
              <a:t>SEARCH</a:t>
            </a:r>
          </a:p>
        </p:txBody>
      </p:sp>
    </p:spTree>
    <p:extLst>
      <p:ext uri="{BB962C8B-B14F-4D97-AF65-F5344CB8AC3E}">
        <p14:creationId xmlns:p14="http://schemas.microsoft.com/office/powerpoint/2010/main" val="462655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4"/>
          <p:cNvSpPr>
            <a:spLocks noGrp="1"/>
          </p:cNvSpPr>
          <p:nvPr>
            <p:ph type="title"/>
          </p:nvPr>
        </p:nvSpPr>
        <p:spPr/>
        <p:txBody>
          <a:bodyPr/>
          <a:lstStyle/>
          <a:p>
            <a:r>
              <a:rPr lang="en-US" sz="2400" dirty="0" smtClean="0">
                <a:latin typeface="Lucida Sans" charset="0"/>
                <a:ea typeface="ＭＳ Ｐゴシック" charset="0"/>
                <a:cs typeface="Lucida Sans" charset="0"/>
              </a:rPr>
              <a:t>Organizational View:</a:t>
            </a:r>
            <a:br>
              <a:rPr lang="en-US" sz="2400" dirty="0" smtClean="0">
                <a:latin typeface="Lucida Sans" charset="0"/>
                <a:ea typeface="ＭＳ Ｐゴシック" charset="0"/>
                <a:cs typeface="Lucida Sans" charset="0"/>
              </a:rPr>
            </a:br>
            <a:r>
              <a:rPr lang="en-US" sz="2400" dirty="0" smtClean="0">
                <a:latin typeface="Lucida Sans" charset="0"/>
                <a:ea typeface="ＭＳ Ｐゴシック" charset="0"/>
                <a:cs typeface="Lucida Sans" charset="0"/>
              </a:rPr>
              <a:t>A </a:t>
            </a:r>
            <a:r>
              <a:rPr lang="en-US" sz="2400" dirty="0">
                <a:latin typeface="Lucida Sans" charset="0"/>
                <a:ea typeface="ＭＳ Ｐゴシック" charset="0"/>
                <a:cs typeface="Lucida Sans" charset="0"/>
              </a:rPr>
              <a:t>Rich Learning </a:t>
            </a:r>
            <a:r>
              <a:rPr lang="en-US" sz="2400" dirty="0" smtClean="0">
                <a:latin typeface="Lucida Sans" charset="0"/>
                <a:ea typeface="ＭＳ Ｐゴシック" charset="0"/>
                <a:cs typeface="Lucida Sans" charset="0"/>
              </a:rPr>
              <a:t>Environment</a:t>
            </a:r>
            <a:endParaRPr lang="en-US" sz="2400" dirty="0">
              <a:latin typeface="Lucida Sans" charset="0"/>
              <a:ea typeface="ＭＳ Ｐゴシック" charset="0"/>
              <a:cs typeface="Lucida Sans" charset="0"/>
            </a:endParaRPr>
          </a:p>
        </p:txBody>
      </p:sp>
      <p:pic>
        <p:nvPicPr>
          <p:cNvPr id="49154"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t="-14188" b="-14188"/>
          <a:stretch>
            <a:fillRect/>
          </a:stretch>
        </p:blipFill>
        <p:spPr/>
      </p:pic>
      <p:sp>
        <p:nvSpPr>
          <p:cNvPr id="49155" name="Slide Number Placeholder 3"/>
          <p:cNvSpPr>
            <a:spLocks noGrp="1"/>
          </p:cNvSpPr>
          <p:nvPr>
            <p:ph type="sldNum" sz="quarter" idx="4294967295"/>
          </p:nvPr>
        </p:nvSpPr>
        <p:spPr>
          <a:xfrm>
            <a:off x="6877050" y="6308725"/>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charset="0"/>
                <a:ea typeface="ＭＳ Ｐゴシック" charset="0"/>
                <a:cs typeface="ＭＳ Ｐゴシック" charset="0"/>
              </a:defRPr>
            </a:lvl1pPr>
            <a:lvl2pPr marL="742950" indent="-285750">
              <a:defRPr sz="1200">
                <a:solidFill>
                  <a:schemeClr val="tx1"/>
                </a:solidFill>
                <a:latin typeface="Lucida Sans" charset="0"/>
                <a:ea typeface="ＭＳ Ｐゴシック" charset="0"/>
              </a:defRPr>
            </a:lvl2pPr>
            <a:lvl3pPr marL="1143000" indent="-228600">
              <a:defRPr sz="1200">
                <a:solidFill>
                  <a:schemeClr val="tx1"/>
                </a:solidFill>
                <a:latin typeface="Lucida Sans" charset="0"/>
                <a:ea typeface="ＭＳ Ｐゴシック" charset="0"/>
              </a:defRPr>
            </a:lvl3pPr>
            <a:lvl4pPr marL="1600200" indent="-228600">
              <a:defRPr sz="1200">
                <a:solidFill>
                  <a:schemeClr val="tx1"/>
                </a:solidFill>
                <a:latin typeface="Lucida Sans" charset="0"/>
                <a:ea typeface="ＭＳ Ｐゴシック" charset="0"/>
              </a:defRPr>
            </a:lvl4pPr>
            <a:lvl5pPr marL="2057400" indent="-228600">
              <a:defRPr sz="1200">
                <a:solidFill>
                  <a:schemeClr val="tx1"/>
                </a:solidFill>
                <a:latin typeface="Lucida Sans" charset="0"/>
                <a:ea typeface="ＭＳ Ｐゴシック" charset="0"/>
              </a:defRPr>
            </a:lvl5pPr>
            <a:lvl6pPr marL="2514600" indent="-228600" algn="ctr" eaLnBrk="0" fontAlgn="base" hangingPunct="0">
              <a:spcBef>
                <a:spcPct val="0"/>
              </a:spcBef>
              <a:spcAft>
                <a:spcPct val="0"/>
              </a:spcAft>
              <a:defRPr sz="1200">
                <a:solidFill>
                  <a:schemeClr val="tx1"/>
                </a:solidFill>
                <a:latin typeface="Lucida Sans" charset="0"/>
                <a:ea typeface="ＭＳ Ｐゴシック" charset="0"/>
              </a:defRPr>
            </a:lvl6pPr>
            <a:lvl7pPr marL="2971800" indent="-228600" algn="ctr" eaLnBrk="0" fontAlgn="base" hangingPunct="0">
              <a:spcBef>
                <a:spcPct val="0"/>
              </a:spcBef>
              <a:spcAft>
                <a:spcPct val="0"/>
              </a:spcAft>
              <a:defRPr sz="1200">
                <a:solidFill>
                  <a:schemeClr val="tx1"/>
                </a:solidFill>
                <a:latin typeface="Lucida Sans" charset="0"/>
                <a:ea typeface="ＭＳ Ｐゴシック" charset="0"/>
              </a:defRPr>
            </a:lvl7pPr>
            <a:lvl8pPr marL="3429000" indent="-228600" algn="ctr" eaLnBrk="0" fontAlgn="base" hangingPunct="0">
              <a:spcBef>
                <a:spcPct val="0"/>
              </a:spcBef>
              <a:spcAft>
                <a:spcPct val="0"/>
              </a:spcAft>
              <a:defRPr sz="1200">
                <a:solidFill>
                  <a:schemeClr val="tx1"/>
                </a:solidFill>
                <a:latin typeface="Lucida Sans" charset="0"/>
                <a:ea typeface="ＭＳ Ｐゴシック" charset="0"/>
              </a:defRPr>
            </a:lvl8pPr>
            <a:lvl9pPr marL="3886200" indent="-228600" algn="ctr" eaLnBrk="0" fontAlgn="base" hangingPunct="0">
              <a:spcBef>
                <a:spcPct val="0"/>
              </a:spcBef>
              <a:spcAft>
                <a:spcPct val="0"/>
              </a:spcAft>
              <a:defRPr sz="1200">
                <a:solidFill>
                  <a:schemeClr val="tx1"/>
                </a:solidFill>
                <a:latin typeface="Lucida Sans" charset="0"/>
                <a:ea typeface="ＭＳ Ｐゴシック" charset="0"/>
              </a:defRPr>
            </a:lvl9pPr>
          </a:lstStyle>
          <a:p>
            <a:fld id="{722AA982-2F19-134F-A7C6-A6F622155F29}" type="slidenum">
              <a:rPr lang="en-GB" sz="1400">
                <a:latin typeface="Georgia" charset="0"/>
              </a:rPr>
              <a:pPr/>
              <a:t>59</a:t>
            </a:fld>
            <a:endParaRPr lang="en-GB" sz="1400">
              <a:latin typeface="Georgia" charset="0"/>
            </a:endParaRPr>
          </a:p>
        </p:txBody>
      </p:sp>
      <p:pic>
        <p:nvPicPr>
          <p:cNvPr id="49156" name="D 1"/>
          <p:cNvPicPr>
            <a:picLocks noGrp="1" noChangeArrowheads="1"/>
          </p:cNvPicPr>
          <p:nvPr>
            <p:ph sz="half" idx="1"/>
          </p:nvPr>
        </p:nvPicPr>
        <p:blipFill>
          <a:blip r:embed="rId3">
            <a:extLst>
              <a:ext uri="{28A0092B-C50C-407E-A947-70E740481C1C}">
                <a14:useLocalDpi xmlns:a14="http://schemas.microsoft.com/office/drawing/2010/main" val="0"/>
              </a:ext>
            </a:extLst>
          </a:blip>
          <a:srcRect t="-21890" b="-21890"/>
          <a:stretch>
            <a:fillRect/>
          </a:stretch>
        </p:blipFill>
        <p:spPr>
          <a:noFill/>
        </p:spPr>
      </p:pic>
    </p:spTree>
    <p:extLst>
      <p:ext uri="{BB962C8B-B14F-4D97-AF65-F5344CB8AC3E}">
        <p14:creationId xmlns:p14="http://schemas.microsoft.com/office/powerpoint/2010/main" val="20815169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325244"/>
            <a:ext cx="5337448" cy="2506983"/>
          </a:xfrm>
          <a:prstGeom prst="rect">
            <a:avLst/>
          </a:prstGeom>
        </p:spPr>
      </p:pic>
      <p:pic>
        <p:nvPicPr>
          <p:cNvPr id="3" name="Picture 2"/>
          <p:cNvPicPr>
            <a:picLocks noChangeAspect="1"/>
          </p:cNvPicPr>
          <p:nvPr/>
        </p:nvPicPr>
        <p:blipFill>
          <a:blip r:embed="rId3"/>
          <a:stretch>
            <a:fillRect/>
          </a:stretch>
        </p:blipFill>
        <p:spPr>
          <a:xfrm>
            <a:off x="107504" y="908720"/>
            <a:ext cx="5118100" cy="3606800"/>
          </a:xfrm>
          <a:prstGeom prst="rect">
            <a:avLst/>
          </a:prstGeom>
        </p:spPr>
      </p:pic>
      <p:pic>
        <p:nvPicPr>
          <p:cNvPr id="4" name="Picture 3"/>
          <p:cNvPicPr>
            <a:picLocks noChangeAspect="1"/>
          </p:cNvPicPr>
          <p:nvPr/>
        </p:nvPicPr>
        <p:blipFill>
          <a:blip r:embed="rId4"/>
          <a:stretch>
            <a:fillRect/>
          </a:stretch>
        </p:blipFill>
        <p:spPr>
          <a:xfrm>
            <a:off x="5220072" y="1556792"/>
            <a:ext cx="1600200" cy="1485900"/>
          </a:xfrm>
          <a:prstGeom prst="rect">
            <a:avLst/>
          </a:prstGeom>
        </p:spPr>
      </p:pic>
      <p:pic>
        <p:nvPicPr>
          <p:cNvPr id="6" name="Picture 5"/>
          <p:cNvPicPr>
            <a:picLocks noChangeAspect="1"/>
          </p:cNvPicPr>
          <p:nvPr/>
        </p:nvPicPr>
        <p:blipFill>
          <a:blip r:embed="rId5"/>
          <a:stretch>
            <a:fillRect/>
          </a:stretch>
        </p:blipFill>
        <p:spPr>
          <a:xfrm>
            <a:off x="5312411" y="2869756"/>
            <a:ext cx="3816424" cy="4012595"/>
          </a:xfrm>
          <a:prstGeom prst="rect">
            <a:avLst/>
          </a:prstGeom>
        </p:spPr>
      </p:pic>
      <p:sp>
        <p:nvSpPr>
          <p:cNvPr id="7" name="TextBox 6"/>
          <p:cNvSpPr txBox="1"/>
          <p:nvPr/>
        </p:nvSpPr>
        <p:spPr>
          <a:xfrm>
            <a:off x="395536" y="188640"/>
            <a:ext cx="7883401" cy="646331"/>
          </a:xfrm>
          <a:prstGeom prst="rect">
            <a:avLst/>
          </a:prstGeom>
          <a:noFill/>
        </p:spPr>
        <p:txBody>
          <a:bodyPr wrap="none" rtlCol="0">
            <a:spAutoFit/>
          </a:bodyPr>
          <a:lstStyle/>
          <a:p>
            <a:r>
              <a:rPr lang="en-GB" dirty="0" smtClean="0"/>
              <a:t>In the late 80s and early 90s we saw programmed learning implemented on </a:t>
            </a:r>
          </a:p>
          <a:p>
            <a:r>
              <a:rPr lang="en-GB" dirty="0" smtClean="0"/>
              <a:t>the latest microcomputers </a:t>
            </a:r>
            <a:endParaRPr lang="en-GB"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304800" y="685800"/>
            <a:ext cx="8496300" cy="649288"/>
          </a:xfrm>
        </p:spPr>
        <p:txBody>
          <a:bodyPr/>
          <a:lstStyle/>
          <a:p>
            <a:pPr eaLnBrk="1" hangingPunct="1"/>
            <a:r>
              <a:rPr lang="en-US" sz="3200" dirty="0" smtClean="0">
                <a:latin typeface="Lucida Sans" charset="0"/>
                <a:ea typeface="ＭＳ Ｐゴシック" charset="0"/>
                <a:cs typeface="Lucida Sans" charset="0"/>
              </a:rPr>
              <a:t>Implications of the </a:t>
            </a:r>
            <a:r>
              <a:rPr lang="en-US" sz="3200" dirty="0">
                <a:latin typeface="Lucida Sans" charset="0"/>
                <a:ea typeface="ＭＳ Ｐゴシック" charset="0"/>
                <a:cs typeface="Lucida Sans" charset="0"/>
              </a:rPr>
              <a:t>SLE</a:t>
            </a:r>
          </a:p>
        </p:txBody>
      </p:sp>
      <p:sp>
        <p:nvSpPr>
          <p:cNvPr id="44035" name="Content Placeholder 2"/>
          <p:cNvSpPr>
            <a:spLocks noGrp="1"/>
          </p:cNvSpPr>
          <p:nvPr>
            <p:ph idx="1"/>
          </p:nvPr>
        </p:nvSpPr>
        <p:spPr>
          <a:xfrm>
            <a:off x="323528" y="1556792"/>
            <a:ext cx="8496300" cy="4519613"/>
          </a:xfrm>
        </p:spPr>
        <p:txBody>
          <a:bodyPr/>
          <a:lstStyle/>
          <a:p>
            <a:pPr eaLnBrk="1" hangingPunct="1">
              <a:spcBef>
                <a:spcPct val="25000"/>
              </a:spcBef>
              <a:spcAft>
                <a:spcPct val="25000"/>
              </a:spcAft>
              <a:defRPr/>
            </a:pPr>
            <a:r>
              <a:rPr lang="en-GB" sz="1800" dirty="0" smtClean="0">
                <a:latin typeface="Lucida Sans" charset="0"/>
                <a:ea typeface="ＭＳ Ｐゴシック" charset="0"/>
                <a:cs typeface="Lucida Sans" charset="0"/>
              </a:rPr>
              <a:t>There </a:t>
            </a:r>
            <a:r>
              <a:rPr lang="en-GB" sz="1800" dirty="0">
                <a:latin typeface="Lucida Sans" charset="0"/>
                <a:ea typeface="ＭＳ Ｐゴシック" charset="0"/>
                <a:cs typeface="Lucida Sans" charset="0"/>
              </a:rPr>
              <a:t>are underlying implications </a:t>
            </a:r>
            <a:r>
              <a:rPr lang="en-GB" sz="1800" dirty="0" smtClean="0">
                <a:latin typeface="Lucida Sans" charset="0"/>
                <a:ea typeface="ＭＳ Ｐゴシック" charset="0"/>
                <a:cs typeface="Lucida Sans" charset="0"/>
              </a:rPr>
              <a:t>for:</a:t>
            </a:r>
            <a:br>
              <a:rPr lang="en-GB" sz="1800" dirty="0" smtClean="0">
                <a:latin typeface="Lucida Sans" charset="0"/>
                <a:ea typeface="ＭＳ Ｐゴシック" charset="0"/>
                <a:cs typeface="Lucida Sans" charset="0"/>
              </a:rPr>
            </a:br>
            <a:endParaRPr lang="en-GB" sz="1800" dirty="0">
              <a:latin typeface="Lucida Sans" charset="0"/>
              <a:ea typeface="ＭＳ Ｐゴシック" charset="0"/>
              <a:cs typeface="Lucida Sans" charset="0"/>
            </a:endParaRPr>
          </a:p>
          <a:p>
            <a:pPr lvl="1" eaLnBrk="1" hangingPunct="1">
              <a:spcBef>
                <a:spcPct val="25000"/>
              </a:spcBef>
              <a:spcAft>
                <a:spcPct val="25000"/>
              </a:spcAft>
              <a:buFontTx/>
              <a:buChar char="•"/>
              <a:defRPr/>
            </a:pPr>
            <a:r>
              <a:rPr lang="en-GB" sz="1800" dirty="0">
                <a:latin typeface="Lucida Sans" charset="0"/>
                <a:ea typeface="ＭＳ Ｐゴシック" charset="0"/>
                <a:cs typeface="Lucida Sans" charset="0"/>
              </a:rPr>
              <a:t>Technical infrastructure (</a:t>
            </a:r>
            <a:r>
              <a:rPr lang="en-GB" sz="1800" dirty="0" err="1">
                <a:latin typeface="Lucida Sans" charset="0"/>
                <a:ea typeface="ＭＳ Ｐゴシック" charset="0"/>
                <a:cs typeface="Lucida Sans" charset="0"/>
              </a:rPr>
              <a:t>WiFi</a:t>
            </a:r>
            <a:r>
              <a:rPr lang="en-GB" sz="1800" dirty="0">
                <a:latin typeface="Lucida Sans" charset="0"/>
                <a:ea typeface="ＭＳ Ｐゴシック" charset="0"/>
                <a:cs typeface="Lucida Sans" charset="0"/>
              </a:rPr>
              <a:t>, Storage)</a:t>
            </a:r>
          </a:p>
          <a:p>
            <a:pPr lvl="1" eaLnBrk="1" hangingPunct="1">
              <a:spcBef>
                <a:spcPct val="25000"/>
              </a:spcBef>
              <a:spcAft>
                <a:spcPct val="25000"/>
              </a:spcAft>
              <a:buFontTx/>
              <a:buChar char="•"/>
              <a:defRPr/>
            </a:pPr>
            <a:r>
              <a:rPr lang="en-GB" sz="1800" dirty="0" smtClean="0">
                <a:latin typeface="Lucida Sans" charset="0"/>
                <a:ea typeface="ＭＳ Ｐゴシック" charset="0"/>
                <a:cs typeface="Lucida Sans" charset="0"/>
              </a:rPr>
              <a:t>Identity </a:t>
            </a:r>
            <a:r>
              <a:rPr lang="en-GB" sz="1800" dirty="0">
                <a:latin typeface="Lucida Sans" charset="0"/>
                <a:ea typeface="ＭＳ Ｐゴシック" charset="0"/>
                <a:cs typeface="Lucida Sans" charset="0"/>
              </a:rPr>
              <a:t>Management</a:t>
            </a:r>
          </a:p>
          <a:p>
            <a:pPr lvl="1" eaLnBrk="1" hangingPunct="1">
              <a:spcBef>
                <a:spcPct val="25000"/>
              </a:spcBef>
              <a:spcAft>
                <a:spcPct val="25000"/>
              </a:spcAft>
              <a:buFontTx/>
              <a:buChar char="•"/>
              <a:defRPr/>
            </a:pPr>
            <a:r>
              <a:rPr lang="en-GB" sz="1800" dirty="0" smtClean="0">
                <a:latin typeface="Lucida Sans" charset="0"/>
                <a:ea typeface="ＭＳ Ｐゴシック" charset="0"/>
                <a:cs typeface="Lucida Sans" charset="0"/>
              </a:rPr>
              <a:t>‘Open’ Data</a:t>
            </a:r>
            <a:br>
              <a:rPr lang="en-GB" sz="1800" dirty="0" smtClean="0">
                <a:latin typeface="Lucida Sans" charset="0"/>
                <a:ea typeface="ＭＳ Ｐゴシック" charset="0"/>
                <a:cs typeface="Lucida Sans" charset="0"/>
              </a:rPr>
            </a:br>
            <a:r>
              <a:rPr lang="en-GB" sz="1800" dirty="0" smtClean="0">
                <a:latin typeface="Lucida Sans" charset="0"/>
                <a:ea typeface="ＭＳ Ｐゴシック" charset="0"/>
                <a:cs typeface="Lucida Sans" charset="0"/>
              </a:rPr>
              <a:t/>
            </a:r>
            <a:br>
              <a:rPr lang="en-GB" sz="1800" dirty="0" smtClean="0">
                <a:latin typeface="Lucida Sans" charset="0"/>
                <a:ea typeface="ＭＳ Ｐゴシック" charset="0"/>
                <a:cs typeface="Lucida Sans" charset="0"/>
              </a:rPr>
            </a:br>
            <a:endParaRPr lang="en-GB" sz="1800" dirty="0">
              <a:latin typeface="Lucida Sans" charset="0"/>
              <a:ea typeface="ＭＳ Ｐゴシック" charset="0"/>
              <a:cs typeface="Lucida Sans" charset="0"/>
            </a:endParaRPr>
          </a:p>
          <a:p>
            <a:pPr lvl="1" eaLnBrk="1" hangingPunct="1">
              <a:spcBef>
                <a:spcPct val="25000"/>
              </a:spcBef>
              <a:spcAft>
                <a:spcPct val="25000"/>
              </a:spcAft>
              <a:buFontTx/>
              <a:buChar char="•"/>
              <a:defRPr/>
            </a:pPr>
            <a:r>
              <a:rPr lang="en-GB" sz="1800" dirty="0">
                <a:latin typeface="Lucida Sans" charset="0"/>
                <a:ea typeface="ＭＳ Ｐゴシック" charset="0"/>
                <a:cs typeface="Lucida Sans" charset="0"/>
              </a:rPr>
              <a:t>How we design courses</a:t>
            </a:r>
          </a:p>
          <a:p>
            <a:pPr lvl="1" eaLnBrk="1" hangingPunct="1">
              <a:spcBef>
                <a:spcPct val="25000"/>
              </a:spcBef>
              <a:spcAft>
                <a:spcPct val="25000"/>
              </a:spcAft>
              <a:buFontTx/>
              <a:buChar char="•"/>
              <a:defRPr/>
            </a:pPr>
            <a:r>
              <a:rPr lang="en-GB" sz="1800" dirty="0">
                <a:latin typeface="Lucida Sans" charset="0"/>
                <a:ea typeface="ＭＳ Ｐゴシック" charset="0"/>
                <a:cs typeface="Lucida Sans" charset="0"/>
              </a:rPr>
              <a:t>How we support curriculum design</a:t>
            </a:r>
          </a:p>
          <a:p>
            <a:pPr marL="0" indent="0" eaLnBrk="1" hangingPunct="1">
              <a:buFontTx/>
              <a:buNone/>
              <a:defRPr/>
            </a:pPr>
            <a:endParaRPr lang="en-US" dirty="0">
              <a:latin typeface="Georgia" charset="0"/>
              <a:ea typeface="ＭＳ Ｐゴシック" charset="0"/>
              <a:cs typeface="ＭＳ Ｐゴシック" charset="0"/>
            </a:endParaRPr>
          </a:p>
        </p:txBody>
      </p:sp>
    </p:spTree>
    <p:extLst>
      <p:ext uri="{BB962C8B-B14F-4D97-AF65-F5344CB8AC3E}">
        <p14:creationId xmlns:p14="http://schemas.microsoft.com/office/powerpoint/2010/main" val="3747476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sz="2000" dirty="0">
                <a:ea typeface="ＭＳ Ｐゴシック" charset="0"/>
                <a:cs typeface="Calibri"/>
              </a:rPr>
              <a:t>Some </a:t>
            </a:r>
            <a:r>
              <a:rPr lang="en-US" sz="2000" dirty="0" smtClean="0">
                <a:ea typeface="ＭＳ Ｐゴシック" charset="0"/>
                <a:cs typeface="Calibri"/>
              </a:rPr>
              <a:t>applications </a:t>
            </a:r>
            <a:r>
              <a:rPr lang="en-US" sz="2000" dirty="0">
                <a:ea typeface="ＭＳ Ｐゴシック" charset="0"/>
                <a:cs typeface="Calibri"/>
              </a:rPr>
              <a:t>we are leading on</a:t>
            </a:r>
          </a:p>
        </p:txBody>
      </p:sp>
      <p:sp>
        <p:nvSpPr>
          <p:cNvPr id="3" name="Content Placeholder 2"/>
          <p:cNvSpPr>
            <a:spLocks noGrp="1"/>
          </p:cNvSpPr>
          <p:nvPr>
            <p:ph idx="1"/>
          </p:nvPr>
        </p:nvSpPr>
        <p:spPr>
          <a:xfrm>
            <a:off x="323850" y="1700213"/>
            <a:ext cx="6480398" cy="4465637"/>
          </a:xfrm>
        </p:spPr>
        <p:txBody>
          <a:bodyPr/>
          <a:lstStyle/>
          <a:p>
            <a:pPr>
              <a:defRPr/>
            </a:pPr>
            <a:r>
              <a:rPr lang="en-US" sz="2000" dirty="0" smtClean="0"/>
              <a:t>Let me </a:t>
            </a:r>
            <a:r>
              <a:rPr lang="en-GB" sz="2000" dirty="0" smtClean="0"/>
              <a:t>personalise</a:t>
            </a:r>
            <a:r>
              <a:rPr lang="en-US" sz="2000" dirty="0" smtClean="0"/>
              <a:t> my personal timetable</a:t>
            </a:r>
          </a:p>
          <a:p>
            <a:pPr>
              <a:defRPr/>
            </a:pPr>
            <a:r>
              <a:rPr lang="en-US" sz="2000" dirty="0" smtClean="0"/>
              <a:t>Let me select my module options (fully informed)</a:t>
            </a:r>
          </a:p>
          <a:p>
            <a:pPr>
              <a:defRPr/>
            </a:pPr>
            <a:r>
              <a:rPr lang="en-US" sz="2000" dirty="0" smtClean="0"/>
              <a:t>Let me book an un-used classroom near me for a SEG group meeting</a:t>
            </a:r>
          </a:p>
          <a:p>
            <a:pPr>
              <a:defRPr/>
            </a:pPr>
            <a:r>
              <a:rPr lang="en-US" sz="2000" dirty="0" smtClean="0"/>
              <a:t>Tell me what bus I need to leave home to get to my next lecture in time</a:t>
            </a:r>
            <a:br>
              <a:rPr lang="en-US" sz="2000" dirty="0" smtClean="0"/>
            </a:br>
            <a:endParaRPr lang="en-US" sz="2000" dirty="0" smtClean="0"/>
          </a:p>
          <a:p>
            <a:pPr>
              <a:defRPr/>
            </a:pPr>
            <a:r>
              <a:rPr lang="en-US" sz="2000" dirty="0" smtClean="0"/>
              <a:t>Remind me of the name of my tutee who is standing in front of me now, and let me know their current progress.</a:t>
            </a:r>
          </a:p>
          <a:p>
            <a:pPr>
              <a:defRPr/>
            </a:pPr>
            <a:r>
              <a:rPr lang="en-US" dirty="0" smtClean="0"/>
              <a:t>Create a workflow to allow submission of papers and redistribute anonymously for peer review</a:t>
            </a:r>
            <a:endParaRPr lang="en-US" sz="2000" dirty="0" smtClean="0"/>
          </a:p>
          <a:p>
            <a:pPr>
              <a:defRPr/>
            </a:pPr>
            <a:endParaRPr lang="en-US" dirty="0" smtClean="0"/>
          </a:p>
          <a:p>
            <a:pPr marL="0" indent="0">
              <a:buFontTx/>
              <a:buNone/>
              <a:defRPr/>
            </a:pPr>
            <a:endParaRPr lang="en-US" dirty="0" smtClean="0"/>
          </a:p>
          <a:p>
            <a:pPr>
              <a:defRPr/>
            </a:pPr>
            <a:endParaRPr lang="en-US" dirty="0"/>
          </a:p>
        </p:txBody>
      </p:sp>
      <p:pic>
        <p:nvPicPr>
          <p:cNvPr id="2" name="Picture 1"/>
          <p:cNvPicPr>
            <a:picLocks noChangeAspect="1"/>
          </p:cNvPicPr>
          <p:nvPr/>
        </p:nvPicPr>
        <p:blipFill>
          <a:blip r:embed="rId2"/>
          <a:stretch>
            <a:fillRect/>
          </a:stretch>
        </p:blipFill>
        <p:spPr>
          <a:xfrm>
            <a:off x="6473052" y="1628800"/>
            <a:ext cx="2670948" cy="1800200"/>
          </a:xfrm>
          <a:prstGeom prst="rect">
            <a:avLst/>
          </a:prstGeom>
        </p:spPr>
      </p:pic>
      <p:pic>
        <p:nvPicPr>
          <p:cNvPr id="4" name="Picture 3"/>
          <p:cNvPicPr>
            <a:picLocks noChangeAspect="1"/>
          </p:cNvPicPr>
          <p:nvPr/>
        </p:nvPicPr>
        <p:blipFill>
          <a:blip r:embed="rId3"/>
          <a:stretch>
            <a:fillRect/>
          </a:stretch>
        </p:blipFill>
        <p:spPr>
          <a:xfrm>
            <a:off x="6876256" y="4005064"/>
            <a:ext cx="1726900" cy="2420888"/>
          </a:xfrm>
          <a:prstGeom prst="rect">
            <a:avLst/>
          </a:prstGeom>
        </p:spPr>
      </p:pic>
    </p:spTree>
    <p:extLst>
      <p:ext uri="{BB962C8B-B14F-4D97-AF65-F5344CB8AC3E}">
        <p14:creationId xmlns:p14="http://schemas.microsoft.com/office/powerpoint/2010/main" val="3107940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5638800" cy="1143000"/>
          </a:xfrm>
        </p:spPr>
        <p:txBody>
          <a:bodyPr/>
          <a:lstStyle/>
          <a:p>
            <a:r>
              <a:rPr lang="en-GB" dirty="0" smtClean="0"/>
              <a:t>Conclusions</a:t>
            </a:r>
            <a:endParaRPr lang="en-GB" dirty="0"/>
          </a:p>
        </p:txBody>
      </p:sp>
      <p:sp>
        <p:nvSpPr>
          <p:cNvPr id="4" name="Rectangle 3"/>
          <p:cNvSpPr/>
          <p:nvPr/>
        </p:nvSpPr>
        <p:spPr>
          <a:xfrm>
            <a:off x="3923928" y="3501008"/>
            <a:ext cx="914400" cy="9144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SLE</a:t>
            </a:r>
            <a:endParaRPr lang="en-GB" dirty="0"/>
          </a:p>
        </p:txBody>
      </p:sp>
      <p:sp>
        <p:nvSpPr>
          <p:cNvPr id="5" name="10-Point Star 4"/>
          <p:cNvSpPr/>
          <p:nvPr/>
        </p:nvSpPr>
        <p:spPr>
          <a:xfrm>
            <a:off x="1115616" y="1844824"/>
            <a:ext cx="2232248" cy="914400"/>
          </a:xfrm>
          <a:prstGeom prst="star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Collaboration</a:t>
            </a:r>
            <a:endParaRPr lang="en-GB" dirty="0">
              <a:solidFill>
                <a:schemeClr val="tx1"/>
              </a:solidFill>
            </a:endParaRPr>
          </a:p>
        </p:txBody>
      </p:sp>
      <p:sp>
        <p:nvSpPr>
          <p:cNvPr id="6" name="Action Button: Information 5">
            <a:hlinkClick r:id="" action="ppaction://noaction" highlightClick="1"/>
          </p:cNvPr>
          <p:cNvSpPr/>
          <p:nvPr/>
        </p:nvSpPr>
        <p:spPr>
          <a:xfrm>
            <a:off x="3851920" y="1772816"/>
            <a:ext cx="1042416" cy="1042416"/>
          </a:xfrm>
          <a:prstGeom prst="actionButtonInform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Magnetic Disk 7"/>
          <p:cNvSpPr/>
          <p:nvPr/>
        </p:nvSpPr>
        <p:spPr>
          <a:xfrm>
            <a:off x="5436096" y="1772816"/>
            <a:ext cx="1440160" cy="504056"/>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Resources</a:t>
            </a:r>
            <a:endParaRPr lang="en-GB" dirty="0">
              <a:solidFill>
                <a:schemeClr val="tx1"/>
              </a:solidFill>
            </a:endParaRPr>
          </a:p>
        </p:txBody>
      </p:sp>
      <p:sp>
        <p:nvSpPr>
          <p:cNvPr id="9" name="Wave 8"/>
          <p:cNvSpPr/>
          <p:nvPr/>
        </p:nvSpPr>
        <p:spPr>
          <a:xfrm>
            <a:off x="6300192" y="2348880"/>
            <a:ext cx="2016224" cy="914400"/>
          </a:xfrm>
          <a:prstGeom prst="wav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Learning Activities</a:t>
            </a:r>
            <a:endParaRPr lang="en-GB" dirty="0">
              <a:solidFill>
                <a:schemeClr val="tx1"/>
              </a:solidFill>
            </a:endParaRPr>
          </a:p>
        </p:txBody>
      </p:sp>
      <p:pic>
        <p:nvPicPr>
          <p:cNvPr id="11" name="Picture 10" descr="webglob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149080"/>
            <a:ext cx="18796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ghtning Bolt 12"/>
          <p:cNvSpPr/>
          <p:nvPr/>
        </p:nvSpPr>
        <p:spPr>
          <a:xfrm flipH="1">
            <a:off x="2411760" y="3789040"/>
            <a:ext cx="1296144" cy="1296144"/>
          </a:xfrm>
          <a:prstGeom prst="lightningBolt">
            <a:avLst/>
          </a:prstGeom>
          <a:ln/>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15" name="TextBox 14"/>
          <p:cNvSpPr txBox="1"/>
          <p:nvPr/>
        </p:nvSpPr>
        <p:spPr>
          <a:xfrm>
            <a:off x="1979712" y="4221088"/>
            <a:ext cx="1788320" cy="369332"/>
          </a:xfrm>
          <a:prstGeom prst="rect">
            <a:avLst/>
          </a:prstGeom>
          <a:noFill/>
        </p:spPr>
        <p:txBody>
          <a:bodyPr wrap="none" rtlCol="0">
            <a:spAutoFit/>
          </a:bodyPr>
          <a:lstStyle/>
          <a:p>
            <a:r>
              <a:rPr lang="en-GB" dirty="0" smtClean="0"/>
              <a:t>Communication</a:t>
            </a:r>
            <a:endParaRPr lang="en-GB" dirty="0"/>
          </a:p>
        </p:txBody>
      </p:sp>
      <p:sp>
        <p:nvSpPr>
          <p:cNvPr id="16" name="Can 15"/>
          <p:cNvSpPr/>
          <p:nvPr/>
        </p:nvSpPr>
        <p:spPr>
          <a:xfrm>
            <a:off x="827584" y="2852936"/>
            <a:ext cx="914400" cy="121615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My Space</a:t>
            </a:r>
            <a:endParaRPr lang="en-GB" dirty="0">
              <a:solidFill>
                <a:schemeClr val="tx1"/>
              </a:solidFill>
            </a:endParaRPr>
          </a:p>
        </p:txBody>
      </p:sp>
      <p:pic>
        <p:nvPicPr>
          <p:cNvPr id="3" name="Picture 2"/>
          <p:cNvPicPr>
            <a:picLocks noChangeAspect="1"/>
          </p:cNvPicPr>
          <p:nvPr/>
        </p:nvPicPr>
        <p:blipFill>
          <a:blip r:embed="rId3"/>
          <a:stretch>
            <a:fillRect/>
          </a:stretch>
        </p:blipFill>
        <p:spPr>
          <a:xfrm>
            <a:off x="2267744" y="5157192"/>
            <a:ext cx="1805214" cy="1080120"/>
          </a:xfrm>
          <a:prstGeom prst="rect">
            <a:avLst/>
          </a:prstGeom>
        </p:spPr>
      </p:pic>
      <p:pic>
        <p:nvPicPr>
          <p:cNvPr id="7" name="Picture 6"/>
          <p:cNvPicPr>
            <a:picLocks noChangeAspect="1"/>
          </p:cNvPicPr>
          <p:nvPr/>
        </p:nvPicPr>
        <p:blipFill>
          <a:blip r:embed="rId4"/>
          <a:stretch>
            <a:fillRect/>
          </a:stretch>
        </p:blipFill>
        <p:spPr>
          <a:xfrm>
            <a:off x="4427984" y="4797152"/>
            <a:ext cx="864096" cy="1425759"/>
          </a:xfrm>
          <a:prstGeom prst="rect">
            <a:avLst/>
          </a:prstGeom>
        </p:spPr>
      </p:pic>
      <p:pic>
        <p:nvPicPr>
          <p:cNvPr id="14" name="Picture 13"/>
          <p:cNvPicPr>
            <a:picLocks noChangeAspect="1"/>
          </p:cNvPicPr>
          <p:nvPr/>
        </p:nvPicPr>
        <p:blipFill>
          <a:blip r:embed="rId5"/>
          <a:stretch>
            <a:fillRect/>
          </a:stretch>
        </p:blipFill>
        <p:spPr>
          <a:xfrm>
            <a:off x="5724128" y="4509120"/>
            <a:ext cx="1270000" cy="1614623"/>
          </a:xfrm>
          <a:prstGeom prst="rect">
            <a:avLst/>
          </a:prstGeom>
        </p:spPr>
      </p:pic>
      <p:sp>
        <p:nvSpPr>
          <p:cNvPr id="17" name="TextBox 16"/>
          <p:cNvSpPr txBox="1"/>
          <p:nvPr/>
        </p:nvSpPr>
        <p:spPr>
          <a:xfrm>
            <a:off x="3563888" y="404664"/>
            <a:ext cx="1877587" cy="830997"/>
          </a:xfrm>
          <a:prstGeom prst="rect">
            <a:avLst/>
          </a:prstGeom>
          <a:noFill/>
          <a:ln>
            <a:solidFill>
              <a:schemeClr val="accent2"/>
            </a:solidFill>
          </a:ln>
        </p:spPr>
        <p:txBody>
          <a:bodyPr wrap="none" rtlCol="0">
            <a:spAutoFit/>
          </a:bodyPr>
          <a:lstStyle/>
          <a:p>
            <a:r>
              <a:rPr lang="en-GB" sz="2400" b="1" dirty="0" smtClean="0"/>
              <a:t>Thank You.</a:t>
            </a:r>
          </a:p>
          <a:p>
            <a:r>
              <a:rPr lang="en-GB" sz="2400" b="1" dirty="0" smtClean="0"/>
              <a:t>Questions?</a:t>
            </a:r>
            <a:endParaRPr lang="en-GB" sz="2400" b="1" dirty="0"/>
          </a:p>
        </p:txBody>
      </p:sp>
      <p:pic>
        <p:nvPicPr>
          <p:cNvPr id="18" name="Picture 17"/>
          <p:cNvPicPr>
            <a:picLocks noChangeAspect="1"/>
          </p:cNvPicPr>
          <p:nvPr/>
        </p:nvPicPr>
        <p:blipFill>
          <a:blip r:embed="rId6"/>
          <a:stretch>
            <a:fillRect/>
          </a:stretch>
        </p:blipFill>
        <p:spPr>
          <a:xfrm>
            <a:off x="6156176" y="3356992"/>
            <a:ext cx="1646137" cy="1008112"/>
          </a:xfrm>
          <a:prstGeom prst="rect">
            <a:avLst/>
          </a:prstGeom>
        </p:spPr>
      </p:pic>
      <p:sp>
        <p:nvSpPr>
          <p:cNvPr id="19" name="TextBox 18"/>
          <p:cNvSpPr txBox="1"/>
          <p:nvPr/>
        </p:nvSpPr>
        <p:spPr>
          <a:xfrm>
            <a:off x="7812360" y="3717032"/>
            <a:ext cx="954370" cy="646331"/>
          </a:xfrm>
          <a:prstGeom prst="rect">
            <a:avLst/>
          </a:prstGeom>
          <a:noFill/>
        </p:spPr>
        <p:txBody>
          <a:bodyPr wrap="none" rtlCol="0">
            <a:spAutoFit/>
          </a:bodyPr>
          <a:lstStyle/>
          <a:p>
            <a:r>
              <a:rPr lang="en-GB" dirty="0" smtClean="0"/>
              <a:t>Public</a:t>
            </a:r>
          </a:p>
          <a:p>
            <a:r>
              <a:rPr lang="en-GB" dirty="0" smtClean="0"/>
              <a:t>Profiles</a:t>
            </a:r>
            <a:endParaRPr lang="en-GB" dirty="0"/>
          </a:p>
        </p:txBody>
      </p:sp>
      <p:sp>
        <p:nvSpPr>
          <p:cNvPr id="20" name="TextBox 19"/>
          <p:cNvSpPr txBox="1"/>
          <p:nvPr/>
        </p:nvSpPr>
        <p:spPr>
          <a:xfrm>
            <a:off x="6948264" y="5229200"/>
            <a:ext cx="1775809" cy="646331"/>
          </a:xfrm>
          <a:prstGeom prst="rect">
            <a:avLst/>
          </a:prstGeom>
          <a:noFill/>
        </p:spPr>
        <p:txBody>
          <a:bodyPr wrap="none" rtlCol="0">
            <a:spAutoFit/>
          </a:bodyPr>
          <a:lstStyle/>
          <a:p>
            <a:r>
              <a:rPr lang="en-GB" dirty="0" smtClean="0"/>
              <a:t>User generated</a:t>
            </a:r>
          </a:p>
          <a:p>
            <a:r>
              <a:rPr lang="en-GB" dirty="0" smtClean="0"/>
              <a:t>On-line forms</a:t>
            </a:r>
            <a:endParaRPr lang="en-GB" dirty="0"/>
          </a:p>
        </p:txBody>
      </p:sp>
      <p:sp>
        <p:nvSpPr>
          <p:cNvPr id="21" name="TextBox 20"/>
          <p:cNvSpPr txBox="1"/>
          <p:nvPr/>
        </p:nvSpPr>
        <p:spPr>
          <a:xfrm>
            <a:off x="4355976" y="6093296"/>
            <a:ext cx="967107" cy="369332"/>
          </a:xfrm>
          <a:prstGeom prst="rect">
            <a:avLst/>
          </a:prstGeom>
          <a:noFill/>
        </p:spPr>
        <p:txBody>
          <a:bodyPr wrap="none" rtlCol="0">
            <a:spAutoFit/>
          </a:bodyPr>
          <a:lstStyle/>
          <a:p>
            <a:r>
              <a:rPr lang="en-GB" dirty="0" smtClean="0"/>
              <a:t>Mobility</a:t>
            </a:r>
            <a:endParaRPr lang="en-GB" dirty="0"/>
          </a:p>
        </p:txBody>
      </p:sp>
      <p:sp>
        <p:nvSpPr>
          <p:cNvPr id="22" name="Oval 21"/>
          <p:cNvSpPr/>
          <p:nvPr/>
        </p:nvSpPr>
        <p:spPr>
          <a:xfrm>
            <a:off x="1043608" y="1772816"/>
            <a:ext cx="7128792" cy="4248472"/>
          </a:xfrm>
          <a:prstGeom prst="ellipse">
            <a:avLst/>
          </a:prstGeom>
          <a:solidFill>
            <a:schemeClr val="accent5">
              <a:alpha val="60000"/>
            </a:schemeClr>
          </a:solid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TextBox 22"/>
          <p:cNvSpPr txBox="1"/>
          <p:nvPr/>
        </p:nvSpPr>
        <p:spPr>
          <a:xfrm>
            <a:off x="3347864" y="2996952"/>
            <a:ext cx="2808312" cy="400110"/>
          </a:xfrm>
          <a:prstGeom prst="rect">
            <a:avLst/>
          </a:prstGeom>
          <a:noFill/>
        </p:spPr>
        <p:txBody>
          <a:bodyPr wrap="square" rtlCol="0">
            <a:spAutoFit/>
          </a:bodyPr>
          <a:lstStyle/>
          <a:p>
            <a:r>
              <a:rPr lang="en-GB" sz="2000" b="1" dirty="0" smtClean="0"/>
              <a:t>DIGITAL LITERACIES</a:t>
            </a:r>
            <a:endParaRPr lang="en-GB" sz="2000" b="1" dirty="0"/>
          </a:p>
        </p:txBody>
      </p:sp>
    </p:spTree>
    <p:extLst>
      <p:ext uri="{BB962C8B-B14F-4D97-AF65-F5344CB8AC3E}">
        <p14:creationId xmlns:p14="http://schemas.microsoft.com/office/powerpoint/2010/main" val="33665882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par>
                                <p:cTn id="10" presetID="10" presetClass="entr" presetSubtype="0" fill="hold" grpId="2"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2" animBg="1"/>
      <p:bldP spid="2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09600" y="1600200"/>
            <a:ext cx="7772400" cy="1470025"/>
          </a:xfrm>
        </p:spPr>
        <p:txBody>
          <a:bodyPr/>
          <a:lstStyle/>
          <a:p>
            <a:r>
              <a:rPr lang="en-GB" dirty="0" smtClean="0"/>
              <a:t>Thank you</a:t>
            </a:r>
            <a:endParaRPr lang="en-GB" dirty="0"/>
          </a:p>
        </p:txBody>
      </p:sp>
      <p:sp>
        <p:nvSpPr>
          <p:cNvPr id="7" name="Subtitle 6"/>
          <p:cNvSpPr>
            <a:spLocks noGrp="1"/>
          </p:cNvSpPr>
          <p:nvPr>
            <p:ph type="subTitle" idx="1"/>
          </p:nvPr>
        </p:nvSpPr>
        <p:spPr>
          <a:xfrm>
            <a:off x="1371600" y="2971800"/>
            <a:ext cx="6400800" cy="1752600"/>
          </a:xfrm>
        </p:spPr>
        <p:txBody>
          <a:bodyPr/>
          <a:lstStyle/>
          <a:p>
            <a:r>
              <a:rPr lang="en-GB" dirty="0" smtClean="0"/>
              <a:t>Any questions?</a:t>
            </a:r>
          </a:p>
          <a:p>
            <a:endParaRPr lang="en-GB" dirty="0"/>
          </a:p>
        </p:txBody>
      </p:sp>
      <p:sp>
        <p:nvSpPr>
          <p:cNvPr id="9" name="Rectangle 3"/>
          <p:cNvSpPr txBox="1">
            <a:spLocks noChangeArrowheads="1"/>
          </p:cNvSpPr>
          <p:nvPr/>
        </p:nvSpPr>
        <p:spPr bwMode="auto">
          <a:xfrm>
            <a:off x="1447800" y="4114800"/>
            <a:ext cx="6400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23" charset="-128"/>
                <a:cs typeface="ＭＳ Ｐゴシック" pitchFamily="-123" charset="-128"/>
              </a:rPr>
              <a:t>Hugh Davis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23" charset="-128"/>
                <a:cs typeface="ＭＳ Ｐゴシック" pitchFamily="-123" charset="-128"/>
              </a:rPr>
              <a:t>Learning Societies Lab</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23" charset="-128"/>
                <a:cs typeface="ＭＳ Ｐゴシック" pitchFamily="-123" charset="-128"/>
              </a:rPr>
              <a:t>ECS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23" charset="-128"/>
                <a:cs typeface="ＭＳ Ｐゴシック" pitchFamily="-123" charset="-128"/>
              </a:rPr>
              <a:t>The University of Southampton, UK</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err="1" smtClean="0">
                <a:ln>
                  <a:noFill/>
                </a:ln>
                <a:solidFill>
                  <a:schemeClr val="accent2"/>
                </a:solidFill>
                <a:effectLst/>
                <a:uLnTx/>
                <a:uFillTx/>
                <a:latin typeface="+mn-lt"/>
                <a:ea typeface="ＭＳ Ｐゴシック" pitchFamily="-123" charset="-128"/>
                <a:cs typeface="ＭＳ Ｐゴシック" pitchFamily="-123" charset="-128"/>
              </a:rPr>
              <a:t>www.ecs.soton.ac.uk/~hcd</a:t>
            </a:r>
            <a:endParaRPr kumimoji="0" lang="en-US" sz="2000" b="0" i="0" u="none" strike="noStrike" kern="0" cap="none" spc="0" normalizeH="0" baseline="0" noProof="0" dirty="0" smtClean="0">
              <a:ln>
                <a:noFill/>
              </a:ln>
              <a:solidFill>
                <a:schemeClr val="accent2"/>
              </a:solidFill>
              <a:effectLst/>
              <a:uLnTx/>
              <a:uFillTx/>
              <a:latin typeface="+mn-lt"/>
              <a:ea typeface="ＭＳ Ｐゴシック" pitchFamily="-123" charset="-128"/>
              <a:cs typeface="ＭＳ Ｐゴシック" pitchFamily="-123" charset="-128"/>
            </a:endParaRPr>
          </a:p>
        </p:txBody>
      </p:sp>
      <p:sp>
        <p:nvSpPr>
          <p:cNvPr id="5" name="TextBox 4"/>
          <p:cNvSpPr txBox="1"/>
          <p:nvPr/>
        </p:nvSpPr>
        <p:spPr>
          <a:xfrm>
            <a:off x="6553200" y="3352800"/>
            <a:ext cx="2362200" cy="923330"/>
          </a:xfrm>
          <a:prstGeom prst="rect">
            <a:avLst/>
          </a:prstGeom>
          <a:noFill/>
        </p:spPr>
        <p:txBody>
          <a:bodyPr wrap="square" rtlCol="0">
            <a:spAutoFit/>
          </a:bodyPr>
          <a:lstStyle/>
          <a:p>
            <a:r>
              <a:rPr lang="en-GB" sz="1800" dirty="0" smtClean="0"/>
              <a:t>Thanks to Su White for her contributions to this talk</a:t>
            </a:r>
            <a:endParaRPr lang="en-GB" sz="1800" dirty="0"/>
          </a:p>
        </p:txBody>
      </p:sp>
      <p:pic>
        <p:nvPicPr>
          <p:cNvPr id="8" name="Picture 7"/>
          <p:cNvPicPr>
            <a:picLocks noChangeAspect="1"/>
          </p:cNvPicPr>
          <p:nvPr/>
        </p:nvPicPr>
        <p:blipFill>
          <a:blip r:embed="rId2"/>
          <a:stretch>
            <a:fillRect/>
          </a:stretch>
        </p:blipFill>
        <p:spPr>
          <a:xfrm>
            <a:off x="228600" y="2743200"/>
            <a:ext cx="2743200" cy="2057400"/>
          </a:xfrm>
          <a:prstGeom prst="rect">
            <a:avLst/>
          </a:prstGeom>
        </p:spPr>
      </p:pic>
      <p:pic>
        <p:nvPicPr>
          <p:cNvPr id="10" name="Picture 9"/>
          <p:cNvPicPr>
            <a:picLocks noChangeAspect="1"/>
          </p:cNvPicPr>
          <p:nvPr/>
        </p:nvPicPr>
        <p:blipFill>
          <a:blip r:embed="rId3"/>
          <a:stretch>
            <a:fillRect/>
          </a:stretch>
        </p:blipFill>
        <p:spPr>
          <a:xfrm>
            <a:off x="7543800" y="4191000"/>
            <a:ext cx="1143000" cy="1030574"/>
          </a:xfrm>
          <a:prstGeom prst="rect">
            <a:avLst/>
          </a:prstGeom>
        </p:spPr>
      </p:pic>
    </p:spTree>
    <p:extLst>
      <p:ext uri="{BB962C8B-B14F-4D97-AF65-F5344CB8AC3E}">
        <p14:creationId xmlns:p14="http://schemas.microsoft.com/office/powerpoint/2010/main" val="12377921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97336" y="3573016"/>
            <a:ext cx="4646663" cy="3284984"/>
          </a:xfrm>
          <a:prstGeom prst="rect">
            <a:avLst/>
          </a:prstGeom>
        </p:spPr>
      </p:pic>
      <p:pic>
        <p:nvPicPr>
          <p:cNvPr id="5" name="Picture 4"/>
          <p:cNvPicPr>
            <a:picLocks noChangeAspect="1"/>
          </p:cNvPicPr>
          <p:nvPr/>
        </p:nvPicPr>
        <p:blipFill>
          <a:blip r:embed="rId3"/>
          <a:stretch>
            <a:fillRect/>
          </a:stretch>
        </p:blipFill>
        <p:spPr>
          <a:xfrm>
            <a:off x="107505" y="1052736"/>
            <a:ext cx="5088566" cy="3816424"/>
          </a:xfrm>
          <a:prstGeom prst="rect">
            <a:avLst/>
          </a:prstGeom>
        </p:spPr>
      </p:pic>
      <p:sp>
        <p:nvSpPr>
          <p:cNvPr id="6" name="TextBox 5"/>
          <p:cNvSpPr txBox="1"/>
          <p:nvPr/>
        </p:nvSpPr>
        <p:spPr>
          <a:xfrm>
            <a:off x="6012160" y="1196752"/>
            <a:ext cx="2520280" cy="2031325"/>
          </a:xfrm>
          <a:prstGeom prst="rect">
            <a:avLst/>
          </a:prstGeom>
          <a:noFill/>
        </p:spPr>
        <p:txBody>
          <a:bodyPr wrap="square" rtlCol="0">
            <a:spAutoFit/>
          </a:bodyPr>
          <a:lstStyle/>
          <a:p>
            <a:r>
              <a:rPr lang="en-GB" dirty="0" smtClean="0"/>
              <a:t>“RBL is </a:t>
            </a:r>
            <a:r>
              <a:rPr lang="en-GB" dirty="0"/>
              <a:t>the instructional strategy where students construct meaning through interaction with a wide range of </a:t>
            </a:r>
            <a:r>
              <a:rPr lang="en-GB" dirty="0" smtClean="0"/>
              <a:t>resources.” </a:t>
            </a:r>
            <a:endParaRPr lang="en-GB" dirty="0"/>
          </a:p>
        </p:txBody>
      </p:sp>
      <p:sp>
        <p:nvSpPr>
          <p:cNvPr id="7" name="TextBox 6"/>
          <p:cNvSpPr txBox="1"/>
          <p:nvPr/>
        </p:nvSpPr>
        <p:spPr>
          <a:xfrm>
            <a:off x="270233" y="216160"/>
            <a:ext cx="6907184" cy="646331"/>
          </a:xfrm>
          <a:prstGeom prst="rect">
            <a:avLst/>
          </a:prstGeom>
          <a:noFill/>
        </p:spPr>
        <p:txBody>
          <a:bodyPr wrap="none" rtlCol="0">
            <a:spAutoFit/>
          </a:bodyPr>
          <a:lstStyle/>
          <a:p>
            <a:r>
              <a:rPr lang="en-GB" dirty="0" smtClean="0"/>
              <a:t>At the same time we saw the emergence of </a:t>
            </a:r>
            <a:r>
              <a:rPr lang="en-GB" b="1" dirty="0" smtClean="0"/>
              <a:t>Resource </a:t>
            </a:r>
          </a:p>
          <a:p>
            <a:r>
              <a:rPr lang="en-GB" b="1" dirty="0" smtClean="0"/>
              <a:t>Based Learning </a:t>
            </a:r>
            <a:r>
              <a:rPr lang="en-GB" dirty="0" smtClean="0"/>
              <a:t>(on computers), based on constructivist theories</a:t>
            </a:r>
            <a:endParaRPr lang="en-GB" dirty="0"/>
          </a:p>
        </p:txBody>
      </p:sp>
      <p:sp>
        <p:nvSpPr>
          <p:cNvPr id="2" name="TextBox 1"/>
          <p:cNvSpPr txBox="1"/>
          <p:nvPr/>
        </p:nvSpPr>
        <p:spPr>
          <a:xfrm>
            <a:off x="2555776" y="5013176"/>
            <a:ext cx="1442297" cy="646331"/>
          </a:xfrm>
          <a:prstGeom prst="rect">
            <a:avLst/>
          </a:prstGeom>
          <a:noFill/>
        </p:spPr>
        <p:txBody>
          <a:bodyPr wrap="none" rtlCol="0">
            <a:spAutoFit/>
          </a:bodyPr>
          <a:lstStyle/>
          <a:p>
            <a:r>
              <a:rPr lang="en-GB" dirty="0" smtClean="0"/>
              <a:t>Microcosm</a:t>
            </a:r>
          </a:p>
          <a:p>
            <a:r>
              <a:rPr lang="en-GB" dirty="0" smtClean="0"/>
              <a:t>(1989-2001)</a:t>
            </a:r>
            <a:endParaRPr lang="en-GB" dirty="0"/>
          </a:p>
        </p:txBody>
      </p:sp>
    </p:spTree>
    <p:extLst>
      <p:ext uri="{BB962C8B-B14F-4D97-AF65-F5344CB8AC3E}">
        <p14:creationId xmlns:p14="http://schemas.microsoft.com/office/powerpoint/2010/main" val="36170441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576" y="116632"/>
            <a:ext cx="6745932" cy="7045751"/>
          </a:xfrm>
          <a:prstGeom prst="rect">
            <a:avLst/>
          </a:prstGeom>
        </p:spPr>
      </p:pic>
      <p:sp>
        <p:nvSpPr>
          <p:cNvPr id="2" name="TextBox 1"/>
          <p:cNvSpPr txBox="1"/>
          <p:nvPr/>
        </p:nvSpPr>
        <p:spPr>
          <a:xfrm rot="19861448">
            <a:off x="1562374" y="1586148"/>
            <a:ext cx="3024336" cy="2031325"/>
          </a:xfrm>
          <a:prstGeom prst="rect">
            <a:avLst/>
          </a:prstGeom>
          <a:noFill/>
          <a:scene3d>
            <a:camera prst="orthographicFront">
              <a:rot lat="0" lon="20399994" rev="0"/>
            </a:camera>
            <a:lightRig rig="threePt" dir="t"/>
          </a:scene3d>
        </p:spPr>
        <p:txBody>
          <a:bodyPr wrap="square" rtlCol="0">
            <a:spAutoFit/>
          </a:bodyPr>
          <a:lstStyle/>
          <a:p>
            <a:r>
              <a:rPr lang="en-GB" dirty="0" smtClean="0"/>
              <a:t>Please don’t assume that this was a complete analysis.</a:t>
            </a:r>
          </a:p>
          <a:p>
            <a:endParaRPr lang="en-GB" dirty="0" smtClean="0"/>
          </a:p>
          <a:p>
            <a:r>
              <a:rPr lang="en-GB" dirty="0" smtClean="0"/>
              <a:t>But it outlines some very important pre-web approaches to CAI </a:t>
            </a:r>
            <a:endParaRPr lang="en-GB" dirty="0"/>
          </a:p>
        </p:txBody>
      </p:sp>
    </p:spTree>
    <p:extLst>
      <p:ext uri="{BB962C8B-B14F-4D97-AF65-F5344CB8AC3E}">
        <p14:creationId xmlns:p14="http://schemas.microsoft.com/office/powerpoint/2010/main" val="27924421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91880" y="2420888"/>
            <a:ext cx="2376264" cy="1623329"/>
          </a:xfrm>
          <a:prstGeom prst="rect">
            <a:avLst/>
          </a:prstGeom>
        </p:spPr>
      </p:pic>
      <p:sp>
        <p:nvSpPr>
          <p:cNvPr id="3" name="Title 2"/>
          <p:cNvSpPr>
            <a:spLocks noGrp="1"/>
          </p:cNvSpPr>
          <p:nvPr>
            <p:ph type="title"/>
          </p:nvPr>
        </p:nvSpPr>
        <p:spPr/>
        <p:txBody>
          <a:bodyPr/>
          <a:lstStyle/>
          <a:p>
            <a:r>
              <a:rPr lang="en-GB" dirty="0" smtClean="0"/>
              <a:t>Web 1.0 </a:t>
            </a:r>
            <a:r>
              <a:rPr lang="en-GB" sz="1200" dirty="0" smtClean="0"/>
              <a:t>(mid 1990s)</a:t>
            </a:r>
            <a:endParaRPr lang="en-GB" sz="1200" dirty="0"/>
          </a:p>
        </p:txBody>
      </p:sp>
      <p:pic>
        <p:nvPicPr>
          <p:cNvPr id="4" name="Picture 3"/>
          <p:cNvPicPr>
            <a:picLocks noChangeAspect="1"/>
          </p:cNvPicPr>
          <p:nvPr/>
        </p:nvPicPr>
        <p:blipFill>
          <a:blip r:embed="rId3"/>
          <a:stretch>
            <a:fillRect/>
          </a:stretch>
        </p:blipFill>
        <p:spPr>
          <a:xfrm>
            <a:off x="755576" y="1844824"/>
            <a:ext cx="1584176" cy="1790452"/>
          </a:xfrm>
          <a:prstGeom prst="rect">
            <a:avLst/>
          </a:prstGeom>
        </p:spPr>
      </p:pic>
      <p:pic>
        <p:nvPicPr>
          <p:cNvPr id="5" name="Picture 4"/>
          <p:cNvPicPr>
            <a:picLocks noChangeAspect="1"/>
          </p:cNvPicPr>
          <p:nvPr/>
        </p:nvPicPr>
        <p:blipFill>
          <a:blip r:embed="rId4"/>
          <a:stretch>
            <a:fillRect/>
          </a:stretch>
        </p:blipFill>
        <p:spPr>
          <a:xfrm flipH="1">
            <a:off x="755576" y="4077072"/>
            <a:ext cx="1621859" cy="1656184"/>
          </a:xfrm>
          <a:prstGeom prst="rect">
            <a:avLst/>
          </a:prstGeom>
        </p:spPr>
      </p:pic>
      <p:pic>
        <p:nvPicPr>
          <p:cNvPr id="6" name="Picture 5"/>
          <p:cNvPicPr>
            <a:picLocks noChangeAspect="1"/>
          </p:cNvPicPr>
          <p:nvPr/>
        </p:nvPicPr>
        <p:blipFill>
          <a:blip r:embed="rId5"/>
          <a:stretch>
            <a:fillRect/>
          </a:stretch>
        </p:blipFill>
        <p:spPr>
          <a:xfrm>
            <a:off x="4932040" y="4365104"/>
            <a:ext cx="4076700" cy="1993900"/>
          </a:xfrm>
          <a:prstGeom prst="rect">
            <a:avLst/>
          </a:prstGeom>
        </p:spPr>
      </p:pic>
      <p:sp>
        <p:nvSpPr>
          <p:cNvPr id="7" name="TextBox 6"/>
          <p:cNvSpPr txBox="1"/>
          <p:nvPr/>
        </p:nvSpPr>
        <p:spPr>
          <a:xfrm>
            <a:off x="755576" y="1484784"/>
            <a:ext cx="1364476" cy="369332"/>
          </a:xfrm>
          <a:prstGeom prst="rect">
            <a:avLst/>
          </a:prstGeom>
          <a:noFill/>
        </p:spPr>
        <p:txBody>
          <a:bodyPr wrap="none" rtlCol="0">
            <a:spAutoFit/>
          </a:bodyPr>
          <a:lstStyle/>
          <a:p>
            <a:r>
              <a:rPr lang="en-GB" dirty="0" smtClean="0"/>
              <a:t>Webmaster</a:t>
            </a:r>
            <a:endParaRPr lang="en-GB" dirty="0"/>
          </a:p>
        </p:txBody>
      </p:sp>
      <p:sp>
        <p:nvSpPr>
          <p:cNvPr id="8" name="TextBox 7"/>
          <p:cNvSpPr txBox="1"/>
          <p:nvPr/>
        </p:nvSpPr>
        <p:spPr>
          <a:xfrm>
            <a:off x="755576" y="3717032"/>
            <a:ext cx="1200644" cy="369332"/>
          </a:xfrm>
          <a:prstGeom prst="rect">
            <a:avLst/>
          </a:prstGeom>
          <a:noFill/>
        </p:spPr>
        <p:txBody>
          <a:bodyPr wrap="none" rtlCol="0">
            <a:spAutoFit/>
          </a:bodyPr>
          <a:lstStyle/>
          <a:p>
            <a:r>
              <a:rPr lang="en-GB" dirty="0" smtClean="0"/>
              <a:t>+ Teacher</a:t>
            </a:r>
            <a:endParaRPr lang="en-GB" dirty="0"/>
          </a:p>
        </p:txBody>
      </p:sp>
      <p:sp>
        <p:nvSpPr>
          <p:cNvPr id="9" name="TextBox 8"/>
          <p:cNvSpPr txBox="1"/>
          <p:nvPr/>
        </p:nvSpPr>
        <p:spPr>
          <a:xfrm>
            <a:off x="3347864" y="1988840"/>
            <a:ext cx="2515420" cy="369332"/>
          </a:xfrm>
          <a:prstGeom prst="rect">
            <a:avLst/>
          </a:prstGeom>
          <a:noFill/>
        </p:spPr>
        <p:txBody>
          <a:bodyPr wrap="none" rtlCol="0">
            <a:spAutoFit/>
          </a:bodyPr>
          <a:lstStyle/>
          <a:p>
            <a:r>
              <a:rPr lang="en-GB" dirty="0"/>
              <a:t>h</a:t>
            </a:r>
            <a:r>
              <a:rPr lang="en-GB" dirty="0" smtClean="0"/>
              <a:t>tml Static Web Pages</a:t>
            </a:r>
            <a:endParaRPr lang="en-GB" dirty="0"/>
          </a:p>
        </p:txBody>
      </p:sp>
      <p:sp>
        <p:nvSpPr>
          <p:cNvPr id="10" name="Bent Arrow 9"/>
          <p:cNvSpPr/>
          <p:nvPr/>
        </p:nvSpPr>
        <p:spPr>
          <a:xfrm rot="5400000">
            <a:off x="5967584" y="3617592"/>
            <a:ext cx="813816" cy="86868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1" name="Right Arrow 10"/>
          <p:cNvSpPr/>
          <p:nvPr/>
        </p:nvSpPr>
        <p:spPr>
          <a:xfrm>
            <a:off x="2483768" y="3573016"/>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p:cNvSpPr txBox="1"/>
          <p:nvPr/>
        </p:nvSpPr>
        <p:spPr>
          <a:xfrm>
            <a:off x="2627784" y="3284984"/>
            <a:ext cx="441309" cy="369332"/>
          </a:xfrm>
          <a:prstGeom prst="rect">
            <a:avLst/>
          </a:prstGeom>
          <a:noFill/>
        </p:spPr>
        <p:txBody>
          <a:bodyPr wrap="none" rtlCol="0">
            <a:spAutoFit/>
          </a:bodyPr>
          <a:lstStyle/>
          <a:p>
            <a:r>
              <a:rPr lang="en-GB" dirty="0" smtClean="0"/>
              <a:t>ftp</a:t>
            </a:r>
            <a:endParaRPr lang="en-GB" dirty="0"/>
          </a:p>
        </p:txBody>
      </p:sp>
      <p:sp>
        <p:nvSpPr>
          <p:cNvPr id="13" name="TextBox 12"/>
          <p:cNvSpPr txBox="1"/>
          <p:nvPr/>
        </p:nvSpPr>
        <p:spPr>
          <a:xfrm>
            <a:off x="6012160" y="3284984"/>
            <a:ext cx="569687" cy="369332"/>
          </a:xfrm>
          <a:prstGeom prst="rect">
            <a:avLst/>
          </a:prstGeom>
          <a:noFill/>
        </p:spPr>
        <p:txBody>
          <a:bodyPr wrap="none" rtlCol="0">
            <a:spAutoFit/>
          </a:bodyPr>
          <a:lstStyle/>
          <a:p>
            <a:r>
              <a:rPr lang="en-GB" dirty="0" smtClean="0"/>
              <a:t>http</a:t>
            </a:r>
            <a:endParaRPr lang="en-GB" dirty="0"/>
          </a:p>
        </p:txBody>
      </p:sp>
      <p:sp>
        <p:nvSpPr>
          <p:cNvPr id="14" name="TextBox 13"/>
          <p:cNvSpPr txBox="1"/>
          <p:nvPr/>
        </p:nvSpPr>
        <p:spPr>
          <a:xfrm>
            <a:off x="6516216" y="1916832"/>
            <a:ext cx="2016224" cy="923330"/>
          </a:xfrm>
          <a:prstGeom prst="rect">
            <a:avLst/>
          </a:prstGeom>
          <a:noFill/>
          <a:ln>
            <a:solidFill>
              <a:schemeClr val="accent2"/>
            </a:solidFill>
          </a:ln>
        </p:spPr>
        <p:txBody>
          <a:bodyPr wrap="square" rtlCol="0">
            <a:spAutoFit/>
          </a:bodyPr>
          <a:lstStyle/>
          <a:p>
            <a:r>
              <a:rPr lang="en-GB" dirty="0" smtClean="0"/>
              <a:t>What model of learning does this assume?</a:t>
            </a:r>
            <a:endParaRPr lang="en-GB" dirty="0"/>
          </a:p>
        </p:txBody>
      </p:sp>
    </p:spTree>
    <p:extLst>
      <p:ext uri="{BB962C8B-B14F-4D97-AF65-F5344CB8AC3E}">
        <p14:creationId xmlns:p14="http://schemas.microsoft.com/office/powerpoint/2010/main" val="33701241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LSL">
  <a:themeElements>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LSL.potx</Template>
  <TotalTime>1242</TotalTime>
  <Words>2904</Words>
  <Application>Microsoft Macintosh PowerPoint</Application>
  <PresentationFormat>On-screen Show (4:3)</PresentationFormat>
  <Paragraphs>570</Paragraphs>
  <Slides>63</Slides>
  <Notes>13</Notes>
  <HiddenSlides>3</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LSL</vt:lpstr>
      <vt:lpstr>The Development of (Institutional) Personal Rich Learning Environments</vt:lpstr>
      <vt:lpstr>PowerPoint Presentation</vt:lpstr>
      <vt:lpstr>Timeline - technological</vt:lpstr>
      <vt:lpstr>PowerPoint Presentation</vt:lpstr>
      <vt:lpstr>PowerPoint Presentation</vt:lpstr>
      <vt:lpstr>PowerPoint Presentation</vt:lpstr>
      <vt:lpstr>PowerPoint Presentation</vt:lpstr>
      <vt:lpstr>PowerPoint Presentation</vt:lpstr>
      <vt:lpstr>Web 1.0 (mid 1990s)</vt:lpstr>
      <vt:lpstr>Virtual Learning Environments (VLE)</vt:lpstr>
      <vt:lpstr>But Why VLEs?</vt:lpstr>
      <vt:lpstr>Why VLEs? (2)</vt:lpstr>
      <vt:lpstr>Programmed Learning Reborn: SCORM and Simple Sequencing</vt:lpstr>
      <vt:lpstr>ITS Reborn: Adaptivity and Personalisation</vt:lpstr>
      <vt:lpstr>PowerPoint Presentation</vt:lpstr>
      <vt:lpstr>PowerPoint Presentation</vt:lpstr>
      <vt:lpstr>Timeline - Learning</vt:lpstr>
      <vt:lpstr>Digital Immigrant Staff</vt:lpstr>
      <vt:lpstr>Students’ views</vt:lpstr>
      <vt:lpstr>Digital Natives’ Mindset1</vt:lpstr>
      <vt:lpstr>Changes in Learning</vt:lpstr>
      <vt:lpstr>Changes Understanding Learning</vt:lpstr>
      <vt:lpstr>The world is changing 1</vt:lpstr>
      <vt:lpstr>The world is changing 2</vt:lpstr>
      <vt:lpstr>The world is changing 3</vt:lpstr>
      <vt:lpstr>Digital Literacies</vt:lpstr>
      <vt:lpstr>Digital literacies </vt:lpstr>
      <vt:lpstr>What’s Wrong with VLEs</vt:lpstr>
      <vt:lpstr>PowerPoint Presentation</vt:lpstr>
      <vt:lpstr>The VLE is Dead – long live the VLE</vt:lpstr>
      <vt:lpstr>PowerPoint Presentation</vt:lpstr>
      <vt:lpstr>What’s a PLE?</vt:lpstr>
      <vt:lpstr>PowerPoint Presentation</vt:lpstr>
      <vt:lpstr>MyTools</vt:lpstr>
      <vt:lpstr>The Student of Wine Example</vt:lpstr>
      <vt:lpstr>RSS Feed (and Email lists)</vt:lpstr>
      <vt:lpstr>Forums</vt:lpstr>
      <vt:lpstr>Twitter</vt:lpstr>
      <vt:lpstr>Wiki</vt:lpstr>
      <vt:lpstr>PowerPoint Presentation</vt:lpstr>
      <vt:lpstr>Podcasts</vt:lpstr>
      <vt:lpstr>And Podcasks!</vt:lpstr>
      <vt:lpstr>Bookmarks and Google</vt:lpstr>
      <vt:lpstr>PowerPoint Presentation</vt:lpstr>
      <vt:lpstr>Social Bookmarking / Tags</vt:lpstr>
      <vt:lpstr>Software in the cloud</vt:lpstr>
      <vt:lpstr>PowerPoint Presentation</vt:lpstr>
      <vt:lpstr>The Institutional VLE</vt:lpstr>
      <vt:lpstr>PowerPoint Presentation</vt:lpstr>
      <vt:lpstr>So What Can be personalised</vt:lpstr>
      <vt:lpstr>PowerPoint Presentation</vt:lpstr>
      <vt:lpstr>PowerPoint Presentation</vt:lpstr>
      <vt:lpstr>Some Issues for HEIs</vt:lpstr>
      <vt:lpstr>Some examples of genuine use of technology </vt:lpstr>
      <vt:lpstr>The Southampton Learning Environment - Goals</vt:lpstr>
      <vt:lpstr>Why are we doing this?</vt:lpstr>
      <vt:lpstr>A technical view</vt:lpstr>
      <vt:lpstr>Tools, Services and Data View</vt:lpstr>
      <vt:lpstr>Organizational View: A Rich Learning Environment</vt:lpstr>
      <vt:lpstr>Implications of the SLE</vt:lpstr>
      <vt:lpstr>Some applications we are leading on</vt:lpstr>
      <vt:lpstr>Conclusions</vt:lpstr>
      <vt:lpstr>Thank you</vt:lpstr>
    </vt:vector>
  </TitlesOfParts>
  <Company>University of Southampton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Hugh Davis</dc:creator>
  <cp:lastModifiedBy>Hugh Davis</cp:lastModifiedBy>
  <cp:revision>86</cp:revision>
  <dcterms:created xsi:type="dcterms:W3CDTF">2009-11-03T11:15:04Z</dcterms:created>
  <dcterms:modified xsi:type="dcterms:W3CDTF">2012-03-13T22:53:16Z</dcterms:modified>
</cp:coreProperties>
</file>