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0"/>
  </p:notesMasterIdLst>
  <p:sldIdLst>
    <p:sldId id="258" r:id="rId2"/>
    <p:sldId id="257" r:id="rId3"/>
    <p:sldId id="302" r:id="rId4"/>
    <p:sldId id="303" r:id="rId5"/>
    <p:sldId id="301" r:id="rId6"/>
    <p:sldId id="277" r:id="rId7"/>
    <p:sldId id="299" r:id="rId8"/>
    <p:sldId id="275" r:id="rId9"/>
    <p:sldId id="279" r:id="rId10"/>
    <p:sldId id="300"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297"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4" r:id="rId56"/>
    <p:sldId id="295" r:id="rId57"/>
    <p:sldId id="296" r:id="rId58"/>
    <p:sldId id="319"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4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5FE3F-F286-D841-97F4-2C50F92BC01D}" type="datetimeFigureOut">
              <a:rPr lang="en-US" smtClean="0"/>
              <a:t>12/9/10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8B594-E03A-AD41-B00F-6E859BE791D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p>
            <a:pPr>
              <a:buFont typeface="Times New Roman" charset="0"/>
              <a:buNone/>
            </a:pPr>
            <a:fld id="{50F263C3-5FDE-7644-82B2-16100FAA4647}" type="slidenum">
              <a:rPr lang="en-CA">
                <a:latin typeface="Times New Roman" charset="0"/>
              </a:rPr>
              <a:pPr>
                <a:buFont typeface="Times New Roman" charset="0"/>
                <a:buNone/>
              </a:pPr>
              <a:t>11</a:t>
            </a:fld>
            <a:endParaRPr lang="en-CA">
              <a:latin typeface="Times New Roman" charset="0"/>
            </a:endParaRPr>
          </a:p>
        </p:txBody>
      </p:sp>
      <p:sp>
        <p:nvSpPr>
          <p:cNvPr id="22531"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22532"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pPr>
              <a:buFont typeface="Times New Roman" charset="0"/>
              <a:buNone/>
            </a:pPr>
            <a:fld id="{DE29B2CF-3F95-9E4D-A70F-1C2CA2584884}" type="slidenum">
              <a:rPr lang="en-CA">
                <a:latin typeface="Times New Roman" charset="0"/>
              </a:rPr>
              <a:pPr>
                <a:buFont typeface="Times New Roman" charset="0"/>
                <a:buNone/>
              </a:pPr>
              <a:t>20</a:t>
            </a:fld>
            <a:endParaRPr lang="en-CA">
              <a:latin typeface="Times New Roman" charset="0"/>
            </a:endParaRPr>
          </a:p>
        </p:txBody>
      </p:sp>
      <p:sp>
        <p:nvSpPr>
          <p:cNvPr id="40963"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40964"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p>
            <a:pPr>
              <a:buFont typeface="Times New Roman" charset="0"/>
              <a:buNone/>
            </a:pPr>
            <a:fld id="{4ADD732E-0202-1F45-94DE-DCC948993494}" type="slidenum">
              <a:rPr lang="en-CA">
                <a:latin typeface="Times New Roman" charset="0"/>
              </a:rPr>
              <a:pPr>
                <a:buFont typeface="Times New Roman" charset="0"/>
                <a:buNone/>
              </a:pPr>
              <a:t>21</a:t>
            </a:fld>
            <a:endParaRPr lang="en-CA">
              <a:latin typeface="Times New Roman" charset="0"/>
            </a:endParaRPr>
          </a:p>
        </p:txBody>
      </p:sp>
      <p:sp>
        <p:nvSpPr>
          <p:cNvPr id="43011"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43012"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p>
            <a:pPr>
              <a:buFont typeface="Times New Roman" charset="0"/>
              <a:buNone/>
            </a:pPr>
            <a:fld id="{31369517-2164-6D43-927E-A946552DE7F2}" type="slidenum">
              <a:rPr lang="en-CA">
                <a:latin typeface="Times New Roman" charset="0"/>
              </a:rPr>
              <a:pPr>
                <a:buFont typeface="Times New Roman" charset="0"/>
                <a:buNone/>
              </a:pPr>
              <a:t>22</a:t>
            </a:fld>
            <a:endParaRPr lang="en-CA">
              <a:latin typeface="Times New Roman" charset="0"/>
            </a:endParaRPr>
          </a:p>
        </p:txBody>
      </p:sp>
      <p:sp>
        <p:nvSpPr>
          <p:cNvPr id="45059"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45060"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p>
            <a:pPr>
              <a:buFont typeface="Times New Roman" charset="0"/>
              <a:buNone/>
            </a:pPr>
            <a:fld id="{75240376-F73F-5246-9C85-DAA5FEF982F9}" type="slidenum">
              <a:rPr lang="en-CA">
                <a:latin typeface="Times New Roman" charset="0"/>
              </a:rPr>
              <a:pPr>
                <a:buFont typeface="Times New Roman" charset="0"/>
                <a:buNone/>
              </a:pPr>
              <a:t>23</a:t>
            </a:fld>
            <a:endParaRPr lang="en-CA">
              <a:latin typeface="Times New Roman" charset="0"/>
            </a:endParaRPr>
          </a:p>
        </p:txBody>
      </p:sp>
      <p:sp>
        <p:nvSpPr>
          <p:cNvPr id="47107"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47108"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p>
            <a:pPr>
              <a:buFont typeface="Times New Roman" charset="0"/>
              <a:buNone/>
            </a:pPr>
            <a:fld id="{6EB9AB6C-7EC7-C046-8ECB-59F0058C4483}" type="slidenum">
              <a:rPr lang="en-CA">
                <a:latin typeface="Times New Roman" charset="0"/>
              </a:rPr>
              <a:pPr>
                <a:buFont typeface="Times New Roman" charset="0"/>
                <a:buNone/>
              </a:pPr>
              <a:t>24</a:t>
            </a:fld>
            <a:endParaRPr lang="en-CA">
              <a:latin typeface="Times New Roman" charset="0"/>
            </a:endParaRPr>
          </a:p>
        </p:txBody>
      </p:sp>
      <p:sp>
        <p:nvSpPr>
          <p:cNvPr id="49155"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49156"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p>
            <a:pPr>
              <a:buFont typeface="Times New Roman" charset="0"/>
              <a:buNone/>
            </a:pPr>
            <a:fld id="{867F3C8B-A0AE-6B4B-99BB-96CE980B2686}" type="slidenum">
              <a:rPr lang="en-CA">
                <a:latin typeface="Times New Roman" charset="0"/>
              </a:rPr>
              <a:pPr>
                <a:buFont typeface="Times New Roman" charset="0"/>
                <a:buNone/>
              </a:pPr>
              <a:t>25</a:t>
            </a:fld>
            <a:endParaRPr lang="en-CA">
              <a:latin typeface="Times New Roman" charset="0"/>
            </a:endParaRPr>
          </a:p>
        </p:txBody>
      </p:sp>
      <p:sp>
        <p:nvSpPr>
          <p:cNvPr id="51203"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51204"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p>
            <a:pPr>
              <a:buFont typeface="Times New Roman" charset="0"/>
              <a:buNone/>
            </a:pPr>
            <a:fld id="{DD8CF663-4611-E24B-B533-CF450FD99365}" type="slidenum">
              <a:rPr lang="en-CA">
                <a:latin typeface="Times New Roman" charset="0"/>
              </a:rPr>
              <a:pPr>
                <a:buFont typeface="Times New Roman" charset="0"/>
                <a:buNone/>
              </a:pPr>
              <a:t>26</a:t>
            </a:fld>
            <a:endParaRPr lang="en-CA">
              <a:latin typeface="Times New Roman" charset="0"/>
            </a:endParaRPr>
          </a:p>
        </p:txBody>
      </p:sp>
      <p:sp>
        <p:nvSpPr>
          <p:cNvPr id="53251"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53252"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731476-A8DA-D64F-9B87-3462D9818DF9}" type="slidenum">
              <a:rPr/>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p>
            <a:pPr>
              <a:buFont typeface="Times New Roman" charset="0"/>
              <a:buNone/>
            </a:pPr>
            <a:fld id="{4A74FFE9-8EF8-754C-9BE4-084C7699C204}" type="slidenum">
              <a:rPr lang="en-CA">
                <a:latin typeface="Times New Roman" charset="0"/>
              </a:rPr>
              <a:pPr>
                <a:buFont typeface="Times New Roman" charset="0"/>
                <a:buNone/>
              </a:pPr>
              <a:t>12</a:t>
            </a:fld>
            <a:endParaRPr lang="en-CA">
              <a:latin typeface="Times New Roman" charset="0"/>
            </a:endParaRPr>
          </a:p>
        </p:txBody>
      </p:sp>
      <p:sp>
        <p:nvSpPr>
          <p:cNvPr id="24579"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24580"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p:spPr>
        <p:txBody>
          <a:bodyPr/>
          <a:lstStyle/>
          <a:p>
            <a:pPr>
              <a:buFont typeface="Times New Roman" charset="0"/>
              <a:buNone/>
            </a:pPr>
            <a:fld id="{23417449-2F69-4D42-A5CE-DEB2D0D55F07}" type="slidenum">
              <a:rPr lang="en-CA">
                <a:latin typeface="Times New Roman" charset="0"/>
              </a:rPr>
              <a:pPr>
                <a:buFont typeface="Times New Roman" charset="0"/>
                <a:buNone/>
              </a:pPr>
              <a:t>13</a:t>
            </a:fld>
            <a:endParaRPr lang="en-CA">
              <a:latin typeface="Times New Roman" charset="0"/>
            </a:endParaRPr>
          </a:p>
        </p:txBody>
      </p:sp>
      <p:sp>
        <p:nvSpPr>
          <p:cNvPr id="26627"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26628"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pPr>
              <a:buFont typeface="Times New Roman" charset="0"/>
              <a:buNone/>
            </a:pPr>
            <a:fld id="{CDD29F51-1630-824E-93BC-DE7CAA5B6754}" type="slidenum">
              <a:rPr lang="en-CA">
                <a:latin typeface="Times New Roman" charset="0"/>
              </a:rPr>
              <a:pPr>
                <a:buFont typeface="Times New Roman" charset="0"/>
                <a:buNone/>
              </a:pPr>
              <a:t>14</a:t>
            </a:fld>
            <a:endParaRPr lang="en-CA">
              <a:latin typeface="Times New Roman" charset="0"/>
            </a:endParaRPr>
          </a:p>
        </p:txBody>
      </p:sp>
      <p:sp>
        <p:nvSpPr>
          <p:cNvPr id="28675"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28676"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p>
            <a:pPr>
              <a:buFont typeface="Times New Roman" charset="0"/>
              <a:buNone/>
            </a:pPr>
            <a:fld id="{2987EFEB-D929-FF40-A7C3-7C119E70168C}" type="slidenum">
              <a:rPr lang="en-CA">
                <a:latin typeface="Times New Roman" charset="0"/>
              </a:rPr>
              <a:pPr>
                <a:buFont typeface="Times New Roman" charset="0"/>
                <a:buNone/>
              </a:pPr>
              <a:t>15</a:t>
            </a:fld>
            <a:endParaRPr lang="en-CA">
              <a:latin typeface="Times New Roman" charset="0"/>
            </a:endParaRPr>
          </a:p>
        </p:txBody>
      </p:sp>
      <p:sp>
        <p:nvSpPr>
          <p:cNvPr id="30723"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30724"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pPr>
              <a:buFont typeface="Times New Roman" charset="0"/>
              <a:buNone/>
            </a:pPr>
            <a:fld id="{E356B779-2648-934A-BB55-11817E97A31F}" type="slidenum">
              <a:rPr lang="en-CA">
                <a:latin typeface="Times New Roman" charset="0"/>
              </a:rPr>
              <a:pPr>
                <a:buFont typeface="Times New Roman" charset="0"/>
                <a:buNone/>
              </a:pPr>
              <a:t>16</a:t>
            </a:fld>
            <a:endParaRPr lang="en-CA">
              <a:latin typeface="Times New Roman" charset="0"/>
            </a:endParaRPr>
          </a:p>
        </p:txBody>
      </p:sp>
      <p:sp>
        <p:nvSpPr>
          <p:cNvPr id="32771"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32772"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pPr>
              <a:buFont typeface="Times New Roman" charset="0"/>
              <a:buNone/>
            </a:pPr>
            <a:fld id="{0E2689DC-67A0-4A43-B916-33C42B806B7F}" type="slidenum">
              <a:rPr lang="en-CA">
                <a:latin typeface="Times New Roman" charset="0"/>
              </a:rPr>
              <a:pPr>
                <a:buFont typeface="Times New Roman" charset="0"/>
                <a:buNone/>
              </a:pPr>
              <a:t>17</a:t>
            </a:fld>
            <a:endParaRPr lang="en-CA">
              <a:latin typeface="Times New Roman" charset="0"/>
            </a:endParaRPr>
          </a:p>
        </p:txBody>
      </p:sp>
      <p:sp>
        <p:nvSpPr>
          <p:cNvPr id="34819"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34820"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pPr>
              <a:buFont typeface="Times New Roman" charset="0"/>
              <a:buNone/>
            </a:pPr>
            <a:fld id="{B7DC0DE5-1FAA-1748-A983-DD6D6C2145A9}" type="slidenum">
              <a:rPr lang="en-CA">
                <a:latin typeface="Times New Roman" charset="0"/>
              </a:rPr>
              <a:pPr>
                <a:buFont typeface="Times New Roman" charset="0"/>
                <a:buNone/>
              </a:pPr>
              <a:t>18</a:t>
            </a:fld>
            <a:endParaRPr lang="en-CA">
              <a:latin typeface="Times New Roman" charset="0"/>
            </a:endParaRPr>
          </a:p>
        </p:txBody>
      </p:sp>
      <p:sp>
        <p:nvSpPr>
          <p:cNvPr id="36867"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36868"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p>
            <a:pPr>
              <a:buFont typeface="Times New Roman" charset="0"/>
              <a:buNone/>
            </a:pPr>
            <a:fld id="{C4793C2E-D946-5545-86E2-C25CF1B8D28D}" type="slidenum">
              <a:rPr lang="en-CA">
                <a:latin typeface="Times New Roman" charset="0"/>
              </a:rPr>
              <a:pPr>
                <a:buFont typeface="Times New Roman" charset="0"/>
                <a:buNone/>
              </a:pPr>
              <a:t>19</a:t>
            </a:fld>
            <a:endParaRPr lang="en-CA">
              <a:latin typeface="Times New Roman" charset="0"/>
            </a:endParaRPr>
          </a:p>
        </p:txBody>
      </p:sp>
      <p:sp>
        <p:nvSpPr>
          <p:cNvPr id="38915" name="Text Box 1"/>
          <p:cNvSpPr>
            <a:spLocks noChangeArrowheads="1"/>
          </p:cNvSpPr>
          <p:nvPr>
            <p:ph type="sldImg"/>
          </p:nvPr>
        </p:nvSpPr>
        <p:spPr>
          <a:xfrm>
            <a:off x="1210236" y="694171"/>
            <a:ext cx="4437529" cy="3429000"/>
          </a:xfrm>
          <a:solidFill>
            <a:srgbClr val="FFFFFF"/>
          </a:solidFill>
          <a:ln>
            <a:solidFill>
              <a:srgbClr val="000000"/>
            </a:solidFill>
            <a:miter lim="800000"/>
          </a:ln>
        </p:spPr>
      </p:sp>
      <p:sp>
        <p:nvSpPr>
          <p:cNvPr id="38916" name="Text Box 2"/>
          <p:cNvSpPr>
            <a:spLocks noChangeArrowheads="1"/>
          </p:cNvSpPr>
          <p:nvPr>
            <p:ph type="body" idx="1"/>
          </p:nvPr>
        </p:nvSpPr>
        <p:spPr>
          <a:xfrm>
            <a:off x="686361" y="4342535"/>
            <a:ext cx="5485279" cy="4114511"/>
          </a:xfrm>
          <a:noFill/>
          <a:ln/>
        </p:spPr>
        <p:txBody>
          <a:bodyPr wrap="none" anchor="ctr"/>
          <a:lstStyle/>
          <a:p>
            <a:endParaRPr lang="en-US">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46A67-0B51-AC4B-ABB5-F30680A55420}" type="datetimeFigureOut">
              <a:rPr lang="en-US" smtClean="0"/>
              <a:t>12/9/10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46A67-0B51-AC4B-ABB5-F30680A55420}" type="datetimeFigureOut">
              <a:rPr lang="en-US" smtClean="0"/>
              <a:t>12/9/10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46A67-0B51-AC4B-ABB5-F30680A55420}" type="datetimeFigureOut">
              <a:rPr lang="en-US" smtClean="0"/>
              <a:t>12/9/10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5280" cy="114204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CA"/>
          </a:p>
        </p:txBody>
      </p:sp>
      <p:sp>
        <p:nvSpPr>
          <p:cNvPr id="4" name="Rectangle 4"/>
          <p:cNvSpPr>
            <a:spLocks noGrp="1" noChangeArrowheads="1"/>
          </p:cNvSpPr>
          <p:nvPr>
            <p:ph type="ftr" idx="11"/>
          </p:nvPr>
        </p:nvSpPr>
        <p:spPr>
          <a:ln/>
        </p:spPr>
        <p:txBody>
          <a:bodyPr/>
          <a:lstStyle>
            <a:lvl1pPr>
              <a:defRPr/>
            </a:lvl1pPr>
          </a:lstStyle>
          <a:p>
            <a:pPr>
              <a:defRPr/>
            </a:pPr>
            <a:endParaRPr lang="en-CA"/>
          </a:p>
        </p:txBody>
      </p:sp>
      <p:sp>
        <p:nvSpPr>
          <p:cNvPr id="5" name="Rectangle 5"/>
          <p:cNvSpPr>
            <a:spLocks noGrp="1" noChangeArrowheads="1"/>
          </p:cNvSpPr>
          <p:nvPr>
            <p:ph type="sldNum" idx="12"/>
          </p:nvPr>
        </p:nvSpPr>
        <p:spPr>
          <a:ln/>
        </p:spPr>
        <p:txBody>
          <a:bodyPr/>
          <a:lstStyle>
            <a:lvl1pPr>
              <a:defRPr/>
            </a:lvl1pPr>
          </a:lstStyle>
          <a:p>
            <a:pPr>
              <a:defRPr/>
            </a:pPr>
            <a:fld id="{D5F07317-B6C8-D24D-B6D6-294B0FCA46DA}"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CDEB6D-E939-5040-9EEE-6E013FA0EF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46A67-0B51-AC4B-ABB5-F30680A55420}" type="datetimeFigureOut">
              <a:rPr lang="en-US" smtClean="0"/>
              <a:t>12/9/10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46A67-0B51-AC4B-ABB5-F30680A55420}" type="datetimeFigureOut">
              <a:rPr lang="en-US" smtClean="0"/>
              <a:t>12/9/10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46A67-0B51-AC4B-ABB5-F30680A55420}" type="datetimeFigureOut">
              <a:rPr lang="en-US" smtClean="0"/>
              <a:t>12/9/10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46A67-0B51-AC4B-ABB5-F30680A55420}" type="datetimeFigureOut">
              <a:rPr lang="en-US" smtClean="0"/>
              <a:t>12/9/10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46A67-0B51-AC4B-ABB5-F30680A55420}" type="datetimeFigureOut">
              <a:rPr lang="en-US" smtClean="0"/>
              <a:t>12/9/10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46A67-0B51-AC4B-ABB5-F30680A55420}" type="datetimeFigureOut">
              <a:rPr lang="en-US" smtClean="0"/>
              <a:t>12/9/10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46A67-0B51-AC4B-ABB5-F30680A55420}" type="datetimeFigureOut">
              <a:rPr lang="en-US" smtClean="0"/>
              <a:t>12/9/10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46A67-0B51-AC4B-ABB5-F30680A55420}" type="datetimeFigureOut">
              <a:rPr lang="en-US" smtClean="0"/>
              <a:t>12/9/10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9F068-7177-D744-B4E5-E1D908D645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46A67-0B51-AC4B-ABB5-F30680A55420}" type="datetimeFigureOut">
              <a:rPr lang="en-US" smtClean="0"/>
              <a:t>12/9/10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9F068-7177-D744-B4E5-E1D908D645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gif"/><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image" Target="../media/image58.gif"/></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gif"/><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 Id="rId3" Type="http://schemas.openxmlformats.org/officeDocument/2006/relationships/image" Target="../media/image67.jpeg"/></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gif"/><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jpeg"/><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58.xml.rels><?xml version="1.0" encoding="UTF-8" standalone="yes"?>
<Relationships xmlns="http://schemas.openxmlformats.org/package/2006/relationships"><Relationship Id="rId3" Type="http://schemas.openxmlformats.org/officeDocument/2006/relationships/hyperlink" Target="http://eprints.ecs.soton.ac.uk/16602/" TargetMode="External"/><Relationship Id="rId4" Type="http://schemas.openxmlformats.org/officeDocument/2006/relationships/hyperlink" Target="http://cogprints.org/1599/" TargetMode="External"/><Relationship Id="rId5" Type="http://schemas.openxmlformats.org/officeDocument/2006/relationships/hyperlink" Target="http://eprints.ecs.soton.ac.uk/7723/" TargetMode="External"/><Relationship Id="rId6" Type="http://schemas.openxmlformats.org/officeDocument/2006/relationships/hyperlink" Target="http://eprints.ecs.soton.ac.uk/11725" TargetMode="External"/><Relationship Id="rId7" Type="http://schemas.openxmlformats.org/officeDocument/2006/relationships/hyperlink" Target="http://poynder.blogspot.com/2007/07/oa-interviews-stevan-harnad.html" TargetMode="External"/><Relationship Id="rId8" Type="http://schemas.openxmlformats.org/officeDocument/2006/relationships/hyperlink" Target="http://eprints.ecs.soton.ac.uk/12453/" TargetMode="External"/><Relationship Id="rId1" Type="http://schemas.openxmlformats.org/officeDocument/2006/relationships/slideLayout" Target="../slideLayouts/slideLayout2.xml"/><Relationship Id="rId2" Type="http://schemas.openxmlformats.org/officeDocument/2006/relationships/hyperlink" Target="http://eprints.ecs.soton.ac.uk/1441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a:t>
            </a:r>
            <a:r>
              <a:rPr lang="en-US" dirty="0" err="1" smtClean="0"/>
              <a:t>Glossogony</a:t>
            </a:r>
            <a:r>
              <a:rPr lang="en-US" dirty="0" smtClean="0"/>
              <a:t> to Google</a:t>
            </a:r>
            <a:endParaRPr lang="en-US" dirty="0"/>
          </a:p>
        </p:txBody>
      </p:sp>
      <p:sp>
        <p:nvSpPr>
          <p:cNvPr id="3" name="Subtitle 2"/>
          <p:cNvSpPr>
            <a:spLocks noGrp="1"/>
          </p:cNvSpPr>
          <p:nvPr>
            <p:ph type="subTitle" idx="1"/>
          </p:nvPr>
        </p:nvSpPr>
        <p:spPr/>
        <p:txBody>
          <a:bodyPr/>
          <a:lstStyle/>
          <a:p>
            <a:r>
              <a:rPr lang="en-US" dirty="0"/>
              <a:t>S</a:t>
            </a:r>
            <a:r>
              <a:rPr lang="en-US" dirty="0" smtClean="0"/>
              <a:t>hort/long history of web science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smtClean="0"/>
              <a:t>Chinese-Chinese </a:t>
            </a:r>
            <a:r>
              <a:rPr lang="en-US" dirty="0" smtClean="0"/>
              <a:t>Dictionary</a:t>
            </a:r>
            <a:r>
              <a:rPr lang="en-US" dirty="0" smtClean="0"/>
              <a:t/>
            </a:r>
            <a:br>
              <a:rPr lang="en-US" dirty="0" smtClean="0"/>
            </a:br>
            <a:endParaRPr lang="en-US" dirty="0" smtClean="0"/>
          </a:p>
        </p:txBody>
      </p:sp>
      <p:pic>
        <p:nvPicPr>
          <p:cNvPr id="19459" name="Content Placeholder 3" descr="chindict.jpg"/>
          <p:cNvPicPr>
            <a:picLocks noGrp="1" noChangeAspect="1"/>
          </p:cNvPicPr>
          <p:nvPr>
            <p:ph idx="1"/>
          </p:nvPr>
        </p:nvPicPr>
        <p:blipFill>
          <a:blip r:embed="rId2"/>
          <a:srcRect l="-12320" r="-12320"/>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1476001" y="1208288"/>
            <a:ext cx="5544000" cy="4018022"/>
          </a:xfrm>
          <a:prstGeom prst="rect">
            <a:avLst/>
          </a:prstGeom>
          <a:noFill/>
          <a:ln w="9525">
            <a:noFill/>
            <a:round/>
            <a:headEnd/>
            <a:tailEnd/>
          </a:ln>
        </p:spPr>
      </p:pic>
      <p:sp>
        <p:nvSpPr>
          <p:cNvPr id="21507" name="Rectangle 2"/>
          <p:cNvSpPr>
            <a:spLocks noGrp="1" noChangeArrowheads="1"/>
          </p:cNvSpPr>
          <p:nvPr>
            <p:ph type="title"/>
          </p:nvPr>
        </p:nvSpPr>
        <p:spPr>
          <a:xfrm>
            <a:off x="355681" y="249146"/>
            <a:ext cx="8228160" cy="967782"/>
          </a:xfrm>
        </p:spPr>
        <p:txBody>
          <a:bodyPr tIns="35268">
            <a:normAutofit fontScale="90000"/>
          </a:bodyPr>
          <a:lstStyle/>
          <a:p>
            <a:pP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1800" b="1" dirty="0"/>
              <a:t/>
            </a:r>
            <a:br>
              <a:rPr lang="en-CA" sz="1800" b="1" dirty="0"/>
            </a:br>
            <a:r>
              <a:rPr lang="en-CA" sz="1800" b="1" dirty="0"/>
              <a:t/>
            </a:r>
            <a:br>
              <a:rPr lang="en-CA" sz="1800" b="1" dirty="0"/>
            </a:br>
            <a:r>
              <a:rPr lang="en-CA" sz="1800" b="1" dirty="0"/>
              <a:t/>
            </a:r>
            <a:br>
              <a:rPr lang="en-CA" sz="1800" b="1" dirty="0"/>
            </a:br>
            <a:r>
              <a:rPr lang="en-CA" sz="1800" b="1" dirty="0"/>
              <a:t/>
            </a:r>
            <a:br>
              <a:rPr lang="en-CA" sz="1800" b="1" dirty="0"/>
            </a:br>
            <a:r>
              <a:rPr lang="en-CA" sz="2500" b="1" i="1" dirty="0"/>
              <a:t>Toy</a:t>
            </a:r>
            <a:r>
              <a:rPr lang="en-CA" sz="2500" dirty="0"/>
              <a:t> dictionary represented as graph</a:t>
            </a:r>
            <a:r>
              <a:rPr lang="en-CA" sz="1800" dirty="0"/>
              <a:t/>
            </a:r>
            <a:br>
              <a:rPr lang="en-CA" sz="1800" dirty="0"/>
            </a:br>
            <a:r>
              <a:rPr lang="en-CA" dirty="0" smtClean="0"/>
              <a:t/>
            </a:r>
            <a:br>
              <a:rPr lang="en-CA" dirty="0" smtClean="0"/>
            </a:br>
            <a:endParaRPr lang="en-CA" dirty="0" smtClean="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24801"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pic>
        <p:nvPicPr>
          <p:cNvPr id="23555" name="Picture 2"/>
          <p:cNvPicPr>
            <a:picLocks noChangeAspect="1" noChangeArrowheads="1"/>
          </p:cNvPicPr>
          <p:nvPr/>
        </p:nvPicPr>
        <p:blipFill>
          <a:blip r:embed="rId3"/>
          <a:srcRect/>
          <a:stretch>
            <a:fillRect/>
          </a:stretch>
        </p:blipFill>
        <p:spPr bwMode="auto">
          <a:xfrm>
            <a:off x="1795681" y="1509278"/>
            <a:ext cx="5387040" cy="3878328"/>
          </a:xfrm>
          <a:prstGeom prst="rect">
            <a:avLst/>
          </a:prstGeom>
          <a:noFill/>
          <a:ln w="9525">
            <a:noFill/>
            <a:round/>
            <a:headEnd/>
            <a:tailEnd/>
          </a:ln>
        </p:spPr>
      </p:pic>
      <p:sp>
        <p:nvSpPr>
          <p:cNvPr id="23556" name="Text Box 3"/>
          <p:cNvSpPr txBox="1">
            <a:spLocks noChangeArrowheads="1"/>
          </p:cNvSpPr>
          <p:nvPr/>
        </p:nvSpPr>
        <p:spPr bwMode="auto">
          <a:xfrm>
            <a:off x="1116001" y="180020"/>
            <a:ext cx="6857280" cy="1241410"/>
          </a:xfrm>
          <a:prstGeom prst="rect">
            <a:avLst/>
          </a:prstGeom>
          <a:noFill/>
          <a:ln w="9525">
            <a:noFill/>
            <a:round/>
            <a:headEnd/>
            <a:tailEnd/>
          </a:ln>
        </p:spPr>
        <p:txBody>
          <a:bodyPr lIns="0" tIns="25471"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Some words are not used in any </a:t>
            </a:r>
            <a:r>
              <a:rPr lang="en-CA" sz="2500" dirty="0" err="1">
                <a:solidFill>
                  <a:srgbClr val="000000"/>
                </a:solidFill>
              </a:rPr>
              <a:t>deﬁnition</a:t>
            </a:r>
            <a:r>
              <a:rPr lang="en-CA" sz="2500" dirty="0">
                <a:solidFill>
                  <a:srgbClr val="000000"/>
                </a:solidFill>
              </a:rPr>
              <a:t>.</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2900" dirty="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24801"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
        <p:nvSpPr>
          <p:cNvPr id="25603" name="Text Box 2"/>
          <p:cNvSpPr txBox="1">
            <a:spLocks noChangeArrowheads="1"/>
          </p:cNvSpPr>
          <p:nvPr/>
        </p:nvSpPr>
        <p:spPr bwMode="auto">
          <a:xfrm>
            <a:off x="1306081" y="5181665"/>
            <a:ext cx="6857280" cy="1241410"/>
          </a:xfrm>
          <a:prstGeom prst="rect">
            <a:avLst/>
          </a:prstGeom>
          <a:noFill/>
          <a:ln w="9525">
            <a:noFill/>
            <a:round/>
            <a:headEnd/>
            <a:tailEnd/>
          </a:ln>
        </p:spPr>
        <p:txBody>
          <a:bodyPr lIns="0" tIns="25471"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2500" dirty="0">
              <a:solidFill>
                <a:srgbClr val="000000"/>
              </a:solidFill>
            </a:endParaRPr>
          </a:p>
        </p:txBody>
      </p:sp>
      <p:pic>
        <p:nvPicPr>
          <p:cNvPr id="25604" name="Picture 3"/>
          <p:cNvPicPr>
            <a:picLocks noChangeAspect="1" noChangeArrowheads="1"/>
          </p:cNvPicPr>
          <p:nvPr/>
        </p:nvPicPr>
        <p:blipFill>
          <a:blip r:embed="rId3"/>
          <a:srcRect/>
          <a:stretch>
            <a:fillRect/>
          </a:stretch>
        </p:blipFill>
        <p:spPr bwMode="auto">
          <a:xfrm>
            <a:off x="1896480" y="1306218"/>
            <a:ext cx="5124960" cy="3938813"/>
          </a:xfrm>
          <a:prstGeom prst="rect">
            <a:avLst/>
          </a:prstGeom>
          <a:noFill/>
          <a:ln w="9525">
            <a:noFill/>
            <a:round/>
            <a:headEnd/>
            <a:tailEnd/>
          </a:ln>
        </p:spPr>
      </p:pic>
      <p:sp>
        <p:nvSpPr>
          <p:cNvPr id="25605" name="Text Box 2"/>
          <p:cNvSpPr txBox="1">
            <a:spLocks noChangeArrowheads="1"/>
          </p:cNvSpPr>
          <p:nvPr/>
        </p:nvSpPr>
        <p:spPr bwMode="auto">
          <a:xfrm>
            <a:off x="1046881" y="1"/>
            <a:ext cx="6857280" cy="1241410"/>
          </a:xfrm>
          <a:prstGeom prst="rect">
            <a:avLst/>
          </a:prstGeom>
          <a:noFill/>
          <a:ln w="9525">
            <a:noFill/>
            <a:round/>
            <a:headEnd/>
            <a:tailEnd/>
          </a:ln>
        </p:spPr>
        <p:txBody>
          <a:bodyPr lIns="0" tIns="25471"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They can be removed</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24801"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
        <p:nvSpPr>
          <p:cNvPr id="27651" name="Text Box 2"/>
          <p:cNvSpPr txBox="1">
            <a:spLocks noChangeArrowheads="1"/>
          </p:cNvSpPr>
          <p:nvPr/>
        </p:nvSpPr>
        <p:spPr bwMode="auto">
          <a:xfrm>
            <a:off x="1046881" y="1"/>
            <a:ext cx="6857280" cy="1241410"/>
          </a:xfrm>
          <a:prstGeom prst="rect">
            <a:avLst/>
          </a:prstGeom>
          <a:noFill/>
          <a:ln w="9525">
            <a:noFill/>
            <a:round/>
            <a:headEnd/>
            <a:tailEnd/>
          </a:ln>
        </p:spPr>
        <p:txBody>
          <a:bodyPr lIns="0" tIns="25471"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2500" dirty="0">
              <a:solidFill>
                <a:srgbClr val="000000"/>
              </a:solidFill>
            </a:endParaRPr>
          </a:p>
        </p:txBody>
      </p:sp>
      <p:pic>
        <p:nvPicPr>
          <p:cNvPr id="27652" name="Picture 3"/>
          <p:cNvPicPr>
            <a:picLocks noChangeAspect="1" noChangeArrowheads="1"/>
          </p:cNvPicPr>
          <p:nvPr/>
        </p:nvPicPr>
        <p:blipFill>
          <a:blip r:embed="rId3"/>
          <a:srcRect/>
          <a:stretch>
            <a:fillRect/>
          </a:stretch>
        </p:blipFill>
        <p:spPr bwMode="auto">
          <a:xfrm>
            <a:off x="1902240" y="1306218"/>
            <a:ext cx="5281920" cy="3999299"/>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24801"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
        <p:nvSpPr>
          <p:cNvPr id="29699" name="Text Box 2"/>
          <p:cNvSpPr txBox="1">
            <a:spLocks noChangeArrowheads="1"/>
          </p:cNvSpPr>
          <p:nvPr/>
        </p:nvSpPr>
        <p:spPr bwMode="auto">
          <a:xfrm>
            <a:off x="1323361" y="180020"/>
            <a:ext cx="6857280" cy="580380"/>
          </a:xfrm>
          <a:prstGeom prst="rect">
            <a:avLst/>
          </a:prstGeom>
          <a:noFill/>
          <a:ln w="9525">
            <a:noFill/>
            <a:round/>
            <a:headEnd/>
            <a:tailEnd/>
          </a:ln>
        </p:spPr>
        <p:txBody>
          <a:bodyPr lIns="0" tIns="25471"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This process is recursive.</a:t>
            </a:r>
          </a:p>
        </p:txBody>
      </p:sp>
      <p:pic>
        <p:nvPicPr>
          <p:cNvPr id="29700" name="Picture 3"/>
          <p:cNvPicPr>
            <a:picLocks noChangeAspect="1" noChangeArrowheads="1"/>
          </p:cNvPicPr>
          <p:nvPr/>
        </p:nvPicPr>
        <p:blipFill>
          <a:blip r:embed="rId3"/>
          <a:srcRect/>
          <a:stretch>
            <a:fillRect/>
          </a:stretch>
        </p:blipFill>
        <p:spPr bwMode="auto">
          <a:xfrm>
            <a:off x="2093761" y="1422869"/>
            <a:ext cx="5090400" cy="3964737"/>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srcRect/>
          <a:stretch>
            <a:fillRect/>
          </a:stretch>
        </p:blipFill>
        <p:spPr bwMode="auto">
          <a:xfrm>
            <a:off x="2449440" y="1398388"/>
            <a:ext cx="4216320" cy="3827922"/>
          </a:xfrm>
          <a:prstGeom prst="rect">
            <a:avLst/>
          </a:prstGeom>
          <a:noFill/>
          <a:ln w="9525">
            <a:noFill/>
            <a:round/>
            <a:headEnd/>
            <a:tailEnd/>
          </a:ln>
        </p:spPr>
      </p:pic>
      <p:sp>
        <p:nvSpPr>
          <p:cNvPr id="31747" name="Text Box 2"/>
          <p:cNvSpPr txBox="1">
            <a:spLocks noChangeArrowheads="1"/>
          </p:cNvSpPr>
          <p:nvPr/>
        </p:nvSpPr>
        <p:spPr bwMode="auto">
          <a:xfrm>
            <a:off x="426240"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
        <p:nvSpPr>
          <p:cNvPr id="31748" name="Text Box 3"/>
          <p:cNvSpPr txBox="1">
            <a:spLocks noChangeArrowheads="1"/>
          </p:cNvSpPr>
          <p:nvPr/>
        </p:nvSpPr>
        <p:spPr bwMode="auto">
          <a:xfrm>
            <a:off x="1306081" y="5512899"/>
            <a:ext cx="6857280" cy="580381"/>
          </a:xfrm>
          <a:prstGeom prst="rect">
            <a:avLst/>
          </a:prstGeom>
          <a:noFill/>
          <a:ln w="9525">
            <a:noFill/>
            <a:round/>
            <a:headEnd/>
            <a:tailEnd/>
          </a:ln>
        </p:spPr>
        <p:txBody>
          <a:bodyPr lIns="0" tIns="25471"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2500" dirty="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srcRect/>
          <a:stretch>
            <a:fillRect/>
          </a:stretch>
        </p:blipFill>
        <p:spPr bwMode="auto">
          <a:xfrm>
            <a:off x="2665440" y="1960047"/>
            <a:ext cx="3212640" cy="2773731"/>
          </a:xfrm>
          <a:prstGeom prst="rect">
            <a:avLst/>
          </a:prstGeom>
          <a:noFill/>
          <a:ln w="9525">
            <a:noFill/>
            <a:round/>
            <a:headEnd/>
            <a:tailEnd/>
          </a:ln>
        </p:spPr>
      </p:pic>
      <p:sp>
        <p:nvSpPr>
          <p:cNvPr id="33795" name="Text Box 2"/>
          <p:cNvSpPr txBox="1">
            <a:spLocks noChangeArrowheads="1"/>
          </p:cNvSpPr>
          <p:nvPr/>
        </p:nvSpPr>
        <p:spPr bwMode="auto">
          <a:xfrm>
            <a:off x="1392481" y="318274"/>
            <a:ext cx="6857280" cy="580380"/>
          </a:xfrm>
          <a:prstGeom prst="rect">
            <a:avLst/>
          </a:prstGeom>
          <a:noFill/>
          <a:ln w="9525">
            <a:noFill/>
            <a:round/>
            <a:headEnd/>
            <a:tailEnd/>
          </a:ln>
        </p:spPr>
        <p:txBody>
          <a:bodyPr lIns="0" tIns="25471"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Till no other word can be removed</a:t>
            </a:r>
          </a:p>
        </p:txBody>
      </p:sp>
      <p:sp>
        <p:nvSpPr>
          <p:cNvPr id="33796" name="Text Box 3"/>
          <p:cNvSpPr txBox="1">
            <a:spLocks noChangeArrowheads="1"/>
          </p:cNvSpPr>
          <p:nvPr/>
        </p:nvSpPr>
        <p:spPr bwMode="auto">
          <a:xfrm>
            <a:off x="426240"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srcRect/>
          <a:stretch>
            <a:fillRect/>
          </a:stretch>
        </p:blipFill>
        <p:spPr bwMode="auto">
          <a:xfrm>
            <a:off x="1890721" y="1155002"/>
            <a:ext cx="5456160" cy="4232605"/>
          </a:xfrm>
          <a:prstGeom prst="rect">
            <a:avLst/>
          </a:prstGeom>
          <a:noFill/>
          <a:ln w="9525">
            <a:noFill/>
            <a:round/>
            <a:headEnd/>
            <a:tailEnd/>
          </a:ln>
        </p:spPr>
      </p:pic>
      <p:sp>
        <p:nvSpPr>
          <p:cNvPr id="35843" name="Text Box 2"/>
          <p:cNvSpPr txBox="1">
            <a:spLocks noChangeArrowheads="1"/>
          </p:cNvSpPr>
          <p:nvPr/>
        </p:nvSpPr>
        <p:spPr bwMode="auto">
          <a:xfrm>
            <a:off x="977761" y="249146"/>
            <a:ext cx="6857280" cy="720076"/>
          </a:xfrm>
          <a:prstGeom prst="rect">
            <a:avLst/>
          </a:prstGeom>
          <a:noFill/>
          <a:ln w="9525">
            <a:noFill/>
            <a:round/>
            <a:headEnd/>
            <a:tailEnd/>
          </a:ln>
        </p:spPr>
        <p:txBody>
          <a:bodyPr lIns="0" tIns="22532"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Resulting </a:t>
            </a:r>
            <a:r>
              <a:rPr lang="en-CA" sz="2500" dirty="0" err="1">
                <a:solidFill>
                  <a:srgbClr val="000000"/>
                </a:solidFill>
              </a:rPr>
              <a:t>subgraph</a:t>
            </a:r>
            <a:r>
              <a:rPr lang="en-CA" sz="2500" dirty="0">
                <a:solidFill>
                  <a:srgbClr val="000000"/>
                </a:solidFill>
              </a:rPr>
              <a:t> is </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“Grounding Kernel” (GK) of dictionary</a:t>
            </a:r>
          </a:p>
        </p:txBody>
      </p:sp>
      <p:sp>
        <p:nvSpPr>
          <p:cNvPr id="35844" name="Text Box 3"/>
          <p:cNvSpPr txBox="1">
            <a:spLocks noChangeArrowheads="1"/>
          </p:cNvSpPr>
          <p:nvPr/>
        </p:nvSpPr>
        <p:spPr bwMode="auto">
          <a:xfrm>
            <a:off x="426240"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426240"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pic>
        <p:nvPicPr>
          <p:cNvPr id="37891" name="Picture 2"/>
          <p:cNvPicPr>
            <a:picLocks noChangeAspect="1" noChangeArrowheads="1"/>
          </p:cNvPicPr>
          <p:nvPr/>
        </p:nvPicPr>
        <p:blipFill>
          <a:blip r:embed="rId3"/>
          <a:srcRect/>
          <a:stretch>
            <a:fillRect/>
          </a:stretch>
        </p:blipFill>
        <p:spPr bwMode="auto">
          <a:xfrm>
            <a:off x="1468800" y="1319179"/>
            <a:ext cx="5726880" cy="4232605"/>
          </a:xfrm>
          <a:prstGeom prst="rect">
            <a:avLst/>
          </a:prstGeom>
          <a:noFill/>
          <a:ln w="9525">
            <a:noFill/>
            <a:round/>
            <a:headEnd/>
            <a:tailEnd/>
          </a:ln>
        </p:spPr>
      </p:pic>
      <p:sp>
        <p:nvSpPr>
          <p:cNvPr id="37892" name="Text Box 3"/>
          <p:cNvSpPr txBox="1">
            <a:spLocks noChangeArrowheads="1"/>
          </p:cNvSpPr>
          <p:nvPr/>
        </p:nvSpPr>
        <p:spPr bwMode="auto">
          <a:xfrm>
            <a:off x="770401" y="180020"/>
            <a:ext cx="7673760" cy="1078673"/>
          </a:xfrm>
          <a:prstGeom prst="rect">
            <a:avLst/>
          </a:prstGeom>
          <a:noFill/>
          <a:ln w="9525">
            <a:noFill/>
            <a:round/>
            <a:headEnd/>
            <a:tailEnd/>
          </a:ln>
        </p:spPr>
        <p:txBody>
          <a:bodyPr lIns="0" tIns="22532"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GK can be decomposed further</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into “Strongly Connected Components” (</a:t>
            </a:r>
            <a:r>
              <a:rPr lang="en-CA" sz="2500" dirty="0" err="1">
                <a:solidFill>
                  <a:srgbClr val="000000"/>
                </a:solidFill>
              </a:rPr>
              <a:t>SCCs</a:t>
            </a:r>
            <a:r>
              <a:rPr lang="en-CA" sz="2500" dirty="0">
                <a:solidFill>
                  <a:srgbClr val="000000"/>
                </a:solidFill>
              </a:rPr>
              <a: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990600"/>
            <a:ext cx="8153400" cy="461665"/>
          </a:xfrm>
          <a:prstGeom prst="rect">
            <a:avLst/>
          </a:prstGeom>
          <a:noFill/>
          <a:ln w="9525">
            <a:noFill/>
            <a:miter lim="800000"/>
            <a:headEnd/>
            <a:tailEnd/>
          </a:ln>
        </p:spPr>
        <p:txBody>
          <a:bodyPr>
            <a:prstTxWarp prst="textNoShape">
              <a:avLst/>
            </a:prstTxWarp>
            <a:spAutoFit/>
          </a:bodyPr>
          <a:lstStyle/>
          <a:p>
            <a:r>
              <a:rPr lang="en-US" sz="2400" dirty="0" smtClean="0"/>
              <a:t>Doing the right thing with the right KIND of thing</a:t>
            </a:r>
            <a:endParaRPr lang="en-US" sz="2400" dirty="0"/>
          </a:p>
        </p:txBody>
      </p:sp>
      <p:sp>
        <p:nvSpPr>
          <p:cNvPr id="20485" name="Rectangle 6"/>
          <p:cNvSpPr>
            <a:spLocks noGrp="1" noChangeArrowheads="1"/>
          </p:cNvSpPr>
          <p:nvPr>
            <p:ph type="title" idx="4294967295"/>
          </p:nvPr>
        </p:nvSpPr>
        <p:spPr>
          <a:xfrm>
            <a:off x="1752600" y="457200"/>
            <a:ext cx="5181600" cy="533400"/>
          </a:xfrm>
        </p:spPr>
        <p:txBody>
          <a:bodyPr/>
          <a:lstStyle/>
          <a:p>
            <a:pPr eaLnBrk="1" hangingPunct="1"/>
            <a:r>
              <a:rPr lang="en-US" sz="2400" b="1" dirty="0" smtClean="0">
                <a:solidFill>
                  <a:schemeClr val="tx1"/>
                </a:solidFill>
              </a:rPr>
              <a:t>What </a:t>
            </a:r>
            <a:r>
              <a:rPr lang="en-US" sz="2400" b="1" dirty="0">
                <a:solidFill>
                  <a:schemeClr val="tx1"/>
                </a:solidFill>
              </a:rPr>
              <a:t>is Categorization?</a:t>
            </a:r>
            <a:endParaRPr lang="en-US" dirty="0"/>
          </a:p>
        </p:txBody>
      </p:sp>
      <p:pic>
        <p:nvPicPr>
          <p:cNvPr id="7" name="Picture 1028" descr="mushrooms2.jpg                                                 0007E7C6HarnDisk OSX                   B7C7AF91:"/>
          <p:cNvPicPr>
            <a:picLocks noChangeAspect="1" noChangeArrowheads="1"/>
          </p:cNvPicPr>
          <p:nvPr/>
        </p:nvPicPr>
        <p:blipFill>
          <a:blip r:embed="rId2"/>
          <a:srcRect/>
          <a:stretch>
            <a:fillRect/>
          </a:stretch>
        </p:blipFill>
        <p:spPr bwMode="auto">
          <a:xfrm>
            <a:off x="3071101" y="1828800"/>
            <a:ext cx="2964291" cy="46131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426240"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
        <p:nvSpPr>
          <p:cNvPr id="39939" name="Text Box 2"/>
          <p:cNvSpPr txBox="1">
            <a:spLocks noChangeArrowheads="1"/>
          </p:cNvSpPr>
          <p:nvPr/>
        </p:nvSpPr>
        <p:spPr bwMode="auto">
          <a:xfrm>
            <a:off x="979200" y="5389046"/>
            <a:ext cx="7673760" cy="1078674"/>
          </a:xfrm>
          <a:prstGeom prst="rect">
            <a:avLst/>
          </a:prstGeom>
          <a:noFill/>
          <a:ln w="9525">
            <a:noFill/>
            <a:round/>
            <a:headEnd/>
            <a:tailEnd/>
          </a:ln>
        </p:spPr>
        <p:txBody>
          <a:bodyPr lIns="0" tIns="22532"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2500" dirty="0">
              <a:solidFill>
                <a:srgbClr val="000000"/>
              </a:solidFill>
            </a:endParaRPr>
          </a:p>
        </p:txBody>
      </p:sp>
      <p:pic>
        <p:nvPicPr>
          <p:cNvPr id="39940" name="Picture 3"/>
          <p:cNvPicPr>
            <a:picLocks noChangeAspect="1" noChangeArrowheads="1"/>
          </p:cNvPicPr>
          <p:nvPr/>
        </p:nvPicPr>
        <p:blipFill>
          <a:blip r:embed="rId3"/>
          <a:srcRect/>
          <a:stretch>
            <a:fillRect/>
          </a:stretch>
        </p:blipFill>
        <p:spPr bwMode="auto">
          <a:xfrm>
            <a:off x="1933920" y="1172284"/>
            <a:ext cx="5412960" cy="4215323"/>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426240"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
        <p:nvSpPr>
          <p:cNvPr id="41987" name="Text Box 2"/>
          <p:cNvSpPr txBox="1">
            <a:spLocks noChangeArrowheads="1"/>
          </p:cNvSpPr>
          <p:nvPr/>
        </p:nvSpPr>
        <p:spPr bwMode="auto">
          <a:xfrm>
            <a:off x="1254241" y="180020"/>
            <a:ext cx="6857280" cy="1078673"/>
          </a:xfrm>
          <a:prstGeom prst="rect">
            <a:avLst/>
          </a:prstGeom>
          <a:noFill/>
          <a:ln w="9525">
            <a:noFill/>
            <a:round/>
            <a:headEnd/>
            <a:tailEnd/>
          </a:ln>
        </p:spPr>
        <p:txBody>
          <a:bodyPr lIns="0" tIns="22532"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Source words form “Kernel Core” (KC)</a:t>
            </a:r>
          </a:p>
        </p:txBody>
      </p:sp>
      <p:pic>
        <p:nvPicPr>
          <p:cNvPr id="41988" name="Picture 3"/>
          <p:cNvPicPr>
            <a:picLocks noChangeAspect="1" noChangeArrowheads="1"/>
          </p:cNvPicPr>
          <p:nvPr/>
        </p:nvPicPr>
        <p:blipFill>
          <a:blip r:embed="rId3"/>
          <a:srcRect/>
          <a:stretch>
            <a:fillRect/>
          </a:stretch>
        </p:blipFill>
        <p:spPr bwMode="auto">
          <a:xfrm>
            <a:off x="1720800" y="1402708"/>
            <a:ext cx="5806080" cy="4225404"/>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24801"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
        <p:nvSpPr>
          <p:cNvPr id="44035" name="Text Box 2"/>
          <p:cNvSpPr txBox="1">
            <a:spLocks noChangeArrowheads="1"/>
          </p:cNvSpPr>
          <p:nvPr/>
        </p:nvSpPr>
        <p:spPr bwMode="auto">
          <a:xfrm>
            <a:off x="563040" y="180019"/>
            <a:ext cx="8327520" cy="720076"/>
          </a:xfrm>
          <a:prstGeom prst="rect">
            <a:avLst/>
          </a:prstGeom>
          <a:noFill/>
          <a:ln w="9525">
            <a:noFill/>
            <a:round/>
            <a:headEnd/>
            <a:tailEnd/>
          </a:ln>
        </p:spPr>
        <p:txBody>
          <a:bodyPr lIns="0" tIns="22532"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GK-hierarchy : level 0 words are in GK</a:t>
            </a:r>
          </a:p>
        </p:txBody>
      </p:sp>
      <p:pic>
        <p:nvPicPr>
          <p:cNvPr id="44036" name="Picture 3"/>
          <p:cNvPicPr>
            <a:picLocks noChangeAspect="1" noChangeArrowheads="1"/>
          </p:cNvPicPr>
          <p:nvPr/>
        </p:nvPicPr>
        <p:blipFill>
          <a:blip r:embed="rId3"/>
          <a:srcRect/>
          <a:stretch>
            <a:fillRect/>
          </a:stretch>
        </p:blipFill>
        <p:spPr bwMode="auto">
          <a:xfrm>
            <a:off x="1795680" y="1468954"/>
            <a:ext cx="5412960" cy="3964737"/>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424801"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pic>
        <p:nvPicPr>
          <p:cNvPr id="46083" name="Picture 2"/>
          <p:cNvPicPr>
            <a:picLocks noChangeAspect="1" noChangeArrowheads="1"/>
          </p:cNvPicPr>
          <p:nvPr/>
        </p:nvPicPr>
        <p:blipFill>
          <a:blip r:embed="rId3"/>
          <a:srcRect/>
          <a:stretch>
            <a:fillRect/>
          </a:stretch>
        </p:blipFill>
        <p:spPr bwMode="auto">
          <a:xfrm>
            <a:off x="1795680" y="1474715"/>
            <a:ext cx="5343840" cy="3912891"/>
          </a:xfrm>
          <a:prstGeom prst="rect">
            <a:avLst/>
          </a:prstGeom>
          <a:noFill/>
          <a:ln w="9525">
            <a:noFill/>
            <a:round/>
            <a:headEnd/>
            <a:tailEnd/>
          </a:ln>
        </p:spPr>
      </p:pic>
      <p:sp>
        <p:nvSpPr>
          <p:cNvPr id="46084" name="Text Box 3"/>
          <p:cNvSpPr txBox="1">
            <a:spLocks noChangeArrowheads="1"/>
          </p:cNvSpPr>
          <p:nvPr/>
        </p:nvSpPr>
        <p:spPr bwMode="auto">
          <a:xfrm>
            <a:off x="493920" y="249147"/>
            <a:ext cx="8327520" cy="580380"/>
          </a:xfrm>
          <a:prstGeom prst="rect">
            <a:avLst/>
          </a:prstGeom>
          <a:noFill/>
          <a:ln w="9525">
            <a:noFill/>
            <a:round/>
            <a:headEnd/>
            <a:tailEnd/>
          </a:ln>
        </p:spPr>
        <p:txBody>
          <a:bodyPr lIns="0" tIns="22532"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And so on...</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24801"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pic>
        <p:nvPicPr>
          <p:cNvPr id="48131" name="Picture 2"/>
          <p:cNvPicPr>
            <a:picLocks noChangeAspect="1" noChangeArrowheads="1"/>
          </p:cNvPicPr>
          <p:nvPr/>
        </p:nvPicPr>
        <p:blipFill>
          <a:blip r:embed="rId3"/>
          <a:srcRect/>
          <a:stretch>
            <a:fillRect/>
          </a:stretch>
        </p:blipFill>
        <p:spPr bwMode="auto">
          <a:xfrm>
            <a:off x="1928161" y="1468954"/>
            <a:ext cx="5256000" cy="4163478"/>
          </a:xfrm>
          <a:prstGeom prst="rect">
            <a:avLst/>
          </a:prstGeom>
          <a:noFill/>
          <a:ln w="9525">
            <a:noFill/>
            <a:round/>
            <a:headEnd/>
            <a:tailEnd/>
          </a:ln>
        </p:spPr>
      </p:pic>
      <p:sp>
        <p:nvSpPr>
          <p:cNvPr id="48132" name="Text Box 3"/>
          <p:cNvSpPr txBox="1">
            <a:spLocks noChangeArrowheads="1"/>
          </p:cNvSpPr>
          <p:nvPr/>
        </p:nvSpPr>
        <p:spPr bwMode="auto">
          <a:xfrm>
            <a:off x="489601" y="6155207"/>
            <a:ext cx="8327520" cy="580381"/>
          </a:xfrm>
          <a:prstGeom prst="rect">
            <a:avLst/>
          </a:prstGeom>
          <a:noFill/>
          <a:ln w="9525">
            <a:noFill/>
            <a:round/>
            <a:headEnd/>
            <a:tailEnd/>
          </a:ln>
        </p:spPr>
        <p:txBody>
          <a:bodyPr lIns="0" tIns="22532"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2500" dirty="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a:srcRect/>
          <a:stretch>
            <a:fillRect/>
          </a:stretch>
        </p:blipFill>
        <p:spPr bwMode="auto">
          <a:xfrm>
            <a:off x="1928161" y="1468954"/>
            <a:ext cx="5256000" cy="4163478"/>
          </a:xfrm>
          <a:prstGeom prst="rect">
            <a:avLst/>
          </a:prstGeom>
          <a:noFill/>
          <a:ln w="9525">
            <a:noFill/>
            <a:round/>
            <a:headEnd/>
            <a:tailEnd/>
          </a:ln>
        </p:spPr>
      </p:pic>
      <p:sp>
        <p:nvSpPr>
          <p:cNvPr id="50179" name="Text Box 2"/>
          <p:cNvSpPr txBox="1">
            <a:spLocks noChangeArrowheads="1"/>
          </p:cNvSpPr>
          <p:nvPr/>
        </p:nvSpPr>
        <p:spPr bwMode="auto">
          <a:xfrm>
            <a:off x="426240" y="158417"/>
            <a:ext cx="8228160" cy="1147801"/>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
        <p:nvSpPr>
          <p:cNvPr id="50180" name="Text Box 3"/>
          <p:cNvSpPr txBox="1">
            <a:spLocks noChangeArrowheads="1"/>
          </p:cNvSpPr>
          <p:nvPr/>
        </p:nvSpPr>
        <p:spPr bwMode="auto">
          <a:xfrm>
            <a:off x="632160" y="180020"/>
            <a:ext cx="8327520" cy="580380"/>
          </a:xfrm>
          <a:prstGeom prst="rect">
            <a:avLst/>
          </a:prstGeom>
          <a:noFill/>
          <a:ln w="9525">
            <a:noFill/>
            <a:round/>
            <a:headEnd/>
            <a:tailEnd/>
          </a:ln>
        </p:spPr>
        <p:txBody>
          <a:bodyPr lIns="0" tIns="22532"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Same can be done for SCC-hierarchy</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3"/>
          <a:srcRect/>
          <a:stretch>
            <a:fillRect/>
          </a:stretch>
        </p:blipFill>
        <p:spPr bwMode="auto">
          <a:xfrm>
            <a:off x="653760" y="1306218"/>
            <a:ext cx="7836480" cy="3266263"/>
          </a:xfrm>
          <a:prstGeom prst="rect">
            <a:avLst/>
          </a:prstGeom>
          <a:noFill/>
          <a:ln w="9525">
            <a:noFill/>
            <a:round/>
            <a:headEnd/>
            <a:tailEnd/>
          </a:ln>
        </p:spPr>
      </p:pic>
      <p:sp>
        <p:nvSpPr>
          <p:cNvPr id="52227" name="Text Box 2"/>
          <p:cNvSpPr txBox="1">
            <a:spLocks noChangeArrowheads="1"/>
          </p:cNvSpPr>
          <p:nvPr/>
        </p:nvSpPr>
        <p:spPr bwMode="auto">
          <a:xfrm>
            <a:off x="489600" y="162738"/>
            <a:ext cx="8326080" cy="1143480"/>
          </a:xfrm>
          <a:prstGeom prst="rect">
            <a:avLst/>
          </a:prstGeom>
          <a:noFill/>
          <a:ln w="9525">
            <a:noFill/>
            <a:round/>
            <a:headEnd/>
            <a:tailEnd/>
          </a:ln>
        </p:spPr>
        <p:txBody>
          <a:bodyPr lIns="0" tIns="35268"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4000" dirty="0">
              <a:solidFill>
                <a:srgbClr val="000000"/>
              </a:solidFill>
            </a:endParaRPr>
          </a:p>
        </p:txBody>
      </p:sp>
      <p:sp>
        <p:nvSpPr>
          <p:cNvPr id="52228" name="Text Box 3"/>
          <p:cNvSpPr txBox="1">
            <a:spLocks noChangeArrowheads="1"/>
          </p:cNvSpPr>
          <p:nvPr/>
        </p:nvSpPr>
        <p:spPr bwMode="auto">
          <a:xfrm>
            <a:off x="355680" y="180020"/>
            <a:ext cx="8327520" cy="580380"/>
          </a:xfrm>
          <a:prstGeom prst="rect">
            <a:avLst/>
          </a:prstGeom>
          <a:noFill/>
          <a:ln w="9525">
            <a:noFill/>
            <a:round/>
            <a:headEnd/>
            <a:tailEnd/>
          </a:ln>
        </p:spPr>
        <p:txBody>
          <a:bodyPr lIns="0" tIns="22532" rIns="0" bIns="0" anchor="ctr">
            <a:prstTxWarp prst="textNoShape">
              <a:avLst/>
            </a:prstTxWarp>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2500" dirty="0">
                <a:solidFill>
                  <a:srgbClr val="000000"/>
                </a:solidFill>
              </a:rPr>
              <a:t> Summary for compressed real dictionary</a:t>
            </a:r>
          </a:p>
        </p:txBody>
      </p:sp>
      <p:sp>
        <p:nvSpPr>
          <p:cNvPr id="52229" name="Text Box 4"/>
          <p:cNvSpPr txBox="1">
            <a:spLocks noChangeArrowheads="1"/>
          </p:cNvSpPr>
          <p:nvPr/>
        </p:nvSpPr>
        <p:spPr bwMode="auto">
          <a:xfrm>
            <a:off x="1599840" y="5059252"/>
            <a:ext cx="6312960" cy="1798748"/>
          </a:xfrm>
          <a:prstGeom prst="rect">
            <a:avLst/>
          </a:prstGeom>
          <a:noFill/>
          <a:ln w="9525">
            <a:noFill/>
            <a:round/>
            <a:headEnd/>
            <a:tailEnd/>
          </a:ln>
        </p:spPr>
        <p:txBody>
          <a:bodyPr lIns="0" tIns="16001" rIns="0" bIns="0" anchor="ctr">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1500" dirty="0" err="1">
                <a:solidFill>
                  <a:srgbClr val="000000"/>
                </a:solidFill>
              </a:rPr>
              <a:t>Deﬁnitional</a:t>
            </a:r>
            <a:r>
              <a:rPr lang="en-CA" sz="1500" dirty="0">
                <a:solidFill>
                  <a:srgbClr val="000000"/>
                </a:solidFill>
              </a:rPr>
              <a:t> distance is correlated with 5 psycholinguistic variables.</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1500" dirty="0">
              <a:solidFill>
                <a:srgbClr val="000000"/>
              </a:solidFill>
            </a:endParaRP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1500" dirty="0">
                <a:solidFill>
                  <a:srgbClr val="000000"/>
                </a:solidFill>
              </a:rPr>
              <a:t>Words in KC are acquired at younger age.</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1500" dirty="0">
              <a:solidFill>
                <a:srgbClr val="000000"/>
              </a:solidFill>
            </a:endParaRP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1500" dirty="0">
                <a:solidFill>
                  <a:srgbClr val="000000"/>
                </a:solidFill>
              </a:rPr>
              <a:t>Correlation with age and oral/written frequency is dichotomous.</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1500" dirty="0">
              <a:solidFill>
                <a:srgbClr val="000000"/>
              </a:solidFill>
            </a:endParaRP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1500" dirty="0">
                <a:solidFill>
                  <a:srgbClr val="000000"/>
                </a:solidFill>
              </a:rPr>
              <a:t>Correlation with concreteness and </a:t>
            </a:r>
            <a:r>
              <a:rPr lang="en-CA" sz="1500" dirty="0" err="1">
                <a:solidFill>
                  <a:srgbClr val="000000"/>
                </a:solidFill>
              </a:rPr>
              <a:t>imageability</a:t>
            </a:r>
            <a:r>
              <a:rPr lang="en-CA" sz="1500" dirty="0">
                <a:solidFill>
                  <a:srgbClr val="000000"/>
                </a:solidFill>
              </a:rPr>
              <a:t> is continuous across all 8</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sz="1500" dirty="0">
                <a:solidFill>
                  <a:srgbClr val="000000"/>
                </a:solidFill>
              </a:rPr>
              <a:t>levels of the </a:t>
            </a:r>
            <a:r>
              <a:rPr lang="en-CA" sz="1500" dirty="0" err="1">
                <a:solidFill>
                  <a:srgbClr val="000000"/>
                </a:solidFill>
              </a:rPr>
              <a:t>deﬁnitional</a:t>
            </a:r>
            <a:r>
              <a:rPr lang="en-CA" sz="1500" dirty="0">
                <a:solidFill>
                  <a:srgbClr val="000000"/>
                </a:solidFill>
              </a:rPr>
              <a:t> distance hierarchy.</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CA" sz="1500" dirty="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229600" cy="6324600"/>
          </a:xfrm>
        </p:spPr>
        <p:txBody>
          <a:bodyPr>
            <a:normAutofit/>
          </a:bodyPr>
          <a:lstStyle/>
          <a:p>
            <a:r>
              <a:rPr lang="en-US" b="1" dirty="0" smtClean="0"/>
              <a:t>Four </a:t>
            </a:r>
            <a:r>
              <a:rPr lang="en-US" b="1" dirty="0"/>
              <a:t>Cognitive Revolutions</a:t>
            </a:r>
            <a:r>
              <a:rPr lang="en-US" dirty="0"/>
              <a:t>: </a:t>
            </a:r>
            <a:br>
              <a:rPr lang="en-US" dirty="0"/>
            </a:br>
            <a:r>
              <a:rPr lang="en-US" dirty="0"/>
              <a:t/>
            </a:r>
            <a:br>
              <a:rPr lang="en-US" dirty="0"/>
            </a:br>
            <a:r>
              <a:rPr lang="en-US" sz="3200" dirty="0">
                <a:solidFill>
                  <a:schemeClr val="accent6">
                    <a:lumMod val="75000"/>
                  </a:schemeClr>
                </a:solidFill>
              </a:rPr>
              <a:t>Speaking </a:t>
            </a:r>
            <a:r>
              <a:rPr lang="en-US" sz="3200" dirty="0"/>
              <a:t>(fast turnaround time)</a:t>
            </a:r>
            <a:r>
              <a:rPr lang="en-US" sz="3200" dirty="0">
                <a:solidFill>
                  <a:schemeClr val="accent6">
                    <a:lumMod val="75000"/>
                  </a:schemeClr>
                </a:solidFill>
              </a:rPr>
              <a:t/>
            </a:r>
            <a:br>
              <a:rPr lang="en-US" sz="3200" dirty="0">
                <a:solidFill>
                  <a:schemeClr val="accent6">
                    <a:lumMod val="75000"/>
                  </a:schemeClr>
                </a:solidFill>
              </a:rPr>
            </a:br>
            <a:r>
              <a:rPr lang="en-US" sz="3200" dirty="0">
                <a:solidFill>
                  <a:schemeClr val="accent6">
                    <a:lumMod val="75000"/>
                  </a:schemeClr>
                </a:solidFill>
              </a:rPr>
              <a:t/>
            </a:r>
            <a:br>
              <a:rPr lang="en-US" sz="3200" dirty="0">
                <a:solidFill>
                  <a:schemeClr val="accent6">
                    <a:lumMod val="75000"/>
                  </a:schemeClr>
                </a:solidFill>
              </a:rPr>
            </a:br>
            <a:r>
              <a:rPr lang="en-US" sz="3200" dirty="0">
                <a:solidFill>
                  <a:schemeClr val="accent6">
                    <a:lumMod val="75000"/>
                  </a:schemeClr>
                </a:solidFill>
              </a:rPr>
              <a:t>Handwriting </a:t>
            </a:r>
            <a:r>
              <a:rPr lang="en-US" sz="3200" dirty="0">
                <a:solidFill>
                  <a:srgbClr val="000000"/>
                </a:solidFill>
              </a:rPr>
              <a:t>(slow turnaround time)</a:t>
            </a:r>
            <a:r>
              <a:rPr lang="en-US" sz="3200" dirty="0">
                <a:solidFill>
                  <a:schemeClr val="accent6">
                    <a:lumMod val="75000"/>
                  </a:schemeClr>
                </a:solidFill>
              </a:rPr>
              <a:t/>
            </a:r>
            <a:br>
              <a:rPr lang="en-US" sz="3200" dirty="0">
                <a:solidFill>
                  <a:schemeClr val="accent6">
                    <a:lumMod val="75000"/>
                  </a:schemeClr>
                </a:solidFill>
              </a:rPr>
            </a:br>
            <a:r>
              <a:rPr lang="en-US" sz="3200" dirty="0">
                <a:solidFill>
                  <a:schemeClr val="accent6">
                    <a:lumMod val="75000"/>
                  </a:schemeClr>
                </a:solidFill>
              </a:rPr>
              <a:t/>
            </a:r>
            <a:br>
              <a:rPr lang="en-US" sz="3200" dirty="0">
                <a:solidFill>
                  <a:schemeClr val="accent6">
                    <a:lumMod val="75000"/>
                  </a:schemeClr>
                </a:solidFill>
              </a:rPr>
            </a:br>
            <a:r>
              <a:rPr lang="en-US" sz="3200" dirty="0">
                <a:solidFill>
                  <a:schemeClr val="accent6">
                    <a:lumMod val="75000"/>
                  </a:schemeClr>
                </a:solidFill>
              </a:rPr>
              <a:t>Print </a:t>
            </a:r>
            <a:r>
              <a:rPr lang="en-US" sz="3200" dirty="0">
                <a:solidFill>
                  <a:srgbClr val="000000"/>
                </a:solidFill>
              </a:rPr>
              <a:t>(slow turnaround time)</a:t>
            </a:r>
            <a:r>
              <a:rPr lang="en-US" sz="3200" dirty="0">
                <a:solidFill>
                  <a:schemeClr val="accent6">
                    <a:lumMod val="75000"/>
                  </a:schemeClr>
                </a:solidFill>
              </a:rPr>
              <a:t/>
            </a:r>
            <a:br>
              <a:rPr lang="en-US" sz="3200" dirty="0">
                <a:solidFill>
                  <a:schemeClr val="accent6">
                    <a:lumMod val="75000"/>
                  </a:schemeClr>
                </a:solidFill>
              </a:rPr>
            </a:br>
            <a:r>
              <a:rPr lang="en-US" sz="3200" dirty="0">
                <a:solidFill>
                  <a:schemeClr val="accent6">
                    <a:lumMod val="75000"/>
                  </a:schemeClr>
                </a:solidFill>
              </a:rPr>
              <a:t/>
            </a:r>
            <a:br>
              <a:rPr lang="en-US" sz="3200" dirty="0">
                <a:solidFill>
                  <a:schemeClr val="accent6">
                    <a:lumMod val="75000"/>
                  </a:schemeClr>
                </a:solidFill>
              </a:rPr>
            </a:br>
            <a:r>
              <a:rPr lang="en-US" sz="3200" dirty="0">
                <a:solidFill>
                  <a:schemeClr val="accent6">
                    <a:lumMod val="75000"/>
                  </a:schemeClr>
                </a:solidFill>
              </a:rPr>
              <a:t>Skywriting </a:t>
            </a:r>
            <a:r>
              <a:rPr lang="en-US" sz="3200" dirty="0">
                <a:solidFill>
                  <a:srgbClr val="000000"/>
                </a:solidFill>
              </a:rPr>
              <a:t>(fast turnaround time)</a:t>
            </a:r>
          </a:p>
        </p:txBody>
      </p:sp>
      <p:pic>
        <p:nvPicPr>
          <p:cNvPr id="3" name="Picture 2" descr="bastille.jpg"/>
          <p:cNvPicPr>
            <a:picLocks noChangeAspect="1"/>
          </p:cNvPicPr>
          <p:nvPr/>
        </p:nvPicPr>
        <p:blipFill>
          <a:blip r:embed="rId2"/>
          <a:stretch>
            <a:fillRect/>
          </a:stretch>
        </p:blipFill>
        <p:spPr>
          <a:xfrm>
            <a:off x="6802740" y="0"/>
            <a:ext cx="2341260" cy="1752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858962"/>
          </a:xfrm>
        </p:spPr>
        <p:txBody>
          <a:bodyPr>
            <a:normAutofit fontScale="90000"/>
          </a:bodyPr>
          <a:lstStyle/>
          <a:p>
            <a:r>
              <a:rPr lang="en-US" b="1" dirty="0" smtClean="0"/>
              <a:t>Revolution </a:t>
            </a:r>
            <a:r>
              <a:rPr lang="en-US" b="1" dirty="0"/>
              <a:t>#1: 300,000 Years ago: </a:t>
            </a:r>
            <a:r>
              <a:rPr lang="en-US" dirty="0"/>
              <a:t/>
            </a:r>
            <a:br>
              <a:rPr lang="en-US" dirty="0"/>
            </a:br>
            <a:r>
              <a:rPr lang="en-US" dirty="0"/>
              <a:t/>
            </a:r>
            <a:br>
              <a:rPr lang="en-US" dirty="0"/>
            </a:br>
            <a:r>
              <a:rPr lang="en-US" sz="3200" dirty="0">
                <a:solidFill>
                  <a:srgbClr val="008000"/>
                </a:solidFill>
              </a:rPr>
              <a:t>The Advent of Language</a:t>
            </a:r>
          </a:p>
        </p:txBody>
      </p:sp>
      <p:pic>
        <p:nvPicPr>
          <p:cNvPr id="4" name="Picture 3" descr="homotaut.jpg"/>
          <p:cNvPicPr>
            <a:picLocks noChangeAspect="1"/>
          </p:cNvPicPr>
          <p:nvPr/>
        </p:nvPicPr>
        <p:blipFill>
          <a:blip r:embed="rId2"/>
          <a:stretch>
            <a:fillRect/>
          </a:stretch>
        </p:blipFill>
        <p:spPr>
          <a:xfrm>
            <a:off x="5791200" y="2514600"/>
            <a:ext cx="3000375" cy="4000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Revolution </a:t>
            </a:r>
            <a:r>
              <a:rPr lang="en-US" b="1" dirty="0"/>
              <a:t>#2:</a:t>
            </a:r>
            <a:r>
              <a:rPr lang="en-US" dirty="0"/>
              <a:t> </a:t>
            </a:r>
            <a:r>
              <a:rPr lang="en-US" b="1" dirty="0"/>
              <a:t>6000 years ago </a:t>
            </a:r>
            <a:r>
              <a:rPr lang="en-US" dirty="0"/>
              <a:t/>
            </a:r>
            <a:br>
              <a:rPr lang="en-US" dirty="0"/>
            </a:br>
            <a:r>
              <a:rPr lang="en-US" sz="3556" dirty="0">
                <a:solidFill>
                  <a:srgbClr val="008000"/>
                </a:solidFill>
              </a:rPr>
              <a:t>The Advent of Handwriting</a:t>
            </a:r>
          </a:p>
        </p:txBody>
      </p:sp>
      <p:pic>
        <p:nvPicPr>
          <p:cNvPr id="4" name="Content Placeholder 3" descr="cuneiform.jpg"/>
          <p:cNvPicPr>
            <a:picLocks noGrp="1" noChangeAspect="1"/>
          </p:cNvPicPr>
          <p:nvPr>
            <p:ph idx="1"/>
          </p:nvPr>
        </p:nvPicPr>
        <p:blipFill>
          <a:blip r:embed="rId2"/>
          <a:srcRect l="-86678" r="-86678"/>
          <a:stretch>
            <a:fillRect/>
          </a:stretch>
        </p:blipFill>
        <p:spPr>
          <a:xfrm>
            <a:off x="457200" y="1981200"/>
            <a:ext cx="8229600" cy="4525963"/>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701" name="Picture 11" descr="contain.png                                                    0032C76FHARNDISK                       BE95F007:"/>
          <p:cNvPicPr>
            <a:picLocks noGrp="1" noChangeAspect="1" noChangeArrowheads="1"/>
          </p:cNvPicPr>
          <p:nvPr>
            <p:ph sz="quarter" idx="1"/>
          </p:nvPr>
        </p:nvPicPr>
        <p:blipFill>
          <a:blip r:embed="rId2"/>
          <a:srcRect/>
          <a:stretch>
            <a:fillRect/>
          </a:stretch>
        </p:blipFill>
        <p:spPr>
          <a:xfrm>
            <a:off x="3057525" y="2154467"/>
            <a:ext cx="2778125" cy="19812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179637"/>
          </a:xfrm>
        </p:spPr>
        <p:txBody>
          <a:bodyPr>
            <a:normAutofit/>
          </a:bodyPr>
          <a:lstStyle/>
          <a:p>
            <a:pPr algn="l"/>
            <a:r>
              <a:rPr lang="en-US" b="1" dirty="0" smtClean="0"/>
              <a:t>Revolution #3: 600 </a:t>
            </a:r>
            <a:r>
              <a:rPr lang="en-US" b="1" dirty="0"/>
              <a:t>years ago: Print</a:t>
            </a:r>
            <a:r>
              <a:rPr lang="en-US" b="1" dirty="0" smtClean="0"/>
              <a:t/>
            </a:r>
            <a:br>
              <a:rPr lang="en-US" b="1" dirty="0" smtClean="0"/>
            </a:br>
            <a:r>
              <a:rPr lang="en-US" sz="2800" dirty="0" smtClean="0">
                <a:solidFill>
                  <a:srgbClr val="008000"/>
                </a:solidFill>
              </a:rPr>
              <a:t>Spoken </a:t>
            </a:r>
            <a:r>
              <a:rPr lang="en-US" sz="2800" dirty="0">
                <a:solidFill>
                  <a:srgbClr val="008000"/>
                </a:solidFill>
              </a:rPr>
              <a:t>interactions are </a:t>
            </a:r>
            <a:r>
              <a:rPr lang="en-US" sz="2800" i="1" dirty="0">
                <a:solidFill>
                  <a:srgbClr val="008000"/>
                </a:solidFill>
              </a:rPr>
              <a:t>online cognition</a:t>
            </a:r>
            <a:r>
              <a:rPr lang="en-US" sz="2800" dirty="0">
                <a:solidFill>
                  <a:srgbClr val="008000"/>
                </a:solidFill>
              </a:rPr>
              <a:t>; written interactions are </a:t>
            </a:r>
            <a:r>
              <a:rPr lang="en-US" sz="2800" i="1" dirty="0">
                <a:solidFill>
                  <a:srgbClr val="008000"/>
                </a:solidFill>
              </a:rPr>
              <a:t>offline cognition</a:t>
            </a:r>
            <a:r>
              <a:rPr lang="en-US" sz="2800" dirty="0">
                <a:solidFill>
                  <a:srgbClr val="008000"/>
                </a:solidFill>
              </a:rPr>
              <a:t>.</a:t>
            </a:r>
          </a:p>
        </p:txBody>
      </p:sp>
      <p:pic>
        <p:nvPicPr>
          <p:cNvPr id="4" name="Content Placeholder 3" descr="printingpress.png"/>
          <p:cNvPicPr>
            <a:picLocks noGrp="1" noChangeAspect="1"/>
          </p:cNvPicPr>
          <p:nvPr>
            <p:ph idx="1"/>
          </p:nvPr>
        </p:nvPicPr>
        <p:blipFill>
          <a:blip r:embed="rId2"/>
          <a:srcRect l="-67115" r="-67115"/>
          <a:stretch>
            <a:fillRect/>
          </a:stretch>
        </p:blipFill>
        <p:spPr>
          <a:xfrm>
            <a:off x="457200" y="2332037"/>
            <a:ext cx="8229600" cy="4525963"/>
          </a:xfr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56839"/>
          </a:xfrm>
        </p:spPr>
        <p:txBody>
          <a:bodyPr>
            <a:normAutofit fontScale="90000"/>
          </a:bodyPr>
          <a:lstStyle/>
          <a:p>
            <a:pPr algn="l"/>
            <a:r>
              <a:rPr lang="en-US" b="1" dirty="0" smtClean="0"/>
              <a:t>Revolution #4: 40 yrs </a:t>
            </a:r>
            <a:r>
              <a:rPr lang="en-US" b="1" dirty="0"/>
              <a:t>ago</a:t>
            </a:r>
            <a:r>
              <a:rPr lang="en-US" b="1" dirty="0" smtClean="0"/>
              <a:t>: </a:t>
            </a:r>
            <a:r>
              <a:rPr lang="en-US" b="1" dirty="0"/>
              <a:t>Internet</a:t>
            </a:r>
            <a:br>
              <a:rPr lang="en-US" b="1" dirty="0"/>
            </a:br>
            <a:r>
              <a:rPr lang="en-US" b="1" dirty="0"/>
              <a:t/>
            </a:r>
            <a:br>
              <a:rPr lang="en-US" b="1" dirty="0"/>
            </a:br>
            <a:r>
              <a:rPr lang="en-US" sz="3200" dirty="0"/>
              <a:t/>
            </a:r>
            <a:br>
              <a:rPr lang="en-US" sz="3200" dirty="0"/>
            </a:br>
            <a:endParaRPr lang="en-US" b="1" dirty="0"/>
          </a:p>
        </p:txBody>
      </p:sp>
      <p:pic>
        <p:nvPicPr>
          <p:cNvPr id="3" name="Picture 2" descr="internet.jpg"/>
          <p:cNvPicPr>
            <a:picLocks noChangeAspect="1"/>
          </p:cNvPicPr>
          <p:nvPr/>
        </p:nvPicPr>
        <p:blipFill>
          <a:blip r:embed="rId2"/>
          <a:stretch>
            <a:fillRect/>
          </a:stretch>
        </p:blipFill>
        <p:spPr>
          <a:xfrm>
            <a:off x="4817477" y="2531477"/>
            <a:ext cx="4326523" cy="432652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925762"/>
          </a:xfrm>
        </p:spPr>
        <p:txBody>
          <a:bodyPr>
            <a:normAutofit/>
          </a:bodyPr>
          <a:lstStyle/>
          <a:p>
            <a:pPr algn="l"/>
            <a:r>
              <a:rPr lang="en-US" dirty="0" smtClean="0"/>
              <a:t>   </a:t>
            </a:r>
            <a:r>
              <a:rPr lang="en-US" b="1" dirty="0"/>
              <a:t>20 years ago:  the Web</a:t>
            </a:r>
            <a:br>
              <a:rPr lang="en-US" b="1" dirty="0"/>
            </a:br>
            <a:r>
              <a:rPr lang="en-US" b="1" dirty="0"/>
              <a:t/>
            </a:r>
            <a:br>
              <a:rPr lang="en-US" b="1" dirty="0"/>
            </a:br>
            <a:endParaRPr lang="en-US" b="1" dirty="0"/>
          </a:p>
        </p:txBody>
      </p:sp>
      <p:pic>
        <p:nvPicPr>
          <p:cNvPr id="3" name="Picture 2" descr="hypercube.png"/>
          <p:cNvPicPr>
            <a:picLocks noChangeAspect="1"/>
          </p:cNvPicPr>
          <p:nvPr/>
        </p:nvPicPr>
        <p:blipFill>
          <a:blip r:embed="rId2"/>
          <a:stretch>
            <a:fillRect/>
          </a:stretch>
        </p:blipFill>
        <p:spPr>
          <a:xfrm>
            <a:off x="2667000" y="2228850"/>
            <a:ext cx="3344601" cy="36195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297362"/>
          </a:xfrm>
        </p:spPr>
        <p:txBody>
          <a:bodyPr>
            <a:normAutofit/>
          </a:bodyPr>
          <a:lstStyle/>
          <a:p>
            <a:pPr algn="l"/>
            <a:r>
              <a:rPr lang="en-US" b="1" dirty="0" smtClean="0"/>
              <a:t>Email </a:t>
            </a:r>
            <a:r>
              <a:rPr lang="en-US" b="1" dirty="0"/>
              <a:t>and Electronic Discussion Lists</a:t>
            </a:r>
            <a:br>
              <a:rPr lang="en-US" b="1" dirty="0"/>
            </a:br>
            <a:r>
              <a:rPr lang="en-US" sz="3200" b="1" dirty="0"/>
              <a:t/>
            </a:r>
            <a:br>
              <a:rPr lang="en-US" sz="3200" b="1" dirty="0"/>
            </a:br>
            <a:r>
              <a:rPr lang="en-US" sz="3200" dirty="0">
                <a:solidFill>
                  <a:srgbClr val="008000"/>
                </a:solidFill>
              </a:rPr>
              <a:t>Written discourse was accelerated to the speed of thought</a:t>
            </a:r>
            <a:r>
              <a:rPr lang="en-US" b="1" dirty="0"/>
              <a:t/>
            </a:r>
            <a:br>
              <a:rPr lang="en-US" b="1" dirty="0"/>
            </a:br>
            <a:endParaRPr lang="en-US" b="1" dirty="0"/>
          </a:p>
        </p:txBody>
      </p:sp>
      <p:pic>
        <p:nvPicPr>
          <p:cNvPr id="3" name="Picture 2" descr="brainconnect.jpg"/>
          <p:cNvPicPr>
            <a:picLocks noChangeAspect="1"/>
          </p:cNvPicPr>
          <p:nvPr/>
        </p:nvPicPr>
        <p:blipFill>
          <a:blip r:embed="rId2"/>
          <a:stretch>
            <a:fillRect/>
          </a:stretch>
        </p:blipFill>
        <p:spPr>
          <a:xfrm>
            <a:off x="0" y="0"/>
            <a:ext cx="4191000" cy="2032635"/>
          </a:xfrm>
          <a:prstGeom prst="rect">
            <a:avLst/>
          </a:prstGeom>
        </p:spPr>
      </p:pic>
      <p:pic>
        <p:nvPicPr>
          <p:cNvPr id="4" name="Picture 3" descr="symposium.jpg"/>
          <p:cNvPicPr>
            <a:picLocks noChangeAspect="1"/>
          </p:cNvPicPr>
          <p:nvPr/>
        </p:nvPicPr>
        <p:blipFill>
          <a:blip r:embed="rId3"/>
          <a:stretch>
            <a:fillRect/>
          </a:stretch>
        </p:blipFill>
        <p:spPr>
          <a:xfrm>
            <a:off x="6093736" y="4876800"/>
            <a:ext cx="3050264" cy="1981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5406"/>
            <a:ext cx="8229600" cy="2468562"/>
          </a:xfrm>
        </p:spPr>
        <p:txBody>
          <a:bodyPr>
            <a:normAutofit/>
          </a:bodyPr>
          <a:lstStyle/>
          <a:p>
            <a:pPr algn="l"/>
            <a:r>
              <a:rPr lang="en-US" sz="3200" b="1" dirty="0" smtClean="0"/>
              <a:t>Public </a:t>
            </a:r>
            <a:r>
              <a:rPr lang="en-US" sz="3200" b="1" dirty="0"/>
              <a:t>Quote/Commentary: Skywriting</a:t>
            </a:r>
            <a:r>
              <a:rPr lang="en-US" dirty="0"/>
              <a:t/>
            </a:r>
            <a:br>
              <a:rPr lang="en-US" dirty="0"/>
            </a:br>
            <a:endParaRPr lang="en-US" dirty="0"/>
          </a:p>
        </p:txBody>
      </p:sp>
      <p:sp>
        <p:nvSpPr>
          <p:cNvPr id="3" name="TextBox 2"/>
          <p:cNvSpPr txBox="1"/>
          <p:nvPr/>
        </p:nvSpPr>
        <p:spPr>
          <a:xfrm>
            <a:off x="1600200" y="1779687"/>
            <a:ext cx="8610600" cy="6093977"/>
          </a:xfrm>
          <a:prstGeom prst="rect">
            <a:avLst/>
          </a:prstGeom>
          <a:noFill/>
        </p:spPr>
        <p:txBody>
          <a:bodyPr wrap="square" rtlCol="0">
            <a:spAutoFit/>
          </a:bodyPr>
          <a:lstStyle/>
          <a:p>
            <a:endParaRPr lang="en-US">
              <a:cs typeface="Times New Roman"/>
            </a:endParaRPr>
          </a:p>
          <a:p>
            <a:r>
              <a:rPr lang="en-US" b="1">
                <a:solidFill>
                  <a:srgbClr val="0000FF"/>
                </a:solidFill>
                <a:cs typeface="Times New Roman"/>
              </a:rPr>
              <a:t>Text Text Text Text Text Text Text Text Text Text Text Text</a:t>
            </a:r>
          </a:p>
          <a:p>
            <a:r>
              <a:rPr lang="en-US" b="1">
                <a:solidFill>
                  <a:srgbClr val="0000FF"/>
                </a:solidFill>
                <a:cs typeface="Times New Roman"/>
              </a:rPr>
              <a:t>Text Text Text Text Text Text Text Text Text Text Text Text</a:t>
            </a:r>
          </a:p>
          <a:p>
            <a:r>
              <a:rPr lang="en-US" i="1">
                <a:solidFill>
                  <a:srgbClr val="0000FF"/>
                </a:solidFill>
                <a:cs typeface="Times New Roman"/>
              </a:rPr>
              <a:t>&gt;   Text Text Text Text Text Text Text Text Text Text Text Text</a:t>
            </a:r>
          </a:p>
          <a:p>
            <a:r>
              <a:rPr lang="en-US" i="1">
                <a:solidFill>
                  <a:srgbClr val="0000FF"/>
                </a:solidFill>
                <a:cs typeface="Times New Roman"/>
              </a:rPr>
              <a:t>&gt;   Text Text Text Text Text Text Text Text Text Text Text Text</a:t>
            </a:r>
          </a:p>
          <a:p>
            <a:r>
              <a:rPr lang="en-US" b="1">
                <a:solidFill>
                  <a:srgbClr val="0000FF"/>
                </a:solidFill>
                <a:cs typeface="Times New Roman"/>
              </a:rPr>
              <a:t>Text Text Text Text Text Text Text Text Text Text Text Text</a:t>
            </a:r>
          </a:p>
          <a:p>
            <a:r>
              <a:rPr lang="en-US" b="1">
                <a:solidFill>
                  <a:srgbClr val="0000FF"/>
                </a:solidFill>
                <a:cs typeface="Times New Roman"/>
              </a:rPr>
              <a:t>Text Text Text Text Text Text Text Text Text Text Text Text</a:t>
            </a:r>
          </a:p>
          <a:p>
            <a:r>
              <a:rPr lang="en-US" i="1">
                <a:solidFill>
                  <a:srgbClr val="0000FF"/>
                </a:solidFill>
                <a:cs typeface="Times New Roman"/>
              </a:rPr>
              <a:t>&gt;   Text Text Text Text Text Text Text Text Text Text Text Text</a:t>
            </a:r>
          </a:p>
          <a:p>
            <a:r>
              <a:rPr lang="en-US" i="1">
                <a:solidFill>
                  <a:srgbClr val="0000FF"/>
                </a:solidFill>
                <a:cs typeface="Times New Roman"/>
              </a:rPr>
              <a:t>&gt;   Text Text Text Text Text Text Text Text Text Text Text Text</a:t>
            </a:r>
          </a:p>
          <a:p>
            <a:r>
              <a:rPr lang="en-US" b="1">
                <a:solidFill>
                  <a:srgbClr val="0000FF"/>
                </a:solidFill>
                <a:cs typeface="Times New Roman"/>
              </a:rPr>
              <a:t>Text Text Text Text Text Text Text Text Text Text Text Text</a:t>
            </a:r>
          </a:p>
          <a:p>
            <a:r>
              <a:rPr lang="en-US" b="1">
                <a:solidFill>
                  <a:srgbClr val="0000FF"/>
                </a:solidFill>
                <a:cs typeface="Times New Roman"/>
              </a:rPr>
              <a:t>Text Text Text Text Text Text Text Text Text Text Text Text</a:t>
            </a:r>
          </a:p>
          <a:p>
            <a:r>
              <a:rPr lang="en-US" i="1">
                <a:solidFill>
                  <a:srgbClr val="0000FF"/>
                </a:solidFill>
                <a:cs typeface="Times New Roman"/>
              </a:rPr>
              <a:t>&gt;   Text Text Text Text Text Text Text Text Text Text Text Text</a:t>
            </a:r>
          </a:p>
          <a:p>
            <a:r>
              <a:rPr lang="en-US" i="1">
                <a:solidFill>
                  <a:srgbClr val="0000FF"/>
                </a:solidFill>
                <a:cs typeface="Times New Roman"/>
              </a:rPr>
              <a:t>&gt;   Text Text Text Text Text Text Text Text Text Text Text Text</a:t>
            </a:r>
          </a:p>
          <a:p>
            <a:r>
              <a:rPr lang="en-US" b="1">
                <a:solidFill>
                  <a:srgbClr val="0000FF"/>
                </a:solidFill>
                <a:cs typeface="Times New Roman"/>
              </a:rPr>
              <a:t>Text Text Text Text Text Text Text Text Text Text Text Text</a:t>
            </a:r>
          </a:p>
          <a:p>
            <a:r>
              <a:rPr lang="en-US" b="1">
                <a:solidFill>
                  <a:srgbClr val="0000FF"/>
                </a:solidFill>
                <a:cs typeface="Times New Roman"/>
              </a:rPr>
              <a:t>Text Text Text Text Text Text Text Text Text Text Text Text</a:t>
            </a:r>
          </a:p>
          <a:p>
            <a:r>
              <a:rPr lang="en-US" i="1">
                <a:solidFill>
                  <a:srgbClr val="0000FF"/>
                </a:solidFill>
                <a:cs typeface="Times New Roman"/>
              </a:rPr>
              <a:t>&gt;   Text Text Text Text Text Text Text Text Text Text Text Text</a:t>
            </a:r>
          </a:p>
          <a:p>
            <a:r>
              <a:rPr lang="en-US" i="1">
                <a:solidFill>
                  <a:srgbClr val="0000FF"/>
                </a:solidFill>
                <a:cs typeface="Times New Roman"/>
              </a:rPr>
              <a:t>&gt;   Text Text Text Text Text Text Text Text Text Text Text Text</a:t>
            </a:r>
          </a:p>
          <a:p>
            <a:endParaRPr lang="en-US" i="1">
              <a:solidFill>
                <a:srgbClr val="0000FF"/>
              </a:solidFill>
              <a:cs typeface="Times New Roman"/>
            </a:endParaRPr>
          </a:p>
          <a:p>
            <a:endParaRPr lang="en-US" sz="2200" i="1">
              <a:solidFill>
                <a:srgbClr val="0000FF"/>
              </a:solidFill>
              <a:cs typeface="Times New Roman"/>
            </a:endParaRPr>
          </a:p>
          <a:p>
            <a:pPr>
              <a:buFont typeface="Wingdings" charset="2"/>
              <a:buChar char="Ø"/>
            </a:pPr>
            <a:endParaRPr lang="en-US" sz="2200">
              <a:solidFill>
                <a:srgbClr val="0000FF"/>
              </a:solidFill>
              <a:cs typeface="Times New Roman"/>
            </a:endParaRPr>
          </a:p>
          <a:p>
            <a:r>
              <a:rPr lang="en-US" sz="2200">
                <a:solidFill>
                  <a:srgbClr val="0000FF"/>
                </a:solidFill>
                <a:cs typeface="Times New Roman"/>
              </a:rPr>
              <a:t> </a:t>
            </a:r>
          </a:p>
        </p:txBody>
      </p:sp>
      <p:pic>
        <p:nvPicPr>
          <p:cNvPr id="4" name="Content Placeholder 3" descr="man-man.jpg"/>
          <p:cNvPicPr>
            <a:picLocks noGrp="1" noChangeAspect="1"/>
          </p:cNvPicPr>
          <p:nvPr>
            <p:ph idx="1"/>
          </p:nvPr>
        </p:nvPicPr>
        <p:blipFill>
          <a:blip r:embed="rId2"/>
          <a:srcRect l="-22530" r="-22530"/>
          <a:stretch>
            <a:fillRect/>
          </a:stretch>
        </p:blipFill>
        <p:spPr>
          <a:xfrm>
            <a:off x="-304800" y="0"/>
            <a:ext cx="2078327" cy="1143000"/>
          </a:xfrm>
        </p:spPr>
      </p:pic>
      <p:pic>
        <p:nvPicPr>
          <p:cNvPr id="5" name="Content Placeholder 3" descr="orator.jpg"/>
          <p:cNvPicPr>
            <a:picLocks noChangeAspect="1"/>
          </p:cNvPicPr>
          <p:nvPr/>
        </p:nvPicPr>
        <p:blipFill>
          <a:blip r:embed="rId3"/>
          <a:srcRect l="-72103" r="-72103"/>
          <a:stretch>
            <a:fillRect/>
          </a:stretch>
        </p:blipFill>
        <p:spPr>
          <a:xfrm>
            <a:off x="6781800" y="-22317"/>
            <a:ext cx="3276600" cy="180200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b="1" dirty="0" smtClean="0"/>
              <a:t>Scholarly </a:t>
            </a:r>
            <a:r>
              <a:rPr lang="en-US" b="1" dirty="0"/>
              <a:t>Skywriting</a:t>
            </a:r>
          </a:p>
        </p:txBody>
      </p:sp>
      <p:pic>
        <p:nvPicPr>
          <p:cNvPr id="4" name="Content Placeholder 3" descr="skywrite.gif"/>
          <p:cNvPicPr>
            <a:picLocks noGrp="1" noChangeAspect="1"/>
          </p:cNvPicPr>
          <p:nvPr>
            <p:ph idx="1"/>
          </p:nvPr>
        </p:nvPicPr>
        <p:blipFill>
          <a:blip r:embed="rId3"/>
          <a:srcRect l="-42876" r="-42876"/>
          <a:stretch>
            <a:fillRect/>
          </a:stretch>
        </p:blipFill>
        <p:spPr>
          <a:xfrm>
            <a:off x="-152400" y="1219200"/>
            <a:ext cx="8229600" cy="4525963"/>
          </a:xfrm>
        </p:spPr>
      </p:pic>
      <p:sp>
        <p:nvSpPr>
          <p:cNvPr id="6" name="Rectangle 5"/>
          <p:cNvSpPr/>
          <p:nvPr/>
        </p:nvSpPr>
        <p:spPr>
          <a:xfrm>
            <a:off x="6172200" y="0"/>
            <a:ext cx="2971800" cy="2308325"/>
          </a:xfrm>
          <a:prstGeom prst="rect">
            <a:avLst/>
          </a:prstGeom>
        </p:spPr>
        <p:txBody>
          <a:bodyPr wrap="square">
            <a:spAutoFit/>
          </a:bodyPr>
          <a:lstStyle/>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p:txBody>
      </p:sp>
      <p:pic>
        <p:nvPicPr>
          <p:cNvPr id="7" name="Content Placeholder 3" descr="man-man.jpg"/>
          <p:cNvPicPr>
            <a:picLocks noChangeAspect="1"/>
          </p:cNvPicPr>
          <p:nvPr/>
        </p:nvPicPr>
        <p:blipFill>
          <a:blip r:embed="rId4"/>
          <a:srcRect l="-22530" r="-22530"/>
          <a:stretch>
            <a:fillRect/>
          </a:stretch>
        </p:blipFill>
        <p:spPr>
          <a:xfrm>
            <a:off x="-304800" y="5562600"/>
            <a:ext cx="2355437" cy="1295400"/>
          </a:xfrm>
          <a:prstGeom prst="rect">
            <a:avLst/>
          </a:prstGeom>
        </p:spPr>
      </p:pic>
      <p:pic>
        <p:nvPicPr>
          <p:cNvPr id="8" name="Content Placeholder 3" descr="orator.jpg"/>
          <p:cNvPicPr>
            <a:picLocks noChangeAspect="1"/>
          </p:cNvPicPr>
          <p:nvPr/>
        </p:nvPicPr>
        <p:blipFill>
          <a:blip r:embed="rId5"/>
          <a:srcRect l="-72103" r="-72103"/>
          <a:stretch>
            <a:fillRect/>
          </a:stretch>
        </p:blipFill>
        <p:spPr>
          <a:xfrm>
            <a:off x="6172200" y="4602163"/>
            <a:ext cx="4156654" cy="2286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55520"/>
          </a:xfrm>
        </p:spPr>
        <p:txBody>
          <a:bodyPr>
            <a:normAutofit fontScale="90000"/>
          </a:bodyPr>
          <a:lstStyle/>
          <a:p>
            <a:pPr algn="l"/>
            <a:r>
              <a:rPr lang="en-US" b="1" dirty="0" smtClean="0"/>
              <a:t>BBS </a:t>
            </a:r>
            <a:r>
              <a:rPr lang="en-US" b="1" dirty="0"/>
              <a:t>"Open Peer Commentary”</a:t>
            </a:r>
            <a:br>
              <a:rPr lang="en-US" b="1" dirty="0"/>
            </a:br>
            <a:r>
              <a:rPr lang="en-US" sz="2800" dirty="0">
                <a:solidFill>
                  <a:srgbClr val="008000"/>
                </a:solidFill>
              </a:rPr>
              <a:t>A peer commentary journal (1978) that began 40 years before its time </a:t>
            </a:r>
            <a:br>
              <a:rPr lang="en-US" sz="2800" dirty="0">
                <a:solidFill>
                  <a:srgbClr val="008000"/>
                </a:solidFill>
              </a:rPr>
            </a:br>
            <a:r>
              <a:rPr lang="en-US" sz="2800" dirty="0">
                <a:solidFill>
                  <a:srgbClr val="008000"/>
                </a:solidFill>
              </a:rPr>
              <a:t>It was always waiting for the medium that makes “scholarly skywriting at the speed of thought” possible</a:t>
            </a:r>
            <a:endParaRPr lang="en-US" b="1" dirty="0"/>
          </a:p>
        </p:txBody>
      </p:sp>
      <p:pic>
        <p:nvPicPr>
          <p:cNvPr id="4" name="Picture 3" descr="bbs.jpg"/>
          <p:cNvPicPr>
            <a:picLocks noChangeAspect="1"/>
          </p:cNvPicPr>
          <p:nvPr/>
        </p:nvPicPr>
        <p:blipFill>
          <a:blip r:embed="rId2"/>
          <a:stretch>
            <a:fillRect/>
          </a:stretch>
        </p:blipFill>
        <p:spPr>
          <a:xfrm>
            <a:off x="2514600" y="2484120"/>
            <a:ext cx="3307976" cy="437388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fontScale="90000"/>
          </a:bodyPr>
          <a:lstStyle/>
          <a:p>
            <a:pPr algn="l"/>
            <a:r>
              <a:rPr lang="en-US" sz="3556" b="1" dirty="0" smtClean="0"/>
              <a:t>Open </a:t>
            </a:r>
            <a:r>
              <a:rPr lang="en-US" sz="3556" b="1" dirty="0"/>
              <a:t>Access: The Real Motivation</a:t>
            </a:r>
            <a:br>
              <a:rPr lang="en-US" sz="3556" b="1" dirty="0"/>
            </a:br>
            <a:r>
              <a:rPr lang="en-US" sz="3556" b="1" dirty="0"/>
              <a:t/>
            </a:r>
            <a:br>
              <a:rPr lang="en-US" sz="3556" b="1" dirty="0"/>
            </a:br>
            <a:r>
              <a:rPr lang="en-US" sz="3200" dirty="0">
                <a:solidFill>
                  <a:srgbClr val="008000"/>
                </a:solidFill>
              </a:rPr>
              <a:t>The real motivation for Open Access is not just to get peer-reviewed research articles online and freely accessible…</a:t>
            </a:r>
            <a:r>
              <a:rPr lang="en-US" sz="3556" b="1" dirty="0"/>
              <a:t/>
            </a:r>
            <a:br>
              <a:rPr lang="en-US" sz="3556" b="1" dirty="0"/>
            </a:br>
            <a:r>
              <a:rPr lang="en-US" sz="3556" b="1" dirty="0"/>
              <a:t/>
            </a:r>
            <a:br>
              <a:rPr lang="en-US" sz="3556" b="1" dirty="0"/>
            </a:br>
            <a:endParaRPr lang="en-US" sz="3556" b="1" dirty="0"/>
          </a:p>
        </p:txBody>
      </p:sp>
      <p:pic>
        <p:nvPicPr>
          <p:cNvPr id="3" name="Picture 2" descr="bbs-harnad.png"/>
          <p:cNvPicPr>
            <a:picLocks noChangeAspect="1"/>
          </p:cNvPicPr>
          <p:nvPr/>
        </p:nvPicPr>
        <p:blipFill>
          <a:blip r:embed="rId2"/>
          <a:stretch>
            <a:fillRect/>
          </a:stretch>
        </p:blipFill>
        <p:spPr>
          <a:xfrm>
            <a:off x="6009386" y="2544311"/>
            <a:ext cx="3134614" cy="4313689"/>
          </a:xfrm>
          <a:prstGeom prst="rect">
            <a:avLst/>
          </a:prstGeom>
        </p:spPr>
      </p:pic>
      <p:pic>
        <p:nvPicPr>
          <p:cNvPr id="4" name="Content Placeholder 3" descr="journscavans.jpg"/>
          <p:cNvPicPr>
            <a:picLocks noGrp="1" noChangeAspect="1"/>
          </p:cNvPicPr>
          <p:nvPr>
            <p:ph idx="1"/>
          </p:nvPr>
        </p:nvPicPr>
        <p:blipFill>
          <a:blip r:embed="rId3"/>
          <a:srcRect l="-99642" r="-99642"/>
          <a:stretch>
            <a:fillRect/>
          </a:stretch>
        </p:blipFill>
        <p:spPr>
          <a:xfrm>
            <a:off x="-1905000" y="3714970"/>
            <a:ext cx="5715000" cy="314303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8839200" cy="3916362"/>
          </a:xfrm>
        </p:spPr>
        <p:txBody>
          <a:bodyPr>
            <a:normAutofit fontScale="90000"/>
          </a:bodyPr>
          <a:lstStyle/>
          <a:p>
            <a:pPr algn="l"/>
            <a:r>
              <a:rPr lang="en-US" sz="3556" dirty="0" smtClean="0"/>
              <a:t> </a:t>
            </a:r>
            <a:r>
              <a:rPr lang="en-US" sz="3556" b="1" dirty="0" smtClean="0"/>
              <a:t>Scholarly </a:t>
            </a:r>
            <a:r>
              <a:rPr lang="en-US" sz="3556" b="1" dirty="0"/>
              <a:t>Skywriting at the Speed of Thought</a:t>
            </a:r>
            <a:br>
              <a:rPr lang="en-US" sz="3556" b="1" dirty="0"/>
            </a:br>
            <a:r>
              <a:rPr lang="en-US" b="1" dirty="0"/>
              <a:t/>
            </a:r>
            <a:br>
              <a:rPr lang="en-US" b="1" dirty="0"/>
            </a:br>
            <a:r>
              <a:rPr lang="en-US" sz="3200" dirty="0">
                <a:solidFill>
                  <a:srgbClr val="008000"/>
                </a:solidFill>
              </a:rPr>
              <a:t>… but to make </a:t>
            </a:r>
            <a:r>
              <a:rPr lang="en-US" sz="3200" b="1" dirty="0">
                <a:solidFill>
                  <a:srgbClr val="008000"/>
                </a:solidFill>
              </a:rPr>
              <a:t>real-time public quote/commentary on the Open Access research corpus </a:t>
            </a:r>
            <a:r>
              <a:rPr lang="en-US" sz="3200" dirty="0">
                <a:solidFill>
                  <a:srgbClr val="008000"/>
                </a:solidFill>
              </a:rPr>
              <a:t>possible, by restoring cognitive interaction to the speed of thought</a:t>
            </a:r>
            <a:r>
              <a:rPr lang="en-US" b="1" dirty="0"/>
              <a:t/>
            </a:r>
            <a:br>
              <a:rPr lang="en-US" b="1" dirty="0"/>
            </a:br>
            <a:r>
              <a:rPr lang="en-US" b="1" dirty="0"/>
              <a:t/>
            </a:r>
            <a:br>
              <a:rPr lang="en-US" b="1" dirty="0"/>
            </a:br>
            <a:endParaRPr lang="en-US" b="1" dirty="0"/>
          </a:p>
        </p:txBody>
      </p:sp>
      <p:sp>
        <p:nvSpPr>
          <p:cNvPr id="3" name="Rectangle 2"/>
          <p:cNvSpPr/>
          <p:nvPr/>
        </p:nvSpPr>
        <p:spPr>
          <a:xfrm>
            <a:off x="6400800" y="0"/>
            <a:ext cx="4572000" cy="2308325"/>
          </a:xfrm>
          <a:prstGeom prst="rect">
            <a:avLst/>
          </a:prstGeom>
        </p:spPr>
        <p:txBody>
          <a:bodyPr>
            <a:spAutoFit/>
          </a:bodyPr>
          <a:lstStyle/>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p:txBody>
      </p:sp>
      <p:pic>
        <p:nvPicPr>
          <p:cNvPr id="4" name="Picture 3" descr="brainconnect.jpg"/>
          <p:cNvPicPr>
            <a:picLocks noChangeAspect="1"/>
          </p:cNvPicPr>
          <p:nvPr/>
        </p:nvPicPr>
        <p:blipFill>
          <a:blip r:embed="rId2"/>
          <a:stretch>
            <a:fillRect/>
          </a:stretch>
        </p:blipFill>
        <p:spPr>
          <a:xfrm>
            <a:off x="0" y="4825365"/>
            <a:ext cx="4191000" cy="203263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Collaboration </a:t>
            </a:r>
            <a:r>
              <a:rPr lang="en-US" b="1" dirty="0"/>
              <a:t>and Interactive Cognition</a:t>
            </a:r>
          </a:p>
        </p:txBody>
      </p:sp>
      <p:pic>
        <p:nvPicPr>
          <p:cNvPr id="4" name="Picture 3" descr="symposium.jpg"/>
          <p:cNvPicPr>
            <a:picLocks noChangeAspect="1"/>
          </p:cNvPicPr>
          <p:nvPr/>
        </p:nvPicPr>
        <p:blipFill>
          <a:blip r:embed="rId2"/>
          <a:stretch>
            <a:fillRect/>
          </a:stretch>
        </p:blipFill>
        <p:spPr>
          <a:xfrm>
            <a:off x="2514600" y="2514600"/>
            <a:ext cx="4289456" cy="278607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1" name="Picture 4" descr="&#10;coloropon.gif                                                  0007E7C6HarnDisk OSX                   B7C7AF91:"/>
          <p:cNvPicPr>
            <a:picLocks noChangeAspect="1" noChangeArrowheads="1"/>
          </p:cNvPicPr>
          <p:nvPr/>
        </p:nvPicPr>
        <p:blipFill>
          <a:blip r:embed="rId2"/>
          <a:srcRect/>
          <a:stretch>
            <a:fillRect/>
          </a:stretch>
        </p:blipFill>
        <p:spPr bwMode="auto">
          <a:xfrm>
            <a:off x="2133600" y="4746625"/>
            <a:ext cx="2743200" cy="1898650"/>
          </a:xfrm>
          <a:prstGeom prst="rect">
            <a:avLst/>
          </a:prstGeom>
          <a:noFill/>
          <a:ln w="9525">
            <a:noFill/>
            <a:miter lim="800000"/>
            <a:headEnd/>
            <a:tailEnd/>
          </a:ln>
        </p:spPr>
      </p:pic>
      <p:pic>
        <p:nvPicPr>
          <p:cNvPr id="27652" name="Picture 5" descr=" cones.gif                                                      0007E7C6HarnDisk OSX                   B7C7AF91:"/>
          <p:cNvPicPr>
            <a:picLocks noChangeAspect="1" noChangeArrowheads="1"/>
          </p:cNvPicPr>
          <p:nvPr/>
        </p:nvPicPr>
        <p:blipFill>
          <a:blip r:embed="rId3"/>
          <a:srcRect/>
          <a:stretch>
            <a:fillRect/>
          </a:stretch>
        </p:blipFill>
        <p:spPr bwMode="auto">
          <a:xfrm>
            <a:off x="304800" y="3200400"/>
            <a:ext cx="2286000" cy="1801813"/>
          </a:xfrm>
          <a:prstGeom prst="rect">
            <a:avLst/>
          </a:prstGeom>
          <a:noFill/>
          <a:ln w="9525">
            <a:noFill/>
            <a:miter lim="800000"/>
            <a:headEnd/>
            <a:tailEnd/>
          </a:ln>
        </p:spPr>
      </p:pic>
      <p:pic>
        <p:nvPicPr>
          <p:cNvPr id="27653" name="Picture 6" descr="&#10;spectrum7.gif                                                  0007E7C6HarnDisk OSX                   B7C7AF91:"/>
          <p:cNvPicPr>
            <a:picLocks noChangeAspect="1" noChangeArrowheads="1"/>
          </p:cNvPicPr>
          <p:nvPr/>
        </p:nvPicPr>
        <p:blipFill>
          <a:blip r:embed="rId4"/>
          <a:srcRect/>
          <a:stretch>
            <a:fillRect/>
          </a:stretch>
        </p:blipFill>
        <p:spPr bwMode="auto">
          <a:xfrm>
            <a:off x="304800" y="228600"/>
            <a:ext cx="2362200" cy="2347913"/>
          </a:xfrm>
          <a:prstGeom prst="rect">
            <a:avLst/>
          </a:prstGeom>
          <a:noFill/>
          <a:ln w="9525">
            <a:noFill/>
            <a:miter lim="800000"/>
            <a:headEnd/>
            <a:tailEnd/>
          </a:ln>
        </p:spPr>
      </p:pic>
      <p:pic>
        <p:nvPicPr>
          <p:cNvPr id="27654" name="Picture 7" descr="&#10;rainbow3.jpeg                                                  0007E7C6HarnDisk OSX                   B7C7AF91:"/>
          <p:cNvPicPr>
            <a:picLocks noChangeAspect="1" noChangeArrowheads="1"/>
          </p:cNvPicPr>
          <p:nvPr/>
        </p:nvPicPr>
        <p:blipFill>
          <a:blip r:embed="rId5"/>
          <a:srcRect/>
          <a:stretch>
            <a:fillRect/>
          </a:stretch>
        </p:blipFill>
        <p:spPr bwMode="auto">
          <a:xfrm>
            <a:off x="4724400" y="0"/>
            <a:ext cx="4419600" cy="4117975"/>
          </a:xfrm>
          <a:prstGeom prst="rect">
            <a:avLst/>
          </a:prstGeom>
          <a:noFill/>
          <a:ln w="9525">
            <a:noFill/>
            <a:miter lim="800000"/>
            <a:headEnd/>
            <a:tailEnd/>
          </a:ln>
        </p:spPr>
      </p:pic>
      <p:sp>
        <p:nvSpPr>
          <p:cNvPr id="27655" name="Rectangle 8"/>
          <p:cNvSpPr>
            <a:spLocks noGrp="1" noChangeArrowheads="1"/>
          </p:cNvSpPr>
          <p:nvPr>
            <p:ph type="title" idx="4294967295"/>
          </p:nvPr>
        </p:nvSpPr>
        <p:spPr>
          <a:xfrm>
            <a:off x="4724400" y="4191000"/>
            <a:ext cx="4191000" cy="533400"/>
          </a:xfrm>
        </p:spPr>
        <p:txBody>
          <a:bodyPr/>
          <a:lstStyle/>
          <a:p>
            <a:pPr eaLnBrk="1" hangingPunct="1"/>
            <a:r>
              <a:rPr lang="en-US" sz="2200" b="1" dirty="0" smtClean="0">
                <a:solidFill>
                  <a:schemeClr val="tx1"/>
                </a:solidFill>
              </a:rPr>
              <a:t>Categorical </a:t>
            </a:r>
            <a:r>
              <a:rPr lang="en-US" sz="2200" b="1" dirty="0">
                <a:solidFill>
                  <a:schemeClr val="tx1"/>
                </a:solidFill>
              </a:rPr>
              <a:t>Perception (CP)</a:t>
            </a:r>
            <a:endParaRPr lang="en-US" dirty="0"/>
          </a:p>
        </p:txBody>
      </p:sp>
      <p:pic>
        <p:nvPicPr>
          <p:cNvPr id="27656" name="Picture 9" descr=" cube2.gif                                                      0007E7C6HarnDisk OSX                   B7C7AF91:"/>
          <p:cNvPicPr>
            <a:picLocks noChangeAspect="1" noChangeArrowheads="1"/>
          </p:cNvPicPr>
          <p:nvPr/>
        </p:nvPicPr>
        <p:blipFill>
          <a:blip r:embed="rId6"/>
          <a:srcRect/>
          <a:stretch>
            <a:fillRect/>
          </a:stretch>
        </p:blipFill>
        <p:spPr bwMode="auto">
          <a:xfrm>
            <a:off x="533400" y="5181600"/>
            <a:ext cx="1390650" cy="13366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2163762"/>
          </a:xfrm>
        </p:spPr>
        <p:txBody>
          <a:bodyPr>
            <a:normAutofit/>
          </a:bodyPr>
          <a:lstStyle/>
          <a:p>
            <a:pPr algn="l"/>
            <a:r>
              <a:rPr lang="en-US" sz="4000" dirty="0" smtClean="0"/>
              <a:t> </a:t>
            </a:r>
            <a:r>
              <a:rPr lang="en-US" sz="4000" b="1" dirty="0" smtClean="0"/>
              <a:t>“</a:t>
            </a:r>
            <a:r>
              <a:rPr lang="en-US" sz="4000" b="1" dirty="0"/>
              <a:t>Live” Dialogue with Dead Text</a:t>
            </a:r>
            <a:r>
              <a:rPr lang="en-US" b="1" dirty="0"/>
              <a:t/>
            </a:r>
            <a:br>
              <a:rPr lang="en-US" b="1" dirty="0"/>
            </a:br>
            <a:r>
              <a:rPr lang="en-US" sz="3200" dirty="0">
                <a:solidFill>
                  <a:srgbClr val="008000"/>
                </a:solidFill>
              </a:rPr>
              <a:t>Skywriting is public, global, interactive</a:t>
            </a:r>
            <a:br>
              <a:rPr lang="en-US" sz="3200" dirty="0">
                <a:solidFill>
                  <a:srgbClr val="008000"/>
                </a:solidFill>
              </a:rPr>
            </a:br>
            <a:r>
              <a:rPr lang="en-US" sz="3200" dirty="0">
                <a:solidFill>
                  <a:srgbClr val="008000"/>
                </a:solidFill>
              </a:rPr>
              <a:t>(and even possible with dead authors!)</a:t>
            </a:r>
          </a:p>
        </p:txBody>
      </p:sp>
      <p:sp>
        <p:nvSpPr>
          <p:cNvPr id="3" name="Rectangle 2"/>
          <p:cNvSpPr/>
          <p:nvPr/>
        </p:nvSpPr>
        <p:spPr>
          <a:xfrm>
            <a:off x="3048000" y="3124200"/>
            <a:ext cx="4572000" cy="2308325"/>
          </a:xfrm>
          <a:prstGeom prst="rect">
            <a:avLst/>
          </a:prstGeom>
        </p:spPr>
        <p:txBody>
          <a:bodyPr>
            <a:spAutoFit/>
          </a:bodyPr>
          <a:lstStyle/>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a:p>
            <a:r>
              <a:rPr lang="en-US" sz="900" b="1">
                <a:solidFill>
                  <a:srgbClr val="0000FF"/>
                </a:solidFill>
                <a:cs typeface="Times New Roman"/>
              </a:rPr>
              <a:t>Text Text Text Text Text Text Text Text Text Text Text Text</a:t>
            </a:r>
          </a:p>
          <a:p>
            <a:r>
              <a:rPr lang="en-US" sz="900" b="1">
                <a:solidFill>
                  <a:srgbClr val="0000FF"/>
                </a:solidFill>
                <a:cs typeface="Times New Roman"/>
              </a:rPr>
              <a:t>Text Text Text Text Text Text Text Text Text Text Text Text</a:t>
            </a:r>
          </a:p>
          <a:p>
            <a:r>
              <a:rPr lang="en-US" sz="900" i="1">
                <a:solidFill>
                  <a:srgbClr val="0000FF"/>
                </a:solidFill>
                <a:cs typeface="Times New Roman"/>
              </a:rPr>
              <a:t>&gt;   Text Text Text Text Text Text Text Text Text Text Text Text</a:t>
            </a:r>
          </a:p>
          <a:p>
            <a:r>
              <a:rPr lang="en-US" sz="900" i="1">
                <a:solidFill>
                  <a:srgbClr val="0000FF"/>
                </a:solidFill>
                <a:cs typeface="Times New Roman"/>
              </a:rPr>
              <a:t>&gt;   Text Text Text Text Text Text Text Text Text Text Text Text</a:t>
            </a:r>
          </a:p>
        </p:txBody>
      </p:sp>
      <p:pic>
        <p:nvPicPr>
          <p:cNvPr id="4" name="Content Placeholder 3" descr="man-man.jpg"/>
          <p:cNvPicPr>
            <a:picLocks noChangeAspect="1"/>
          </p:cNvPicPr>
          <p:nvPr/>
        </p:nvPicPr>
        <p:blipFill>
          <a:blip r:embed="rId2"/>
          <a:srcRect l="-22530" r="-22530"/>
          <a:stretch>
            <a:fillRect/>
          </a:stretch>
        </p:blipFill>
        <p:spPr>
          <a:xfrm>
            <a:off x="-304800" y="5562600"/>
            <a:ext cx="2355437" cy="1295400"/>
          </a:xfrm>
          <a:prstGeom prst="rect">
            <a:avLst/>
          </a:prstGeom>
        </p:spPr>
      </p:pic>
      <p:pic>
        <p:nvPicPr>
          <p:cNvPr id="5" name="Content Placeholder 3" descr="orator.jpg"/>
          <p:cNvPicPr>
            <a:picLocks noChangeAspect="1"/>
          </p:cNvPicPr>
          <p:nvPr/>
        </p:nvPicPr>
        <p:blipFill>
          <a:blip r:embed="rId3"/>
          <a:srcRect l="-72103" r="-72103"/>
          <a:stretch>
            <a:fillRect/>
          </a:stretch>
        </p:blipFill>
        <p:spPr>
          <a:xfrm>
            <a:off x="6172200" y="1020762"/>
            <a:ext cx="4156654" cy="2286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848600" cy="1143000"/>
          </a:xfrm>
        </p:spPr>
        <p:txBody>
          <a:bodyPr>
            <a:normAutofit/>
          </a:bodyPr>
          <a:lstStyle/>
          <a:p>
            <a:r>
              <a:rPr lang="en-US" sz="3000" dirty="0" smtClean="0"/>
              <a:t> </a:t>
            </a:r>
            <a:r>
              <a:rPr lang="en-US" sz="3000" b="1" dirty="0" smtClean="0"/>
              <a:t>Our </a:t>
            </a:r>
            <a:r>
              <a:rPr lang="en-US" sz="3000" b="1" dirty="0"/>
              <a:t>Cognitive Commons</a:t>
            </a:r>
          </a:p>
        </p:txBody>
      </p:sp>
      <p:pic>
        <p:nvPicPr>
          <p:cNvPr id="3" name="Picture 2" descr="symposium.jpg"/>
          <p:cNvPicPr>
            <a:picLocks noChangeAspect="1"/>
          </p:cNvPicPr>
          <p:nvPr/>
        </p:nvPicPr>
        <p:blipFill>
          <a:blip r:embed="rId2"/>
          <a:stretch>
            <a:fillRect/>
          </a:stretch>
        </p:blipFill>
        <p:spPr>
          <a:xfrm>
            <a:off x="2057400" y="2362200"/>
            <a:ext cx="4289456" cy="2786077"/>
          </a:xfrm>
          <a:prstGeom prst="rect">
            <a:avLst/>
          </a:prstGeom>
        </p:spPr>
      </p:pic>
      <p:pic>
        <p:nvPicPr>
          <p:cNvPr id="6" name="Picture 5" descr="grazing.jpg"/>
          <p:cNvPicPr>
            <a:picLocks noChangeAspect="1"/>
          </p:cNvPicPr>
          <p:nvPr/>
        </p:nvPicPr>
        <p:blipFill>
          <a:blip r:embed="rId3"/>
          <a:stretch>
            <a:fillRect/>
          </a:stretch>
        </p:blipFill>
        <p:spPr>
          <a:xfrm>
            <a:off x="6196603" y="592723"/>
            <a:ext cx="2947397" cy="1769477"/>
          </a:xfrm>
          <a:prstGeom prst="rect">
            <a:avLst/>
          </a:prstGeom>
        </p:spPr>
      </p:pic>
      <p:pic>
        <p:nvPicPr>
          <p:cNvPr id="7" name="Content Placeholder 3" descr="mushrooms.jpg"/>
          <p:cNvPicPr>
            <a:picLocks noGrp="1" noChangeAspect="1"/>
          </p:cNvPicPr>
          <p:nvPr>
            <p:ph idx="1"/>
          </p:nvPr>
        </p:nvPicPr>
        <p:blipFill>
          <a:blip r:embed="rId4"/>
          <a:srcRect l="-76262" r="-76262"/>
          <a:stretch>
            <a:fillRect/>
          </a:stretch>
        </p:blipFill>
        <p:spPr>
          <a:xfrm>
            <a:off x="-1660677" y="3886200"/>
            <a:ext cx="5403651" cy="29718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Cognition?</a:t>
            </a:r>
            <a:endParaRPr lang="en-US" dirty="0"/>
          </a:p>
        </p:txBody>
      </p:sp>
      <p:pic>
        <p:nvPicPr>
          <p:cNvPr id="4" name="Content Placeholder 3" descr="cogito.jpg"/>
          <p:cNvPicPr>
            <a:picLocks noGrp="1" noChangeAspect="1"/>
          </p:cNvPicPr>
          <p:nvPr>
            <p:ph idx="1"/>
          </p:nvPr>
        </p:nvPicPr>
        <p:blipFill>
          <a:blip r:embed="rId2"/>
          <a:srcRect l="-66372" r="-66372"/>
          <a:stretch>
            <a:fillRect/>
          </a:stretch>
        </p:blip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Cognition?</a:t>
            </a:r>
            <a:endParaRPr lang="en-US" dirty="0"/>
          </a:p>
        </p:txBody>
      </p:sp>
      <p:pic>
        <p:nvPicPr>
          <p:cNvPr id="5" name="Picture 4" descr="noosphere.gif"/>
          <p:cNvPicPr>
            <a:picLocks noChangeAspect="1"/>
          </p:cNvPicPr>
          <p:nvPr/>
        </p:nvPicPr>
        <p:blipFill>
          <a:blip r:embed="rId2"/>
          <a:stretch>
            <a:fillRect/>
          </a:stretch>
        </p:blipFill>
        <p:spPr>
          <a:xfrm>
            <a:off x="2400300" y="1492250"/>
            <a:ext cx="4343400" cy="38735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Cognition?</a:t>
            </a:r>
            <a:endParaRPr lang="en-US" dirty="0"/>
          </a:p>
        </p:txBody>
      </p:sp>
      <p:pic>
        <p:nvPicPr>
          <p:cNvPr id="4" name="Picture 3" descr="britlib.jpg"/>
          <p:cNvPicPr>
            <a:picLocks noChangeAspect="1"/>
          </p:cNvPicPr>
          <p:nvPr/>
        </p:nvPicPr>
        <p:blipFill>
          <a:blip r:embed="rId2"/>
          <a:stretch>
            <a:fillRect/>
          </a:stretch>
        </p:blipFill>
        <p:spPr>
          <a:xfrm>
            <a:off x="1397000" y="2244339"/>
            <a:ext cx="6350000" cy="42799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Cognition?</a:t>
            </a:r>
            <a:endParaRPr lang="en-US" dirty="0"/>
          </a:p>
        </p:txBody>
      </p:sp>
      <p:pic>
        <p:nvPicPr>
          <p:cNvPr id="4" name="Content Placeholder 3" descr="man-man.jpg"/>
          <p:cNvPicPr>
            <a:picLocks noChangeAspect="1"/>
          </p:cNvPicPr>
          <p:nvPr/>
        </p:nvPicPr>
        <p:blipFill>
          <a:blip r:embed="rId2"/>
          <a:srcRect l="-22530" r="-22530"/>
          <a:stretch>
            <a:fillRect/>
          </a:stretch>
        </p:blipFill>
        <p:spPr>
          <a:xfrm>
            <a:off x="215857" y="1700458"/>
            <a:ext cx="8229600" cy="4525963"/>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Cognition?</a:t>
            </a:r>
            <a:endParaRPr lang="en-US" dirty="0"/>
          </a:p>
        </p:txBody>
      </p:sp>
      <p:pic>
        <p:nvPicPr>
          <p:cNvPr id="6" name="Picture 5" descr="corpmeet.jpg"/>
          <p:cNvPicPr>
            <a:picLocks noChangeAspect="1"/>
          </p:cNvPicPr>
          <p:nvPr/>
        </p:nvPicPr>
        <p:blipFill>
          <a:blip r:embed="rId2"/>
          <a:stretch>
            <a:fillRect/>
          </a:stretch>
        </p:blipFill>
        <p:spPr>
          <a:xfrm>
            <a:off x="1931007" y="1732366"/>
            <a:ext cx="4766542" cy="476654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Cognition?</a:t>
            </a:r>
            <a:endParaRPr lang="en-US" dirty="0"/>
          </a:p>
        </p:txBody>
      </p:sp>
      <p:pic>
        <p:nvPicPr>
          <p:cNvPr id="5" name="Picture 4" descr="brainact.jpg"/>
          <p:cNvPicPr>
            <a:picLocks noChangeAspect="1"/>
          </p:cNvPicPr>
          <p:nvPr/>
        </p:nvPicPr>
        <p:blipFill>
          <a:blip r:embed="rId2"/>
          <a:stretch>
            <a:fillRect/>
          </a:stretch>
        </p:blipFill>
        <p:spPr>
          <a:xfrm>
            <a:off x="733425" y="1417638"/>
            <a:ext cx="7953375" cy="54197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Cognition?</a:t>
            </a:r>
            <a:endParaRPr lang="en-US" dirty="0"/>
          </a:p>
        </p:txBody>
      </p:sp>
      <p:pic>
        <p:nvPicPr>
          <p:cNvPr id="6" name="Picture 5" descr="paper_and_pencil2.png"/>
          <p:cNvPicPr>
            <a:picLocks noChangeAspect="1"/>
          </p:cNvPicPr>
          <p:nvPr/>
        </p:nvPicPr>
        <p:blipFill>
          <a:blip r:embed="rId2"/>
          <a:stretch>
            <a:fillRect/>
          </a:stretch>
        </p:blipFill>
        <p:spPr>
          <a:xfrm>
            <a:off x="2260530" y="1417638"/>
            <a:ext cx="4513004" cy="526173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Mind?</a:t>
            </a:r>
            <a:endParaRPr lang="en-US" dirty="0"/>
          </a:p>
        </p:txBody>
      </p:sp>
      <p:pic>
        <p:nvPicPr>
          <p:cNvPr id="5" name="Picture 4" descr="cosmicmind.jpg"/>
          <p:cNvPicPr>
            <a:picLocks noChangeAspect="1"/>
          </p:cNvPicPr>
          <p:nvPr/>
        </p:nvPicPr>
        <p:blipFill>
          <a:blip r:embed="rId2"/>
          <a:stretch>
            <a:fillRect/>
          </a:stretch>
        </p:blipFill>
        <p:spPr>
          <a:xfrm>
            <a:off x="1433293" y="1888867"/>
            <a:ext cx="6142317" cy="476559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1" descr="stim1.jpg"/>
          <p:cNvPicPr>
            <a:picLocks noChangeAspect="1"/>
          </p:cNvPicPr>
          <p:nvPr/>
        </p:nvPicPr>
        <p:blipFill>
          <a:blip r:embed="rId2"/>
          <a:srcRect/>
          <a:stretch>
            <a:fillRect/>
          </a:stretch>
        </p:blipFill>
        <p:spPr bwMode="auto">
          <a:xfrm>
            <a:off x="632161" y="2461219"/>
            <a:ext cx="3119040" cy="2497222"/>
          </a:xfrm>
          <a:prstGeom prst="rect">
            <a:avLst/>
          </a:prstGeom>
          <a:noFill/>
          <a:ln w="9525">
            <a:noFill/>
            <a:miter lim="800000"/>
            <a:headEnd/>
            <a:tailEnd/>
          </a:ln>
        </p:spPr>
      </p:pic>
      <p:pic>
        <p:nvPicPr>
          <p:cNvPr id="61443" name="Picture 2" descr="stim2.jpg"/>
          <p:cNvPicPr>
            <a:picLocks noChangeAspect="1"/>
          </p:cNvPicPr>
          <p:nvPr/>
        </p:nvPicPr>
        <p:blipFill>
          <a:blip r:embed="rId3"/>
          <a:srcRect/>
          <a:stretch>
            <a:fillRect/>
          </a:stretch>
        </p:blipFill>
        <p:spPr bwMode="auto">
          <a:xfrm>
            <a:off x="4917601" y="2461219"/>
            <a:ext cx="3119040" cy="2497222"/>
          </a:xfrm>
          <a:prstGeom prst="rect">
            <a:avLst/>
          </a:prstGeom>
          <a:noFill/>
          <a:ln w="9525">
            <a:noFill/>
            <a:miter lim="800000"/>
            <a:headEnd/>
            <a:tailEnd/>
          </a:ln>
        </p:spPr>
      </p:pic>
      <p:sp>
        <p:nvSpPr>
          <p:cNvPr id="61444" name="TextBox 3"/>
          <p:cNvSpPr txBox="1">
            <a:spLocks noChangeArrowheads="1"/>
          </p:cNvSpPr>
          <p:nvPr/>
        </p:nvSpPr>
        <p:spPr bwMode="auto">
          <a:xfrm>
            <a:off x="908640" y="318274"/>
            <a:ext cx="7257600" cy="360755"/>
          </a:xfrm>
          <a:prstGeom prst="rect">
            <a:avLst/>
          </a:prstGeom>
          <a:noFill/>
          <a:ln w="9525">
            <a:noFill/>
            <a:miter lim="800000"/>
            <a:headEnd/>
            <a:tailEnd/>
          </a:ln>
        </p:spPr>
        <p:txBody>
          <a:bodyPr lIns="82945" tIns="41473" rIns="82945" bIns="41473">
            <a:prstTxWarp prst="textNoShape">
              <a:avLst/>
            </a:prstTxWarp>
            <a:spAutoFit/>
          </a:bodyPr>
          <a:lstStyle/>
          <a:p>
            <a:r>
              <a:rPr lang="en-US">
                <a:solidFill>
                  <a:srgbClr val="000000"/>
                </a:solidFill>
              </a:rPr>
              <a:t>Texture category learning: ERP Studies</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7"/>
            <a:ext cx="8229600" cy="1143000"/>
          </a:xfrm>
        </p:spPr>
        <p:txBody>
          <a:bodyPr/>
          <a:lstStyle/>
          <a:p>
            <a:r>
              <a:rPr lang="en-US" dirty="0" smtClean="0"/>
              <a:t>Mind Extenders (sensory)?</a:t>
            </a:r>
            <a:endParaRPr lang="en-US" dirty="0"/>
          </a:p>
        </p:txBody>
      </p:sp>
      <p:pic>
        <p:nvPicPr>
          <p:cNvPr id="4" name="Picture 3" descr="telescope.gif"/>
          <p:cNvPicPr>
            <a:picLocks noChangeAspect="1"/>
          </p:cNvPicPr>
          <p:nvPr/>
        </p:nvPicPr>
        <p:blipFill>
          <a:blip r:embed="rId2"/>
          <a:stretch>
            <a:fillRect/>
          </a:stretch>
        </p:blipFill>
        <p:spPr>
          <a:xfrm>
            <a:off x="6835629" y="3441211"/>
            <a:ext cx="1533014" cy="3017847"/>
          </a:xfrm>
          <a:prstGeom prst="rect">
            <a:avLst/>
          </a:prstGeom>
        </p:spPr>
      </p:pic>
      <p:pic>
        <p:nvPicPr>
          <p:cNvPr id="6" name="Picture 5" descr="Microscope.jpg"/>
          <p:cNvPicPr>
            <a:picLocks noChangeAspect="1"/>
          </p:cNvPicPr>
          <p:nvPr/>
        </p:nvPicPr>
        <p:blipFill>
          <a:blip r:embed="rId3"/>
          <a:stretch>
            <a:fillRect/>
          </a:stretch>
        </p:blipFill>
        <p:spPr>
          <a:xfrm>
            <a:off x="0" y="1226677"/>
            <a:ext cx="3174347" cy="3174347"/>
          </a:xfrm>
          <a:prstGeom prst="rect">
            <a:avLst/>
          </a:prstGeom>
        </p:spPr>
      </p:pic>
      <p:pic>
        <p:nvPicPr>
          <p:cNvPr id="9" name="Picture 8" descr="spectacles.jpg"/>
          <p:cNvPicPr>
            <a:picLocks noChangeAspect="1"/>
          </p:cNvPicPr>
          <p:nvPr/>
        </p:nvPicPr>
        <p:blipFill>
          <a:blip r:embed="rId4"/>
          <a:stretch>
            <a:fillRect/>
          </a:stretch>
        </p:blipFill>
        <p:spPr>
          <a:xfrm>
            <a:off x="2786443" y="1226677"/>
            <a:ext cx="3147158" cy="209600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Extenders (motor)?</a:t>
            </a:r>
            <a:endParaRPr lang="en-US" dirty="0"/>
          </a:p>
        </p:txBody>
      </p:sp>
      <p:pic>
        <p:nvPicPr>
          <p:cNvPr id="3" name="Picture 2" descr="morgan_motor_car.jpg"/>
          <p:cNvPicPr>
            <a:picLocks noChangeAspect="1"/>
          </p:cNvPicPr>
          <p:nvPr/>
        </p:nvPicPr>
        <p:blipFill>
          <a:blip r:embed="rId2"/>
          <a:stretch>
            <a:fillRect/>
          </a:stretch>
        </p:blipFill>
        <p:spPr>
          <a:xfrm>
            <a:off x="307568" y="3639640"/>
            <a:ext cx="1950720" cy="1380744"/>
          </a:xfrm>
          <a:prstGeom prst="rect">
            <a:avLst/>
          </a:prstGeom>
        </p:spPr>
      </p:pic>
      <p:pic>
        <p:nvPicPr>
          <p:cNvPr id="4" name="Picture 3" descr="Bicycle.png"/>
          <p:cNvPicPr>
            <a:picLocks noChangeAspect="1"/>
          </p:cNvPicPr>
          <p:nvPr/>
        </p:nvPicPr>
        <p:blipFill>
          <a:blip r:embed="rId3"/>
          <a:stretch>
            <a:fillRect/>
          </a:stretch>
        </p:blipFill>
        <p:spPr>
          <a:xfrm>
            <a:off x="457200" y="1630957"/>
            <a:ext cx="2054080" cy="1192184"/>
          </a:xfrm>
          <a:prstGeom prst="rect">
            <a:avLst/>
          </a:prstGeom>
        </p:spPr>
      </p:pic>
      <p:pic>
        <p:nvPicPr>
          <p:cNvPr id="5" name="Picture 4" descr="bionic_arm.jpg"/>
          <p:cNvPicPr>
            <a:picLocks noChangeAspect="1"/>
          </p:cNvPicPr>
          <p:nvPr/>
        </p:nvPicPr>
        <p:blipFill>
          <a:blip r:embed="rId4"/>
          <a:stretch>
            <a:fillRect/>
          </a:stretch>
        </p:blipFill>
        <p:spPr>
          <a:xfrm>
            <a:off x="5572402" y="4086806"/>
            <a:ext cx="1603645" cy="1913930"/>
          </a:xfrm>
          <a:prstGeom prst="rect">
            <a:avLst/>
          </a:prstGeom>
        </p:spPr>
      </p:pic>
      <p:pic>
        <p:nvPicPr>
          <p:cNvPr id="6" name="Picture 5" descr="warplane.jpg"/>
          <p:cNvPicPr>
            <a:picLocks noChangeAspect="1"/>
          </p:cNvPicPr>
          <p:nvPr/>
        </p:nvPicPr>
        <p:blipFill>
          <a:blip r:embed="rId5"/>
          <a:stretch>
            <a:fillRect/>
          </a:stretch>
        </p:blipFill>
        <p:spPr>
          <a:xfrm>
            <a:off x="2784070" y="2485194"/>
            <a:ext cx="2277152" cy="1601612"/>
          </a:xfrm>
          <a:prstGeom prst="rect">
            <a:avLst/>
          </a:prstGeom>
        </p:spPr>
      </p:pic>
      <p:pic>
        <p:nvPicPr>
          <p:cNvPr id="7" name="Picture 6" descr="stilts.gif"/>
          <p:cNvPicPr>
            <a:picLocks noChangeAspect="1"/>
          </p:cNvPicPr>
          <p:nvPr/>
        </p:nvPicPr>
        <p:blipFill>
          <a:blip r:embed="rId6"/>
          <a:stretch>
            <a:fillRect/>
          </a:stretch>
        </p:blipFill>
        <p:spPr>
          <a:xfrm>
            <a:off x="7744739" y="1411570"/>
            <a:ext cx="1105669" cy="282314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Extenders (</a:t>
            </a:r>
            <a:r>
              <a:rPr lang="en-US" dirty="0" err="1" smtClean="0"/>
              <a:t>sensorimotor</a:t>
            </a:r>
            <a:r>
              <a:rPr lang="en-US" dirty="0" smtClean="0"/>
              <a:t>)?</a:t>
            </a:r>
            <a:endParaRPr lang="en-US" dirty="0"/>
          </a:p>
        </p:txBody>
      </p:sp>
      <p:pic>
        <p:nvPicPr>
          <p:cNvPr id="4" name="Picture 3" descr="crane-op.jpg"/>
          <p:cNvPicPr>
            <a:picLocks noChangeAspect="1"/>
          </p:cNvPicPr>
          <p:nvPr/>
        </p:nvPicPr>
        <p:blipFill>
          <a:blip r:embed="rId2"/>
          <a:stretch>
            <a:fillRect/>
          </a:stretch>
        </p:blipFill>
        <p:spPr>
          <a:xfrm>
            <a:off x="1123950" y="1557273"/>
            <a:ext cx="3448050" cy="2809875"/>
          </a:xfrm>
          <a:prstGeom prst="rect">
            <a:avLst/>
          </a:prstGeom>
        </p:spPr>
      </p:pic>
      <p:pic>
        <p:nvPicPr>
          <p:cNvPr id="5" name="Picture 4" descr="virtual-reality.jpg"/>
          <p:cNvPicPr>
            <a:picLocks noChangeAspect="1"/>
          </p:cNvPicPr>
          <p:nvPr/>
        </p:nvPicPr>
        <p:blipFill>
          <a:blip r:embed="rId3"/>
          <a:stretch>
            <a:fillRect/>
          </a:stretch>
        </p:blipFill>
        <p:spPr>
          <a:xfrm>
            <a:off x="4854306" y="2610345"/>
            <a:ext cx="3588210" cy="3211448"/>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Extenders (cognitive)?</a:t>
            </a:r>
            <a:endParaRPr lang="en-US" dirty="0"/>
          </a:p>
        </p:txBody>
      </p:sp>
      <p:pic>
        <p:nvPicPr>
          <p:cNvPr id="3" name="Picture 2" descr="computer.jpg"/>
          <p:cNvPicPr>
            <a:picLocks noChangeAspect="1"/>
          </p:cNvPicPr>
          <p:nvPr/>
        </p:nvPicPr>
        <p:blipFill>
          <a:blip r:embed="rId2"/>
          <a:stretch>
            <a:fillRect/>
          </a:stretch>
        </p:blipFill>
        <p:spPr>
          <a:xfrm>
            <a:off x="6477100" y="3994845"/>
            <a:ext cx="2209700" cy="2344801"/>
          </a:xfrm>
          <a:prstGeom prst="rect">
            <a:avLst/>
          </a:prstGeom>
        </p:spPr>
      </p:pic>
      <p:pic>
        <p:nvPicPr>
          <p:cNvPr id="4" name="Picture 3" descr="typewriter2.png"/>
          <p:cNvPicPr>
            <a:picLocks noChangeAspect="1"/>
          </p:cNvPicPr>
          <p:nvPr/>
        </p:nvPicPr>
        <p:blipFill>
          <a:blip r:embed="rId3"/>
          <a:stretch>
            <a:fillRect/>
          </a:stretch>
        </p:blipFill>
        <p:spPr>
          <a:xfrm>
            <a:off x="3090461" y="1927849"/>
            <a:ext cx="2730613" cy="2214279"/>
          </a:xfrm>
          <a:prstGeom prst="rect">
            <a:avLst/>
          </a:prstGeom>
        </p:spPr>
      </p:pic>
      <p:pic>
        <p:nvPicPr>
          <p:cNvPr id="5" name="Picture 4" descr="abacus.gif"/>
          <p:cNvPicPr>
            <a:picLocks noChangeAspect="1"/>
          </p:cNvPicPr>
          <p:nvPr/>
        </p:nvPicPr>
        <p:blipFill>
          <a:blip r:embed="rId4"/>
          <a:stretch>
            <a:fillRect/>
          </a:stretch>
        </p:blipFill>
        <p:spPr>
          <a:xfrm>
            <a:off x="457200" y="1535329"/>
            <a:ext cx="2194715" cy="3631917"/>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Extenders (cognitive)?</a:t>
            </a:r>
            <a:endParaRPr lang="en-US" dirty="0"/>
          </a:p>
        </p:txBody>
      </p:sp>
      <p:pic>
        <p:nvPicPr>
          <p:cNvPr id="6" name="Picture 5" descr="wikipedia.png"/>
          <p:cNvPicPr>
            <a:picLocks noChangeAspect="1"/>
          </p:cNvPicPr>
          <p:nvPr/>
        </p:nvPicPr>
        <p:blipFill>
          <a:blip r:embed="rId2"/>
          <a:stretch>
            <a:fillRect/>
          </a:stretch>
        </p:blipFill>
        <p:spPr>
          <a:xfrm>
            <a:off x="6266681" y="1417638"/>
            <a:ext cx="1914203" cy="2344801"/>
          </a:xfrm>
          <a:prstGeom prst="rect">
            <a:avLst/>
          </a:prstGeom>
        </p:spPr>
      </p:pic>
      <p:pic>
        <p:nvPicPr>
          <p:cNvPr id="9" name="Picture 8" descr="google_logo.jpg"/>
          <p:cNvPicPr>
            <a:picLocks noChangeAspect="1"/>
          </p:cNvPicPr>
          <p:nvPr/>
        </p:nvPicPr>
        <p:blipFill>
          <a:blip r:embed="rId3"/>
          <a:stretch>
            <a:fillRect/>
          </a:stretch>
        </p:blipFill>
        <p:spPr>
          <a:xfrm>
            <a:off x="3408433" y="4248746"/>
            <a:ext cx="2858248" cy="1190937"/>
          </a:xfrm>
          <a:prstGeom prst="rect">
            <a:avLst/>
          </a:prstGeom>
        </p:spPr>
      </p:pic>
      <p:pic>
        <p:nvPicPr>
          <p:cNvPr id="10" name="Picture 9" descr="internet.jpg"/>
          <p:cNvPicPr>
            <a:picLocks noChangeAspect="1"/>
          </p:cNvPicPr>
          <p:nvPr/>
        </p:nvPicPr>
        <p:blipFill>
          <a:blip r:embed="rId4"/>
          <a:stretch>
            <a:fillRect/>
          </a:stretch>
        </p:blipFill>
        <p:spPr>
          <a:xfrm>
            <a:off x="803099" y="1417638"/>
            <a:ext cx="2605334" cy="2605334"/>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Migraine?</a:t>
            </a:r>
            <a:endParaRPr lang="en-US" dirty="0"/>
          </a:p>
        </p:txBody>
      </p:sp>
      <p:pic>
        <p:nvPicPr>
          <p:cNvPr id="5" name="Picture 4" descr="migraine.jpg"/>
          <p:cNvPicPr>
            <a:picLocks noChangeAspect="1"/>
          </p:cNvPicPr>
          <p:nvPr/>
        </p:nvPicPr>
        <p:blipFill>
          <a:blip r:embed="rId2"/>
          <a:stretch>
            <a:fillRect/>
          </a:stretch>
        </p:blipFill>
        <p:spPr>
          <a:xfrm>
            <a:off x="1265627" y="1589371"/>
            <a:ext cx="6678345" cy="435947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Migraine?</a:t>
            </a:r>
            <a:endParaRPr lang="en-US" dirty="0"/>
          </a:p>
        </p:txBody>
      </p:sp>
      <p:pic>
        <p:nvPicPr>
          <p:cNvPr id="6" name="Picture 5" descr="corpmeet.jpg"/>
          <p:cNvPicPr>
            <a:picLocks noChangeAspect="1"/>
          </p:cNvPicPr>
          <p:nvPr/>
        </p:nvPicPr>
        <p:blipFill>
          <a:blip r:embed="rId2"/>
          <a:stretch>
            <a:fillRect/>
          </a:stretch>
        </p:blipFill>
        <p:spPr>
          <a:xfrm>
            <a:off x="1931007" y="1732366"/>
            <a:ext cx="4766542" cy="476654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brain</a:t>
            </a:r>
            <a:endParaRPr lang="en-US" dirty="0"/>
          </a:p>
        </p:txBody>
      </p:sp>
      <p:pic>
        <p:nvPicPr>
          <p:cNvPr id="6" name="Content Placeholder 5" descr="siamese.jpg"/>
          <p:cNvPicPr>
            <a:picLocks noGrp="1" noChangeAspect="1"/>
          </p:cNvPicPr>
          <p:nvPr>
            <p:ph idx="1"/>
          </p:nvPr>
        </p:nvPicPr>
        <p:blipFill>
          <a:blip r:embed="rId2"/>
          <a:srcRect l="-18187" r="-18187"/>
          <a:stretch>
            <a:fillRect/>
          </a:stretch>
        </p:blip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10400"/>
          </a:xfrm>
        </p:spPr>
        <p:txBody>
          <a:bodyPr>
            <a:normAutofit fontScale="90000"/>
          </a:bodyPr>
          <a:lstStyle/>
          <a:p>
            <a:pPr algn="l"/>
            <a:r>
              <a:rPr lang="en-US"/>
              <a:t/>
            </a:r>
            <a:br>
              <a:rPr lang="en-US"/>
            </a:br>
            <a:r>
              <a:rPr lang="en-US" sz="1944" b="1"/>
              <a:t>Brody, T., Carr, L., Gingras, Y., Hajjem, C., Harnad, S. and Swan, A. </a:t>
            </a:r>
            <a:r>
              <a:rPr lang="en-US" sz="1944"/>
              <a:t>(2007) </a:t>
            </a:r>
            <a:r>
              <a:rPr lang="en-US" sz="1944">
                <a:hlinkClick r:id="rId2"/>
              </a:rPr>
              <a:t>Incentivizing the Open Access Research Web: Publication-Archiving, Data-Archiving and Scientometrics</a:t>
            </a:r>
            <a:r>
              <a:rPr lang="en-US" sz="1944"/>
              <a:t>. </a:t>
            </a:r>
            <a:r>
              <a:rPr lang="en-US" sz="1944" i="1"/>
              <a:t>CTWatch Quarterly</a:t>
            </a:r>
            <a:r>
              <a:rPr lang="en-US" sz="1944"/>
              <a:t> 3(3).</a:t>
            </a:r>
            <a:br>
              <a:rPr lang="en-US" sz="1944"/>
            </a:br>
            <a:r>
              <a:rPr lang="en-US" sz="1944" b="1"/>
              <a:t> </a:t>
            </a:r>
            <a:r>
              <a:rPr lang="en-US" sz="1944"/>
              <a:t/>
            </a:r>
            <a:br>
              <a:rPr lang="en-US" sz="1944"/>
            </a:br>
            <a:r>
              <a:rPr lang="en-US" sz="1944" b="1"/>
              <a:t>Dror, I. and Harnad, S.</a:t>
            </a:r>
            <a:r>
              <a:rPr lang="en-US" sz="1944"/>
              <a:t> (2009)</a:t>
            </a:r>
            <a:r>
              <a:rPr lang="en-US" sz="1944">
                <a:hlinkClick r:id="rId3"/>
              </a:rPr>
              <a:t> Offloading Cognition onto Cognitive Technology</a:t>
            </a:r>
            <a:r>
              <a:rPr lang="en-US" sz="1944"/>
              <a:t>. In Dror  &amp; Harnad (Eds) (2009):</a:t>
            </a:r>
            <a:r>
              <a:rPr lang="en-US" sz="1944" i="1"/>
              <a:t> Cognition Distributed: How Cognitive Technology Extends Our Minds. </a:t>
            </a:r>
            <a:r>
              <a:rPr lang="en-US" sz="1944"/>
              <a:t> Benjamins</a:t>
            </a:r>
            <a:br>
              <a:rPr lang="en-US" sz="1944"/>
            </a:br>
            <a:r>
              <a:rPr lang="en-US" sz="1944"/>
              <a:t/>
            </a:r>
            <a:br>
              <a:rPr lang="en-US" sz="1944"/>
            </a:br>
            <a:r>
              <a:rPr lang="en-US" sz="1944" b="1"/>
              <a:t>H</a:t>
            </a:r>
            <a:r>
              <a:rPr lang="en-US" sz="1944" b="1" smtClean="0"/>
              <a:t>arnad, S.</a:t>
            </a:r>
            <a:r>
              <a:rPr lang="en-US" sz="1944" smtClean="0"/>
              <a:t> (1995) </a:t>
            </a:r>
            <a:r>
              <a:rPr lang="en-US" sz="1944" smtClean="0">
                <a:hlinkClick r:id="rId4"/>
              </a:rPr>
              <a:t>Interactive Cognition: Exploring the Potential of Electronic Quote/Commenting</a:t>
            </a:r>
            <a:r>
              <a:rPr lang="en-US" sz="1944" smtClean="0"/>
              <a:t>. In: B. Gorayska &amp; J.L. Mey (Eds.) Cognitive Technology: In Search of a Humane Interface. Elsevier. Pp. 397-414. </a:t>
            </a:r>
            <a:r>
              <a:rPr lang="en-US" sz="1944" u="sng" smtClean="0"/>
              <a:t/>
            </a:r>
            <a:br>
              <a:rPr lang="en-US" sz="1944" u="sng" smtClean="0"/>
            </a:br>
            <a:r>
              <a:rPr lang="en-US" sz="1944" b="1"/>
              <a:t> </a:t>
            </a:r>
            <a:r>
              <a:rPr lang="en-US" sz="1944"/>
              <a:t/>
            </a:r>
            <a:br>
              <a:rPr lang="en-US" sz="1944"/>
            </a:br>
            <a:r>
              <a:rPr lang="en-US" sz="1944"/>
              <a:t>_____(2003) </a:t>
            </a:r>
            <a:r>
              <a:rPr lang="en-US" sz="1944" b="1"/>
              <a:t> </a:t>
            </a:r>
            <a:r>
              <a:rPr lang="en-US" sz="1944">
                <a:hlinkClick r:id="rId5"/>
              </a:rPr>
              <a:t>Back to the Oral Tradition Through Skywriting at the Speed of Thought</a:t>
            </a:r>
            <a:r>
              <a:rPr lang="en-US" sz="1944"/>
              <a:t>. </a:t>
            </a:r>
            <a:r>
              <a:rPr lang="en-US" sz="1944" i="1"/>
              <a:t>Interdisciplines</a:t>
            </a:r>
            <a:r>
              <a:rPr lang="en-US" sz="1944"/>
              <a:t>. </a:t>
            </a:r>
            <a:br>
              <a:rPr lang="en-US" sz="1944"/>
            </a:br>
            <a:r>
              <a:rPr lang="en-US" sz="1944"/>
              <a:t> </a:t>
            </a:r>
            <a:br>
              <a:rPr lang="en-US" sz="1944"/>
            </a:br>
            <a:r>
              <a:rPr lang="en-US" sz="1944"/>
              <a:t>_____(2005) </a:t>
            </a:r>
            <a:r>
              <a:rPr lang="en-US" sz="1944" i="1">
                <a:hlinkClick r:id="rId6"/>
              </a:rPr>
              <a:t>To Cognize is to Categorize: Cognition is Categorization</a:t>
            </a:r>
            <a:r>
              <a:rPr lang="en-US" sz="1944"/>
              <a:t>, in Lefebvre, C. and Cohen, H., Eds. </a:t>
            </a:r>
            <a:r>
              <a:rPr lang="en-US" sz="1944" i="1"/>
              <a:t>Handbook of Categorization</a:t>
            </a:r>
            <a:r>
              <a:rPr lang="en-US" sz="1944"/>
              <a:t>. Elsevier. </a:t>
            </a:r>
            <a:br>
              <a:rPr lang="en-US" sz="1944"/>
            </a:br>
            <a:r>
              <a:rPr lang="en-US" sz="1944"/>
              <a:t/>
            </a:r>
            <a:br>
              <a:rPr lang="en-US" sz="1944"/>
            </a:br>
            <a:r>
              <a:rPr lang="en-US" sz="1944" b="1"/>
              <a:t>Poynder, R.</a:t>
            </a:r>
            <a:r>
              <a:rPr lang="en-US" sz="1944"/>
              <a:t> (2007) </a:t>
            </a:r>
            <a:r>
              <a:rPr lang="en-US" sz="1944">
                <a:hlinkClick r:id="rId7"/>
              </a:rPr>
              <a:t>From Glottogenesis to the Category Commons</a:t>
            </a:r>
            <a:r>
              <a:rPr lang="en-US" sz="1944"/>
              <a:t>. </a:t>
            </a:r>
            <a:r>
              <a:rPr lang="en-US" sz="1944" i="1"/>
              <a:t>Open And Shut</a:t>
            </a:r>
            <a:r>
              <a:rPr lang="en-US" sz="1944"/>
              <a:t>.</a:t>
            </a:r>
            <a:br>
              <a:rPr lang="en-US" sz="1944"/>
            </a:br>
            <a:r>
              <a:rPr lang="en-US" sz="1944"/>
              <a:t> </a:t>
            </a:r>
            <a:br>
              <a:rPr lang="en-US" sz="1944"/>
            </a:br>
            <a:r>
              <a:rPr lang="en-US" sz="1944" b="1"/>
              <a:t>Shadbolt, N., Brody, T., Carr, L. and Harnad, S. </a:t>
            </a:r>
            <a:r>
              <a:rPr lang="en-US" sz="1944"/>
              <a:t>(2006) </a:t>
            </a:r>
            <a:r>
              <a:rPr lang="en-US" sz="1944" i="1">
                <a:hlinkClick r:id="rId8"/>
              </a:rPr>
              <a:t>The Open Research Web: A Preview of the Optimal and the Inevitable</a:t>
            </a:r>
            <a:r>
              <a:rPr lang="en-US" sz="1944"/>
              <a:t>, in Jacobs, N., Eds. </a:t>
            </a:r>
            <a:r>
              <a:rPr lang="en-US" sz="1944" i="1"/>
              <a:t>Open Access: Key Strategic, Technical and Economic Aspects</a:t>
            </a:r>
            <a:r>
              <a:rPr lang="en-US" sz="1944"/>
              <a:t>. Chandos.</a:t>
            </a:r>
            <a:br>
              <a:rPr lang="en-US" sz="1944"/>
            </a:br>
            <a:r>
              <a:rPr lang="en-US"/>
              <a:t/>
            </a:r>
            <a:br>
              <a:rPr lang="en-US"/>
            </a:b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3"/>
          <p:cNvSpPr>
            <a:spLocks noGrp="1" noChangeArrowheads="1"/>
          </p:cNvSpPr>
          <p:nvPr>
            <p:ph type="title" idx="4294967295"/>
          </p:nvPr>
        </p:nvSpPr>
        <p:spPr>
          <a:xfrm>
            <a:off x="685440" y="228985"/>
            <a:ext cx="7773120" cy="456527"/>
          </a:xfrm>
        </p:spPr>
        <p:txBody>
          <a:bodyPr>
            <a:normAutofit fontScale="90000"/>
          </a:bodyPr>
          <a:lstStyle/>
          <a:p>
            <a:r>
              <a:rPr lang="en-US" sz="2400" b="1" dirty="0"/>
              <a:t> Learned Categorical Perception (CP)</a:t>
            </a:r>
            <a:endParaRPr lang="en-US" dirty="0" smtClean="0"/>
          </a:p>
        </p:txBody>
      </p:sp>
      <p:pic>
        <p:nvPicPr>
          <p:cNvPr id="57347" name="Picture 4" descr="textures.gif                                                   0007E7C6HarnDisk OSX                   B7C7AF91:"/>
          <p:cNvPicPr>
            <a:picLocks noChangeAspect="1" noChangeArrowheads="1"/>
          </p:cNvPicPr>
          <p:nvPr/>
        </p:nvPicPr>
        <p:blipFill>
          <a:blip r:embed="rId2"/>
          <a:srcRect/>
          <a:stretch>
            <a:fillRect/>
          </a:stretch>
        </p:blipFill>
        <p:spPr bwMode="auto">
          <a:xfrm>
            <a:off x="424801" y="1286055"/>
            <a:ext cx="3159360" cy="3581656"/>
          </a:xfrm>
          <a:prstGeom prst="rect">
            <a:avLst/>
          </a:prstGeom>
          <a:noFill/>
          <a:ln w="9525">
            <a:noFill/>
            <a:miter lim="800000"/>
            <a:headEnd/>
            <a:tailEnd/>
          </a:ln>
        </p:spPr>
      </p:pic>
      <p:pic>
        <p:nvPicPr>
          <p:cNvPr id="57348" name="Picture 5" descr="learners.gif                                                   0007E7C6HarnDisk OSX                   B7C7AF91:"/>
          <p:cNvPicPr>
            <a:picLocks noChangeAspect="1" noChangeArrowheads="1"/>
          </p:cNvPicPr>
          <p:nvPr/>
        </p:nvPicPr>
        <p:blipFill>
          <a:blip r:embed="rId3"/>
          <a:srcRect/>
          <a:stretch>
            <a:fillRect/>
          </a:stretch>
        </p:blipFill>
        <p:spPr bwMode="auto">
          <a:xfrm>
            <a:off x="3880801" y="1078674"/>
            <a:ext cx="2249280" cy="2896144"/>
          </a:xfrm>
          <a:prstGeom prst="rect">
            <a:avLst/>
          </a:prstGeom>
          <a:noFill/>
          <a:ln w="9525">
            <a:noFill/>
            <a:miter lim="800000"/>
            <a:headEnd/>
            <a:tailEnd/>
          </a:ln>
        </p:spPr>
      </p:pic>
      <p:pic>
        <p:nvPicPr>
          <p:cNvPr id="57349" name="Picture 6" descr=" pevtz.gif                                                      0007E7C6HarnDisk OSX                   B7C7AF91:"/>
          <p:cNvPicPr>
            <a:picLocks noChangeAspect="1" noChangeArrowheads="1"/>
          </p:cNvPicPr>
          <p:nvPr/>
        </p:nvPicPr>
        <p:blipFill>
          <a:blip r:embed="rId4"/>
          <a:srcRect/>
          <a:stretch>
            <a:fillRect/>
          </a:stretch>
        </p:blipFill>
        <p:spPr bwMode="auto">
          <a:xfrm>
            <a:off x="6230880" y="1147801"/>
            <a:ext cx="2586240" cy="3819281"/>
          </a:xfrm>
          <a:prstGeom prst="rect">
            <a:avLst/>
          </a:prstGeom>
          <a:noFill/>
          <a:ln w="9525">
            <a:noFill/>
            <a:miter lim="800000"/>
            <a:headEnd/>
            <a:tailEnd/>
          </a:ln>
        </p:spPr>
      </p:pic>
      <p:sp>
        <p:nvSpPr>
          <p:cNvPr id="57350" name="Text Box 7"/>
          <p:cNvSpPr txBox="1">
            <a:spLocks noChangeArrowheads="1"/>
          </p:cNvSpPr>
          <p:nvPr/>
        </p:nvSpPr>
        <p:spPr bwMode="auto">
          <a:xfrm>
            <a:off x="2429280" y="5295437"/>
            <a:ext cx="3276000" cy="461655"/>
          </a:xfrm>
          <a:prstGeom prst="rect">
            <a:avLst/>
          </a:prstGeom>
          <a:noFill/>
          <a:ln w="9525">
            <a:noFill/>
            <a:miter lim="800000"/>
            <a:headEnd/>
            <a:tailEnd/>
          </a:ln>
        </p:spPr>
        <p:txBody>
          <a:bodyPr lIns="91430" tIns="45715" rIns="91430" bIns="45715">
            <a:prstTxWarp prst="textNoShape">
              <a:avLst/>
            </a:prstTxWarp>
            <a:spAutoFit/>
          </a:bodyPr>
          <a:lstStyle/>
          <a:p>
            <a:pPr>
              <a:spcBef>
                <a:spcPct val="50000"/>
              </a:spcBef>
            </a:pPr>
            <a:r>
              <a:rPr lang="en-US" dirty="0" err="1">
                <a:solidFill>
                  <a:srgbClr val="000000"/>
                </a:solidFill>
              </a:rPr>
              <a:t>Pevtzow</a:t>
            </a:r>
            <a:r>
              <a:rPr lang="en-US" dirty="0">
                <a:solidFill>
                  <a:srgbClr val="000000"/>
                </a:solidFill>
              </a:rPr>
              <a:t>, R. &amp; </a:t>
            </a:r>
            <a:r>
              <a:rPr lang="en-US" dirty="0" err="1">
                <a:solidFill>
                  <a:srgbClr val="000000"/>
                </a:solidFill>
              </a:rPr>
              <a:t>Harnad</a:t>
            </a:r>
            <a:r>
              <a:rPr lang="en-US" dirty="0">
                <a:solidFill>
                  <a:srgbClr val="000000"/>
                </a:solidFill>
              </a:rPr>
              <a:t>, S. (1997)</a:t>
            </a:r>
            <a:r>
              <a:rPr lang="en-US" sz="2400" dirty="0">
                <a:solidFill>
                  <a:srgbClr val="000000"/>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ERP_Stim.JPG"/>
          <p:cNvPicPr>
            <a:picLocks noChangeAspect="1"/>
          </p:cNvPicPr>
          <p:nvPr/>
        </p:nvPicPr>
        <p:blipFill>
          <a:blip r:embed="rId2"/>
          <a:srcRect/>
          <a:stretch>
            <a:fillRect/>
          </a:stretch>
        </p:blipFill>
        <p:spPr bwMode="auto">
          <a:xfrm>
            <a:off x="1572480" y="0"/>
            <a:ext cx="599904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3"/>
          <p:cNvSpPr>
            <a:spLocks noGrp="1" noChangeArrowheads="1"/>
          </p:cNvSpPr>
          <p:nvPr>
            <p:ph type="title" idx="4294967295"/>
          </p:nvPr>
        </p:nvSpPr>
        <p:spPr>
          <a:xfrm>
            <a:off x="1143360" y="228984"/>
            <a:ext cx="5486400" cy="380200"/>
          </a:xfrm>
        </p:spPr>
        <p:txBody>
          <a:bodyPr>
            <a:normAutofit fontScale="90000"/>
          </a:bodyPr>
          <a:lstStyle/>
          <a:p>
            <a:r>
              <a:rPr lang="en-US" sz="2400" b="1" dirty="0"/>
              <a:t>Prior neural net studies</a:t>
            </a:r>
            <a:endParaRPr lang="en-US" dirty="0" smtClean="0"/>
          </a:p>
        </p:txBody>
      </p:sp>
      <p:pic>
        <p:nvPicPr>
          <p:cNvPr id="58371" name="Picture 6" descr="tij1.gif                                                       0007E7C6HarnDisk OSX                   B7C7AF91:"/>
          <p:cNvPicPr>
            <a:picLocks noChangeAspect="1" noChangeArrowheads="1"/>
          </p:cNvPicPr>
          <p:nvPr/>
        </p:nvPicPr>
        <p:blipFill>
          <a:blip r:embed="rId2"/>
          <a:srcRect/>
          <a:stretch>
            <a:fillRect/>
          </a:stretch>
        </p:blipFill>
        <p:spPr bwMode="auto">
          <a:xfrm>
            <a:off x="839521" y="2322965"/>
            <a:ext cx="1936800" cy="1846274"/>
          </a:xfrm>
          <a:prstGeom prst="rect">
            <a:avLst/>
          </a:prstGeom>
          <a:noFill/>
          <a:ln w="9525">
            <a:noFill/>
            <a:miter lim="800000"/>
            <a:headEnd/>
            <a:tailEnd/>
          </a:ln>
        </p:spPr>
      </p:pic>
      <p:pic>
        <p:nvPicPr>
          <p:cNvPr id="58372" name="Picture 7" descr="tij2.gif                                                       0007E7C6HarnDisk OSX                   B7C7AF91:"/>
          <p:cNvPicPr>
            <a:picLocks noChangeAspect="1" noChangeArrowheads="1"/>
          </p:cNvPicPr>
          <p:nvPr/>
        </p:nvPicPr>
        <p:blipFill>
          <a:blip r:embed="rId3"/>
          <a:srcRect/>
          <a:stretch>
            <a:fillRect/>
          </a:stretch>
        </p:blipFill>
        <p:spPr bwMode="auto">
          <a:xfrm>
            <a:off x="3396960" y="2530346"/>
            <a:ext cx="1605600" cy="1623050"/>
          </a:xfrm>
          <a:prstGeom prst="rect">
            <a:avLst/>
          </a:prstGeom>
          <a:noFill/>
          <a:ln w="9525">
            <a:noFill/>
            <a:miter lim="800000"/>
            <a:headEnd/>
            <a:tailEnd/>
          </a:ln>
        </p:spPr>
      </p:pic>
      <p:pic>
        <p:nvPicPr>
          <p:cNvPr id="58373" name="Picture 8" descr="tij3.gif                                                       0007E7C6HarnDisk OSX                   B7C7AF91:"/>
          <p:cNvPicPr>
            <a:picLocks noChangeAspect="1" noChangeArrowheads="1"/>
          </p:cNvPicPr>
          <p:nvPr/>
        </p:nvPicPr>
        <p:blipFill>
          <a:blip r:embed="rId4"/>
          <a:srcRect/>
          <a:stretch>
            <a:fillRect/>
          </a:stretch>
        </p:blipFill>
        <p:spPr bwMode="auto">
          <a:xfrm>
            <a:off x="6092640" y="2253837"/>
            <a:ext cx="2361600" cy="2190470"/>
          </a:xfrm>
          <a:prstGeom prst="rect">
            <a:avLst/>
          </a:prstGeom>
          <a:noFill/>
          <a:ln w="9525">
            <a:noFill/>
            <a:miter lim="800000"/>
            <a:headEnd/>
            <a:tailEnd/>
          </a:ln>
        </p:spPr>
      </p:pic>
      <p:sp>
        <p:nvSpPr>
          <p:cNvPr id="58374" name="Text Box 9"/>
          <p:cNvSpPr txBox="1">
            <a:spLocks noChangeArrowheads="1"/>
          </p:cNvSpPr>
          <p:nvPr/>
        </p:nvSpPr>
        <p:spPr bwMode="auto">
          <a:xfrm>
            <a:off x="2210401" y="6248817"/>
            <a:ext cx="2894400" cy="369322"/>
          </a:xfrm>
          <a:prstGeom prst="rect">
            <a:avLst/>
          </a:prstGeom>
          <a:noFill/>
          <a:ln w="9525">
            <a:noFill/>
            <a:miter lim="800000"/>
            <a:headEnd/>
            <a:tailEnd/>
          </a:ln>
        </p:spPr>
        <p:txBody>
          <a:bodyPr lIns="91430" tIns="45715" rIns="91430" bIns="45715">
            <a:prstTxWarp prst="textNoShape">
              <a:avLst/>
            </a:prstTxWarp>
            <a:spAutoFit/>
          </a:bodyPr>
          <a:lstStyle/>
          <a:p>
            <a:pPr>
              <a:spcBef>
                <a:spcPct val="50000"/>
              </a:spcBef>
            </a:pPr>
            <a:r>
              <a:rPr lang="en-US">
                <a:solidFill>
                  <a:srgbClr val="000000"/>
                </a:solidFill>
              </a:rPr>
              <a:t>Tijsseling &amp; Harnad 1997</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3"/>
          <p:cNvSpPr>
            <a:spLocks noGrp="1" noChangeArrowheads="1"/>
          </p:cNvSpPr>
          <p:nvPr>
            <p:ph type="title" idx="4294967295"/>
          </p:nvPr>
        </p:nvSpPr>
        <p:spPr>
          <a:xfrm>
            <a:off x="1185121" y="180020"/>
            <a:ext cx="6706080" cy="532856"/>
          </a:xfrm>
        </p:spPr>
        <p:txBody>
          <a:bodyPr/>
          <a:lstStyle/>
          <a:p>
            <a:r>
              <a:rPr lang="en-US" sz="2400" b="1" dirty="0"/>
              <a:t> Hearsay</a:t>
            </a:r>
            <a:r>
              <a:rPr lang="en-US" sz="2400" dirty="0"/>
              <a:t>: </a:t>
            </a:r>
            <a:r>
              <a:rPr lang="en-US" sz="2400" b="1" dirty="0"/>
              <a:t>A New Way To Acquire Categories</a:t>
            </a:r>
            <a:endParaRPr lang="en-US" dirty="0" smtClean="0"/>
          </a:p>
        </p:txBody>
      </p:sp>
      <p:pic>
        <p:nvPicPr>
          <p:cNvPr id="59395" name="Picture 8" descr=" cang4.tif                                                      0007E7C6HarnDisk OSX                   B7C7AF91:"/>
          <p:cNvPicPr>
            <a:picLocks noChangeAspect="1" noChangeArrowheads="1"/>
          </p:cNvPicPr>
          <p:nvPr/>
        </p:nvPicPr>
        <p:blipFill>
          <a:blip r:embed="rId2"/>
          <a:srcRect/>
          <a:stretch>
            <a:fillRect/>
          </a:stretch>
        </p:blipFill>
        <p:spPr bwMode="auto">
          <a:xfrm>
            <a:off x="4026240" y="802165"/>
            <a:ext cx="5117760" cy="3689667"/>
          </a:xfrm>
          <a:prstGeom prst="rect">
            <a:avLst/>
          </a:prstGeom>
          <a:noFill/>
          <a:ln w="9525">
            <a:noFill/>
            <a:miter lim="800000"/>
            <a:headEnd/>
            <a:tailEnd/>
          </a:ln>
        </p:spPr>
      </p:pic>
      <p:pic>
        <p:nvPicPr>
          <p:cNvPr id="59396" name="Picture 9" descr=" cang1.tif                                                      0007E7C6HarnDisk OSX                   B7C7AF91:"/>
          <p:cNvPicPr>
            <a:picLocks noChangeAspect="1" noChangeArrowheads="1"/>
          </p:cNvPicPr>
          <p:nvPr/>
        </p:nvPicPr>
        <p:blipFill>
          <a:blip r:embed="rId3"/>
          <a:srcRect/>
          <a:stretch>
            <a:fillRect/>
          </a:stretch>
        </p:blipFill>
        <p:spPr bwMode="auto">
          <a:xfrm>
            <a:off x="217440" y="1078673"/>
            <a:ext cx="3581280" cy="3581656"/>
          </a:xfrm>
          <a:prstGeom prst="rect">
            <a:avLst/>
          </a:prstGeom>
          <a:noFill/>
          <a:ln w="9525">
            <a:noFill/>
            <a:miter lim="800000"/>
            <a:headEnd/>
            <a:tailEnd/>
          </a:ln>
        </p:spPr>
      </p:pic>
      <p:sp>
        <p:nvSpPr>
          <p:cNvPr id="59397" name="Text Box 10"/>
          <p:cNvSpPr txBox="1">
            <a:spLocks noChangeArrowheads="1"/>
          </p:cNvSpPr>
          <p:nvPr/>
        </p:nvSpPr>
        <p:spPr bwMode="auto">
          <a:xfrm>
            <a:off x="2705761" y="5986709"/>
            <a:ext cx="2549100" cy="369322"/>
          </a:xfrm>
          <a:prstGeom prst="rect">
            <a:avLst/>
          </a:prstGeom>
          <a:noFill/>
          <a:ln w="9525">
            <a:noFill/>
            <a:miter lim="800000"/>
            <a:headEnd/>
            <a:tailEnd/>
          </a:ln>
        </p:spPr>
        <p:txBody>
          <a:bodyPr wrap="none" lIns="91430" tIns="45715" rIns="91430" bIns="45715">
            <a:prstTxWarp prst="textNoShape">
              <a:avLst/>
            </a:prstTxWarp>
            <a:spAutoFit/>
          </a:bodyPr>
          <a:lstStyle/>
          <a:p>
            <a:r>
              <a:rPr lang="en-US" dirty="0" err="1">
                <a:solidFill>
                  <a:srgbClr val="000000"/>
                </a:solidFill>
              </a:rPr>
              <a:t>Cangelosi</a:t>
            </a:r>
            <a:r>
              <a:rPr lang="en-US" dirty="0">
                <a:solidFill>
                  <a:srgbClr val="000000"/>
                </a:solidFill>
              </a:rPr>
              <a:t> &amp; </a:t>
            </a:r>
            <a:r>
              <a:rPr lang="en-US" dirty="0" err="1">
                <a:solidFill>
                  <a:srgbClr val="000000"/>
                </a:solidFill>
              </a:rPr>
              <a:t>Harnad</a:t>
            </a:r>
            <a:r>
              <a:rPr lang="en-US" dirty="0">
                <a:solidFill>
                  <a:srgbClr val="000000"/>
                </a:solidFill>
              </a:rPr>
              <a:t> 2002</a:t>
            </a:r>
            <a:endParaRPr lang="en-US" sz="2400"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TotalTime>
  <Words>1682</Words>
  <Application>Microsoft Macintosh PowerPoint</Application>
  <PresentationFormat>On-screen Show (4:3)</PresentationFormat>
  <Paragraphs>153</Paragraphs>
  <Slides>58</Slides>
  <Notes>17</Notes>
  <HiddenSlides>0</HiddenSlides>
  <MMClips>0</MMClips>
  <ScaleCrop>false</ScaleCrop>
  <HeadingPairs>
    <vt:vector size="4" baseType="variant">
      <vt:variant>
        <vt:lpstr>Design Template</vt:lpstr>
      </vt:variant>
      <vt:variant>
        <vt:i4>1</vt:i4>
      </vt:variant>
      <vt:variant>
        <vt:lpstr>Slide Titles</vt:lpstr>
      </vt:variant>
      <vt:variant>
        <vt:i4>58</vt:i4>
      </vt:variant>
    </vt:vector>
  </HeadingPairs>
  <TitlesOfParts>
    <vt:vector size="59" baseType="lpstr">
      <vt:lpstr>Office Theme</vt:lpstr>
      <vt:lpstr>From Glossogony to Google</vt:lpstr>
      <vt:lpstr>What is Categorization?</vt:lpstr>
      <vt:lpstr>Slide 3</vt:lpstr>
      <vt:lpstr>Categorical Perception (CP)</vt:lpstr>
      <vt:lpstr>Slide 5</vt:lpstr>
      <vt:lpstr> Learned Categorical Perception (CP)</vt:lpstr>
      <vt:lpstr>Slide 7</vt:lpstr>
      <vt:lpstr>Prior neural net studies</vt:lpstr>
      <vt:lpstr> Hearsay: A New Way To Acquire Categories</vt:lpstr>
      <vt:lpstr>Chinese-Chinese Dictionary </vt:lpstr>
      <vt:lpstr>    Toy dictionary represented as graph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Four Cognitive Revolutions:   Speaking (fast turnaround time)  Handwriting (slow turnaround time)  Print (slow turnaround time)  Skywriting (fast turnaround time)</vt:lpstr>
      <vt:lpstr>Revolution #1: 300,000 Years ago:   The Advent of Language</vt:lpstr>
      <vt:lpstr>Revolution #2: 6000 years ago  The Advent of Handwriting</vt:lpstr>
      <vt:lpstr>Revolution #3: 600 years ago: Print Spoken interactions are online cognition; written interactions are offline cognition.</vt:lpstr>
      <vt:lpstr>Revolution #4: 40 yrs ago: Internet   </vt:lpstr>
      <vt:lpstr>   20 years ago:  the Web  </vt:lpstr>
      <vt:lpstr>Email and Electronic Discussion Lists  Written discourse was accelerated to the speed of thought </vt:lpstr>
      <vt:lpstr>Public Quote/Commentary: Skywriting </vt:lpstr>
      <vt:lpstr>Scholarly Skywriting</vt:lpstr>
      <vt:lpstr>BBS "Open Peer Commentary” A peer commentary journal (1978) that began 40 years before its time  It was always waiting for the medium that makes “scholarly skywriting at the speed of thought” possible</vt:lpstr>
      <vt:lpstr>Open Access: The Real Motivation  The real motivation for Open Access is not just to get peer-reviewed research articles online and freely accessible…  </vt:lpstr>
      <vt:lpstr> Scholarly Skywriting at the Speed of Thought  … but to make real-time public quote/commentary on the Open Access research corpus possible, by restoring cognitive interaction to the speed of thought  </vt:lpstr>
      <vt:lpstr>Collaboration and Interactive Cognition</vt:lpstr>
      <vt:lpstr> “Live” Dialogue with Dead Text Skywriting is public, global, interactive (and even possible with dead authors!)</vt:lpstr>
      <vt:lpstr> Our Cognitive Commons</vt:lpstr>
      <vt:lpstr>What is Cognition?</vt:lpstr>
      <vt:lpstr>Distributed Cognition?</vt:lpstr>
      <vt:lpstr>Distributed Cognition?</vt:lpstr>
      <vt:lpstr>Distributed Cognition?</vt:lpstr>
      <vt:lpstr>Distributed Cognition?</vt:lpstr>
      <vt:lpstr>Distributed Cognition?</vt:lpstr>
      <vt:lpstr>Distributed Cognition?</vt:lpstr>
      <vt:lpstr>Extended Mind?</vt:lpstr>
      <vt:lpstr>Mind Extenders (sensory)?</vt:lpstr>
      <vt:lpstr>Mind Extenders (motor)?</vt:lpstr>
      <vt:lpstr>Mind Extenders (sensorimotor)?</vt:lpstr>
      <vt:lpstr>Mind Extenders (cognitive)?</vt:lpstr>
      <vt:lpstr>Mind Extenders (cognitive)?</vt:lpstr>
      <vt:lpstr>Distributed Migraine?</vt:lpstr>
      <vt:lpstr>Distributed Migraine?</vt:lpstr>
      <vt:lpstr>Extended brain</vt:lpstr>
      <vt:lpstr> Brody, T., Carr, L., Gingras, Y., Hajjem, C., Harnad, S. and Swan, A. (2007) Incentivizing the Open Access Research Web: Publication-Archiving, Data-Archiving and Scientometrics. CTWatch Quarterly 3(3).   Dror, I. and Harnad, S. (2009) Offloading Cognition onto Cognitive Technology. In Dror  &amp; Harnad (Eds) (2009): Cognition Distributed: How Cognitive Technology Extends Our Minds.  Benjamins  Harnad, S. (1995) Interactive Cognition: Exploring the Potential of Electronic Quote/Commenting. In: B. Gorayska &amp; J.L. Mey (Eds.) Cognitive Technology: In Search of a Humane Interface. Elsevier. Pp. 397-414.    _____(2003)  Back to the Oral Tradition Through Skywriting at the Speed of Thought. Interdisciplines.    _____(2005) To Cognize is to Categorize: Cognition is Categorization, in Lefebvre, C. and Cohen, H., Eds. Handbook of Categorization. Elsevier.   Poynder, R. (2007) From Glottogenesis to the Category Commons. Open And Shut.   Shadbolt, N., Brody, T., Carr, L. and Harnad, S. (2006) The Open Research Web: A Preview of the Optimal and the Inevitable, in Jacobs, N., Eds. Open Access: Key Strategic, Technical and Economic Aspects. Chandos.  </vt:lpstr>
    </vt:vector>
  </TitlesOfParts>
  <Company>UQAM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Categorical Perception (CP)</dc:title>
  <dc:creator>Stevan Harnad</dc:creator>
  <cp:lastModifiedBy>Stevan Harnad</cp:lastModifiedBy>
  <cp:revision>3</cp:revision>
  <dcterms:created xsi:type="dcterms:W3CDTF">2010-12-09T07:32:28Z</dcterms:created>
  <dcterms:modified xsi:type="dcterms:W3CDTF">2010-12-09T08:05:38Z</dcterms:modified>
</cp:coreProperties>
</file>