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6"/>
  </p:notesMasterIdLst>
  <p:sldIdLst>
    <p:sldId id="256" r:id="rId2"/>
    <p:sldId id="261" r:id="rId3"/>
    <p:sldId id="257" r:id="rId4"/>
    <p:sldId id="262" r:id="rId5"/>
    <p:sldId id="263" r:id="rId6"/>
    <p:sldId id="264" r:id="rId7"/>
    <p:sldId id="267" r:id="rId8"/>
    <p:sldId id="268" r:id="rId9"/>
    <p:sldId id="270" r:id="rId10"/>
    <p:sldId id="271" r:id="rId11"/>
    <p:sldId id="278" r:id="rId12"/>
    <p:sldId id="279" r:id="rId13"/>
    <p:sldId id="280" r:id="rId14"/>
    <p:sldId id="281" r:id="rId15"/>
    <p:sldId id="269" r:id="rId16"/>
    <p:sldId id="272" r:id="rId17"/>
    <p:sldId id="273" r:id="rId18"/>
    <p:sldId id="277" r:id="rId19"/>
    <p:sldId id="274" r:id="rId20"/>
    <p:sldId id="275" r:id="rId21"/>
    <p:sldId id="276" r:id="rId22"/>
    <p:sldId id="260" r:id="rId23"/>
    <p:sldId id="258" r:id="rId24"/>
    <p:sldId id="259" r:id="rId25"/>
    <p:sldId id="282" r:id="rId26"/>
    <p:sldId id="265" r:id="rId27"/>
    <p:sldId id="283" r:id="rId28"/>
    <p:sldId id="284" r:id="rId29"/>
    <p:sldId id="285" r:id="rId30"/>
    <p:sldId id="287" r:id="rId31"/>
    <p:sldId id="286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2" autoAdjust="0"/>
    <p:restoredTop sz="94660"/>
  </p:normalViewPr>
  <p:slideViewPr>
    <p:cSldViewPr snapToGrid="0" snapToObjects="1" showGuides="1">
      <p:cViewPr varScale="1">
        <p:scale>
          <a:sx n="66" d="100"/>
          <a:sy n="66" d="100"/>
        </p:scale>
        <p:origin x="-120" y="-344"/>
      </p:cViewPr>
      <p:guideLst>
        <p:guide orient="horz" pos="48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30240D-8D39-9349-9CA9-2E47B6A14893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1C840392-9F3E-4849-B0EB-3E7ED1BB96B0}">
      <dgm:prSet phldrT="[Text]"/>
      <dgm:spPr/>
      <dgm:t>
        <a:bodyPr/>
        <a:lstStyle/>
        <a:p>
          <a:r>
            <a:rPr lang="en-US" dirty="0" smtClean="0"/>
            <a:t>Hypermedia</a:t>
          </a:r>
          <a:endParaRPr lang="en-US" dirty="0"/>
        </a:p>
      </dgm:t>
    </dgm:pt>
    <dgm:pt modelId="{B02C6FF0-3099-2544-BE53-602D2F25E93C}" type="parTrans" cxnId="{C2821CED-7A6A-074F-B365-10834D6BA60B}">
      <dgm:prSet/>
      <dgm:spPr/>
      <dgm:t>
        <a:bodyPr/>
        <a:lstStyle/>
        <a:p>
          <a:endParaRPr lang="en-US"/>
        </a:p>
      </dgm:t>
    </dgm:pt>
    <dgm:pt modelId="{7004ACD4-2718-CF4E-8CCC-CEAD57141A96}" type="sibTrans" cxnId="{C2821CED-7A6A-074F-B365-10834D6BA60B}">
      <dgm:prSet/>
      <dgm:spPr/>
      <dgm:t>
        <a:bodyPr/>
        <a:lstStyle/>
        <a:p>
          <a:endParaRPr lang="en-US"/>
        </a:p>
      </dgm:t>
    </dgm:pt>
    <dgm:pt modelId="{F42225CF-17E7-5C49-B622-318CE95FCABD}">
      <dgm:prSet phldrT="[Text]"/>
      <dgm:spPr/>
      <dgm:t>
        <a:bodyPr/>
        <a:lstStyle/>
        <a:p>
          <a:r>
            <a:rPr lang="en-US" dirty="0" smtClean="0"/>
            <a:t>HTTP</a:t>
          </a:r>
          <a:endParaRPr lang="en-US" dirty="0"/>
        </a:p>
      </dgm:t>
    </dgm:pt>
    <dgm:pt modelId="{28A27216-8068-7E4E-A388-1EECEA1CEB05}" type="parTrans" cxnId="{F41B4B9C-03D3-A646-9B0C-4082B706F972}">
      <dgm:prSet/>
      <dgm:spPr/>
      <dgm:t>
        <a:bodyPr/>
        <a:lstStyle/>
        <a:p>
          <a:endParaRPr lang="en-US"/>
        </a:p>
      </dgm:t>
    </dgm:pt>
    <dgm:pt modelId="{0081B85D-618B-D347-8EB5-89C79F9C4976}" type="sibTrans" cxnId="{F41B4B9C-03D3-A646-9B0C-4082B706F972}">
      <dgm:prSet/>
      <dgm:spPr/>
      <dgm:t>
        <a:bodyPr/>
        <a:lstStyle/>
        <a:p>
          <a:endParaRPr lang="en-US"/>
        </a:p>
      </dgm:t>
    </dgm:pt>
    <dgm:pt modelId="{787A0279-D2E7-3C43-87A9-EC052B7B545B}">
      <dgm:prSet phldrT="[Text]"/>
      <dgm:spPr/>
      <dgm:t>
        <a:bodyPr/>
        <a:lstStyle/>
        <a:p>
          <a:r>
            <a:rPr lang="en-US" dirty="0" smtClean="0"/>
            <a:t>URI</a:t>
          </a:r>
          <a:endParaRPr lang="en-US" dirty="0"/>
        </a:p>
      </dgm:t>
    </dgm:pt>
    <dgm:pt modelId="{99E9F571-4A79-6349-8EA0-AAD8C236A400}" type="parTrans" cxnId="{CD764773-F998-F144-B2AB-DA3E9136A660}">
      <dgm:prSet/>
      <dgm:spPr/>
      <dgm:t>
        <a:bodyPr/>
        <a:lstStyle/>
        <a:p>
          <a:endParaRPr lang="en-US"/>
        </a:p>
      </dgm:t>
    </dgm:pt>
    <dgm:pt modelId="{0685AEB3-9AE2-804E-8B0D-45790011074A}" type="sibTrans" cxnId="{CD764773-F998-F144-B2AB-DA3E9136A660}">
      <dgm:prSet/>
      <dgm:spPr/>
      <dgm:t>
        <a:bodyPr/>
        <a:lstStyle/>
        <a:p>
          <a:endParaRPr lang="en-US"/>
        </a:p>
      </dgm:t>
    </dgm:pt>
    <dgm:pt modelId="{7756A0BA-3B97-1A4C-90AE-7AF16C7FBAC4}" type="pres">
      <dgm:prSet presAssocID="{4630240D-8D39-9349-9CA9-2E47B6A14893}" presName="compositeShape" presStyleCnt="0">
        <dgm:presLayoutVars>
          <dgm:dir/>
          <dgm:resizeHandles/>
        </dgm:presLayoutVars>
      </dgm:prSet>
      <dgm:spPr/>
    </dgm:pt>
    <dgm:pt modelId="{C9EBB3FC-025B-1746-AB23-97BE7497C252}" type="pres">
      <dgm:prSet presAssocID="{4630240D-8D39-9349-9CA9-2E47B6A14893}" presName="pyramid" presStyleLbl="node1" presStyleIdx="0" presStyleCnt="1"/>
      <dgm:spPr/>
    </dgm:pt>
    <dgm:pt modelId="{97845297-DC18-414C-AC76-3E6EB3BF4EC4}" type="pres">
      <dgm:prSet presAssocID="{4630240D-8D39-9349-9CA9-2E47B6A14893}" presName="theList" presStyleCnt="0"/>
      <dgm:spPr/>
    </dgm:pt>
    <dgm:pt modelId="{D37D5C33-2942-AA4F-AD42-E7E26C500408}" type="pres">
      <dgm:prSet presAssocID="{1C840392-9F3E-4849-B0EB-3E7ED1BB96B0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789995-0C07-A44E-A893-8BC5D37A6116}" type="pres">
      <dgm:prSet presAssocID="{1C840392-9F3E-4849-B0EB-3E7ED1BB96B0}" presName="aSpace" presStyleCnt="0"/>
      <dgm:spPr/>
    </dgm:pt>
    <dgm:pt modelId="{254BBCFD-0CC7-C749-B37F-EB06695DAC1A}" type="pres">
      <dgm:prSet presAssocID="{F42225CF-17E7-5C49-B622-318CE95FCAB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FAFB4-31E5-4649-A072-341E46FB827A}" type="pres">
      <dgm:prSet presAssocID="{F42225CF-17E7-5C49-B622-318CE95FCABD}" presName="aSpace" presStyleCnt="0"/>
      <dgm:spPr/>
    </dgm:pt>
    <dgm:pt modelId="{59B5719E-5479-5149-92E8-6F345D3CD1B2}" type="pres">
      <dgm:prSet presAssocID="{787A0279-D2E7-3C43-87A9-EC052B7B545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3E277-1903-2E4C-8F0D-772600D8CFCA}" type="pres">
      <dgm:prSet presAssocID="{787A0279-D2E7-3C43-87A9-EC052B7B545B}" presName="aSpace" presStyleCnt="0"/>
      <dgm:spPr/>
    </dgm:pt>
  </dgm:ptLst>
  <dgm:cxnLst>
    <dgm:cxn modelId="{F41B4B9C-03D3-A646-9B0C-4082B706F972}" srcId="{4630240D-8D39-9349-9CA9-2E47B6A14893}" destId="{F42225CF-17E7-5C49-B622-318CE95FCABD}" srcOrd="1" destOrd="0" parTransId="{28A27216-8068-7E4E-A388-1EECEA1CEB05}" sibTransId="{0081B85D-618B-D347-8EB5-89C79F9C4976}"/>
    <dgm:cxn modelId="{C2821CED-7A6A-074F-B365-10834D6BA60B}" srcId="{4630240D-8D39-9349-9CA9-2E47B6A14893}" destId="{1C840392-9F3E-4849-B0EB-3E7ED1BB96B0}" srcOrd="0" destOrd="0" parTransId="{B02C6FF0-3099-2544-BE53-602D2F25E93C}" sibTransId="{7004ACD4-2718-CF4E-8CCC-CEAD57141A96}"/>
    <dgm:cxn modelId="{55BE59ED-ED6D-C143-AFAA-C4B693AD0B01}" type="presOf" srcId="{F42225CF-17E7-5C49-B622-318CE95FCABD}" destId="{254BBCFD-0CC7-C749-B37F-EB06695DAC1A}" srcOrd="0" destOrd="0" presId="urn:microsoft.com/office/officeart/2005/8/layout/pyramid2"/>
    <dgm:cxn modelId="{15C837E7-E81D-CA44-874B-7A99056A9D9C}" type="presOf" srcId="{4630240D-8D39-9349-9CA9-2E47B6A14893}" destId="{7756A0BA-3B97-1A4C-90AE-7AF16C7FBAC4}" srcOrd="0" destOrd="0" presId="urn:microsoft.com/office/officeart/2005/8/layout/pyramid2"/>
    <dgm:cxn modelId="{CD764773-F998-F144-B2AB-DA3E9136A660}" srcId="{4630240D-8D39-9349-9CA9-2E47B6A14893}" destId="{787A0279-D2E7-3C43-87A9-EC052B7B545B}" srcOrd="2" destOrd="0" parTransId="{99E9F571-4A79-6349-8EA0-AAD8C236A400}" sibTransId="{0685AEB3-9AE2-804E-8B0D-45790011074A}"/>
    <dgm:cxn modelId="{03182D8C-D0F4-CF43-A9B9-D613604A00B0}" type="presOf" srcId="{787A0279-D2E7-3C43-87A9-EC052B7B545B}" destId="{59B5719E-5479-5149-92E8-6F345D3CD1B2}" srcOrd="0" destOrd="0" presId="urn:microsoft.com/office/officeart/2005/8/layout/pyramid2"/>
    <dgm:cxn modelId="{B0EC4EF9-2446-984B-ACEC-83BE0B1C3B71}" type="presOf" srcId="{1C840392-9F3E-4849-B0EB-3E7ED1BB96B0}" destId="{D37D5C33-2942-AA4F-AD42-E7E26C500408}" srcOrd="0" destOrd="0" presId="urn:microsoft.com/office/officeart/2005/8/layout/pyramid2"/>
    <dgm:cxn modelId="{2A31E00A-2351-EB44-8EB4-C47078BE2134}" type="presParOf" srcId="{7756A0BA-3B97-1A4C-90AE-7AF16C7FBAC4}" destId="{C9EBB3FC-025B-1746-AB23-97BE7497C252}" srcOrd="0" destOrd="0" presId="urn:microsoft.com/office/officeart/2005/8/layout/pyramid2"/>
    <dgm:cxn modelId="{CB5E319B-0B98-EA4E-B25C-F438277D77EA}" type="presParOf" srcId="{7756A0BA-3B97-1A4C-90AE-7AF16C7FBAC4}" destId="{97845297-DC18-414C-AC76-3E6EB3BF4EC4}" srcOrd="1" destOrd="0" presId="urn:microsoft.com/office/officeart/2005/8/layout/pyramid2"/>
    <dgm:cxn modelId="{54E719AA-A8F2-0F45-AE25-AEDC1A8F3596}" type="presParOf" srcId="{97845297-DC18-414C-AC76-3E6EB3BF4EC4}" destId="{D37D5C33-2942-AA4F-AD42-E7E26C500408}" srcOrd="0" destOrd="0" presId="urn:microsoft.com/office/officeart/2005/8/layout/pyramid2"/>
    <dgm:cxn modelId="{A43FF2F2-B6FE-8540-9837-E306A780B121}" type="presParOf" srcId="{97845297-DC18-414C-AC76-3E6EB3BF4EC4}" destId="{22789995-0C07-A44E-A893-8BC5D37A6116}" srcOrd="1" destOrd="0" presId="urn:microsoft.com/office/officeart/2005/8/layout/pyramid2"/>
    <dgm:cxn modelId="{F3132E91-1BF6-BB4B-BDAF-3AC2C93EDFC7}" type="presParOf" srcId="{97845297-DC18-414C-AC76-3E6EB3BF4EC4}" destId="{254BBCFD-0CC7-C749-B37F-EB06695DAC1A}" srcOrd="2" destOrd="0" presId="urn:microsoft.com/office/officeart/2005/8/layout/pyramid2"/>
    <dgm:cxn modelId="{3C736D21-1679-3D4A-9AEB-13DD1778005D}" type="presParOf" srcId="{97845297-DC18-414C-AC76-3E6EB3BF4EC4}" destId="{E21FAFB4-31E5-4649-A072-341E46FB827A}" srcOrd="3" destOrd="0" presId="urn:microsoft.com/office/officeart/2005/8/layout/pyramid2"/>
    <dgm:cxn modelId="{6579F8E1-7796-1F4F-A5AF-462C16388EA3}" type="presParOf" srcId="{97845297-DC18-414C-AC76-3E6EB3BF4EC4}" destId="{59B5719E-5479-5149-92E8-6F345D3CD1B2}" srcOrd="4" destOrd="0" presId="urn:microsoft.com/office/officeart/2005/8/layout/pyramid2"/>
    <dgm:cxn modelId="{584D1ACD-9E96-F941-84F9-A30C599605D5}" type="presParOf" srcId="{97845297-DC18-414C-AC76-3E6EB3BF4EC4}" destId="{D173E277-1903-2E4C-8F0D-772600D8CFC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EBB3FC-025B-1746-AB23-97BE7497C252}">
      <dsp:nvSpPr>
        <dsp:cNvPr id="0" name=""/>
        <dsp:cNvSpPr/>
      </dsp:nvSpPr>
      <dsp:spPr>
        <a:xfrm>
          <a:off x="0" y="0"/>
          <a:ext cx="3561391" cy="4489449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7D5C33-2942-AA4F-AD42-E7E26C500408}">
      <dsp:nvSpPr>
        <dsp:cNvPr id="0" name=""/>
        <dsp:cNvSpPr/>
      </dsp:nvSpPr>
      <dsp:spPr>
        <a:xfrm>
          <a:off x="1780695" y="451356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Hypermedia</a:t>
          </a:r>
          <a:endParaRPr lang="en-US" sz="2800" kern="1200" dirty="0"/>
        </a:p>
      </dsp:txBody>
      <dsp:txXfrm>
        <a:off x="1832573" y="503234"/>
        <a:ext cx="2211148" cy="958980"/>
      </dsp:txXfrm>
    </dsp:sp>
    <dsp:sp modelId="{254BBCFD-0CC7-C749-B37F-EB06695DAC1A}">
      <dsp:nvSpPr>
        <dsp:cNvPr id="0" name=""/>
        <dsp:cNvSpPr/>
      </dsp:nvSpPr>
      <dsp:spPr>
        <a:xfrm>
          <a:off x="1780695" y="1646935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HTTP</a:t>
          </a:r>
          <a:endParaRPr lang="en-US" sz="2800" kern="1200" dirty="0"/>
        </a:p>
      </dsp:txBody>
      <dsp:txXfrm>
        <a:off x="1832573" y="1698813"/>
        <a:ext cx="2211148" cy="958980"/>
      </dsp:txXfrm>
    </dsp:sp>
    <dsp:sp modelId="{59B5719E-5479-5149-92E8-6F345D3CD1B2}">
      <dsp:nvSpPr>
        <dsp:cNvPr id="0" name=""/>
        <dsp:cNvSpPr/>
      </dsp:nvSpPr>
      <dsp:spPr>
        <a:xfrm>
          <a:off x="1780695" y="2842513"/>
          <a:ext cx="2314904" cy="10627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URI</a:t>
          </a:r>
          <a:endParaRPr lang="en-US" sz="2800" kern="1200" dirty="0"/>
        </a:p>
      </dsp:txBody>
      <dsp:txXfrm>
        <a:off x="1832573" y="2894391"/>
        <a:ext cx="2211148" cy="958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73AB0-D36E-0C4D-8F62-51A4A3511EA5}" type="datetimeFigureOut">
              <a:rPr lang="en-US" smtClean="0"/>
              <a:t>12/11/2012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F4B4C-D20F-CE4C-A1E7-898259425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Compare with identity, interaction,</a:t>
            </a:r>
            <a:r>
              <a:rPr lang="en-US" baseline="0" dirty="0" smtClean="0"/>
              <a:t>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D7A35-A903-F048-ADBF-603F57C260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64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0" r:id="rId7"/>
    <p:sldLayoutId id="2147483744" r:id="rId8"/>
    <p:sldLayoutId id="2147483745" r:id="rId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REST in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COMP6017 Topics on Web Services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Nicholas Gibbins – </a:t>
            </a:r>
            <a:r>
              <a:rPr lang="en-US" dirty="0" err="1" smtClean="0"/>
              <a:t>nmg@ecs.soton.ac.uk</a:t>
            </a:r>
            <a:endParaRPr lang="en-US" dirty="0" smtClean="0"/>
          </a:p>
          <a:p>
            <a:r>
              <a:rPr lang="en-US" dirty="0" smtClean="0"/>
              <a:t>2012-2013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851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PUT /order/ HTTP/1.1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Host: </a:t>
            </a:r>
            <a:r>
              <a:rPr lang="en-US" sz="1800" dirty="0" err="1" smtClean="0">
                <a:latin typeface="Courier New"/>
                <a:cs typeface="Courier New"/>
              </a:rPr>
              <a:t>orinoco.com</a:t>
            </a: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Content-Type: application/xml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Content-Length: 107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&lt;order </a:t>
            </a:r>
            <a:r>
              <a:rPr lang="en-US" sz="1800" dirty="0" err="1" smtClean="0">
                <a:latin typeface="Courier New"/>
                <a:cs typeface="Courier New"/>
              </a:rPr>
              <a:t>xmlns</a:t>
            </a:r>
            <a:r>
              <a:rPr lang="en-US" sz="1800" dirty="0" smtClean="0">
                <a:latin typeface="Courier New"/>
                <a:cs typeface="Courier New"/>
              </a:rPr>
              <a:t>=“http://</a:t>
            </a:r>
            <a:r>
              <a:rPr lang="en-US" sz="1800" dirty="0" err="1" smtClean="0">
                <a:latin typeface="Courier New"/>
                <a:cs typeface="Courier New"/>
              </a:rPr>
              <a:t>schema.orinoco.com</a:t>
            </a:r>
            <a:r>
              <a:rPr lang="en-US" sz="1800" dirty="0" smtClean="0">
                <a:latin typeface="Courier New"/>
                <a:cs typeface="Courier New"/>
              </a:rPr>
              <a:t>/order”&gt;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&lt;items&gt;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&lt;/items&gt;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&lt;/order&gt;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HTTP/1.1 201 Created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Location: /order/1234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Date: Tue, 13 Nov 2012 09:30:00 GMT</a:t>
            </a:r>
          </a:p>
        </p:txBody>
      </p:sp>
    </p:spTree>
    <p:extLst>
      <p:ext uri="{BB962C8B-B14F-4D97-AF65-F5344CB8AC3E}">
        <p14:creationId xmlns:p14="http://schemas.microsoft.com/office/powerpoint/2010/main" val="2907839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Add/Remove items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PUT with existing order URI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358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PUT /order/1234 HTTP/1.1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Host: </a:t>
            </a:r>
            <a:r>
              <a:rPr lang="en-US" sz="1800" dirty="0" err="1" smtClean="0">
                <a:latin typeface="Courier New"/>
                <a:cs typeface="Courier New"/>
              </a:rPr>
              <a:t>orinoco.com</a:t>
            </a: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Content-Type: application/xml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Content-Length: 134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&lt;order </a:t>
            </a:r>
            <a:r>
              <a:rPr lang="en-US" sz="1800" dirty="0" err="1" smtClean="0">
                <a:latin typeface="Courier New"/>
                <a:cs typeface="Courier New"/>
              </a:rPr>
              <a:t>xmlns</a:t>
            </a:r>
            <a:r>
              <a:rPr lang="en-US" sz="1800" dirty="0" smtClean="0">
                <a:latin typeface="Courier New"/>
                <a:cs typeface="Courier New"/>
              </a:rPr>
              <a:t>=“http://</a:t>
            </a:r>
            <a:r>
              <a:rPr lang="en-US" sz="1800" dirty="0" err="1" smtClean="0">
                <a:latin typeface="Courier New"/>
                <a:cs typeface="Courier New"/>
              </a:rPr>
              <a:t>schema.orinoco.com</a:t>
            </a:r>
            <a:r>
              <a:rPr lang="en-US" sz="1800" dirty="0" smtClean="0">
                <a:latin typeface="Courier New"/>
                <a:cs typeface="Courier New"/>
              </a:rPr>
              <a:t>/order”&gt;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>
                <a:latin typeface="Courier New"/>
                <a:cs typeface="Courier New"/>
              </a:rPr>
              <a:t>&lt;items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&lt;item quantity=“1” </a:t>
            </a:r>
            <a:r>
              <a:rPr lang="en-US" sz="1800" dirty="0" err="1" smtClean="0">
                <a:latin typeface="Courier New"/>
                <a:cs typeface="Courier New"/>
              </a:rPr>
              <a:t>isbn</a:t>
            </a:r>
            <a:r>
              <a:rPr lang="en-US" sz="1800" dirty="0" smtClean="0">
                <a:latin typeface="Courier New"/>
                <a:cs typeface="Courier New"/>
              </a:rPr>
              <a:t>=“1234567890”/&gt;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>
                <a:latin typeface="Courier New"/>
                <a:cs typeface="Courier New"/>
              </a:rPr>
              <a:t>&lt;/items&gt;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&lt;/order&gt;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HTTP/1.1 200 OK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Date: Tue, 13 Nov 2012 09:30:00 GMT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3872729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If-Unmodified-Since header to check whether the resource has been changed (by a third party)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166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PUT /order/1234 HTTP/1.1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Host: </a:t>
            </a:r>
            <a:r>
              <a:rPr lang="en-US" sz="1800" dirty="0" err="1" smtClean="0">
                <a:latin typeface="Courier New"/>
                <a:cs typeface="Courier New"/>
              </a:rPr>
              <a:t>orinoco.com</a:t>
            </a: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Content-Type: application/xml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Content-Length: 134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If-Unmodified-Since: Tue</a:t>
            </a:r>
            <a:r>
              <a:rPr lang="en-US" sz="1800" dirty="0">
                <a:latin typeface="Courier New"/>
                <a:cs typeface="Courier New"/>
              </a:rPr>
              <a:t>, 13 Nov 2012 09:30:00 GMT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&lt;order </a:t>
            </a:r>
            <a:r>
              <a:rPr lang="en-US" sz="1800" dirty="0" err="1" smtClean="0">
                <a:latin typeface="Courier New"/>
                <a:cs typeface="Courier New"/>
              </a:rPr>
              <a:t>xmlns</a:t>
            </a:r>
            <a:r>
              <a:rPr lang="en-US" sz="1800" dirty="0" smtClean="0">
                <a:latin typeface="Courier New"/>
                <a:cs typeface="Courier New"/>
              </a:rPr>
              <a:t>=“http://</a:t>
            </a:r>
            <a:r>
              <a:rPr lang="en-US" sz="1800" dirty="0" err="1" smtClean="0">
                <a:latin typeface="Courier New"/>
                <a:cs typeface="Courier New"/>
              </a:rPr>
              <a:t>schema.orinoco.com</a:t>
            </a:r>
            <a:r>
              <a:rPr lang="en-US" sz="1800" dirty="0" smtClean="0">
                <a:latin typeface="Courier New"/>
                <a:cs typeface="Courier New"/>
              </a:rPr>
              <a:t>/order”&gt;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>
                <a:latin typeface="Courier New"/>
                <a:cs typeface="Courier New"/>
              </a:rPr>
              <a:t>&lt;items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&lt;item quantity=“1” </a:t>
            </a:r>
            <a:r>
              <a:rPr lang="en-US" sz="1800" dirty="0" err="1" smtClean="0">
                <a:latin typeface="Courier New"/>
                <a:cs typeface="Courier New"/>
              </a:rPr>
              <a:t>isbn</a:t>
            </a:r>
            <a:r>
              <a:rPr lang="en-US" sz="1800" dirty="0" smtClean="0">
                <a:latin typeface="Courier New"/>
                <a:cs typeface="Courier New"/>
              </a:rPr>
              <a:t>=“1234567890”/&gt;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>
                <a:latin typeface="Courier New"/>
                <a:cs typeface="Courier New"/>
              </a:rPr>
              <a:t>&lt;/items&gt;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&lt;/order&gt;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HTTP/1.1 412 Precondition Failed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Date: Tue, 13 Nov 2012 09:35:00 GMT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2097067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Cancel an order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DELETE</a:t>
            </a:r>
          </a:p>
          <a:p>
            <a:r>
              <a:rPr lang="en-US" dirty="0" smtClean="0"/>
              <a:t>DELETE is idempotent</a:t>
            </a:r>
          </a:p>
          <a:p>
            <a:pPr lvl="1"/>
            <a:r>
              <a:rPr lang="en-US" dirty="0" smtClean="0"/>
              <a:t>repeated DELETEs have the same effect as a single DELETE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273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DELETE /order/1234 HTTP/1.1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Host: </a:t>
            </a:r>
            <a:r>
              <a:rPr lang="en-US" sz="1800" dirty="0" err="1" smtClean="0">
                <a:latin typeface="Courier New"/>
                <a:cs typeface="Courier New"/>
              </a:rPr>
              <a:t>orinoco.com</a:t>
            </a: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HTTP/1.1 200 OK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Content-Length: 0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Date: Tue, 13 Nov 2012 09:30:00 GMT</a:t>
            </a:r>
          </a:p>
        </p:txBody>
      </p:sp>
    </p:spTree>
    <p:extLst>
      <p:ext uri="{BB962C8B-B14F-4D97-AF65-F5344CB8AC3E}">
        <p14:creationId xmlns:p14="http://schemas.microsoft.com/office/powerpoint/2010/main" val="683567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DELETE /order/1234 HTTP/1.1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Host: </a:t>
            </a:r>
            <a:r>
              <a:rPr lang="en-US" sz="1800" dirty="0" err="1" smtClean="0">
                <a:latin typeface="Courier New"/>
                <a:cs typeface="Courier New"/>
              </a:rPr>
              <a:t>orinoco.com</a:t>
            </a: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HTTP/1.1 404 Not Found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Content-Length: 0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Date: Tue, 13 Nov 2012 09:30:00 GMT</a:t>
            </a:r>
          </a:p>
        </p:txBody>
      </p:sp>
    </p:spTree>
    <p:extLst>
      <p:ext uri="{BB962C8B-B14F-4D97-AF65-F5344CB8AC3E}">
        <p14:creationId xmlns:p14="http://schemas.microsoft.com/office/powerpoint/2010/main" val="1058728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DELETE /order/1234 HTTP/1.1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Host: </a:t>
            </a:r>
            <a:r>
              <a:rPr lang="en-US" sz="1800" dirty="0" err="1" smtClean="0">
                <a:latin typeface="Courier New"/>
                <a:cs typeface="Courier New"/>
              </a:rPr>
              <a:t>orinoco.com</a:t>
            </a: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HTTP/1.1 409 Conflict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Content-Length: 0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Date: Tue, 13 Nov 2012 09:30:00 GMT</a:t>
            </a:r>
          </a:p>
        </p:txBody>
      </p:sp>
    </p:spTree>
    <p:extLst>
      <p:ext uri="{BB962C8B-B14F-4D97-AF65-F5344CB8AC3E}">
        <p14:creationId xmlns:p14="http://schemas.microsoft.com/office/powerpoint/2010/main" val="2059714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Order Status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GET</a:t>
            </a:r>
          </a:p>
          <a:p>
            <a:pPr lvl="1"/>
            <a:r>
              <a:rPr lang="en-US" dirty="0" smtClean="0"/>
              <a:t>GET is idempotent</a:t>
            </a:r>
          </a:p>
          <a:p>
            <a:pPr lvl="1"/>
            <a:r>
              <a:rPr lang="en-US" dirty="0" smtClean="0"/>
              <a:t>GET has no side-effects!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9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Scenario: Orinoco Books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4000" y="1692000"/>
            <a:ext cx="8496000" cy="2522387"/>
          </a:xfrm>
        </p:spPr>
        <p:txBody>
          <a:bodyPr/>
          <a:lstStyle/>
          <a:p>
            <a:r>
              <a:rPr lang="en-US" dirty="0" smtClean="0"/>
              <a:t>Online bookseller with simple workflow:</a:t>
            </a:r>
          </a:p>
          <a:p>
            <a:pPr lvl="1"/>
            <a:r>
              <a:rPr lang="en-US" dirty="0" smtClean="0"/>
              <a:t>Customer adds items to virtual shopping cart</a:t>
            </a:r>
          </a:p>
          <a:p>
            <a:pPr lvl="1"/>
            <a:r>
              <a:rPr lang="en-US" dirty="0" smtClean="0"/>
              <a:t>Checkout and payment</a:t>
            </a:r>
          </a:p>
          <a:p>
            <a:pPr lvl="1"/>
            <a:r>
              <a:rPr lang="en-US" dirty="0" smtClean="0"/>
              <a:t>Order shipped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433452" y="4447961"/>
            <a:ext cx="1083180" cy="709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order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open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325671" y="4451593"/>
            <a:ext cx="1083180" cy="709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payment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received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325671" y="5709388"/>
            <a:ext cx="1083180" cy="709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order</a:t>
            </a:r>
            <a:br>
              <a:rPr lang="en-US" dirty="0" smtClean="0">
                <a:latin typeface="Georgia"/>
                <a:ea typeface="ＭＳ Ｐゴシック" pitchFamily="-106" charset="-128"/>
                <a:cs typeface="Georgia"/>
              </a:rPr>
            </a:b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cancelled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476352" y="4447961"/>
            <a:ext cx="1083180" cy="709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preparing</a:t>
            </a:r>
            <a:endParaRPr lang="en-US" dirty="0" smtClean="0"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548400" y="4447961"/>
            <a:ext cx="1083180" cy="70961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Georgia"/>
                <a:ea typeface="ＭＳ Ｐゴシック" pitchFamily="-106" charset="-128"/>
                <a:cs typeface="Georgia"/>
              </a:rPr>
              <a:t>order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shipped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10" name="Elbow Connector 9"/>
          <p:cNvCxnSpPr>
            <a:stCxn id="5" idx="3"/>
            <a:endCxn id="6" idx="1"/>
          </p:cNvCxnSpPr>
          <p:nvPr/>
        </p:nvCxnSpPr>
        <p:spPr bwMode="auto">
          <a:xfrm>
            <a:off x="2516632" y="4802766"/>
            <a:ext cx="809039" cy="363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Elbow Connector 10"/>
          <p:cNvCxnSpPr>
            <a:stCxn id="5" idx="3"/>
            <a:endCxn id="5" idx="0"/>
          </p:cNvCxnSpPr>
          <p:nvPr/>
        </p:nvCxnSpPr>
        <p:spPr bwMode="auto">
          <a:xfrm flipH="1" flipV="1">
            <a:off x="1975042" y="4447961"/>
            <a:ext cx="541590" cy="354805"/>
          </a:xfrm>
          <a:prstGeom prst="bentConnector4">
            <a:avLst>
              <a:gd name="adj1" fmla="val -42209"/>
              <a:gd name="adj2" fmla="val 164430"/>
            </a:avLst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Elbow Connector 11"/>
          <p:cNvCxnSpPr>
            <a:stCxn id="5" idx="3"/>
            <a:endCxn id="7" idx="1"/>
          </p:cNvCxnSpPr>
          <p:nvPr/>
        </p:nvCxnSpPr>
        <p:spPr bwMode="auto">
          <a:xfrm>
            <a:off x="2516632" y="4802766"/>
            <a:ext cx="809039" cy="1261427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Elbow Connector 12"/>
          <p:cNvCxnSpPr>
            <a:stCxn id="6" idx="3"/>
            <a:endCxn id="8" idx="1"/>
          </p:cNvCxnSpPr>
          <p:nvPr/>
        </p:nvCxnSpPr>
        <p:spPr bwMode="auto">
          <a:xfrm flipV="1">
            <a:off x="4408851" y="4802766"/>
            <a:ext cx="1067501" cy="363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Elbow Connector 13"/>
          <p:cNvCxnSpPr>
            <a:stCxn id="8" idx="3"/>
            <a:endCxn id="9" idx="1"/>
          </p:cNvCxnSpPr>
          <p:nvPr/>
        </p:nvCxnSpPr>
        <p:spPr bwMode="auto">
          <a:xfrm>
            <a:off x="6559532" y="4802766"/>
            <a:ext cx="988868" cy="12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Elbow Connector 14"/>
          <p:cNvCxnSpPr>
            <a:stCxn id="8" idx="3"/>
            <a:endCxn id="8" idx="0"/>
          </p:cNvCxnSpPr>
          <p:nvPr/>
        </p:nvCxnSpPr>
        <p:spPr bwMode="auto">
          <a:xfrm flipH="1" flipV="1">
            <a:off x="6017942" y="4447961"/>
            <a:ext cx="541590" cy="354805"/>
          </a:xfrm>
          <a:prstGeom prst="bentConnector4">
            <a:avLst>
              <a:gd name="adj1" fmla="val -42209"/>
              <a:gd name="adj2" fmla="val 164430"/>
            </a:avLst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912421" y="3785038"/>
            <a:ext cx="134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update cart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72969" y="5687705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cancel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779202" y="4411127"/>
            <a:ext cx="546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89612" y="4455226"/>
            <a:ext cx="825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 to</a:t>
            </a:r>
          </a:p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45766" y="3841060"/>
            <a:ext cx="142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check status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627798" y="4860861"/>
            <a:ext cx="883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deliver</a:t>
            </a:r>
            <a:endParaRPr lang="en-US" dirty="0"/>
          </a:p>
        </p:txBody>
      </p:sp>
      <p:cxnSp>
        <p:nvCxnSpPr>
          <p:cNvPr id="22" name="Elbow Connector 21"/>
          <p:cNvCxnSpPr/>
          <p:nvPr/>
        </p:nvCxnSpPr>
        <p:spPr bwMode="auto">
          <a:xfrm>
            <a:off x="624413" y="4857229"/>
            <a:ext cx="809039" cy="363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48394" y="4510410"/>
            <a:ext cx="803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create</a:t>
            </a:r>
            <a:br>
              <a:rPr lang="en-US" dirty="0" smtClean="0"/>
            </a:br>
            <a:r>
              <a:rPr lang="en-US" dirty="0" smtClean="0"/>
              <a:t>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1628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GET /order/1234 HTTP/1.1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Host: </a:t>
            </a:r>
            <a:r>
              <a:rPr lang="en-US" sz="1800" dirty="0" err="1" smtClean="0">
                <a:latin typeface="Courier New"/>
                <a:cs typeface="Courier New"/>
              </a:rPr>
              <a:t>orinoco.com</a:t>
            </a: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HTTP/1.1 200 OK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Content-Type: application/xml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Content-Length: 107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Date: Tue, 13 Nov 2012 09:30:00 GMT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&lt;order </a:t>
            </a:r>
            <a:r>
              <a:rPr lang="en-US" sz="1800" dirty="0" err="1">
                <a:latin typeface="Courier New"/>
                <a:cs typeface="Courier New"/>
              </a:rPr>
              <a:t>xmlns</a:t>
            </a:r>
            <a:r>
              <a:rPr lang="en-US" sz="1800" dirty="0">
                <a:latin typeface="Courier New"/>
                <a:cs typeface="Courier New"/>
              </a:rPr>
              <a:t>=“http://</a:t>
            </a:r>
            <a:r>
              <a:rPr lang="en-US" sz="1800" dirty="0" err="1">
                <a:latin typeface="Courier New"/>
                <a:cs typeface="Courier New"/>
              </a:rPr>
              <a:t>schema.orinoco.com</a:t>
            </a:r>
            <a:r>
              <a:rPr lang="en-US" sz="1800" dirty="0">
                <a:latin typeface="Courier New"/>
                <a:cs typeface="Courier New"/>
              </a:rPr>
              <a:t>/order”&gt;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>  &lt;items&gt;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>  &lt;/items&gt;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&lt;status&gt;open&lt;/status&gt;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</a:t>
            </a:r>
            <a:r>
              <a:rPr lang="en-US" sz="1800" dirty="0">
                <a:latin typeface="Courier New"/>
                <a:cs typeface="Courier New"/>
              </a:rPr>
              <a:t>/order&gt;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/>
            </a:r>
            <a:br>
              <a:rPr lang="en-US" sz="1800" dirty="0">
                <a:latin typeface="Courier New"/>
                <a:cs typeface="Courier New"/>
              </a:rPr>
            </a:br>
            <a:endParaRPr lang="en-US" sz="1800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533061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GET /order/9999 HTTP/1.1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Host: </a:t>
            </a:r>
            <a:r>
              <a:rPr lang="en-US" sz="1800" dirty="0" err="1" smtClean="0">
                <a:latin typeface="Courier New"/>
                <a:cs typeface="Courier New"/>
              </a:rPr>
              <a:t>orinoco.com</a:t>
            </a: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HTTP/1.1 404 Not Found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Content-Type: application/xml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Content-Length: 0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Date: Tue, 13 Nov 2012 09:30:00 GMT</a:t>
            </a:r>
          </a:p>
        </p:txBody>
      </p:sp>
    </p:spTree>
    <p:extLst>
      <p:ext uri="{BB962C8B-B14F-4D97-AF65-F5344CB8AC3E}">
        <p14:creationId xmlns:p14="http://schemas.microsoft.com/office/powerpoint/2010/main" val="2505718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Collections and Elements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xtra conventions for talking about collections of elements</a:t>
            </a:r>
          </a:p>
          <a:p>
            <a:pPr lvl="1"/>
            <a:r>
              <a:rPr lang="en-US" dirty="0" smtClean="0"/>
              <a:t>An order is a collection</a:t>
            </a:r>
          </a:p>
          <a:p>
            <a:pPr lvl="1"/>
            <a:r>
              <a:rPr lang="en-US" dirty="0" smtClean="0"/>
              <a:t>An item in the order is an element of a collection</a:t>
            </a:r>
          </a:p>
          <a:p>
            <a:r>
              <a:rPr lang="en-US" dirty="0" smtClean="0"/>
              <a:t>Some consensus of semantics of HTTP methods for these</a:t>
            </a:r>
          </a:p>
          <a:p>
            <a:r>
              <a:rPr lang="en-US" dirty="0" smtClean="0"/>
              <a:t>In our case: 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orinoco.com</a:t>
            </a:r>
            <a:r>
              <a:rPr lang="en-US" dirty="0" smtClean="0"/>
              <a:t>/order/ is a collection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orinoco.com</a:t>
            </a:r>
            <a:r>
              <a:rPr lang="en-US" dirty="0" smtClean="0"/>
              <a:t>/order/{</a:t>
            </a:r>
            <a:r>
              <a:rPr lang="en-US" dirty="0" err="1" smtClean="0"/>
              <a:t>order_id</a:t>
            </a:r>
            <a:r>
              <a:rPr lang="en-US" dirty="0" smtClean="0"/>
              <a:t>} is an element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89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RESTful</a:t>
            </a:r>
            <a:r>
              <a:rPr lang="en-US" dirty="0" smtClean="0"/>
              <a:t> Methods for Collections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42987"/>
              </p:ext>
            </p:extLst>
          </p:nvPr>
        </p:nvGraphicFramePr>
        <p:xfrm>
          <a:off x="323850" y="1692275"/>
          <a:ext cx="8496300" cy="26619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248150"/>
                <a:gridCol w="42481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Behaviour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 the members of the collection (list of URIs)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Replace the entire collection with another collection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Create a new member in the collection</a:t>
                      </a:r>
                      <a:r>
                        <a:rPr lang="en-US" baseline="0" dirty="0" smtClean="0"/>
                        <a:t> and </a:t>
                      </a:r>
                      <a:r>
                        <a:rPr lang="en-US" dirty="0" smtClean="0"/>
                        <a:t>automatically assign</a:t>
                      </a:r>
                      <a:r>
                        <a:rPr lang="en-US" baseline="0" dirty="0" smtClean="0"/>
                        <a:t> it a URI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 the entire</a:t>
                      </a:r>
                      <a:r>
                        <a:rPr lang="en-US" baseline="0" dirty="0" smtClean="0"/>
                        <a:t> collection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116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RESTful</a:t>
            </a:r>
            <a:r>
              <a:rPr lang="en-US" dirty="0" smtClean="0"/>
              <a:t> Methods for Collection Elements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192959"/>
              </p:ext>
            </p:extLst>
          </p:nvPr>
        </p:nvGraphicFramePr>
        <p:xfrm>
          <a:off x="323850" y="1692275"/>
          <a:ext cx="8496300" cy="29311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248150"/>
                <a:gridCol w="42481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Behaviour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Retrieve a representation of the specified element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Replace the specified element of the collection, or if it doesn’t exist</a:t>
                      </a:r>
                      <a:r>
                        <a:rPr lang="en-US" baseline="0" dirty="0" smtClean="0"/>
                        <a:t> create 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Treat the specified member as a collection and create a new element in 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 the specified member of the collection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8520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CRUD isn’t everything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Limited application model</a:t>
            </a:r>
          </a:p>
          <a:p>
            <a:pPr lvl="1"/>
            <a:r>
              <a:rPr lang="en-US" dirty="0" smtClean="0"/>
              <a:t>In our scenario, payment doesn’t fit in cleanly</a:t>
            </a:r>
          </a:p>
          <a:p>
            <a:pPr lvl="1"/>
            <a:r>
              <a:rPr lang="en-US" dirty="0" smtClean="0"/>
              <a:t>Encourages tight coupling through URI templates</a:t>
            </a:r>
          </a:p>
          <a:p>
            <a:pPr lvl="1"/>
            <a:r>
              <a:rPr lang="en-US" dirty="0" smtClean="0"/>
              <a:t>Simple pattern</a:t>
            </a:r>
          </a:p>
          <a:p>
            <a:pPr lvl="1"/>
            <a:r>
              <a:rPr lang="en-US" dirty="0" smtClean="0"/>
              <a:t>Ignores hypermedia!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4137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Level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179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links?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&lt;order </a:t>
            </a:r>
            <a:r>
              <a:rPr lang="en-US" sz="1800" dirty="0" err="1">
                <a:latin typeface="Courier New"/>
                <a:cs typeface="Courier New"/>
              </a:rPr>
              <a:t>xmlns</a:t>
            </a:r>
            <a:r>
              <a:rPr lang="en-US" sz="1800" dirty="0">
                <a:latin typeface="Courier New"/>
                <a:cs typeface="Courier New"/>
              </a:rPr>
              <a:t>=“http://</a:t>
            </a:r>
            <a:r>
              <a:rPr lang="en-US" sz="1800" dirty="0" err="1">
                <a:latin typeface="Courier New"/>
                <a:cs typeface="Courier New"/>
              </a:rPr>
              <a:t>schema.orinoco.com</a:t>
            </a:r>
            <a:r>
              <a:rPr lang="en-US" sz="1800" dirty="0">
                <a:latin typeface="Courier New"/>
                <a:cs typeface="Courier New"/>
              </a:rPr>
              <a:t>/order”&gt;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>  &lt;items&gt;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>    &lt;item quantity=“1” </a:t>
            </a:r>
            <a:r>
              <a:rPr lang="en-US" sz="1800" dirty="0" err="1">
                <a:latin typeface="Courier New"/>
                <a:cs typeface="Courier New"/>
              </a:rPr>
              <a:t>isbn</a:t>
            </a:r>
            <a:r>
              <a:rPr lang="en-US" sz="1800" dirty="0">
                <a:latin typeface="Courier New"/>
                <a:cs typeface="Courier New"/>
              </a:rPr>
              <a:t>=“1234567890”/&gt;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>  &lt;/items&gt;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&lt;status&gt;open&lt;/status&gt;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</a:t>
            </a:r>
            <a:r>
              <a:rPr lang="en-US" sz="1800" dirty="0">
                <a:latin typeface="Courier New"/>
                <a:cs typeface="Courier New"/>
              </a:rPr>
              <a:t>/order&gt;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/>
            </a:r>
            <a:br>
              <a:rPr lang="en-US" sz="1800" dirty="0">
                <a:latin typeface="Courier New"/>
                <a:cs typeface="Courier New"/>
              </a:rPr>
            </a:br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Georgia"/>
                <a:cs typeface="Georgia"/>
              </a:rPr>
              <a:t>What can you do next?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111545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Types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application/xml doesn’t have specific link semantics</a:t>
            </a:r>
          </a:p>
          <a:p>
            <a:r>
              <a:rPr lang="en-US" dirty="0" smtClean="0"/>
              <a:t>Can adopt standard hypermedia format (XHTML, Atom,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Widely understood by software agents</a:t>
            </a:r>
          </a:p>
          <a:p>
            <a:pPr lvl="1"/>
            <a:r>
              <a:rPr lang="en-US" dirty="0" smtClean="0"/>
              <a:t>Needs to be adapted to domain</a:t>
            </a:r>
          </a:p>
          <a:p>
            <a:r>
              <a:rPr lang="en-US" dirty="0" smtClean="0"/>
              <a:t>Can create domain-specific format that supports application</a:t>
            </a:r>
          </a:p>
          <a:p>
            <a:pPr lvl="1"/>
            <a:r>
              <a:rPr lang="en-US" dirty="0" smtClean="0"/>
              <a:t>Direct supports domain</a:t>
            </a:r>
          </a:p>
          <a:p>
            <a:pPr lvl="1"/>
            <a:r>
              <a:rPr lang="en-US" dirty="0" smtClean="0"/>
              <a:t>Maintains visibility of messages at the protocol level</a:t>
            </a:r>
          </a:p>
          <a:p>
            <a:pPr lvl="1"/>
            <a:r>
              <a:rPr lang="en-US" dirty="0" smtClean="0"/>
              <a:t>Not widely understood</a:t>
            </a:r>
          </a:p>
          <a:p>
            <a:r>
              <a:rPr lang="en-US" dirty="0" smtClean="0"/>
              <a:t>Use link types to define protocols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329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application/</a:t>
            </a:r>
            <a:r>
              <a:rPr lang="en-US" dirty="0" err="1" smtClean="0"/>
              <a:t>xhtml+xml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&lt;html </a:t>
            </a:r>
            <a:r>
              <a:rPr lang="en-US" sz="1800" dirty="0" err="1">
                <a:latin typeface="Courier New"/>
                <a:cs typeface="Courier New"/>
              </a:rPr>
              <a:t>xmlns</a:t>
            </a:r>
            <a:r>
              <a:rPr lang="en-US" sz="1800" dirty="0">
                <a:latin typeface="Courier New"/>
                <a:cs typeface="Courier New"/>
              </a:rPr>
              <a:t>="http://www.w3.org/1999/</a:t>
            </a:r>
            <a:r>
              <a:rPr lang="en-US" sz="1800" dirty="0" err="1" smtClean="0">
                <a:latin typeface="Courier New"/>
                <a:cs typeface="Courier New"/>
              </a:rPr>
              <a:t>xhtml</a:t>
            </a:r>
            <a:r>
              <a:rPr lang="en-US" sz="1800" dirty="0" smtClean="0">
                <a:latin typeface="Courier New"/>
                <a:cs typeface="Courier New"/>
              </a:rPr>
              <a:t>”&gt;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&lt;</a:t>
            </a:r>
            <a:r>
              <a:rPr lang="en-US" sz="1800" dirty="0">
                <a:latin typeface="Courier New"/>
                <a:cs typeface="Courier New"/>
              </a:rPr>
              <a:t>body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&lt;</a:t>
            </a:r>
            <a:r>
              <a:rPr lang="en-US" sz="1800" dirty="0">
                <a:latin typeface="Courier New"/>
                <a:cs typeface="Courier New"/>
              </a:rPr>
              <a:t>div class="</a:t>
            </a:r>
            <a:r>
              <a:rPr lang="en-US" sz="1800" dirty="0" smtClean="0">
                <a:latin typeface="Courier New"/>
                <a:cs typeface="Courier New"/>
              </a:rPr>
              <a:t>order”&gt;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  &lt;</a:t>
            </a:r>
            <a:r>
              <a:rPr lang="en-US" sz="1800" dirty="0" err="1">
                <a:latin typeface="Courier New"/>
                <a:cs typeface="Courier New"/>
              </a:rPr>
              <a:t>ul</a:t>
            </a:r>
            <a:r>
              <a:rPr lang="en-US" sz="1800" dirty="0">
                <a:latin typeface="Courier New"/>
                <a:cs typeface="Courier New"/>
              </a:rPr>
              <a:t> class="</a:t>
            </a:r>
            <a:r>
              <a:rPr lang="en-US" sz="1800" dirty="0" smtClean="0">
                <a:latin typeface="Courier New"/>
                <a:cs typeface="Courier New"/>
              </a:rPr>
              <a:t>items”&gt;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    &lt;</a:t>
            </a:r>
            <a:r>
              <a:rPr lang="en-US" sz="1800" dirty="0">
                <a:latin typeface="Courier New"/>
                <a:cs typeface="Courier New"/>
              </a:rPr>
              <a:t>li class="</a:t>
            </a:r>
            <a:r>
              <a:rPr lang="en-US" sz="1800" dirty="0" smtClean="0">
                <a:latin typeface="Courier New"/>
                <a:cs typeface="Courier New"/>
              </a:rPr>
              <a:t>item”&gt;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      &lt;p </a:t>
            </a:r>
            <a:r>
              <a:rPr lang="en-US" sz="1800" dirty="0">
                <a:latin typeface="Courier New"/>
                <a:cs typeface="Courier New"/>
              </a:rPr>
              <a:t>class</a:t>
            </a:r>
            <a:r>
              <a:rPr lang="en-US" sz="1800" dirty="0" smtClean="0">
                <a:latin typeface="Courier New"/>
                <a:cs typeface="Courier New"/>
              </a:rPr>
              <a:t>=”</a:t>
            </a:r>
            <a:r>
              <a:rPr lang="en-US" sz="1800" dirty="0" err="1" smtClean="0">
                <a:latin typeface="Courier New"/>
                <a:cs typeface="Courier New"/>
              </a:rPr>
              <a:t>isbn</a:t>
            </a:r>
            <a:r>
              <a:rPr lang="en-US" sz="1800" dirty="0" smtClean="0">
                <a:latin typeface="Courier New"/>
                <a:cs typeface="Courier New"/>
              </a:rPr>
              <a:t>"&gt;1234567890&lt;</a:t>
            </a:r>
            <a:r>
              <a:rPr lang="en-US" sz="1800" dirty="0">
                <a:latin typeface="Courier New"/>
                <a:cs typeface="Courier New"/>
              </a:rPr>
              <a:t>/p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      &lt;</a:t>
            </a:r>
            <a:r>
              <a:rPr lang="en-US" sz="1800" dirty="0">
                <a:latin typeface="Courier New"/>
                <a:cs typeface="Courier New"/>
              </a:rPr>
              <a:t>p class="quantity"&gt;1&lt;/p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    &lt;</a:t>
            </a:r>
            <a:r>
              <a:rPr lang="en-US" sz="1800" dirty="0">
                <a:latin typeface="Courier New"/>
                <a:cs typeface="Courier New"/>
              </a:rPr>
              <a:t>/li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  &lt;</a:t>
            </a:r>
            <a:r>
              <a:rPr lang="en-US" sz="1800" dirty="0">
                <a:latin typeface="Courier New"/>
                <a:cs typeface="Courier New"/>
              </a:rPr>
              <a:t>/</a:t>
            </a:r>
            <a:r>
              <a:rPr lang="en-US" sz="1800" dirty="0" err="1">
                <a:latin typeface="Courier New"/>
                <a:cs typeface="Courier New"/>
              </a:rPr>
              <a:t>ul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  &lt;</a:t>
            </a:r>
            <a:r>
              <a:rPr lang="en-US" sz="1800" dirty="0">
                <a:latin typeface="Courier New"/>
                <a:cs typeface="Courier New"/>
              </a:rPr>
              <a:t>a </a:t>
            </a:r>
            <a:r>
              <a:rPr lang="en-US" sz="1800" dirty="0" err="1">
                <a:latin typeface="Courier New"/>
                <a:cs typeface="Courier New"/>
              </a:rPr>
              <a:t>href</a:t>
            </a:r>
            <a:r>
              <a:rPr lang="en-US" sz="1800" dirty="0">
                <a:latin typeface="Courier New"/>
                <a:cs typeface="Courier New"/>
              </a:rPr>
              <a:t>="http:/</a:t>
            </a:r>
            <a:r>
              <a:rPr lang="en-US" sz="1800" dirty="0" smtClean="0">
                <a:latin typeface="Courier New"/>
                <a:cs typeface="Courier New"/>
              </a:rPr>
              <a:t>/</a:t>
            </a:r>
            <a:r>
              <a:rPr lang="en-US" sz="1800" dirty="0" err="1" smtClean="0">
                <a:latin typeface="Courier New"/>
                <a:cs typeface="Courier New"/>
              </a:rPr>
              <a:t>orinoco.com</a:t>
            </a:r>
            <a:r>
              <a:rPr lang="en-US" sz="1800" dirty="0">
                <a:latin typeface="Courier New"/>
                <a:cs typeface="Courier New"/>
              </a:rPr>
              <a:t>/payment</a:t>
            </a:r>
            <a:r>
              <a:rPr lang="en-US" sz="1800" dirty="0" smtClean="0">
                <a:latin typeface="Courier New"/>
                <a:cs typeface="Courier New"/>
              </a:rPr>
              <a:t>/1234” 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     </a:t>
            </a:r>
            <a:r>
              <a:rPr lang="en-US" sz="1800" dirty="0" err="1" smtClean="0">
                <a:latin typeface="Courier New"/>
                <a:cs typeface="Courier New"/>
              </a:rPr>
              <a:t>rel</a:t>
            </a:r>
            <a:r>
              <a:rPr lang="en-US" sz="1800" dirty="0">
                <a:latin typeface="Courier New"/>
                <a:cs typeface="Courier New"/>
              </a:rPr>
              <a:t>="payment"&gt;payment&lt;/a&gt; </a:t>
            </a: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&lt;</a:t>
            </a:r>
            <a:r>
              <a:rPr lang="en-US" sz="1800" dirty="0">
                <a:latin typeface="Courier New"/>
                <a:cs typeface="Courier New"/>
              </a:rPr>
              <a:t>/div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&lt;</a:t>
            </a:r>
            <a:r>
              <a:rPr lang="en-US" sz="1800" dirty="0">
                <a:latin typeface="Courier New"/>
                <a:cs typeface="Courier New"/>
              </a:rPr>
              <a:t>/body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</a:t>
            </a:r>
            <a:r>
              <a:rPr lang="en-US" sz="1800" dirty="0">
                <a:latin typeface="Courier New"/>
                <a:cs typeface="Courier New"/>
              </a:rPr>
              <a:t>/html&gt; </a:t>
            </a:r>
            <a:endParaRPr lang="en-US" sz="1800" dirty="0">
              <a:latin typeface="Courier New"/>
              <a:cs typeface="Courier New"/>
            </a:endParaRPr>
          </a:p>
          <a:p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877314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Model of </a:t>
            </a:r>
            <a:r>
              <a:rPr lang="en-US" dirty="0" err="1" smtClean="0"/>
              <a:t>RESTful</a:t>
            </a:r>
            <a:r>
              <a:rPr lang="en-US" dirty="0" smtClean="0"/>
              <a:t> maturity</a:t>
            </a:r>
          </a:p>
          <a:p>
            <a:r>
              <a:rPr lang="en-US" dirty="0" smtClean="0"/>
              <a:t>REST constraints made concrete, in context of Web technology stack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60931097"/>
              </p:ext>
            </p:extLst>
          </p:nvPr>
        </p:nvGraphicFramePr>
        <p:xfrm>
          <a:off x="4724400" y="1682750"/>
          <a:ext cx="4095600" cy="44894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</a:t>
            </a:r>
            <a:r>
              <a:rPr lang="en-US" dirty="0" smtClean="0"/>
              <a:t>Maturity Model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72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application/</a:t>
            </a:r>
            <a:r>
              <a:rPr lang="en-US" dirty="0" err="1" smtClean="0"/>
              <a:t>xhtml+xml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OPTIONS to ascertain the right HTTP method to use with links</a:t>
            </a:r>
          </a:p>
          <a:p>
            <a:pPr lvl="1"/>
            <a:r>
              <a:rPr lang="en-US" dirty="0" smtClean="0"/>
              <a:t>Allow: header in response lists allowed methods</a:t>
            </a:r>
          </a:p>
          <a:p>
            <a:pPr lvl="1"/>
            <a:r>
              <a:rPr lang="en-US" dirty="0" smtClean="0"/>
              <a:t>For payment, PUT?</a:t>
            </a:r>
          </a:p>
          <a:p>
            <a:r>
              <a:rPr lang="en-US" dirty="0" smtClean="0"/>
              <a:t>Need to define link types for use with </a:t>
            </a:r>
            <a:r>
              <a:rPr lang="en-US" dirty="0" err="1" smtClean="0"/>
              <a:t>rel</a:t>
            </a:r>
            <a:endParaRPr lang="en-US" dirty="0" smtClean="0"/>
          </a:p>
          <a:p>
            <a:pPr lvl="1"/>
            <a:r>
              <a:rPr lang="en-US" dirty="0" err="1" smtClean="0"/>
              <a:t>Microformats</a:t>
            </a:r>
            <a:r>
              <a:rPr lang="en-US" dirty="0" smtClean="0"/>
              <a:t>, RDF, </a:t>
            </a:r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17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application/</a:t>
            </a:r>
            <a:r>
              <a:rPr lang="en-US" dirty="0" err="1" smtClean="0"/>
              <a:t>vnd.orinoco+xml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Proprietary (vendor-specific) media type</a:t>
            </a:r>
          </a:p>
          <a:p>
            <a:pPr lvl="1"/>
            <a:r>
              <a:rPr lang="en-US" dirty="0" smtClean="0"/>
              <a:t>Uses POX for business data</a:t>
            </a:r>
          </a:p>
          <a:p>
            <a:pPr lvl="1"/>
            <a:r>
              <a:rPr lang="en-US" dirty="0" smtClean="0"/>
              <a:t>Uses (</a:t>
            </a:r>
            <a:r>
              <a:rPr lang="en-US" dirty="0" err="1" smtClean="0"/>
              <a:t>eg</a:t>
            </a:r>
            <a:r>
              <a:rPr lang="en-US" dirty="0" smtClean="0"/>
              <a:t>) Atom link elements for hypermedia control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292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application/</a:t>
            </a:r>
            <a:r>
              <a:rPr lang="en-US" dirty="0" err="1" smtClean="0"/>
              <a:t>vnd.orinoco+xml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&lt;order </a:t>
            </a:r>
            <a:r>
              <a:rPr lang="en-US" sz="1800" dirty="0" err="1">
                <a:latin typeface="Courier New"/>
                <a:cs typeface="Courier New"/>
              </a:rPr>
              <a:t>xmlns</a:t>
            </a:r>
            <a:r>
              <a:rPr lang="en-US" sz="1800" dirty="0">
                <a:latin typeface="Courier New"/>
                <a:cs typeface="Courier New"/>
              </a:rPr>
              <a:t>=“http://</a:t>
            </a:r>
            <a:r>
              <a:rPr lang="en-US" sz="1800" dirty="0" err="1">
                <a:latin typeface="Courier New"/>
                <a:cs typeface="Courier New"/>
              </a:rPr>
              <a:t>schema.orinoco.com</a:t>
            </a:r>
            <a:r>
              <a:rPr lang="en-US" sz="1800" dirty="0">
                <a:latin typeface="Courier New"/>
                <a:cs typeface="Courier New"/>
              </a:rPr>
              <a:t>/order”&gt;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>  &lt;items&gt;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>    &lt;item quantity=“1” </a:t>
            </a:r>
            <a:r>
              <a:rPr lang="en-US" sz="1800" dirty="0" err="1">
                <a:latin typeface="Courier New"/>
                <a:cs typeface="Courier New"/>
              </a:rPr>
              <a:t>isbn</a:t>
            </a:r>
            <a:r>
              <a:rPr lang="en-US" sz="1800" dirty="0">
                <a:latin typeface="Courier New"/>
                <a:cs typeface="Courier New"/>
              </a:rPr>
              <a:t>=“1234567890”/&gt;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>  &lt;/items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&lt;link </a:t>
            </a:r>
            <a:r>
              <a:rPr lang="en-US" sz="1800" dirty="0" err="1" smtClean="0">
                <a:latin typeface="Courier New"/>
                <a:cs typeface="Courier New"/>
              </a:rPr>
              <a:t>href</a:t>
            </a:r>
            <a:r>
              <a:rPr lang="en-US" sz="1800" dirty="0" smtClean="0">
                <a:latin typeface="Courier New"/>
                <a:cs typeface="Courier New"/>
              </a:rPr>
              <a:t>=“http</a:t>
            </a:r>
            <a:r>
              <a:rPr lang="en-US" sz="1800" dirty="0">
                <a:latin typeface="Courier New"/>
                <a:cs typeface="Courier New"/>
              </a:rPr>
              <a:t>://</a:t>
            </a:r>
            <a:r>
              <a:rPr lang="en-US" sz="1800" dirty="0" err="1">
                <a:latin typeface="Courier New"/>
                <a:cs typeface="Courier New"/>
              </a:rPr>
              <a:t>orinoco.com</a:t>
            </a:r>
            <a:r>
              <a:rPr lang="en-US" sz="1800" dirty="0">
                <a:latin typeface="Courier New"/>
                <a:cs typeface="Courier New"/>
              </a:rPr>
              <a:t>/payment/</a:t>
            </a:r>
            <a:r>
              <a:rPr lang="en-US" sz="1800" dirty="0" smtClean="0">
                <a:latin typeface="Courier New"/>
                <a:cs typeface="Courier New"/>
              </a:rPr>
              <a:t>1234” 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      </a:t>
            </a:r>
            <a:r>
              <a:rPr lang="en-US" sz="1800" dirty="0" err="1" smtClean="0">
                <a:latin typeface="Courier New"/>
                <a:cs typeface="Courier New"/>
              </a:rPr>
              <a:t>rel</a:t>
            </a:r>
            <a:r>
              <a:rPr lang="en-US" sz="1800" dirty="0" smtClean="0">
                <a:latin typeface="Courier New"/>
                <a:cs typeface="Courier New"/>
              </a:rPr>
              <a:t>=“payment”/&gt;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>
                <a:latin typeface="Courier New"/>
                <a:cs typeface="Courier New"/>
              </a:rPr>
              <a:t>&lt;status&gt;open&lt;/status</a:t>
            </a:r>
            <a:r>
              <a:rPr lang="en-US" sz="1800" dirty="0" smtClean="0">
                <a:latin typeface="Courier New"/>
                <a:cs typeface="Courier New"/>
              </a:rPr>
              <a:t>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</a:t>
            </a:r>
            <a:r>
              <a:rPr lang="en-US" sz="1800" dirty="0">
                <a:latin typeface="Courier New"/>
                <a:cs typeface="Courier New"/>
              </a:rPr>
              <a:t>/order&gt;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/>
            </a:r>
            <a:br>
              <a:rPr lang="en-US" sz="1800" dirty="0">
                <a:latin typeface="Courier New"/>
                <a:cs typeface="Courier New"/>
              </a:rPr>
            </a:br>
            <a:endParaRPr lang="en-US" sz="1800" dirty="0">
              <a:latin typeface="Courier New"/>
              <a:cs typeface="Courier New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8502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2093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REST </a:t>
            </a:r>
            <a:r>
              <a:rPr lang="en-US" dirty="0" smtClean="0"/>
              <a:t>in Practice tutorial slides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err="1"/>
              <a:t>www.slideshare.net</a:t>
            </a:r>
            <a:r>
              <a:rPr lang="en-US" dirty="0"/>
              <a:t>/</a:t>
            </a:r>
            <a:r>
              <a:rPr lang="en-US" dirty="0" err="1"/>
              <a:t>guilhermecaelum</a:t>
            </a:r>
            <a:r>
              <a:rPr lang="en-US" dirty="0"/>
              <a:t>/rest-in-practice</a:t>
            </a:r>
          </a:p>
        </p:txBody>
      </p:sp>
    </p:spTree>
    <p:extLst>
      <p:ext uri="{BB962C8B-B14F-4D97-AF65-F5344CB8AC3E}">
        <p14:creationId xmlns:p14="http://schemas.microsoft.com/office/powerpoint/2010/main" val="192202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Level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6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Level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URIs used for resources</a:t>
            </a:r>
          </a:p>
          <a:p>
            <a:r>
              <a:rPr lang="en-US" dirty="0" smtClean="0"/>
              <a:t>Key resource type from the workflow is an </a:t>
            </a:r>
            <a:r>
              <a:rPr lang="en-US" i="1" dirty="0" smtClean="0"/>
              <a:t>order</a:t>
            </a:r>
            <a:endParaRPr lang="en-US" i="1" dirty="0"/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orinoco.com</a:t>
            </a:r>
            <a:r>
              <a:rPr lang="en-US" dirty="0" smtClean="0"/>
              <a:t>/order/{</a:t>
            </a:r>
            <a:r>
              <a:rPr lang="en-US" dirty="0" err="1" smtClean="0"/>
              <a:t>order_id</a:t>
            </a:r>
            <a:r>
              <a:rPr lang="en-US" dirty="0" smtClean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442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Level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17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Richardson Level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different URIs for each order (resource)</a:t>
            </a:r>
          </a:p>
          <a:p>
            <a:r>
              <a:rPr lang="en-US" dirty="0" smtClean="0"/>
              <a:t>How do we interact with the orders?</a:t>
            </a:r>
          </a:p>
          <a:p>
            <a:pPr lvl="1"/>
            <a:r>
              <a:rPr lang="en-US" dirty="0" smtClean="0"/>
              <a:t>create a new order</a:t>
            </a:r>
          </a:p>
          <a:p>
            <a:pPr lvl="1"/>
            <a:r>
              <a:rPr lang="en-US" dirty="0" smtClean="0"/>
              <a:t>add items to an order</a:t>
            </a:r>
          </a:p>
          <a:p>
            <a:pPr lvl="1"/>
            <a:r>
              <a:rPr lang="en-US" dirty="0" smtClean="0"/>
              <a:t>remove items from an order</a:t>
            </a:r>
          </a:p>
          <a:p>
            <a:pPr lvl="1"/>
            <a:r>
              <a:rPr lang="en-US" dirty="0" smtClean="0"/>
              <a:t>cancel an order</a:t>
            </a:r>
          </a:p>
          <a:p>
            <a:pPr lvl="1"/>
            <a:r>
              <a:rPr lang="en-US" dirty="0" smtClean="0"/>
              <a:t>checkout and payment (submit order)</a:t>
            </a:r>
          </a:p>
          <a:p>
            <a:pPr lvl="1"/>
            <a:r>
              <a:rPr lang="en-US" dirty="0" smtClean="0"/>
              <a:t>check order status</a:t>
            </a:r>
          </a:p>
          <a:p>
            <a:r>
              <a:rPr lang="en-US" dirty="0" smtClean="0"/>
              <a:t>Use appropriate HTTP methods!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281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an order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 use either PUT or POST</a:t>
            </a:r>
          </a:p>
          <a:p>
            <a:endParaRPr lang="en-US" dirty="0" smtClean="0"/>
          </a:p>
          <a:p>
            <a:r>
              <a:rPr lang="en-US" dirty="0" smtClean="0"/>
              <a:t>PUT to a new URI </a:t>
            </a:r>
          </a:p>
          <a:p>
            <a:pPr lvl="1"/>
            <a:r>
              <a:rPr lang="en-US" dirty="0" smtClean="0"/>
              <a:t>new URI: http://</a:t>
            </a:r>
            <a:r>
              <a:rPr lang="en-US" dirty="0" err="1" smtClean="0"/>
              <a:t>orinoco.com</a:t>
            </a:r>
            <a:r>
              <a:rPr lang="en-US" dirty="0" smtClean="0"/>
              <a:t>/order/{</a:t>
            </a:r>
            <a:r>
              <a:rPr lang="en-US" dirty="0" err="1" smtClean="0"/>
              <a:t>order_id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client chooses order id</a:t>
            </a:r>
          </a:p>
          <a:p>
            <a:r>
              <a:rPr lang="en-US" dirty="0" smtClean="0"/>
              <a:t>POST to an existing URI </a:t>
            </a:r>
          </a:p>
          <a:p>
            <a:pPr lvl="1"/>
            <a:r>
              <a:rPr lang="en-US" dirty="0" smtClean="0"/>
              <a:t>existing URI: http://</a:t>
            </a:r>
            <a:r>
              <a:rPr lang="en-US" dirty="0" err="1" smtClean="0"/>
              <a:t>orinoco.com</a:t>
            </a:r>
            <a:r>
              <a:rPr lang="en-US" dirty="0" smtClean="0"/>
              <a:t>/order/</a:t>
            </a:r>
          </a:p>
          <a:p>
            <a:pPr lvl="1"/>
            <a:r>
              <a:rPr lang="en-US" dirty="0" smtClean="0"/>
              <a:t>server chooses order 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62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PUT /order/1234 HTTP/1.1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Host: </a:t>
            </a:r>
            <a:r>
              <a:rPr lang="en-US" sz="1800" dirty="0" err="1" smtClean="0">
                <a:latin typeface="Courier New"/>
                <a:cs typeface="Courier New"/>
              </a:rPr>
              <a:t>orinoco.com</a:t>
            </a: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Content-Type: application/xml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Content-Length: 107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&lt;order </a:t>
            </a:r>
            <a:r>
              <a:rPr lang="en-US" sz="1800" dirty="0" err="1" smtClean="0">
                <a:latin typeface="Courier New"/>
                <a:cs typeface="Courier New"/>
              </a:rPr>
              <a:t>xmlns</a:t>
            </a:r>
            <a:r>
              <a:rPr lang="en-US" sz="1800" dirty="0" smtClean="0">
                <a:latin typeface="Courier New"/>
                <a:cs typeface="Courier New"/>
              </a:rPr>
              <a:t>=“http://</a:t>
            </a:r>
            <a:r>
              <a:rPr lang="en-US" sz="1800" dirty="0" err="1" smtClean="0">
                <a:latin typeface="Courier New"/>
                <a:cs typeface="Courier New"/>
              </a:rPr>
              <a:t>schema.orinoco.com</a:t>
            </a:r>
            <a:r>
              <a:rPr lang="en-US" sz="1800" dirty="0" smtClean="0">
                <a:latin typeface="Courier New"/>
                <a:cs typeface="Courier New"/>
              </a:rPr>
              <a:t>/order”&gt;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>
                <a:latin typeface="Courier New"/>
                <a:cs typeface="Courier New"/>
              </a:rPr>
              <a:t>&lt;items&gt;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>
                <a:latin typeface="Courier New"/>
                <a:cs typeface="Courier New"/>
              </a:rPr>
              <a:t>  &lt;/items&gt;</a:t>
            </a:r>
            <a:br>
              <a:rPr lang="en-US" sz="1800" dirty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&lt;/order&gt;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/>
            </a:r>
            <a:br>
              <a:rPr lang="en-US" sz="1800" dirty="0" smtClean="0">
                <a:latin typeface="Courier New"/>
                <a:cs typeface="Courier New"/>
              </a:rPr>
            </a:b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HTTP/1.1 200 OK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Date: Tue, 13 Nov 2012 09:30:00 GMT</a:t>
            </a:r>
            <a:br>
              <a:rPr lang="en-US" sz="1800" dirty="0" smtClean="0">
                <a:latin typeface="Courier New"/>
                <a:cs typeface="Courier New"/>
              </a:rPr>
            </a:br>
            <a:r>
              <a:rPr lang="en-US" sz="1800" dirty="0" smtClean="0">
                <a:latin typeface="Courier New"/>
                <a:cs typeface="Courier New"/>
              </a:rPr>
              <a:t>Content-Length: 0</a:t>
            </a:r>
          </a:p>
        </p:txBody>
      </p:sp>
    </p:spTree>
    <p:extLst>
      <p:ext uri="{BB962C8B-B14F-4D97-AF65-F5344CB8AC3E}">
        <p14:creationId xmlns:p14="http://schemas.microsoft.com/office/powerpoint/2010/main" val="2463893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476</TotalTime>
  <Words>811</Words>
  <Application>Microsoft Macintosh PowerPoint</Application>
  <PresentationFormat>On-screen Show (4:3)</PresentationFormat>
  <Paragraphs>202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ECS</vt:lpstr>
      <vt:lpstr>REST in Practice</vt:lpstr>
      <vt:lpstr>Scenario: Orinoco Books</vt:lpstr>
      <vt:lpstr>Richardson Maturity Model</vt:lpstr>
      <vt:lpstr>Richardson Level 1</vt:lpstr>
      <vt:lpstr>Richardson Level 1</vt:lpstr>
      <vt:lpstr>Richardson Level 2</vt:lpstr>
      <vt:lpstr>Richardson Level 2</vt:lpstr>
      <vt:lpstr>Create an order</vt:lpstr>
      <vt:lpstr>PUT</vt:lpstr>
      <vt:lpstr>POST</vt:lpstr>
      <vt:lpstr>Add/Remove items </vt:lpstr>
      <vt:lpstr>PUT</vt:lpstr>
      <vt:lpstr>PUT</vt:lpstr>
      <vt:lpstr>PUT</vt:lpstr>
      <vt:lpstr>Cancel an order</vt:lpstr>
      <vt:lpstr>DELETE</vt:lpstr>
      <vt:lpstr>DELETE</vt:lpstr>
      <vt:lpstr>DELETE</vt:lpstr>
      <vt:lpstr>Check Order Status</vt:lpstr>
      <vt:lpstr>GET</vt:lpstr>
      <vt:lpstr>GET</vt:lpstr>
      <vt:lpstr>Collections and Elements</vt:lpstr>
      <vt:lpstr>RESTful Methods for Collections</vt:lpstr>
      <vt:lpstr>RESTful Methods for Collection Elements</vt:lpstr>
      <vt:lpstr>CRUD isn’t everything</vt:lpstr>
      <vt:lpstr>Richardson Level 3</vt:lpstr>
      <vt:lpstr>Where are the links?</vt:lpstr>
      <vt:lpstr>Media Types</vt:lpstr>
      <vt:lpstr>application/xhtml+xml</vt:lpstr>
      <vt:lpstr>application/xhtml+xml</vt:lpstr>
      <vt:lpstr>application/vnd.orinoco+xml</vt:lpstr>
      <vt:lpstr>application/vnd.orinoco+xml</vt:lpstr>
      <vt:lpstr>Further Reading</vt:lpstr>
      <vt:lpstr>Further Reading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23</cp:revision>
  <dcterms:created xsi:type="dcterms:W3CDTF">2012-11-12T16:00:35Z</dcterms:created>
  <dcterms:modified xsi:type="dcterms:W3CDTF">2012-11-12T23:57:27Z</dcterms:modified>
</cp:coreProperties>
</file>