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4.xml" ContentType="application/vnd.openxmlformats-officedocument.presentationml.tags+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7"/>
  </p:notesMasterIdLst>
  <p:handoutMasterIdLst>
    <p:handoutMasterId r:id="rId88"/>
  </p:handoutMasterIdLst>
  <p:sldIdLst>
    <p:sldId id="256" r:id="rId2"/>
    <p:sldId id="457" r:id="rId3"/>
    <p:sldId id="257" r:id="rId4"/>
    <p:sldId id="550" r:id="rId5"/>
    <p:sldId id="551" r:id="rId6"/>
    <p:sldId id="452" r:id="rId7"/>
    <p:sldId id="453" r:id="rId8"/>
    <p:sldId id="454" r:id="rId9"/>
    <p:sldId id="456" r:id="rId10"/>
    <p:sldId id="473" r:id="rId11"/>
    <p:sldId id="458" r:id="rId12"/>
    <p:sldId id="459" r:id="rId13"/>
    <p:sldId id="475" r:id="rId14"/>
    <p:sldId id="476" r:id="rId15"/>
    <p:sldId id="477" r:id="rId16"/>
    <p:sldId id="478" r:id="rId17"/>
    <p:sldId id="479" r:id="rId18"/>
    <p:sldId id="480" r:id="rId19"/>
    <p:sldId id="481" r:id="rId20"/>
    <p:sldId id="483" r:id="rId21"/>
    <p:sldId id="500" r:id="rId22"/>
    <p:sldId id="484" r:id="rId23"/>
    <p:sldId id="552" r:id="rId24"/>
    <p:sldId id="553" r:id="rId25"/>
    <p:sldId id="485" r:id="rId26"/>
    <p:sldId id="486" r:id="rId27"/>
    <p:sldId id="460" r:id="rId28"/>
    <p:sldId id="490" r:id="rId29"/>
    <p:sldId id="491" r:id="rId30"/>
    <p:sldId id="492" r:id="rId31"/>
    <p:sldId id="493" r:id="rId32"/>
    <p:sldId id="474" r:id="rId33"/>
    <p:sldId id="494" r:id="rId34"/>
    <p:sldId id="495" r:id="rId35"/>
    <p:sldId id="496" r:id="rId36"/>
    <p:sldId id="497" r:id="rId37"/>
    <p:sldId id="498" r:id="rId38"/>
    <p:sldId id="461" r:id="rId39"/>
    <p:sldId id="462" r:id="rId40"/>
    <p:sldId id="501" r:id="rId41"/>
    <p:sldId id="502" r:id="rId42"/>
    <p:sldId id="503" r:id="rId43"/>
    <p:sldId id="504" r:id="rId44"/>
    <p:sldId id="463" r:id="rId45"/>
    <p:sldId id="549" r:id="rId46"/>
    <p:sldId id="506" r:id="rId47"/>
    <p:sldId id="507" r:id="rId48"/>
    <p:sldId id="508" r:id="rId49"/>
    <p:sldId id="464" r:id="rId50"/>
    <p:sldId id="520" r:id="rId51"/>
    <p:sldId id="465" r:id="rId52"/>
    <p:sldId id="513" r:id="rId53"/>
    <p:sldId id="466" r:id="rId54"/>
    <p:sldId id="514" r:id="rId55"/>
    <p:sldId id="554" r:id="rId56"/>
    <p:sldId id="555" r:id="rId57"/>
    <p:sldId id="516" r:id="rId58"/>
    <p:sldId id="467" r:id="rId59"/>
    <p:sldId id="468" r:id="rId60"/>
    <p:sldId id="521" r:id="rId61"/>
    <p:sldId id="522" r:id="rId62"/>
    <p:sldId id="556" r:id="rId63"/>
    <p:sldId id="523" r:id="rId64"/>
    <p:sldId id="524" r:id="rId65"/>
    <p:sldId id="469" r:id="rId66"/>
    <p:sldId id="557" r:id="rId67"/>
    <p:sldId id="527" r:id="rId68"/>
    <p:sldId id="558" r:id="rId69"/>
    <p:sldId id="559" r:id="rId70"/>
    <p:sldId id="548" r:id="rId71"/>
    <p:sldId id="529" r:id="rId72"/>
    <p:sldId id="530" r:id="rId73"/>
    <p:sldId id="531" r:id="rId74"/>
    <p:sldId id="471" r:id="rId75"/>
    <p:sldId id="538" r:id="rId76"/>
    <p:sldId id="539" r:id="rId77"/>
    <p:sldId id="540" r:id="rId78"/>
    <p:sldId id="541" r:id="rId79"/>
    <p:sldId id="542" r:id="rId80"/>
    <p:sldId id="470" r:id="rId81"/>
    <p:sldId id="543" r:id="rId82"/>
    <p:sldId id="544" r:id="rId83"/>
    <p:sldId id="545" r:id="rId84"/>
    <p:sldId id="546" r:id="rId85"/>
    <p:sldId id="291" r:id="rId86"/>
  </p:sldIdLst>
  <p:sldSz cx="9144000" cy="6858000" type="screen4x3"/>
  <p:notesSz cx="6797675" cy="9928225"/>
  <p:custDataLst>
    <p:tags r:id="rId89"/>
  </p:custDataLst>
  <p:defaultTextStyle>
    <a:defPPr>
      <a:defRPr lang="en-GB"/>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4568"/>
    <a:srgbClr val="FF0066"/>
    <a:srgbClr val="FF3399"/>
    <a:srgbClr val="000000"/>
    <a:srgbClr val="3333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4964" autoAdjust="0"/>
  </p:normalViewPr>
  <p:slideViewPr>
    <p:cSldViewPr>
      <p:cViewPr varScale="1">
        <p:scale>
          <a:sx n="65" d="100"/>
          <a:sy n="65" d="100"/>
        </p:scale>
        <p:origin x="9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2"/>
    </p:cViewPr>
  </p:sorterViewPr>
  <p:notesViewPr>
    <p:cSldViewPr>
      <p:cViewPr>
        <p:scale>
          <a:sx n="75" d="100"/>
          <a:sy n="75" d="100"/>
        </p:scale>
        <p:origin x="-1158" y="8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4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a typeface="+mn-ea"/>
                <a:cs typeface="Arial" charset="0"/>
              </a:defRPr>
            </a:lvl1pPr>
          </a:lstStyle>
          <a:p>
            <a:pPr>
              <a:defRPr/>
            </a:pPr>
            <a:endParaRPr lang="en-GB"/>
          </a:p>
        </p:txBody>
      </p:sp>
      <p:sp>
        <p:nvSpPr>
          <p:cNvPr id="41984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cs typeface="Arial" charset="0"/>
              </a:defRPr>
            </a:lvl1pPr>
          </a:lstStyle>
          <a:p>
            <a:pPr>
              <a:defRPr/>
            </a:pPr>
            <a:endParaRPr lang="en-GB"/>
          </a:p>
        </p:txBody>
      </p:sp>
      <p:sp>
        <p:nvSpPr>
          <p:cNvPr id="41984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a typeface="+mn-ea"/>
                <a:cs typeface="Arial" charset="0"/>
              </a:defRPr>
            </a:lvl1pPr>
          </a:lstStyle>
          <a:p>
            <a:pPr>
              <a:defRPr/>
            </a:pPr>
            <a:endParaRPr lang="en-GB"/>
          </a:p>
        </p:txBody>
      </p:sp>
      <p:sp>
        <p:nvSpPr>
          <p:cNvPr id="41984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a typeface="+mn-ea"/>
                <a:cs typeface="Arial" charset="0"/>
              </a:defRPr>
            </a:lvl1pPr>
          </a:lstStyle>
          <a:p>
            <a:pPr>
              <a:defRPr/>
            </a:pPr>
            <a:fld id="{4BD80BB5-D560-4674-90E1-F2C8C87F473C}" type="slidenum">
              <a:rPr lang="en-GB"/>
              <a:pPr>
                <a:defRPr/>
              </a:pPr>
              <a:t>‹#›</a:t>
            </a:fld>
            <a:endParaRPr lang="en-GB"/>
          </a:p>
        </p:txBody>
      </p:sp>
    </p:spTree>
    <p:extLst>
      <p:ext uri="{BB962C8B-B14F-4D97-AF65-F5344CB8AC3E}">
        <p14:creationId xmlns:p14="http://schemas.microsoft.com/office/powerpoint/2010/main" val="3680464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a typeface="+mn-ea"/>
                <a:cs typeface="Arial" charset="0"/>
              </a:defRPr>
            </a:lvl1pPr>
          </a:lstStyle>
          <a:p>
            <a:pPr>
              <a:defRPr/>
            </a:pPr>
            <a:endParaRPr lang="en-GB"/>
          </a:p>
        </p:txBody>
      </p:sp>
      <p:sp>
        <p:nvSpPr>
          <p:cNvPr id="4915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cs typeface="Arial" charset="0"/>
              </a:defRPr>
            </a:lvl1pPr>
          </a:lstStyle>
          <a:p>
            <a:pPr>
              <a:defRPr/>
            </a:pPr>
            <a:endParaRPr lang="en-GB"/>
          </a:p>
        </p:txBody>
      </p:sp>
      <p:sp>
        <p:nvSpPr>
          <p:cNvPr id="12595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915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a typeface="+mn-ea"/>
                <a:cs typeface="Arial" charset="0"/>
              </a:defRPr>
            </a:lvl1pPr>
          </a:lstStyle>
          <a:p>
            <a:pPr>
              <a:defRPr/>
            </a:pPr>
            <a:endParaRPr lang="en-GB"/>
          </a:p>
        </p:txBody>
      </p:sp>
      <p:sp>
        <p:nvSpPr>
          <p:cNvPr id="49159"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a typeface="+mn-ea"/>
                <a:cs typeface="Arial" charset="0"/>
              </a:defRPr>
            </a:lvl1pPr>
          </a:lstStyle>
          <a:p>
            <a:pPr>
              <a:defRPr/>
            </a:pPr>
            <a:fld id="{DC080E20-7BE3-4208-AE28-8E3DC07DD04F}" type="slidenum">
              <a:rPr lang="en-GB"/>
              <a:pPr>
                <a:defRPr/>
              </a:pPr>
              <a:t>‹#›</a:t>
            </a:fld>
            <a:endParaRPr lang="en-GB"/>
          </a:p>
        </p:txBody>
      </p:sp>
    </p:spTree>
    <p:extLst>
      <p:ext uri="{BB962C8B-B14F-4D97-AF65-F5344CB8AC3E}">
        <p14:creationId xmlns:p14="http://schemas.microsoft.com/office/powerpoint/2010/main" val="3883385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032C0C7-5026-4EF3-A73E-7E692F4607DD}" type="slidenum">
              <a:rPr lang="en-GB"/>
              <a:pPr eaLnBrk="1" hangingPunct="1"/>
              <a:t>1</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GB" dirty="0" smtClean="0"/>
              <a:t>This guide introduces the main features of EndNote Online - sometimes</a:t>
            </a:r>
            <a:r>
              <a:rPr lang="en-GB" baseline="0" dirty="0" smtClean="0"/>
              <a:t> called EndNote Web, my.endnote.com or just EndNote.</a:t>
            </a:r>
            <a:endParaRPr lang="en-GB" dirty="0" smtClean="0"/>
          </a:p>
        </p:txBody>
      </p:sp>
    </p:spTree>
    <p:extLst>
      <p:ext uri="{BB962C8B-B14F-4D97-AF65-F5344CB8AC3E}">
        <p14:creationId xmlns:p14="http://schemas.microsoft.com/office/powerpoint/2010/main" val="133752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tabs and headings on the EndNote Online home</a:t>
            </a:r>
            <a:r>
              <a:rPr lang="en-GB" baseline="0" dirty="0" smtClean="0"/>
              <a:t> page to access the various bibliographic tools.</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10</a:t>
            </a:fld>
            <a:endParaRPr lang="en-GB"/>
          </a:p>
        </p:txBody>
      </p:sp>
    </p:spTree>
    <p:extLst>
      <p:ext uri="{BB962C8B-B14F-4D97-AF65-F5344CB8AC3E}">
        <p14:creationId xmlns:p14="http://schemas.microsoft.com/office/powerpoint/2010/main" val="8725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for Web</a:t>
            </a:r>
            <a:r>
              <a:rPr lang="en-GB" baseline="0" dirty="0" smtClean="0"/>
              <a:t> of Science</a:t>
            </a:r>
          </a:p>
          <a:p>
            <a:r>
              <a:rPr lang="en-GB" baseline="0" dirty="0" smtClean="0"/>
              <a:t>For Ovid Medline, use </a:t>
            </a:r>
            <a:r>
              <a:rPr lang="en-GB" baseline="0" dirty="0" err="1" smtClean="0"/>
              <a:t>Medlars</a:t>
            </a:r>
            <a:r>
              <a:rPr lang="en-GB" baseline="0" dirty="0" smtClean="0"/>
              <a:t> export option, and Medline OVID filter. Results saved as .txt automatically in downloads</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12</a:t>
            </a:fld>
            <a:endParaRPr lang="en-GB"/>
          </a:p>
        </p:txBody>
      </p:sp>
    </p:spTree>
    <p:extLst>
      <p:ext uri="{BB962C8B-B14F-4D97-AF65-F5344CB8AC3E}">
        <p14:creationId xmlns:p14="http://schemas.microsoft.com/office/powerpoint/2010/main" val="354157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possible to carry out an online search from within EndNote Online.</a:t>
            </a:r>
            <a:r>
              <a:rPr lang="en-GB" baseline="0" dirty="0" smtClean="0"/>
              <a:t> Go to the </a:t>
            </a:r>
            <a:r>
              <a:rPr lang="en-GB" b="1" baseline="0" dirty="0" smtClean="0"/>
              <a:t>Online Search </a:t>
            </a:r>
            <a:r>
              <a:rPr lang="en-GB" baseline="0" dirty="0" smtClean="0"/>
              <a:t>tab and select the required database from the drop down menu.</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13</a:t>
            </a:fld>
            <a:endParaRPr lang="en-GB"/>
          </a:p>
        </p:txBody>
      </p:sp>
    </p:spTree>
    <p:extLst>
      <p:ext uri="{BB962C8B-B14F-4D97-AF65-F5344CB8AC3E}">
        <p14:creationId xmlns:p14="http://schemas.microsoft.com/office/powerpoint/2010/main" val="395840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using this method gives you little control over the records downloaded - individual selection is not possible.</a:t>
            </a:r>
          </a:p>
          <a:p>
            <a:r>
              <a:rPr lang="en-GB" dirty="0" smtClean="0"/>
              <a:t>The dropdown menus allow you to search in various fields,</a:t>
            </a:r>
            <a:r>
              <a:rPr lang="en-GB" baseline="0" dirty="0" smtClean="0"/>
              <a:t> but only four lines are available and it is not possible to include additional limits. This method only works for very specific search terms which return a small number of records.</a:t>
            </a:r>
          </a:p>
          <a:p>
            <a:r>
              <a:rPr lang="en-GB" baseline="0" dirty="0" smtClean="0"/>
              <a:t> It is always preferable to carry out the search from the external database and then export to EndNote or EndNote Online.</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14</a:t>
            </a:fld>
            <a:endParaRPr lang="en-GB"/>
          </a:p>
        </p:txBody>
      </p:sp>
    </p:spTree>
    <p:extLst>
      <p:ext uri="{BB962C8B-B14F-4D97-AF65-F5344CB8AC3E}">
        <p14:creationId xmlns:p14="http://schemas.microsoft.com/office/powerpoint/2010/main" val="95170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preferable to use the external</a:t>
            </a:r>
            <a:r>
              <a:rPr lang="en-GB" baseline="0" dirty="0" smtClean="0"/>
              <a:t> database which allows maximum flexibility in search terms, the opportunity to apply limits, and the ability to select specific records of interest from results retrieved.</a:t>
            </a:r>
          </a:p>
          <a:p>
            <a:r>
              <a:rPr lang="en-GB" baseline="0" dirty="0" smtClean="0"/>
              <a:t>This is a very simple search, in this case for a single term. Enter the search term(s) and click the </a:t>
            </a:r>
            <a:r>
              <a:rPr lang="en-GB" b="1" baseline="0" dirty="0" smtClean="0"/>
              <a:t>Search</a:t>
            </a:r>
            <a:r>
              <a:rPr lang="en-GB" baseline="0" dirty="0" smtClean="0"/>
              <a:t> button.</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15</a:t>
            </a:fld>
            <a:endParaRPr lang="en-GB"/>
          </a:p>
        </p:txBody>
      </p:sp>
    </p:spTree>
    <p:extLst>
      <p:ext uri="{BB962C8B-B14F-4D97-AF65-F5344CB8AC3E}">
        <p14:creationId xmlns:p14="http://schemas.microsoft.com/office/powerpoint/2010/main" val="90305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 through the results that have been retrieved,</a:t>
            </a:r>
            <a:r>
              <a:rPr lang="en-GB" baseline="0" dirty="0" smtClean="0"/>
              <a:t> identifying just those that are relevant to you. It is generally better to select an individual database, rather than using the </a:t>
            </a:r>
            <a:r>
              <a:rPr lang="en-GB" b="1" baseline="0" dirty="0" smtClean="0"/>
              <a:t>All databases </a:t>
            </a:r>
            <a:r>
              <a:rPr lang="en-GB" baseline="0" dirty="0" smtClean="0"/>
              <a:t>tab. Cross database searches do not always export bibliographic data fully.</a:t>
            </a:r>
          </a:p>
          <a:p>
            <a:r>
              <a:rPr lang="en-GB" baseline="0" dirty="0" smtClean="0"/>
              <a:t>When all required results have been identified, click the </a:t>
            </a:r>
            <a:r>
              <a:rPr lang="en-GB" b="1" baseline="0" dirty="0" smtClean="0"/>
              <a:t>Save to EndNote online </a:t>
            </a:r>
            <a:r>
              <a:rPr lang="en-GB" baseline="0" dirty="0" smtClean="0"/>
              <a:t>link.</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16</a:t>
            </a:fld>
            <a:endParaRPr lang="en-GB"/>
          </a:p>
        </p:txBody>
      </p:sp>
    </p:spTree>
    <p:extLst>
      <p:ext uri="{BB962C8B-B14F-4D97-AF65-F5344CB8AC3E}">
        <p14:creationId xmlns:p14="http://schemas.microsoft.com/office/powerpoint/2010/main" val="140060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a large number of results is involved it is better to select records on each page and then use the </a:t>
            </a:r>
            <a:r>
              <a:rPr lang="en-GB" b="1" baseline="0" dirty="0" smtClean="0"/>
              <a:t>Marked List </a:t>
            </a:r>
            <a:r>
              <a:rPr lang="en-GB" baseline="0" dirty="0" smtClean="0"/>
              <a:t>that has been created to export the records</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17</a:t>
            </a:fld>
            <a:endParaRPr lang="en-GB"/>
          </a:p>
        </p:txBody>
      </p:sp>
    </p:spTree>
    <p:extLst>
      <p:ext uri="{BB962C8B-B14F-4D97-AF65-F5344CB8AC3E}">
        <p14:creationId xmlns:p14="http://schemas.microsoft.com/office/powerpoint/2010/main" val="3576436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Records</a:t>
            </a:r>
            <a:r>
              <a:rPr lang="en-GB" baseline="0" dirty="0" smtClean="0"/>
              <a:t> added to the Marked List are identified by a tick underneath the check box. All selected records can be viewed at any time by clicking </a:t>
            </a:r>
            <a:r>
              <a:rPr lang="en-GB" b="1" baseline="0" dirty="0" smtClean="0"/>
              <a:t>Marked List.</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18</a:t>
            </a:fld>
            <a:endParaRPr lang="en-GB"/>
          </a:p>
        </p:txBody>
      </p:sp>
    </p:spTree>
    <p:extLst>
      <p:ext uri="{BB962C8B-B14F-4D97-AF65-F5344CB8AC3E}">
        <p14:creationId xmlns:p14="http://schemas.microsoft.com/office/powerpoint/2010/main" val="421396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are ready to export the records, go to </a:t>
            </a:r>
            <a:r>
              <a:rPr lang="en-GB" b="1" dirty="0" smtClean="0"/>
              <a:t>Marked List</a:t>
            </a:r>
            <a:r>
              <a:rPr lang="en-GB" dirty="0" smtClean="0"/>
              <a:t>, and select the fields to be exported. It is helpful to include the abstract. Choose </a:t>
            </a:r>
            <a:r>
              <a:rPr lang="en-GB" b="1" dirty="0" smtClean="0"/>
              <a:t>Save</a:t>
            </a:r>
            <a:r>
              <a:rPr lang="en-GB" b="1" baseline="0" dirty="0" smtClean="0"/>
              <a:t> to EndNote online</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19</a:t>
            </a:fld>
            <a:endParaRPr lang="en-GB"/>
          </a:p>
        </p:txBody>
      </p:sp>
    </p:spTree>
    <p:extLst>
      <p:ext uri="{BB962C8B-B14F-4D97-AF65-F5344CB8AC3E}">
        <p14:creationId xmlns:p14="http://schemas.microsoft.com/office/powerpoint/2010/main" val="1902656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EndNote online library, the new records will be added to </a:t>
            </a:r>
            <a:r>
              <a:rPr lang="en-GB" b="1" dirty="0" smtClean="0"/>
              <a:t>Unfiled</a:t>
            </a:r>
            <a:r>
              <a:rPr lang="en-GB" dirty="0" smtClean="0"/>
              <a:t> and also to </a:t>
            </a:r>
            <a:r>
              <a:rPr lang="en-GB" b="1" dirty="0" smtClean="0"/>
              <a:t>All My References</a:t>
            </a:r>
            <a:r>
              <a:rPr lang="en-GB" dirty="0" smtClean="0"/>
              <a:t>. Note that this does not overwrite existing Unfiled records.</a:t>
            </a:r>
          </a:p>
          <a:p>
            <a:r>
              <a:rPr lang="en-GB" dirty="0" smtClean="0"/>
              <a:t>Click on the article title to view the full EndNote</a:t>
            </a:r>
            <a:r>
              <a:rPr lang="en-GB" baseline="0" dirty="0" smtClean="0"/>
              <a:t> Online record.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20</a:t>
            </a:fld>
            <a:endParaRPr lang="en-GB"/>
          </a:p>
        </p:txBody>
      </p:sp>
    </p:spTree>
    <p:extLst>
      <p:ext uri="{BB962C8B-B14F-4D97-AF65-F5344CB8AC3E}">
        <p14:creationId xmlns:p14="http://schemas.microsoft.com/office/powerpoint/2010/main" val="171518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full EndNote software is available on all university workstations - but if you want to work elsewhere and not purchase the software</a:t>
            </a:r>
            <a:r>
              <a:rPr lang="en-GB" baseline="0" dirty="0" smtClean="0"/>
              <a:t> yourself, then EndNote Online provides basic bibliographic management tools and enables you to work from anywhere, so long as you have access to Web of Science. Note that you must log in to Web of Science through a University of Southampton workstation at least once per year to retain full access</a:t>
            </a:r>
          </a:p>
          <a:p>
            <a:r>
              <a:rPr lang="en-GB" baseline="0" dirty="0" smtClean="0"/>
              <a:t>EndNote Online is also useful if you are working with others as you can share references and whole libraries if you choose.</a:t>
            </a:r>
          </a:p>
          <a:p>
            <a:r>
              <a:rPr lang="en-GB" baseline="0" dirty="0" smtClean="0"/>
              <a:t>However, be aware that there is automatic synchronisation between EndNote Online and EndNote X7 if you set up this option in your preferences.</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a:t>
            </a:fld>
            <a:endParaRPr lang="en-GB"/>
          </a:p>
        </p:txBody>
      </p:sp>
    </p:spTree>
    <p:extLst>
      <p:ext uri="{BB962C8B-B14F-4D97-AF65-F5344CB8AC3E}">
        <p14:creationId xmlns:p14="http://schemas.microsoft.com/office/powerpoint/2010/main" val="1770661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1" dirty="0" smtClean="0"/>
              <a:t>Source Record </a:t>
            </a:r>
            <a:r>
              <a:rPr lang="en-GB" dirty="0" smtClean="0"/>
              <a:t>link </a:t>
            </a:r>
            <a:r>
              <a:rPr lang="en-GB" baseline="0" dirty="0" smtClean="0"/>
              <a:t>on the individual EndNote record links to the Web of Science database record.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21</a:t>
            </a:fld>
            <a:endParaRPr lang="en-GB"/>
          </a:p>
        </p:txBody>
      </p:sp>
    </p:spTree>
    <p:extLst>
      <p:ext uri="{BB962C8B-B14F-4D97-AF65-F5344CB8AC3E}">
        <p14:creationId xmlns:p14="http://schemas.microsoft.com/office/powerpoint/2010/main" val="69737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Expand the </a:t>
            </a:r>
            <a:r>
              <a:rPr lang="en-GB" b="1" dirty="0" smtClean="0"/>
              <a:t>Full text</a:t>
            </a:r>
            <a:r>
              <a:rPr lang="en-GB" b="1" baseline="0" dirty="0" smtClean="0"/>
              <a:t> </a:t>
            </a:r>
            <a:r>
              <a:rPr lang="en-GB" b="0" baseline="0" dirty="0" smtClean="0"/>
              <a:t>option to follow the </a:t>
            </a:r>
            <a:r>
              <a:rPr lang="en-GB" b="0" baseline="0" dirty="0" err="1" smtClean="0"/>
              <a:t>TDNet</a:t>
            </a:r>
            <a:r>
              <a:rPr lang="en-GB" b="0" baseline="0" dirty="0" smtClean="0"/>
              <a:t> link</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22</a:t>
            </a:fld>
            <a:endParaRPr lang="en-GB"/>
          </a:p>
        </p:txBody>
      </p:sp>
    </p:spTree>
    <p:extLst>
      <p:ext uri="{BB962C8B-B14F-4D97-AF65-F5344CB8AC3E}">
        <p14:creationId xmlns:p14="http://schemas.microsoft.com/office/powerpoint/2010/main" val="1850202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 the Full</a:t>
            </a:r>
            <a:r>
              <a:rPr lang="en-GB" baseline="0" dirty="0" smtClean="0"/>
              <a:t> Text options hyperlink.</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23</a:t>
            </a:fld>
            <a:endParaRPr lang="en-GB"/>
          </a:p>
        </p:txBody>
      </p:sp>
    </p:spTree>
    <p:extLst>
      <p:ext uri="{BB962C8B-B14F-4D97-AF65-F5344CB8AC3E}">
        <p14:creationId xmlns:p14="http://schemas.microsoft.com/office/powerpoint/2010/main" val="339082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Download the </a:t>
            </a:r>
            <a:r>
              <a:rPr lang="en-GB" dirty="0" err="1" smtClean="0"/>
              <a:t>pdf</a:t>
            </a:r>
            <a:r>
              <a:rPr lang="en-GB" dirty="0" smtClean="0"/>
              <a:t>, to attach to the EndNote</a:t>
            </a:r>
            <a:r>
              <a:rPr lang="en-GB" baseline="0" dirty="0" smtClean="0"/>
              <a:t> record later.</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24</a:t>
            </a:fld>
            <a:endParaRPr lang="en-GB"/>
          </a:p>
        </p:txBody>
      </p:sp>
    </p:spTree>
    <p:extLst>
      <p:ext uri="{BB962C8B-B14F-4D97-AF65-F5344CB8AC3E}">
        <p14:creationId xmlns:p14="http://schemas.microsoft.com/office/powerpoint/2010/main" val="2574231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possible to identify important records and add to a </a:t>
            </a:r>
            <a:r>
              <a:rPr lang="en-GB" b="1" dirty="0" smtClean="0"/>
              <a:t>Quick List</a:t>
            </a:r>
            <a:r>
              <a:rPr lang="en-GB" b="1" baseline="0" dirty="0" smtClean="0"/>
              <a:t> </a:t>
            </a:r>
            <a:r>
              <a:rPr lang="en-GB" baseline="0" dirty="0" smtClean="0"/>
              <a:t>at any time. Check the required boxes and click </a:t>
            </a:r>
            <a:r>
              <a:rPr lang="en-GB" b="1" baseline="0" dirty="0" smtClean="0"/>
              <a:t>Copy to Quick List</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25</a:t>
            </a:fld>
            <a:endParaRPr lang="en-GB"/>
          </a:p>
        </p:txBody>
      </p:sp>
    </p:spTree>
    <p:extLst>
      <p:ext uri="{BB962C8B-B14F-4D97-AF65-F5344CB8AC3E}">
        <p14:creationId xmlns:p14="http://schemas.microsoft.com/office/powerpoint/2010/main" val="769325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Selected records are added to the Quick List. These are copies of the entries in </a:t>
            </a:r>
            <a:r>
              <a:rPr lang="en-GB" b="1" dirty="0" smtClean="0"/>
              <a:t>All My References.</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26</a:t>
            </a:fld>
            <a:endParaRPr lang="en-GB"/>
          </a:p>
        </p:txBody>
      </p:sp>
    </p:spTree>
    <p:extLst>
      <p:ext uri="{BB962C8B-B14F-4D97-AF65-F5344CB8AC3E}">
        <p14:creationId xmlns:p14="http://schemas.microsoft.com/office/powerpoint/2010/main" val="1339110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records may need to be added manually</a:t>
            </a:r>
            <a:r>
              <a:rPr lang="en-GB" baseline="0" dirty="0" smtClean="0"/>
              <a:t> to the EndNote Online library. Go to </a:t>
            </a:r>
            <a:r>
              <a:rPr lang="en-GB" b="1" baseline="0" dirty="0" smtClean="0"/>
              <a:t>Collect, New Reference.</a:t>
            </a:r>
          </a:p>
          <a:p>
            <a:r>
              <a:rPr lang="en-GB" b="0" baseline="0" dirty="0" smtClean="0"/>
              <a:t>Choose the reference type from the dropdown menu.</a:t>
            </a:r>
            <a:endParaRPr lang="en-GB" b="0"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28</a:t>
            </a:fld>
            <a:endParaRPr lang="en-GB"/>
          </a:p>
        </p:txBody>
      </p:sp>
    </p:spTree>
    <p:extLst>
      <p:ext uri="{BB962C8B-B14F-4D97-AF65-F5344CB8AC3E}">
        <p14:creationId xmlns:p14="http://schemas.microsoft.com/office/powerpoint/2010/main" val="161741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 all necessary fields. Note that</a:t>
            </a:r>
            <a:r>
              <a:rPr lang="en-GB" baseline="0" dirty="0" smtClean="0"/>
              <a:t> the reference is saved as each field is completed.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29</a:t>
            </a:fld>
            <a:endParaRPr lang="en-GB"/>
          </a:p>
        </p:txBody>
      </p:sp>
    </p:spTree>
    <p:extLst>
      <p:ext uri="{BB962C8B-B14F-4D97-AF65-F5344CB8AC3E}">
        <p14:creationId xmlns:p14="http://schemas.microsoft.com/office/powerpoint/2010/main" val="165766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full set of record fields is available, matching those available with EndNote X7.</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30</a:t>
            </a:fld>
            <a:endParaRPr lang="en-GB"/>
          </a:p>
        </p:txBody>
      </p:sp>
    </p:spTree>
    <p:extLst>
      <p:ext uri="{BB962C8B-B14F-4D97-AF65-F5344CB8AC3E}">
        <p14:creationId xmlns:p14="http://schemas.microsoft.com/office/powerpoint/2010/main" val="2557451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structure of the Author</a:t>
            </a:r>
            <a:r>
              <a:rPr lang="en-GB" baseline="0" dirty="0" smtClean="0"/>
              <a:t> field is particularly important.</a:t>
            </a:r>
          </a:p>
          <a:p>
            <a:r>
              <a:rPr lang="en-GB" baseline="0" dirty="0" smtClean="0"/>
              <a:t>Enter the surname, or name of an organisation, followed by a comma and then first names or initials.</a:t>
            </a:r>
          </a:p>
          <a:p>
            <a:r>
              <a:rPr lang="en-GB" baseline="0" dirty="0" smtClean="0"/>
              <a:t>If the comma is omitted, the author name will not display correctly in citations or bibliographies.</a:t>
            </a:r>
          </a:p>
          <a:p>
            <a:r>
              <a:rPr lang="en-GB" baseline="0" dirty="0" smtClean="0"/>
              <a:t>If there is more than one author, enter one author per line.</a:t>
            </a:r>
          </a:p>
          <a:p>
            <a:r>
              <a:rPr lang="en-GB" baseline="0" dirty="0" smtClean="0"/>
              <a:t>Click to Save and exit the record.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31</a:t>
            </a:fld>
            <a:endParaRPr lang="en-GB"/>
          </a:p>
        </p:txBody>
      </p:sp>
    </p:spTree>
    <p:extLst>
      <p:ext uri="{BB962C8B-B14F-4D97-AF65-F5344CB8AC3E}">
        <p14:creationId xmlns:p14="http://schemas.microsoft.com/office/powerpoint/2010/main" val="51655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DFCEF0D-06DF-42E7-ABC0-B028335E7733}" type="slidenum">
              <a:rPr lang="en-GB"/>
              <a:pPr eaLnBrk="1" hangingPunct="1"/>
              <a:t>3</a:t>
            </a:fld>
            <a:endParaRPr lang="en-GB"/>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en-GB" dirty="0" smtClean="0"/>
              <a:t>EndNote is bibliographic management software that allows you to collect all the references from a range of resource types in a single location. </a:t>
            </a:r>
          </a:p>
          <a:p>
            <a:pPr eaLnBrk="1" hangingPunct="1"/>
            <a:r>
              <a:rPr lang="en-GB" dirty="0" smtClean="0"/>
              <a:t>The results of a database search can be automatically exported to EndNote, and other notes, files and graphics can be added to individual records, allowing all information to be stored in a single location.</a:t>
            </a:r>
          </a:p>
          <a:p>
            <a:pPr eaLnBrk="1" hangingPunct="1"/>
            <a:r>
              <a:rPr lang="en-GB" dirty="0" smtClean="0"/>
              <a:t>EndNote works alongside Word, inserts short citations within the text and generates full bibliographic references at the end of the current document. The appearance and management of citations and references is controlled through the EndNote Library.</a:t>
            </a:r>
          </a:p>
          <a:p>
            <a:pPr eaLnBrk="1" hangingPunct="1"/>
            <a:r>
              <a:rPr lang="en-GB" dirty="0" smtClean="0"/>
              <a:t>Using EndNote, a document created with references in one referencing style can be automatically converted to a different referencing style if required.</a:t>
            </a:r>
          </a:p>
          <a:p>
            <a:pPr eaLnBrk="1" hangingPunct="1"/>
            <a:r>
              <a:rPr lang="en-GB" dirty="0" smtClean="0"/>
              <a:t>All features of EndNote can be edited to suit personal preferences.</a:t>
            </a:r>
          </a:p>
          <a:p>
            <a:pPr eaLnBrk="1" hangingPunct="1"/>
            <a:r>
              <a:rPr lang="en-GB" dirty="0" smtClean="0"/>
              <a:t>You will continue</a:t>
            </a:r>
            <a:r>
              <a:rPr lang="en-GB" baseline="0" dirty="0" smtClean="0"/>
              <a:t> to have access to your references in EndNote Online even when you leave University of Southampton, although the tools to which you have access may be more limited.</a:t>
            </a:r>
            <a:endParaRPr lang="en-GB" dirty="0" smtClean="0"/>
          </a:p>
        </p:txBody>
      </p:sp>
    </p:spTree>
    <p:extLst>
      <p:ext uri="{BB962C8B-B14F-4D97-AF65-F5344CB8AC3E}">
        <p14:creationId xmlns:p14="http://schemas.microsoft.com/office/powerpoint/2010/main" val="3269791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EndNote Online has</a:t>
            </a:r>
            <a:r>
              <a:rPr lang="en-GB" baseline="0" dirty="0" smtClean="0"/>
              <a:t> a simple search facility: enter text in the search box, and choose to search all references or a single group.</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33</a:t>
            </a:fld>
            <a:endParaRPr lang="en-GB"/>
          </a:p>
        </p:txBody>
      </p:sp>
    </p:spTree>
    <p:extLst>
      <p:ext uri="{BB962C8B-B14F-4D97-AF65-F5344CB8AC3E}">
        <p14:creationId xmlns:p14="http://schemas.microsoft.com/office/powerpoint/2010/main" val="428040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Records matching</a:t>
            </a:r>
            <a:r>
              <a:rPr lang="en-GB" baseline="0" dirty="0" smtClean="0"/>
              <a:t> the search term are displayed.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34</a:t>
            </a:fld>
            <a:endParaRPr lang="en-GB"/>
          </a:p>
        </p:txBody>
      </p:sp>
    </p:spTree>
    <p:extLst>
      <p:ext uri="{BB962C8B-B14F-4D97-AF65-F5344CB8AC3E}">
        <p14:creationId xmlns:p14="http://schemas.microsoft.com/office/powerpoint/2010/main" val="1040326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or all of these records can be</a:t>
            </a:r>
            <a:r>
              <a:rPr lang="en-GB" baseline="0" dirty="0" smtClean="0"/>
              <a:t> added to an existing group, or a new group can be created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35</a:t>
            </a:fld>
            <a:endParaRPr lang="en-GB"/>
          </a:p>
        </p:txBody>
      </p:sp>
    </p:spTree>
    <p:extLst>
      <p:ext uri="{BB962C8B-B14F-4D97-AF65-F5344CB8AC3E}">
        <p14:creationId xmlns:p14="http://schemas.microsoft.com/office/powerpoint/2010/main" val="2278480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Enter the name of the new group and c</a:t>
            </a:r>
            <a:r>
              <a:rPr lang="en-GB" baseline="0" dirty="0" smtClean="0"/>
              <a:t>lick </a:t>
            </a:r>
            <a:r>
              <a:rPr lang="en-GB" b="1" baseline="0" dirty="0" smtClean="0"/>
              <a:t>OK. </a:t>
            </a:r>
            <a:r>
              <a:rPr lang="en-GB" b="0" baseline="0" dirty="0" smtClean="0"/>
              <a:t>Mode of operation varies between browsers</a:t>
            </a:r>
            <a:endParaRPr lang="en-GB" b="0"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36</a:t>
            </a:fld>
            <a:endParaRPr lang="en-GB"/>
          </a:p>
        </p:txBody>
      </p:sp>
    </p:spTree>
    <p:extLst>
      <p:ext uri="{BB962C8B-B14F-4D97-AF65-F5344CB8AC3E}">
        <p14:creationId xmlns:p14="http://schemas.microsoft.com/office/powerpoint/2010/main" val="2975214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group appears</a:t>
            </a:r>
            <a:r>
              <a:rPr lang="en-GB" baseline="0" dirty="0" smtClean="0"/>
              <a:t> in </a:t>
            </a:r>
            <a:r>
              <a:rPr lang="en-GB" b="1" baseline="0" dirty="0" smtClean="0"/>
              <a:t>My Groups.</a:t>
            </a:r>
          </a:p>
          <a:p>
            <a:r>
              <a:rPr lang="en-GB" b="0" baseline="0" dirty="0" smtClean="0"/>
              <a:t>References in this group are copies and remain in </a:t>
            </a:r>
            <a:r>
              <a:rPr lang="en-GB" b="1" baseline="0" dirty="0" smtClean="0"/>
              <a:t>All My References.</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37</a:t>
            </a:fld>
            <a:endParaRPr lang="en-GB"/>
          </a:p>
        </p:txBody>
      </p:sp>
    </p:spTree>
    <p:extLst>
      <p:ext uri="{BB962C8B-B14F-4D97-AF65-F5344CB8AC3E}">
        <p14:creationId xmlns:p14="http://schemas.microsoft.com/office/powerpoint/2010/main" val="1569017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have collected a significant number of references, it may be easier to arrange them in groups. The</a:t>
            </a:r>
            <a:r>
              <a:rPr lang="en-GB" baseline="0" dirty="0" smtClean="0"/>
              <a:t> references will remain in </a:t>
            </a:r>
            <a:r>
              <a:rPr lang="en-GB" b="1" baseline="0" dirty="0" smtClean="0"/>
              <a:t>All My References</a:t>
            </a:r>
            <a:r>
              <a:rPr lang="en-GB" baseline="0" dirty="0" smtClean="0"/>
              <a:t>, but can be copied into as many groups as required</a:t>
            </a:r>
          </a:p>
          <a:p>
            <a:r>
              <a:rPr lang="en-GB" baseline="0" dirty="0" smtClean="0"/>
              <a:t>On the </a:t>
            </a:r>
            <a:r>
              <a:rPr lang="en-GB" b="1" baseline="0" dirty="0" smtClean="0"/>
              <a:t>Organize</a:t>
            </a:r>
            <a:r>
              <a:rPr lang="en-GB" baseline="0" dirty="0" smtClean="0"/>
              <a:t> tab, go to </a:t>
            </a:r>
            <a:r>
              <a:rPr lang="en-GB" b="1" baseline="0" dirty="0" smtClean="0"/>
              <a:t>Manage My Groups</a:t>
            </a:r>
            <a:r>
              <a:rPr lang="en-GB" baseline="0" dirty="0" smtClean="0"/>
              <a:t>, and click </a:t>
            </a:r>
            <a:r>
              <a:rPr lang="en-GB" b="1" baseline="0" dirty="0" smtClean="0"/>
              <a:t>New Group.</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40</a:t>
            </a:fld>
            <a:endParaRPr lang="en-GB"/>
          </a:p>
        </p:txBody>
      </p:sp>
    </p:spTree>
    <p:extLst>
      <p:ext uri="{BB962C8B-B14F-4D97-AF65-F5344CB8AC3E}">
        <p14:creationId xmlns:p14="http://schemas.microsoft.com/office/powerpoint/2010/main" val="1192561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 to the browser used, you may need to allow scripted windows (IE).</a:t>
            </a:r>
          </a:p>
          <a:p>
            <a:r>
              <a:rPr lang="en-GB" dirty="0" smtClean="0"/>
              <a:t>Type the name of the new group in the </a:t>
            </a:r>
            <a:r>
              <a:rPr lang="en-GB" baseline="0" dirty="0" smtClean="0"/>
              <a:t>box and click </a:t>
            </a:r>
            <a:r>
              <a:rPr lang="en-GB" b="1" baseline="0" dirty="0" smtClean="0"/>
              <a:t>OK</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41</a:t>
            </a:fld>
            <a:endParaRPr lang="en-GB"/>
          </a:p>
        </p:txBody>
      </p:sp>
    </p:spTree>
    <p:extLst>
      <p:ext uri="{BB962C8B-B14F-4D97-AF65-F5344CB8AC3E}">
        <p14:creationId xmlns:p14="http://schemas.microsoft.com/office/powerpoint/2010/main" val="144930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group appears in the list of </a:t>
            </a:r>
            <a:r>
              <a:rPr lang="en-GB" b="1" dirty="0" smtClean="0"/>
              <a:t>My Groups.</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42</a:t>
            </a:fld>
            <a:endParaRPr lang="en-GB"/>
          </a:p>
        </p:txBody>
      </p:sp>
    </p:spTree>
    <p:extLst>
      <p:ext uri="{BB962C8B-B14F-4D97-AF65-F5344CB8AC3E}">
        <p14:creationId xmlns:p14="http://schemas.microsoft.com/office/powerpoint/2010/main" val="1214118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 references to be added to this group, and choose the required</a:t>
            </a:r>
            <a:r>
              <a:rPr lang="en-GB" baseline="0" dirty="0" smtClean="0"/>
              <a:t> group from the </a:t>
            </a:r>
            <a:r>
              <a:rPr lang="en-GB" b="1" baseline="0" dirty="0" smtClean="0"/>
              <a:t>Add to group … </a:t>
            </a:r>
            <a:r>
              <a:rPr lang="en-GB" baseline="0" dirty="0" smtClean="0"/>
              <a:t>dropdown menu.</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43</a:t>
            </a:fld>
            <a:endParaRPr lang="en-GB"/>
          </a:p>
        </p:txBody>
      </p:sp>
    </p:spTree>
    <p:extLst>
      <p:ext uri="{BB962C8B-B14F-4D97-AF65-F5344CB8AC3E}">
        <p14:creationId xmlns:p14="http://schemas.microsoft.com/office/powerpoint/2010/main" val="392028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44</a:t>
            </a:fld>
            <a:endParaRPr lang="en-GB"/>
          </a:p>
        </p:txBody>
      </p:sp>
    </p:spTree>
    <p:extLst>
      <p:ext uri="{BB962C8B-B14F-4D97-AF65-F5344CB8AC3E}">
        <p14:creationId xmlns:p14="http://schemas.microsoft.com/office/powerpoint/2010/main" val="27413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start you must create a Web of Science id. Find this on the library guides, under the </a:t>
            </a:r>
            <a:r>
              <a:rPr lang="en-GB" b="1" dirty="0" smtClean="0"/>
              <a:t>Resources</a:t>
            </a:r>
            <a:r>
              <a:rPr lang="en-GB" b="1" baseline="0" dirty="0" smtClean="0"/>
              <a:t> </a:t>
            </a:r>
            <a:r>
              <a:rPr lang="en-GB" baseline="0" dirty="0" smtClean="0"/>
              <a:t>tab.</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a:t>
            </a:fld>
            <a:endParaRPr lang="en-GB"/>
          </a:p>
        </p:txBody>
      </p:sp>
    </p:spTree>
    <p:extLst>
      <p:ext uri="{BB962C8B-B14F-4D97-AF65-F5344CB8AC3E}">
        <p14:creationId xmlns:p14="http://schemas.microsoft.com/office/powerpoint/2010/main" val="2184610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Any group within the library can be shared with colleagues. This</a:t>
            </a:r>
            <a:r>
              <a:rPr lang="en-GB" baseline="0" dirty="0" smtClean="0"/>
              <a:t> is really useful when collaborating on a project. On the Organize tab go to </a:t>
            </a:r>
            <a:r>
              <a:rPr lang="en-GB" b="1" baseline="0" dirty="0" smtClean="0"/>
              <a:t>Manage My Groups </a:t>
            </a:r>
            <a:r>
              <a:rPr lang="en-GB" baseline="0" dirty="0" smtClean="0"/>
              <a:t>and select the </a:t>
            </a:r>
            <a:r>
              <a:rPr lang="en-GB" b="1" baseline="0" dirty="0" smtClean="0"/>
              <a:t>Manage Sharing </a:t>
            </a:r>
            <a:r>
              <a:rPr lang="en-GB" baseline="0" dirty="0" smtClean="0"/>
              <a:t>option.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45</a:t>
            </a:fld>
            <a:endParaRPr lang="en-GB"/>
          </a:p>
        </p:txBody>
      </p:sp>
    </p:spTree>
    <p:extLst>
      <p:ext uri="{BB962C8B-B14F-4D97-AF65-F5344CB8AC3E}">
        <p14:creationId xmlns:p14="http://schemas.microsoft.com/office/powerpoint/2010/main" val="902135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a:t>
            </a:r>
            <a:r>
              <a:rPr lang="en-GB" b="1" dirty="0" smtClean="0"/>
              <a:t>Start sharing this group.</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46</a:t>
            </a:fld>
            <a:endParaRPr lang="en-GB"/>
          </a:p>
        </p:txBody>
      </p:sp>
    </p:spTree>
    <p:extLst>
      <p:ext uri="{BB962C8B-B14F-4D97-AF65-F5344CB8AC3E}">
        <p14:creationId xmlns:p14="http://schemas.microsoft.com/office/powerpoint/2010/main" val="4093412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the email addresses for all people you wish</a:t>
            </a:r>
            <a:r>
              <a:rPr lang="en-GB" baseline="0" dirty="0" smtClean="0"/>
              <a:t> to share this group. Choose access privileges on this screen for the whole group - individual privileges can be modified on the main screen. Click </a:t>
            </a:r>
            <a:r>
              <a:rPr lang="en-GB" b="1" baseline="0" dirty="0" smtClean="0"/>
              <a:t>Apply.</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47</a:t>
            </a:fld>
            <a:endParaRPr lang="en-GB"/>
          </a:p>
        </p:txBody>
      </p:sp>
    </p:spTree>
    <p:extLst>
      <p:ext uri="{BB962C8B-B14F-4D97-AF65-F5344CB8AC3E}">
        <p14:creationId xmlns:p14="http://schemas.microsoft.com/office/powerpoint/2010/main" val="207596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privileges can be set for various members of the group - note that copyright restrictions prevent attachments being shared.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48</a:t>
            </a:fld>
            <a:endParaRPr lang="en-GB"/>
          </a:p>
        </p:txBody>
      </p:sp>
    </p:spTree>
    <p:extLst>
      <p:ext uri="{BB962C8B-B14F-4D97-AF65-F5344CB8AC3E}">
        <p14:creationId xmlns:p14="http://schemas.microsoft.com/office/powerpoint/2010/main" val="3891468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access groups where other users have given you sharing privileges,</a:t>
            </a:r>
            <a:r>
              <a:rPr lang="en-GB" baseline="0" dirty="0" smtClean="0"/>
              <a:t> go to </a:t>
            </a:r>
            <a:r>
              <a:rPr lang="en-GB" b="1" baseline="0" dirty="0" smtClean="0"/>
              <a:t>Others' Groups </a:t>
            </a:r>
            <a:r>
              <a:rPr lang="en-GB" baseline="0" dirty="0" smtClean="0"/>
              <a:t>on the </a:t>
            </a:r>
            <a:r>
              <a:rPr lang="en-GB" b="1" baseline="0" dirty="0" smtClean="0"/>
              <a:t>Organize</a:t>
            </a:r>
            <a:r>
              <a:rPr lang="en-GB" baseline="0" dirty="0" smtClean="0"/>
              <a:t> tab. These references can also be used when writing documents if the </a:t>
            </a:r>
            <a:r>
              <a:rPr lang="en-GB" b="1" baseline="0" dirty="0" smtClean="0"/>
              <a:t>Use for Cite While You Write </a:t>
            </a:r>
            <a:r>
              <a:rPr lang="en-GB" baseline="0" dirty="0" smtClean="0"/>
              <a:t>box is checked.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50</a:t>
            </a:fld>
            <a:endParaRPr lang="en-GB"/>
          </a:p>
        </p:txBody>
      </p:sp>
    </p:spTree>
    <p:extLst>
      <p:ext uri="{BB962C8B-B14F-4D97-AF65-F5344CB8AC3E}">
        <p14:creationId xmlns:p14="http://schemas.microsoft.com/office/powerpoint/2010/main" val="1138575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If carrying out a number of database searches, it is likely that some duplicates will</a:t>
            </a:r>
            <a:r>
              <a:rPr lang="en-GB" baseline="0" dirty="0" smtClean="0"/>
              <a:t> appear. To identify these, go to </a:t>
            </a:r>
            <a:r>
              <a:rPr lang="en-GB" b="1" baseline="0" dirty="0" smtClean="0"/>
              <a:t>Organise, Find Duplicates.</a:t>
            </a:r>
            <a:endParaRPr lang="en-GB" dirty="0" smtClean="0"/>
          </a:p>
          <a:p>
            <a:r>
              <a:rPr lang="en-GB" dirty="0" smtClean="0"/>
              <a:t>Duplicate records are</a:t>
            </a:r>
            <a:r>
              <a:rPr lang="en-GB" baseline="0" dirty="0" smtClean="0"/>
              <a:t> displayed. Inspect the full record to decide which to discard. It is generally best to retain the record that was downloaded first, as this is the one likely to have been cited if any documents using the library have been created.</a:t>
            </a:r>
          </a:p>
          <a:p>
            <a:r>
              <a:rPr lang="en-GB" baseline="0" dirty="0" smtClean="0"/>
              <a:t>Check the boxes for records to discard and click </a:t>
            </a:r>
            <a:r>
              <a:rPr lang="en-GB" b="1" baseline="0" dirty="0" smtClean="0"/>
              <a:t>Delete. </a:t>
            </a:r>
            <a:r>
              <a:rPr lang="en-GB" b="0" baseline="0" dirty="0" smtClean="0"/>
              <a:t>These records are then deleted from </a:t>
            </a:r>
            <a:r>
              <a:rPr lang="en-GB" b="1" baseline="0" dirty="0" smtClean="0"/>
              <a:t>All My References </a:t>
            </a:r>
            <a:r>
              <a:rPr lang="en-GB" b="0" baseline="0" dirty="0" smtClean="0"/>
              <a:t>and any Groups to which they have been added.</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52</a:t>
            </a:fld>
            <a:endParaRPr lang="en-GB"/>
          </a:p>
        </p:txBody>
      </p:sp>
    </p:spTree>
    <p:extLst>
      <p:ext uri="{BB962C8B-B14F-4D97-AF65-F5344CB8AC3E}">
        <p14:creationId xmlns:p14="http://schemas.microsoft.com/office/powerpoint/2010/main" val="1772413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5GB limit on attachments within an Endnote Online</a:t>
            </a:r>
            <a:r>
              <a:rPr lang="en-GB" baseline="0" dirty="0" smtClean="0"/>
              <a:t> library - you may need to be selective.</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53</a:t>
            </a:fld>
            <a:endParaRPr lang="en-GB"/>
          </a:p>
        </p:txBody>
      </p:sp>
    </p:spTree>
    <p:extLst>
      <p:ext uri="{BB962C8B-B14F-4D97-AF65-F5344CB8AC3E}">
        <p14:creationId xmlns:p14="http://schemas.microsoft.com/office/powerpoint/2010/main" val="56051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Files and figures can be attached to EndNote Online records. Note that if library</a:t>
            </a:r>
            <a:r>
              <a:rPr lang="en-GB" baseline="0" dirty="0" smtClean="0"/>
              <a:t> items are shared with others, these attachments will not be visible. </a:t>
            </a:r>
            <a:r>
              <a:rPr lang="en-GB" dirty="0" smtClean="0"/>
              <a:t>More than one file may be attached to a record, but only a single Figure.</a:t>
            </a:r>
          </a:p>
          <a:p>
            <a:r>
              <a:rPr lang="en-GB" baseline="0" dirty="0" smtClean="0"/>
              <a:t> Click to expand the </a:t>
            </a:r>
            <a:r>
              <a:rPr lang="en-GB" b="1" baseline="0" dirty="0" smtClean="0"/>
              <a:t>Attachments</a:t>
            </a:r>
            <a:r>
              <a:rPr lang="en-GB" baseline="0" dirty="0" smtClean="0"/>
              <a:t> section.</a:t>
            </a:r>
          </a:p>
          <a:p>
            <a:r>
              <a:rPr lang="en-GB" baseline="0" dirty="0" smtClean="0"/>
              <a:t>Click the </a:t>
            </a:r>
            <a:r>
              <a:rPr lang="en-GB" b="1" baseline="0" dirty="0" smtClean="0"/>
              <a:t>Attach Files </a:t>
            </a:r>
            <a:r>
              <a:rPr lang="en-GB" baseline="0" dirty="0" smtClean="0"/>
              <a:t>link and browse to find the required file.</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54</a:t>
            </a:fld>
            <a:endParaRPr lang="en-GB"/>
          </a:p>
        </p:txBody>
      </p:sp>
    </p:spTree>
    <p:extLst>
      <p:ext uri="{BB962C8B-B14F-4D97-AF65-F5344CB8AC3E}">
        <p14:creationId xmlns:p14="http://schemas.microsoft.com/office/powerpoint/2010/main" val="3905564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Browse to locate the required file(s)</a:t>
            </a:r>
            <a:r>
              <a:rPr lang="en-GB" baseline="0" dirty="0" smtClean="0"/>
              <a:t> and then click </a:t>
            </a:r>
            <a:r>
              <a:rPr lang="en-GB" b="1" baseline="0" dirty="0" smtClean="0"/>
              <a:t>Upload.</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55</a:t>
            </a:fld>
            <a:endParaRPr lang="en-GB"/>
          </a:p>
        </p:txBody>
      </p:sp>
    </p:spTree>
    <p:extLst>
      <p:ext uri="{BB962C8B-B14F-4D97-AF65-F5344CB8AC3E}">
        <p14:creationId xmlns:p14="http://schemas.microsoft.com/office/powerpoint/2010/main" val="2873737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files of any type </a:t>
            </a:r>
            <a:r>
              <a:rPr lang="en-GB" dirty="0" err="1" smtClean="0"/>
              <a:t>eg</a:t>
            </a:r>
            <a:r>
              <a:rPr lang="en-GB" dirty="0" smtClean="0"/>
              <a:t> </a:t>
            </a:r>
            <a:r>
              <a:rPr lang="en-GB" dirty="0" err="1" smtClean="0"/>
              <a:t>docx</a:t>
            </a:r>
            <a:r>
              <a:rPr lang="en-GB" dirty="0" smtClean="0"/>
              <a:t>, </a:t>
            </a:r>
            <a:r>
              <a:rPr lang="en-GB" dirty="0" err="1" smtClean="0"/>
              <a:t>pptx</a:t>
            </a:r>
            <a:r>
              <a:rPr lang="en-GB" dirty="0" smtClean="0"/>
              <a:t>, jpg, may be added.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56</a:t>
            </a:fld>
            <a:endParaRPr lang="en-GB"/>
          </a:p>
        </p:txBody>
      </p:sp>
    </p:spTree>
    <p:extLst>
      <p:ext uri="{BB962C8B-B14F-4D97-AF65-F5344CB8AC3E}">
        <p14:creationId xmlns:p14="http://schemas.microsoft.com/office/powerpoint/2010/main" val="425890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the </a:t>
            </a:r>
            <a:r>
              <a:rPr lang="en-GB" b="1" dirty="0" smtClean="0"/>
              <a:t>A - Z list of E-Resources</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a:t>
            </a:fld>
            <a:endParaRPr lang="en-GB"/>
          </a:p>
        </p:txBody>
      </p:sp>
    </p:spTree>
    <p:extLst>
      <p:ext uri="{BB962C8B-B14F-4D97-AF65-F5344CB8AC3E}">
        <p14:creationId xmlns:p14="http://schemas.microsoft.com/office/powerpoint/2010/main" val="3570082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Organize, Manage Attachments</a:t>
            </a:r>
            <a:r>
              <a:rPr lang="en-GB" baseline="0" dirty="0" smtClean="0"/>
              <a:t> to view all records with file attachments. There is a 5GB limit on file attachments in EndNote Online, so as the library grows, it may be necessary to be selective.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Individual attachments can be deleted</a:t>
            </a:r>
            <a:r>
              <a:rPr lang="en-GB" baseline="0" dirty="0" smtClean="0"/>
              <a:t> if necessary. To delete an individual attachment check the record box and click </a:t>
            </a:r>
            <a:r>
              <a:rPr lang="en-GB" b="1" baseline="0" dirty="0" smtClean="0"/>
              <a:t>Delete Attachments</a:t>
            </a:r>
            <a:r>
              <a:rPr lang="en-GB" baseline="0" dirty="0" smtClean="0"/>
              <a:t>. This does not delete the associated record.</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57</a:t>
            </a:fld>
            <a:endParaRPr lang="en-GB"/>
          </a:p>
        </p:txBody>
      </p:sp>
    </p:spTree>
    <p:extLst>
      <p:ext uri="{BB962C8B-B14F-4D97-AF65-F5344CB8AC3E}">
        <p14:creationId xmlns:p14="http://schemas.microsoft.com/office/powerpoint/2010/main" val="3438117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possible to create a simple list of all or a group of your references. </a:t>
            </a:r>
          </a:p>
          <a:p>
            <a:r>
              <a:rPr lang="en-GB" dirty="0" smtClean="0"/>
              <a:t>Go to the </a:t>
            </a:r>
            <a:r>
              <a:rPr lang="en-GB" b="1" dirty="0" smtClean="0"/>
              <a:t>Format, Bibliography </a:t>
            </a:r>
            <a:r>
              <a:rPr lang="en-GB" dirty="0" smtClean="0"/>
              <a:t>tab. Identify the reference group you require from the dropdown list</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60</a:t>
            </a:fld>
            <a:endParaRPr lang="en-GB"/>
          </a:p>
        </p:txBody>
      </p:sp>
    </p:spTree>
    <p:extLst>
      <p:ext uri="{BB962C8B-B14F-4D97-AF65-F5344CB8AC3E}">
        <p14:creationId xmlns:p14="http://schemas.microsoft.com/office/powerpoint/2010/main" val="453745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choose the referencing style from the dropdown</a:t>
            </a:r>
            <a:r>
              <a:rPr lang="en-GB" baseline="0" dirty="0" smtClean="0"/>
              <a:t> menu. Over 3000 styles are available, including custom styles used by various faculties in the University of Southampton.</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61</a:t>
            </a:fld>
            <a:endParaRPr lang="en-GB"/>
          </a:p>
        </p:txBody>
      </p:sp>
    </p:spTree>
    <p:extLst>
      <p:ext uri="{BB962C8B-B14F-4D97-AF65-F5344CB8AC3E}">
        <p14:creationId xmlns:p14="http://schemas.microsoft.com/office/powerpoint/2010/main" val="61449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a favourites list of regularly used styles - these will then be the only styles listed in the Bibliographic style dropdown menu.</a:t>
            </a:r>
          </a:p>
          <a:p>
            <a:r>
              <a:rPr lang="en-GB" dirty="0" smtClean="0"/>
              <a:t>To add a favourite, select in the list </a:t>
            </a:r>
            <a:r>
              <a:rPr lang="en-GB" b="1" dirty="0" smtClean="0"/>
              <a:t>All: </a:t>
            </a:r>
            <a:r>
              <a:rPr lang="en-GB" dirty="0" smtClean="0"/>
              <a:t>and click </a:t>
            </a:r>
            <a:r>
              <a:rPr lang="en-GB" b="1" dirty="0" smtClean="0"/>
              <a:t>Copy to </a:t>
            </a:r>
            <a:r>
              <a:rPr lang="en-GB" b="1" dirty="0" err="1" smtClean="0"/>
              <a:t>Favorites</a:t>
            </a:r>
            <a:r>
              <a:rPr lang="en-GB" b="1" dirty="0" smtClean="0"/>
              <a:t>. </a:t>
            </a:r>
            <a:r>
              <a:rPr lang="en-GB" dirty="0" smtClean="0"/>
              <a:t>Hide the panel when finished.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62</a:t>
            </a:fld>
            <a:endParaRPr lang="en-GB"/>
          </a:p>
        </p:txBody>
      </p:sp>
    </p:spTree>
    <p:extLst>
      <p:ext uri="{BB962C8B-B14F-4D97-AF65-F5344CB8AC3E}">
        <p14:creationId xmlns:p14="http://schemas.microsoft.com/office/powerpoint/2010/main" val="3571760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finally select the output</a:t>
            </a:r>
            <a:r>
              <a:rPr lang="en-GB" baseline="0" dirty="0" smtClean="0"/>
              <a:t> format. For Word documents it is usually best to use rich text format (.rtf)</a:t>
            </a:r>
          </a:p>
          <a:p>
            <a:r>
              <a:rPr lang="en-GB" baseline="0" dirty="0" smtClean="0"/>
              <a:t>Click </a:t>
            </a:r>
            <a:r>
              <a:rPr lang="en-GB" b="1" baseline="0" dirty="0" smtClean="0"/>
              <a:t>Preview &amp; Print.</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63</a:t>
            </a:fld>
            <a:endParaRPr lang="en-GB"/>
          </a:p>
        </p:txBody>
      </p:sp>
    </p:spTree>
    <p:extLst>
      <p:ext uri="{BB962C8B-B14F-4D97-AF65-F5344CB8AC3E}">
        <p14:creationId xmlns:p14="http://schemas.microsoft.com/office/powerpoint/2010/main" val="1236682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bibliography is then displayed in the required format and can be printed.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64</a:t>
            </a:fld>
            <a:endParaRPr lang="en-GB"/>
          </a:p>
        </p:txBody>
      </p:sp>
    </p:spTree>
    <p:extLst>
      <p:ext uri="{BB962C8B-B14F-4D97-AF65-F5344CB8AC3E}">
        <p14:creationId xmlns:p14="http://schemas.microsoft.com/office/powerpoint/2010/main" val="710030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If you are using EndNote</a:t>
            </a:r>
            <a:r>
              <a:rPr lang="en-GB" baseline="0" dirty="0" smtClean="0"/>
              <a:t> Online on your own computer, you will need to install the correct version of the Cite While You Write plug in. Follow the on-screen instructions.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66</a:t>
            </a:fld>
            <a:endParaRPr lang="en-GB"/>
          </a:p>
        </p:txBody>
      </p:sp>
    </p:spTree>
    <p:extLst>
      <p:ext uri="{BB962C8B-B14F-4D97-AF65-F5344CB8AC3E}">
        <p14:creationId xmlns:p14="http://schemas.microsoft.com/office/powerpoint/2010/main" val="1783323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Choose the correct version according to platform and follow the hyperlink.</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67</a:t>
            </a:fld>
            <a:endParaRPr lang="en-GB"/>
          </a:p>
        </p:txBody>
      </p:sp>
    </p:spTree>
    <p:extLst>
      <p:ext uri="{BB962C8B-B14F-4D97-AF65-F5344CB8AC3E}">
        <p14:creationId xmlns:p14="http://schemas.microsoft.com/office/powerpoint/2010/main" val="693493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using EndNote</a:t>
            </a:r>
            <a:r>
              <a:rPr lang="en-GB" baseline="0" dirty="0" smtClean="0"/>
              <a:t> online from a computer that has EndNote X7 installed, change the preferences on the EndNote X7 tab.</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68</a:t>
            </a:fld>
            <a:endParaRPr lang="en-GB"/>
          </a:p>
        </p:txBody>
      </p:sp>
    </p:spTree>
    <p:extLst>
      <p:ext uri="{BB962C8B-B14F-4D97-AF65-F5344CB8AC3E}">
        <p14:creationId xmlns:p14="http://schemas.microsoft.com/office/powerpoint/2010/main" val="2426220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a:t>
            </a:r>
            <a:r>
              <a:rPr lang="en-GB" baseline="0" dirty="0" smtClean="0"/>
              <a:t> the Application tab and choose EndNote Web. At this point you will be asked for your Web of Knowledge email and password.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69</a:t>
            </a:fld>
            <a:endParaRPr lang="en-GB"/>
          </a:p>
        </p:txBody>
      </p:sp>
    </p:spTree>
    <p:extLst>
      <p:ext uri="{BB962C8B-B14F-4D97-AF65-F5344CB8AC3E}">
        <p14:creationId xmlns:p14="http://schemas.microsoft.com/office/powerpoint/2010/main" val="289781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164AE77-916A-4E66-9586-FB813E35F332}" type="slidenum">
              <a:rPr lang="en-GB" smtClean="0"/>
              <a:pPr eaLnBrk="1" hangingPunct="1"/>
              <a:t>6</a:t>
            </a:fld>
            <a:endParaRPr lang="en-GB" smtClean="0"/>
          </a:p>
        </p:txBody>
      </p:sp>
      <p:sp>
        <p:nvSpPr>
          <p:cNvPr id="555011" name="Rectangle 2"/>
          <p:cNvSpPr>
            <a:spLocks noGrp="1" noRot="1" noChangeAspect="1" noChangeArrowheads="1" noTextEdit="1"/>
          </p:cNvSpPr>
          <p:nvPr>
            <p:ph type="sldImg"/>
          </p:nvPr>
        </p:nvSpPr>
        <p:spPr>
          <a:xfrm>
            <a:off x="917575" y="744538"/>
            <a:ext cx="4962525" cy="3722687"/>
          </a:xfrm>
          <a:ln/>
        </p:spPr>
      </p:sp>
      <p:sp>
        <p:nvSpPr>
          <p:cNvPr id="555012" name="Rectangle 3"/>
          <p:cNvSpPr>
            <a:spLocks noGrp="1" noChangeArrowheads="1"/>
          </p:cNvSpPr>
          <p:nvPr>
            <p:ph type="body" idx="1"/>
          </p:nvPr>
        </p:nvSpPr>
        <p:spPr>
          <a:noFill/>
        </p:spPr>
        <p:txBody>
          <a:bodyPr/>
          <a:lstStyle/>
          <a:p>
            <a:pPr eaLnBrk="1" hangingPunct="1"/>
            <a:r>
              <a:rPr lang="en-GB" dirty="0" smtClean="0"/>
              <a:t>Follow the </a:t>
            </a:r>
            <a:r>
              <a:rPr lang="en-GB" b="1" dirty="0" smtClean="0"/>
              <a:t>Web of Science</a:t>
            </a:r>
            <a:r>
              <a:rPr lang="en-GB" b="1" baseline="0" dirty="0" smtClean="0"/>
              <a:t> </a:t>
            </a:r>
            <a:r>
              <a:rPr lang="en-GB" baseline="0" dirty="0" smtClean="0"/>
              <a:t>link.</a:t>
            </a:r>
            <a:endParaRPr lang="en-GB" dirty="0" smtClean="0"/>
          </a:p>
        </p:txBody>
      </p:sp>
    </p:spTree>
    <p:extLst>
      <p:ext uri="{BB962C8B-B14F-4D97-AF65-F5344CB8AC3E}">
        <p14:creationId xmlns:p14="http://schemas.microsoft.com/office/powerpoint/2010/main" val="3500108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EndNote inserts citations and creates a simultaneous bibliography at the end of the text. It is helpful to insert a page break.</a:t>
            </a:r>
          </a:p>
          <a:p>
            <a:pPr eaLnBrk="1" hangingPunct="1"/>
            <a:r>
              <a:rPr lang="en-GB" dirty="0" smtClean="0"/>
              <a:t>In the Word document, select the point in the text to insert the reference.</a:t>
            </a:r>
          </a:p>
          <a:p>
            <a:pPr eaLnBrk="1" hangingPunct="1"/>
            <a:r>
              <a:rPr lang="en-GB" dirty="0" smtClean="0"/>
              <a:t>Go to </a:t>
            </a:r>
            <a:r>
              <a:rPr lang="en-GB" b="1" dirty="0" smtClean="0"/>
              <a:t>Find Citation </a:t>
            </a:r>
            <a:r>
              <a:rPr lang="en-GB" dirty="0" smtClean="0"/>
              <a:t>to select the required reference. </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70</a:t>
            </a:fld>
            <a:endParaRPr lang="en-GB"/>
          </a:p>
        </p:txBody>
      </p:sp>
    </p:spTree>
    <p:extLst>
      <p:ext uri="{BB962C8B-B14F-4D97-AF65-F5344CB8AC3E}">
        <p14:creationId xmlns:p14="http://schemas.microsoft.com/office/powerpoint/2010/main" val="5953896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Author or Title keywords in the search box and click </a:t>
            </a:r>
            <a:r>
              <a:rPr lang="en-GB" b="1" baseline="0" dirty="0" smtClean="0"/>
              <a:t>Find</a:t>
            </a:r>
            <a:r>
              <a:rPr lang="en-GB" baseline="0" dirty="0" smtClean="0"/>
              <a:t> to show the required reference. All matching references are retrieved. Highlight the reference needed and click </a:t>
            </a:r>
            <a:r>
              <a:rPr lang="en-GB" b="1" baseline="0" dirty="0" smtClean="0"/>
              <a:t>Insert.</a:t>
            </a:r>
            <a:endParaRPr lang="en-GB" b="1"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71</a:t>
            </a:fld>
            <a:endParaRPr lang="en-GB"/>
          </a:p>
        </p:txBody>
      </p:sp>
    </p:spTree>
    <p:extLst>
      <p:ext uri="{BB962C8B-B14F-4D97-AF65-F5344CB8AC3E}">
        <p14:creationId xmlns:p14="http://schemas.microsoft.com/office/powerpoint/2010/main" val="2253838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citation is inserted at the selected point in the text, and a full bibliographic record created at the end of the document.</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72</a:t>
            </a:fld>
            <a:endParaRPr lang="en-GB"/>
          </a:p>
        </p:txBody>
      </p:sp>
    </p:spTree>
    <p:extLst>
      <p:ext uri="{BB962C8B-B14F-4D97-AF65-F5344CB8AC3E}">
        <p14:creationId xmlns:p14="http://schemas.microsoft.com/office/powerpoint/2010/main" val="1166576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Multiple references can be inserted at a single point in the text: locate the cursor immediately to the right of the close bracket then find the reference from the EndNote Web library as before. </a:t>
            </a:r>
          </a:p>
          <a:p>
            <a:pPr eaLnBrk="1" hangingPunct="1"/>
            <a:r>
              <a:rPr lang="en-GB" dirty="0" smtClean="0"/>
              <a:t>The citation will be included within the brackets and the full reference at the appropriate location in the end of document bibliography. Note that the sort order for citations and bibliography is set within the referencing style.</a:t>
            </a:r>
          </a:p>
          <a:p>
            <a:pPr eaLnBrk="1" hangingPunct="1"/>
            <a:r>
              <a:rPr lang="en-GB" dirty="0" smtClean="0"/>
              <a:t>The Reference style for the document can be changed within Word, or by using the Format tab in the Bibliography window.</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73</a:t>
            </a:fld>
            <a:endParaRPr lang="en-GB"/>
          </a:p>
        </p:txBody>
      </p:sp>
    </p:spTree>
    <p:extLst>
      <p:ext uri="{BB962C8B-B14F-4D97-AF65-F5344CB8AC3E}">
        <p14:creationId xmlns:p14="http://schemas.microsoft.com/office/powerpoint/2010/main" val="269567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The common forms of editing are to add page numbers to a citation, to remove author and/or year from a citation, or to remove a citation altogether.</a:t>
            </a:r>
          </a:p>
          <a:p>
            <a:pPr eaLnBrk="1" hangingPunct="1"/>
            <a:r>
              <a:rPr lang="en-GB" dirty="0" smtClean="0"/>
              <a:t>It is essential that all these changes are made using the relevant EndNote tools, so that linked field codes are also amended. Click in the citation to highlight it, then go to </a:t>
            </a:r>
            <a:r>
              <a:rPr lang="en-GB" b="1" dirty="0" smtClean="0"/>
              <a:t>Edit Citations</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75</a:t>
            </a:fld>
            <a:endParaRPr lang="en-GB"/>
          </a:p>
        </p:txBody>
      </p:sp>
    </p:spTree>
    <p:extLst>
      <p:ext uri="{BB962C8B-B14F-4D97-AF65-F5344CB8AC3E}">
        <p14:creationId xmlns:p14="http://schemas.microsoft.com/office/powerpoint/2010/main" val="920364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To add page numbers to a citation, select the required citation, then type the exact letter string, including any required leading/following spaces in the </a:t>
            </a:r>
            <a:r>
              <a:rPr lang="en-GB" b="1" dirty="0" smtClean="0"/>
              <a:t>Suffix</a:t>
            </a:r>
            <a:r>
              <a:rPr lang="en-GB" dirty="0" smtClean="0"/>
              <a:t> box, note, not in the </a:t>
            </a:r>
            <a:r>
              <a:rPr lang="en-GB" b="1" dirty="0" smtClean="0"/>
              <a:t>Pages</a:t>
            </a:r>
            <a:r>
              <a:rPr lang="en-GB" dirty="0" smtClean="0"/>
              <a:t> box. Then click </a:t>
            </a:r>
            <a:r>
              <a:rPr lang="en-GB" b="1" dirty="0" smtClean="0"/>
              <a:t>OK</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76</a:t>
            </a:fld>
            <a:endParaRPr lang="en-GB"/>
          </a:p>
        </p:txBody>
      </p:sp>
    </p:spTree>
    <p:extLst>
      <p:ext uri="{BB962C8B-B14F-4D97-AF65-F5344CB8AC3E}">
        <p14:creationId xmlns:p14="http://schemas.microsoft.com/office/powerpoint/2010/main" val="629744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suffix text is added to the citation.</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77</a:t>
            </a:fld>
            <a:endParaRPr lang="en-GB"/>
          </a:p>
        </p:txBody>
      </p:sp>
    </p:spTree>
    <p:extLst>
      <p:ext uri="{BB962C8B-B14F-4D97-AF65-F5344CB8AC3E}">
        <p14:creationId xmlns:p14="http://schemas.microsoft.com/office/powerpoint/2010/main" val="1135345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To remove a record completely, go to </a:t>
            </a:r>
            <a:r>
              <a:rPr lang="en-GB" b="1" dirty="0" smtClean="0"/>
              <a:t>Edit Citation(s)</a:t>
            </a:r>
            <a:r>
              <a:rPr lang="en-GB" b="0" dirty="0" smtClean="0"/>
              <a:t>,</a:t>
            </a:r>
            <a:r>
              <a:rPr lang="en-GB" dirty="0" smtClean="0"/>
              <a:t> select the reference to be removed, click </a:t>
            </a:r>
            <a:r>
              <a:rPr lang="en-GB" b="1" dirty="0" smtClean="0"/>
              <a:t>Remove Citation</a:t>
            </a:r>
            <a:r>
              <a:rPr lang="en-GB" b="1" baseline="0" dirty="0" smtClean="0"/>
              <a:t> </a:t>
            </a:r>
            <a:r>
              <a:rPr lang="en-GB" dirty="0" smtClean="0"/>
              <a:t>and then </a:t>
            </a:r>
            <a:r>
              <a:rPr lang="en-GB" b="1" dirty="0" smtClean="0"/>
              <a:t>OK</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78</a:t>
            </a:fld>
            <a:endParaRPr lang="en-GB"/>
          </a:p>
        </p:txBody>
      </p:sp>
    </p:spTree>
    <p:extLst>
      <p:ext uri="{BB962C8B-B14F-4D97-AF65-F5344CB8AC3E}">
        <p14:creationId xmlns:p14="http://schemas.microsoft.com/office/powerpoint/2010/main" val="2890950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Both the citation and the full reference are removed from the document. Note that if the same source is cited elsewhere in the document, it will not be removed from the bibliography.</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79</a:t>
            </a:fld>
            <a:endParaRPr lang="en-GB"/>
          </a:p>
        </p:txBody>
      </p:sp>
    </p:spTree>
    <p:extLst>
      <p:ext uri="{BB962C8B-B14F-4D97-AF65-F5344CB8AC3E}">
        <p14:creationId xmlns:p14="http://schemas.microsoft.com/office/powerpoint/2010/main" val="1761549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make changes to the bibliography layout, go to the Bibliography tab and click to expand.</a:t>
            </a:r>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81</a:t>
            </a:fld>
            <a:endParaRPr lang="en-GB"/>
          </a:p>
        </p:txBody>
      </p:sp>
    </p:spTree>
    <p:extLst>
      <p:ext uri="{BB962C8B-B14F-4D97-AF65-F5344CB8AC3E}">
        <p14:creationId xmlns:p14="http://schemas.microsoft.com/office/powerpoint/2010/main" val="74953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78BFB36-27E7-4535-A521-1667A28B4B03}" type="slidenum">
              <a:rPr lang="en-GB" smtClean="0"/>
              <a:pPr eaLnBrk="1" hangingPunct="1"/>
              <a:t>7</a:t>
            </a:fld>
            <a:endParaRPr lang="en-GB" smtClean="0"/>
          </a:p>
        </p:txBody>
      </p:sp>
      <p:sp>
        <p:nvSpPr>
          <p:cNvPr id="556035" name="Rectangle 2"/>
          <p:cNvSpPr>
            <a:spLocks noGrp="1" noRot="1" noChangeAspect="1" noChangeArrowheads="1" noTextEdit="1"/>
          </p:cNvSpPr>
          <p:nvPr>
            <p:ph type="sldImg"/>
          </p:nvPr>
        </p:nvSpPr>
        <p:spPr>
          <a:xfrm>
            <a:off x="917575" y="744538"/>
            <a:ext cx="4962525" cy="3722687"/>
          </a:xfrm>
          <a:ln/>
        </p:spPr>
      </p:sp>
      <p:sp>
        <p:nvSpPr>
          <p:cNvPr id="556036" name="Rectangle 3"/>
          <p:cNvSpPr>
            <a:spLocks noGrp="1" noChangeArrowheads="1"/>
          </p:cNvSpPr>
          <p:nvPr>
            <p:ph type="body" idx="1"/>
          </p:nvPr>
        </p:nvSpPr>
        <p:spPr>
          <a:noFill/>
        </p:spPr>
        <p:txBody>
          <a:bodyPr/>
          <a:lstStyle/>
          <a:p>
            <a:pPr eaLnBrk="1" hangingPunct="1"/>
            <a:r>
              <a:rPr lang="en-GB" dirty="0" smtClean="0"/>
              <a:t>Open the</a:t>
            </a:r>
            <a:r>
              <a:rPr lang="en-GB" b="1" dirty="0" smtClean="0"/>
              <a:t> Web of Science</a:t>
            </a:r>
            <a:r>
              <a:rPr lang="en-GB" dirty="0" smtClean="0"/>
              <a:t> link.</a:t>
            </a:r>
          </a:p>
        </p:txBody>
      </p:sp>
    </p:spTree>
    <p:extLst>
      <p:ext uri="{BB962C8B-B14F-4D97-AF65-F5344CB8AC3E}">
        <p14:creationId xmlns:p14="http://schemas.microsoft.com/office/powerpoint/2010/main" val="2570824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To make changes to the physical layout of the bibliography, click the </a:t>
            </a:r>
            <a:r>
              <a:rPr lang="en-GB" b="1" dirty="0" smtClean="0"/>
              <a:t>Layout </a:t>
            </a:r>
            <a:r>
              <a:rPr lang="en-GB" dirty="0" smtClean="0"/>
              <a:t>tab.</a:t>
            </a:r>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82</a:t>
            </a:fld>
            <a:endParaRPr lang="en-GB"/>
          </a:p>
        </p:txBody>
      </p:sp>
    </p:spTree>
    <p:extLst>
      <p:ext uri="{BB962C8B-B14F-4D97-AF65-F5344CB8AC3E}">
        <p14:creationId xmlns:p14="http://schemas.microsoft.com/office/powerpoint/2010/main" val="3485398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This window lets you manage indents, the line spacing within a reference, and the line spacing between references. </a:t>
            </a:r>
          </a:p>
          <a:p>
            <a:pPr eaLnBrk="1" hangingPunct="1"/>
            <a:r>
              <a:rPr lang="en-GB" dirty="0" smtClean="0"/>
              <a:t>To insert a single space between references, go to the</a:t>
            </a:r>
            <a:r>
              <a:rPr lang="en-GB" b="1" dirty="0" smtClean="0"/>
              <a:t> Space after</a:t>
            </a:r>
            <a:r>
              <a:rPr lang="en-GB" b="1" baseline="0" dirty="0" smtClean="0"/>
              <a:t> </a:t>
            </a:r>
            <a:r>
              <a:rPr lang="en-GB" dirty="0" smtClean="0"/>
              <a:t>drop down list and choose </a:t>
            </a:r>
            <a:r>
              <a:rPr lang="en-GB" b="1" dirty="0" smtClean="0"/>
              <a:t>Single.</a:t>
            </a:r>
          </a:p>
          <a:p>
            <a:pPr eaLnBrk="1" hangingPunct="1"/>
            <a:r>
              <a:rPr lang="en-GB" dirty="0" smtClean="0"/>
              <a:t>Remove the hanging indent by changing to 0cm. Click </a:t>
            </a:r>
            <a:r>
              <a:rPr lang="en-GB" b="1" dirty="0" smtClean="0"/>
              <a:t>OK</a:t>
            </a:r>
            <a:r>
              <a:rPr lang="en-GB" dirty="0" smtClean="0"/>
              <a:t> when all choices have been made.</a:t>
            </a:r>
          </a:p>
          <a:p>
            <a:endParaRPr lang="en-GB" dirty="0"/>
          </a:p>
        </p:txBody>
      </p:sp>
      <p:sp>
        <p:nvSpPr>
          <p:cNvPr id="4" name="Slide Number Placeholder 3"/>
          <p:cNvSpPr>
            <a:spLocks noGrp="1"/>
          </p:cNvSpPr>
          <p:nvPr>
            <p:ph type="sldNum" sz="quarter" idx="10"/>
          </p:nvPr>
        </p:nvSpPr>
        <p:spPr/>
        <p:txBody>
          <a:bodyPr/>
          <a:lstStyle/>
          <a:p>
            <a:pPr>
              <a:defRPr/>
            </a:pPr>
            <a:fld id="{DC080E20-7BE3-4208-AE28-8E3DC07DD04F}" type="slidenum">
              <a:rPr lang="en-GB" smtClean="0"/>
              <a:pPr>
                <a:defRPr/>
              </a:pPr>
              <a:t>83</a:t>
            </a:fld>
            <a:endParaRPr lang="en-GB"/>
          </a:p>
        </p:txBody>
      </p:sp>
    </p:spTree>
    <p:extLst>
      <p:ext uri="{BB962C8B-B14F-4D97-AF65-F5344CB8AC3E}">
        <p14:creationId xmlns:p14="http://schemas.microsoft.com/office/powerpoint/2010/main" val="619907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F2C672C-8A6C-45D1-9BC1-189365D1E263}" type="slidenum">
              <a:rPr lang="en-GB"/>
              <a:pPr eaLnBrk="1" hangingPunct="1"/>
              <a:t>85</a:t>
            </a:fld>
            <a:endParaRPr lang="en-GB"/>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6241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368835-6BA9-4E61-BA26-0ECF9DCB662B}" type="slidenum">
              <a:rPr lang="en-GB" smtClean="0"/>
              <a:pPr eaLnBrk="1" hangingPunct="1"/>
              <a:t>8</a:t>
            </a:fld>
            <a:endParaRPr lang="en-GB" smtClean="0"/>
          </a:p>
        </p:txBody>
      </p:sp>
      <p:sp>
        <p:nvSpPr>
          <p:cNvPr id="557059" name="Rectangle 2"/>
          <p:cNvSpPr>
            <a:spLocks noGrp="1" noRot="1" noChangeAspect="1" noChangeArrowheads="1" noTextEdit="1"/>
          </p:cNvSpPr>
          <p:nvPr>
            <p:ph type="sldImg"/>
          </p:nvPr>
        </p:nvSpPr>
        <p:spPr>
          <a:xfrm>
            <a:off x="917575" y="744538"/>
            <a:ext cx="4962525" cy="3722687"/>
          </a:xfrm>
          <a:ln/>
        </p:spPr>
      </p:sp>
      <p:sp>
        <p:nvSpPr>
          <p:cNvPr id="557060" name="Rectangle 3"/>
          <p:cNvSpPr>
            <a:spLocks noGrp="1" noChangeArrowheads="1"/>
          </p:cNvSpPr>
          <p:nvPr>
            <p:ph type="body" idx="1"/>
          </p:nvPr>
        </p:nvSpPr>
        <p:spPr>
          <a:noFill/>
        </p:spPr>
        <p:txBody>
          <a:bodyPr/>
          <a:lstStyle/>
          <a:p>
            <a:pPr eaLnBrk="1" hangingPunct="1"/>
            <a:r>
              <a:rPr lang="en-GB" dirty="0" smtClean="0"/>
              <a:t>If you have not previously created a user id on Web of Science, follow the </a:t>
            </a:r>
            <a:r>
              <a:rPr lang="en-GB" b="1" dirty="0" smtClean="0"/>
              <a:t>Register</a:t>
            </a:r>
            <a:r>
              <a:rPr lang="en-GB" dirty="0" smtClean="0"/>
              <a:t> link, otherwise, go to </a:t>
            </a:r>
            <a:r>
              <a:rPr lang="en-GB" b="1" dirty="0" smtClean="0"/>
              <a:t>Sign In</a:t>
            </a:r>
            <a:r>
              <a:rPr lang="en-GB" b="0" dirty="0" smtClean="0"/>
              <a:t>.</a:t>
            </a:r>
            <a:endParaRPr lang="en-GB" dirty="0" smtClean="0"/>
          </a:p>
        </p:txBody>
      </p:sp>
    </p:spTree>
    <p:extLst>
      <p:ext uri="{BB962C8B-B14F-4D97-AF65-F5344CB8AC3E}">
        <p14:creationId xmlns:p14="http://schemas.microsoft.com/office/powerpoint/2010/main" val="310137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88D2C59-239E-48F6-8B79-BAA51B58F549}" type="slidenum">
              <a:rPr lang="en-GB" smtClean="0"/>
              <a:pPr eaLnBrk="1" hangingPunct="1"/>
              <a:t>9</a:t>
            </a:fld>
            <a:endParaRPr lang="en-GB" smtClean="0"/>
          </a:p>
        </p:txBody>
      </p:sp>
      <p:sp>
        <p:nvSpPr>
          <p:cNvPr id="559107" name="Rectangle 2"/>
          <p:cNvSpPr>
            <a:spLocks noGrp="1" noRot="1" noChangeAspect="1" noChangeArrowheads="1" noTextEdit="1"/>
          </p:cNvSpPr>
          <p:nvPr>
            <p:ph type="sldImg"/>
          </p:nvPr>
        </p:nvSpPr>
        <p:spPr>
          <a:xfrm>
            <a:off x="917575" y="744538"/>
            <a:ext cx="4962525" cy="3722687"/>
          </a:xfrm>
          <a:ln/>
        </p:spPr>
      </p:sp>
      <p:sp>
        <p:nvSpPr>
          <p:cNvPr id="559108" name="Rectangle 3"/>
          <p:cNvSpPr>
            <a:spLocks noGrp="1" noChangeArrowheads="1"/>
          </p:cNvSpPr>
          <p:nvPr>
            <p:ph type="body" idx="1"/>
          </p:nvPr>
        </p:nvSpPr>
        <p:spPr>
          <a:noFill/>
        </p:spPr>
        <p:txBody>
          <a:bodyPr/>
          <a:lstStyle/>
          <a:p>
            <a:pPr eaLnBrk="1" hangingPunct="1"/>
            <a:r>
              <a:rPr lang="en-GB" dirty="0" smtClean="0"/>
              <a:t>Select the</a:t>
            </a:r>
            <a:r>
              <a:rPr lang="en-GB" b="1" dirty="0" smtClean="0"/>
              <a:t> EndNote</a:t>
            </a:r>
            <a:r>
              <a:rPr lang="en-GB" dirty="0" smtClean="0"/>
              <a:t> link.</a:t>
            </a:r>
          </a:p>
          <a:p>
            <a:pPr eaLnBrk="1" hangingPunct="1"/>
            <a:endParaRPr lang="en-GB" dirty="0" smtClean="0"/>
          </a:p>
        </p:txBody>
      </p:sp>
    </p:spTree>
    <p:extLst>
      <p:ext uri="{BB962C8B-B14F-4D97-AF65-F5344CB8AC3E}">
        <p14:creationId xmlns:p14="http://schemas.microsoft.com/office/powerpoint/2010/main" val="76499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6051550" y="368300"/>
            <a:ext cx="2697163" cy="585788"/>
            <a:chOff x="1610" y="2863"/>
            <a:chExt cx="3221" cy="699"/>
          </a:xfrm>
        </p:grpSpPr>
        <p:sp>
          <p:nvSpPr>
            <p:cNvPr id="4" name="Freeform 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 name="Text Box 29"/>
          <p:cNvSpPr txBox="1">
            <a:spLocks noChangeArrowheads="1"/>
          </p:cNvSpPr>
          <p:nvPr/>
        </p:nvSpPr>
        <p:spPr bwMode="auto">
          <a:xfrm>
            <a:off x="323850" y="4941888"/>
            <a:ext cx="83518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r>
              <a:rPr lang="en-GB" sz="3200" b="1" dirty="0" err="1">
                <a:solidFill>
                  <a:schemeClr val="tx2"/>
                </a:solidFill>
                <a:latin typeface="Lucida Sans" pitchFamily="34" charset="0"/>
              </a:rPr>
              <a:t>UoS</a:t>
            </a:r>
            <a:r>
              <a:rPr lang="en-GB" sz="3200" b="1" dirty="0">
                <a:solidFill>
                  <a:schemeClr val="tx2"/>
                </a:solidFill>
                <a:latin typeface="Lucida Sans" pitchFamily="34" charset="0"/>
              </a:rPr>
              <a:t> Libraries</a:t>
            </a:r>
          </a:p>
          <a:p>
            <a:pPr algn="l" eaLnBrk="1" hangingPunct="1"/>
            <a:r>
              <a:rPr lang="en-GB" sz="3200" b="1" dirty="0" smtClean="0">
                <a:solidFill>
                  <a:schemeClr val="tx2"/>
                </a:solidFill>
                <a:latin typeface="Lucida Sans" pitchFamily="34" charset="0"/>
              </a:rPr>
              <a:t>2014</a:t>
            </a:r>
            <a:endParaRPr lang="en-GB" sz="3200" b="1" dirty="0">
              <a:latin typeface="Lucida Sans" pitchFamily="34" charset="0"/>
            </a:endParaRPr>
          </a:p>
        </p:txBody>
      </p:sp>
      <p:sp>
        <p:nvSpPr>
          <p:cNvPr id="5122" name="Rectangle 2"/>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pPr lvl="0"/>
            <a:r>
              <a:rPr lang="en-GB" noProof="0" smtClean="0"/>
              <a:t>Click to edit Master title style</a:t>
            </a:r>
          </a:p>
        </p:txBody>
      </p:sp>
    </p:spTree>
    <p:extLst>
      <p:ext uri="{BB962C8B-B14F-4D97-AF65-F5344CB8AC3E}">
        <p14:creationId xmlns:p14="http://schemas.microsoft.com/office/powerpoint/2010/main" val="293342537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A5322E-1030-4016-9E27-5054C441CEF1}" type="slidenum">
              <a:rPr lang="en-GB"/>
              <a:pPr>
                <a:defRPr/>
              </a:pPr>
              <a:t>‹#›</a:t>
            </a:fld>
            <a:endParaRPr lang="en-GB"/>
          </a:p>
        </p:txBody>
      </p:sp>
    </p:spTree>
    <p:extLst>
      <p:ext uri="{BB962C8B-B14F-4D97-AF65-F5344CB8AC3E}">
        <p14:creationId xmlns:p14="http://schemas.microsoft.com/office/powerpoint/2010/main" val="14662066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B106E4-E4FD-43A4-B2E8-F09690725153}" type="slidenum">
              <a:rPr lang="en-GB"/>
              <a:pPr>
                <a:defRPr/>
              </a:pPr>
              <a:t>‹#›</a:t>
            </a:fld>
            <a:endParaRPr lang="en-GB"/>
          </a:p>
        </p:txBody>
      </p:sp>
    </p:spTree>
    <p:extLst>
      <p:ext uri="{BB962C8B-B14F-4D97-AF65-F5344CB8AC3E}">
        <p14:creationId xmlns:p14="http://schemas.microsoft.com/office/powerpoint/2010/main" val="15419194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67F4B6-871E-4C77-B175-DE993B74D00D}" type="slidenum">
              <a:rPr lang="en-GB"/>
              <a:pPr>
                <a:defRPr/>
              </a:pPr>
              <a:t>‹#›</a:t>
            </a:fld>
            <a:endParaRPr lang="en-GB"/>
          </a:p>
        </p:txBody>
      </p:sp>
    </p:spTree>
    <p:extLst>
      <p:ext uri="{BB962C8B-B14F-4D97-AF65-F5344CB8AC3E}">
        <p14:creationId xmlns:p14="http://schemas.microsoft.com/office/powerpoint/2010/main" val="8742739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717D17-95F8-48EF-ADCB-15697ED7ADB8}" type="slidenum">
              <a:rPr lang="en-GB"/>
              <a:pPr>
                <a:defRPr/>
              </a:pPr>
              <a:t>‹#›</a:t>
            </a:fld>
            <a:endParaRPr lang="en-GB"/>
          </a:p>
        </p:txBody>
      </p:sp>
    </p:spTree>
    <p:extLst>
      <p:ext uri="{BB962C8B-B14F-4D97-AF65-F5344CB8AC3E}">
        <p14:creationId xmlns:p14="http://schemas.microsoft.com/office/powerpoint/2010/main" val="39314643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D7C8834-DD93-4E8C-BC4A-0E0490ACA6EE}" type="slidenum">
              <a:rPr lang="en-GB"/>
              <a:pPr>
                <a:defRPr/>
              </a:pPr>
              <a:t>‹#›</a:t>
            </a:fld>
            <a:endParaRPr lang="en-GB"/>
          </a:p>
        </p:txBody>
      </p:sp>
    </p:spTree>
    <p:extLst>
      <p:ext uri="{BB962C8B-B14F-4D97-AF65-F5344CB8AC3E}">
        <p14:creationId xmlns:p14="http://schemas.microsoft.com/office/powerpoint/2010/main" val="17483243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A427D82-9651-46D3-B3A4-25BBB08BF2BA}" type="slidenum">
              <a:rPr lang="en-GB"/>
              <a:pPr>
                <a:defRPr/>
              </a:pPr>
              <a:t>‹#›</a:t>
            </a:fld>
            <a:endParaRPr lang="en-GB"/>
          </a:p>
        </p:txBody>
      </p:sp>
    </p:spTree>
    <p:extLst>
      <p:ext uri="{BB962C8B-B14F-4D97-AF65-F5344CB8AC3E}">
        <p14:creationId xmlns:p14="http://schemas.microsoft.com/office/powerpoint/2010/main" val="81855206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AC4024C-E8CB-4A36-A0F9-7DCC4A757B5E}" type="slidenum">
              <a:rPr lang="en-GB"/>
              <a:pPr>
                <a:defRPr/>
              </a:pPr>
              <a:t>‹#›</a:t>
            </a:fld>
            <a:endParaRPr lang="en-GB"/>
          </a:p>
        </p:txBody>
      </p:sp>
    </p:spTree>
    <p:extLst>
      <p:ext uri="{BB962C8B-B14F-4D97-AF65-F5344CB8AC3E}">
        <p14:creationId xmlns:p14="http://schemas.microsoft.com/office/powerpoint/2010/main" val="1152309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57E42E9-B338-4384-82FA-00A65C816292}" type="slidenum">
              <a:rPr lang="en-GB"/>
              <a:pPr>
                <a:defRPr/>
              </a:pPr>
              <a:t>‹#›</a:t>
            </a:fld>
            <a:endParaRPr lang="en-GB"/>
          </a:p>
        </p:txBody>
      </p:sp>
    </p:spTree>
    <p:extLst>
      <p:ext uri="{BB962C8B-B14F-4D97-AF65-F5344CB8AC3E}">
        <p14:creationId xmlns:p14="http://schemas.microsoft.com/office/powerpoint/2010/main" val="212718051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B8066EB-35C6-4AFB-9172-34A46BFA3624}" type="slidenum">
              <a:rPr lang="en-GB"/>
              <a:pPr>
                <a:defRPr/>
              </a:pPr>
              <a:t>‹#›</a:t>
            </a:fld>
            <a:endParaRPr lang="en-GB"/>
          </a:p>
        </p:txBody>
      </p:sp>
    </p:spTree>
    <p:extLst>
      <p:ext uri="{BB962C8B-B14F-4D97-AF65-F5344CB8AC3E}">
        <p14:creationId xmlns:p14="http://schemas.microsoft.com/office/powerpoint/2010/main" val="409553338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6494E2-7A72-4142-B8CD-03BACF1EA159}" type="slidenum">
              <a:rPr lang="en-GB"/>
              <a:pPr>
                <a:defRPr/>
              </a:pPr>
              <a:t>‹#›</a:t>
            </a:fld>
            <a:endParaRPr lang="en-GB"/>
          </a:p>
        </p:txBody>
      </p:sp>
    </p:spTree>
    <p:extLst>
      <p:ext uri="{BB962C8B-B14F-4D97-AF65-F5344CB8AC3E}">
        <p14:creationId xmlns:p14="http://schemas.microsoft.com/office/powerpoint/2010/main" val="6491637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eaLnBrk="0" hangingPunct="0">
              <a:defRPr sz="1400" smtClean="0">
                <a:latin typeface="+mn-lt"/>
                <a:ea typeface="+mn-ea"/>
              </a:defRPr>
            </a:lvl1pPr>
          </a:lstStyle>
          <a:p>
            <a:pPr>
              <a:defRPr/>
            </a:pPr>
            <a:endParaRPr lang="en-GB"/>
          </a:p>
        </p:txBody>
      </p:sp>
      <p:sp>
        <p:nvSpPr>
          <p:cNvPr id="4101" name="Rectangle 5"/>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eaLnBrk="0" hangingPunct="0">
              <a:defRPr sz="1400" smtClean="0">
                <a:latin typeface="+mn-lt"/>
                <a:ea typeface="+mn-ea"/>
              </a:defRPr>
            </a:lvl1pPr>
          </a:lstStyle>
          <a:p>
            <a:pPr>
              <a:defRPr/>
            </a:pPr>
            <a:endParaRPr lang="en-GB"/>
          </a:p>
        </p:txBody>
      </p:sp>
      <p:sp>
        <p:nvSpPr>
          <p:cNvPr id="4102" name="Rectangle 6"/>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eaLnBrk="0" hangingPunct="0">
              <a:defRPr sz="1400" smtClean="0">
                <a:latin typeface="+mn-lt"/>
                <a:ea typeface="+mn-ea"/>
              </a:defRPr>
            </a:lvl1pPr>
          </a:lstStyle>
          <a:p>
            <a:pPr>
              <a:defRPr/>
            </a:pPr>
            <a:fld id="{0BD8513D-59E5-4338-9335-6F9A227D6BF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pitchFamily="34"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Lucida Sans" pitchFamily="34"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Lucida Sans" pitchFamily="34"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Lucida Sans" pitchFamily="34"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cs typeface="Arial" charset="0"/>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cs typeface="Arial" charset="0"/>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cs typeface="Arial" charset="0"/>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cs typeface="Arial" charset="0"/>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b="1">
          <a:solidFill>
            <a:schemeClr val="tx1"/>
          </a:solidFill>
          <a:latin typeface="+mn-lt"/>
          <a:ea typeface="+mn-ea"/>
          <a:cs typeface="+mn-cs"/>
        </a:defRPr>
      </a:lvl1pPr>
      <a:lvl2pPr marL="809625" indent="-358775" algn="l" rtl="0" eaLnBrk="0" fontAlgn="base" hangingPunct="0">
        <a:lnSpc>
          <a:spcPct val="90000"/>
        </a:lnSpc>
        <a:spcBef>
          <a:spcPct val="30000"/>
        </a:spcBef>
        <a:spcAft>
          <a:spcPct val="0"/>
        </a:spcAft>
        <a:buClr>
          <a:schemeClr val="tx2"/>
        </a:buClr>
        <a:buFont typeface="Arial" charset="0"/>
        <a:buChar char="–"/>
        <a:defRPr sz="2800" b="1">
          <a:solidFill>
            <a:schemeClr val="tx1"/>
          </a:solidFill>
          <a:latin typeface="+mn-lt"/>
          <a:ea typeface="+mn-ea"/>
          <a:cs typeface="+mn-cs"/>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b="1">
          <a:solidFill>
            <a:schemeClr val="tx1"/>
          </a:solidFill>
          <a:latin typeface="+mn-lt"/>
          <a:ea typeface="+mn-ea"/>
          <a:cs typeface="+mn-cs"/>
        </a:defRPr>
      </a:lvl3pPr>
      <a:lvl4pPr marL="1704975" indent="-268288" algn="l" rtl="0" eaLnBrk="0" fontAlgn="base" hangingPunct="0">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4pPr>
      <a:lvl5pPr marL="2152650" indent="-268288" algn="l" rtl="0" eaLnBrk="0" fontAlgn="base" hangingPunct="0">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5pPr>
      <a:lvl6pPr marL="2609850" indent="-268288" algn="l" rtl="0" fontAlgn="base">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6pPr>
      <a:lvl7pPr marL="3067050" indent="-268288" algn="l" rtl="0" fontAlgn="base">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7pPr>
      <a:lvl8pPr marL="3524250" indent="-268288" algn="l" rtl="0" fontAlgn="base">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8pPr>
      <a:lvl9pPr marL="3981450" indent="-268288" algn="l" rtl="0" fontAlgn="base">
        <a:lnSpc>
          <a:spcPct val="90000"/>
        </a:lnSpc>
        <a:spcBef>
          <a:spcPct val="30000"/>
        </a:spcBef>
        <a:spcAft>
          <a:spcPct val="0"/>
        </a:spcAft>
        <a:buClr>
          <a:schemeClr val="tx2"/>
        </a:buClr>
        <a:buFont typeface="Arial" charset="0"/>
        <a:buChar char="»"/>
        <a:defRPr sz="2000" b="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www.edshare.soton.ac.uk/" TargetMode="External"/><Relationship Id="rId4" Type="http://schemas.openxmlformats.org/officeDocument/2006/relationships/hyperlink" Target="http://library.soton.ac.uk/endno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2349500"/>
            <a:ext cx="8426450" cy="1873250"/>
          </a:xfrm>
        </p:spPr>
        <p:txBody>
          <a:bodyPr/>
          <a:lstStyle/>
          <a:p>
            <a:pPr eaLnBrk="1" hangingPunct="1"/>
            <a:r>
              <a:rPr lang="en-GB" b="1" dirty="0" smtClean="0"/>
              <a:t>EndNote Online - getting started</a:t>
            </a:r>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625"/>
          <a:stretch/>
        </p:blipFill>
        <p:spPr>
          <a:xfrm>
            <a:off x="-12545" y="116632"/>
            <a:ext cx="9132197" cy="6669360"/>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10</a:t>
            </a:fld>
            <a:endParaRPr lang="en-GB"/>
          </a:p>
        </p:txBody>
      </p:sp>
      <p:sp>
        <p:nvSpPr>
          <p:cNvPr id="3" name="TextBox 2"/>
          <p:cNvSpPr txBox="1"/>
          <p:nvPr/>
        </p:nvSpPr>
        <p:spPr bwMode="auto">
          <a:xfrm>
            <a:off x="4968801" y="5477728"/>
            <a:ext cx="381642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This is the EndNote Online home page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831585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 references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11</a:t>
            </a:fld>
            <a:endParaRPr lang="en-GB"/>
          </a:p>
        </p:txBody>
      </p:sp>
    </p:spTree>
    <p:extLst>
      <p:ext uri="{BB962C8B-B14F-4D97-AF65-F5344CB8AC3E}">
        <p14:creationId xmlns:p14="http://schemas.microsoft.com/office/powerpoint/2010/main" val="260441991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 online databases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12</a:t>
            </a:fld>
            <a:endParaRPr lang="en-GB"/>
          </a:p>
        </p:txBody>
      </p:sp>
    </p:spTree>
    <p:extLst>
      <p:ext uri="{BB962C8B-B14F-4D97-AF65-F5344CB8AC3E}">
        <p14:creationId xmlns:p14="http://schemas.microsoft.com/office/powerpoint/2010/main" val="314444172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31"/>
          <a:stretch/>
        </p:blipFill>
        <p:spPr bwMode="auto">
          <a:xfrm>
            <a:off x="-9178" y="260648"/>
            <a:ext cx="9144000"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13</a:t>
            </a:fld>
            <a:endParaRPr lang="en-GB"/>
          </a:p>
        </p:txBody>
      </p:sp>
      <p:sp>
        <p:nvSpPr>
          <p:cNvPr id="3" name="TextBox 2"/>
          <p:cNvSpPr txBox="1"/>
          <p:nvPr/>
        </p:nvSpPr>
        <p:spPr bwMode="auto">
          <a:xfrm>
            <a:off x="3419872" y="2348880"/>
            <a:ext cx="482453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Use the 'Online Search' tab and select the required database…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0021886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167"/>
          <a:stretch/>
        </p:blipFill>
        <p:spPr bwMode="auto">
          <a:xfrm>
            <a:off x="0" y="404664"/>
            <a:ext cx="9144000" cy="595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14</a:t>
            </a:fld>
            <a:endParaRPr lang="en-GB"/>
          </a:p>
        </p:txBody>
      </p:sp>
      <p:sp>
        <p:nvSpPr>
          <p:cNvPr id="3" name="TextBox 2"/>
          <p:cNvSpPr txBox="1"/>
          <p:nvPr/>
        </p:nvSpPr>
        <p:spPr bwMode="auto">
          <a:xfrm>
            <a:off x="4067944" y="3717032"/>
            <a:ext cx="410445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This method is only useful for very specific searches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232160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4500"/>
          <a:stretch/>
        </p:blipFill>
        <p:spPr>
          <a:xfrm>
            <a:off x="0" y="251956"/>
            <a:ext cx="9223159" cy="6606044"/>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15</a:t>
            </a:fld>
            <a:endParaRPr lang="en-GB"/>
          </a:p>
        </p:txBody>
      </p:sp>
      <p:sp>
        <p:nvSpPr>
          <p:cNvPr id="3" name="TextBox 2"/>
          <p:cNvSpPr txBox="1"/>
          <p:nvPr/>
        </p:nvSpPr>
        <p:spPr bwMode="auto">
          <a:xfrm>
            <a:off x="4427984" y="548680"/>
            <a:ext cx="3960440"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This is the Web of Science home page</a:t>
            </a:r>
            <a:endParaRPr lang="en-GB" sz="2400" b="1" dirty="0">
              <a:solidFill>
                <a:srgbClr val="000000"/>
              </a:solidFill>
              <a:latin typeface="Lucida Sans" pitchFamily="34" charset="0"/>
            </a:endParaRPr>
          </a:p>
        </p:txBody>
      </p:sp>
      <p:cxnSp>
        <p:nvCxnSpPr>
          <p:cNvPr id="6" name="Straight Arrow Connector 5"/>
          <p:cNvCxnSpPr/>
          <p:nvPr/>
        </p:nvCxnSpPr>
        <p:spPr bwMode="auto">
          <a:xfrm flipH="1" flipV="1">
            <a:off x="1619672" y="2996952"/>
            <a:ext cx="3096344" cy="1032212"/>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Arrow Connector 8"/>
          <p:cNvCxnSpPr/>
          <p:nvPr/>
        </p:nvCxnSpPr>
        <p:spPr bwMode="auto">
          <a:xfrm flipV="1">
            <a:off x="5580112" y="2996952"/>
            <a:ext cx="1296938" cy="1032212"/>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427984" y="3848553"/>
            <a:ext cx="3960440"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Enter search terms - in this case 'diabetes' and click 'Search'</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663787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874"/>
          <a:stretch/>
        </p:blipFill>
        <p:spPr>
          <a:xfrm>
            <a:off x="0" y="85680"/>
            <a:ext cx="9144000" cy="6592314"/>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16</a:t>
            </a:fld>
            <a:endParaRPr lang="en-GB"/>
          </a:p>
        </p:txBody>
      </p:sp>
      <p:cxnSp>
        <p:nvCxnSpPr>
          <p:cNvPr id="5" name="Straight Arrow Connector 4"/>
          <p:cNvCxnSpPr/>
          <p:nvPr/>
        </p:nvCxnSpPr>
        <p:spPr bwMode="auto">
          <a:xfrm flipH="1" flipV="1">
            <a:off x="2771800" y="4365104"/>
            <a:ext cx="1944216" cy="108012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Arrow Connector 6"/>
          <p:cNvCxnSpPr/>
          <p:nvPr/>
        </p:nvCxnSpPr>
        <p:spPr bwMode="auto">
          <a:xfrm flipV="1">
            <a:off x="4860032" y="2708920"/>
            <a:ext cx="648072" cy="273630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743908" y="5157192"/>
            <a:ext cx="4932548"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On the Results page, check required items and then click 'Save to EndNote online'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37477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3626"/>
          <a:stretch/>
        </p:blipFill>
        <p:spPr>
          <a:xfrm>
            <a:off x="0" y="116632"/>
            <a:ext cx="9234174" cy="6674532"/>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17</a:t>
            </a:fld>
            <a:endParaRPr lang="en-GB"/>
          </a:p>
        </p:txBody>
      </p:sp>
      <p:cxnSp>
        <p:nvCxnSpPr>
          <p:cNvPr id="5" name="Straight Arrow Connector 4"/>
          <p:cNvCxnSpPr/>
          <p:nvPr/>
        </p:nvCxnSpPr>
        <p:spPr bwMode="auto">
          <a:xfrm flipV="1">
            <a:off x="6877050" y="1651876"/>
            <a:ext cx="1402258" cy="1830345"/>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617087" y="3068960"/>
            <a:ext cx="4322595"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Then export the marked list</a:t>
            </a:r>
            <a:endParaRPr lang="en-GB" sz="2400" b="1" dirty="0">
              <a:solidFill>
                <a:srgbClr val="000000"/>
              </a:solidFill>
              <a:latin typeface="Lucida Sans" pitchFamily="34" charset="0"/>
            </a:endParaRPr>
          </a:p>
        </p:txBody>
      </p:sp>
      <p:cxnSp>
        <p:nvCxnSpPr>
          <p:cNvPr id="11" name="Straight Arrow Connector 10"/>
          <p:cNvCxnSpPr/>
          <p:nvPr/>
        </p:nvCxnSpPr>
        <p:spPr bwMode="auto">
          <a:xfrm>
            <a:off x="3673798" y="1347640"/>
            <a:ext cx="2780188" cy="890323"/>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Box 8"/>
          <p:cNvSpPr txBox="1"/>
          <p:nvPr/>
        </p:nvSpPr>
        <p:spPr bwMode="auto">
          <a:xfrm>
            <a:off x="467544" y="873851"/>
            <a:ext cx="4320480"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Select records and click the Marked List link</a:t>
            </a:r>
            <a:endParaRPr lang="en-GB" sz="2400" b="1" dirty="0">
              <a:solidFill>
                <a:srgbClr val="000000"/>
              </a:solidFill>
              <a:latin typeface="Lucida Sans" pitchFamily="34" charset="0"/>
            </a:endParaRPr>
          </a:p>
        </p:txBody>
      </p:sp>
      <p:sp>
        <p:nvSpPr>
          <p:cNvPr id="10" name="Oval 9"/>
          <p:cNvSpPr/>
          <p:nvPr/>
        </p:nvSpPr>
        <p:spPr bwMode="auto">
          <a:xfrm>
            <a:off x="2339752" y="3068960"/>
            <a:ext cx="576064" cy="504056"/>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3619576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25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500"/>
          <a:stretch/>
        </p:blipFill>
        <p:spPr>
          <a:xfrm>
            <a:off x="0" y="116632"/>
            <a:ext cx="9144000" cy="6617973"/>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18</a:t>
            </a:fld>
            <a:endParaRPr lang="en-GB"/>
          </a:p>
        </p:txBody>
      </p:sp>
      <p:sp>
        <p:nvSpPr>
          <p:cNvPr id="3" name="TextBox 2"/>
          <p:cNvSpPr txBox="1"/>
          <p:nvPr/>
        </p:nvSpPr>
        <p:spPr bwMode="auto">
          <a:xfrm>
            <a:off x="4604371" y="5085184"/>
            <a:ext cx="2775941"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Marked records are identified</a:t>
            </a:r>
            <a:endParaRPr lang="en-GB" sz="2400" b="1" dirty="0">
              <a:solidFill>
                <a:srgbClr val="000000"/>
              </a:solidFill>
              <a:latin typeface="Lucida Sans" pitchFamily="34" charset="0"/>
            </a:endParaRPr>
          </a:p>
        </p:txBody>
      </p:sp>
      <p:cxnSp>
        <p:nvCxnSpPr>
          <p:cNvPr id="6" name="Straight Arrow Connector 5"/>
          <p:cNvCxnSpPr/>
          <p:nvPr/>
        </p:nvCxnSpPr>
        <p:spPr bwMode="auto">
          <a:xfrm flipV="1">
            <a:off x="6444208" y="1602464"/>
            <a:ext cx="1512168" cy="110645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604370" y="2420888"/>
            <a:ext cx="335200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at any time to view Marked List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6950560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579"/>
          <a:stretch/>
        </p:blipFill>
        <p:spPr>
          <a:xfrm>
            <a:off x="1" y="155293"/>
            <a:ext cx="9144000" cy="6612543"/>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19</a:t>
            </a:fld>
            <a:endParaRPr lang="en-GB"/>
          </a:p>
        </p:txBody>
      </p:sp>
      <p:cxnSp>
        <p:nvCxnSpPr>
          <p:cNvPr id="6" name="Straight Arrow Connector 5"/>
          <p:cNvCxnSpPr/>
          <p:nvPr/>
        </p:nvCxnSpPr>
        <p:spPr bwMode="auto">
          <a:xfrm flipH="1">
            <a:off x="1098772" y="1700808"/>
            <a:ext cx="592908" cy="309634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Arrow Connector 7"/>
          <p:cNvCxnSpPr/>
          <p:nvPr/>
        </p:nvCxnSpPr>
        <p:spPr bwMode="auto">
          <a:xfrm flipH="1" flipV="1">
            <a:off x="5652120" y="3946495"/>
            <a:ext cx="180020" cy="129614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1098772" y="731853"/>
            <a:ext cx="345045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It is helpful to include the abstract in exported records</a:t>
            </a:r>
            <a:endParaRPr lang="en-GB" sz="2400" b="1" dirty="0">
              <a:solidFill>
                <a:srgbClr val="000000"/>
              </a:solidFill>
              <a:latin typeface="Lucida Sans" pitchFamily="34" charset="0"/>
            </a:endParaRPr>
          </a:p>
        </p:txBody>
      </p:sp>
      <p:sp>
        <p:nvSpPr>
          <p:cNvPr id="4" name="TextBox 3"/>
          <p:cNvSpPr txBox="1"/>
          <p:nvPr/>
        </p:nvSpPr>
        <p:spPr bwMode="auto">
          <a:xfrm>
            <a:off x="4034904" y="5081037"/>
            <a:ext cx="453650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Select fields to be included in output and then choose 'Save to EndNote online'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874174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EndNote Online?</a:t>
            </a:r>
            <a:endParaRPr lang="en-GB" dirty="0"/>
          </a:p>
        </p:txBody>
      </p:sp>
      <p:sp>
        <p:nvSpPr>
          <p:cNvPr id="3" name="Content Placeholder 2"/>
          <p:cNvSpPr>
            <a:spLocks noGrp="1"/>
          </p:cNvSpPr>
          <p:nvPr>
            <p:ph idx="1"/>
          </p:nvPr>
        </p:nvSpPr>
        <p:spPr/>
        <p:txBody>
          <a:bodyPr/>
          <a:lstStyle/>
          <a:p>
            <a:r>
              <a:rPr lang="en-GB" dirty="0" smtClean="0"/>
              <a:t>Available with Web of Science</a:t>
            </a:r>
          </a:p>
          <a:p>
            <a:r>
              <a:rPr lang="en-GB" dirty="0" smtClean="0"/>
              <a:t>No need for EndNote software</a:t>
            </a:r>
          </a:p>
          <a:p>
            <a:r>
              <a:rPr lang="en-GB" dirty="0" smtClean="0"/>
              <a:t>Basic tools available</a:t>
            </a:r>
          </a:p>
          <a:p>
            <a:r>
              <a:rPr lang="en-GB" dirty="0" smtClean="0"/>
              <a:t>Opportunity to share libraries</a:t>
            </a:r>
          </a:p>
          <a:p>
            <a:pPr marL="0" indent="0">
              <a:buNone/>
            </a:pPr>
            <a:r>
              <a:rPr lang="en-GB" dirty="0" smtClean="0"/>
              <a:t>BUT - if you have EndNote X7 installed these libraries will be automatically synchronised with EndNote Online</a:t>
            </a:r>
            <a:endParaRPr lang="en-GB" dirty="0"/>
          </a:p>
        </p:txBody>
      </p:sp>
      <p:sp>
        <p:nvSpPr>
          <p:cNvPr id="4" name="Slide Number Placeholder 3"/>
          <p:cNvSpPr>
            <a:spLocks noGrp="1"/>
          </p:cNvSpPr>
          <p:nvPr>
            <p:ph type="sldNum" sz="quarter" idx="12"/>
          </p:nvPr>
        </p:nvSpPr>
        <p:spPr/>
        <p:txBody>
          <a:bodyPr/>
          <a:lstStyle/>
          <a:p>
            <a:pPr>
              <a:defRPr/>
            </a:pPr>
            <a:fld id="{1F67F4B6-871E-4C77-B175-DE993B74D00D}" type="slidenum">
              <a:rPr lang="en-GB" smtClean="0"/>
              <a:pPr>
                <a:defRPr/>
              </a:pPr>
              <a:t>2</a:t>
            </a:fld>
            <a:endParaRPr lang="en-GB"/>
          </a:p>
        </p:txBody>
      </p:sp>
    </p:spTree>
    <p:extLst>
      <p:ext uri="{BB962C8B-B14F-4D97-AF65-F5344CB8AC3E}">
        <p14:creationId xmlns:p14="http://schemas.microsoft.com/office/powerpoint/2010/main" val="17705369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022"/>
          <a:stretch/>
        </p:blipFill>
        <p:spPr>
          <a:xfrm>
            <a:off x="0" y="116632"/>
            <a:ext cx="9144000" cy="6582148"/>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20</a:t>
            </a:fld>
            <a:endParaRPr lang="en-GB"/>
          </a:p>
        </p:txBody>
      </p:sp>
      <p:cxnSp>
        <p:nvCxnSpPr>
          <p:cNvPr id="6" name="Straight Arrow Connector 5"/>
          <p:cNvCxnSpPr/>
          <p:nvPr/>
        </p:nvCxnSpPr>
        <p:spPr bwMode="auto">
          <a:xfrm flipH="1">
            <a:off x="5364088" y="2132856"/>
            <a:ext cx="1319414" cy="142413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595269" y="1268760"/>
            <a:ext cx="417646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on the article title to view the full EndNote  record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748026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642"/>
          <a:stretch/>
        </p:blipFill>
        <p:spPr>
          <a:xfrm>
            <a:off x="0" y="175891"/>
            <a:ext cx="9144000" cy="6608219"/>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21</a:t>
            </a:fld>
            <a:endParaRPr lang="en-GB"/>
          </a:p>
        </p:txBody>
      </p:sp>
      <p:sp>
        <p:nvSpPr>
          <p:cNvPr id="3" name="TextBox 2"/>
          <p:cNvSpPr txBox="1"/>
          <p:nvPr/>
        </p:nvSpPr>
        <p:spPr bwMode="auto">
          <a:xfrm>
            <a:off x="3203848" y="937205"/>
            <a:ext cx="4392488"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Follow the 'Source Record' link to view the Web of Science entry</a:t>
            </a:r>
            <a:endParaRPr lang="en-GB" sz="2400" b="1" dirty="0">
              <a:solidFill>
                <a:srgbClr val="000000"/>
              </a:solidFill>
              <a:latin typeface="Lucida Sans" pitchFamily="34" charset="0"/>
            </a:endParaRPr>
          </a:p>
        </p:txBody>
      </p:sp>
      <p:sp>
        <p:nvSpPr>
          <p:cNvPr id="4" name="Oval 3"/>
          <p:cNvSpPr/>
          <p:nvPr/>
        </p:nvSpPr>
        <p:spPr bwMode="auto">
          <a:xfrm>
            <a:off x="5580112" y="3789040"/>
            <a:ext cx="1368152" cy="576064"/>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2549155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3860"/>
          <a:stretch/>
        </p:blipFill>
        <p:spPr>
          <a:xfrm>
            <a:off x="26774" y="176553"/>
            <a:ext cx="9117226" cy="6573989"/>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22</a:t>
            </a:fld>
            <a:endParaRPr lang="en-GB"/>
          </a:p>
        </p:txBody>
      </p:sp>
      <p:cxnSp>
        <p:nvCxnSpPr>
          <p:cNvPr id="5" name="Straight Arrow Connector 4"/>
          <p:cNvCxnSpPr/>
          <p:nvPr/>
        </p:nvCxnSpPr>
        <p:spPr bwMode="auto">
          <a:xfrm flipH="1" flipV="1">
            <a:off x="1475656" y="2492896"/>
            <a:ext cx="2304256" cy="163963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131840" y="3861048"/>
            <a:ext cx="316835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Check here for full text access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9690990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673"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23</a:t>
            </a:fld>
            <a:endParaRPr lang="en-GB"/>
          </a:p>
        </p:txBody>
      </p:sp>
    </p:spTree>
    <p:extLst>
      <p:ext uri="{BB962C8B-B14F-4D97-AF65-F5344CB8AC3E}">
        <p14:creationId xmlns:p14="http://schemas.microsoft.com/office/powerpoint/2010/main" val="227542816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24</a:t>
            </a:fld>
            <a:endParaRPr lang="en-GB"/>
          </a:p>
        </p:txBody>
      </p:sp>
    </p:spTree>
    <p:extLst>
      <p:ext uri="{BB962C8B-B14F-4D97-AF65-F5344CB8AC3E}">
        <p14:creationId xmlns:p14="http://schemas.microsoft.com/office/powerpoint/2010/main" val="277500132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348"/>
          <a:stretch/>
        </p:blipFill>
        <p:spPr>
          <a:xfrm>
            <a:off x="-4665" y="188641"/>
            <a:ext cx="9134106" cy="6552728"/>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25</a:t>
            </a:fld>
            <a:endParaRPr lang="en-GB"/>
          </a:p>
        </p:txBody>
      </p:sp>
      <p:cxnSp>
        <p:nvCxnSpPr>
          <p:cNvPr id="5" name="Straight Arrow Connector 4"/>
          <p:cNvCxnSpPr/>
          <p:nvPr/>
        </p:nvCxnSpPr>
        <p:spPr bwMode="auto">
          <a:xfrm flipH="1">
            <a:off x="2555776" y="1828274"/>
            <a:ext cx="1800200" cy="268084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Arrow Connector 6"/>
          <p:cNvCxnSpPr/>
          <p:nvPr/>
        </p:nvCxnSpPr>
        <p:spPr bwMode="auto">
          <a:xfrm>
            <a:off x="4572000" y="1828274"/>
            <a:ext cx="504056" cy="1340423"/>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491880" y="1412776"/>
            <a:ext cx="525658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Check boxes for key references and click 'Copy to Quick List'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3212642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4396"/>
          <a:stretch/>
        </p:blipFill>
        <p:spPr>
          <a:xfrm>
            <a:off x="1" y="184839"/>
            <a:ext cx="9143999" cy="6556529"/>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26</a:t>
            </a:fld>
            <a:endParaRPr lang="en-GB"/>
          </a:p>
        </p:txBody>
      </p:sp>
      <p:sp>
        <p:nvSpPr>
          <p:cNvPr id="3" name="Oval 2"/>
          <p:cNvSpPr/>
          <p:nvPr/>
        </p:nvSpPr>
        <p:spPr bwMode="auto">
          <a:xfrm>
            <a:off x="323528" y="3212976"/>
            <a:ext cx="1152128" cy="360040"/>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
        <p:nvSpPr>
          <p:cNvPr id="4" name="TextBox 3"/>
          <p:cNvSpPr txBox="1"/>
          <p:nvPr/>
        </p:nvSpPr>
        <p:spPr bwMode="auto">
          <a:xfrm>
            <a:off x="5004048" y="1621662"/>
            <a:ext cx="381642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Selected references are added to the Quick List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063518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 references manually</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27</a:t>
            </a:fld>
            <a:endParaRPr lang="en-GB"/>
          </a:p>
        </p:txBody>
      </p:sp>
    </p:spTree>
    <p:extLst>
      <p:ext uri="{BB962C8B-B14F-4D97-AF65-F5344CB8AC3E}">
        <p14:creationId xmlns:p14="http://schemas.microsoft.com/office/powerpoint/2010/main" val="95465907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06"/>
          <a:stretch/>
        </p:blipFill>
        <p:spPr bwMode="auto">
          <a:xfrm>
            <a:off x="0" y="404664"/>
            <a:ext cx="9144449"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28</a:t>
            </a:fld>
            <a:endParaRPr lang="en-GB"/>
          </a:p>
        </p:txBody>
      </p:sp>
      <p:sp>
        <p:nvSpPr>
          <p:cNvPr id="3" name="TextBox 2"/>
          <p:cNvSpPr txBox="1"/>
          <p:nvPr/>
        </p:nvSpPr>
        <p:spPr bwMode="auto">
          <a:xfrm>
            <a:off x="5436096" y="692696"/>
            <a:ext cx="345638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'Collect </a:t>
            </a:r>
            <a:r>
              <a:rPr lang="en-GB" sz="2400" b="1" dirty="0" smtClean="0">
                <a:solidFill>
                  <a:srgbClr val="000000"/>
                </a:solidFill>
                <a:latin typeface="Lucida Sans" pitchFamily="34" charset="0"/>
                <a:sym typeface="Wingdings"/>
              </a:rPr>
              <a:t> New Reference'</a:t>
            </a:r>
            <a:endParaRPr lang="en-GB" sz="2400" b="1" dirty="0">
              <a:solidFill>
                <a:srgbClr val="000000"/>
              </a:solidFill>
              <a:latin typeface="Lucida Sans" pitchFamily="34" charset="0"/>
            </a:endParaRPr>
          </a:p>
        </p:txBody>
      </p:sp>
      <p:sp>
        <p:nvSpPr>
          <p:cNvPr id="4" name="TextBox 3"/>
          <p:cNvSpPr txBox="1"/>
          <p:nvPr/>
        </p:nvSpPr>
        <p:spPr bwMode="auto">
          <a:xfrm>
            <a:off x="5292080" y="3933056"/>
            <a:ext cx="3600400"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Choose the reference type from the dropdown menu</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3968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0" y="332656"/>
            <a:ext cx="91440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29</a:t>
            </a:fld>
            <a:endParaRPr lang="en-GB"/>
          </a:p>
        </p:txBody>
      </p:sp>
      <p:sp>
        <p:nvSpPr>
          <p:cNvPr id="3" name="TextBox 2"/>
          <p:cNvSpPr txBox="1"/>
          <p:nvPr/>
        </p:nvSpPr>
        <p:spPr bwMode="auto">
          <a:xfrm>
            <a:off x="5364088" y="4077072"/>
            <a:ext cx="3168352" cy="1569660"/>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reference is automatically saved as each field is completed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854778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smtClean="0"/>
              <a:t>What is EndNote Online for?</a:t>
            </a:r>
          </a:p>
        </p:txBody>
      </p:sp>
      <p:sp>
        <p:nvSpPr>
          <p:cNvPr id="3075" name="Rectangle 3"/>
          <p:cNvSpPr>
            <a:spLocks noGrp="1" noChangeArrowheads="1"/>
          </p:cNvSpPr>
          <p:nvPr>
            <p:ph type="body" idx="1"/>
          </p:nvPr>
        </p:nvSpPr>
        <p:spPr>
          <a:xfrm>
            <a:off x="251520" y="1700808"/>
            <a:ext cx="8426450" cy="3744912"/>
          </a:xfrm>
        </p:spPr>
        <p:txBody>
          <a:bodyPr/>
          <a:lstStyle/>
          <a:p>
            <a:pPr eaLnBrk="1" hangingPunct="1">
              <a:spcBef>
                <a:spcPct val="0"/>
              </a:spcBef>
            </a:pPr>
            <a:r>
              <a:rPr lang="en-GB" dirty="0" smtClean="0"/>
              <a:t>Build a personal reference library</a:t>
            </a:r>
          </a:p>
          <a:p>
            <a:pPr eaLnBrk="1" hangingPunct="1">
              <a:spcBef>
                <a:spcPct val="0"/>
              </a:spcBef>
              <a:buFont typeface="Wingdings" pitchFamily="2" charset="2"/>
              <a:buNone/>
            </a:pPr>
            <a:endParaRPr lang="en-GB" dirty="0" smtClean="0"/>
          </a:p>
          <a:p>
            <a:pPr eaLnBrk="1" hangingPunct="1">
              <a:spcBef>
                <a:spcPct val="0"/>
              </a:spcBef>
            </a:pPr>
            <a:r>
              <a:rPr lang="en-GB" dirty="0" smtClean="0"/>
              <a:t>Search databases and export references</a:t>
            </a:r>
          </a:p>
          <a:p>
            <a:pPr marL="0" indent="0" eaLnBrk="1" hangingPunct="1">
              <a:spcBef>
                <a:spcPct val="0"/>
              </a:spcBef>
              <a:buNone/>
            </a:pPr>
            <a:endParaRPr lang="en-GB" dirty="0" smtClean="0"/>
          </a:p>
          <a:p>
            <a:pPr eaLnBrk="1" hangingPunct="1">
              <a:spcBef>
                <a:spcPct val="0"/>
              </a:spcBef>
            </a:pPr>
            <a:r>
              <a:rPr lang="en-GB" dirty="0" smtClean="0"/>
              <a:t>Insert citations and build bibliography</a:t>
            </a:r>
          </a:p>
          <a:p>
            <a:pPr marL="0" indent="0" eaLnBrk="1" hangingPunct="1">
              <a:spcBef>
                <a:spcPct val="0"/>
              </a:spcBef>
              <a:buNone/>
            </a:pPr>
            <a:endParaRPr lang="en-GB" dirty="0" smtClean="0"/>
          </a:p>
          <a:p>
            <a:pPr eaLnBrk="1" hangingPunct="1">
              <a:spcBef>
                <a:spcPct val="0"/>
              </a:spcBef>
            </a:pPr>
            <a:r>
              <a:rPr lang="en-GB" dirty="0" smtClean="0"/>
              <a:t>Synchronise with your desktop library</a:t>
            </a:r>
          </a:p>
          <a:p>
            <a:pPr marL="0" indent="0" eaLnBrk="1" hangingPunct="1">
              <a:spcBef>
                <a:spcPct val="0"/>
              </a:spcBef>
              <a:buNone/>
            </a:pPr>
            <a:endParaRPr lang="en-GB" dirty="0" smtClean="0"/>
          </a:p>
          <a:p>
            <a:pPr eaLnBrk="1" hangingPunct="1">
              <a:spcBef>
                <a:spcPct val="0"/>
              </a:spcBef>
            </a:pPr>
            <a:r>
              <a:rPr lang="en-GB" dirty="0" smtClean="0"/>
              <a:t>Share references with others</a:t>
            </a:r>
          </a:p>
          <a:p>
            <a:pPr eaLnBrk="1" hangingPunct="1">
              <a:spcBef>
                <a:spcPct val="0"/>
              </a:spcBef>
              <a:buFont typeface="Wingdings" pitchFamily="2" charset="2"/>
              <a:buNone/>
            </a:pPr>
            <a:endParaRPr lang="en-GB" dirty="0" smtClean="0"/>
          </a:p>
          <a:p>
            <a:pPr eaLnBrk="1" hangingPunct="1">
              <a:spcBef>
                <a:spcPct val="0"/>
              </a:spcBef>
            </a:pPr>
            <a:endParaRPr lang="en-GB" dirty="0" smtClean="0"/>
          </a:p>
          <a:p>
            <a:pPr eaLnBrk="1" hangingPunct="1">
              <a:spcBef>
                <a:spcPct val="0"/>
              </a:spcBef>
              <a:buFont typeface="Wingdings" pitchFamily="2" charset="2"/>
              <a:buNone/>
            </a:pPr>
            <a:endParaRPr lang="en-GB" dirty="0" smtClean="0"/>
          </a:p>
          <a:p>
            <a:pPr eaLnBrk="1" hangingPunct="1">
              <a:spcBef>
                <a:spcPct val="0"/>
              </a:spcBef>
            </a:pPr>
            <a:endParaRPr lang="en-GB" dirty="0" smtClean="0"/>
          </a:p>
        </p:txBody>
      </p:sp>
      <p:sp>
        <p:nvSpPr>
          <p:cNvPr id="2" name="Slide Number Placeholder 1"/>
          <p:cNvSpPr>
            <a:spLocks noGrp="1"/>
          </p:cNvSpPr>
          <p:nvPr>
            <p:ph type="sldNum" sz="quarter" idx="12"/>
          </p:nvPr>
        </p:nvSpPr>
        <p:spPr/>
        <p:txBody>
          <a:bodyPr/>
          <a:lstStyle/>
          <a:p>
            <a:pPr>
              <a:defRPr/>
            </a:pPr>
            <a:fld id="{1F67F4B6-871E-4C77-B175-DE993B74D00D}" type="slidenum">
              <a:rPr lang="en-GB" smtClean="0"/>
              <a:pPr>
                <a:defRPr/>
              </a:pPr>
              <a:t>3</a:t>
            </a:fld>
            <a:endParaRPr lang="en-GB"/>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Effect transition="in" filter="fade">
                                      <p:cBhvr>
                                        <p:cTn id="11" dur="2000"/>
                                        <p:tgtEl>
                                          <p:spTgt spid="3075">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2000"/>
                                        <p:tgtEl>
                                          <p:spTgt spid="307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6" end="6"/>
                                            </p:txEl>
                                          </p:spTgt>
                                        </p:tgtEl>
                                        <p:attrNameLst>
                                          <p:attrName>style.visibility</p:attrName>
                                        </p:attrNameLst>
                                      </p:cBhvr>
                                      <p:to>
                                        <p:strVal val="visible"/>
                                      </p:to>
                                    </p:set>
                                    <p:animEffect transition="in" filter="fade">
                                      <p:cBhvr>
                                        <p:cTn id="20" dur="2000"/>
                                        <p:tgtEl>
                                          <p:spTgt spid="307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8" end="8"/>
                                            </p:txEl>
                                          </p:spTgt>
                                        </p:tgtEl>
                                        <p:attrNameLst>
                                          <p:attrName>style.visibility</p:attrName>
                                        </p:attrNameLst>
                                      </p:cBhvr>
                                      <p:to>
                                        <p:strVal val="visible"/>
                                      </p:to>
                                    </p:set>
                                    <p:animEffect transition="in" filter="fade">
                                      <p:cBhvr>
                                        <p:cTn id="25" dur="2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31"/>
          <a:stretch/>
        </p:blipFill>
        <p:spPr bwMode="auto">
          <a:xfrm>
            <a:off x="0" y="476672"/>
            <a:ext cx="9144000"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30</a:t>
            </a:fld>
            <a:endParaRPr lang="en-GB"/>
          </a:p>
        </p:txBody>
      </p:sp>
      <p:sp>
        <p:nvSpPr>
          <p:cNvPr id="3" name="TextBox 2"/>
          <p:cNvSpPr txBox="1"/>
          <p:nvPr/>
        </p:nvSpPr>
        <p:spPr bwMode="auto">
          <a:xfrm>
            <a:off x="5076056" y="1844824"/>
            <a:ext cx="331236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Scroll down to see more fields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970710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0" y="404664"/>
            <a:ext cx="91440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31</a:t>
            </a:fld>
            <a:endParaRPr lang="en-GB"/>
          </a:p>
        </p:txBody>
      </p:sp>
      <p:sp>
        <p:nvSpPr>
          <p:cNvPr id="3" name="TextBox 2"/>
          <p:cNvSpPr txBox="1"/>
          <p:nvPr/>
        </p:nvSpPr>
        <p:spPr bwMode="auto">
          <a:xfrm>
            <a:off x="3779912" y="2804874"/>
            <a:ext cx="5040560"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In the Author field, enter last name followed by a comma, then the first name(s) </a:t>
            </a:r>
            <a:endParaRPr lang="en-GB" sz="2400" b="1" dirty="0">
              <a:solidFill>
                <a:srgbClr val="000000"/>
              </a:solidFill>
              <a:latin typeface="Lucida Sans" pitchFamily="34" charset="0"/>
            </a:endParaRPr>
          </a:p>
        </p:txBody>
      </p:sp>
      <p:sp>
        <p:nvSpPr>
          <p:cNvPr id="4" name="TextBox 3"/>
          <p:cNvSpPr txBox="1"/>
          <p:nvPr/>
        </p:nvSpPr>
        <p:spPr bwMode="auto">
          <a:xfrm>
            <a:off x="3779912" y="4221088"/>
            <a:ext cx="4320480"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Enter one author per line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73308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 references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32</a:t>
            </a:fld>
            <a:endParaRPr lang="en-GB"/>
          </a:p>
        </p:txBody>
      </p:sp>
    </p:spTree>
    <p:extLst>
      <p:ext uri="{BB962C8B-B14F-4D97-AF65-F5344CB8AC3E}">
        <p14:creationId xmlns:p14="http://schemas.microsoft.com/office/powerpoint/2010/main" val="350105457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020"/>
          <a:stretch/>
        </p:blipFill>
        <p:spPr>
          <a:xfrm>
            <a:off x="0" y="74543"/>
            <a:ext cx="9144000" cy="6650935"/>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33</a:t>
            </a:fld>
            <a:endParaRPr lang="en-GB"/>
          </a:p>
        </p:txBody>
      </p:sp>
      <p:cxnSp>
        <p:nvCxnSpPr>
          <p:cNvPr id="5" name="Straight Arrow Connector 4"/>
          <p:cNvCxnSpPr/>
          <p:nvPr/>
        </p:nvCxnSpPr>
        <p:spPr bwMode="auto">
          <a:xfrm flipH="1" flipV="1">
            <a:off x="1979712" y="2340605"/>
            <a:ext cx="2619404" cy="23838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139952" y="2163490"/>
            <a:ext cx="266429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Use the 'Quick Search' box</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343757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805"/>
          <a:stretch/>
        </p:blipFill>
        <p:spPr>
          <a:xfrm>
            <a:off x="55121" y="116632"/>
            <a:ext cx="9053383" cy="6599584"/>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34</a:t>
            </a:fld>
            <a:endParaRPr lang="en-GB"/>
          </a:p>
        </p:txBody>
      </p:sp>
      <p:sp>
        <p:nvSpPr>
          <p:cNvPr id="3" name="TextBox 2"/>
          <p:cNvSpPr txBox="1"/>
          <p:nvPr/>
        </p:nvSpPr>
        <p:spPr bwMode="auto">
          <a:xfrm>
            <a:off x="4427984" y="4509120"/>
            <a:ext cx="3816424"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Results are displayed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5271609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35</a:t>
            </a:fld>
            <a:endParaRPr lang="en-GB"/>
          </a:p>
        </p:txBody>
      </p:sp>
      <p:cxnSp>
        <p:nvCxnSpPr>
          <p:cNvPr id="5" name="Straight Arrow Connector 4"/>
          <p:cNvCxnSpPr/>
          <p:nvPr/>
        </p:nvCxnSpPr>
        <p:spPr bwMode="auto">
          <a:xfrm flipH="1" flipV="1">
            <a:off x="4139952" y="3448859"/>
            <a:ext cx="1512168" cy="137239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581460" y="4509120"/>
            <a:ext cx="4184909"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Some or all of these can be added to a separate group if required</a:t>
            </a:r>
            <a:endParaRPr lang="en-GB" sz="2400" b="1" dirty="0">
              <a:solidFill>
                <a:srgbClr val="000000"/>
              </a:solidFill>
              <a:latin typeface="Lucida Sans" pitchFamily="34" charset="0"/>
            </a:endParaRPr>
          </a:p>
        </p:txBody>
      </p:sp>
      <p:pic>
        <p:nvPicPr>
          <p:cNvPr id="4" name="Picture 3"/>
          <p:cNvPicPr>
            <a:picLocks noChangeAspect="1"/>
          </p:cNvPicPr>
          <p:nvPr/>
        </p:nvPicPr>
        <p:blipFill rotWithShape="1">
          <a:blip r:embed="rId3"/>
          <a:srcRect t="3626"/>
          <a:stretch/>
        </p:blipFill>
        <p:spPr>
          <a:xfrm>
            <a:off x="0" y="131992"/>
            <a:ext cx="9144000" cy="6609376"/>
          </a:xfrm>
          <a:prstGeom prst="rect">
            <a:avLst/>
          </a:prstGeom>
        </p:spPr>
      </p:pic>
    </p:spTree>
    <p:extLst>
      <p:ext uri="{BB962C8B-B14F-4D97-AF65-F5344CB8AC3E}">
        <p14:creationId xmlns:p14="http://schemas.microsoft.com/office/powerpoint/2010/main" val="1777458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2735"/>
          <a:stretch/>
        </p:blipFill>
        <p:spPr bwMode="auto">
          <a:xfrm>
            <a:off x="21704" y="228600"/>
            <a:ext cx="9122296" cy="597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36</a:t>
            </a:fld>
            <a:endParaRPr lang="en-GB"/>
          </a:p>
        </p:txBody>
      </p:sp>
      <p:cxnSp>
        <p:nvCxnSpPr>
          <p:cNvPr id="6" name="Straight Arrow Connector 5"/>
          <p:cNvCxnSpPr/>
          <p:nvPr/>
        </p:nvCxnSpPr>
        <p:spPr bwMode="auto">
          <a:xfrm flipH="1">
            <a:off x="4139952" y="3717032"/>
            <a:ext cx="1368152" cy="129614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Arrow Connector 8"/>
          <p:cNvCxnSpPr/>
          <p:nvPr/>
        </p:nvCxnSpPr>
        <p:spPr bwMode="auto">
          <a:xfrm flipH="1">
            <a:off x="2718520" y="3484458"/>
            <a:ext cx="2105508" cy="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139952" y="3068960"/>
            <a:ext cx="424847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Enter a name for the new group and click 'OK'</a:t>
            </a:r>
            <a:endParaRPr lang="en-GB" sz="2400" b="1" dirty="0">
              <a:solidFill>
                <a:srgbClr val="000000"/>
              </a:solidFill>
              <a:latin typeface="Lucida Sans" pitchFamily="34" charset="0"/>
            </a:endParaRPr>
          </a:p>
        </p:txBody>
      </p:sp>
      <p:sp>
        <p:nvSpPr>
          <p:cNvPr id="4" name="Rectangle 3"/>
          <p:cNvSpPr/>
          <p:nvPr/>
        </p:nvSpPr>
        <p:spPr bwMode="auto">
          <a:xfrm>
            <a:off x="261070" y="4869160"/>
            <a:ext cx="4032448" cy="1224136"/>
          </a:xfrm>
          <a:prstGeom prst="rect">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pic>
        <p:nvPicPr>
          <p:cNvPr id="7" name="Picture 6"/>
          <p:cNvPicPr>
            <a:picLocks noChangeAspect="1"/>
          </p:cNvPicPr>
          <p:nvPr/>
        </p:nvPicPr>
        <p:blipFill>
          <a:blip r:embed="rId4"/>
          <a:stretch>
            <a:fillRect/>
          </a:stretch>
        </p:blipFill>
        <p:spPr>
          <a:xfrm>
            <a:off x="261070" y="2983979"/>
            <a:ext cx="2457450" cy="1381125"/>
          </a:xfrm>
          <a:prstGeom prst="rect">
            <a:avLst/>
          </a:prstGeom>
        </p:spPr>
      </p:pic>
      <p:sp>
        <p:nvSpPr>
          <p:cNvPr id="5" name="Rectangle 4"/>
          <p:cNvSpPr/>
          <p:nvPr/>
        </p:nvSpPr>
        <p:spPr bwMode="auto">
          <a:xfrm>
            <a:off x="261070" y="2983979"/>
            <a:ext cx="2457450" cy="1381125"/>
          </a:xfrm>
          <a:prstGeom prst="rect">
            <a:avLst/>
          </a:prstGeom>
          <a:noFill/>
          <a:ln w="4762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604516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409"/>
          <a:stretch/>
        </p:blipFill>
        <p:spPr>
          <a:xfrm>
            <a:off x="18663" y="188640"/>
            <a:ext cx="9125338" cy="6610708"/>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37</a:t>
            </a:fld>
            <a:endParaRPr lang="en-GB"/>
          </a:p>
        </p:txBody>
      </p:sp>
      <p:cxnSp>
        <p:nvCxnSpPr>
          <p:cNvPr id="5" name="Straight Arrow Connector 4"/>
          <p:cNvCxnSpPr/>
          <p:nvPr/>
        </p:nvCxnSpPr>
        <p:spPr bwMode="auto">
          <a:xfrm flipH="1">
            <a:off x="1403648" y="5661248"/>
            <a:ext cx="2736304" cy="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2889144" y="4701043"/>
            <a:ext cx="338437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Selected references are copied to the new group</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83984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Organise references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38</a:t>
            </a:fld>
            <a:endParaRPr lang="en-GB"/>
          </a:p>
        </p:txBody>
      </p:sp>
    </p:spTree>
    <p:extLst>
      <p:ext uri="{BB962C8B-B14F-4D97-AF65-F5344CB8AC3E}">
        <p14:creationId xmlns:p14="http://schemas.microsoft.com/office/powerpoint/2010/main" val="153347765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a new group</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39</a:t>
            </a:fld>
            <a:endParaRPr lang="en-GB"/>
          </a:p>
        </p:txBody>
      </p:sp>
    </p:spTree>
    <p:extLst>
      <p:ext uri="{BB962C8B-B14F-4D97-AF65-F5344CB8AC3E}">
        <p14:creationId xmlns:p14="http://schemas.microsoft.com/office/powerpoint/2010/main" val="24310886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500"/>
          <a:stretch/>
        </p:blipFill>
        <p:spPr>
          <a:xfrm>
            <a:off x="0" y="153550"/>
            <a:ext cx="9144000" cy="6617973"/>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a:t>
            </a:fld>
            <a:endParaRPr lang="en-GB"/>
          </a:p>
        </p:txBody>
      </p:sp>
      <p:sp>
        <p:nvSpPr>
          <p:cNvPr id="3" name="TextBox 2"/>
          <p:cNvSpPr txBox="1"/>
          <p:nvPr/>
        </p:nvSpPr>
        <p:spPr bwMode="auto">
          <a:xfrm>
            <a:off x="4752777" y="954700"/>
            <a:ext cx="4032448"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library.soton.ac.uk</a:t>
            </a:r>
            <a:endParaRPr lang="en-GB" sz="2400" b="1" dirty="0">
              <a:solidFill>
                <a:srgbClr val="000000"/>
              </a:solidFill>
              <a:latin typeface="Lucida Sans" pitchFamily="34" charset="0"/>
            </a:endParaRPr>
          </a:p>
        </p:txBody>
      </p:sp>
      <p:sp>
        <p:nvSpPr>
          <p:cNvPr id="4" name="TextBox 3"/>
          <p:cNvSpPr txBox="1"/>
          <p:nvPr/>
        </p:nvSpPr>
        <p:spPr bwMode="auto">
          <a:xfrm>
            <a:off x="4320729" y="3631712"/>
            <a:ext cx="4464496"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Choose the 'Resources' tab</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58111845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68"/>
          <a:stretch/>
        </p:blipFill>
        <p:spPr bwMode="auto">
          <a:xfrm>
            <a:off x="-9500" y="404664"/>
            <a:ext cx="9153500" cy="602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40</a:t>
            </a:fld>
            <a:endParaRPr lang="en-GB"/>
          </a:p>
        </p:txBody>
      </p:sp>
      <p:sp>
        <p:nvSpPr>
          <p:cNvPr id="3" name="TextBox 2"/>
          <p:cNvSpPr txBox="1"/>
          <p:nvPr/>
        </p:nvSpPr>
        <p:spPr bwMode="auto">
          <a:xfrm>
            <a:off x="5436096" y="836712"/>
            <a:ext cx="338437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'Organize </a:t>
            </a:r>
            <a:r>
              <a:rPr lang="en-GB" sz="2400" b="1" dirty="0" smtClean="0">
                <a:solidFill>
                  <a:srgbClr val="000000"/>
                </a:solidFill>
                <a:latin typeface="Lucida Sans" pitchFamily="34" charset="0"/>
                <a:sym typeface="Wingdings"/>
              </a:rPr>
              <a:t> Manage My Groups'</a:t>
            </a:r>
            <a:endParaRPr lang="en-GB" sz="2400" b="1" dirty="0">
              <a:solidFill>
                <a:srgbClr val="000000"/>
              </a:solidFill>
              <a:latin typeface="Lucida Sans" pitchFamily="34" charset="0"/>
            </a:endParaRPr>
          </a:p>
        </p:txBody>
      </p:sp>
      <p:cxnSp>
        <p:nvCxnSpPr>
          <p:cNvPr id="6" name="Straight Arrow Connector 5"/>
          <p:cNvCxnSpPr/>
          <p:nvPr/>
        </p:nvCxnSpPr>
        <p:spPr bwMode="auto">
          <a:xfrm flipH="1" flipV="1">
            <a:off x="1187624" y="3443809"/>
            <a:ext cx="648072" cy="1257761"/>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843752" y="4470738"/>
            <a:ext cx="3096344"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'New Group'</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0525580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2296"/>
          <a:stretch/>
        </p:blipFill>
        <p:spPr bwMode="auto">
          <a:xfrm>
            <a:off x="0" y="324197"/>
            <a:ext cx="9144000" cy="601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41</a:t>
            </a:fld>
            <a:endParaRPr lang="en-GB"/>
          </a:p>
        </p:txBody>
      </p:sp>
      <p:cxnSp>
        <p:nvCxnSpPr>
          <p:cNvPr id="5" name="Straight Arrow Connector 4"/>
          <p:cNvCxnSpPr/>
          <p:nvPr/>
        </p:nvCxnSpPr>
        <p:spPr bwMode="auto">
          <a:xfrm flipH="1" flipV="1">
            <a:off x="4788024" y="3933056"/>
            <a:ext cx="1512168" cy="91955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5544108" y="4385116"/>
            <a:ext cx="331236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Give the group a name and click 'OK'</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484686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0" y="404664"/>
            <a:ext cx="910729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42</a:t>
            </a:fld>
            <a:endParaRPr lang="en-GB"/>
          </a:p>
        </p:txBody>
      </p:sp>
      <p:sp>
        <p:nvSpPr>
          <p:cNvPr id="3" name="TextBox 2"/>
          <p:cNvSpPr txBox="1"/>
          <p:nvPr/>
        </p:nvSpPr>
        <p:spPr bwMode="auto">
          <a:xfrm>
            <a:off x="5004048" y="3861048"/>
            <a:ext cx="309634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new group appears in the list of My Groups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269402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0" y="404664"/>
            <a:ext cx="91440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43</a:t>
            </a:fld>
            <a:endParaRPr lang="en-GB"/>
          </a:p>
        </p:txBody>
      </p:sp>
      <p:cxnSp>
        <p:nvCxnSpPr>
          <p:cNvPr id="5" name="Straight Arrow Connector 4"/>
          <p:cNvCxnSpPr/>
          <p:nvPr/>
        </p:nvCxnSpPr>
        <p:spPr bwMode="auto">
          <a:xfrm flipH="1">
            <a:off x="4572000" y="1900282"/>
            <a:ext cx="504056" cy="181675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563888" y="1484784"/>
            <a:ext cx="439248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References can now be added to this new group</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7532346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a group</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44</a:t>
            </a:fld>
            <a:endParaRPr lang="en-GB"/>
          </a:p>
        </p:txBody>
      </p:sp>
    </p:spTree>
    <p:extLst>
      <p:ext uri="{BB962C8B-B14F-4D97-AF65-F5344CB8AC3E}">
        <p14:creationId xmlns:p14="http://schemas.microsoft.com/office/powerpoint/2010/main" val="99013025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68"/>
          <a:stretch/>
        </p:blipFill>
        <p:spPr bwMode="auto">
          <a:xfrm>
            <a:off x="9178" y="282719"/>
            <a:ext cx="9134822" cy="601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45</a:t>
            </a:fld>
            <a:endParaRPr lang="en-GB"/>
          </a:p>
        </p:txBody>
      </p:sp>
      <p:cxnSp>
        <p:nvCxnSpPr>
          <p:cNvPr id="4" name="Straight Arrow Connector 3"/>
          <p:cNvCxnSpPr/>
          <p:nvPr/>
        </p:nvCxnSpPr>
        <p:spPr bwMode="auto">
          <a:xfrm flipH="1" flipV="1">
            <a:off x="3635896" y="3212976"/>
            <a:ext cx="720080" cy="76827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TextBox 4"/>
          <p:cNvSpPr txBox="1"/>
          <p:nvPr/>
        </p:nvSpPr>
        <p:spPr bwMode="auto">
          <a:xfrm>
            <a:off x="3635896" y="3892694"/>
            <a:ext cx="518457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'Organize </a:t>
            </a:r>
            <a:r>
              <a:rPr lang="en-GB" sz="2400" b="1" dirty="0" smtClean="0">
                <a:solidFill>
                  <a:srgbClr val="000000"/>
                </a:solidFill>
                <a:latin typeface="Lucida Sans" pitchFamily="34" charset="0"/>
                <a:sym typeface="Wingdings"/>
              </a:rPr>
              <a:t> Manage My Groups  Manage Sharing' </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1994112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0" y="380802"/>
            <a:ext cx="91440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46</a:t>
            </a:fld>
            <a:endParaRPr lang="en-GB"/>
          </a:p>
        </p:txBody>
      </p:sp>
      <p:cxnSp>
        <p:nvCxnSpPr>
          <p:cNvPr id="9" name="Straight Arrow Connector 8"/>
          <p:cNvCxnSpPr/>
          <p:nvPr/>
        </p:nvCxnSpPr>
        <p:spPr bwMode="auto">
          <a:xfrm flipH="1" flipV="1">
            <a:off x="2123728" y="2444700"/>
            <a:ext cx="720080" cy="76827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p:cNvSpPr txBox="1"/>
          <p:nvPr/>
        </p:nvSpPr>
        <p:spPr bwMode="auto">
          <a:xfrm>
            <a:off x="2123728" y="3124418"/>
            <a:ext cx="5184576"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'Start sharing this group'</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749245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2026"/>
            <a:ext cx="590550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47</a:t>
            </a:fld>
            <a:endParaRPr lang="en-GB"/>
          </a:p>
        </p:txBody>
      </p:sp>
      <p:cxnSp>
        <p:nvCxnSpPr>
          <p:cNvPr id="5" name="Straight Arrow Connector 4"/>
          <p:cNvCxnSpPr/>
          <p:nvPr/>
        </p:nvCxnSpPr>
        <p:spPr bwMode="auto">
          <a:xfrm flipH="1" flipV="1">
            <a:off x="3347864" y="2204864"/>
            <a:ext cx="1872208" cy="1008112"/>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Arrow Connector 6"/>
          <p:cNvCxnSpPr/>
          <p:nvPr/>
        </p:nvCxnSpPr>
        <p:spPr bwMode="auto">
          <a:xfrm flipH="1">
            <a:off x="2987824" y="2708920"/>
            <a:ext cx="2016224" cy="180020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716016" y="2276872"/>
            <a:ext cx="4248472"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Add the email addresses of people who will share, and click 'Apply'</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87058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732"/>
          <a:stretch/>
        </p:blipFill>
        <p:spPr bwMode="auto">
          <a:xfrm>
            <a:off x="0" y="361950"/>
            <a:ext cx="9144000"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48</a:t>
            </a:fld>
            <a:endParaRPr lang="en-GB"/>
          </a:p>
        </p:txBody>
      </p:sp>
      <p:sp>
        <p:nvSpPr>
          <p:cNvPr id="3" name="TextBox 2"/>
          <p:cNvSpPr txBox="1"/>
          <p:nvPr/>
        </p:nvSpPr>
        <p:spPr bwMode="auto">
          <a:xfrm>
            <a:off x="5076056" y="2564904"/>
            <a:ext cx="367240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Modify individual privileges if required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730326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someone else's group</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49</a:t>
            </a:fld>
            <a:endParaRPr lang="en-GB"/>
          </a:p>
        </p:txBody>
      </p:sp>
    </p:spTree>
    <p:extLst>
      <p:ext uri="{BB962C8B-B14F-4D97-AF65-F5344CB8AC3E}">
        <p14:creationId xmlns:p14="http://schemas.microsoft.com/office/powerpoint/2010/main" val="367654618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88" t="6300" r="388" b="-2100"/>
          <a:stretch/>
        </p:blipFill>
        <p:spPr>
          <a:xfrm>
            <a:off x="0" y="308814"/>
            <a:ext cx="9144000" cy="6569968"/>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a:t>
            </a:fld>
            <a:endParaRPr lang="en-GB"/>
          </a:p>
        </p:txBody>
      </p:sp>
      <p:cxnSp>
        <p:nvCxnSpPr>
          <p:cNvPr id="5" name="Straight Arrow Connector 4"/>
          <p:cNvCxnSpPr/>
          <p:nvPr/>
        </p:nvCxnSpPr>
        <p:spPr bwMode="auto">
          <a:xfrm flipH="1">
            <a:off x="2195736" y="1067544"/>
            <a:ext cx="2664296" cy="135334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572000" y="836712"/>
            <a:ext cx="3096344"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the A-Z list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74303610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50</a:t>
            </a:fld>
            <a:endParaRPr lang="en-GB"/>
          </a:p>
        </p:txBody>
      </p:sp>
      <p:pic>
        <p:nvPicPr>
          <p:cNvPr id="40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06" b="-9"/>
          <a:stretch/>
        </p:blipFill>
        <p:spPr bwMode="auto">
          <a:xfrm>
            <a:off x="20344" y="813120"/>
            <a:ext cx="9143147"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auto">
          <a:xfrm>
            <a:off x="1999629" y="3918540"/>
            <a:ext cx="5184576" cy="1569660"/>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Access groups where others have given sharing permissions on the 'Others' Groups' tab</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941401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duplicate references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51</a:t>
            </a:fld>
            <a:endParaRPr lang="en-GB"/>
          </a:p>
        </p:txBody>
      </p:sp>
    </p:spTree>
    <p:extLst>
      <p:ext uri="{BB962C8B-B14F-4D97-AF65-F5344CB8AC3E}">
        <p14:creationId xmlns:p14="http://schemas.microsoft.com/office/powerpoint/2010/main" val="151678005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52</a:t>
            </a:fld>
            <a:endParaRPr lang="en-GB"/>
          </a:p>
        </p:txBody>
      </p:sp>
      <p:sp>
        <p:nvSpPr>
          <p:cNvPr id="3" name="TextBox 2"/>
          <p:cNvSpPr txBox="1"/>
          <p:nvPr/>
        </p:nvSpPr>
        <p:spPr bwMode="auto">
          <a:xfrm>
            <a:off x="3851920" y="4581128"/>
            <a:ext cx="475252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Look at individual records to decide which to discard</a:t>
            </a:r>
            <a:endParaRPr lang="en-GB" sz="2400" b="1" dirty="0">
              <a:solidFill>
                <a:srgbClr val="000000"/>
              </a:solidFill>
              <a:latin typeface="Lucida Sans" pitchFamily="34" charset="0"/>
            </a:endParaRPr>
          </a:p>
        </p:txBody>
      </p:sp>
      <p:pic>
        <p:nvPicPr>
          <p:cNvPr id="39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06"/>
          <a:stretch/>
        </p:blipFill>
        <p:spPr bwMode="auto">
          <a:xfrm>
            <a:off x="107504" y="332656"/>
            <a:ext cx="8964488" cy="592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a:off x="3203848" y="964178"/>
            <a:ext cx="1368152" cy="584339"/>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p:cNvSpPr txBox="1"/>
          <p:nvPr/>
        </p:nvSpPr>
        <p:spPr bwMode="auto">
          <a:xfrm>
            <a:off x="4139952" y="425350"/>
            <a:ext cx="460851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'Organize </a:t>
            </a:r>
            <a:r>
              <a:rPr lang="en-GB" sz="2400" b="1" dirty="0" smtClean="0">
                <a:solidFill>
                  <a:srgbClr val="000000"/>
                </a:solidFill>
                <a:latin typeface="Lucida Sans" pitchFamily="34" charset="0"/>
                <a:sym typeface="Wingdings"/>
              </a:rPr>
              <a:t> Find Duplicates'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632967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attachments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53</a:t>
            </a:fld>
            <a:endParaRPr lang="en-GB"/>
          </a:p>
        </p:txBody>
      </p:sp>
    </p:spTree>
    <p:extLst>
      <p:ext uri="{BB962C8B-B14F-4D97-AF65-F5344CB8AC3E}">
        <p14:creationId xmlns:p14="http://schemas.microsoft.com/office/powerpoint/2010/main" val="230580374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268"/>
          <a:stretch/>
        </p:blipFill>
        <p:spPr bwMode="auto">
          <a:xfrm>
            <a:off x="0" y="329580"/>
            <a:ext cx="9144000" cy="601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54</a:t>
            </a:fld>
            <a:endParaRPr lang="en-GB"/>
          </a:p>
        </p:txBody>
      </p:sp>
      <p:sp>
        <p:nvSpPr>
          <p:cNvPr id="3" name="TextBox 2"/>
          <p:cNvSpPr txBox="1"/>
          <p:nvPr/>
        </p:nvSpPr>
        <p:spPr bwMode="auto">
          <a:xfrm>
            <a:off x="4572000" y="620688"/>
            <a:ext cx="417646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Attach Files or Figures to individual records</a:t>
            </a:r>
            <a:endParaRPr lang="en-GB" sz="2400" b="1" dirty="0">
              <a:solidFill>
                <a:srgbClr val="000000"/>
              </a:solidFill>
              <a:latin typeface="Lucida Sans" pitchFamily="34" charset="0"/>
            </a:endParaRPr>
          </a:p>
        </p:txBody>
      </p:sp>
      <p:cxnSp>
        <p:nvCxnSpPr>
          <p:cNvPr id="6" name="Straight Arrow Connector 5"/>
          <p:cNvCxnSpPr/>
          <p:nvPr/>
        </p:nvCxnSpPr>
        <p:spPr bwMode="auto">
          <a:xfrm flipH="1">
            <a:off x="4355976" y="3537366"/>
            <a:ext cx="936104" cy="79208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499992" y="2922393"/>
            <a:ext cx="424847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'Attach Files' and browse for required item</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5549511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55</a:t>
            </a:fld>
            <a:endParaRPr lang="en-GB"/>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96" t="29663" r="24132" b="13162"/>
          <a:stretch/>
        </p:blipFill>
        <p:spPr bwMode="auto">
          <a:xfrm>
            <a:off x="1691680" y="1179612"/>
            <a:ext cx="5867400" cy="4705350"/>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bwMode="auto">
          <a:xfrm>
            <a:off x="5076056" y="2708920"/>
            <a:ext cx="331236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Browse to locate the required file</a:t>
            </a:r>
            <a:endParaRPr lang="en-GB" sz="2400" b="1" dirty="0">
              <a:solidFill>
                <a:srgbClr val="000000"/>
              </a:solidFill>
              <a:latin typeface="Lucida Sans" pitchFamily="34" charset="0"/>
            </a:endParaRPr>
          </a:p>
        </p:txBody>
      </p:sp>
      <p:cxnSp>
        <p:nvCxnSpPr>
          <p:cNvPr id="6" name="Straight Arrow Connector 5"/>
          <p:cNvCxnSpPr/>
          <p:nvPr/>
        </p:nvCxnSpPr>
        <p:spPr bwMode="auto">
          <a:xfrm flipV="1">
            <a:off x="4427984" y="4653136"/>
            <a:ext cx="1800200" cy="37484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2051720" y="4797152"/>
            <a:ext cx="2573660"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'Upload'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09627969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31"/>
          <a:stretch/>
        </p:blipFill>
        <p:spPr bwMode="auto">
          <a:xfrm>
            <a:off x="0" y="548680"/>
            <a:ext cx="9144000"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56</a:t>
            </a:fld>
            <a:endParaRPr lang="en-GB"/>
          </a:p>
        </p:txBody>
      </p:sp>
      <p:sp>
        <p:nvSpPr>
          <p:cNvPr id="4" name="TextBox 3"/>
          <p:cNvSpPr txBox="1"/>
          <p:nvPr/>
        </p:nvSpPr>
        <p:spPr bwMode="auto">
          <a:xfrm>
            <a:off x="4716016" y="3933056"/>
            <a:ext cx="348269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Further attachments may be made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321466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68"/>
          <a:stretch/>
        </p:blipFill>
        <p:spPr bwMode="auto">
          <a:xfrm>
            <a:off x="0" y="332656"/>
            <a:ext cx="908326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57</a:t>
            </a:fld>
            <a:endParaRPr lang="en-GB"/>
          </a:p>
        </p:txBody>
      </p:sp>
      <p:cxnSp>
        <p:nvCxnSpPr>
          <p:cNvPr id="5" name="Straight Arrow Connector 4"/>
          <p:cNvCxnSpPr/>
          <p:nvPr/>
        </p:nvCxnSpPr>
        <p:spPr bwMode="auto">
          <a:xfrm flipH="1" flipV="1">
            <a:off x="4139952" y="1772816"/>
            <a:ext cx="1368152" cy="90300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535287" y="2260322"/>
            <a:ext cx="532859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'Manage Attachments' to view records with attached files</a:t>
            </a:r>
            <a:endParaRPr lang="en-GB" sz="2400" b="1" dirty="0">
              <a:solidFill>
                <a:srgbClr val="000000"/>
              </a:solidFill>
              <a:latin typeface="Lucida Sans" pitchFamily="34" charset="0"/>
            </a:endParaRPr>
          </a:p>
        </p:txBody>
      </p:sp>
      <p:sp>
        <p:nvSpPr>
          <p:cNvPr id="7" name="TextBox 6"/>
          <p:cNvSpPr txBox="1"/>
          <p:nvPr/>
        </p:nvSpPr>
        <p:spPr bwMode="auto">
          <a:xfrm>
            <a:off x="5405585" y="4941168"/>
            <a:ext cx="345638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Check the required box(</a:t>
            </a:r>
            <a:r>
              <a:rPr lang="en-GB" sz="2400" b="1" dirty="0" err="1" smtClean="0">
                <a:solidFill>
                  <a:srgbClr val="000000"/>
                </a:solidFill>
                <a:latin typeface="Lucida Sans" pitchFamily="34" charset="0"/>
              </a:rPr>
              <a:t>es</a:t>
            </a:r>
            <a:r>
              <a:rPr lang="en-GB" sz="2400" b="1" dirty="0" smtClean="0">
                <a:solidFill>
                  <a:srgbClr val="000000"/>
                </a:solidFill>
                <a:latin typeface="Lucida Sans" pitchFamily="34" charset="0"/>
              </a:rPr>
              <a:t>) then click 'Delete Attachment'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79550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references in your writing</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58</a:t>
            </a:fld>
            <a:endParaRPr lang="en-GB"/>
          </a:p>
        </p:txBody>
      </p:sp>
    </p:spTree>
    <p:extLst>
      <p:ext uri="{BB962C8B-B14F-4D97-AF65-F5344CB8AC3E}">
        <p14:creationId xmlns:p14="http://schemas.microsoft.com/office/powerpoint/2010/main" val="766061112"/>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a formatted bibliography</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59</a:t>
            </a:fld>
            <a:endParaRPr lang="en-GB"/>
          </a:p>
        </p:txBody>
      </p:sp>
    </p:spTree>
    <p:extLst>
      <p:ext uri="{BB962C8B-B14F-4D97-AF65-F5344CB8AC3E}">
        <p14:creationId xmlns:p14="http://schemas.microsoft.com/office/powerpoint/2010/main" val="41012336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625"/>
          <a:stretch/>
        </p:blipFill>
        <p:spPr>
          <a:xfrm>
            <a:off x="29586" y="116632"/>
            <a:ext cx="9132197" cy="6669360"/>
          </a:xfrm>
          <a:prstGeom prst="rect">
            <a:avLst/>
          </a:prstGeom>
        </p:spPr>
      </p:pic>
      <p:sp>
        <p:nvSpPr>
          <p:cNvPr id="917507" name="Line 6"/>
          <p:cNvSpPr>
            <a:spLocks noChangeShapeType="1"/>
          </p:cNvSpPr>
          <p:nvPr/>
        </p:nvSpPr>
        <p:spPr bwMode="auto">
          <a:xfrm flipH="1">
            <a:off x="2123727" y="1304925"/>
            <a:ext cx="2016471" cy="1836043"/>
          </a:xfrm>
          <a:prstGeom prst="line">
            <a:avLst/>
          </a:prstGeom>
          <a:noFill/>
          <a:ln w="57150">
            <a:solidFill>
              <a:srgbClr val="FF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endParaRPr lang="en-GB"/>
          </a:p>
        </p:txBody>
      </p:sp>
      <p:sp>
        <p:nvSpPr>
          <p:cNvPr id="917508" name="Text Box 10"/>
          <p:cNvSpPr txBox="1">
            <a:spLocks noChangeArrowheads="1"/>
          </p:cNvSpPr>
          <p:nvPr/>
        </p:nvSpPr>
        <p:spPr bwMode="auto">
          <a:xfrm>
            <a:off x="2735263" y="765175"/>
            <a:ext cx="3168650" cy="788988"/>
          </a:xfrm>
          <a:prstGeom prst="rect">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2400" b="1" dirty="0">
                <a:solidFill>
                  <a:srgbClr val="000000"/>
                </a:solidFill>
                <a:latin typeface="Lucida Sans" pitchFamily="34" charset="0"/>
              </a:rPr>
              <a:t>Choose the Web of </a:t>
            </a:r>
            <a:r>
              <a:rPr lang="en-GB" sz="2400" b="1" dirty="0" smtClean="0">
                <a:solidFill>
                  <a:srgbClr val="000000"/>
                </a:solidFill>
                <a:latin typeface="Lucida Sans" pitchFamily="34" charset="0"/>
              </a:rPr>
              <a:t>Science</a:t>
            </a:r>
            <a:endParaRPr lang="en-GB" sz="2400" b="1" dirty="0">
              <a:solidFill>
                <a:srgbClr val="000000"/>
              </a:solidFill>
              <a:latin typeface="Lucida Sans" pitchFamily="34" charset="0"/>
            </a:endParaRPr>
          </a:p>
        </p:txBody>
      </p:sp>
      <p:sp>
        <p:nvSpPr>
          <p:cNvPr id="2" name="Slide Number Placeholder 1"/>
          <p:cNvSpPr>
            <a:spLocks noGrp="1"/>
          </p:cNvSpPr>
          <p:nvPr>
            <p:ph type="sldNum" sz="quarter" idx="12"/>
          </p:nvPr>
        </p:nvSpPr>
        <p:spPr/>
        <p:txBody>
          <a:bodyPr/>
          <a:lstStyle/>
          <a:p>
            <a:pPr>
              <a:defRPr/>
            </a:pPr>
            <a:fld id="{FC4F85A5-0503-43E3-A158-C4C7E54C0F27}" type="slidenum">
              <a:rPr lang="en-GB" smtClean="0"/>
              <a:pPr>
                <a:defRPr/>
              </a:pPr>
              <a:t>6</a:t>
            </a:fld>
            <a:endParaRPr lang="en-GB"/>
          </a:p>
        </p:txBody>
      </p:sp>
    </p:spTree>
    <p:extLst>
      <p:ext uri="{BB962C8B-B14F-4D97-AF65-F5344CB8AC3E}">
        <p14:creationId xmlns:p14="http://schemas.microsoft.com/office/powerpoint/2010/main" val="2871648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7508"/>
                                        </p:tgtEl>
                                        <p:attrNameLst>
                                          <p:attrName>style.visibility</p:attrName>
                                        </p:attrNameLst>
                                      </p:cBhvr>
                                      <p:to>
                                        <p:strVal val="visible"/>
                                      </p:to>
                                    </p:set>
                                    <p:animEffect transition="in" filter="fade">
                                      <p:cBhvr>
                                        <p:cTn id="7" dur="2000"/>
                                        <p:tgtEl>
                                          <p:spTgt spid="91750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17507"/>
                                        </p:tgtEl>
                                        <p:attrNameLst>
                                          <p:attrName>style.visibility</p:attrName>
                                        </p:attrNameLst>
                                      </p:cBhvr>
                                      <p:to>
                                        <p:strVal val="visible"/>
                                      </p:to>
                                    </p:set>
                                    <p:animEffect transition="in" filter="fade">
                                      <p:cBhvr>
                                        <p:cTn id="11" dur="2000"/>
                                        <p:tgtEl>
                                          <p:spTgt spid="917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animBg="1"/>
      <p:bldP spid="91750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63"/>
          <a:stretch/>
        </p:blipFill>
        <p:spPr bwMode="auto">
          <a:xfrm>
            <a:off x="0" y="260648"/>
            <a:ext cx="9144000" cy="59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60</a:t>
            </a:fld>
            <a:endParaRPr lang="en-GB"/>
          </a:p>
        </p:txBody>
      </p:sp>
      <p:sp>
        <p:nvSpPr>
          <p:cNvPr id="3" name="TextBox 2"/>
          <p:cNvSpPr txBox="1"/>
          <p:nvPr/>
        </p:nvSpPr>
        <p:spPr bwMode="auto">
          <a:xfrm>
            <a:off x="5508104" y="464518"/>
            <a:ext cx="295232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'Format </a:t>
            </a:r>
            <a:r>
              <a:rPr lang="en-GB" sz="2400" b="1" dirty="0" smtClean="0">
                <a:solidFill>
                  <a:srgbClr val="000000"/>
                </a:solidFill>
                <a:latin typeface="Lucida Sans" pitchFamily="34" charset="0"/>
                <a:sym typeface="Wingdings"/>
              </a:rPr>
              <a:t> Bibliography</a:t>
            </a:r>
            <a:endParaRPr lang="en-GB" sz="2400" b="1" dirty="0">
              <a:solidFill>
                <a:srgbClr val="000000"/>
              </a:solidFill>
              <a:latin typeface="Lucida Sans" pitchFamily="34" charset="0"/>
            </a:endParaRPr>
          </a:p>
        </p:txBody>
      </p:sp>
      <p:cxnSp>
        <p:nvCxnSpPr>
          <p:cNvPr id="6" name="Straight Arrow Connector 5"/>
          <p:cNvCxnSpPr/>
          <p:nvPr/>
        </p:nvCxnSpPr>
        <p:spPr bwMode="auto">
          <a:xfrm flipH="1">
            <a:off x="3275856" y="2619408"/>
            <a:ext cx="1512168" cy="23352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283968" y="2203910"/>
            <a:ext cx="417646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Choose the group of references required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3538049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63"/>
          <a:stretch/>
        </p:blipFill>
        <p:spPr bwMode="auto">
          <a:xfrm>
            <a:off x="0" y="404664"/>
            <a:ext cx="9144000" cy="59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61</a:t>
            </a:fld>
            <a:endParaRPr lang="en-GB"/>
          </a:p>
        </p:txBody>
      </p:sp>
      <p:cxnSp>
        <p:nvCxnSpPr>
          <p:cNvPr id="5" name="Straight Arrow Connector 4"/>
          <p:cNvCxnSpPr/>
          <p:nvPr/>
        </p:nvCxnSpPr>
        <p:spPr bwMode="auto">
          <a:xfrm flipH="1">
            <a:off x="3635896" y="2276872"/>
            <a:ext cx="1152128" cy="72008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578877" y="1628800"/>
            <a:ext cx="3449507"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Choose the referencing style …</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9385942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3076" y="358924"/>
            <a:ext cx="9140924" cy="599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62</a:t>
            </a:fld>
            <a:endParaRPr lang="en-GB"/>
          </a:p>
        </p:txBody>
      </p:sp>
      <p:sp>
        <p:nvSpPr>
          <p:cNvPr id="3" name="TextBox 2"/>
          <p:cNvSpPr txBox="1"/>
          <p:nvPr/>
        </p:nvSpPr>
        <p:spPr bwMode="auto">
          <a:xfrm>
            <a:off x="683568" y="3789040"/>
            <a:ext cx="280831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Create a list of favourite styles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145383492"/>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63"/>
          <a:stretch/>
        </p:blipFill>
        <p:spPr bwMode="auto">
          <a:xfrm>
            <a:off x="0" y="307377"/>
            <a:ext cx="9194466" cy="600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63</a:t>
            </a:fld>
            <a:endParaRPr lang="en-GB"/>
          </a:p>
        </p:txBody>
      </p:sp>
      <p:cxnSp>
        <p:nvCxnSpPr>
          <p:cNvPr id="6" name="Straight Arrow Connector 5"/>
          <p:cNvCxnSpPr/>
          <p:nvPr/>
        </p:nvCxnSpPr>
        <p:spPr bwMode="auto">
          <a:xfrm flipH="1">
            <a:off x="3023828" y="1684258"/>
            <a:ext cx="2196244" cy="95265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5004048" y="1268760"/>
            <a:ext cx="3600400"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 and finally choose the output format</a:t>
            </a:r>
            <a:endParaRPr lang="en-GB" sz="2400" b="1" dirty="0">
              <a:solidFill>
                <a:srgbClr val="000000"/>
              </a:solidFill>
              <a:latin typeface="Lucida Sans" pitchFamily="34" charset="0"/>
            </a:endParaRPr>
          </a:p>
        </p:txBody>
      </p:sp>
      <p:cxnSp>
        <p:nvCxnSpPr>
          <p:cNvPr id="8" name="Straight Arrow Connector 7"/>
          <p:cNvCxnSpPr/>
          <p:nvPr/>
        </p:nvCxnSpPr>
        <p:spPr bwMode="auto">
          <a:xfrm flipV="1">
            <a:off x="2627784" y="2996952"/>
            <a:ext cx="792088" cy="149561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1187624" y="4077072"/>
            <a:ext cx="3168352"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Then click 'Preview &amp; Print'</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1284398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64</a:t>
            </a:fld>
            <a:endParaRPr lang="en-GB"/>
          </a:p>
        </p:txBody>
      </p:sp>
      <p:sp>
        <p:nvSpPr>
          <p:cNvPr id="3" name="TextBox 2"/>
          <p:cNvSpPr txBox="1"/>
          <p:nvPr/>
        </p:nvSpPr>
        <p:spPr bwMode="auto">
          <a:xfrm>
            <a:off x="2915816" y="3933056"/>
            <a:ext cx="489654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bibliography is displayed in the required style</a:t>
            </a:r>
            <a:endParaRPr lang="en-GB" sz="2400" b="1" dirty="0">
              <a:solidFill>
                <a:srgbClr val="000000"/>
              </a:solidFill>
              <a:latin typeface="Lucida Sans" pitchFamily="34"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1450"/>
            <a:ext cx="7810500" cy="6515100"/>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3628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Cite While You Write</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65</a:t>
            </a:fld>
            <a:endParaRPr lang="en-GB"/>
          </a:p>
        </p:txBody>
      </p:sp>
    </p:spTree>
    <p:extLst>
      <p:ext uri="{BB962C8B-B14F-4D97-AF65-F5344CB8AC3E}">
        <p14:creationId xmlns:p14="http://schemas.microsoft.com/office/powerpoint/2010/main" val="277839524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981"/>
          <a:stretch/>
        </p:blipFill>
        <p:spPr>
          <a:xfrm>
            <a:off x="0" y="188641"/>
            <a:ext cx="9099232" cy="6552728"/>
          </a:xfrm>
          <a:prstGeom prst="rect">
            <a:avLst/>
          </a:prstGeom>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66</a:t>
            </a:fld>
            <a:endParaRPr lang="en-GB"/>
          </a:p>
        </p:txBody>
      </p:sp>
      <p:cxnSp>
        <p:nvCxnSpPr>
          <p:cNvPr id="5" name="Straight Arrow Connector 4"/>
          <p:cNvCxnSpPr/>
          <p:nvPr/>
        </p:nvCxnSpPr>
        <p:spPr bwMode="auto">
          <a:xfrm flipH="1">
            <a:off x="4211960" y="3465005"/>
            <a:ext cx="1656184" cy="1980219"/>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549616" y="3102059"/>
            <a:ext cx="4320480"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Install the Cite While You Write plugin from here</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247503145"/>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68"/>
          <a:stretch/>
        </p:blipFill>
        <p:spPr bwMode="auto">
          <a:xfrm>
            <a:off x="-10294" y="404664"/>
            <a:ext cx="908326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67</a:t>
            </a:fld>
            <a:endParaRPr lang="en-GB"/>
          </a:p>
        </p:txBody>
      </p:sp>
      <p:sp>
        <p:nvSpPr>
          <p:cNvPr id="3" name="TextBox 2"/>
          <p:cNvSpPr txBox="1"/>
          <p:nvPr/>
        </p:nvSpPr>
        <p:spPr bwMode="auto">
          <a:xfrm>
            <a:off x="4283968" y="2977497"/>
            <a:ext cx="446449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Choose the correct version and follow the link</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013382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68</a:t>
            </a:fld>
            <a:endParaRPr lang="en-GB"/>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
            <a:ext cx="9151640" cy="686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4283968" y="2132856"/>
            <a:ext cx="4536504"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Change Preferences to work with EndNote Online</a:t>
            </a:r>
            <a:endParaRPr lang="en-GB" sz="2400" b="1" dirty="0">
              <a:solidFill>
                <a:srgbClr val="000000"/>
              </a:solidFill>
              <a:latin typeface="Lucida Sans" pitchFamily="34" charset="0"/>
            </a:endParaRPr>
          </a:p>
        </p:txBody>
      </p:sp>
      <p:sp>
        <p:nvSpPr>
          <p:cNvPr id="4" name="Oval 3"/>
          <p:cNvSpPr/>
          <p:nvPr/>
        </p:nvSpPr>
        <p:spPr bwMode="auto">
          <a:xfrm>
            <a:off x="4716016" y="404664"/>
            <a:ext cx="1152128" cy="504056"/>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64353312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69</a:t>
            </a:fld>
            <a:endParaRPr lang="en-GB"/>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3857625" cy="3819525"/>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170410"/>
            <a:ext cx="3857625" cy="3819525"/>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bwMode="auto">
          <a:xfrm>
            <a:off x="4427985" y="293747"/>
            <a:ext cx="4433688"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Go to the 'Application' tab and choose 'EndNote online'</a:t>
            </a:r>
            <a:endParaRPr lang="en-GB" sz="2400" b="1" dirty="0">
              <a:solidFill>
                <a:srgbClr val="000000"/>
              </a:solidFill>
              <a:latin typeface="Lucida Sans" pitchFamily="34" charset="0"/>
            </a:endParaRPr>
          </a:p>
        </p:txBody>
      </p:sp>
      <p:sp>
        <p:nvSpPr>
          <p:cNvPr id="4" name="TextBox 3"/>
          <p:cNvSpPr txBox="1"/>
          <p:nvPr/>
        </p:nvSpPr>
        <p:spPr bwMode="auto">
          <a:xfrm>
            <a:off x="323527" y="4406161"/>
            <a:ext cx="4104457" cy="1569660"/>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You will need to log in with your Web of Knowledge email and password</a:t>
            </a:r>
            <a:endParaRPr lang="en-GB" sz="2400" b="1" dirty="0">
              <a:solidFill>
                <a:srgbClr val="000000"/>
              </a:solidFill>
              <a:latin typeface="Lucida Sans" pitchFamily="34" charset="0"/>
            </a:endParaRPr>
          </a:p>
        </p:txBody>
      </p:sp>
      <p:sp>
        <p:nvSpPr>
          <p:cNvPr id="5" name="Oval 4"/>
          <p:cNvSpPr/>
          <p:nvPr/>
        </p:nvSpPr>
        <p:spPr bwMode="auto">
          <a:xfrm>
            <a:off x="1259632" y="1340768"/>
            <a:ext cx="2664296" cy="648072"/>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
        <p:nvSpPr>
          <p:cNvPr id="6" name="Oval 5"/>
          <p:cNvSpPr/>
          <p:nvPr/>
        </p:nvSpPr>
        <p:spPr bwMode="auto">
          <a:xfrm>
            <a:off x="5364088" y="4080173"/>
            <a:ext cx="2736304" cy="860995"/>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pic>
        <p:nvPicPr>
          <p:cNvPr id="7" name="Picture 6"/>
          <p:cNvPicPr>
            <a:picLocks noChangeAspect="1"/>
          </p:cNvPicPr>
          <p:nvPr/>
        </p:nvPicPr>
        <p:blipFill>
          <a:blip r:embed="rId5"/>
          <a:stretch>
            <a:fillRect/>
          </a:stretch>
        </p:blipFill>
        <p:spPr>
          <a:xfrm>
            <a:off x="5016023" y="2803901"/>
            <a:ext cx="3886200" cy="3829050"/>
          </a:xfrm>
          <a:prstGeom prst="rect">
            <a:avLst/>
          </a:prstGeom>
        </p:spPr>
      </p:pic>
      <p:pic>
        <p:nvPicPr>
          <p:cNvPr id="8" name="Picture 7"/>
          <p:cNvPicPr>
            <a:picLocks noChangeAspect="1"/>
          </p:cNvPicPr>
          <p:nvPr/>
        </p:nvPicPr>
        <p:blipFill>
          <a:blip r:embed="rId6"/>
          <a:stretch>
            <a:fillRect/>
          </a:stretch>
        </p:blipFill>
        <p:spPr>
          <a:xfrm>
            <a:off x="76696" y="622145"/>
            <a:ext cx="3857625" cy="3819525"/>
          </a:xfrm>
          <a:prstGeom prst="rect">
            <a:avLst/>
          </a:prstGeom>
        </p:spPr>
      </p:pic>
    </p:spTree>
    <p:extLst>
      <p:ext uri="{BB962C8B-B14F-4D97-AF65-F5344CB8AC3E}">
        <p14:creationId xmlns:p14="http://schemas.microsoft.com/office/powerpoint/2010/main" val="11278766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3500"/>
          <a:stretch/>
        </p:blipFill>
        <p:spPr>
          <a:xfrm>
            <a:off x="0" y="113174"/>
            <a:ext cx="9144000" cy="6617973"/>
          </a:xfrm>
          <a:prstGeom prst="rect">
            <a:avLst/>
          </a:prstGeom>
        </p:spPr>
      </p:pic>
      <p:sp>
        <p:nvSpPr>
          <p:cNvPr id="919555" name="Line 6"/>
          <p:cNvSpPr>
            <a:spLocks noChangeShapeType="1"/>
          </p:cNvSpPr>
          <p:nvPr/>
        </p:nvSpPr>
        <p:spPr bwMode="auto">
          <a:xfrm flipH="1">
            <a:off x="5148064" y="3216592"/>
            <a:ext cx="359296" cy="1580560"/>
          </a:xfrm>
          <a:prstGeom prst="line">
            <a:avLst/>
          </a:prstGeom>
          <a:noFill/>
          <a:ln w="57150">
            <a:solidFill>
              <a:srgbClr val="FF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endParaRPr lang="en-GB"/>
          </a:p>
        </p:txBody>
      </p:sp>
      <p:sp>
        <p:nvSpPr>
          <p:cNvPr id="919556" name="Text Box 10"/>
          <p:cNvSpPr txBox="1">
            <a:spLocks noChangeArrowheads="1"/>
          </p:cNvSpPr>
          <p:nvPr/>
        </p:nvSpPr>
        <p:spPr bwMode="auto">
          <a:xfrm>
            <a:off x="4211960" y="2532380"/>
            <a:ext cx="3168650" cy="784830"/>
          </a:xfrm>
          <a:prstGeom prst="rect">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2400" b="1" dirty="0">
                <a:solidFill>
                  <a:srgbClr val="000000"/>
                </a:solidFill>
                <a:latin typeface="Lucida Sans" pitchFamily="34" charset="0"/>
              </a:rPr>
              <a:t>Open the Web of </a:t>
            </a:r>
            <a:r>
              <a:rPr lang="en-GB" sz="2400" b="1" dirty="0" smtClean="0">
                <a:solidFill>
                  <a:srgbClr val="000000"/>
                </a:solidFill>
                <a:latin typeface="Lucida Sans" pitchFamily="34" charset="0"/>
              </a:rPr>
              <a:t>Science</a:t>
            </a:r>
            <a:endParaRPr lang="en-GB" sz="2400" b="1" dirty="0">
              <a:solidFill>
                <a:srgbClr val="000000"/>
              </a:solidFill>
              <a:latin typeface="Lucida Sans" pitchFamily="34" charset="0"/>
            </a:endParaRPr>
          </a:p>
        </p:txBody>
      </p:sp>
      <p:sp>
        <p:nvSpPr>
          <p:cNvPr id="2" name="Slide Number Placeholder 1"/>
          <p:cNvSpPr>
            <a:spLocks noGrp="1"/>
          </p:cNvSpPr>
          <p:nvPr>
            <p:ph type="sldNum" sz="quarter" idx="12"/>
          </p:nvPr>
        </p:nvSpPr>
        <p:spPr/>
        <p:txBody>
          <a:bodyPr/>
          <a:lstStyle/>
          <a:p>
            <a:pPr>
              <a:defRPr/>
            </a:pPr>
            <a:fld id="{FC4F85A5-0503-43E3-A158-C4C7E54C0F27}" type="slidenum">
              <a:rPr lang="en-GB" smtClean="0"/>
              <a:pPr>
                <a:defRPr/>
              </a:pPr>
              <a:t>7</a:t>
            </a:fld>
            <a:endParaRPr lang="en-GB"/>
          </a:p>
        </p:txBody>
      </p:sp>
    </p:spTree>
    <p:extLst>
      <p:ext uri="{BB962C8B-B14F-4D97-AF65-F5344CB8AC3E}">
        <p14:creationId xmlns:p14="http://schemas.microsoft.com/office/powerpoint/2010/main" val="2137278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9556"/>
                                        </p:tgtEl>
                                        <p:attrNameLst>
                                          <p:attrName>style.visibility</p:attrName>
                                        </p:attrNameLst>
                                      </p:cBhvr>
                                      <p:to>
                                        <p:strVal val="visible"/>
                                      </p:to>
                                    </p:set>
                                    <p:animEffect transition="in" filter="fade">
                                      <p:cBhvr>
                                        <p:cTn id="7" dur="2000"/>
                                        <p:tgtEl>
                                          <p:spTgt spid="9195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19555"/>
                                        </p:tgtEl>
                                        <p:attrNameLst>
                                          <p:attrName>style.visibility</p:attrName>
                                        </p:attrNameLst>
                                      </p:cBhvr>
                                      <p:to>
                                        <p:strVal val="visible"/>
                                      </p:to>
                                    </p:set>
                                    <p:animEffect transition="in" filter="fade">
                                      <p:cBhvr>
                                        <p:cTn id="11" dur="2000"/>
                                        <p:tgtEl>
                                          <p:spTgt spid="919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animBg="1"/>
      <p:bldP spid="91955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0" y="0"/>
            <a:ext cx="9123040" cy="684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70</a:t>
            </a:fld>
            <a:endParaRPr lang="en-GB"/>
          </a:p>
        </p:txBody>
      </p:sp>
      <p:cxnSp>
        <p:nvCxnSpPr>
          <p:cNvPr id="7" name="Straight Arrow Connector 6"/>
          <p:cNvCxnSpPr/>
          <p:nvPr/>
        </p:nvCxnSpPr>
        <p:spPr bwMode="auto">
          <a:xfrm flipH="1" flipV="1">
            <a:off x="4860032" y="2204864"/>
            <a:ext cx="1512168" cy="149561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Arrow Connector 8"/>
          <p:cNvCxnSpPr/>
          <p:nvPr/>
        </p:nvCxnSpPr>
        <p:spPr bwMode="auto">
          <a:xfrm flipH="1" flipV="1">
            <a:off x="323528" y="980728"/>
            <a:ext cx="1296144" cy="225574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5436096" y="2820975"/>
            <a:ext cx="302433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Identify the point in the text to insert a citation</a:t>
            </a:r>
            <a:endParaRPr lang="en-GB" sz="2400" b="1" dirty="0">
              <a:solidFill>
                <a:srgbClr val="000000"/>
              </a:solidFill>
              <a:latin typeface="Lucida Sans" pitchFamily="34" charset="0"/>
            </a:endParaRPr>
          </a:p>
        </p:txBody>
      </p:sp>
      <p:sp>
        <p:nvSpPr>
          <p:cNvPr id="5" name="TextBox 4"/>
          <p:cNvSpPr txBox="1"/>
          <p:nvPr/>
        </p:nvSpPr>
        <p:spPr bwMode="auto">
          <a:xfrm>
            <a:off x="631032" y="2820975"/>
            <a:ext cx="266429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the 'Find Citation' icon</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877223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25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69354"/>
            <a:ext cx="7239000" cy="5334000"/>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71</a:t>
            </a:fld>
            <a:endParaRPr lang="en-GB"/>
          </a:p>
        </p:txBody>
      </p:sp>
      <p:sp>
        <p:nvSpPr>
          <p:cNvPr id="3" name="TextBox 2"/>
          <p:cNvSpPr txBox="1"/>
          <p:nvPr/>
        </p:nvSpPr>
        <p:spPr bwMode="auto">
          <a:xfrm>
            <a:off x="3775720" y="2132856"/>
            <a:ext cx="3888432"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Insert Author or keyword in the search box and click 'Find'</a:t>
            </a:r>
            <a:endParaRPr lang="en-GB" sz="2400" b="1" dirty="0">
              <a:solidFill>
                <a:srgbClr val="000000"/>
              </a:solidFill>
              <a:latin typeface="Lucida Sans" pitchFamily="34" charset="0"/>
            </a:endParaRPr>
          </a:p>
        </p:txBody>
      </p:sp>
      <p:sp>
        <p:nvSpPr>
          <p:cNvPr id="4" name="TextBox 3"/>
          <p:cNvSpPr txBox="1"/>
          <p:nvPr/>
        </p:nvSpPr>
        <p:spPr bwMode="auto">
          <a:xfrm>
            <a:off x="791580" y="3861047"/>
            <a:ext cx="3960440"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Select the required reference from those listed and click 'Insert'</a:t>
            </a:r>
            <a:endParaRPr lang="en-GB" sz="2400" b="1" dirty="0">
              <a:solidFill>
                <a:srgbClr val="000000"/>
              </a:solidFill>
              <a:latin typeface="Lucida Sans" pitchFamily="34" charset="0"/>
            </a:endParaRPr>
          </a:p>
        </p:txBody>
      </p:sp>
      <p:sp>
        <p:nvSpPr>
          <p:cNvPr id="5" name="Oval 4"/>
          <p:cNvSpPr/>
          <p:nvPr/>
        </p:nvSpPr>
        <p:spPr bwMode="auto">
          <a:xfrm>
            <a:off x="5071864" y="5017918"/>
            <a:ext cx="1296144" cy="576064"/>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
        <p:nvSpPr>
          <p:cNvPr id="6" name="Oval 5"/>
          <p:cNvSpPr/>
          <p:nvPr/>
        </p:nvSpPr>
        <p:spPr bwMode="auto">
          <a:xfrm>
            <a:off x="2771800" y="710258"/>
            <a:ext cx="1080120" cy="576064"/>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2227088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72</a:t>
            </a:fld>
            <a:endParaRPr lang="en-GB"/>
          </a:p>
        </p:txBody>
      </p:sp>
      <p:sp>
        <p:nvSpPr>
          <p:cNvPr id="3" name="TextBox 2"/>
          <p:cNvSpPr txBox="1"/>
          <p:nvPr/>
        </p:nvSpPr>
        <p:spPr bwMode="auto">
          <a:xfrm>
            <a:off x="2843808" y="3717032"/>
            <a:ext cx="4176464"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citation is displayed in the text, with the full reference at the end</a:t>
            </a:r>
            <a:endParaRPr lang="en-GB" sz="2400" b="1" dirty="0">
              <a:solidFill>
                <a:srgbClr val="000000"/>
              </a:solidFill>
              <a:latin typeface="Lucida Sans" pitchFamily="34" charset="0"/>
            </a:endParaRP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 y="19422"/>
            <a:ext cx="9118848" cy="683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31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10"/>
            <a:ext cx="9184680" cy="688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73</a:t>
            </a:fld>
            <a:endParaRPr lang="en-GB"/>
          </a:p>
        </p:txBody>
      </p:sp>
      <p:sp>
        <p:nvSpPr>
          <p:cNvPr id="3" name="TextBox 2"/>
          <p:cNvSpPr txBox="1"/>
          <p:nvPr/>
        </p:nvSpPr>
        <p:spPr bwMode="auto">
          <a:xfrm>
            <a:off x="3995936" y="4802977"/>
            <a:ext cx="410445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bibliography is sorted as more citations are added</a:t>
            </a:r>
            <a:endParaRPr lang="en-GB" sz="2400" b="1" dirty="0">
              <a:solidFill>
                <a:srgbClr val="000000"/>
              </a:solidFill>
              <a:latin typeface="Lucida Sans" pitchFamily="34" charset="0"/>
            </a:endParaRPr>
          </a:p>
        </p:txBody>
      </p:sp>
      <p:cxnSp>
        <p:nvCxnSpPr>
          <p:cNvPr id="6" name="Straight Arrow Connector 5"/>
          <p:cNvCxnSpPr/>
          <p:nvPr/>
        </p:nvCxnSpPr>
        <p:spPr bwMode="auto">
          <a:xfrm flipH="1" flipV="1">
            <a:off x="3059832" y="548680"/>
            <a:ext cx="1872208" cy="86227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3995936" y="979815"/>
            <a:ext cx="410445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Change the reference style here if required</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555609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 citations</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74</a:t>
            </a:fld>
            <a:endParaRPr lang="en-GB"/>
          </a:p>
        </p:txBody>
      </p:sp>
    </p:spTree>
    <p:extLst>
      <p:ext uri="{BB962C8B-B14F-4D97-AF65-F5344CB8AC3E}">
        <p14:creationId xmlns:p14="http://schemas.microsoft.com/office/powerpoint/2010/main" val="1992923473"/>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75</a:t>
            </a:fld>
            <a:endParaRPr lang="en-GB"/>
          </a:p>
        </p:txBody>
      </p:sp>
      <p:cxnSp>
        <p:nvCxnSpPr>
          <p:cNvPr id="6" name="Straight Arrow Connector 5"/>
          <p:cNvCxnSpPr/>
          <p:nvPr/>
        </p:nvCxnSpPr>
        <p:spPr bwMode="auto">
          <a:xfrm flipV="1">
            <a:off x="4573035" y="2492896"/>
            <a:ext cx="431013" cy="221569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2483768" y="4293096"/>
            <a:ext cx="4392488"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in the citation, then go to 'Edit Citations'</a:t>
            </a:r>
            <a:endParaRPr lang="en-GB" sz="2400" b="1" dirty="0">
              <a:solidFill>
                <a:srgbClr val="000000"/>
              </a:solidFill>
              <a:latin typeface="Lucida Sans" pitchFamily="34" charset="0"/>
            </a:endParaRPr>
          </a:p>
        </p:txBody>
      </p:sp>
      <p:sp>
        <p:nvSpPr>
          <p:cNvPr id="4" name="Oval 3"/>
          <p:cNvSpPr/>
          <p:nvPr/>
        </p:nvSpPr>
        <p:spPr bwMode="auto">
          <a:xfrm>
            <a:off x="819250" y="116632"/>
            <a:ext cx="1008112" cy="1008112"/>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GB"/>
          </a:p>
        </p:txBody>
      </p:sp>
    </p:spTree>
    <p:extLst>
      <p:ext uri="{BB962C8B-B14F-4D97-AF65-F5344CB8AC3E}">
        <p14:creationId xmlns:p14="http://schemas.microsoft.com/office/powerpoint/2010/main" val="4098917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7930"/>
            <a:ext cx="5715000" cy="5715000"/>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76</a:t>
            </a:fld>
            <a:endParaRPr lang="en-GB"/>
          </a:p>
        </p:txBody>
      </p:sp>
      <p:cxnSp>
        <p:nvCxnSpPr>
          <p:cNvPr id="5" name="Straight Arrow Connector 4"/>
          <p:cNvCxnSpPr/>
          <p:nvPr/>
        </p:nvCxnSpPr>
        <p:spPr bwMode="auto">
          <a:xfrm flipH="1">
            <a:off x="2627784" y="3174360"/>
            <a:ext cx="3024336" cy="83070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Arrow Connector 6"/>
          <p:cNvCxnSpPr/>
          <p:nvPr/>
        </p:nvCxnSpPr>
        <p:spPr bwMode="auto">
          <a:xfrm flipH="1">
            <a:off x="5076056" y="3265430"/>
            <a:ext cx="576064" cy="217979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4860032" y="2204864"/>
            <a:ext cx="4032448" cy="1938992"/>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To add page numbers to a citation, type the exact letter string required in the SUFFIX box, then click OK</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432981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77</a:t>
            </a:fld>
            <a:endParaRPr lang="en-GB"/>
          </a:p>
        </p:txBody>
      </p:sp>
      <p:cxnSp>
        <p:nvCxnSpPr>
          <p:cNvPr id="5" name="Straight Arrow Connector 4"/>
          <p:cNvCxnSpPr/>
          <p:nvPr/>
        </p:nvCxnSpPr>
        <p:spPr bwMode="auto">
          <a:xfrm flipH="1" flipV="1">
            <a:off x="3923928" y="2492896"/>
            <a:ext cx="648072" cy="237626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 Box 5"/>
          <p:cNvSpPr txBox="1">
            <a:spLocks noChangeArrowheads="1"/>
          </p:cNvSpPr>
          <p:nvPr/>
        </p:nvSpPr>
        <p:spPr bwMode="auto">
          <a:xfrm>
            <a:off x="2532172" y="4692045"/>
            <a:ext cx="4535488" cy="830997"/>
          </a:xfrm>
          <a:prstGeom prst="rect">
            <a:avLst/>
          </a:prstGeom>
          <a:solidFill>
            <a:srgbClr val="FFFF99"/>
          </a:solidFill>
          <a:ln w="28575"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r>
              <a:rPr lang="en-GB" sz="2400" b="1" dirty="0" smtClean="0">
                <a:solidFill>
                  <a:srgbClr val="000000"/>
                </a:solidFill>
                <a:latin typeface="Lucida Sans" pitchFamily="34" charset="0"/>
              </a:rPr>
              <a:t>The suffix text is attached to the citation </a:t>
            </a:r>
            <a:endParaRPr lang="en-GB" dirty="0"/>
          </a:p>
        </p:txBody>
      </p:sp>
    </p:spTree>
    <p:extLst>
      <p:ext uri="{BB962C8B-B14F-4D97-AF65-F5344CB8AC3E}">
        <p14:creationId xmlns:p14="http://schemas.microsoft.com/office/powerpoint/2010/main" val="1060951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66" y="0"/>
            <a:ext cx="9133434" cy="685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78</a:t>
            </a:fld>
            <a:endParaRPr lang="en-GB"/>
          </a:p>
        </p:txBody>
      </p:sp>
      <p:sp>
        <p:nvSpPr>
          <p:cNvPr id="3" name="TextBox 2"/>
          <p:cNvSpPr txBox="1"/>
          <p:nvPr/>
        </p:nvSpPr>
        <p:spPr bwMode="auto">
          <a:xfrm>
            <a:off x="179512" y="404664"/>
            <a:ext cx="3758453"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To remove a citation completely, go to 'Edit Citation(s)'</a:t>
            </a:r>
            <a:endParaRPr lang="en-GB" sz="2400" b="1" dirty="0">
              <a:solidFill>
                <a:srgbClr val="000000"/>
              </a:solidFill>
              <a:latin typeface="Lucida Sans" pitchFamily="34" charset="0"/>
            </a:endParaRPr>
          </a:p>
        </p:txBody>
      </p:sp>
      <p:cxnSp>
        <p:nvCxnSpPr>
          <p:cNvPr id="6" name="Straight Arrow Connector 5"/>
          <p:cNvCxnSpPr/>
          <p:nvPr/>
        </p:nvCxnSpPr>
        <p:spPr bwMode="auto">
          <a:xfrm flipV="1">
            <a:off x="5076056" y="2420888"/>
            <a:ext cx="792088" cy="1944216"/>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3419872" y="4077072"/>
            <a:ext cx="554461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Highlight the required reference, and choose 'Remove Citation' from the dropdown menu</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751922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79</a:t>
            </a:fld>
            <a:endParaRPr lang="en-GB"/>
          </a:p>
        </p:txBody>
      </p:sp>
      <p:sp>
        <p:nvSpPr>
          <p:cNvPr id="3" name="TextBox 2"/>
          <p:cNvSpPr txBox="1"/>
          <p:nvPr/>
        </p:nvSpPr>
        <p:spPr bwMode="auto">
          <a:xfrm>
            <a:off x="2627784" y="3861048"/>
            <a:ext cx="4464496" cy="1200329"/>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The reference is deleted from both the citations and bibliography</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560796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3500"/>
          <a:stretch/>
        </p:blipFill>
        <p:spPr>
          <a:xfrm>
            <a:off x="0" y="25474"/>
            <a:ext cx="9144000" cy="6617973"/>
          </a:xfrm>
          <a:prstGeom prst="rect">
            <a:avLst/>
          </a:prstGeom>
        </p:spPr>
      </p:pic>
      <p:sp>
        <p:nvSpPr>
          <p:cNvPr id="921603" name="Line 6"/>
          <p:cNvSpPr>
            <a:spLocks noChangeShapeType="1"/>
          </p:cNvSpPr>
          <p:nvPr/>
        </p:nvSpPr>
        <p:spPr bwMode="auto">
          <a:xfrm flipV="1">
            <a:off x="4788024" y="548681"/>
            <a:ext cx="1728192" cy="314791"/>
          </a:xfrm>
          <a:prstGeom prst="line">
            <a:avLst/>
          </a:prstGeom>
          <a:noFill/>
          <a:ln w="57150">
            <a:solidFill>
              <a:srgbClr val="FF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endParaRPr lang="en-GB"/>
          </a:p>
        </p:txBody>
      </p:sp>
      <p:sp>
        <p:nvSpPr>
          <p:cNvPr id="921604" name="Text Box 10"/>
          <p:cNvSpPr txBox="1">
            <a:spLocks noChangeArrowheads="1"/>
          </p:cNvSpPr>
          <p:nvPr/>
        </p:nvSpPr>
        <p:spPr bwMode="auto">
          <a:xfrm>
            <a:off x="2915816" y="742823"/>
            <a:ext cx="2339975" cy="423863"/>
          </a:xfrm>
          <a:prstGeom prst="rect">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2400" b="1" dirty="0">
                <a:solidFill>
                  <a:srgbClr val="000000"/>
                </a:solidFill>
                <a:latin typeface="Lucida Sans" pitchFamily="34" charset="0"/>
              </a:rPr>
              <a:t>… or 'Sign In'</a:t>
            </a:r>
          </a:p>
        </p:txBody>
      </p:sp>
      <p:sp>
        <p:nvSpPr>
          <p:cNvPr id="921605" name="Line 6"/>
          <p:cNvSpPr>
            <a:spLocks noChangeShapeType="1"/>
          </p:cNvSpPr>
          <p:nvPr/>
        </p:nvSpPr>
        <p:spPr bwMode="auto">
          <a:xfrm flipV="1">
            <a:off x="4788024" y="1143790"/>
            <a:ext cx="1854064" cy="1565129"/>
          </a:xfrm>
          <a:prstGeom prst="line">
            <a:avLst/>
          </a:prstGeom>
          <a:noFill/>
          <a:ln w="57150">
            <a:solidFill>
              <a:srgbClr val="FF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endParaRPr lang="en-GB"/>
          </a:p>
        </p:txBody>
      </p:sp>
      <p:sp>
        <p:nvSpPr>
          <p:cNvPr id="921606" name="Text Box 10"/>
          <p:cNvSpPr txBox="1">
            <a:spLocks noChangeArrowheads="1"/>
          </p:cNvSpPr>
          <p:nvPr/>
        </p:nvSpPr>
        <p:spPr bwMode="auto">
          <a:xfrm>
            <a:off x="1294978" y="2352563"/>
            <a:ext cx="3960813" cy="788987"/>
          </a:xfrm>
          <a:prstGeom prst="rect">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2400" b="1" dirty="0">
                <a:solidFill>
                  <a:srgbClr val="000000"/>
                </a:solidFill>
                <a:latin typeface="Lucida Sans" pitchFamily="34" charset="0"/>
              </a:rPr>
              <a:t>Register on the Web of </a:t>
            </a:r>
            <a:r>
              <a:rPr lang="en-GB" sz="2400" b="1" dirty="0" smtClean="0">
                <a:solidFill>
                  <a:srgbClr val="000000"/>
                </a:solidFill>
                <a:latin typeface="Lucida Sans" pitchFamily="34" charset="0"/>
              </a:rPr>
              <a:t>Science </a:t>
            </a:r>
            <a:r>
              <a:rPr lang="en-GB" sz="2400" b="1" dirty="0">
                <a:solidFill>
                  <a:srgbClr val="000000"/>
                </a:solidFill>
                <a:latin typeface="Lucida Sans" pitchFamily="34" charset="0"/>
              </a:rPr>
              <a:t>database…</a:t>
            </a:r>
          </a:p>
        </p:txBody>
      </p:sp>
      <p:sp>
        <p:nvSpPr>
          <p:cNvPr id="2" name="Slide Number Placeholder 1"/>
          <p:cNvSpPr>
            <a:spLocks noGrp="1"/>
          </p:cNvSpPr>
          <p:nvPr>
            <p:ph type="sldNum" sz="quarter" idx="12"/>
          </p:nvPr>
        </p:nvSpPr>
        <p:spPr/>
        <p:txBody>
          <a:bodyPr/>
          <a:lstStyle/>
          <a:p>
            <a:pPr>
              <a:defRPr/>
            </a:pPr>
            <a:fld id="{FC4F85A5-0503-43E3-A158-C4C7E54C0F27}" type="slidenum">
              <a:rPr lang="en-GB" smtClean="0"/>
              <a:pPr>
                <a:defRPr/>
              </a:pPr>
              <a:t>8</a:t>
            </a:fld>
            <a:endParaRPr lang="en-GB"/>
          </a:p>
        </p:txBody>
      </p:sp>
    </p:spTree>
    <p:extLst>
      <p:ext uri="{BB962C8B-B14F-4D97-AF65-F5344CB8AC3E}">
        <p14:creationId xmlns:p14="http://schemas.microsoft.com/office/powerpoint/2010/main" val="1504811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606"/>
                                        </p:tgtEl>
                                        <p:attrNameLst>
                                          <p:attrName>style.visibility</p:attrName>
                                        </p:attrNameLst>
                                      </p:cBhvr>
                                      <p:to>
                                        <p:strVal val="visible"/>
                                      </p:to>
                                    </p:set>
                                    <p:animEffect transition="in" filter="fade">
                                      <p:cBhvr>
                                        <p:cTn id="7" dur="2000"/>
                                        <p:tgtEl>
                                          <p:spTgt spid="92160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605"/>
                                        </p:tgtEl>
                                        <p:attrNameLst>
                                          <p:attrName>style.visibility</p:attrName>
                                        </p:attrNameLst>
                                      </p:cBhvr>
                                      <p:to>
                                        <p:strVal val="visible"/>
                                      </p:to>
                                    </p:set>
                                    <p:animEffect transition="in" filter="fade">
                                      <p:cBhvr>
                                        <p:cTn id="11" dur="2000"/>
                                        <p:tgtEl>
                                          <p:spTgt spid="921605"/>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604"/>
                                        </p:tgtEl>
                                        <p:attrNameLst>
                                          <p:attrName>style.visibility</p:attrName>
                                        </p:attrNameLst>
                                      </p:cBhvr>
                                      <p:to>
                                        <p:strVal val="visible"/>
                                      </p:to>
                                    </p:set>
                                    <p:animEffect transition="in" filter="fade">
                                      <p:cBhvr>
                                        <p:cTn id="15" dur="2000"/>
                                        <p:tgtEl>
                                          <p:spTgt spid="92160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603"/>
                                        </p:tgtEl>
                                        <p:attrNameLst>
                                          <p:attrName>style.visibility</p:attrName>
                                        </p:attrNameLst>
                                      </p:cBhvr>
                                      <p:to>
                                        <p:strVal val="visible"/>
                                      </p:to>
                                    </p:set>
                                    <p:animEffect transition="in" filter="fade">
                                      <p:cBhvr>
                                        <p:cTn id="19" dur="2000"/>
                                        <p:tgtEl>
                                          <p:spTgt spid="92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3" grpId="0" animBg="1"/>
      <p:bldP spid="921604" grpId="0" animBg="1"/>
      <p:bldP spid="921605" grpId="0" animBg="1"/>
      <p:bldP spid="92160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the bibliography layout</a:t>
            </a:r>
            <a:endParaRPr lang="en-GB" dirty="0"/>
          </a:p>
        </p:txBody>
      </p:sp>
      <p:sp>
        <p:nvSpPr>
          <p:cNvPr id="3" name="Slide Number Placeholder 2"/>
          <p:cNvSpPr>
            <a:spLocks noGrp="1"/>
          </p:cNvSpPr>
          <p:nvPr>
            <p:ph type="sldNum" sz="quarter" idx="12"/>
          </p:nvPr>
        </p:nvSpPr>
        <p:spPr/>
        <p:txBody>
          <a:bodyPr/>
          <a:lstStyle/>
          <a:p>
            <a:pPr>
              <a:defRPr/>
            </a:pPr>
            <a:fld id="{FAC4024C-E8CB-4A36-A0F9-7DCC4A757B5E}" type="slidenum">
              <a:rPr lang="en-GB" smtClean="0"/>
              <a:pPr>
                <a:defRPr/>
              </a:pPr>
              <a:t>80</a:t>
            </a:fld>
            <a:endParaRPr lang="en-GB"/>
          </a:p>
        </p:txBody>
      </p:sp>
    </p:spTree>
    <p:extLst>
      <p:ext uri="{BB962C8B-B14F-4D97-AF65-F5344CB8AC3E}">
        <p14:creationId xmlns:p14="http://schemas.microsoft.com/office/powerpoint/2010/main" val="1074482639"/>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 y="34279"/>
            <a:ext cx="9154294" cy="686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81</a:t>
            </a:fld>
            <a:endParaRPr lang="en-GB"/>
          </a:p>
        </p:txBody>
      </p:sp>
      <p:cxnSp>
        <p:nvCxnSpPr>
          <p:cNvPr id="5" name="Straight Arrow Connector 4"/>
          <p:cNvCxnSpPr/>
          <p:nvPr/>
        </p:nvCxnSpPr>
        <p:spPr bwMode="auto">
          <a:xfrm flipH="1" flipV="1">
            <a:off x="3315494" y="1052736"/>
            <a:ext cx="1584176" cy="3096344"/>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963566" y="3861048"/>
            <a:ext cx="4320480"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Click to go to the 'Format Bibliography' tab </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1344287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97" y="548680"/>
            <a:ext cx="5164981" cy="4793209"/>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82</a:t>
            </a:fld>
            <a:endParaRPr lang="en-GB"/>
          </a:p>
        </p:txBody>
      </p:sp>
      <p:sp>
        <p:nvSpPr>
          <p:cNvPr id="3" name="TextBox 2"/>
          <p:cNvSpPr txBox="1"/>
          <p:nvPr/>
        </p:nvSpPr>
        <p:spPr bwMode="auto">
          <a:xfrm>
            <a:off x="480876" y="5733256"/>
            <a:ext cx="3600400" cy="461665"/>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Use the 'Layout' tab</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2544440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824525"/>
            <a:ext cx="4901498" cy="4548691"/>
          </a:xfrm>
          <a:prstGeom prst="rect">
            <a:avLst/>
          </a:prstGeom>
          <a:noFill/>
          <a:ln w="9525">
            <a:solidFill>
              <a:srgbClr val="224568"/>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83</a:t>
            </a:fld>
            <a:endParaRPr lang="en-GB"/>
          </a:p>
        </p:txBody>
      </p:sp>
      <p:cxnSp>
        <p:nvCxnSpPr>
          <p:cNvPr id="6" name="Straight Arrow Connector 5"/>
          <p:cNvCxnSpPr/>
          <p:nvPr/>
        </p:nvCxnSpPr>
        <p:spPr bwMode="auto">
          <a:xfrm>
            <a:off x="2015716" y="3068960"/>
            <a:ext cx="1692188" cy="1080120"/>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bwMode="auto">
          <a:xfrm>
            <a:off x="323528" y="2543788"/>
            <a:ext cx="3384376"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Reduce the hanging indent…</a:t>
            </a:r>
            <a:endParaRPr lang="en-GB" sz="2400" b="1" dirty="0">
              <a:solidFill>
                <a:srgbClr val="000000"/>
              </a:solidFill>
              <a:latin typeface="Lucida Sans" pitchFamily="34" charset="0"/>
            </a:endParaRPr>
          </a:p>
        </p:txBody>
      </p:sp>
      <p:cxnSp>
        <p:nvCxnSpPr>
          <p:cNvPr id="8" name="Straight Arrow Connector 7"/>
          <p:cNvCxnSpPr/>
          <p:nvPr/>
        </p:nvCxnSpPr>
        <p:spPr bwMode="auto">
          <a:xfrm flipH="1" flipV="1">
            <a:off x="6660232" y="4797152"/>
            <a:ext cx="1728192" cy="1152128"/>
          </a:xfrm>
          <a:prstGeom prst="straightConnector1">
            <a:avLst/>
          </a:prstGeom>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Box 3"/>
          <p:cNvSpPr txBox="1"/>
          <p:nvPr/>
        </p:nvSpPr>
        <p:spPr bwMode="auto">
          <a:xfrm>
            <a:off x="4355976" y="5733256"/>
            <a:ext cx="4407085" cy="830997"/>
          </a:xfrm>
          <a:prstGeom prst="rect">
            <a:avLst/>
          </a:prstGeom>
          <a:solidFill>
            <a:srgbClr val="FFFF99"/>
          </a:solidFill>
          <a:ln w="28575" cap="sq">
            <a:solidFill>
              <a:srgbClr val="000000"/>
            </a:solidFill>
            <a:miter lim="800000"/>
            <a:headEnd type="none" w="sm" len="sm"/>
            <a:tailEnd type="none" w="sm" len="sm"/>
          </a:ln>
          <a:effectLst/>
          <a:extLst/>
        </p:spPr>
        <p:txBody>
          <a:bodyPr wrap="square" rtlCol="0">
            <a:spAutoFit/>
          </a:bodyPr>
          <a:lstStyle/>
          <a:p>
            <a:pPr algn="l" eaLnBrk="1" hangingPunct="1"/>
            <a:r>
              <a:rPr lang="en-GB" sz="2400" b="1" dirty="0" smtClean="0">
                <a:solidFill>
                  <a:srgbClr val="000000"/>
                </a:solidFill>
                <a:latin typeface="Lucida Sans" pitchFamily="34" charset="0"/>
              </a:rPr>
              <a:t>… and insert line spaces between references</a:t>
            </a:r>
            <a:endParaRPr lang="en-GB" sz="2400" b="1" dirty="0">
              <a:solidFill>
                <a:srgbClr val="000000"/>
              </a:solidFill>
              <a:latin typeface="Lucida Sans" pitchFamily="34" charset="0"/>
            </a:endParaRPr>
          </a:p>
        </p:txBody>
      </p:sp>
    </p:spTree>
    <p:extLst>
      <p:ext uri="{BB962C8B-B14F-4D97-AF65-F5344CB8AC3E}">
        <p14:creationId xmlns:p14="http://schemas.microsoft.com/office/powerpoint/2010/main" val="3019821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7E42E9-B338-4384-82FA-00A65C816292}" type="slidenum">
              <a:rPr lang="en-GB" smtClean="0"/>
              <a:pPr>
                <a:defRPr/>
              </a:pPr>
              <a:t>84</a:t>
            </a:fld>
            <a:endParaRPr lang="en-GB"/>
          </a:p>
        </p:txBody>
      </p:sp>
    </p:spTree>
    <p:extLst>
      <p:ext uri="{BB962C8B-B14F-4D97-AF65-F5344CB8AC3E}">
        <p14:creationId xmlns:p14="http://schemas.microsoft.com/office/powerpoint/2010/main" val="3300048717"/>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GB" smtClean="0"/>
              <a:t>Get more help</a:t>
            </a:r>
          </a:p>
        </p:txBody>
      </p:sp>
      <p:sp>
        <p:nvSpPr>
          <p:cNvPr id="124931" name="Rectangle 3"/>
          <p:cNvSpPr>
            <a:spLocks noGrp="1" noChangeArrowheads="1"/>
          </p:cNvSpPr>
          <p:nvPr>
            <p:ph type="body" idx="1"/>
          </p:nvPr>
        </p:nvSpPr>
        <p:spPr>
          <a:xfrm>
            <a:off x="323850" y="2060575"/>
            <a:ext cx="8426450" cy="3313113"/>
          </a:xfrm>
        </p:spPr>
        <p:txBody>
          <a:bodyPr/>
          <a:lstStyle/>
          <a:p>
            <a:pPr eaLnBrk="1" hangingPunct="1"/>
            <a:r>
              <a:rPr lang="en-GB" sz="2600" dirty="0" smtClean="0"/>
              <a:t>Find library guides at</a:t>
            </a:r>
          </a:p>
          <a:p>
            <a:pPr eaLnBrk="1" hangingPunct="1">
              <a:buFont typeface="Wingdings" pitchFamily="2" charset="2"/>
              <a:buNone/>
            </a:pPr>
            <a:r>
              <a:rPr lang="en-GB" sz="2600" dirty="0" smtClean="0">
                <a:hlinkClick r:id="rId4"/>
              </a:rPr>
              <a:t>http://library.soton.ac.uk/endnote</a:t>
            </a:r>
            <a:r>
              <a:rPr lang="en-GB" sz="2600" dirty="0" smtClean="0"/>
              <a:t> </a:t>
            </a:r>
          </a:p>
          <a:p>
            <a:pPr eaLnBrk="1" hangingPunct="1"/>
            <a:r>
              <a:rPr lang="en-GB" sz="2600" dirty="0" smtClean="0">
                <a:hlinkClick r:id="rId5"/>
              </a:rPr>
              <a:t>www.edshare.soton.ac.uk</a:t>
            </a:r>
            <a:endParaRPr lang="en-GB" sz="2600" dirty="0" smtClean="0"/>
          </a:p>
          <a:p>
            <a:pPr eaLnBrk="1" hangingPunct="1"/>
            <a:r>
              <a:rPr lang="en-GB" sz="2600" dirty="0" smtClean="0"/>
              <a:t>EndNote Help pages</a:t>
            </a:r>
          </a:p>
          <a:p>
            <a:pPr eaLnBrk="1" hangingPunct="1"/>
            <a:r>
              <a:rPr lang="en-GB" sz="2600" dirty="0" smtClean="0"/>
              <a:t>Contact libenqs@soton.ac.uk</a:t>
            </a:r>
          </a:p>
        </p:txBody>
      </p:sp>
      <p:sp>
        <p:nvSpPr>
          <p:cNvPr id="2" name="Slide Number Placeholder 1"/>
          <p:cNvSpPr>
            <a:spLocks noGrp="1"/>
          </p:cNvSpPr>
          <p:nvPr>
            <p:ph type="sldNum" sz="quarter" idx="12"/>
          </p:nvPr>
        </p:nvSpPr>
        <p:spPr/>
        <p:txBody>
          <a:bodyPr/>
          <a:lstStyle/>
          <a:p>
            <a:pPr>
              <a:defRPr/>
            </a:pPr>
            <a:fld id="{1F67F4B6-871E-4C77-B175-DE993B74D00D}" type="slidenum">
              <a:rPr lang="en-GB" smtClean="0"/>
              <a:pPr>
                <a:defRPr/>
              </a:pPr>
              <a:t>85</a:t>
            </a:fld>
            <a:endParaRPr lang="en-GB"/>
          </a:p>
        </p:txBody>
      </p:sp>
    </p:spTree>
    <p:custDataLst>
      <p:tags r:id="rId1"/>
    </p:custData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3981"/>
          <a:stretch/>
        </p:blipFill>
        <p:spPr>
          <a:xfrm>
            <a:off x="0" y="188640"/>
            <a:ext cx="9144000" cy="6585031"/>
          </a:xfrm>
          <a:prstGeom prst="rect">
            <a:avLst/>
          </a:prstGeom>
        </p:spPr>
      </p:pic>
      <p:sp>
        <p:nvSpPr>
          <p:cNvPr id="310274" name="Slide Number Placeholder 2"/>
          <p:cNvSpPr txBox="1">
            <a:spLocks noGrp="1"/>
          </p:cNvSpPr>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840DE548-2917-478A-95D6-AF54AD48763D}" type="slidenum">
              <a:rPr lang="en-GB" sz="1400">
                <a:latin typeface="Lucida Sans" pitchFamily="34" charset="0"/>
              </a:rPr>
              <a:pPr algn="r"/>
              <a:t>9</a:t>
            </a:fld>
            <a:endParaRPr lang="en-GB" sz="1400">
              <a:latin typeface="Lucida Sans" pitchFamily="34" charset="0"/>
            </a:endParaRPr>
          </a:p>
        </p:txBody>
      </p:sp>
      <p:sp>
        <p:nvSpPr>
          <p:cNvPr id="925700" name="Line 6"/>
          <p:cNvSpPr>
            <a:spLocks noChangeShapeType="1"/>
          </p:cNvSpPr>
          <p:nvPr/>
        </p:nvSpPr>
        <p:spPr bwMode="auto">
          <a:xfrm flipV="1">
            <a:off x="4788619" y="692696"/>
            <a:ext cx="0" cy="1296144"/>
          </a:xfrm>
          <a:prstGeom prst="line">
            <a:avLst/>
          </a:prstGeom>
          <a:noFill/>
          <a:ln w="57150">
            <a:solidFill>
              <a:srgbClr val="FF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endParaRPr lang="en-GB"/>
          </a:p>
        </p:txBody>
      </p:sp>
      <p:sp>
        <p:nvSpPr>
          <p:cNvPr id="925701" name="Text Box 10"/>
          <p:cNvSpPr txBox="1">
            <a:spLocks noChangeArrowheads="1"/>
          </p:cNvSpPr>
          <p:nvPr/>
        </p:nvSpPr>
        <p:spPr bwMode="auto">
          <a:xfrm>
            <a:off x="3059832" y="1988840"/>
            <a:ext cx="4068762" cy="423863"/>
          </a:xfrm>
          <a:prstGeom prst="rect">
            <a:avLst/>
          </a:prstGeom>
          <a:solidFill>
            <a:srgbClr val="FFFF9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2400" b="1" dirty="0">
                <a:solidFill>
                  <a:srgbClr val="000000"/>
                </a:solidFill>
                <a:latin typeface="Lucida Sans" pitchFamily="34" charset="0"/>
              </a:rPr>
              <a:t>Select </a:t>
            </a:r>
            <a:r>
              <a:rPr lang="en-GB" sz="2400" b="1" dirty="0" smtClean="0">
                <a:solidFill>
                  <a:srgbClr val="000000"/>
                </a:solidFill>
                <a:latin typeface="Lucida Sans" pitchFamily="34" charset="0"/>
              </a:rPr>
              <a:t>'EndNote'</a:t>
            </a:r>
            <a:endParaRPr lang="en-GB" sz="2400" b="1" dirty="0">
              <a:solidFill>
                <a:srgbClr val="000000"/>
              </a:solidFill>
              <a:latin typeface="Lucida Sans" pitchFamily="34" charset="0"/>
            </a:endParaRPr>
          </a:p>
        </p:txBody>
      </p:sp>
      <p:sp>
        <p:nvSpPr>
          <p:cNvPr id="2" name="Slide Number Placeholder 1"/>
          <p:cNvSpPr>
            <a:spLocks noGrp="1"/>
          </p:cNvSpPr>
          <p:nvPr>
            <p:ph type="sldNum" sz="quarter" idx="12"/>
          </p:nvPr>
        </p:nvSpPr>
        <p:spPr/>
        <p:txBody>
          <a:bodyPr/>
          <a:lstStyle/>
          <a:p>
            <a:pPr>
              <a:defRPr/>
            </a:pPr>
            <a:fld id="{FC4F85A5-0503-43E3-A158-C4C7E54C0F27}" type="slidenum">
              <a:rPr lang="en-GB" smtClean="0"/>
              <a:pPr>
                <a:defRPr/>
              </a:pPr>
              <a:t>9</a:t>
            </a:fld>
            <a:endParaRPr lang="en-GB"/>
          </a:p>
        </p:txBody>
      </p:sp>
    </p:spTree>
    <p:extLst>
      <p:ext uri="{BB962C8B-B14F-4D97-AF65-F5344CB8AC3E}">
        <p14:creationId xmlns:p14="http://schemas.microsoft.com/office/powerpoint/2010/main" val="1853130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5701"/>
                                        </p:tgtEl>
                                        <p:attrNameLst>
                                          <p:attrName>style.visibility</p:attrName>
                                        </p:attrNameLst>
                                      </p:cBhvr>
                                      <p:to>
                                        <p:strVal val="visible"/>
                                      </p:to>
                                    </p:set>
                                    <p:animEffect transition="in" filter="fade">
                                      <p:cBhvr>
                                        <p:cTn id="7" dur="2000"/>
                                        <p:tgtEl>
                                          <p:spTgt spid="925701"/>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5700"/>
                                        </p:tgtEl>
                                        <p:attrNameLst>
                                          <p:attrName>style.visibility</p:attrName>
                                        </p:attrNameLst>
                                      </p:cBhvr>
                                      <p:to>
                                        <p:strVal val="visible"/>
                                      </p:to>
                                    </p:set>
                                    <p:animEffect transition="in" filter="fade">
                                      <p:cBhvr>
                                        <p:cTn id="11" dur="2000"/>
                                        <p:tgtEl>
                                          <p:spTgt spid="92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0" grpId="0" animBg="1"/>
      <p:bldP spid="92570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Ew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ARTICULATE_PROJECT_OPEN" val="0"/>
  <p:tag name="MMPROD_UIDATA" val="&lt;database version=&quot;8.0&quot;&gt;&lt;object type=&quot;1&quot; unique_id=&quot;10001&quot;&gt;&lt;property id=&quot;20141&quot; value=&quot;EndNote X3&quot;/&gt;&lt;property id=&quot;20144&quot; value=&quot;1&quot;/&gt;&lt;property id=&quot;20146&quot; value=&quot;0&quot;/&gt;&lt;property id=&quot;20147&quot; value=&quot;0&quot;/&gt;&lt;property id=&quot;20148&quot; value=&quot;5&quot;/&gt;&lt;property id=&quot;20184&quot; value=&quot;7&quot;/&gt;&lt;object type=&quot;8&quot; unique_id=&quot;10287&quot;&gt;&lt;/object&gt;&lt;object type=&quot;2&quot; unique_id=&quot;10288&quot;&gt;&lt;object type=&quot;3&quot; unique_id=&quot;10289&quot;&gt;&lt;property id=&quot;20148&quot; value=&quot;5&quot;/&gt;&lt;property id=&quot;20300&quot; value=&quot;Slide 1 - &amp;quot;EndNote Online - getting started&amp;quot;&quot;/&gt;&lt;property id=&quot;20303&quot; value=&quot;-1&quot;/&gt;&lt;property id=&quot;20307&quot; value=&quot;256&quot;/&gt;&lt;/object&gt;&lt;object type=&quot;3&quot; unique_id=&quot;10290&quot;&gt;&lt;property id=&quot;20148&quot; value=&quot;5&quot;/&gt;&lt;property id=&quot;20300&quot; value=&quot;Slide 3 - &amp;quot;What is EndNote Online for?&amp;quot;&quot;/&gt;&lt;property id=&quot;20303&quot; value=&quot;-1&quot;/&gt;&lt;property id=&quot;20307&quot; value=&quot;257&quot;/&gt;&lt;/object&gt;&lt;object type=&quot;3&quot; unique_id=&quot;10502&quot;&gt;&lt;property id=&quot;20148&quot; value=&quot;5&quot;/&gt;&lt;property id=&quot;20300&quot; value=&quot;Slide 85 - &amp;quot;Get more help&amp;quot;&quot;/&gt;&lt;property id=&quot;20303&quot; value=&quot;-1&quot;/&gt;&lt;property id=&quot;20307&quot; value=&quot;291&quot;/&gt;&lt;/object&gt;&lt;object type=&quot;3&quot; unique_id=&quot;38868&quot;&gt;&lt;property id=&quot;20148&quot; value=&quot;5&quot;/&gt;&lt;property id=&quot;20300&quot; value=&quot;Slide 2 - &amp;quot;Why use EndNote Online?&amp;quot;&quot;/&gt;&lt;property id=&quot;20307&quot; value=&quot;457&quot;/&gt;&lt;/object&gt;&lt;object type=&quot;3&quot; unique_id=&quot;38869&quot;&gt;&lt;property id=&quot;20148&quot; value=&quot;5&quot;/&gt;&lt;property id=&quot;20300&quot; value=&quot;Slide 6&quot;/&gt;&lt;property id=&quot;20307&quot; value=&quot;452&quot;/&gt;&lt;/object&gt;&lt;object type=&quot;3&quot; unique_id=&quot;38870&quot;&gt;&lt;property id=&quot;20148&quot; value=&quot;5&quot;/&gt;&lt;property id=&quot;20300&quot; value=&quot;Slide 7&quot;/&gt;&lt;property id=&quot;20307&quot; value=&quot;453&quot;/&gt;&lt;/object&gt;&lt;object type=&quot;3&quot; unique_id=&quot;38871&quot;&gt;&lt;property id=&quot;20148&quot; value=&quot;5&quot;/&gt;&lt;property id=&quot;20300&quot; value=&quot;Slide 8&quot;/&gt;&lt;property id=&quot;20307&quot; value=&quot;454&quot;/&gt;&lt;/object&gt;&lt;object type=&quot;3&quot; unique_id=&quot;38872&quot;&gt;&lt;property id=&quot;20148&quot; value=&quot;5&quot;/&gt;&lt;property id=&quot;20300&quot; value=&quot;Slide 9&quot;/&gt;&lt;property id=&quot;20307&quot; value=&quot;456&quot;/&gt;&lt;/object&gt;&lt;object type=&quot;3&quot; unique_id=&quot;38873&quot;&gt;&lt;property id=&quot;20148&quot; value=&quot;5&quot;/&gt;&lt;property id=&quot;20300&quot; value=&quot;Slide 10&quot;/&gt;&lt;property id=&quot;20307&quot; value=&quot;473&quot;/&gt;&lt;/object&gt;&lt;object type=&quot;3&quot; unique_id=&quot;38874&quot;&gt;&lt;property id=&quot;20148&quot; value=&quot;5&quot;/&gt;&lt;property id=&quot;20300&quot; value=&quot;Slide 11 - &amp;quot;Collect references&amp;quot;&quot;/&gt;&lt;property id=&quot;20307&quot; value=&quot;458&quot;/&gt;&lt;/object&gt;&lt;object type=&quot;3&quot; unique_id=&quot;38875&quot;&gt;&lt;property id=&quot;20148&quot; value=&quot;5&quot;/&gt;&lt;property id=&quot;20300&quot; value=&quot;Slide 12 - &amp;quot;Search online databases&amp;quot;&quot;/&gt;&lt;property id=&quot;20307&quot; value=&quot;459&quot;/&gt;&lt;/object&gt;&lt;object type=&quot;3&quot; unique_id=&quot;38876&quot;&gt;&lt;property id=&quot;20148&quot; value=&quot;5&quot;/&gt;&lt;property id=&quot;20300&quot; value=&quot;Slide 13&quot;/&gt;&lt;property id=&quot;20307&quot; value=&quot;475&quot;/&gt;&lt;/object&gt;&lt;object type=&quot;3&quot; unique_id=&quot;38877&quot;&gt;&lt;property id=&quot;20148&quot; value=&quot;5&quot;/&gt;&lt;property id=&quot;20300&quot; value=&quot;Slide 14&quot;/&gt;&lt;property id=&quot;20307&quot; value=&quot;476&quot;/&gt;&lt;/object&gt;&lt;object type=&quot;3&quot; unique_id=&quot;38878&quot;&gt;&lt;property id=&quot;20148&quot; value=&quot;5&quot;/&gt;&lt;property id=&quot;20300&quot; value=&quot;Slide 15&quot;/&gt;&lt;property id=&quot;20307&quot; value=&quot;477&quot;/&gt;&lt;/object&gt;&lt;object type=&quot;3&quot; unique_id=&quot;38879&quot;&gt;&lt;property id=&quot;20148&quot; value=&quot;5&quot;/&gt;&lt;property id=&quot;20300&quot; value=&quot;Slide 16&quot;/&gt;&lt;property id=&quot;20307&quot; value=&quot;478&quot;/&gt;&lt;/object&gt;&lt;object type=&quot;3&quot; unique_id=&quot;38880&quot;&gt;&lt;property id=&quot;20148&quot; value=&quot;5&quot;/&gt;&lt;property id=&quot;20300&quot; value=&quot;Slide 17&quot;/&gt;&lt;property id=&quot;20307&quot; value=&quot;479&quot;/&gt;&lt;/object&gt;&lt;object type=&quot;3&quot; unique_id=&quot;38881&quot;&gt;&lt;property id=&quot;20148&quot; value=&quot;5&quot;/&gt;&lt;property id=&quot;20300&quot; value=&quot;Slide 18&quot;/&gt;&lt;property id=&quot;20307&quot; value=&quot;480&quot;/&gt;&lt;/object&gt;&lt;object type=&quot;3&quot; unique_id=&quot;38882&quot;&gt;&lt;property id=&quot;20148&quot; value=&quot;5&quot;/&gt;&lt;property id=&quot;20300&quot; value=&quot;Slide 19&quot;/&gt;&lt;property id=&quot;20307&quot; value=&quot;481&quot;/&gt;&lt;/object&gt;&lt;object type=&quot;3&quot; unique_id=&quot;38884&quot;&gt;&lt;property id=&quot;20148&quot; value=&quot;5&quot;/&gt;&lt;property id=&quot;20300&quot; value=&quot;Slide 20&quot;/&gt;&lt;property id=&quot;20307&quot; value=&quot;483&quot;/&gt;&lt;/object&gt;&lt;object type=&quot;3&quot; unique_id=&quot;38885&quot;&gt;&lt;property id=&quot;20148&quot; value=&quot;5&quot;/&gt;&lt;property id=&quot;20300&quot; value=&quot;Slide 22&quot;/&gt;&lt;property id=&quot;20307&quot; value=&quot;484&quot;/&gt;&lt;/object&gt;&lt;object type=&quot;3&quot; unique_id=&quot;38886&quot;&gt;&lt;property id=&quot;20148&quot; value=&quot;5&quot;/&gt;&lt;property id=&quot;20300&quot; value=&quot;Slide 25&quot;/&gt;&lt;property id=&quot;20307&quot; value=&quot;485&quot;/&gt;&lt;/object&gt;&lt;object type=&quot;3&quot; unique_id=&quot;38887&quot;&gt;&lt;property id=&quot;20148&quot; value=&quot;5&quot;/&gt;&lt;property id=&quot;20300&quot; value=&quot;Slide 26&quot;/&gt;&lt;property id=&quot;20307&quot; value=&quot;486&quot;/&gt;&lt;/object&gt;&lt;object type=&quot;3&quot; unique_id=&quot;38891&quot;&gt;&lt;property id=&quot;20148&quot; value=&quot;5&quot;/&gt;&lt;property id=&quot;20300&quot; value=&quot;Slide 27 - &amp;quot;Add references manually&amp;quot;&quot;/&gt;&lt;property id=&quot;20307&quot; value=&quot;460&quot;/&gt;&lt;/object&gt;&lt;object type=&quot;3&quot; unique_id=&quot;38892&quot;&gt;&lt;property id=&quot;20148&quot; value=&quot;5&quot;/&gt;&lt;property id=&quot;20300&quot; value=&quot;Slide 28&quot;/&gt;&lt;property id=&quot;20307&quot; value=&quot;490&quot;/&gt;&lt;/object&gt;&lt;object type=&quot;3&quot; unique_id=&quot;38893&quot;&gt;&lt;property id=&quot;20148&quot; value=&quot;5&quot;/&gt;&lt;property id=&quot;20300&quot; value=&quot;Slide 29&quot;/&gt;&lt;property id=&quot;20307&quot; value=&quot;491&quot;/&gt;&lt;/object&gt;&lt;object type=&quot;3&quot; unique_id=&quot;38894&quot;&gt;&lt;property id=&quot;20148&quot; value=&quot;5&quot;/&gt;&lt;property id=&quot;20300&quot; value=&quot;Slide 30&quot;/&gt;&lt;property id=&quot;20307&quot; value=&quot;492&quot;/&gt;&lt;/object&gt;&lt;object type=&quot;3&quot; unique_id=&quot;38895&quot;&gt;&lt;property id=&quot;20148&quot; value=&quot;5&quot;/&gt;&lt;property id=&quot;20300&quot; value=&quot;Slide 31&quot;/&gt;&lt;property id=&quot;20307&quot; value=&quot;493&quot;/&gt;&lt;/object&gt;&lt;object type=&quot;3&quot; unique_id=&quot;38896&quot;&gt;&lt;property id=&quot;20148&quot; value=&quot;5&quot;/&gt;&lt;property id=&quot;20300&quot; value=&quot;Slide 32 - &amp;quot;Search references&amp;quot;&quot;/&gt;&lt;property id=&quot;20307&quot; value=&quot;474&quot;/&gt;&lt;/object&gt;&lt;object type=&quot;3&quot; unique_id=&quot;38897&quot;&gt;&lt;property id=&quot;20148&quot; value=&quot;5&quot;/&gt;&lt;property id=&quot;20300&quot; value=&quot;Slide 33&quot;/&gt;&lt;property id=&quot;20307&quot; value=&quot;494&quot;/&gt;&lt;/object&gt;&lt;object type=&quot;3&quot; unique_id=&quot;38898&quot;&gt;&lt;property id=&quot;20148&quot; value=&quot;5&quot;/&gt;&lt;property id=&quot;20300&quot; value=&quot;Slide 34&quot;/&gt;&lt;property id=&quot;20307&quot; value=&quot;495&quot;/&gt;&lt;/object&gt;&lt;object type=&quot;3&quot; unique_id=&quot;38899&quot;&gt;&lt;property id=&quot;20148&quot; value=&quot;5&quot;/&gt;&lt;property id=&quot;20300&quot; value=&quot;Slide 35&quot;/&gt;&lt;property id=&quot;20307&quot; value=&quot;496&quot;/&gt;&lt;/object&gt;&lt;object type=&quot;3&quot; unique_id=&quot;38900&quot;&gt;&lt;property id=&quot;20148&quot; value=&quot;5&quot;/&gt;&lt;property id=&quot;20300&quot; value=&quot;Slide 36&quot;/&gt;&lt;property id=&quot;20307&quot; value=&quot;497&quot;/&gt;&lt;/object&gt;&lt;object type=&quot;3&quot; unique_id=&quot;38901&quot;&gt;&lt;property id=&quot;20148&quot; value=&quot;5&quot;/&gt;&lt;property id=&quot;20300&quot; value=&quot;Slide 37&quot;/&gt;&lt;property id=&quot;20307&quot; value=&quot;498&quot;/&gt;&lt;/object&gt;&lt;object type=&quot;3&quot; unique_id=&quot;38903&quot;&gt;&lt;property id=&quot;20148&quot; value=&quot;5&quot;/&gt;&lt;property id=&quot;20300&quot; value=&quot;Slide 38 - &amp;quot;Organise references&amp;quot;&quot;/&gt;&lt;property id=&quot;20307&quot; value=&quot;461&quot;/&gt;&lt;/object&gt;&lt;object type=&quot;3&quot; unique_id=&quot;38904&quot;&gt;&lt;property id=&quot;20148&quot; value=&quot;5&quot;/&gt;&lt;property id=&quot;20300&quot; value=&quot;Slide 39 - &amp;quot;Create a new group&amp;quot;&quot;/&gt;&lt;property id=&quot;20307&quot; value=&quot;462&quot;/&gt;&lt;/object&gt;&lt;object type=&quot;3&quot; unique_id=&quot;38905&quot;&gt;&lt;property id=&quot;20148&quot; value=&quot;5&quot;/&gt;&lt;property id=&quot;20300&quot; value=&quot;Slide 44 - &amp;quot;Share a group&amp;quot;&quot;/&gt;&lt;property id=&quot;20307&quot; value=&quot;463&quot;/&gt;&lt;/object&gt;&lt;object type=&quot;3&quot; unique_id=&quot;38906&quot;&gt;&lt;property id=&quot;20148&quot; value=&quot;5&quot;/&gt;&lt;property id=&quot;20300&quot; value=&quot;Slide 49 - &amp;quot;Share someone else's group&amp;quot;&quot;/&gt;&lt;property id=&quot;20307&quot; value=&quot;464&quot;/&gt;&lt;/object&gt;&lt;object type=&quot;3&quot; unique_id=&quot;38907&quot;&gt;&lt;property id=&quot;20148&quot; value=&quot;5&quot;/&gt;&lt;property id=&quot;20300&quot; value=&quot;Slide 51 - &amp;quot;Find duplicate references&amp;quot;&quot;/&gt;&lt;property id=&quot;20307&quot; value=&quot;465&quot;/&gt;&lt;/object&gt;&lt;object type=&quot;3&quot; unique_id=&quot;38908&quot;&gt;&lt;property id=&quot;20148&quot; value=&quot;5&quot;/&gt;&lt;property id=&quot;20300&quot; value=&quot;Slide 53 - &amp;quot;Manage attachments&amp;quot;&quot;/&gt;&lt;property id=&quot;20307&quot; value=&quot;466&quot;/&gt;&lt;/object&gt;&lt;object type=&quot;3&quot; unique_id=&quot;38909&quot;&gt;&lt;property id=&quot;20148&quot; value=&quot;5&quot;/&gt;&lt;property id=&quot;20300&quot; value=&quot;Slide 58 - &amp;quot;Use references in your writing&amp;quot;&quot;/&gt;&lt;property id=&quot;20307&quot; value=&quot;467&quot;/&gt;&lt;/object&gt;&lt;object type=&quot;3&quot; unique_id=&quot;38910&quot;&gt;&lt;property id=&quot;20148&quot; value=&quot;5&quot;/&gt;&lt;property id=&quot;20300&quot; value=&quot;Slide 59 - &amp;quot;Create a formatted bibliography&amp;quot;&quot;/&gt;&lt;property id=&quot;20307&quot; value=&quot;468&quot;/&gt;&lt;/object&gt;&lt;object type=&quot;3&quot; unique_id=&quot;38911&quot;&gt;&lt;property id=&quot;20148&quot; value=&quot;5&quot;/&gt;&lt;property id=&quot;20300&quot; value=&quot;Slide 65 - &amp;quot;Use Cite While You Write&amp;quot;&quot;/&gt;&lt;property id=&quot;20307&quot; value=&quot;469&quot;/&gt;&lt;/object&gt;&lt;object type=&quot;3&quot; unique_id=&quot;38912&quot;&gt;&lt;property id=&quot;20148&quot; value=&quot;5&quot;/&gt;&lt;property id=&quot;20300&quot; value=&quot;Slide 74 - &amp;quot;Edit citations&amp;quot;&quot;/&gt;&lt;property id=&quot;20307&quot; value=&quot;471&quot;/&gt;&lt;/object&gt;&lt;object type=&quot;3&quot; unique_id=&quot;38914&quot;&gt;&lt;property id=&quot;20148&quot; value=&quot;5&quot;/&gt;&lt;property id=&quot;20300&quot; value=&quot;Slide 80 - &amp;quot;Manage the bibliography layout&amp;quot;&quot;/&gt;&lt;property id=&quot;20307&quot; value=&quot;470&quot;/&gt;&lt;/object&gt;&lt;object type=&quot;3&quot; unique_id=&quot;39399&quot;&gt;&lt;property id=&quot;20148&quot; value=&quot;5&quot;/&gt;&lt;property id=&quot;20300&quot; value=&quot;Slide 21&quot;/&gt;&lt;property id=&quot;20307&quot; value=&quot;500&quot;/&gt;&lt;/object&gt;&lt;object type=&quot;3&quot; unique_id=&quot;40729&quot;&gt;&lt;property id=&quot;20148&quot; value=&quot;5&quot;/&gt;&lt;property id=&quot;20300&quot; value=&quot;Slide 40&quot;/&gt;&lt;property id=&quot;20307&quot; value=&quot;501&quot;/&gt;&lt;/object&gt;&lt;object type=&quot;3&quot; unique_id=&quot;40730&quot;&gt;&lt;property id=&quot;20148&quot; value=&quot;5&quot;/&gt;&lt;property id=&quot;20300&quot; value=&quot;Slide 41&quot;/&gt;&lt;property id=&quot;20307&quot; value=&quot;502&quot;/&gt;&lt;/object&gt;&lt;object type=&quot;3&quot; unique_id=&quot;40731&quot;&gt;&lt;property id=&quot;20148&quot; value=&quot;5&quot;/&gt;&lt;property id=&quot;20300&quot; value=&quot;Slide 42&quot;/&gt;&lt;property id=&quot;20307&quot; value=&quot;503&quot;/&gt;&lt;/object&gt;&lt;object type=&quot;3&quot; unique_id=&quot;40732&quot;&gt;&lt;property id=&quot;20148&quot; value=&quot;5&quot;/&gt;&lt;property id=&quot;20300&quot; value=&quot;Slide 43&quot;/&gt;&lt;property id=&quot;20307&quot; value=&quot;504&quot;/&gt;&lt;/object&gt;&lt;object type=&quot;3&quot; unique_id=&quot;40734&quot;&gt;&lt;property id=&quot;20148&quot; value=&quot;5&quot;/&gt;&lt;property id=&quot;20300&quot; value=&quot;Slide 46&quot;/&gt;&lt;property id=&quot;20307&quot; value=&quot;506&quot;/&gt;&lt;/object&gt;&lt;object type=&quot;3&quot; unique_id=&quot;40735&quot;&gt;&lt;property id=&quot;20148&quot; value=&quot;5&quot;/&gt;&lt;property id=&quot;20300&quot; value=&quot;Slide 47&quot;/&gt;&lt;property id=&quot;20307&quot; value=&quot;507&quot;/&gt;&lt;/object&gt;&lt;object type=&quot;3&quot; unique_id=&quot;40736&quot;&gt;&lt;property id=&quot;20148&quot; value=&quot;5&quot;/&gt;&lt;property id=&quot;20300&quot; value=&quot;Slide 48&quot;/&gt;&lt;property id=&quot;20307&quot; value=&quot;508&quot;/&gt;&lt;/object&gt;&lt;object type=&quot;3&quot; unique_id=&quot;40737&quot;&gt;&lt;property id=&quot;20148&quot; value=&quot;5&quot;/&gt;&lt;property id=&quot;20300&quot; value=&quot;Slide 50&quot;/&gt;&lt;property id=&quot;20307&quot; value=&quot;520&quot;/&gt;&lt;/object&gt;&lt;object type=&quot;3&quot; unique_id=&quot;40739&quot;&gt;&lt;property id=&quot;20148&quot; value=&quot;5&quot;/&gt;&lt;property id=&quot;20300&quot; value=&quot;Slide 52&quot;/&gt;&lt;property id=&quot;20307&quot; value=&quot;513&quot;/&gt;&lt;/object&gt;&lt;object type=&quot;3&quot; unique_id=&quot;40740&quot;&gt;&lt;property id=&quot;20148&quot; value=&quot;5&quot;/&gt;&lt;property id=&quot;20300&quot; value=&quot;Slide 54&quot;/&gt;&lt;property id=&quot;20307&quot; value=&quot;514&quot;/&gt;&lt;/object&gt;&lt;object type=&quot;3&quot; unique_id=&quot;40742&quot;&gt;&lt;property id=&quot;20148&quot; value=&quot;5&quot;/&gt;&lt;property id=&quot;20300&quot; value=&quot;Slide 57&quot;/&gt;&lt;property id=&quot;20307&quot; value=&quot;516&quot;/&gt;&lt;/object&gt;&lt;object type=&quot;3&quot; unique_id=&quot;43126&quot;&gt;&lt;property id=&quot;20148&quot; value=&quot;5&quot;/&gt;&lt;property id=&quot;20300&quot; value=&quot;Slide 60&quot;/&gt;&lt;property id=&quot;20307&quot; value=&quot;521&quot;/&gt;&lt;/object&gt;&lt;object type=&quot;3&quot; unique_id=&quot;43127&quot;&gt;&lt;property id=&quot;20148&quot; value=&quot;5&quot;/&gt;&lt;property id=&quot;20300&quot; value=&quot;Slide 61&quot;/&gt;&lt;property id=&quot;20307&quot; value=&quot;522&quot;/&gt;&lt;/object&gt;&lt;object type=&quot;3&quot; unique_id=&quot;43128&quot;&gt;&lt;property id=&quot;20148&quot; value=&quot;5&quot;/&gt;&lt;property id=&quot;20300&quot; value=&quot;Slide 63&quot;/&gt;&lt;property id=&quot;20307&quot; value=&quot;523&quot;/&gt;&lt;/object&gt;&lt;object type=&quot;3&quot; unique_id=&quot;43129&quot;&gt;&lt;property id=&quot;20148&quot; value=&quot;5&quot;/&gt;&lt;property id=&quot;20300&quot; value=&quot;Slide 64&quot;/&gt;&lt;property id=&quot;20307&quot; value=&quot;524&quot;/&gt;&lt;/object&gt;&lt;object type=&quot;3&quot; unique_id=&quot;43130&quot;&gt;&lt;property id=&quot;20148&quot; value=&quot;5&quot;/&gt;&lt;property id=&quot;20300&quot; value=&quot;Slide 67&quot;/&gt;&lt;property id=&quot;20307&quot; value=&quot;527&quot;/&gt;&lt;/object&gt;&lt;object type=&quot;3&quot; unique_id=&quot;43131&quot;&gt;&lt;property id=&quot;20148&quot; value=&quot;5&quot;/&gt;&lt;property id=&quot;20300&quot; value=&quot;Slide 70&quot;/&gt;&lt;property id=&quot;20307&quot; value=&quot;548&quot;/&gt;&lt;/object&gt;&lt;object type=&quot;3&quot; unique_id=&quot;43132&quot;&gt;&lt;property id=&quot;20148&quot; value=&quot;5&quot;/&gt;&lt;property id=&quot;20300&quot; value=&quot;Slide 71&quot;/&gt;&lt;property id=&quot;20307&quot; value=&quot;529&quot;/&gt;&lt;/object&gt;&lt;object type=&quot;3&quot; unique_id=&quot;43133&quot;&gt;&lt;property id=&quot;20148&quot; value=&quot;5&quot;/&gt;&lt;property id=&quot;20300&quot; value=&quot;Slide 72&quot;/&gt;&lt;property id=&quot;20307&quot; value=&quot;530&quot;/&gt;&lt;/object&gt;&lt;object type=&quot;3&quot; unique_id=&quot;43134&quot;&gt;&lt;property id=&quot;20148&quot; value=&quot;5&quot;/&gt;&lt;property id=&quot;20300&quot; value=&quot;Slide 73&quot;/&gt;&lt;property id=&quot;20307&quot; value=&quot;531&quot;/&gt;&lt;/object&gt;&lt;object type=&quot;3&quot; unique_id=&quot;43135&quot;&gt;&lt;property id=&quot;20148&quot; value=&quot;5&quot;/&gt;&lt;property id=&quot;20300&quot; value=&quot;Slide 75&quot;/&gt;&lt;property id=&quot;20307&quot; value=&quot;538&quot;/&gt;&lt;/object&gt;&lt;object type=&quot;3&quot; unique_id=&quot;43136&quot;&gt;&lt;property id=&quot;20148&quot; value=&quot;5&quot;/&gt;&lt;property id=&quot;20300&quot; value=&quot;Slide 76&quot;/&gt;&lt;property id=&quot;20307&quot; value=&quot;539&quot;/&gt;&lt;/object&gt;&lt;object type=&quot;3&quot; unique_id=&quot;43137&quot;&gt;&lt;property id=&quot;20148&quot; value=&quot;5&quot;/&gt;&lt;property id=&quot;20300&quot; value=&quot;Slide 77&quot;/&gt;&lt;property id=&quot;20307&quot; value=&quot;540&quot;/&gt;&lt;/object&gt;&lt;object type=&quot;3&quot; unique_id=&quot;43138&quot;&gt;&lt;property id=&quot;20148&quot; value=&quot;5&quot;/&gt;&lt;property id=&quot;20300&quot; value=&quot;Slide 78&quot;/&gt;&lt;property id=&quot;20307&quot; value=&quot;541&quot;/&gt;&lt;/object&gt;&lt;object type=&quot;3&quot; unique_id=&quot;43139&quot;&gt;&lt;property id=&quot;20148&quot; value=&quot;5&quot;/&gt;&lt;property id=&quot;20300&quot; value=&quot;Slide 79&quot;/&gt;&lt;property id=&quot;20307&quot; value=&quot;542&quot;/&gt;&lt;/object&gt;&lt;object type=&quot;3&quot; unique_id=&quot;43140&quot;&gt;&lt;property id=&quot;20148&quot; value=&quot;5&quot;/&gt;&lt;property id=&quot;20300&quot; value=&quot;Slide 81&quot;/&gt;&lt;property id=&quot;20307&quot; value=&quot;543&quot;/&gt;&lt;/object&gt;&lt;object type=&quot;3&quot; unique_id=&quot;43141&quot;&gt;&lt;property id=&quot;20148&quot; value=&quot;5&quot;/&gt;&lt;property id=&quot;20300&quot; value=&quot;Slide 82&quot;/&gt;&lt;property id=&quot;20307&quot; value=&quot;544&quot;/&gt;&lt;/object&gt;&lt;object type=&quot;3&quot; unique_id=&quot;43142&quot;&gt;&lt;property id=&quot;20148&quot; value=&quot;5&quot;/&gt;&lt;property id=&quot;20300&quot; value=&quot;Slide 83&quot;/&gt;&lt;property id=&quot;20307&quot; value=&quot;545&quot;/&gt;&lt;/object&gt;&lt;object type=&quot;3&quot; unique_id=&quot;43143&quot;&gt;&lt;property id=&quot;20148&quot; value=&quot;5&quot;/&gt;&lt;property id=&quot;20300&quot; value=&quot;Slide 84&quot;/&gt;&lt;property id=&quot;20307&quot; value=&quot;546&quot;/&gt;&lt;/object&gt;&lt;object type=&quot;3&quot; unique_id=&quot;43742&quot;&gt;&lt;property id=&quot;20148&quot; value=&quot;5&quot;/&gt;&lt;property id=&quot;20300&quot; value=&quot;Slide 45&quot;/&gt;&lt;property id=&quot;20307&quot; value=&quot;549&quot;/&gt;&lt;/object&gt;&lt;object type=&quot;3&quot; unique_id=&quot;44767&quot;&gt;&lt;property id=&quot;20148&quot; value=&quot;5&quot;/&gt;&lt;property id=&quot;20300&quot; value=&quot;Slide 4&quot;/&gt;&lt;property id=&quot;20307&quot; value=&quot;550&quot;/&gt;&lt;/object&gt;&lt;object type=&quot;3&quot; unique_id=&quot;44768&quot;&gt;&lt;property id=&quot;20148&quot; value=&quot;5&quot;/&gt;&lt;property id=&quot;20300&quot; value=&quot;Slide 5&quot;/&gt;&lt;property id=&quot;20307&quot; value=&quot;551&quot;/&gt;&lt;/object&gt;&lt;object type=&quot;3&quot; unique_id=&quot;44769&quot;&gt;&lt;property id=&quot;20148&quot; value=&quot;5&quot;/&gt;&lt;property id=&quot;20300&quot; value=&quot;Slide 23&quot;/&gt;&lt;property id=&quot;20307&quot; value=&quot;552&quot;/&gt;&lt;/object&gt;&lt;object type=&quot;3&quot; unique_id=&quot;44770&quot;&gt;&lt;property id=&quot;20148&quot; value=&quot;5&quot;/&gt;&lt;property id=&quot;20300&quot; value=&quot;Slide 24&quot;/&gt;&lt;property id=&quot;20307&quot; value=&quot;553&quot;/&gt;&lt;/object&gt;&lt;object type=&quot;3&quot; unique_id=&quot;177649&quot;&gt;&lt;property id=&quot;20148&quot; value=&quot;5&quot;/&gt;&lt;property id=&quot;20300&quot; value=&quot;Slide 55&quot;/&gt;&lt;property id=&quot;20307&quot; value=&quot;554&quot;/&gt;&lt;/object&gt;&lt;object type=&quot;3&quot; unique_id=&quot;177650&quot;&gt;&lt;property id=&quot;20148&quot; value=&quot;5&quot;/&gt;&lt;property id=&quot;20300&quot; value=&quot;Slide 56&quot;/&gt;&lt;property id=&quot;20307&quot; value=&quot;555&quot;/&gt;&lt;/object&gt;&lt;object type=&quot;3&quot; unique_id=&quot;177651&quot;&gt;&lt;property id=&quot;20148&quot; value=&quot;5&quot;/&gt;&lt;property id=&quot;20300&quot; value=&quot;Slide 62&quot;/&gt;&lt;property id=&quot;20307&quot; value=&quot;556&quot;/&gt;&lt;/object&gt;&lt;object type=&quot;3&quot; unique_id=&quot;177652&quot;&gt;&lt;property id=&quot;20148&quot; value=&quot;5&quot;/&gt;&lt;property id=&quot;20300&quot; value=&quot;Slide 66&quot;/&gt;&lt;property id=&quot;20307&quot; value=&quot;557&quot;/&gt;&lt;/object&gt;&lt;object type=&quot;3&quot; unique_id=&quot;177653&quot;&gt;&lt;property id=&quot;20148&quot; value=&quot;5&quot;/&gt;&lt;property id=&quot;20300&quot; value=&quot;Slide 68&quot;/&gt;&lt;property id=&quot;20307&quot; value=&quot;558&quot;/&gt;&lt;/object&gt;&lt;object type=&quot;3&quot; unique_id=&quot;177654&quot;&gt;&lt;property id=&quot;20148&quot; value=&quot;5&quot;/&gt;&lt;property id=&quot;20300&quot; value=&quot;Slide 69&quot;/&gt;&lt;property id=&quot;20307&quot; value=&quot;559&quot;/&gt;&lt;/object&gt;&lt;/object&gt;&lt;object type=&quot;4&quot; unique_id=&quot;11065&quot;&gt;&lt;/object&gt;&lt;object type=&quot;10&quot; unique_id=&quot;11698&quot;&gt;&lt;object type=&quot;11&quot; unique_id=&quot;11699&quot;&gt;&lt;property id=&quot;20180&quot; value=&quot;1&quot;/&gt;&lt;property id=&quot;20181&quot; value=&quot;1&quot;/&gt;&lt;property id=&quot;20182&quot; value=&quot;0&quot;/&gt;&lt;property id=&quot;20183&quot; value=&quot;1&quot;/&gt;&lt;/object&gt;&lt;object type=&quot;12&quot; unique_id=&quot;2744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975477843,\\userfiles.soton.ac.uk\Users\lmr\mydocuments\GradSchool_2013\EndNote_Web\EndNote_Web_basic2013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975477843,\\userfiles.soton.ac.uk\Users\lmr\mydocuments\GradSchool_2013\EndNote_Web\EndNote_Web_basic2013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975477843,\\userfiles.soton.ac.uk\Users\lmr\mydocuments\GradSchool_2013\EndNote_Web\EndNote_Web_basic2013_pptx\Media.ppcx"/>
</p:tagLst>
</file>

<file path=ppt/theme/theme1.xml><?xml version="1.0" encoding="utf-8"?>
<a:theme xmlns:a="http://schemas.openxmlformats.org/drawingml/2006/main" name="Presentation master linda new brand">
  <a:themeElements>
    <a:clrScheme name="Presentation master linda new brand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Presentation master linda new brand">
      <a:majorFont>
        <a:latin typeface="Lucida Sans"/>
        <a:ea typeface="ＭＳ Ｐゴシック"/>
        <a:cs typeface="Arial"/>
      </a:majorFont>
      <a:minorFont>
        <a:latin typeface="Lucida San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lnDef>
      <a:spPr bwMode="auto">
        <a:noFill/>
        <a:ln w="57150" cap="flat" cmpd="sng" algn="ctr">
          <a:solidFill>
            <a:srgbClr val="FF0066"/>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bwMode="auto">
        <a:solidFill>
          <a:srgbClr val="FFFF99"/>
        </a:solidFill>
        <a:ln w="28575" cap="sq">
          <a:solidFill>
            <a:srgbClr val="000000"/>
          </a:solidFill>
          <a:miter lim="800000"/>
          <a:headEnd type="none" w="sm" len="sm"/>
          <a:tailEnd type="none" w="sm" len="sm"/>
        </a:ln>
        <a:effectLst/>
        <a:extLst/>
      </a:spPr>
      <a:bodyPr>
        <a:spAutoFit/>
      </a:bodyPr>
      <a:lstStyle>
        <a:defPPr algn="l" eaLnBrk="1" hangingPunct="1">
          <a:defRPr sz="2400" b="1" dirty="0">
            <a:solidFill>
              <a:srgbClr val="000000"/>
            </a:solidFill>
            <a:latin typeface="Lucida Sans" pitchFamily="34" charset="0"/>
          </a:defRPr>
        </a:defPPr>
      </a:lstStyle>
    </a:txDef>
  </a:objectDefaults>
  <a:extraClrSchemeLst>
    <a:extraClrScheme>
      <a:clrScheme name="Presentation master linda new brand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Presentation master linda new brand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19004</TotalTime>
  <Words>3433</Words>
  <Application>Microsoft Office PowerPoint</Application>
  <PresentationFormat>On-screen Show (4:3)</PresentationFormat>
  <Paragraphs>387</Paragraphs>
  <Slides>85</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ＭＳ Ｐゴシック</vt:lpstr>
      <vt:lpstr>Arial</vt:lpstr>
      <vt:lpstr>Lucida Sans</vt:lpstr>
      <vt:lpstr>Symbol</vt:lpstr>
      <vt:lpstr>Wingdings</vt:lpstr>
      <vt:lpstr>Presentation master linda new brand</vt:lpstr>
      <vt:lpstr>EndNote Online - getting started</vt:lpstr>
      <vt:lpstr>Why use EndNote Online?</vt:lpstr>
      <vt:lpstr>What is EndNote Online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 references</vt:lpstr>
      <vt:lpstr>Search online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references manually</vt:lpstr>
      <vt:lpstr>PowerPoint Presentation</vt:lpstr>
      <vt:lpstr>PowerPoint Presentation</vt:lpstr>
      <vt:lpstr>PowerPoint Presentation</vt:lpstr>
      <vt:lpstr>PowerPoint Presentation</vt:lpstr>
      <vt:lpstr>Search references</vt:lpstr>
      <vt:lpstr>PowerPoint Presentation</vt:lpstr>
      <vt:lpstr>PowerPoint Presentation</vt:lpstr>
      <vt:lpstr>PowerPoint Presentation</vt:lpstr>
      <vt:lpstr>PowerPoint Presentation</vt:lpstr>
      <vt:lpstr>PowerPoint Presentation</vt:lpstr>
      <vt:lpstr>Organise references</vt:lpstr>
      <vt:lpstr>Create a new group</vt:lpstr>
      <vt:lpstr>PowerPoint Presentation</vt:lpstr>
      <vt:lpstr>PowerPoint Presentation</vt:lpstr>
      <vt:lpstr>PowerPoint Presentation</vt:lpstr>
      <vt:lpstr>PowerPoint Presentation</vt:lpstr>
      <vt:lpstr>Share a group</vt:lpstr>
      <vt:lpstr>PowerPoint Presentation</vt:lpstr>
      <vt:lpstr>PowerPoint Presentation</vt:lpstr>
      <vt:lpstr>PowerPoint Presentation</vt:lpstr>
      <vt:lpstr>PowerPoint Presentation</vt:lpstr>
      <vt:lpstr>Share someone else's group</vt:lpstr>
      <vt:lpstr>PowerPoint Presentation</vt:lpstr>
      <vt:lpstr>Find duplicate references</vt:lpstr>
      <vt:lpstr>PowerPoint Presentation</vt:lpstr>
      <vt:lpstr>Manage attachments</vt:lpstr>
      <vt:lpstr>PowerPoint Presentation</vt:lpstr>
      <vt:lpstr>PowerPoint Presentation</vt:lpstr>
      <vt:lpstr>PowerPoint Presentation</vt:lpstr>
      <vt:lpstr>PowerPoint Presentation</vt:lpstr>
      <vt:lpstr>Use references in your writing</vt:lpstr>
      <vt:lpstr>Create a formatted bibliography</vt:lpstr>
      <vt:lpstr>PowerPoint Presentation</vt:lpstr>
      <vt:lpstr>PowerPoint Presentation</vt:lpstr>
      <vt:lpstr>PowerPoint Presentation</vt:lpstr>
      <vt:lpstr>PowerPoint Presentation</vt:lpstr>
      <vt:lpstr>PowerPoint Presentation</vt:lpstr>
      <vt:lpstr>Use Cite While You Write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 citations</vt:lpstr>
      <vt:lpstr>PowerPoint Presentation</vt:lpstr>
      <vt:lpstr>PowerPoint Presentation</vt:lpstr>
      <vt:lpstr>PowerPoint Presentation</vt:lpstr>
      <vt:lpstr>PowerPoint Presentation</vt:lpstr>
      <vt:lpstr>PowerPoint Presentation</vt:lpstr>
      <vt:lpstr>Manage the bibliography layout</vt:lpstr>
      <vt:lpstr>PowerPoint Presentation</vt:lpstr>
      <vt:lpstr>PowerPoint Presentation</vt:lpstr>
      <vt:lpstr>PowerPoint Presentation</vt:lpstr>
      <vt:lpstr>PowerPoint Presentation</vt:lpstr>
      <vt:lpstr>Get more help</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lmr</dc:creator>
  <cp:lastModifiedBy>Robertson L.M.</cp:lastModifiedBy>
  <cp:revision>424</cp:revision>
  <dcterms:created xsi:type="dcterms:W3CDTF">2010-02-10T12:51:35Z</dcterms:created>
  <dcterms:modified xsi:type="dcterms:W3CDTF">2014-10-03T13:23:50Z</dcterms:modified>
</cp:coreProperties>
</file>