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7.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8.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ags/tag9.xml" ContentType="application/vnd.openxmlformats-officedocument.presentationml.tags+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tags/tag10.xml" ContentType="application/vnd.openxmlformats-officedocument.presentationml.tags+xml"/>
  <Override PartName="/ppt/notesSlides/notesSlide2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Lst>
  <p:notesMasterIdLst>
    <p:notesMasterId r:id="rId326"/>
  </p:notesMasterIdLst>
  <p:handoutMasterIdLst>
    <p:handoutMasterId r:id="rId327"/>
  </p:handoutMasterIdLst>
  <p:sldIdLst>
    <p:sldId id="256" r:id="rId13"/>
    <p:sldId id="257" r:id="rId14"/>
    <p:sldId id="570" r:id="rId15"/>
    <p:sldId id="260" r:id="rId16"/>
    <p:sldId id="263" r:id="rId17"/>
    <p:sldId id="264" r:id="rId18"/>
    <p:sldId id="265" r:id="rId19"/>
    <p:sldId id="266" r:id="rId20"/>
    <p:sldId id="267" r:id="rId21"/>
    <p:sldId id="268" r:id="rId22"/>
    <p:sldId id="269" r:id="rId23"/>
    <p:sldId id="275" r:id="rId24"/>
    <p:sldId id="276" r:id="rId25"/>
    <p:sldId id="277" r:id="rId26"/>
    <p:sldId id="270" r:id="rId27"/>
    <p:sldId id="271" r:id="rId28"/>
    <p:sldId id="697" r:id="rId29"/>
    <p:sldId id="698" r:id="rId30"/>
    <p:sldId id="699" r:id="rId31"/>
    <p:sldId id="700" r:id="rId32"/>
    <p:sldId id="701" r:id="rId33"/>
    <p:sldId id="702" r:id="rId34"/>
    <p:sldId id="703" r:id="rId35"/>
    <p:sldId id="704" r:id="rId36"/>
    <p:sldId id="280" r:id="rId37"/>
    <p:sldId id="281" r:id="rId38"/>
    <p:sldId id="282" r:id="rId39"/>
    <p:sldId id="283" r:id="rId40"/>
    <p:sldId id="593" r:id="rId41"/>
    <p:sldId id="724" r:id="rId42"/>
    <p:sldId id="725" r:id="rId43"/>
    <p:sldId id="726" r:id="rId44"/>
    <p:sldId id="284" r:id="rId45"/>
    <p:sldId id="285" r:id="rId46"/>
    <p:sldId id="286" r:id="rId47"/>
    <p:sldId id="292" r:id="rId48"/>
    <p:sldId id="594" r:id="rId49"/>
    <p:sldId id="287" r:id="rId50"/>
    <p:sldId id="288" r:id="rId51"/>
    <p:sldId id="289" r:id="rId52"/>
    <p:sldId id="595" r:id="rId53"/>
    <p:sldId id="303" r:id="rId54"/>
    <p:sldId id="293" r:id="rId55"/>
    <p:sldId id="304" r:id="rId56"/>
    <p:sldId id="705" r:id="rId57"/>
    <p:sldId id="706" r:id="rId58"/>
    <p:sldId id="707" r:id="rId59"/>
    <p:sldId id="708" r:id="rId60"/>
    <p:sldId id="298" r:id="rId61"/>
    <p:sldId id="299" r:id="rId62"/>
    <p:sldId id="300" r:id="rId63"/>
    <p:sldId id="301" r:id="rId64"/>
    <p:sldId id="302" r:id="rId65"/>
    <p:sldId id="305" r:id="rId66"/>
    <p:sldId id="306" r:id="rId67"/>
    <p:sldId id="307" r:id="rId68"/>
    <p:sldId id="308" r:id="rId69"/>
    <p:sldId id="727" r:id="rId70"/>
    <p:sldId id="597" r:id="rId71"/>
    <p:sldId id="598" r:id="rId72"/>
    <p:sldId id="599" r:id="rId73"/>
    <p:sldId id="601" r:id="rId74"/>
    <p:sldId id="602" r:id="rId75"/>
    <p:sldId id="315" r:id="rId76"/>
    <p:sldId id="311" r:id="rId77"/>
    <p:sldId id="312" r:id="rId78"/>
    <p:sldId id="313" r:id="rId79"/>
    <p:sldId id="603" r:id="rId80"/>
    <p:sldId id="316" r:id="rId81"/>
    <p:sldId id="604" r:id="rId82"/>
    <p:sldId id="317" r:id="rId83"/>
    <p:sldId id="318" r:id="rId84"/>
    <p:sldId id="319" r:id="rId85"/>
    <p:sldId id="320" r:id="rId86"/>
    <p:sldId id="321" r:id="rId87"/>
    <p:sldId id="322" r:id="rId88"/>
    <p:sldId id="341" r:id="rId89"/>
    <p:sldId id="329" r:id="rId90"/>
    <p:sldId id="330" r:id="rId91"/>
    <p:sldId id="331" r:id="rId92"/>
    <p:sldId id="332" r:id="rId93"/>
    <p:sldId id="333" r:id="rId94"/>
    <p:sldId id="334" r:id="rId95"/>
    <p:sldId id="335" r:id="rId96"/>
    <p:sldId id="686" r:id="rId97"/>
    <p:sldId id="336" r:id="rId98"/>
    <p:sldId id="337" r:id="rId99"/>
    <p:sldId id="338" r:id="rId100"/>
    <p:sldId id="339" r:id="rId101"/>
    <p:sldId id="340" r:id="rId102"/>
    <p:sldId id="354" r:id="rId103"/>
    <p:sldId id="342" r:id="rId104"/>
    <p:sldId id="343" r:id="rId105"/>
    <p:sldId id="344" r:id="rId106"/>
    <p:sldId id="345" r:id="rId107"/>
    <p:sldId id="346" r:id="rId108"/>
    <p:sldId id="347" r:id="rId109"/>
    <p:sldId id="348" r:id="rId110"/>
    <p:sldId id="349" r:id="rId111"/>
    <p:sldId id="350" r:id="rId112"/>
    <p:sldId id="352" r:id="rId113"/>
    <p:sldId id="353" r:id="rId114"/>
    <p:sldId id="608" r:id="rId115"/>
    <p:sldId id="609" r:id="rId116"/>
    <p:sldId id="610" r:id="rId117"/>
    <p:sldId id="611" r:id="rId118"/>
    <p:sldId id="612" r:id="rId119"/>
    <p:sldId id="355" r:id="rId120"/>
    <p:sldId id="709" r:id="rId121"/>
    <p:sldId id="710" r:id="rId122"/>
    <p:sldId id="711" r:id="rId123"/>
    <p:sldId id="712" r:id="rId124"/>
    <p:sldId id="713" r:id="rId125"/>
    <p:sldId id="362" r:id="rId126"/>
    <p:sldId id="364" r:id="rId127"/>
    <p:sldId id="365" r:id="rId128"/>
    <p:sldId id="366" r:id="rId129"/>
    <p:sldId id="614" r:id="rId130"/>
    <p:sldId id="367" r:id="rId131"/>
    <p:sldId id="368" r:id="rId132"/>
    <p:sldId id="369" r:id="rId133"/>
    <p:sldId id="370" r:id="rId134"/>
    <p:sldId id="258" r:id="rId135"/>
    <p:sldId id="647" r:id="rId136"/>
    <p:sldId id="648" r:id="rId137"/>
    <p:sldId id="649" r:id="rId138"/>
    <p:sldId id="692" r:id="rId139"/>
    <p:sldId id="650" r:id="rId140"/>
    <p:sldId id="651" r:id="rId141"/>
    <p:sldId id="371" r:id="rId142"/>
    <p:sldId id="372" r:id="rId143"/>
    <p:sldId id="373" r:id="rId144"/>
    <p:sldId id="374" r:id="rId145"/>
    <p:sldId id="615" r:id="rId146"/>
    <p:sldId id="616" r:id="rId147"/>
    <p:sldId id="383" r:id="rId148"/>
    <p:sldId id="381" r:id="rId149"/>
    <p:sldId id="382" r:id="rId150"/>
    <p:sldId id="384" r:id="rId151"/>
    <p:sldId id="386" r:id="rId152"/>
    <p:sldId id="387" r:id="rId153"/>
    <p:sldId id="388" r:id="rId154"/>
    <p:sldId id="389" r:id="rId155"/>
    <p:sldId id="390" r:id="rId156"/>
    <p:sldId id="391" r:id="rId157"/>
    <p:sldId id="392" r:id="rId158"/>
    <p:sldId id="619" r:id="rId159"/>
    <p:sldId id="393" r:id="rId160"/>
    <p:sldId id="406" r:id="rId161"/>
    <p:sldId id="407" r:id="rId162"/>
    <p:sldId id="408" r:id="rId163"/>
    <p:sldId id="409" r:id="rId164"/>
    <p:sldId id="394" r:id="rId165"/>
    <p:sldId id="396" r:id="rId166"/>
    <p:sldId id="397" r:id="rId167"/>
    <p:sldId id="398" r:id="rId168"/>
    <p:sldId id="399" r:id="rId169"/>
    <p:sldId id="400" r:id="rId170"/>
    <p:sldId id="401" r:id="rId171"/>
    <p:sldId id="402" r:id="rId172"/>
    <p:sldId id="403" r:id="rId173"/>
    <p:sldId id="404" r:id="rId174"/>
    <p:sldId id="405" r:id="rId175"/>
    <p:sldId id="620" r:id="rId176"/>
    <p:sldId id="621" r:id="rId177"/>
    <p:sldId id="622" r:id="rId178"/>
    <p:sldId id="623" r:id="rId179"/>
    <p:sldId id="624" r:id="rId180"/>
    <p:sldId id="626" r:id="rId181"/>
    <p:sldId id="627" r:id="rId182"/>
    <p:sldId id="628" r:id="rId183"/>
    <p:sldId id="668" r:id="rId184"/>
    <p:sldId id="714" r:id="rId185"/>
    <p:sldId id="676" r:id="rId186"/>
    <p:sldId id="677" r:id="rId187"/>
    <p:sldId id="678" r:id="rId188"/>
    <p:sldId id="679" r:id="rId189"/>
    <p:sldId id="680" r:id="rId190"/>
    <p:sldId id="669" r:id="rId191"/>
    <p:sldId id="670" r:id="rId192"/>
    <p:sldId id="671" r:id="rId193"/>
    <p:sldId id="672" r:id="rId194"/>
    <p:sldId id="673" r:id="rId195"/>
    <p:sldId id="674" r:id="rId196"/>
    <p:sldId id="259" r:id="rId197"/>
    <p:sldId id="629" r:id="rId198"/>
    <p:sldId id="631" r:id="rId199"/>
    <p:sldId id="632" r:id="rId200"/>
    <p:sldId id="633" r:id="rId201"/>
    <p:sldId id="693" r:id="rId202"/>
    <p:sldId id="694" r:id="rId203"/>
    <p:sldId id="634" r:id="rId204"/>
    <p:sldId id="635" r:id="rId205"/>
    <p:sldId id="630" r:id="rId206"/>
    <p:sldId id="640" r:id="rId207"/>
    <p:sldId id="641" r:id="rId208"/>
    <p:sldId id="643" r:id="rId209"/>
    <p:sldId id="644" r:id="rId210"/>
    <p:sldId id="645" r:id="rId211"/>
    <p:sldId id="646" r:id="rId212"/>
    <p:sldId id="655" r:id="rId213"/>
    <p:sldId id="656" r:id="rId214"/>
    <p:sldId id="428" r:id="rId215"/>
    <p:sldId id="429" r:id="rId216"/>
    <p:sldId id="430" r:id="rId217"/>
    <p:sldId id="431" r:id="rId218"/>
    <p:sldId id="432" r:id="rId219"/>
    <p:sldId id="657" r:id="rId220"/>
    <p:sldId id="433" r:id="rId221"/>
    <p:sldId id="434" r:id="rId222"/>
    <p:sldId id="436" r:id="rId223"/>
    <p:sldId id="437" r:id="rId224"/>
    <p:sldId id="438" r:id="rId225"/>
    <p:sldId id="439" r:id="rId226"/>
    <p:sldId id="440" r:id="rId227"/>
    <p:sldId id="459" r:id="rId228"/>
    <p:sldId id="460" r:id="rId229"/>
    <p:sldId id="461" r:id="rId230"/>
    <p:sldId id="462" r:id="rId231"/>
    <p:sldId id="463" r:id="rId232"/>
    <p:sldId id="464" r:id="rId233"/>
    <p:sldId id="715" r:id="rId234"/>
    <p:sldId id="695" r:id="rId235"/>
    <p:sldId id="466" r:id="rId236"/>
    <p:sldId id="467" r:id="rId237"/>
    <p:sldId id="468" r:id="rId238"/>
    <p:sldId id="469" r:id="rId239"/>
    <p:sldId id="470" r:id="rId240"/>
    <p:sldId id="471" r:id="rId241"/>
    <p:sldId id="472" r:id="rId242"/>
    <p:sldId id="473" r:id="rId243"/>
    <p:sldId id="474" r:id="rId244"/>
    <p:sldId id="475" r:id="rId245"/>
    <p:sldId id="568" r:id="rId246"/>
    <p:sldId id="477" r:id="rId247"/>
    <p:sldId id="478" r:id="rId248"/>
    <p:sldId id="479" r:id="rId249"/>
    <p:sldId id="480" r:id="rId250"/>
    <p:sldId id="481" r:id="rId251"/>
    <p:sldId id="483" r:id="rId252"/>
    <p:sldId id="484" r:id="rId253"/>
    <p:sldId id="658" r:id="rId254"/>
    <p:sldId id="485" r:id="rId255"/>
    <p:sldId id="659" r:id="rId256"/>
    <p:sldId id="486" r:id="rId257"/>
    <p:sldId id="488" r:id="rId258"/>
    <p:sldId id="662" r:id="rId259"/>
    <p:sldId id="569" r:id="rId260"/>
    <p:sldId id="494" r:id="rId261"/>
    <p:sldId id="495" r:id="rId262"/>
    <p:sldId id="496" r:id="rId263"/>
    <p:sldId id="497" r:id="rId264"/>
    <p:sldId id="498" r:id="rId265"/>
    <p:sldId id="410" r:id="rId266"/>
    <p:sldId id="663" r:id="rId267"/>
    <p:sldId id="582" r:id="rId268"/>
    <p:sldId id="583" r:id="rId269"/>
    <p:sldId id="584" r:id="rId270"/>
    <p:sldId id="664" r:id="rId271"/>
    <p:sldId id="585" r:id="rId272"/>
    <p:sldId id="586" r:id="rId273"/>
    <p:sldId id="587" r:id="rId274"/>
    <p:sldId id="588" r:id="rId275"/>
    <p:sldId id="665" r:id="rId276"/>
    <p:sldId id="589" r:id="rId277"/>
    <p:sldId id="590" r:id="rId278"/>
    <p:sldId id="591" r:id="rId279"/>
    <p:sldId id="592" r:id="rId280"/>
    <p:sldId id="666" r:id="rId281"/>
    <p:sldId id="696" r:id="rId282"/>
    <p:sldId id="499" r:id="rId283"/>
    <p:sldId id="500" r:id="rId284"/>
    <p:sldId id="501" r:id="rId285"/>
    <p:sldId id="502" r:id="rId286"/>
    <p:sldId id="503" r:id="rId287"/>
    <p:sldId id="504" r:id="rId288"/>
    <p:sldId id="505" r:id="rId289"/>
    <p:sldId id="506" r:id="rId290"/>
    <p:sldId id="525" r:id="rId291"/>
    <p:sldId id="526" r:id="rId292"/>
    <p:sldId id="527" r:id="rId293"/>
    <p:sldId id="528" r:id="rId294"/>
    <p:sldId id="529" r:id="rId295"/>
    <p:sldId id="530" r:id="rId296"/>
    <p:sldId id="531" r:id="rId297"/>
    <p:sldId id="533" r:id="rId298"/>
    <p:sldId id="534" r:id="rId299"/>
    <p:sldId id="535" r:id="rId300"/>
    <p:sldId id="536" r:id="rId301"/>
    <p:sldId id="537" r:id="rId302"/>
    <p:sldId id="542" r:id="rId303"/>
    <p:sldId id="543" r:id="rId304"/>
    <p:sldId id="544" r:id="rId305"/>
    <p:sldId id="545" r:id="rId306"/>
    <p:sldId id="546" r:id="rId307"/>
    <p:sldId id="547" r:id="rId308"/>
    <p:sldId id="548" r:id="rId309"/>
    <p:sldId id="549" r:id="rId310"/>
    <p:sldId id="550" r:id="rId311"/>
    <p:sldId id="717" r:id="rId312"/>
    <p:sldId id="718" r:id="rId313"/>
    <p:sldId id="719" r:id="rId314"/>
    <p:sldId id="720" r:id="rId315"/>
    <p:sldId id="721" r:id="rId316"/>
    <p:sldId id="722" r:id="rId317"/>
    <p:sldId id="723" r:id="rId318"/>
    <p:sldId id="716" r:id="rId319"/>
    <p:sldId id="553" r:id="rId320"/>
    <p:sldId id="554" r:id="rId321"/>
    <p:sldId id="555" r:id="rId322"/>
    <p:sldId id="556" r:id="rId323"/>
    <p:sldId id="562" r:id="rId324"/>
    <p:sldId id="567" r:id="rId325"/>
  </p:sldIdLst>
  <p:sldSz cx="9144000" cy="6858000" type="screen4x3"/>
  <p:notesSz cx="6797675" cy="9928225"/>
  <p:custDataLst>
    <p:tags r:id="rId328"/>
  </p:custDataLst>
  <p:defaultTextStyle>
    <a:defPPr>
      <a:defRPr lang="en-GB"/>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1" autoAdjust="0"/>
    <p:restoredTop sz="79666" autoAdjust="0"/>
  </p:normalViewPr>
  <p:slideViewPr>
    <p:cSldViewPr>
      <p:cViewPr>
        <p:scale>
          <a:sx n="60" d="100"/>
          <a:sy n="60" d="100"/>
        </p:scale>
        <p:origin x="-1116" y="-2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notesViewPr>
    <p:cSldViewPr>
      <p:cViewPr varScale="1">
        <p:scale>
          <a:sx n="61" d="100"/>
          <a:sy n="61" d="100"/>
        </p:scale>
        <p:origin x="-2094"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99" Type="http://schemas.openxmlformats.org/officeDocument/2006/relationships/slide" Target="slides/slide287.xml"/><Relationship Id="rId303" Type="http://schemas.openxmlformats.org/officeDocument/2006/relationships/slide" Target="slides/slide291.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324" Type="http://schemas.openxmlformats.org/officeDocument/2006/relationships/slide" Target="slides/slide312.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247" Type="http://schemas.openxmlformats.org/officeDocument/2006/relationships/slide" Target="slides/slide235.xml"/><Relationship Id="rId107" Type="http://schemas.openxmlformats.org/officeDocument/2006/relationships/slide" Target="slides/slide95.xml"/><Relationship Id="rId268" Type="http://schemas.openxmlformats.org/officeDocument/2006/relationships/slide" Target="slides/slide256.xml"/><Relationship Id="rId289" Type="http://schemas.openxmlformats.org/officeDocument/2006/relationships/slide" Target="slides/slide277.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314" Type="http://schemas.openxmlformats.org/officeDocument/2006/relationships/slide" Target="slides/slide302.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slide" Target="slides/slide225.xml"/><Relationship Id="rId258" Type="http://schemas.openxmlformats.org/officeDocument/2006/relationships/slide" Target="slides/slide246.xml"/><Relationship Id="rId279" Type="http://schemas.openxmlformats.org/officeDocument/2006/relationships/slide" Target="slides/slide267.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290" Type="http://schemas.openxmlformats.org/officeDocument/2006/relationships/slide" Target="slides/slide278.xml"/><Relationship Id="rId304" Type="http://schemas.openxmlformats.org/officeDocument/2006/relationships/slide" Target="slides/slide292.xml"/><Relationship Id="rId325" Type="http://schemas.openxmlformats.org/officeDocument/2006/relationships/slide" Target="slides/slide313.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248" Type="http://schemas.openxmlformats.org/officeDocument/2006/relationships/slide" Target="slides/slide236.xml"/><Relationship Id="rId269" Type="http://schemas.openxmlformats.org/officeDocument/2006/relationships/slide" Target="slides/slide257.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280" Type="http://schemas.openxmlformats.org/officeDocument/2006/relationships/slide" Target="slides/slide268.xml"/><Relationship Id="rId315" Type="http://schemas.openxmlformats.org/officeDocument/2006/relationships/slide" Target="slides/slide303.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6.xml"/><Relationship Id="rId238" Type="http://schemas.openxmlformats.org/officeDocument/2006/relationships/slide" Target="slides/slide226.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270" Type="http://schemas.openxmlformats.org/officeDocument/2006/relationships/slide" Target="slides/slide258.xml"/><Relationship Id="rId291" Type="http://schemas.openxmlformats.org/officeDocument/2006/relationships/slide" Target="slides/slide279.xml"/><Relationship Id="rId305" Type="http://schemas.openxmlformats.org/officeDocument/2006/relationships/slide" Target="slides/slide293.xml"/><Relationship Id="rId326" Type="http://schemas.openxmlformats.org/officeDocument/2006/relationships/notesMaster" Target="notesMasters/notesMaster1.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249" Type="http://schemas.openxmlformats.org/officeDocument/2006/relationships/slide" Target="slides/slide237.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281" Type="http://schemas.openxmlformats.org/officeDocument/2006/relationships/slide" Target="slides/slide269.xml"/><Relationship Id="rId316" Type="http://schemas.openxmlformats.org/officeDocument/2006/relationships/slide" Target="slides/slide304.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slide" Target="slides/slide227.xml"/><Relationship Id="rId250" Type="http://schemas.openxmlformats.org/officeDocument/2006/relationships/slide" Target="slides/slide238.xml"/><Relationship Id="rId271" Type="http://schemas.openxmlformats.org/officeDocument/2006/relationships/slide" Target="slides/slide259.xml"/><Relationship Id="rId292" Type="http://schemas.openxmlformats.org/officeDocument/2006/relationships/slide" Target="slides/slide280.xml"/><Relationship Id="rId306" Type="http://schemas.openxmlformats.org/officeDocument/2006/relationships/slide" Target="slides/slide294.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327" Type="http://schemas.openxmlformats.org/officeDocument/2006/relationships/handoutMaster" Target="handoutMasters/handoutMaster1.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openxmlformats.org/officeDocument/2006/relationships/slide" Target="slides/slide228.xml"/><Relationship Id="rId261" Type="http://schemas.openxmlformats.org/officeDocument/2006/relationships/slide" Target="slides/slide249.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282" Type="http://schemas.openxmlformats.org/officeDocument/2006/relationships/slide" Target="slides/slide270.xml"/><Relationship Id="rId317" Type="http://schemas.openxmlformats.org/officeDocument/2006/relationships/slide" Target="slides/slide30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openxmlformats.org/officeDocument/2006/relationships/slide" Target="slides/slide207.xml"/><Relationship Id="rId3" Type="http://schemas.openxmlformats.org/officeDocument/2006/relationships/slideMaster" Target="slideMasters/slideMaster3.xml"/><Relationship Id="rId214" Type="http://schemas.openxmlformats.org/officeDocument/2006/relationships/slide" Target="slides/slide202.xml"/><Relationship Id="rId230" Type="http://schemas.openxmlformats.org/officeDocument/2006/relationships/slide" Target="slides/slide218.xml"/><Relationship Id="rId235" Type="http://schemas.openxmlformats.org/officeDocument/2006/relationships/slide" Target="slides/slide223.xml"/><Relationship Id="rId251" Type="http://schemas.openxmlformats.org/officeDocument/2006/relationships/slide" Target="slides/slide239.xml"/><Relationship Id="rId256" Type="http://schemas.openxmlformats.org/officeDocument/2006/relationships/slide" Target="slides/slide244.xml"/><Relationship Id="rId277" Type="http://schemas.openxmlformats.org/officeDocument/2006/relationships/slide" Target="slides/slide265.xml"/><Relationship Id="rId298" Type="http://schemas.openxmlformats.org/officeDocument/2006/relationships/slide" Target="slides/slide286.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72" Type="http://schemas.openxmlformats.org/officeDocument/2006/relationships/slide" Target="slides/slide260.xml"/><Relationship Id="rId293" Type="http://schemas.openxmlformats.org/officeDocument/2006/relationships/slide" Target="slides/slide281.xml"/><Relationship Id="rId302" Type="http://schemas.openxmlformats.org/officeDocument/2006/relationships/slide" Target="slides/slide290.xml"/><Relationship Id="rId307" Type="http://schemas.openxmlformats.org/officeDocument/2006/relationships/slide" Target="slides/slide295.xml"/><Relationship Id="rId323" Type="http://schemas.openxmlformats.org/officeDocument/2006/relationships/slide" Target="slides/slide311.xml"/><Relationship Id="rId328" Type="http://schemas.openxmlformats.org/officeDocument/2006/relationships/tags" Target="tags/tag1.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241" Type="http://schemas.openxmlformats.org/officeDocument/2006/relationships/slide" Target="slides/slide229.xml"/><Relationship Id="rId246" Type="http://schemas.openxmlformats.org/officeDocument/2006/relationships/slide" Target="slides/slide234.xml"/><Relationship Id="rId267" Type="http://schemas.openxmlformats.org/officeDocument/2006/relationships/slide" Target="slides/slide255.xml"/><Relationship Id="rId288" Type="http://schemas.openxmlformats.org/officeDocument/2006/relationships/slide" Target="slides/slide276.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262" Type="http://schemas.openxmlformats.org/officeDocument/2006/relationships/slide" Target="slides/slide250.xml"/><Relationship Id="rId283" Type="http://schemas.openxmlformats.org/officeDocument/2006/relationships/slide" Target="slides/slide271.xml"/><Relationship Id="rId313" Type="http://schemas.openxmlformats.org/officeDocument/2006/relationships/slide" Target="slides/slide301.xml"/><Relationship Id="rId318" Type="http://schemas.openxmlformats.org/officeDocument/2006/relationships/slide" Target="slides/slide306.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78" Type="http://schemas.openxmlformats.org/officeDocument/2006/relationships/slide" Target="slides/slide266.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273" Type="http://schemas.openxmlformats.org/officeDocument/2006/relationships/slide" Target="slides/slide261.xml"/><Relationship Id="rId294" Type="http://schemas.openxmlformats.org/officeDocument/2006/relationships/slide" Target="slides/slide282.xml"/><Relationship Id="rId308" Type="http://schemas.openxmlformats.org/officeDocument/2006/relationships/slide" Target="slides/slide296.xml"/><Relationship Id="rId329" Type="http://schemas.openxmlformats.org/officeDocument/2006/relationships/presProps" Target="presProps.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slide" Target="slides/slide251.xml"/><Relationship Id="rId284" Type="http://schemas.openxmlformats.org/officeDocument/2006/relationships/slide" Target="slides/slide272.xml"/><Relationship Id="rId319" Type="http://schemas.openxmlformats.org/officeDocument/2006/relationships/slide" Target="slides/slide307.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330" Type="http://schemas.openxmlformats.org/officeDocument/2006/relationships/viewProps" Target="viewProps.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4" Type="http://schemas.openxmlformats.org/officeDocument/2006/relationships/slide" Target="slides/slide262.xml"/><Relationship Id="rId295" Type="http://schemas.openxmlformats.org/officeDocument/2006/relationships/slide" Target="slides/slide283.xml"/><Relationship Id="rId309" Type="http://schemas.openxmlformats.org/officeDocument/2006/relationships/slide" Target="slides/slide297.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320" Type="http://schemas.openxmlformats.org/officeDocument/2006/relationships/slide" Target="slides/slide308.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slide" Target="slides/slide252.xml"/><Relationship Id="rId285" Type="http://schemas.openxmlformats.org/officeDocument/2006/relationships/slide" Target="slides/slide273.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310" Type="http://schemas.openxmlformats.org/officeDocument/2006/relationships/slide" Target="slides/slide298.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331"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275" Type="http://schemas.openxmlformats.org/officeDocument/2006/relationships/slide" Target="slides/slide263.xml"/><Relationship Id="rId296" Type="http://schemas.openxmlformats.org/officeDocument/2006/relationships/slide" Target="slides/slide284.xml"/><Relationship Id="rId300" Type="http://schemas.openxmlformats.org/officeDocument/2006/relationships/slide" Target="slides/slide288.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321" Type="http://schemas.openxmlformats.org/officeDocument/2006/relationships/slide" Target="slides/slide309.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265" Type="http://schemas.openxmlformats.org/officeDocument/2006/relationships/slide" Target="slides/slide253.xml"/><Relationship Id="rId286" Type="http://schemas.openxmlformats.org/officeDocument/2006/relationships/slide" Target="slides/slide274.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311" Type="http://schemas.openxmlformats.org/officeDocument/2006/relationships/slide" Target="slides/slide299.xml"/><Relationship Id="rId332" Type="http://schemas.openxmlformats.org/officeDocument/2006/relationships/tableStyles" Target="tableStyles.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7.xml"/><Relationship Id="rId255" Type="http://schemas.openxmlformats.org/officeDocument/2006/relationships/slide" Target="slides/slide243.xml"/><Relationship Id="rId276" Type="http://schemas.openxmlformats.org/officeDocument/2006/relationships/slide" Target="slides/slide264.xml"/><Relationship Id="rId297" Type="http://schemas.openxmlformats.org/officeDocument/2006/relationships/slide" Target="slides/slide285.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301" Type="http://schemas.openxmlformats.org/officeDocument/2006/relationships/slide" Target="slides/slide289.xml"/><Relationship Id="rId322" Type="http://schemas.openxmlformats.org/officeDocument/2006/relationships/slide" Target="slides/slide310.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245" Type="http://schemas.openxmlformats.org/officeDocument/2006/relationships/slide" Target="slides/slide233.xml"/><Relationship Id="rId266" Type="http://schemas.openxmlformats.org/officeDocument/2006/relationships/slide" Target="slides/slide254.xml"/><Relationship Id="rId287" Type="http://schemas.openxmlformats.org/officeDocument/2006/relationships/slide" Target="slides/slide275.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312" Type="http://schemas.openxmlformats.org/officeDocument/2006/relationships/slide" Target="slides/slide3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563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GB"/>
          </a:p>
        </p:txBody>
      </p:sp>
      <p:sp>
        <p:nvSpPr>
          <p:cNvPr id="965635"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GB"/>
          </a:p>
        </p:txBody>
      </p:sp>
      <p:sp>
        <p:nvSpPr>
          <p:cNvPr id="965636"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GB"/>
          </a:p>
        </p:txBody>
      </p:sp>
      <p:sp>
        <p:nvSpPr>
          <p:cNvPr id="965637"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n-ea"/>
                <a:cs typeface="Arial" charset="0"/>
              </a:defRPr>
            </a:lvl1pPr>
          </a:lstStyle>
          <a:p>
            <a:pPr>
              <a:defRPr/>
            </a:pPr>
            <a:fld id="{53584DFA-3D2A-4BDD-A374-19B59441FBC2}" type="slidenum">
              <a:rPr lang="en-GB"/>
              <a:pPr>
                <a:defRPr/>
              </a:pPr>
              <a:t>‹#›</a:t>
            </a:fld>
            <a:endParaRPr lang="en-GB"/>
          </a:p>
        </p:txBody>
      </p:sp>
    </p:spTree>
    <p:extLst>
      <p:ext uri="{BB962C8B-B14F-4D97-AF65-F5344CB8AC3E}">
        <p14:creationId xmlns:p14="http://schemas.microsoft.com/office/powerpoint/2010/main" val="3712879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GB"/>
          </a:p>
        </p:txBody>
      </p:sp>
      <p:sp>
        <p:nvSpPr>
          <p:cNvPr id="1126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GB"/>
          </a:p>
        </p:txBody>
      </p:sp>
      <p:sp>
        <p:nvSpPr>
          <p:cNvPr id="32870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dirty="0" smtClean="0"/>
              <a:t>Click to edit Master text styles</a:t>
            </a:r>
          </a:p>
          <a:p>
            <a:pPr lvl="0"/>
            <a:r>
              <a:rPr lang="en-GB" noProof="0" dirty="0" smtClean="0"/>
              <a:t>Second level</a:t>
            </a:r>
          </a:p>
          <a:p>
            <a:pPr lvl="0"/>
            <a:r>
              <a:rPr lang="en-GB" noProof="0" dirty="0" smtClean="0"/>
              <a:t>Third level</a:t>
            </a:r>
          </a:p>
          <a:p>
            <a:pPr lvl="0"/>
            <a:r>
              <a:rPr lang="en-GB" noProof="0" dirty="0" smtClean="0"/>
              <a:t>Fourth level</a:t>
            </a:r>
          </a:p>
          <a:p>
            <a:pPr lvl="0"/>
            <a:r>
              <a:rPr lang="en-GB" noProof="0" dirty="0" smtClean="0"/>
              <a:t>Fifth level</a:t>
            </a:r>
          </a:p>
        </p:txBody>
      </p:sp>
      <p:sp>
        <p:nvSpPr>
          <p:cNvPr id="11270"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GB"/>
          </a:p>
        </p:txBody>
      </p:sp>
      <p:sp>
        <p:nvSpPr>
          <p:cNvPr id="11271"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n-ea"/>
                <a:cs typeface="Arial" charset="0"/>
              </a:defRPr>
            </a:lvl1pPr>
          </a:lstStyle>
          <a:p>
            <a:pPr>
              <a:defRPr/>
            </a:pPr>
            <a:fld id="{23AD9711-4945-4BD4-AB0F-1E65317FCEA2}" type="slidenum">
              <a:rPr lang="en-GB"/>
              <a:pPr>
                <a:defRPr/>
              </a:pPr>
              <a:t>‹#›</a:t>
            </a:fld>
            <a:endParaRPr lang="en-GB"/>
          </a:p>
        </p:txBody>
      </p:sp>
    </p:spTree>
    <p:extLst>
      <p:ext uri="{BB962C8B-B14F-4D97-AF65-F5344CB8AC3E}">
        <p14:creationId xmlns:p14="http://schemas.microsoft.com/office/powerpoint/2010/main" val="775855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a:t>
            </a:fld>
            <a:endParaRPr lang="en-GB"/>
          </a:p>
        </p:txBody>
      </p:sp>
    </p:spTree>
    <p:extLst>
      <p:ext uri="{BB962C8B-B14F-4D97-AF65-F5344CB8AC3E}">
        <p14:creationId xmlns:p14="http://schemas.microsoft.com/office/powerpoint/2010/main" val="357316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E4A16B1-6098-4826-9CE3-4A8B8B1BA772}" type="slidenum">
              <a:rPr lang="en-GB" smtClean="0"/>
              <a:pPr eaLnBrk="1" hangingPunct="1"/>
              <a:t>13</a:t>
            </a:fld>
            <a:endParaRPr lang="en-GB" smtClean="0"/>
          </a:p>
        </p:txBody>
      </p:sp>
      <p:sp>
        <p:nvSpPr>
          <p:cNvPr id="337923" name="Rectangle 2"/>
          <p:cNvSpPr>
            <a:spLocks noGrp="1" noRot="1" noChangeAspect="1" noChangeArrowheads="1" noTextEdit="1"/>
          </p:cNvSpPr>
          <p:nvPr>
            <p:ph type="sldImg"/>
          </p:nvPr>
        </p:nvSpPr>
        <p:spPr>
          <a:xfrm>
            <a:off x="917575" y="744538"/>
            <a:ext cx="4962525" cy="3722687"/>
          </a:xfrm>
          <a:ln/>
        </p:spPr>
      </p:sp>
      <p:sp>
        <p:nvSpPr>
          <p:cNvPr id="337924" name="Rectangle 3"/>
          <p:cNvSpPr>
            <a:spLocks noGrp="1" noChangeArrowheads="1"/>
          </p:cNvSpPr>
          <p:nvPr>
            <p:ph type="body" idx="1"/>
          </p:nvPr>
        </p:nvSpPr>
        <p:spPr>
          <a:noFill/>
        </p:spPr>
        <p:txBody>
          <a:bodyPr/>
          <a:lstStyle/>
          <a:p>
            <a:pPr eaLnBrk="1" hangingPunct="1"/>
            <a:r>
              <a:rPr lang="en-GB" dirty="0" smtClean="0"/>
              <a:t>Changes to the Referencing Style are not automatically applied to the EndNote Library.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788A1D4-55A4-4760-B49B-5DF148BB9BB6}" type="slidenum">
              <a:rPr lang="en-GB" smtClean="0"/>
              <a:pPr eaLnBrk="1" hangingPunct="1"/>
              <a:t>119</a:t>
            </a:fld>
            <a:endParaRPr lang="en-GB" smtClean="0"/>
          </a:p>
        </p:txBody>
      </p:sp>
      <p:sp>
        <p:nvSpPr>
          <p:cNvPr id="410627" name="Rectangle 2"/>
          <p:cNvSpPr>
            <a:spLocks noGrp="1" noRot="1" noChangeAspect="1" noChangeArrowheads="1" noTextEdit="1"/>
          </p:cNvSpPr>
          <p:nvPr>
            <p:ph type="sldImg"/>
          </p:nvPr>
        </p:nvSpPr>
        <p:spPr>
          <a:xfrm>
            <a:off x="917575" y="744538"/>
            <a:ext cx="4962525" cy="3722687"/>
          </a:xfrm>
          <a:ln/>
        </p:spPr>
      </p:sp>
      <p:sp>
        <p:nvSpPr>
          <p:cNvPr id="410628" name="Rectangle 3"/>
          <p:cNvSpPr>
            <a:spLocks noGrp="1" noChangeArrowheads="1"/>
          </p:cNvSpPr>
          <p:nvPr>
            <p:ph type="body" idx="1"/>
          </p:nvPr>
        </p:nvSpPr>
        <p:spPr>
          <a:noFill/>
        </p:spPr>
        <p:txBody>
          <a:bodyPr/>
          <a:lstStyle/>
          <a:p>
            <a:pPr marL="228600" indent="-228600" eaLnBrk="1" hangingPunct="1"/>
            <a:r>
              <a:rPr lang="en-GB" smtClean="0"/>
              <a:t>This feature allows you to convert existing collections of PDF files into EndNote records with minimal typing and copying by extracting Digital Object identifiers (DOI) from PDF files. The system matches DOI information with data available from CrossRef  (www.CrossRef.org) by capturing bibliographic content and creating new EndNote records.</a:t>
            </a:r>
            <a:endParaRPr lang="en-GB" b="1"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F0B1A2-0403-4360-AF7C-F746F6935455}" type="slidenum">
              <a:rPr lang="en-GB" smtClean="0"/>
              <a:pPr eaLnBrk="1" hangingPunct="1"/>
              <a:t>120</a:t>
            </a:fld>
            <a:endParaRPr lang="en-GB" smtClean="0"/>
          </a:p>
        </p:txBody>
      </p:sp>
      <p:sp>
        <p:nvSpPr>
          <p:cNvPr id="411651" name="Rectangle 2"/>
          <p:cNvSpPr>
            <a:spLocks noGrp="1" noRot="1" noChangeAspect="1" noChangeArrowheads="1" noTextEdit="1"/>
          </p:cNvSpPr>
          <p:nvPr>
            <p:ph type="sldImg"/>
          </p:nvPr>
        </p:nvSpPr>
        <p:spPr>
          <a:xfrm>
            <a:off x="917575" y="744538"/>
            <a:ext cx="4962525" cy="3722687"/>
          </a:xfrm>
          <a:ln/>
        </p:spPr>
      </p:sp>
      <p:sp>
        <p:nvSpPr>
          <p:cNvPr id="411652" name="Rectangle 3"/>
          <p:cNvSpPr>
            <a:spLocks noGrp="1" noChangeArrowheads="1"/>
          </p:cNvSpPr>
          <p:nvPr>
            <p:ph type="body" idx="1"/>
          </p:nvPr>
        </p:nvSpPr>
        <p:spPr>
          <a:noFill/>
        </p:spPr>
        <p:txBody>
          <a:bodyPr/>
          <a:lstStyle/>
          <a:p>
            <a:pPr eaLnBrk="1" hangingPunct="1"/>
            <a:r>
              <a:rPr lang="en-GB" dirty="0" smtClean="0"/>
              <a:t>To import a PDF folder with PDF files begin by opening the library into which you want to import the references. From the File menu, choose </a:t>
            </a:r>
            <a:r>
              <a:rPr lang="en-GB" b="1" dirty="0" smtClean="0"/>
              <a:t>Import Folder.</a:t>
            </a:r>
          </a:p>
          <a:p>
            <a:pPr eaLnBrk="1" hangingPunct="1"/>
            <a:endParaRPr lang="en-GB"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043FDD-F1E5-4C62-B271-4D01F2D66EC5}" type="slidenum">
              <a:rPr lang="en-GB" smtClean="0"/>
              <a:pPr eaLnBrk="1" hangingPunct="1"/>
              <a:t>121</a:t>
            </a:fld>
            <a:endParaRPr lang="en-GB" smtClean="0"/>
          </a:p>
        </p:txBody>
      </p:sp>
      <p:sp>
        <p:nvSpPr>
          <p:cNvPr id="412675" name="Rectangle 2"/>
          <p:cNvSpPr>
            <a:spLocks noGrp="1" noRot="1" noChangeAspect="1" noChangeArrowheads="1" noTextEdit="1"/>
          </p:cNvSpPr>
          <p:nvPr>
            <p:ph type="sldImg"/>
          </p:nvPr>
        </p:nvSpPr>
        <p:spPr>
          <a:xfrm>
            <a:off x="917575" y="744538"/>
            <a:ext cx="4962525" cy="3722687"/>
          </a:xfrm>
          <a:ln/>
        </p:spPr>
      </p:sp>
      <p:sp>
        <p:nvSpPr>
          <p:cNvPr id="412676" name="Rectangle 3"/>
          <p:cNvSpPr>
            <a:spLocks noGrp="1" noChangeArrowheads="1"/>
          </p:cNvSpPr>
          <p:nvPr>
            <p:ph type="body" idx="1"/>
          </p:nvPr>
        </p:nvSpPr>
        <p:spPr>
          <a:noFill/>
        </p:spPr>
        <p:txBody>
          <a:bodyPr/>
          <a:lstStyle/>
          <a:p>
            <a:pPr eaLnBrk="1" hangingPunct="1"/>
            <a:r>
              <a:rPr lang="en-GB" dirty="0" smtClean="0"/>
              <a:t>Click the </a:t>
            </a:r>
            <a:r>
              <a:rPr lang="en-GB" b="1" dirty="0" smtClean="0"/>
              <a:t>Choose</a:t>
            </a:r>
            <a:r>
              <a:rPr lang="en-GB" i="1" dirty="0" smtClean="0"/>
              <a:t> </a:t>
            </a:r>
            <a:r>
              <a:rPr lang="en-GB" dirty="0" smtClean="0"/>
              <a:t>button to open the </a:t>
            </a:r>
            <a:r>
              <a:rPr lang="en-GB" b="1" dirty="0" smtClean="0"/>
              <a:t>Browse for Folder</a:t>
            </a:r>
            <a:r>
              <a:rPr lang="en-GB" dirty="0" smtClean="0"/>
              <a:t> dialog window. Select the needed </a:t>
            </a:r>
            <a:r>
              <a:rPr lang="en-GB" b="1" dirty="0" smtClean="0"/>
              <a:t>PDF</a:t>
            </a:r>
            <a:r>
              <a:rPr lang="en-GB" dirty="0" smtClean="0"/>
              <a:t> folder, and then click </a:t>
            </a:r>
            <a:r>
              <a:rPr lang="en-GB" b="1" dirty="0" smtClean="0"/>
              <a:t>OK</a:t>
            </a:r>
            <a:r>
              <a:rPr lang="en-GB" dirty="0" smtClean="0"/>
              <a:t>. If the selected folder lists sub-folders, click the </a:t>
            </a:r>
            <a:r>
              <a:rPr lang="en-GB" b="1" dirty="0" smtClean="0"/>
              <a:t>Include files in sub-folders</a:t>
            </a:r>
            <a:r>
              <a:rPr lang="en-GB" dirty="0" smtClean="0"/>
              <a:t>  button. Select the </a:t>
            </a:r>
            <a:r>
              <a:rPr lang="en-GB" b="1" dirty="0" smtClean="0"/>
              <a:t>PDF</a:t>
            </a:r>
            <a:r>
              <a:rPr lang="en-GB" dirty="0" smtClean="0"/>
              <a:t> import option from the</a:t>
            </a:r>
            <a:r>
              <a:rPr lang="en-GB" b="1" dirty="0" smtClean="0"/>
              <a:t> Import Option</a:t>
            </a:r>
            <a:r>
              <a:rPr lang="en-GB" dirty="0" smtClean="0"/>
              <a:t> list. Leave the Duplicates list unchanged so that it will </a:t>
            </a:r>
            <a:r>
              <a:rPr lang="en-GB" b="1" dirty="0" smtClean="0"/>
              <a:t>Import All </a:t>
            </a:r>
            <a:r>
              <a:rPr lang="en-GB" dirty="0" smtClean="0"/>
              <a:t>(see separate</a:t>
            </a:r>
            <a:r>
              <a:rPr lang="en-GB" baseline="0" dirty="0" smtClean="0"/>
              <a:t> section on managing duplicates</a:t>
            </a:r>
            <a:r>
              <a:rPr lang="en-GB" dirty="0" smtClean="0"/>
              <a:t>). Click </a:t>
            </a:r>
            <a:r>
              <a:rPr lang="en-GB" b="1" dirty="0" smtClean="0"/>
              <a:t>Import</a:t>
            </a:r>
            <a:r>
              <a:rPr lang="en-GB" dirty="0" smtClean="0"/>
              <a:t> to import the files in the selected folders.</a:t>
            </a:r>
          </a:p>
          <a:p>
            <a:pPr eaLnBrk="1" hangingPunct="1"/>
            <a:endParaRPr lang="en-GB" dirty="0" smtClean="0"/>
          </a:p>
          <a:p>
            <a:pPr eaLnBrk="1" hangingPunct="1"/>
            <a:endParaRPr lang="en-GB"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C98A505-69FC-4012-9680-3DD65E7CE8A8}" type="slidenum">
              <a:rPr lang="en-GB" smtClean="0"/>
              <a:pPr eaLnBrk="1" hangingPunct="1"/>
              <a:t>122</a:t>
            </a:fld>
            <a:endParaRPr lang="en-GB" smtClean="0"/>
          </a:p>
        </p:txBody>
      </p:sp>
      <p:sp>
        <p:nvSpPr>
          <p:cNvPr id="413699" name="Rectangle 2"/>
          <p:cNvSpPr>
            <a:spLocks noGrp="1" noRot="1" noChangeAspect="1" noChangeArrowheads="1" noTextEdit="1"/>
          </p:cNvSpPr>
          <p:nvPr>
            <p:ph type="sldImg"/>
          </p:nvPr>
        </p:nvSpPr>
        <p:spPr>
          <a:xfrm>
            <a:off x="917575" y="744538"/>
            <a:ext cx="4962525" cy="3722687"/>
          </a:xfrm>
          <a:ln/>
        </p:spPr>
      </p:sp>
      <p:sp>
        <p:nvSpPr>
          <p:cNvPr id="413700" name="Rectangle 3"/>
          <p:cNvSpPr>
            <a:spLocks noGrp="1" noChangeArrowheads="1"/>
          </p:cNvSpPr>
          <p:nvPr>
            <p:ph type="body" idx="1"/>
          </p:nvPr>
        </p:nvSpPr>
        <p:spPr>
          <a:noFill/>
        </p:spPr>
        <p:txBody>
          <a:bodyPr/>
          <a:lstStyle/>
          <a:p>
            <a:pPr eaLnBrk="1" hangingPunct="1"/>
            <a:r>
              <a:rPr lang="en-GB" dirty="0" smtClean="0"/>
              <a:t>When the import is complete, the new records are stored in the Imported References group, and will include bibliographic information given for the Digital Object Identifier (DOI) mined from the PDF file, such as title, author, volume, issue, page, year, and DOI. Check through the imported data to make sure it has imported as expected. The </a:t>
            </a:r>
            <a:r>
              <a:rPr lang="en-GB" b="1" dirty="0" smtClean="0"/>
              <a:t>Imported References </a:t>
            </a:r>
            <a:r>
              <a:rPr lang="en-GB" dirty="0" smtClean="0"/>
              <a:t>group is a temporary group that is replaced each time you import another set of references. It is removed when you exit EndNote (although the references remain in the library). To return all references to the library display (including the newly imported ones), choose </a:t>
            </a:r>
            <a:r>
              <a:rPr lang="en-GB" b="1" dirty="0" smtClean="0"/>
              <a:t>Show All References</a:t>
            </a:r>
            <a:r>
              <a:rPr lang="en-GB" dirty="0" smtClean="0"/>
              <a:t> from the </a:t>
            </a:r>
            <a:r>
              <a:rPr lang="en-GB" b="1" dirty="0" smtClean="0"/>
              <a:t>References</a:t>
            </a:r>
            <a:r>
              <a:rPr lang="en-GB" dirty="0" smtClean="0"/>
              <a:t> menu or click the </a:t>
            </a:r>
            <a:r>
              <a:rPr lang="en-GB" b="1" dirty="0" smtClean="0"/>
              <a:t>All References </a:t>
            </a:r>
            <a:r>
              <a:rPr lang="en-GB" b="0" dirty="0" smtClean="0"/>
              <a:t>group</a:t>
            </a:r>
            <a:r>
              <a:rPr lang="en-GB" dirty="0" smtClean="0"/>
              <a:t>.</a:t>
            </a:r>
          </a:p>
          <a:p>
            <a:pPr eaLnBrk="1" hangingPunct="1"/>
            <a:r>
              <a:rPr lang="en-GB" dirty="0" smtClean="0"/>
              <a:t>When more than one DOI appears</a:t>
            </a:r>
            <a:r>
              <a:rPr lang="en-GB" baseline="0" dirty="0" smtClean="0"/>
              <a:t> on the first page of an article, the PDF will be imported and attached to the record, but bibliographic data must be created manually as EndNote cannot identify the primary DOI.</a:t>
            </a:r>
            <a:endParaRPr lang="en-GB" dirty="0" smtClean="0"/>
          </a:p>
          <a:p>
            <a:pPr eaLnBrk="1" hangingPunct="1"/>
            <a:endParaRPr lang="en-GB"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With footnoting referencing styles such as MHRA, a</a:t>
            </a:r>
            <a:r>
              <a:rPr lang="en-GB" baseline="0" dirty="0" smtClean="0"/>
              <a:t> combination of EndNote citation and the Footnote tool in Word is used. Click the required point of insertion in the document. On the </a:t>
            </a:r>
            <a:r>
              <a:rPr lang="en-GB" b="1" baseline="0" dirty="0" smtClean="0"/>
              <a:t>References</a:t>
            </a:r>
            <a:r>
              <a:rPr lang="en-GB" baseline="0" dirty="0" smtClean="0"/>
              <a:t> tab in Word, go to </a:t>
            </a:r>
            <a:r>
              <a:rPr lang="en-GB" b="1" baseline="0" dirty="0" smtClean="0"/>
              <a:t>Insert Footnote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125</a:t>
            </a:fld>
            <a:endParaRPr lang="en-GB"/>
          </a:p>
        </p:txBody>
      </p:sp>
    </p:spTree>
    <p:extLst>
      <p:ext uri="{BB962C8B-B14F-4D97-AF65-F5344CB8AC3E}">
        <p14:creationId xmlns:p14="http://schemas.microsoft.com/office/powerpoint/2010/main" val="10783923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 numbered footnote displays at the bottom of the current page. Move the insertion point</a:t>
            </a:r>
            <a:r>
              <a:rPr lang="en-GB" baseline="0" dirty="0" smtClean="0"/>
              <a:t> to the footnote, and then click </a:t>
            </a:r>
            <a:r>
              <a:rPr lang="en-GB" b="1" baseline="0" dirty="0" smtClean="0"/>
              <a:t>Go to EndNote </a:t>
            </a:r>
            <a:r>
              <a:rPr lang="en-GB" baseline="0" dirty="0" smtClean="0"/>
              <a:t>on the X6 tab.</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126</a:t>
            </a:fld>
            <a:endParaRPr lang="en-GB"/>
          </a:p>
        </p:txBody>
      </p:sp>
    </p:spTree>
    <p:extLst>
      <p:ext uri="{BB962C8B-B14F-4D97-AF65-F5344CB8AC3E}">
        <p14:creationId xmlns:p14="http://schemas.microsoft.com/office/powerpoint/2010/main" val="20366712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EndNote Library, select the reference to be cited, and click the </a:t>
            </a:r>
            <a:r>
              <a:rPr lang="en-GB" b="1" dirty="0" smtClean="0"/>
              <a:t>Insert</a:t>
            </a:r>
            <a:r>
              <a:rPr lang="en-GB" dirty="0" smtClean="0"/>
              <a:t> icon.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127</a:t>
            </a:fld>
            <a:endParaRPr lang="en-GB"/>
          </a:p>
        </p:txBody>
      </p:sp>
    </p:spTree>
    <p:extLst>
      <p:ext uri="{BB962C8B-B14F-4D97-AF65-F5344CB8AC3E}">
        <p14:creationId xmlns:p14="http://schemas.microsoft.com/office/powerpoint/2010/main" val="42586915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citation is inserted in  the footnote according to the format set in the Footnote template in EndNote.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128</a:t>
            </a:fld>
            <a:endParaRPr lang="en-GB"/>
          </a:p>
        </p:txBody>
      </p:sp>
    </p:spTree>
    <p:extLst>
      <p:ext uri="{BB962C8B-B14F-4D97-AF65-F5344CB8AC3E}">
        <p14:creationId xmlns:p14="http://schemas.microsoft.com/office/powerpoint/2010/main" val="39461640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Multiple</a:t>
            </a:r>
            <a:r>
              <a:rPr lang="en-GB" baseline="0" dirty="0" smtClean="0"/>
              <a:t> footnotes can also be formatted in Word: click the </a:t>
            </a:r>
            <a:r>
              <a:rPr lang="en-GB" b="1" baseline="0" dirty="0" smtClean="0"/>
              <a:t>Footnotes </a:t>
            </a:r>
            <a:r>
              <a:rPr lang="en-GB" baseline="0" dirty="0" smtClean="0"/>
              <a:t>menu button to see options.</a:t>
            </a:r>
          </a:p>
          <a:p>
            <a:r>
              <a:rPr lang="en-GB" baseline="0" dirty="0" smtClean="0"/>
              <a:t>According to the Reference Style chosen, an end of document bibliography may also be created.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129</a:t>
            </a:fld>
            <a:endParaRPr lang="en-GB"/>
          </a:p>
        </p:txBody>
      </p:sp>
    </p:spTree>
    <p:extLst>
      <p:ext uri="{BB962C8B-B14F-4D97-AF65-F5344CB8AC3E}">
        <p14:creationId xmlns:p14="http://schemas.microsoft.com/office/powerpoint/2010/main" val="10529217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54A7627-4CBA-43CC-984E-CC7A1EE2043A}" type="slidenum">
              <a:rPr lang="en-GB" smtClean="0"/>
              <a:pPr eaLnBrk="1" hangingPunct="1"/>
              <a:t>131</a:t>
            </a:fld>
            <a:endParaRPr lang="en-GB" smtClean="0"/>
          </a:p>
        </p:txBody>
      </p:sp>
      <p:sp>
        <p:nvSpPr>
          <p:cNvPr id="414723" name="Rectangle 2"/>
          <p:cNvSpPr>
            <a:spLocks noGrp="1" noRot="1" noChangeAspect="1" noChangeArrowheads="1" noTextEdit="1"/>
          </p:cNvSpPr>
          <p:nvPr>
            <p:ph type="sldImg"/>
          </p:nvPr>
        </p:nvSpPr>
        <p:spPr>
          <a:xfrm>
            <a:off x="917575" y="744538"/>
            <a:ext cx="4962525" cy="3722687"/>
          </a:xfrm>
          <a:ln/>
        </p:spPr>
      </p:sp>
      <p:sp>
        <p:nvSpPr>
          <p:cNvPr id="414724" name="Rectangle 3"/>
          <p:cNvSpPr>
            <a:spLocks noGrp="1" noChangeArrowheads="1"/>
          </p:cNvSpPr>
          <p:nvPr>
            <p:ph type="body" idx="1"/>
          </p:nvPr>
        </p:nvSpPr>
        <p:spPr>
          <a:noFill/>
        </p:spPr>
        <p:txBody>
          <a:bodyPr/>
          <a:lstStyle/>
          <a:p>
            <a:pPr eaLnBrk="1" hangingPunct="1"/>
            <a:r>
              <a:rPr lang="en-GB" dirty="0" smtClean="0"/>
              <a:t>Click to expand the </a:t>
            </a:r>
            <a:r>
              <a:rPr lang="en-GB" b="1" dirty="0" smtClean="0"/>
              <a:t>Bibliography</a:t>
            </a:r>
            <a:r>
              <a:rPr lang="en-GB" dirty="0" smtClean="0"/>
              <a:t> menu.</a:t>
            </a:r>
          </a:p>
          <a:p>
            <a:pPr eaLnBrk="1" hangingPunct="1"/>
            <a:r>
              <a:rPr lang="en-GB" dirty="0" smtClean="0"/>
              <a:t>To make changes to the physical layout of the bibliography, go to the </a:t>
            </a:r>
            <a:r>
              <a:rPr lang="en-GB" b="1" dirty="0" smtClean="0"/>
              <a:t>Format Bibliography</a:t>
            </a:r>
            <a:r>
              <a:rPr lang="en-GB" dirty="0" smtClean="0"/>
              <a:t> icon and click the </a:t>
            </a:r>
            <a:r>
              <a:rPr lang="en-GB" b="1" dirty="0" smtClean="0"/>
              <a:t>Layout </a:t>
            </a:r>
            <a:r>
              <a:rPr lang="en-GB" dirty="0" smtClean="0"/>
              <a:t>tab.</a:t>
            </a:r>
          </a:p>
          <a:p>
            <a:pPr eaLnBrk="1" hangingPunct="1"/>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To apply changes, go to the Reference Style dropdown menu and choose </a:t>
            </a:r>
            <a:r>
              <a:rPr lang="en-GB" b="1" dirty="0" smtClean="0"/>
              <a:t>Select another style</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a:t>
            </a:fld>
            <a:endParaRPr lang="en-GB"/>
          </a:p>
        </p:txBody>
      </p:sp>
    </p:spTree>
    <p:extLst>
      <p:ext uri="{BB962C8B-B14F-4D97-AF65-F5344CB8AC3E}">
        <p14:creationId xmlns:p14="http://schemas.microsoft.com/office/powerpoint/2010/main" val="5837535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8AFA0C4-D49E-4F11-A067-237468D43176}" type="slidenum">
              <a:rPr lang="en-GB" smtClean="0"/>
              <a:pPr eaLnBrk="1" hangingPunct="1"/>
              <a:t>132</a:t>
            </a:fld>
            <a:endParaRPr lang="en-GB" smtClean="0"/>
          </a:p>
        </p:txBody>
      </p:sp>
      <p:sp>
        <p:nvSpPr>
          <p:cNvPr id="415747" name="Rectangle 2"/>
          <p:cNvSpPr>
            <a:spLocks noGrp="1" noRot="1" noChangeAspect="1" noChangeArrowheads="1" noTextEdit="1"/>
          </p:cNvSpPr>
          <p:nvPr>
            <p:ph type="sldImg"/>
          </p:nvPr>
        </p:nvSpPr>
        <p:spPr>
          <a:xfrm>
            <a:off x="917575" y="744538"/>
            <a:ext cx="4962525" cy="3722687"/>
          </a:xfrm>
          <a:ln/>
        </p:spPr>
      </p:sp>
      <p:sp>
        <p:nvSpPr>
          <p:cNvPr id="415748" name="Rectangle 3"/>
          <p:cNvSpPr>
            <a:spLocks noGrp="1" noChangeArrowheads="1"/>
          </p:cNvSpPr>
          <p:nvPr>
            <p:ph type="body" idx="1"/>
          </p:nvPr>
        </p:nvSpPr>
        <p:spPr>
          <a:noFill/>
        </p:spPr>
        <p:txBody>
          <a:bodyPr/>
          <a:lstStyle/>
          <a:p>
            <a:pPr eaLnBrk="1" hangingPunct="1"/>
            <a:r>
              <a:rPr lang="en-GB" dirty="0" smtClean="0"/>
              <a:t>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pPr eaLnBrk="1" hangingPunct="1"/>
            <a:endParaRPr lang="en-GB"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FD01008-430C-4677-9D3D-E1940B45B3B2}" type="slidenum">
              <a:rPr lang="en-GB" smtClean="0"/>
              <a:pPr eaLnBrk="1" hangingPunct="1"/>
              <a:t>133</a:t>
            </a:fld>
            <a:endParaRPr lang="en-GB" smtClean="0"/>
          </a:p>
        </p:txBody>
      </p:sp>
      <p:sp>
        <p:nvSpPr>
          <p:cNvPr id="416771" name="Rectangle 2"/>
          <p:cNvSpPr>
            <a:spLocks noGrp="1" noRot="1" noChangeAspect="1" noChangeArrowheads="1" noTextEdit="1"/>
          </p:cNvSpPr>
          <p:nvPr>
            <p:ph type="sldImg"/>
          </p:nvPr>
        </p:nvSpPr>
        <p:spPr>
          <a:xfrm>
            <a:off x="917575" y="744538"/>
            <a:ext cx="4962525" cy="3722687"/>
          </a:xfrm>
          <a:ln/>
        </p:spPr>
      </p:sp>
      <p:sp>
        <p:nvSpPr>
          <p:cNvPr id="416772" name="Rectangle 3"/>
          <p:cNvSpPr>
            <a:spLocks noGrp="1" noChangeArrowheads="1"/>
          </p:cNvSpPr>
          <p:nvPr>
            <p:ph type="body" idx="1"/>
          </p:nvPr>
        </p:nvSpPr>
        <p:spPr>
          <a:noFill/>
        </p:spPr>
        <p:txBody>
          <a:bodyPr/>
          <a:lstStyle/>
          <a:p>
            <a:pPr eaLnBrk="1" hangingPunct="1"/>
            <a:r>
              <a:rPr lang="en-GB" dirty="0" smtClean="0"/>
              <a:t>EndNote contains reference styles for many popular academic journals. An existing document created with one reference style can be reformatted for a specific publication.</a:t>
            </a:r>
          </a:p>
          <a:p>
            <a:pPr eaLnBrk="1" hangingPunct="1"/>
            <a:r>
              <a:rPr lang="en-GB" dirty="0" smtClean="0"/>
              <a:t>Expand the Bibliography pane to access the </a:t>
            </a:r>
            <a:r>
              <a:rPr lang="en-GB" b="1" dirty="0" smtClean="0"/>
              <a:t>Format Bibliography</a:t>
            </a:r>
            <a:r>
              <a:rPr lang="en-GB" dirty="0" smtClean="0"/>
              <a:t> window. Click the </a:t>
            </a:r>
            <a:r>
              <a:rPr lang="en-GB" b="1" dirty="0" smtClean="0"/>
              <a:t>Format Bibliography </a:t>
            </a:r>
            <a:r>
              <a:rPr lang="en-GB" dirty="0" smtClean="0"/>
              <a:t>tab. </a:t>
            </a:r>
          </a:p>
          <a:p>
            <a:pPr eaLnBrk="1" hangingPunct="1"/>
            <a:r>
              <a:rPr lang="en-GB" dirty="0" smtClean="0"/>
              <a:t>Browse to choose a new reference style, and click </a:t>
            </a:r>
            <a:r>
              <a:rPr lang="en-GB" b="1" dirty="0" smtClean="0"/>
              <a:t>OK</a:t>
            </a:r>
            <a:r>
              <a:rPr lang="en-GB" dirty="0" smtClean="0"/>
              <a:t>. This will change all the citations and bibliographic references to the new format. Note that the reference style of the EndNote Library must also be changed if further citations are to be inserted.</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 </a:t>
            </a:r>
            <a:r>
              <a:rPr lang="en-GB" b="1" dirty="0" smtClean="0"/>
              <a:t>Format Bibliography </a:t>
            </a:r>
            <a:r>
              <a:rPr lang="en-GB" dirty="0" smtClean="0"/>
              <a:t>tab to apply a different reference</a:t>
            </a:r>
            <a:r>
              <a:rPr lang="en-GB" baseline="0" dirty="0" smtClean="0"/>
              <a:t> style to a previously created document. This document is currently referenced in Harvard. Browse to choose a new reference style, in this case Vancouver copy, and click </a:t>
            </a:r>
            <a:r>
              <a:rPr lang="en-GB" b="1" baseline="0" dirty="0" smtClean="0"/>
              <a:t>OK.</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134</a:t>
            </a:fld>
            <a:endParaRPr lang="en-GB"/>
          </a:p>
        </p:txBody>
      </p:sp>
    </p:spTree>
    <p:extLst>
      <p:ext uri="{BB962C8B-B14F-4D97-AF65-F5344CB8AC3E}">
        <p14:creationId xmlns:p14="http://schemas.microsoft.com/office/powerpoint/2010/main" val="16695706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document is reformatted in the selected reference style.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135</a:t>
            </a:fld>
            <a:endParaRPr lang="en-GB"/>
          </a:p>
        </p:txBody>
      </p:sp>
    </p:spTree>
    <p:extLst>
      <p:ext uri="{BB962C8B-B14F-4D97-AF65-F5344CB8AC3E}">
        <p14:creationId xmlns:p14="http://schemas.microsoft.com/office/powerpoint/2010/main" val="8075016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CCD3913-42AF-450F-9F3F-F3230B5F3ECD}" type="slidenum">
              <a:rPr lang="en-GB" smtClean="0"/>
              <a:pPr eaLnBrk="1" hangingPunct="1"/>
              <a:t>137</a:t>
            </a:fld>
            <a:endParaRPr lang="en-GB" smtClean="0"/>
          </a:p>
        </p:txBody>
      </p:sp>
      <p:sp>
        <p:nvSpPr>
          <p:cNvPr id="420867" name="Rectangle 2"/>
          <p:cNvSpPr>
            <a:spLocks noGrp="1" noRot="1" noChangeAspect="1" noChangeArrowheads="1" noTextEdit="1"/>
          </p:cNvSpPr>
          <p:nvPr>
            <p:ph type="sldImg"/>
          </p:nvPr>
        </p:nvSpPr>
        <p:spPr>
          <a:xfrm>
            <a:off x="917575" y="744538"/>
            <a:ext cx="4962525" cy="3722687"/>
          </a:xfrm>
          <a:ln/>
        </p:spPr>
      </p:sp>
      <p:sp>
        <p:nvSpPr>
          <p:cNvPr id="420868" name="Rectangle 3"/>
          <p:cNvSpPr>
            <a:spLocks noGrp="1" noChangeArrowheads="1"/>
          </p:cNvSpPr>
          <p:nvPr>
            <p:ph type="body" idx="1"/>
          </p:nvPr>
        </p:nvSpPr>
        <p:spPr>
          <a:noFill/>
        </p:spPr>
        <p:txBody>
          <a:bodyPr/>
          <a:lstStyle/>
          <a:p>
            <a:pPr eaLnBrk="1" hangingPunct="1"/>
            <a:r>
              <a:rPr lang="en-GB" smtClean="0"/>
              <a:t>A Word document with EndNote citations carries hidden field codes. If the paper is to be submitted for publication, a plain copy is usually required. It is good practice to make a backup copy of the document before starting this process</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CA7210D-0B7A-4579-B5AC-4B72B0B7EF2B}" type="slidenum">
              <a:rPr lang="en-GB" smtClean="0"/>
              <a:pPr eaLnBrk="1" hangingPunct="1"/>
              <a:t>138</a:t>
            </a:fld>
            <a:endParaRPr lang="en-GB" smtClean="0"/>
          </a:p>
        </p:txBody>
      </p:sp>
      <p:sp>
        <p:nvSpPr>
          <p:cNvPr id="421891" name="Rectangle 2"/>
          <p:cNvSpPr>
            <a:spLocks noGrp="1" noRot="1" noChangeAspect="1" noChangeArrowheads="1" noTextEdit="1"/>
          </p:cNvSpPr>
          <p:nvPr>
            <p:ph type="sldImg"/>
          </p:nvPr>
        </p:nvSpPr>
        <p:spPr>
          <a:xfrm>
            <a:off x="917575" y="744538"/>
            <a:ext cx="4962525" cy="3722687"/>
          </a:xfrm>
          <a:ln/>
        </p:spPr>
      </p:sp>
      <p:sp>
        <p:nvSpPr>
          <p:cNvPr id="421892" name="Rectangle 3"/>
          <p:cNvSpPr>
            <a:spLocks noGrp="1" noChangeArrowheads="1"/>
          </p:cNvSpPr>
          <p:nvPr>
            <p:ph type="body" idx="1"/>
          </p:nvPr>
        </p:nvSpPr>
        <p:spPr>
          <a:noFill/>
        </p:spPr>
        <p:txBody>
          <a:bodyPr/>
          <a:lstStyle/>
          <a:p>
            <a:pPr eaLnBrk="1" hangingPunct="1"/>
            <a:r>
              <a:rPr lang="en-GB" dirty="0" smtClean="0"/>
              <a:t>In the </a:t>
            </a:r>
            <a:r>
              <a:rPr lang="en-GB" b="1" dirty="0" smtClean="0"/>
              <a:t>Bibliography</a:t>
            </a:r>
            <a:r>
              <a:rPr lang="en-GB" dirty="0" smtClean="0"/>
              <a:t> toolbar section, go to </a:t>
            </a:r>
            <a:r>
              <a:rPr lang="en-GB" b="1" dirty="0" smtClean="0"/>
              <a:t>Convert Citations and Bibliography</a:t>
            </a:r>
            <a:r>
              <a:rPr lang="en-GB" dirty="0" smtClean="0"/>
              <a:t> and choose the </a:t>
            </a:r>
            <a:r>
              <a:rPr lang="en-GB" b="1" dirty="0" smtClean="0"/>
              <a:t>Convert to Plain Text</a:t>
            </a:r>
            <a:r>
              <a:rPr lang="en-GB" b="1" baseline="0" dirty="0" smtClean="0"/>
              <a:t> </a:t>
            </a:r>
            <a:r>
              <a:rPr lang="en-GB" dirty="0" smtClean="0"/>
              <a:t>option.</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A5D713-8E9F-4572-8021-79C12A964035}" type="slidenum">
              <a:rPr lang="en-GB" smtClean="0"/>
              <a:pPr eaLnBrk="1" hangingPunct="1"/>
              <a:t>140</a:t>
            </a:fld>
            <a:endParaRPr lang="en-GB" smtClean="0"/>
          </a:p>
        </p:txBody>
      </p:sp>
      <p:sp>
        <p:nvSpPr>
          <p:cNvPr id="423939" name="Rectangle 2"/>
          <p:cNvSpPr>
            <a:spLocks noGrp="1" noRot="1" noChangeAspect="1" noChangeArrowheads="1" noTextEdit="1"/>
          </p:cNvSpPr>
          <p:nvPr>
            <p:ph type="sldImg"/>
          </p:nvPr>
        </p:nvSpPr>
        <p:spPr>
          <a:xfrm>
            <a:off x="917575" y="744538"/>
            <a:ext cx="4962525" cy="3722687"/>
          </a:xfrm>
          <a:ln/>
        </p:spPr>
      </p:sp>
      <p:sp>
        <p:nvSpPr>
          <p:cNvPr id="42394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Make sure that you are viewing</a:t>
            </a:r>
            <a:r>
              <a:rPr lang="en-GB" b="1" dirty="0" smtClean="0"/>
              <a:t> All References</a:t>
            </a:r>
            <a:r>
              <a:rPr lang="en-GB" dirty="0" smtClean="0"/>
              <a:t> before you create your Subject Bibliography. </a:t>
            </a:r>
            <a:endParaRPr lang="en-GB" b="1" dirty="0" smtClean="0"/>
          </a:p>
          <a:p>
            <a:pPr eaLnBrk="1" hangingPunct="1"/>
            <a:r>
              <a:rPr lang="en-GB" dirty="0" smtClean="0"/>
              <a:t>A subject bibliography can</a:t>
            </a:r>
            <a:r>
              <a:rPr lang="en-GB" baseline="0" dirty="0" smtClean="0"/>
              <a:t> be created</a:t>
            </a:r>
            <a:r>
              <a:rPr lang="en-GB" dirty="0" smtClean="0"/>
              <a:t> in several ways. This example demonstrates the creation of a Subject Bibliography by choosing references from the</a:t>
            </a:r>
            <a:r>
              <a:rPr lang="en-GB" b="1" dirty="0" smtClean="0"/>
              <a:t> All References</a:t>
            </a:r>
            <a:r>
              <a:rPr lang="en-GB" dirty="0" smtClean="0"/>
              <a:t> list; use the </a:t>
            </a:r>
            <a:r>
              <a:rPr lang="en-GB" b="1" dirty="0" smtClean="0"/>
              <a:t>Ctrl</a:t>
            </a:r>
            <a:r>
              <a:rPr lang="en-GB" dirty="0" smtClean="0"/>
              <a:t> key to help with the selection.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7822679-1253-42D2-8AA4-D5B44D6DA7E6}" type="slidenum">
              <a:rPr lang="en-GB" smtClean="0"/>
              <a:pPr eaLnBrk="1" hangingPunct="1"/>
              <a:t>141</a:t>
            </a:fld>
            <a:endParaRPr lang="en-GB" smtClean="0"/>
          </a:p>
        </p:txBody>
      </p:sp>
      <p:sp>
        <p:nvSpPr>
          <p:cNvPr id="424963" name="Rectangle 2"/>
          <p:cNvSpPr>
            <a:spLocks noGrp="1" noRot="1" noChangeAspect="1" noChangeArrowheads="1" noTextEdit="1"/>
          </p:cNvSpPr>
          <p:nvPr>
            <p:ph type="sldImg"/>
          </p:nvPr>
        </p:nvSpPr>
        <p:spPr>
          <a:xfrm>
            <a:off x="917575" y="744538"/>
            <a:ext cx="4962525" cy="3722687"/>
          </a:xfrm>
          <a:ln/>
        </p:spPr>
      </p:sp>
      <p:sp>
        <p:nvSpPr>
          <p:cNvPr id="424964" name="Rectangle 3"/>
          <p:cNvSpPr>
            <a:spLocks noGrp="1" noChangeArrowheads="1"/>
          </p:cNvSpPr>
          <p:nvPr>
            <p:ph type="body" idx="1"/>
          </p:nvPr>
        </p:nvSpPr>
        <p:spPr>
          <a:noFill/>
        </p:spPr>
        <p:txBody>
          <a:bodyPr/>
          <a:lstStyle/>
          <a:p>
            <a:pPr eaLnBrk="1" hangingPunct="1"/>
            <a:r>
              <a:rPr lang="en-GB" dirty="0" smtClean="0"/>
              <a:t>From the </a:t>
            </a:r>
            <a:r>
              <a:rPr lang="en-GB" b="1" dirty="0" smtClean="0"/>
              <a:t>References</a:t>
            </a:r>
            <a:r>
              <a:rPr lang="en-GB" dirty="0" smtClean="0"/>
              <a:t> menu choose </a:t>
            </a:r>
            <a:r>
              <a:rPr lang="en-GB" b="1" dirty="0" smtClean="0"/>
              <a:t>Show Selected References</a:t>
            </a:r>
            <a:r>
              <a:rPr lang="en-GB" dirty="0" smtClean="0"/>
              <a:t>.</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84920E-0802-4FEF-908C-1D293BE08AD2}" type="slidenum">
              <a:rPr lang="en-GB" smtClean="0"/>
              <a:pPr eaLnBrk="1" hangingPunct="1"/>
              <a:t>142</a:t>
            </a:fld>
            <a:endParaRPr lang="en-GB" smtClean="0"/>
          </a:p>
        </p:txBody>
      </p:sp>
      <p:sp>
        <p:nvSpPr>
          <p:cNvPr id="425987" name="Rectangle 2"/>
          <p:cNvSpPr>
            <a:spLocks noGrp="1" noRot="1" noChangeAspect="1" noChangeArrowheads="1" noTextEdit="1"/>
          </p:cNvSpPr>
          <p:nvPr>
            <p:ph type="sldImg"/>
          </p:nvPr>
        </p:nvSpPr>
        <p:spPr>
          <a:xfrm>
            <a:off x="917575" y="744538"/>
            <a:ext cx="4962525" cy="3722687"/>
          </a:xfrm>
          <a:ln/>
        </p:spPr>
      </p:sp>
      <p:sp>
        <p:nvSpPr>
          <p:cNvPr id="425988" name="Rectangle 3"/>
          <p:cNvSpPr>
            <a:spLocks noGrp="1" noChangeArrowheads="1"/>
          </p:cNvSpPr>
          <p:nvPr>
            <p:ph type="body" idx="1"/>
          </p:nvPr>
        </p:nvSpPr>
        <p:spPr>
          <a:noFill/>
        </p:spPr>
        <p:txBody>
          <a:bodyPr/>
          <a:lstStyle/>
          <a:p>
            <a:pPr eaLnBrk="1" hangingPunct="1"/>
            <a:r>
              <a:rPr lang="en-GB" dirty="0" smtClean="0"/>
              <a:t>The selection is displayed.</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C95B4D3-BE4E-4E23-8591-EA6B59BA1D42}" type="slidenum">
              <a:rPr lang="en-GB" smtClean="0"/>
              <a:pPr eaLnBrk="1" hangingPunct="1"/>
              <a:t>143</a:t>
            </a:fld>
            <a:endParaRPr lang="en-GB" smtClean="0"/>
          </a:p>
        </p:txBody>
      </p:sp>
      <p:sp>
        <p:nvSpPr>
          <p:cNvPr id="427011" name="Rectangle 2"/>
          <p:cNvSpPr>
            <a:spLocks noGrp="1" noRot="1" noChangeAspect="1" noChangeArrowheads="1" noTextEdit="1"/>
          </p:cNvSpPr>
          <p:nvPr>
            <p:ph type="sldImg"/>
          </p:nvPr>
        </p:nvSpPr>
        <p:spPr>
          <a:xfrm>
            <a:off x="917575" y="744538"/>
            <a:ext cx="4962525" cy="3722687"/>
          </a:xfrm>
          <a:ln/>
        </p:spPr>
      </p:sp>
      <p:sp>
        <p:nvSpPr>
          <p:cNvPr id="427012" name="Rectangle 3"/>
          <p:cNvSpPr>
            <a:spLocks noGrp="1" noChangeArrowheads="1"/>
          </p:cNvSpPr>
          <p:nvPr>
            <p:ph type="body" idx="1"/>
          </p:nvPr>
        </p:nvSpPr>
        <p:spPr>
          <a:noFill/>
        </p:spPr>
        <p:txBody>
          <a:bodyPr/>
          <a:lstStyle/>
          <a:p>
            <a:pPr eaLnBrk="1" hangingPunct="1"/>
            <a:r>
              <a:rPr lang="en-GB" dirty="0" smtClean="0"/>
              <a:t>Go to the </a:t>
            </a:r>
            <a:r>
              <a:rPr lang="en-GB" b="1" dirty="0" smtClean="0"/>
              <a:t>Tools</a:t>
            </a:r>
            <a:r>
              <a:rPr lang="en-GB" dirty="0" smtClean="0"/>
              <a:t> menu, then select </a:t>
            </a:r>
            <a:r>
              <a:rPr lang="en-GB" b="1" dirty="0" smtClean="0"/>
              <a:t>Subject Bibliography.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52EB34A-CA6C-4846-8B7C-934B2A948325}" type="slidenum">
              <a:rPr lang="en-GB" smtClean="0"/>
              <a:pPr eaLnBrk="1" hangingPunct="1"/>
              <a:t>15</a:t>
            </a:fld>
            <a:endParaRPr lang="en-GB" smtClean="0"/>
          </a:p>
        </p:txBody>
      </p:sp>
      <p:sp>
        <p:nvSpPr>
          <p:cNvPr id="338947" name="Rectangle 2"/>
          <p:cNvSpPr>
            <a:spLocks noGrp="1" noRot="1" noChangeAspect="1" noChangeArrowheads="1" noTextEdit="1"/>
          </p:cNvSpPr>
          <p:nvPr>
            <p:ph type="sldImg"/>
          </p:nvPr>
        </p:nvSpPr>
        <p:spPr>
          <a:xfrm>
            <a:off x="917575" y="744538"/>
            <a:ext cx="4962525" cy="3722687"/>
          </a:xfrm>
          <a:ln/>
        </p:spPr>
      </p:sp>
      <p:sp>
        <p:nvSpPr>
          <p:cNvPr id="338948" name="Rectangle 3"/>
          <p:cNvSpPr>
            <a:spLocks noGrp="1" noChangeArrowheads="1"/>
          </p:cNvSpPr>
          <p:nvPr>
            <p:ph type="body" idx="1"/>
          </p:nvPr>
        </p:nvSpPr>
        <p:spPr>
          <a:noFill/>
        </p:spPr>
        <p:txBody>
          <a:bodyPr/>
          <a:lstStyle/>
          <a:p>
            <a:pPr eaLnBrk="1" hangingPunct="1"/>
            <a:r>
              <a:rPr lang="en-GB" dirty="0" smtClean="0"/>
              <a:t>Choose the saved style to apply edits to the EndNote Library.</a:t>
            </a:r>
          </a:p>
          <a:p>
            <a:pPr eaLnBrk="1" hangingPunct="1"/>
            <a:r>
              <a:rPr lang="en-GB" dirty="0" smtClean="0"/>
              <a:t>Further changes can be made at any time, and the same copy style updated and then applied again to the library concerned. If references from the Library have already been used in a document, new changes can only be applied by using the </a:t>
            </a:r>
            <a:r>
              <a:rPr lang="en-GB" b="1" dirty="0" smtClean="0"/>
              <a:t>Format Bibliography</a:t>
            </a:r>
            <a:r>
              <a:rPr lang="en-GB" dirty="0" smtClean="0"/>
              <a:t> option in Word.</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ADC163-85D7-4882-A424-1361C3B6D2F2}" type="slidenum">
              <a:rPr lang="en-GB" smtClean="0"/>
              <a:pPr eaLnBrk="1" hangingPunct="1"/>
              <a:t>144</a:t>
            </a:fld>
            <a:endParaRPr lang="en-GB" smtClean="0"/>
          </a:p>
        </p:txBody>
      </p:sp>
      <p:sp>
        <p:nvSpPr>
          <p:cNvPr id="428035" name="Rectangle 2"/>
          <p:cNvSpPr>
            <a:spLocks noGrp="1" noRot="1" noChangeAspect="1" noChangeArrowheads="1" noTextEdit="1"/>
          </p:cNvSpPr>
          <p:nvPr>
            <p:ph type="sldImg"/>
          </p:nvPr>
        </p:nvSpPr>
        <p:spPr>
          <a:xfrm>
            <a:off x="917575" y="744538"/>
            <a:ext cx="4962525" cy="3722687"/>
          </a:xfrm>
          <a:ln/>
        </p:spPr>
      </p:sp>
      <p:sp>
        <p:nvSpPr>
          <p:cNvPr id="428036" name="Rectangle 3"/>
          <p:cNvSpPr>
            <a:spLocks noGrp="1" noChangeArrowheads="1"/>
          </p:cNvSpPr>
          <p:nvPr>
            <p:ph type="body" idx="1"/>
          </p:nvPr>
        </p:nvSpPr>
        <p:spPr>
          <a:noFill/>
        </p:spPr>
        <p:txBody>
          <a:bodyPr/>
          <a:lstStyle/>
          <a:p>
            <a:pPr eaLnBrk="1" hangingPunct="1"/>
            <a:r>
              <a:rPr lang="en-GB" dirty="0" smtClean="0"/>
              <a:t>Choose how to display references in the Subject Bibliography; for this example </a:t>
            </a:r>
            <a:r>
              <a:rPr lang="en-GB" b="1" dirty="0" smtClean="0"/>
              <a:t>Reference Type</a:t>
            </a:r>
            <a:r>
              <a:rPr lang="en-GB" dirty="0" smtClean="0"/>
              <a:t> (</a:t>
            </a:r>
            <a:r>
              <a:rPr lang="en-GB" dirty="0" err="1" smtClean="0"/>
              <a:t>eg</a:t>
            </a:r>
            <a:r>
              <a:rPr lang="en-GB" dirty="0" smtClean="0"/>
              <a:t>. Book, journal article, </a:t>
            </a:r>
            <a:r>
              <a:rPr lang="en-GB" dirty="0" err="1" smtClean="0"/>
              <a:t>etc</a:t>
            </a:r>
            <a:r>
              <a:rPr lang="en-GB" dirty="0" smtClean="0"/>
              <a:t>) has been selected. </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2F64A9F-2082-4809-95ED-A8BA6760827D}" type="slidenum">
              <a:rPr lang="en-GB" smtClean="0"/>
              <a:pPr eaLnBrk="1" hangingPunct="1"/>
              <a:t>145</a:t>
            </a:fld>
            <a:endParaRPr lang="en-GB" smtClean="0"/>
          </a:p>
        </p:txBody>
      </p:sp>
      <p:sp>
        <p:nvSpPr>
          <p:cNvPr id="429059" name="Rectangle 2"/>
          <p:cNvSpPr>
            <a:spLocks noGrp="1" noRot="1" noChangeAspect="1" noChangeArrowheads="1" noTextEdit="1"/>
          </p:cNvSpPr>
          <p:nvPr>
            <p:ph type="sldImg"/>
          </p:nvPr>
        </p:nvSpPr>
        <p:spPr>
          <a:xfrm>
            <a:off x="917575" y="744538"/>
            <a:ext cx="4962525" cy="3722687"/>
          </a:xfrm>
          <a:ln/>
        </p:spPr>
      </p:sp>
      <p:sp>
        <p:nvSpPr>
          <p:cNvPr id="429060" name="Rectangle 3"/>
          <p:cNvSpPr>
            <a:spLocks noGrp="1" noChangeArrowheads="1"/>
          </p:cNvSpPr>
          <p:nvPr>
            <p:ph type="body" idx="1"/>
          </p:nvPr>
        </p:nvSpPr>
        <p:spPr>
          <a:noFill/>
        </p:spPr>
        <p:txBody>
          <a:bodyPr/>
          <a:lstStyle/>
          <a:p>
            <a:pPr eaLnBrk="1" hangingPunct="1"/>
            <a:r>
              <a:rPr lang="en-GB" dirty="0" smtClean="0"/>
              <a:t>To use all the Selected Terms choose </a:t>
            </a:r>
            <a:r>
              <a:rPr lang="en-GB" b="1" dirty="0" smtClean="0"/>
              <a:t>Select All</a:t>
            </a:r>
            <a:r>
              <a:rPr lang="en-GB" baseline="0" dirty="0" smtClean="0"/>
              <a:t> and click </a:t>
            </a:r>
            <a:r>
              <a:rPr lang="en-GB" b="1" baseline="0" dirty="0" smtClean="0"/>
              <a:t>OK</a:t>
            </a:r>
            <a:r>
              <a:rPr lang="en-GB" baseline="0" dirty="0" smtClean="0"/>
              <a:t>.</a:t>
            </a:r>
            <a:endParaRPr lang="en-GB"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0EBED7-64C8-4201-9B1A-734785521F05}" type="slidenum">
              <a:rPr lang="en-GB" smtClean="0"/>
              <a:pPr eaLnBrk="1" hangingPunct="1"/>
              <a:t>146</a:t>
            </a:fld>
            <a:endParaRPr lang="en-GB" smtClean="0"/>
          </a:p>
        </p:txBody>
      </p:sp>
      <p:sp>
        <p:nvSpPr>
          <p:cNvPr id="430083" name="Rectangle 2"/>
          <p:cNvSpPr>
            <a:spLocks noGrp="1" noRot="1" noChangeAspect="1" noChangeArrowheads="1" noTextEdit="1"/>
          </p:cNvSpPr>
          <p:nvPr>
            <p:ph type="sldImg"/>
          </p:nvPr>
        </p:nvSpPr>
        <p:spPr>
          <a:xfrm>
            <a:off x="917575" y="744538"/>
            <a:ext cx="4962525" cy="3722687"/>
          </a:xfrm>
          <a:ln/>
        </p:spPr>
      </p:sp>
      <p:sp>
        <p:nvSpPr>
          <p:cNvPr id="430084" name="Rectangle 3"/>
          <p:cNvSpPr>
            <a:spLocks noGrp="1" noChangeArrowheads="1"/>
          </p:cNvSpPr>
          <p:nvPr>
            <p:ph type="body" idx="1"/>
          </p:nvPr>
        </p:nvSpPr>
        <p:spPr>
          <a:noFill/>
        </p:spPr>
        <p:txBody>
          <a:bodyPr/>
          <a:lstStyle/>
          <a:p>
            <a:pPr eaLnBrk="1" hangingPunct="1"/>
            <a:r>
              <a:rPr lang="en-GB" dirty="0" smtClean="0"/>
              <a:t>Make changes to the </a:t>
            </a:r>
            <a:r>
              <a:rPr lang="en-GB" b="1" dirty="0" smtClean="0"/>
              <a:t>Output Style</a:t>
            </a:r>
            <a:r>
              <a:rPr lang="en-GB" dirty="0" smtClean="0"/>
              <a:t> and </a:t>
            </a:r>
            <a:r>
              <a:rPr lang="en-GB" b="1" dirty="0" smtClean="0"/>
              <a:t>Layout</a:t>
            </a:r>
            <a:r>
              <a:rPr lang="en-GB" dirty="0" smtClean="0"/>
              <a:t> as required. Then </a:t>
            </a:r>
            <a:r>
              <a:rPr lang="en-GB" b="1" dirty="0" smtClean="0"/>
              <a:t>Print</a:t>
            </a:r>
            <a:r>
              <a:rPr lang="en-GB" dirty="0" smtClean="0"/>
              <a:t> or </a:t>
            </a:r>
            <a:r>
              <a:rPr lang="en-GB" b="1" dirty="0" smtClean="0"/>
              <a:t>Save</a:t>
            </a:r>
            <a:r>
              <a:rPr lang="en-GB" dirty="0" smtClean="0"/>
              <a:t> the Subject Bibliography</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a:t>
            </a:r>
            <a:r>
              <a:rPr lang="en-GB" b="1" dirty="0" smtClean="0"/>
              <a:t> Subject Bibliography Setup </a:t>
            </a:r>
            <a:r>
              <a:rPr lang="en-GB" dirty="0" smtClean="0"/>
              <a:t>tabs to vary the layout.  To omit the numbers beside the Subject Term headings, uncheck the </a:t>
            </a:r>
            <a:r>
              <a:rPr lang="en-GB" b="1" dirty="0" smtClean="0"/>
              <a:t>Subject Term Counts </a:t>
            </a:r>
            <a:r>
              <a:rPr lang="en-GB" dirty="0" smtClean="0"/>
              <a:t>box.</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147</a:t>
            </a:fld>
            <a:endParaRPr lang="en-GB"/>
          </a:p>
        </p:txBody>
      </p:sp>
    </p:spTree>
    <p:extLst>
      <p:ext uri="{BB962C8B-B14F-4D97-AF65-F5344CB8AC3E}">
        <p14:creationId xmlns:p14="http://schemas.microsoft.com/office/powerpoint/2010/main" val="37838501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B9A5621-3620-446B-BCFF-4354208222A4}" type="slidenum">
              <a:rPr lang="en-GB" smtClean="0"/>
              <a:pPr eaLnBrk="1" hangingPunct="1"/>
              <a:t>149</a:t>
            </a:fld>
            <a:endParaRPr lang="en-GB" smtClean="0"/>
          </a:p>
        </p:txBody>
      </p:sp>
      <p:sp>
        <p:nvSpPr>
          <p:cNvPr id="431107" name="Rectangle 2"/>
          <p:cNvSpPr>
            <a:spLocks noGrp="1" noRot="1" noChangeAspect="1" noChangeArrowheads="1" noTextEdit="1"/>
          </p:cNvSpPr>
          <p:nvPr>
            <p:ph type="sldImg"/>
          </p:nvPr>
        </p:nvSpPr>
        <p:spPr>
          <a:xfrm>
            <a:off x="917575" y="744538"/>
            <a:ext cx="4962525" cy="3722687"/>
          </a:xfrm>
          <a:ln/>
        </p:spPr>
      </p:sp>
      <p:sp>
        <p:nvSpPr>
          <p:cNvPr id="431108" name="Rectangle 3"/>
          <p:cNvSpPr>
            <a:spLocks noGrp="1" noChangeArrowheads="1"/>
          </p:cNvSpPr>
          <p:nvPr>
            <p:ph type="body" idx="1"/>
          </p:nvPr>
        </p:nvSpPr>
        <p:spPr>
          <a:noFill/>
        </p:spPr>
        <p:txBody>
          <a:bodyPr/>
          <a:lstStyle/>
          <a:p>
            <a:pPr eaLnBrk="1" hangingPunct="1"/>
            <a:r>
              <a:rPr lang="en-GB" dirty="0" smtClean="0"/>
              <a:t>Some departments and publications require the use of abbreviated rather than full journal titles.</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4D88E07-0D97-4890-BDCF-87FBD1588CE4}" type="slidenum">
              <a:rPr lang="en-GB" smtClean="0"/>
              <a:pPr eaLnBrk="1" hangingPunct="1"/>
              <a:t>150</a:t>
            </a:fld>
            <a:endParaRPr lang="en-GB" smtClean="0"/>
          </a:p>
        </p:txBody>
      </p:sp>
      <p:sp>
        <p:nvSpPr>
          <p:cNvPr id="432131" name="Rectangle 2"/>
          <p:cNvSpPr>
            <a:spLocks noGrp="1" noRot="1" noChangeAspect="1" noChangeArrowheads="1" noTextEdit="1"/>
          </p:cNvSpPr>
          <p:nvPr>
            <p:ph type="sldImg"/>
          </p:nvPr>
        </p:nvSpPr>
        <p:spPr>
          <a:xfrm>
            <a:off x="917575" y="744538"/>
            <a:ext cx="4962525" cy="3722687"/>
          </a:xfrm>
          <a:ln/>
        </p:spPr>
      </p:sp>
      <p:sp>
        <p:nvSpPr>
          <p:cNvPr id="432132" name="Rectangle 3"/>
          <p:cNvSpPr>
            <a:spLocks noGrp="1" noChangeArrowheads="1"/>
          </p:cNvSpPr>
          <p:nvPr>
            <p:ph type="body" idx="1"/>
          </p:nvPr>
        </p:nvSpPr>
        <p:spPr>
          <a:noFill/>
        </p:spPr>
        <p:txBody>
          <a:bodyPr/>
          <a:lstStyle/>
          <a:p>
            <a:pPr eaLnBrk="1" hangingPunct="1"/>
            <a:r>
              <a:rPr lang="en-GB" dirty="0" smtClean="0"/>
              <a:t>There are three stages to this process: first the existing journal term list must be deleted, then a list of titles and abbreviations imported, and then EndNote must be instructed to use the abbreviation field when inserting the reference.</a:t>
            </a:r>
          </a:p>
          <a:p>
            <a:pPr eaLnBrk="1" hangingPunct="1"/>
            <a:r>
              <a:rPr lang="en-GB" dirty="0" smtClean="0"/>
              <a:t>To delete the existing Journals Term List, go to </a:t>
            </a:r>
            <a:r>
              <a:rPr lang="en-GB" b="1" dirty="0" smtClean="0"/>
              <a:t>Tools, Open Term Lists, Journals Term List</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B0278A3-38E5-4B47-8380-4638FDC3260B}" type="slidenum">
              <a:rPr lang="en-GB" smtClean="0"/>
              <a:pPr eaLnBrk="1" hangingPunct="1"/>
              <a:t>151</a:t>
            </a:fld>
            <a:endParaRPr lang="en-GB" smtClean="0"/>
          </a:p>
        </p:txBody>
      </p:sp>
      <p:sp>
        <p:nvSpPr>
          <p:cNvPr id="433155" name="Rectangle 2"/>
          <p:cNvSpPr>
            <a:spLocks noGrp="1" noRot="1" noChangeAspect="1" noChangeArrowheads="1" noTextEdit="1"/>
          </p:cNvSpPr>
          <p:nvPr>
            <p:ph type="sldImg"/>
          </p:nvPr>
        </p:nvSpPr>
        <p:spPr>
          <a:xfrm>
            <a:off x="917575" y="744538"/>
            <a:ext cx="4962525" cy="3722687"/>
          </a:xfrm>
          <a:ln/>
        </p:spPr>
      </p:sp>
      <p:sp>
        <p:nvSpPr>
          <p:cNvPr id="433156" name="Rectangle 3"/>
          <p:cNvSpPr>
            <a:spLocks noGrp="1" noChangeArrowheads="1"/>
          </p:cNvSpPr>
          <p:nvPr>
            <p:ph type="body" idx="1"/>
          </p:nvPr>
        </p:nvSpPr>
        <p:spPr>
          <a:noFill/>
        </p:spPr>
        <p:txBody>
          <a:bodyPr/>
          <a:lstStyle/>
          <a:p>
            <a:pPr eaLnBrk="1" hangingPunct="1"/>
            <a:r>
              <a:rPr lang="en-GB" dirty="0" smtClean="0"/>
              <a:t>Go to the </a:t>
            </a:r>
            <a:r>
              <a:rPr lang="en-GB" b="1" dirty="0" smtClean="0"/>
              <a:t>Terms</a:t>
            </a:r>
            <a:r>
              <a:rPr lang="en-GB" dirty="0" smtClean="0"/>
              <a:t> tab: this shows only the full titles, with no abbreviations. These existing titles must first be deleted.</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35BE28-E5E5-4271-9E6C-33F117FC15A3}" type="slidenum">
              <a:rPr lang="en-GB" smtClean="0"/>
              <a:pPr eaLnBrk="1" hangingPunct="1"/>
              <a:t>152</a:t>
            </a:fld>
            <a:endParaRPr lang="en-GB" smtClean="0"/>
          </a:p>
        </p:txBody>
      </p:sp>
      <p:sp>
        <p:nvSpPr>
          <p:cNvPr id="434179" name="Rectangle 2"/>
          <p:cNvSpPr>
            <a:spLocks noGrp="1" noRot="1" noChangeAspect="1" noChangeArrowheads="1" noTextEdit="1"/>
          </p:cNvSpPr>
          <p:nvPr>
            <p:ph type="sldImg"/>
          </p:nvPr>
        </p:nvSpPr>
        <p:spPr>
          <a:xfrm>
            <a:off x="917575" y="744538"/>
            <a:ext cx="4962525" cy="3722687"/>
          </a:xfrm>
          <a:ln/>
        </p:spPr>
      </p:sp>
      <p:sp>
        <p:nvSpPr>
          <p:cNvPr id="434180" name="Rectangle 3"/>
          <p:cNvSpPr>
            <a:spLocks noGrp="1" noChangeArrowheads="1"/>
          </p:cNvSpPr>
          <p:nvPr>
            <p:ph type="body" idx="1"/>
          </p:nvPr>
        </p:nvSpPr>
        <p:spPr>
          <a:noFill/>
        </p:spPr>
        <p:txBody>
          <a:bodyPr/>
          <a:lstStyle/>
          <a:p>
            <a:pPr eaLnBrk="1" hangingPunct="1"/>
            <a:r>
              <a:rPr lang="en-GB" dirty="0" smtClean="0"/>
              <a:t>Click a single title, then right click to show editing options. Choose</a:t>
            </a:r>
            <a:r>
              <a:rPr lang="en-GB" b="1" dirty="0" smtClean="0"/>
              <a:t> Select All</a:t>
            </a:r>
            <a:r>
              <a:rPr lang="en-GB" dirty="0" smtClean="0"/>
              <a:t>.</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D92E992-B011-4502-B7DA-82651BB8A5A0}" type="slidenum">
              <a:rPr lang="en-GB" smtClean="0"/>
              <a:pPr eaLnBrk="1" hangingPunct="1"/>
              <a:t>153</a:t>
            </a:fld>
            <a:endParaRPr lang="en-GB" smtClean="0"/>
          </a:p>
        </p:txBody>
      </p:sp>
      <p:sp>
        <p:nvSpPr>
          <p:cNvPr id="435203" name="Rectangle 2"/>
          <p:cNvSpPr>
            <a:spLocks noGrp="1" noRot="1" noChangeAspect="1" noChangeArrowheads="1" noTextEdit="1"/>
          </p:cNvSpPr>
          <p:nvPr>
            <p:ph type="sldImg"/>
          </p:nvPr>
        </p:nvSpPr>
        <p:spPr>
          <a:xfrm>
            <a:off x="917575" y="744538"/>
            <a:ext cx="4962525" cy="3722687"/>
          </a:xfrm>
          <a:ln/>
        </p:spPr>
      </p:sp>
      <p:sp>
        <p:nvSpPr>
          <p:cNvPr id="435204" name="Rectangle 3"/>
          <p:cNvSpPr>
            <a:spLocks noGrp="1" noChangeArrowheads="1"/>
          </p:cNvSpPr>
          <p:nvPr>
            <p:ph type="body" idx="1"/>
          </p:nvPr>
        </p:nvSpPr>
        <p:spPr>
          <a:noFill/>
        </p:spPr>
        <p:txBody>
          <a:bodyPr/>
          <a:lstStyle/>
          <a:p>
            <a:pPr eaLnBrk="1" hangingPunct="1"/>
            <a:r>
              <a:rPr lang="en-GB" dirty="0" smtClean="0"/>
              <a:t>When all the journal titles are highlighted, click</a:t>
            </a:r>
            <a:r>
              <a:rPr lang="en-GB" b="1" dirty="0" smtClean="0"/>
              <a:t> Delete Term</a:t>
            </a:r>
            <a:r>
              <a:rPr lang="en-GB" dirty="0" smtClean="0"/>
              <a:t>.</a:t>
            </a:r>
          </a:p>
          <a:p>
            <a:pPr eaLnBrk="1" hangingPunct="1"/>
            <a:r>
              <a:rPr lang="en-GB" dirty="0" smtClean="0"/>
              <a:t>All titles are deleted from the list.</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38DD10D-F115-44D8-A41D-220F719BCF56}" type="slidenum">
              <a:rPr lang="en-GB" smtClean="0"/>
              <a:pPr eaLnBrk="1" hangingPunct="1"/>
              <a:t>154</a:t>
            </a:fld>
            <a:endParaRPr lang="en-GB" smtClean="0"/>
          </a:p>
        </p:txBody>
      </p:sp>
      <p:sp>
        <p:nvSpPr>
          <p:cNvPr id="436227" name="Rectangle 2"/>
          <p:cNvSpPr>
            <a:spLocks noGrp="1" noRot="1" noChangeAspect="1" noChangeArrowheads="1" noTextEdit="1"/>
          </p:cNvSpPr>
          <p:nvPr>
            <p:ph type="sldImg"/>
          </p:nvPr>
        </p:nvSpPr>
        <p:spPr>
          <a:xfrm>
            <a:off x="917575" y="744538"/>
            <a:ext cx="4962525" cy="3722687"/>
          </a:xfrm>
          <a:ln/>
        </p:spPr>
      </p:sp>
      <p:sp>
        <p:nvSpPr>
          <p:cNvPr id="436228" name="Rectangle 3"/>
          <p:cNvSpPr>
            <a:spLocks noGrp="1" noChangeArrowheads="1"/>
          </p:cNvSpPr>
          <p:nvPr>
            <p:ph type="body" idx="1"/>
          </p:nvPr>
        </p:nvSpPr>
        <p:spPr>
          <a:noFill/>
        </p:spPr>
        <p:txBody>
          <a:bodyPr/>
          <a:lstStyle/>
          <a:p>
            <a:pPr eaLnBrk="1" hangingPunct="1"/>
            <a:r>
              <a:rPr lang="en-GB" dirty="0" smtClean="0"/>
              <a:t>Now go to the</a:t>
            </a:r>
            <a:r>
              <a:rPr lang="en-GB" b="1" dirty="0" smtClean="0"/>
              <a:t> Lists</a:t>
            </a:r>
            <a:r>
              <a:rPr lang="en-GB" dirty="0" smtClean="0"/>
              <a:t> tab, and click the </a:t>
            </a:r>
            <a:r>
              <a:rPr lang="en-GB" b="1" dirty="0" smtClean="0"/>
              <a:t>Import Lists</a:t>
            </a:r>
            <a:r>
              <a:rPr lang="en-GB" dirty="0" smtClean="0"/>
              <a:t> option.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6C480E-5590-4A0E-9B2B-80873B79123E}" type="slidenum">
              <a:rPr lang="en-GB"/>
              <a:pPr eaLnBrk="1" hangingPunct="1"/>
              <a:t>17</a:t>
            </a:fld>
            <a:endParaRPr lang="en-GB"/>
          </a:p>
        </p:txBody>
      </p:sp>
      <p:sp>
        <p:nvSpPr>
          <p:cNvPr id="163843" name="Rectangle 2"/>
          <p:cNvSpPr>
            <a:spLocks noGrp="1" noRot="1" noChangeAspect="1" noChangeArrowheads="1" noTextEdit="1"/>
          </p:cNvSpPr>
          <p:nvPr>
            <p:ph type="sldImg"/>
          </p:nvPr>
        </p:nvSpPr>
        <p:spPr>
          <a:xfrm>
            <a:off x="917575" y="744538"/>
            <a:ext cx="4962525" cy="3722687"/>
          </a:xfrm>
          <a:ln/>
        </p:spPr>
      </p:sp>
      <p:sp>
        <p:nvSpPr>
          <p:cNvPr id="163844" name="Rectangle 3"/>
          <p:cNvSpPr>
            <a:spLocks noGrp="1" noChangeArrowheads="1"/>
          </p:cNvSpPr>
          <p:nvPr>
            <p:ph type="body" idx="1"/>
          </p:nvPr>
        </p:nvSpPr>
        <p:spPr>
          <a:noFill/>
        </p:spPr>
        <p:txBody>
          <a:bodyPr/>
          <a:lstStyle/>
          <a:p>
            <a:pPr eaLnBrk="1" hangingPunct="1"/>
            <a:r>
              <a:rPr lang="en-GB" sz="1000" dirty="0" smtClean="0"/>
              <a:t>Bibliographic templates control the display of records when EndNote is used with Word documents for citations and references.</a:t>
            </a:r>
          </a:p>
          <a:p>
            <a:pPr eaLnBrk="1" hangingPunct="1"/>
            <a:r>
              <a:rPr lang="en-GB" sz="1000" dirty="0" smtClean="0"/>
              <a:t>Depending on the Reference Style, there are already a number of templates created.</a:t>
            </a:r>
          </a:p>
          <a:p>
            <a:pPr eaLnBrk="1" hangingPunct="1"/>
            <a:r>
              <a:rPr lang="en-GB" sz="1000" dirty="0" smtClean="0"/>
              <a:t>Additional templates can be created by choosing from the </a:t>
            </a:r>
            <a:r>
              <a:rPr lang="en-GB" sz="1000" b="1" dirty="0" smtClean="0"/>
              <a:t>Reference Types </a:t>
            </a:r>
            <a:r>
              <a:rPr lang="en-GB" sz="1000" dirty="0" smtClean="0"/>
              <a:t>list.</a:t>
            </a:r>
          </a:p>
          <a:p>
            <a:pPr eaLnBrk="1" hangingPunct="1"/>
            <a:r>
              <a:rPr lang="en-GB" sz="1000" dirty="0" smtClean="0"/>
              <a:t>'Generic' is used when a specific template has not been created for a Reference Type that has been used to create an EndNote record.</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1533586-3774-4B54-A79D-528486E2B420}" type="slidenum">
              <a:rPr lang="en-GB" smtClean="0"/>
              <a:pPr eaLnBrk="1" hangingPunct="1"/>
              <a:t>155</a:t>
            </a:fld>
            <a:endParaRPr lang="en-GB" smtClean="0"/>
          </a:p>
        </p:txBody>
      </p:sp>
      <p:sp>
        <p:nvSpPr>
          <p:cNvPr id="437251" name="Rectangle 2"/>
          <p:cNvSpPr>
            <a:spLocks noGrp="1" noRot="1" noChangeAspect="1" noChangeArrowheads="1" noTextEdit="1"/>
          </p:cNvSpPr>
          <p:nvPr>
            <p:ph type="sldImg"/>
          </p:nvPr>
        </p:nvSpPr>
        <p:spPr>
          <a:xfrm>
            <a:off x="917575" y="744538"/>
            <a:ext cx="4962525" cy="3722687"/>
          </a:xfrm>
          <a:ln/>
        </p:spPr>
      </p:sp>
      <p:sp>
        <p:nvSpPr>
          <p:cNvPr id="437252" name="Rectangle 3"/>
          <p:cNvSpPr>
            <a:spLocks noGrp="1" noChangeArrowheads="1"/>
          </p:cNvSpPr>
          <p:nvPr>
            <p:ph type="body" idx="1"/>
          </p:nvPr>
        </p:nvSpPr>
        <p:spPr>
          <a:noFill/>
        </p:spPr>
        <p:txBody>
          <a:bodyPr/>
          <a:lstStyle/>
          <a:p>
            <a:pPr eaLnBrk="1" hangingPunct="1"/>
            <a:r>
              <a:rPr lang="en-GB" dirty="0" smtClean="0"/>
              <a:t>Browse to locate the Terms List folder which is contained within the EndNote Program software on the C drive.</a:t>
            </a:r>
          </a:p>
          <a:p>
            <a:pPr eaLnBrk="1" hangingPunct="1"/>
            <a:r>
              <a:rPr lang="en-GB" dirty="0" smtClean="0"/>
              <a:t>On university public workstations, this can be found at</a:t>
            </a:r>
            <a:r>
              <a:rPr lang="en-GB" b="1" dirty="0" smtClean="0"/>
              <a:t> My Computer, OS disk (C</a:t>
            </a:r>
            <a:r>
              <a:rPr lang="en-GB" b="1" dirty="0" smtClean="0">
                <a:sym typeface="Wingdings" pitchFamily="2" charset="2"/>
              </a:rPr>
              <a:t>:), Program Files (x86), EndNote X6, Terms Lists</a:t>
            </a:r>
            <a:endParaRPr lang="en-GB" b="1" dirty="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4B7F3C-89D1-433E-AF84-93273436C0C7}" type="slidenum">
              <a:rPr lang="en-GB" smtClean="0"/>
              <a:pPr eaLnBrk="1" hangingPunct="1"/>
              <a:t>156</a:t>
            </a:fld>
            <a:endParaRPr lang="en-GB" smtClean="0"/>
          </a:p>
        </p:txBody>
      </p:sp>
      <p:sp>
        <p:nvSpPr>
          <p:cNvPr id="438275" name="Rectangle 2"/>
          <p:cNvSpPr>
            <a:spLocks noGrp="1" noRot="1" noChangeAspect="1" noChangeArrowheads="1" noTextEdit="1"/>
          </p:cNvSpPr>
          <p:nvPr>
            <p:ph type="sldImg"/>
          </p:nvPr>
        </p:nvSpPr>
        <p:spPr>
          <a:xfrm>
            <a:off x="917575" y="744538"/>
            <a:ext cx="4962525" cy="3722687"/>
          </a:xfrm>
          <a:ln/>
        </p:spPr>
      </p:sp>
      <p:sp>
        <p:nvSpPr>
          <p:cNvPr id="438276" name="Rectangle 3"/>
          <p:cNvSpPr>
            <a:spLocks noGrp="1" noChangeArrowheads="1"/>
          </p:cNvSpPr>
          <p:nvPr>
            <p:ph type="body" idx="1"/>
          </p:nvPr>
        </p:nvSpPr>
        <p:spPr>
          <a:noFill/>
        </p:spPr>
        <p:txBody>
          <a:bodyPr/>
          <a:lstStyle/>
          <a:p>
            <a:pPr eaLnBrk="1" hangingPunct="1"/>
            <a:r>
              <a:rPr lang="en-GB" dirty="0" smtClean="0"/>
              <a:t>Select the Terms List for the general subject area, in this case Medicine, and click</a:t>
            </a:r>
            <a:r>
              <a:rPr lang="en-GB" b="1" dirty="0" smtClean="0"/>
              <a:t> Open</a:t>
            </a:r>
            <a:r>
              <a:rPr lang="en-GB" dirty="0" smtClean="0"/>
              <a:t>.</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022C3E-B44D-4C0F-AA1D-4BC811709D0F}" type="slidenum">
              <a:rPr lang="en-GB" smtClean="0"/>
              <a:pPr eaLnBrk="1" hangingPunct="1"/>
              <a:t>157</a:t>
            </a:fld>
            <a:endParaRPr lang="en-GB" smtClean="0"/>
          </a:p>
        </p:txBody>
      </p:sp>
      <p:sp>
        <p:nvSpPr>
          <p:cNvPr id="439299" name="Rectangle 2"/>
          <p:cNvSpPr>
            <a:spLocks noGrp="1" noRot="1" noChangeAspect="1" noChangeArrowheads="1" noTextEdit="1"/>
          </p:cNvSpPr>
          <p:nvPr>
            <p:ph type="sldImg"/>
          </p:nvPr>
        </p:nvSpPr>
        <p:spPr>
          <a:xfrm>
            <a:off x="917575" y="744538"/>
            <a:ext cx="4962525" cy="3722687"/>
          </a:xfrm>
          <a:ln/>
        </p:spPr>
      </p:sp>
      <p:sp>
        <p:nvSpPr>
          <p:cNvPr id="439300" name="Rectangle 3"/>
          <p:cNvSpPr>
            <a:spLocks noGrp="1" noChangeArrowheads="1"/>
          </p:cNvSpPr>
          <p:nvPr>
            <p:ph type="body" idx="1"/>
          </p:nvPr>
        </p:nvSpPr>
        <p:spPr>
          <a:noFill/>
        </p:spPr>
        <p:txBody>
          <a:bodyPr/>
          <a:lstStyle/>
          <a:p>
            <a:pPr eaLnBrk="1" hangingPunct="1"/>
            <a:r>
              <a:rPr lang="en-GB" dirty="0" smtClean="0"/>
              <a:t>All accepted abbreviations for medical journals are then downloaded to the </a:t>
            </a:r>
            <a:r>
              <a:rPr lang="en-GB" b="1" dirty="0" smtClean="0"/>
              <a:t>Journals Term List </a:t>
            </a:r>
            <a:r>
              <a:rPr lang="en-GB" dirty="0" smtClean="0"/>
              <a:t>within the EndNote Library.</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C7453C-AD6F-48E1-9EE8-C10AB3BAC5C7}" type="slidenum">
              <a:rPr lang="en-GB" smtClean="0"/>
              <a:pPr eaLnBrk="1" hangingPunct="1"/>
              <a:t>158</a:t>
            </a:fld>
            <a:endParaRPr lang="en-GB" smtClean="0"/>
          </a:p>
        </p:txBody>
      </p:sp>
      <p:sp>
        <p:nvSpPr>
          <p:cNvPr id="440323" name="Rectangle 2"/>
          <p:cNvSpPr>
            <a:spLocks noGrp="1" noRot="1" noChangeAspect="1" noChangeArrowheads="1" noTextEdit="1"/>
          </p:cNvSpPr>
          <p:nvPr>
            <p:ph type="sldImg"/>
          </p:nvPr>
        </p:nvSpPr>
        <p:spPr>
          <a:xfrm>
            <a:off x="917575" y="744538"/>
            <a:ext cx="4962525" cy="3722687"/>
          </a:xfrm>
          <a:ln/>
        </p:spPr>
      </p:sp>
      <p:sp>
        <p:nvSpPr>
          <p:cNvPr id="440324" name="Rectangle 3"/>
          <p:cNvSpPr>
            <a:spLocks noGrp="1" noChangeArrowheads="1"/>
          </p:cNvSpPr>
          <p:nvPr>
            <p:ph type="body" idx="1"/>
          </p:nvPr>
        </p:nvSpPr>
        <p:spPr>
          <a:noFill/>
        </p:spPr>
        <p:txBody>
          <a:bodyPr/>
          <a:lstStyle/>
          <a:p>
            <a:pPr eaLnBrk="1" hangingPunct="1"/>
            <a:r>
              <a:rPr lang="en-GB" dirty="0" smtClean="0"/>
              <a:t>Click the </a:t>
            </a:r>
            <a:r>
              <a:rPr lang="en-GB" b="1" dirty="0" smtClean="0"/>
              <a:t>Terms</a:t>
            </a:r>
            <a:r>
              <a:rPr lang="en-GB" dirty="0" smtClean="0"/>
              <a:t> tab in the </a:t>
            </a:r>
            <a:r>
              <a:rPr lang="en-GB" b="1" dirty="0" smtClean="0"/>
              <a:t>Term Lists</a:t>
            </a:r>
            <a:r>
              <a:rPr lang="en-GB" dirty="0" smtClean="0"/>
              <a:t> window: abbreviated titles now show alongside full titles.</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1458D0-FD6F-44A9-AD80-7B8C27597699}" type="slidenum">
              <a:rPr lang="en-GB" smtClean="0"/>
              <a:pPr eaLnBrk="1" hangingPunct="1"/>
              <a:t>159</a:t>
            </a:fld>
            <a:endParaRPr lang="en-GB" smtClean="0"/>
          </a:p>
        </p:txBody>
      </p:sp>
      <p:sp>
        <p:nvSpPr>
          <p:cNvPr id="441347" name="Rectangle 2"/>
          <p:cNvSpPr>
            <a:spLocks noGrp="1" noRot="1" noChangeAspect="1" noChangeArrowheads="1" noTextEdit="1"/>
          </p:cNvSpPr>
          <p:nvPr>
            <p:ph type="sldImg"/>
          </p:nvPr>
        </p:nvSpPr>
        <p:spPr>
          <a:xfrm>
            <a:off x="917575" y="744538"/>
            <a:ext cx="4962525" cy="3722687"/>
          </a:xfrm>
          <a:ln/>
        </p:spPr>
      </p:sp>
      <p:sp>
        <p:nvSpPr>
          <p:cNvPr id="441348" name="Rectangle 3"/>
          <p:cNvSpPr>
            <a:spLocks noGrp="1" noChangeArrowheads="1"/>
          </p:cNvSpPr>
          <p:nvPr>
            <p:ph type="body" idx="1"/>
          </p:nvPr>
        </p:nvSpPr>
        <p:spPr>
          <a:noFill/>
        </p:spPr>
        <p:txBody>
          <a:bodyPr/>
          <a:lstStyle/>
          <a:p>
            <a:pPr eaLnBrk="1" hangingPunct="1"/>
            <a:r>
              <a:rPr lang="en-GB" dirty="0" smtClean="0"/>
              <a:t>EndNote must be instructed to use the abbreviated titles in bibliographic references: go to </a:t>
            </a:r>
            <a:r>
              <a:rPr lang="en-GB" b="1" dirty="0" smtClean="0"/>
              <a:t>Edit, Output Styles, Edit (Reference Style) </a:t>
            </a:r>
            <a:r>
              <a:rPr lang="en-GB" dirty="0" smtClean="0"/>
              <a:t>in this case Harvard Copy.</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986D752-AB9D-438D-A853-8D83BFE73DEF}" type="slidenum">
              <a:rPr lang="en-GB" smtClean="0"/>
              <a:pPr eaLnBrk="1" hangingPunct="1"/>
              <a:t>160</a:t>
            </a:fld>
            <a:endParaRPr lang="en-GB" smtClean="0"/>
          </a:p>
        </p:txBody>
      </p:sp>
      <p:sp>
        <p:nvSpPr>
          <p:cNvPr id="442371" name="Rectangle 2"/>
          <p:cNvSpPr>
            <a:spLocks noGrp="1" noRot="1" noChangeAspect="1" noChangeArrowheads="1" noTextEdit="1"/>
          </p:cNvSpPr>
          <p:nvPr>
            <p:ph type="sldImg"/>
          </p:nvPr>
        </p:nvSpPr>
        <p:spPr>
          <a:xfrm>
            <a:off x="917575" y="744538"/>
            <a:ext cx="4962525" cy="3722687"/>
          </a:xfrm>
          <a:ln/>
        </p:spPr>
      </p:sp>
      <p:sp>
        <p:nvSpPr>
          <p:cNvPr id="442372" name="Rectangle 3"/>
          <p:cNvSpPr>
            <a:spLocks noGrp="1" noChangeArrowheads="1"/>
          </p:cNvSpPr>
          <p:nvPr>
            <p:ph type="body" idx="1"/>
          </p:nvPr>
        </p:nvSpPr>
        <p:spPr>
          <a:noFill/>
        </p:spPr>
        <p:txBody>
          <a:bodyPr/>
          <a:lstStyle/>
          <a:p>
            <a:pPr eaLnBrk="1" hangingPunct="1"/>
            <a:r>
              <a:rPr lang="en-GB" dirty="0" smtClean="0"/>
              <a:t>On the Reference Style edit window, go to </a:t>
            </a:r>
            <a:r>
              <a:rPr lang="en-GB" b="1" dirty="0" smtClean="0"/>
              <a:t>Journal Names</a:t>
            </a:r>
            <a:endParaRPr lang="en-GB" dirty="0"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90AF4A5-3AF4-44A0-BA8B-D51184447D86}" type="slidenum">
              <a:rPr lang="en-GB" smtClean="0"/>
              <a:pPr eaLnBrk="1" hangingPunct="1"/>
              <a:t>161</a:t>
            </a:fld>
            <a:endParaRPr lang="en-GB" smtClean="0"/>
          </a:p>
        </p:txBody>
      </p:sp>
      <p:sp>
        <p:nvSpPr>
          <p:cNvPr id="443395" name="Rectangle 2"/>
          <p:cNvSpPr>
            <a:spLocks noGrp="1" noRot="1" noChangeAspect="1" noChangeArrowheads="1" noTextEdit="1"/>
          </p:cNvSpPr>
          <p:nvPr>
            <p:ph type="sldImg"/>
          </p:nvPr>
        </p:nvSpPr>
        <p:spPr>
          <a:xfrm>
            <a:off x="917575" y="744538"/>
            <a:ext cx="4962525" cy="3722687"/>
          </a:xfrm>
          <a:ln/>
        </p:spPr>
      </p:sp>
      <p:sp>
        <p:nvSpPr>
          <p:cNvPr id="443396" name="Rectangle 3"/>
          <p:cNvSpPr>
            <a:spLocks noGrp="1" noChangeArrowheads="1"/>
          </p:cNvSpPr>
          <p:nvPr>
            <p:ph type="body" idx="1"/>
          </p:nvPr>
        </p:nvSpPr>
        <p:spPr>
          <a:noFill/>
        </p:spPr>
        <p:txBody>
          <a:bodyPr/>
          <a:lstStyle/>
          <a:p>
            <a:pPr eaLnBrk="1" hangingPunct="1"/>
            <a:r>
              <a:rPr lang="en-GB" dirty="0" smtClean="0"/>
              <a:t>Choose</a:t>
            </a:r>
            <a:r>
              <a:rPr lang="en-GB" b="1" dirty="0" smtClean="0"/>
              <a:t> Abbreviation 1</a:t>
            </a:r>
            <a:r>
              <a:rPr lang="en-GB" dirty="0" smtClean="0"/>
              <a:t> and save changes to the reference style in the usual way.</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1E22728-478E-4923-9C2D-ACD4CB05683C}" type="slidenum">
              <a:rPr lang="en-GB" smtClean="0"/>
              <a:pPr eaLnBrk="1" hangingPunct="1"/>
              <a:t>162</a:t>
            </a:fld>
            <a:endParaRPr lang="en-GB" smtClean="0"/>
          </a:p>
        </p:txBody>
      </p:sp>
      <p:sp>
        <p:nvSpPr>
          <p:cNvPr id="444419" name="Rectangle 2"/>
          <p:cNvSpPr>
            <a:spLocks noGrp="1" noRot="1" noChangeAspect="1" noChangeArrowheads="1" noTextEdit="1"/>
          </p:cNvSpPr>
          <p:nvPr>
            <p:ph type="sldImg"/>
          </p:nvPr>
        </p:nvSpPr>
        <p:spPr>
          <a:xfrm>
            <a:off x="917575" y="744538"/>
            <a:ext cx="4962525" cy="3722687"/>
          </a:xfrm>
          <a:ln/>
        </p:spPr>
      </p:sp>
      <p:sp>
        <p:nvSpPr>
          <p:cNvPr id="444420" name="Rectangle 3"/>
          <p:cNvSpPr>
            <a:spLocks noGrp="1" noChangeArrowheads="1"/>
          </p:cNvSpPr>
          <p:nvPr>
            <p:ph type="body" idx="1"/>
          </p:nvPr>
        </p:nvSpPr>
        <p:spPr>
          <a:noFill/>
        </p:spPr>
        <p:txBody>
          <a:bodyPr/>
          <a:lstStyle/>
          <a:p>
            <a:pPr eaLnBrk="1" hangingPunct="1"/>
            <a:r>
              <a:rPr lang="en-GB" smtClean="0"/>
              <a:t>When this reference style is applied to the library, and relevant Word documents, the journal titles will be applied in abbreviated form.</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563D9AF-08DD-46C1-9688-4B6D2C5A6DDD}" type="slidenum">
              <a:rPr lang="en-GB" smtClean="0"/>
              <a:pPr eaLnBrk="1" hangingPunct="1"/>
              <a:t>163</a:t>
            </a:fld>
            <a:endParaRPr lang="en-GB" smtClean="0"/>
          </a:p>
        </p:txBody>
      </p:sp>
      <p:sp>
        <p:nvSpPr>
          <p:cNvPr id="445443" name="Rectangle 2"/>
          <p:cNvSpPr>
            <a:spLocks noGrp="1" noRot="1" noChangeAspect="1" noChangeArrowheads="1" noTextEdit="1"/>
          </p:cNvSpPr>
          <p:nvPr>
            <p:ph type="sldImg"/>
          </p:nvPr>
        </p:nvSpPr>
        <p:spPr>
          <a:xfrm>
            <a:off x="917575" y="744538"/>
            <a:ext cx="4962525" cy="3722687"/>
          </a:xfrm>
          <a:ln/>
        </p:spPr>
      </p:sp>
      <p:sp>
        <p:nvSpPr>
          <p:cNvPr id="445444" name="Rectangle 3"/>
          <p:cNvSpPr>
            <a:spLocks noGrp="1" noChangeArrowheads="1"/>
          </p:cNvSpPr>
          <p:nvPr>
            <p:ph type="body" idx="1"/>
          </p:nvPr>
        </p:nvSpPr>
        <p:spPr>
          <a:noFill/>
        </p:spPr>
        <p:txBody>
          <a:bodyPr/>
          <a:lstStyle/>
          <a:p>
            <a:pPr eaLnBrk="1" hangingPunct="1"/>
            <a:r>
              <a:rPr lang="en-GB" smtClean="0"/>
              <a:t>Within the EndNote Library, the full journal title continues to appear in the individual EndNote record. The abbreviated form is shown in the Preview pane.</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Large documents such as theses may be created</a:t>
            </a:r>
            <a:r>
              <a:rPr lang="en-GB" baseline="0" dirty="0" smtClean="0"/>
              <a:t> as individual chapters, each with their own set of cited references. At some stage, these chapters need to be combined into a single document. EndNote tools are available for various configurations.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164</a:t>
            </a:fld>
            <a:endParaRPr lang="en-GB"/>
          </a:p>
        </p:txBody>
      </p:sp>
    </p:spTree>
    <p:extLst>
      <p:ext uri="{BB962C8B-B14F-4D97-AF65-F5344CB8AC3E}">
        <p14:creationId xmlns:p14="http://schemas.microsoft.com/office/powerpoint/2010/main" val="1950094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A56D4D-279A-46C9-A904-908F5F8B65C6}" type="slidenum">
              <a:rPr lang="en-GB"/>
              <a:pPr eaLnBrk="1" hangingPunct="1"/>
              <a:t>18</a:t>
            </a:fld>
            <a:endParaRPr lang="en-GB"/>
          </a:p>
        </p:txBody>
      </p:sp>
      <p:sp>
        <p:nvSpPr>
          <p:cNvPr id="164867" name="Rectangle 2"/>
          <p:cNvSpPr>
            <a:spLocks noGrp="1" noRot="1" noChangeAspect="1" noChangeArrowheads="1" noTextEdit="1"/>
          </p:cNvSpPr>
          <p:nvPr>
            <p:ph type="sldImg"/>
          </p:nvPr>
        </p:nvSpPr>
        <p:spPr>
          <a:xfrm>
            <a:off x="917575" y="744538"/>
            <a:ext cx="4962525" cy="3722687"/>
          </a:xfrm>
          <a:ln/>
        </p:spPr>
      </p:sp>
      <p:sp>
        <p:nvSpPr>
          <p:cNvPr id="164868" name="Rectangle 3"/>
          <p:cNvSpPr>
            <a:spLocks noGrp="1" noChangeArrowheads="1"/>
          </p:cNvSpPr>
          <p:nvPr>
            <p:ph type="body" idx="1"/>
          </p:nvPr>
        </p:nvSpPr>
        <p:spPr>
          <a:noFill/>
        </p:spPr>
        <p:txBody>
          <a:bodyPr/>
          <a:lstStyle/>
          <a:p>
            <a:pPr eaLnBrk="1" hangingPunct="1"/>
            <a:r>
              <a:rPr lang="en-GB" dirty="0" smtClean="0"/>
              <a:t>Templates are created on the basis of Field Names: wherever a Field Name appears, it is replaced by the contents of that field in the bibliographic record. Words or characters that are not field names are displayed 'as is'.</a:t>
            </a:r>
          </a:p>
          <a:p>
            <a:pPr eaLnBrk="1" hangingPunct="1"/>
            <a:r>
              <a:rPr lang="en-GB" dirty="0" smtClean="0"/>
              <a:t>If a template field contains no data, it is omitted from the record: the vertical lines tie the punctuation to the following field so that stray commas and colons do not appear.</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Create</a:t>
            </a:r>
            <a:r>
              <a:rPr lang="en-GB" baseline="0" dirty="0" smtClean="0"/>
              <a:t> a new Word document.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165</a:t>
            </a:fld>
            <a:endParaRPr lang="en-GB"/>
          </a:p>
        </p:txBody>
      </p:sp>
    </p:spTree>
    <p:extLst>
      <p:ext uri="{BB962C8B-B14F-4D97-AF65-F5344CB8AC3E}">
        <p14:creationId xmlns:p14="http://schemas.microsoft.com/office/powerpoint/2010/main" val="3121170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Open the chapters to be combined.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166</a:t>
            </a:fld>
            <a:endParaRPr lang="en-GB"/>
          </a:p>
        </p:txBody>
      </p:sp>
    </p:spTree>
    <p:extLst>
      <p:ext uri="{BB962C8B-B14F-4D97-AF65-F5344CB8AC3E}">
        <p14:creationId xmlns:p14="http://schemas.microsoft.com/office/powerpoint/2010/main" val="232204560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For each chapter, copy and paste the </a:t>
            </a:r>
            <a:r>
              <a:rPr lang="en-GB" b="1" dirty="0" smtClean="0"/>
              <a:t>text section only </a:t>
            </a:r>
            <a:r>
              <a:rPr lang="en-GB" dirty="0" smtClean="0"/>
              <a:t>into the new document</a:t>
            </a:r>
            <a:r>
              <a:rPr lang="en-GB" baseline="0" dirty="0" smtClean="0"/>
              <a:t> (All the bibliographic information required later is in the field codes attached to each citation).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167</a:t>
            </a:fld>
            <a:endParaRPr lang="en-GB"/>
          </a:p>
        </p:txBody>
      </p:sp>
    </p:spTree>
    <p:extLst>
      <p:ext uri="{BB962C8B-B14F-4D97-AF65-F5344CB8AC3E}">
        <p14:creationId xmlns:p14="http://schemas.microsoft.com/office/powerpoint/2010/main" val="236487388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Insert a section break after each chapter: this would normally be </a:t>
            </a:r>
            <a:r>
              <a:rPr lang="en-GB" b="1" dirty="0" smtClean="0"/>
              <a:t>Next Page </a:t>
            </a:r>
            <a:r>
              <a:rPr lang="en-GB" dirty="0" smtClean="0"/>
              <a:t>but </a:t>
            </a:r>
            <a:r>
              <a:rPr lang="en-GB" b="1" dirty="0" smtClean="0"/>
              <a:t>Continuous</a:t>
            </a:r>
            <a:r>
              <a:rPr lang="en-GB" baseline="0" dirty="0" smtClean="0"/>
              <a:t> is used in this example for ease of illustration. Go to </a:t>
            </a:r>
            <a:r>
              <a:rPr lang="en-GB" b="1" baseline="0" dirty="0" smtClean="0"/>
              <a:t>Page Layout, Breaks, Section Breaks, Next Page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168</a:t>
            </a:fld>
            <a:endParaRPr lang="en-GB"/>
          </a:p>
        </p:txBody>
      </p:sp>
    </p:spTree>
    <p:extLst>
      <p:ext uri="{BB962C8B-B14F-4D97-AF65-F5344CB8AC3E}">
        <p14:creationId xmlns:p14="http://schemas.microsoft.com/office/powerpoint/2010/main" val="126791199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Repeat for each chapter, including</a:t>
            </a:r>
            <a:r>
              <a:rPr lang="en-GB" baseline="0" dirty="0" smtClean="0"/>
              <a:t> a Section Break at the end of the final chapter.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169</a:t>
            </a:fld>
            <a:endParaRPr lang="en-GB"/>
          </a:p>
        </p:txBody>
      </p:sp>
    </p:spTree>
    <p:extLst>
      <p:ext uri="{BB962C8B-B14F-4D97-AF65-F5344CB8AC3E}">
        <p14:creationId xmlns:p14="http://schemas.microsoft.com/office/powerpoint/2010/main" val="364622313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create the new bibliography, in EndNote, go to </a:t>
            </a:r>
            <a:r>
              <a:rPr lang="en-GB" b="1" dirty="0" smtClean="0"/>
              <a:t>Edit, Edit 'Reference Style', </a:t>
            </a:r>
            <a:r>
              <a:rPr lang="en-GB" dirty="0" smtClean="0"/>
              <a:t>(in this case Harvard Copy)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170</a:t>
            </a:fld>
            <a:endParaRPr lang="en-GB"/>
          </a:p>
        </p:txBody>
      </p:sp>
    </p:spTree>
    <p:extLst>
      <p:ext uri="{BB962C8B-B14F-4D97-AF65-F5344CB8AC3E}">
        <p14:creationId xmlns:p14="http://schemas.microsoft.com/office/powerpoint/2010/main" val="421372708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Sections </a:t>
            </a:r>
            <a:r>
              <a:rPr lang="en-GB" dirty="0" smtClean="0"/>
              <a:t>tab to view options. Make choices and save selection to the current reference style. In this case a single bibliography will be created at the end of the</a:t>
            </a:r>
            <a:r>
              <a:rPr lang="en-GB" baseline="0" dirty="0" smtClean="0"/>
              <a:t> whole document.</a:t>
            </a:r>
            <a:r>
              <a:rPr lang="en-GB" dirty="0" smtClean="0"/>
              <a:t> These changes must be reselected if a different reference style is used.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171</a:t>
            </a:fld>
            <a:endParaRPr lang="en-GB"/>
          </a:p>
        </p:txBody>
      </p:sp>
    </p:spTree>
    <p:extLst>
      <p:ext uri="{BB962C8B-B14F-4D97-AF65-F5344CB8AC3E}">
        <p14:creationId xmlns:p14="http://schemas.microsoft.com/office/powerpoint/2010/main" val="414961997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Word document, use the small arrow in the </a:t>
            </a:r>
            <a:r>
              <a:rPr lang="en-GB" b="1" dirty="0" smtClean="0"/>
              <a:t>Bibliography </a:t>
            </a:r>
            <a:r>
              <a:rPr lang="en-GB" dirty="0" smtClean="0"/>
              <a:t>tab to open the </a:t>
            </a:r>
            <a:r>
              <a:rPr lang="en-GB" b="1" dirty="0" smtClean="0"/>
              <a:t>Format Bibliography </a:t>
            </a:r>
            <a:r>
              <a:rPr lang="en-GB" dirty="0" smtClean="0"/>
              <a:t>pane. Reformat in the chosen reference style to apply changes. A single bibliography is created at the end of the whole document.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172</a:t>
            </a:fld>
            <a:endParaRPr lang="en-GB"/>
          </a:p>
        </p:txBody>
      </p:sp>
    </p:spTree>
    <p:extLst>
      <p:ext uri="{BB962C8B-B14F-4D97-AF65-F5344CB8AC3E}">
        <p14:creationId xmlns:p14="http://schemas.microsoft.com/office/powerpoint/2010/main" val="279287438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It is also possible to create end of chapter and end of document bibliographies. Apply the saved reference</a:t>
            </a:r>
            <a:r>
              <a:rPr lang="en-GB" baseline="0" dirty="0" smtClean="0"/>
              <a:t> style to the document to make changes.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174</a:t>
            </a:fld>
            <a:endParaRPr lang="en-GB"/>
          </a:p>
        </p:txBody>
      </p:sp>
    </p:spTree>
    <p:extLst>
      <p:ext uri="{BB962C8B-B14F-4D97-AF65-F5344CB8AC3E}">
        <p14:creationId xmlns:p14="http://schemas.microsoft.com/office/powerpoint/2010/main" val="39853181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End of </a:t>
            </a:r>
            <a:r>
              <a:rPr lang="en-GB" smtClean="0"/>
              <a:t>section bibliographies are created…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175</a:t>
            </a:fld>
            <a:endParaRPr lang="en-GB"/>
          </a:p>
        </p:txBody>
      </p:sp>
    </p:spTree>
    <p:extLst>
      <p:ext uri="{BB962C8B-B14F-4D97-AF65-F5344CB8AC3E}">
        <p14:creationId xmlns:p14="http://schemas.microsoft.com/office/powerpoint/2010/main" val="643317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F03ADF-12BF-4526-B474-F315E5A255A5}" type="slidenum">
              <a:rPr lang="en-GB"/>
              <a:pPr eaLnBrk="1" hangingPunct="1"/>
              <a:t>19</a:t>
            </a:fld>
            <a:endParaRPr lang="en-GB"/>
          </a:p>
        </p:txBody>
      </p:sp>
      <p:sp>
        <p:nvSpPr>
          <p:cNvPr id="165891" name="Rectangle 2"/>
          <p:cNvSpPr>
            <a:spLocks noGrp="1" noRot="1" noChangeAspect="1" noChangeArrowheads="1" noTextEdit="1"/>
          </p:cNvSpPr>
          <p:nvPr>
            <p:ph type="sldImg"/>
          </p:nvPr>
        </p:nvSpPr>
        <p:spPr>
          <a:xfrm>
            <a:off x="917575" y="744538"/>
            <a:ext cx="4962525" cy="3722687"/>
          </a:xfrm>
          <a:ln/>
        </p:spPr>
      </p:sp>
      <p:sp>
        <p:nvSpPr>
          <p:cNvPr id="165892" name="Rectangle 3"/>
          <p:cNvSpPr>
            <a:spLocks noGrp="1" noChangeArrowheads="1"/>
          </p:cNvSpPr>
          <p:nvPr>
            <p:ph type="body" idx="1"/>
          </p:nvPr>
        </p:nvSpPr>
        <p:spPr>
          <a:noFill/>
        </p:spPr>
        <p:txBody>
          <a:bodyPr/>
          <a:lstStyle/>
          <a:p>
            <a:pPr eaLnBrk="1" hangingPunct="1"/>
            <a:r>
              <a:rPr lang="en-GB" smtClean="0"/>
              <a:t>Bold, Italic, Underline, Superscript or Subscript may be required formats within a citation or bibliographic template.</a:t>
            </a:r>
          </a:p>
          <a:p>
            <a:pPr eaLnBrk="1" hangingPunct="1"/>
            <a:r>
              <a:rPr lang="en-GB" smtClean="0"/>
              <a:t>A field is displayed in the format used for the Field Name - hence </a:t>
            </a:r>
            <a:r>
              <a:rPr lang="en-GB" i="1" smtClean="0"/>
              <a:t>Journal</a:t>
            </a:r>
            <a:r>
              <a:rPr lang="en-GB" smtClean="0"/>
              <a:t> and </a:t>
            </a:r>
            <a:r>
              <a:rPr lang="en-GB" i="1" smtClean="0"/>
              <a:t>Title</a:t>
            </a:r>
            <a:r>
              <a:rPr lang="en-GB" smtClean="0"/>
              <a:t> often appear in italics within the templates.</a:t>
            </a:r>
          </a:p>
          <a:p>
            <a:pPr eaLnBrk="1" hangingPunct="1"/>
            <a:r>
              <a:rPr lang="en-GB" smtClean="0"/>
              <a:t>When an item has editors, EndNote will choose between singular and plural: the circumflex is used.</a:t>
            </a:r>
          </a:p>
          <a:p>
            <a:pPr eaLnBrk="1" hangingPunct="1"/>
            <a:r>
              <a:rPr lang="en-GB" smtClean="0"/>
              <a:t>Templates can be edited at any stage, and the edited reference style applied to the EndNote Library and relevant Word documents.</a:t>
            </a:r>
          </a:p>
          <a:p>
            <a:pPr eaLnBrk="1" hangingPunct="1"/>
            <a:endParaRPr lang="en-GB" smtClean="0"/>
          </a:p>
          <a:p>
            <a:pPr eaLnBrk="1" hangingPunct="1"/>
            <a:endParaRPr lang="en-GB"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 together with an end of document full bibliography.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176</a:t>
            </a:fld>
            <a:endParaRPr lang="en-GB"/>
          </a:p>
        </p:txBody>
      </p:sp>
    </p:spTree>
    <p:extLst>
      <p:ext uri="{BB962C8B-B14F-4D97-AF65-F5344CB8AC3E}">
        <p14:creationId xmlns:p14="http://schemas.microsoft.com/office/powerpoint/2010/main" val="138477871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With numbered reference styles, choose whether to retain the</a:t>
            </a:r>
            <a:r>
              <a:rPr lang="en-GB" baseline="0" dirty="0" smtClean="0"/>
              <a:t> numbering for each section, or combine into a single list.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177</a:t>
            </a:fld>
            <a:endParaRPr lang="en-GB"/>
          </a:p>
        </p:txBody>
      </p:sp>
    </p:spTree>
    <p:extLst>
      <p:ext uri="{BB962C8B-B14F-4D97-AF65-F5344CB8AC3E}">
        <p14:creationId xmlns:p14="http://schemas.microsoft.com/office/powerpoint/2010/main" val="4783171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Renumber individual sections according to new document sequence, or keep original numbering.</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178</a:t>
            </a:fld>
            <a:endParaRPr lang="en-GB"/>
          </a:p>
        </p:txBody>
      </p:sp>
    </p:spTree>
    <p:extLst>
      <p:ext uri="{BB962C8B-B14F-4D97-AF65-F5344CB8AC3E}">
        <p14:creationId xmlns:p14="http://schemas.microsoft.com/office/powerpoint/2010/main" val="55936737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export a copy of all</a:t>
            </a:r>
            <a:r>
              <a:rPr lang="en-GB" baseline="0" dirty="0" smtClean="0"/>
              <a:t> or part of the EndNote library, go to </a:t>
            </a:r>
            <a:r>
              <a:rPr lang="en-GB" b="1" baseline="0" dirty="0" smtClean="0"/>
              <a:t>File, Compressed Library (.</a:t>
            </a:r>
            <a:r>
              <a:rPr lang="en-GB" b="1" baseline="0" dirty="0" err="1" smtClean="0"/>
              <a:t>enlx</a:t>
            </a:r>
            <a:r>
              <a:rPr lang="en-GB" b="1"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180</a:t>
            </a:fld>
            <a:endParaRPr lang="en-GB"/>
          </a:p>
        </p:txBody>
      </p:sp>
    </p:spTree>
    <p:extLst>
      <p:ext uri="{BB962C8B-B14F-4D97-AF65-F5344CB8AC3E}">
        <p14:creationId xmlns:p14="http://schemas.microsoft.com/office/powerpoint/2010/main" val="9339342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a:t>
            </a:r>
            <a:r>
              <a:rPr lang="en-GB" baseline="0" dirty="0" smtClean="0"/>
              <a:t> to export all or part of the library, with or without file attachments. The compressed library can be saved to another location, or emailed (although with attachments, these files can be quite large).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181</a:t>
            </a:fld>
            <a:endParaRPr lang="en-GB"/>
          </a:p>
        </p:txBody>
      </p:sp>
    </p:spTree>
    <p:extLst>
      <p:ext uri="{BB962C8B-B14F-4D97-AF65-F5344CB8AC3E}">
        <p14:creationId xmlns:p14="http://schemas.microsoft.com/office/powerpoint/2010/main" val="297149452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References in a single group can be selected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182</a:t>
            </a:fld>
            <a:endParaRPr lang="en-GB"/>
          </a:p>
        </p:txBody>
      </p:sp>
    </p:spTree>
    <p:extLst>
      <p:ext uri="{BB962C8B-B14F-4D97-AF65-F5344CB8AC3E}">
        <p14:creationId xmlns:p14="http://schemas.microsoft.com/office/powerpoint/2010/main" val="12288928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a location for the compressed library, and click </a:t>
            </a:r>
            <a:r>
              <a:rPr lang="en-GB" b="1" dirty="0" smtClean="0"/>
              <a:t>Save.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183</a:t>
            </a:fld>
            <a:endParaRPr lang="en-GB"/>
          </a:p>
        </p:txBody>
      </p:sp>
    </p:spTree>
    <p:extLst>
      <p:ext uri="{BB962C8B-B14F-4D97-AF65-F5344CB8AC3E}">
        <p14:creationId xmlns:p14="http://schemas.microsoft.com/office/powerpoint/2010/main" val="26116059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exported file opens as a new EndNote</a:t>
            </a:r>
            <a:r>
              <a:rPr lang="en-GB" baseline="0" dirty="0" smtClean="0"/>
              <a:t> Library.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184</a:t>
            </a:fld>
            <a:endParaRPr lang="en-GB"/>
          </a:p>
        </p:txBody>
      </p:sp>
    </p:spTree>
    <p:extLst>
      <p:ext uri="{BB962C8B-B14F-4D97-AF65-F5344CB8AC3E}">
        <p14:creationId xmlns:p14="http://schemas.microsoft.com/office/powerpoint/2010/main" val="40660628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This procedure applies to any database on the OVID platform. </a:t>
            </a:r>
          </a:p>
          <a:p>
            <a:pPr eaLnBrk="1" hangingPunct="1"/>
            <a:r>
              <a:rPr lang="en-GB" dirty="0" smtClean="0"/>
              <a:t>It is best, but not essential, to open the EndNote library before starting the search.</a:t>
            </a:r>
          </a:p>
          <a:p>
            <a:pPr eaLnBrk="1" hangingPunct="1"/>
            <a:r>
              <a:rPr lang="en-GB" dirty="0" smtClean="0"/>
              <a:t>Use the library website to access the OVID platform. In this case a search of Medline has been used. </a:t>
            </a:r>
          </a:p>
          <a:p>
            <a:pPr eaLnBrk="1" hangingPunct="1"/>
            <a:r>
              <a:rPr lang="en-GB" dirty="0" smtClean="0"/>
              <a:t>The instructions here are for exporting required articles to EndNote rather than conducting an effective search strategy.</a:t>
            </a:r>
          </a:p>
          <a:p>
            <a:pPr eaLnBrk="1" hangingPunct="1"/>
            <a:r>
              <a:rPr lang="en-GB" dirty="0" smtClean="0"/>
              <a:t>This example uses a simple search</a:t>
            </a:r>
            <a:r>
              <a:rPr lang="en-GB" baseline="0" dirty="0" smtClean="0"/>
              <a:t> </a:t>
            </a:r>
            <a:r>
              <a:rPr lang="en-GB" dirty="0" smtClean="0"/>
              <a:t>for diabetes literature.</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187</a:t>
            </a:fld>
            <a:endParaRPr lang="en-GB"/>
          </a:p>
        </p:txBody>
      </p:sp>
    </p:spTree>
    <p:extLst>
      <p:ext uri="{BB962C8B-B14F-4D97-AF65-F5344CB8AC3E}">
        <p14:creationId xmlns:p14="http://schemas.microsoft.com/office/powerpoint/2010/main" val="132376596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When the search is complete, click </a:t>
            </a:r>
            <a:r>
              <a:rPr lang="en-GB" b="1" dirty="0" smtClean="0"/>
              <a:t>Display </a:t>
            </a:r>
            <a:r>
              <a:rPr lang="en-GB" dirty="0" smtClean="0"/>
              <a:t>to view</a:t>
            </a:r>
            <a:r>
              <a:rPr lang="en-GB" baseline="0" dirty="0" smtClean="0"/>
              <a:t> the results.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188</a:t>
            </a:fld>
            <a:endParaRPr lang="en-GB"/>
          </a:p>
        </p:txBody>
      </p:sp>
    </p:spTree>
    <p:extLst>
      <p:ext uri="{BB962C8B-B14F-4D97-AF65-F5344CB8AC3E}">
        <p14:creationId xmlns:p14="http://schemas.microsoft.com/office/powerpoint/2010/main" val="3570060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Some of the templates contain special characters: these are needed for example to avoid</a:t>
            </a:r>
            <a:r>
              <a:rPr lang="en-GB" baseline="0" dirty="0" smtClean="0"/>
              <a:t> stray punctuation in bibliographic records or to manage different numbers of authors/editors.</a:t>
            </a:r>
          </a:p>
          <a:p>
            <a:r>
              <a:rPr lang="en-GB" baseline="0" dirty="0" smtClean="0"/>
              <a:t>Use keyboard characters or go to the </a:t>
            </a:r>
            <a:r>
              <a:rPr lang="en-GB" b="1" baseline="0" dirty="0" smtClean="0"/>
              <a:t>Insert Field </a:t>
            </a:r>
            <a:r>
              <a:rPr lang="en-GB" baseline="0" dirty="0" smtClean="0"/>
              <a:t>dropdown menu.</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20</a:t>
            </a:fld>
            <a:endParaRPr lang="en-GB"/>
          </a:p>
        </p:txBody>
      </p:sp>
    </p:spTree>
    <p:extLst>
      <p:ext uri="{BB962C8B-B14F-4D97-AF65-F5344CB8AC3E}">
        <p14:creationId xmlns:p14="http://schemas.microsoft.com/office/powerpoint/2010/main" val="272385596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Check the boxes for required results.</a:t>
            </a:r>
            <a:r>
              <a:rPr lang="en-GB" baseline="0" dirty="0" smtClean="0"/>
              <a:t> When selections are complete, go to </a:t>
            </a:r>
            <a:r>
              <a:rPr lang="en-GB" b="1" baseline="0" dirty="0" smtClean="0"/>
              <a:t>Export.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189</a:t>
            </a:fld>
            <a:endParaRPr lang="en-GB"/>
          </a:p>
        </p:txBody>
      </p:sp>
    </p:spTree>
    <p:extLst>
      <p:ext uri="{BB962C8B-B14F-4D97-AF65-F5344CB8AC3E}">
        <p14:creationId xmlns:p14="http://schemas.microsoft.com/office/powerpoint/2010/main" val="2773008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a:t>
            </a:r>
            <a:r>
              <a:rPr lang="en-GB" b="1" dirty="0" smtClean="0"/>
              <a:t>Export Citation List </a:t>
            </a:r>
            <a:r>
              <a:rPr lang="en-GB" dirty="0" smtClean="0"/>
              <a:t>window, choose the Export option </a:t>
            </a:r>
            <a:r>
              <a:rPr lang="en-GB" b="1" dirty="0" smtClean="0"/>
              <a:t>EndNote.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190</a:t>
            </a:fld>
            <a:endParaRPr lang="en-GB"/>
          </a:p>
        </p:txBody>
      </p:sp>
    </p:spTree>
    <p:extLst>
      <p:ext uri="{BB962C8B-B14F-4D97-AF65-F5344CB8AC3E}">
        <p14:creationId xmlns:p14="http://schemas.microsoft.com/office/powerpoint/2010/main" val="9194779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Then</a:t>
            </a:r>
            <a:r>
              <a:rPr lang="en-GB" baseline="0" dirty="0" smtClean="0"/>
              <a:t> in </a:t>
            </a:r>
            <a:r>
              <a:rPr lang="en-GB" b="1" baseline="0" dirty="0" smtClean="0"/>
              <a:t>Select Fields to Display </a:t>
            </a:r>
            <a:r>
              <a:rPr lang="en-GB" baseline="0" dirty="0" smtClean="0"/>
              <a:t>choose the </a:t>
            </a:r>
            <a:r>
              <a:rPr lang="en-GB" b="1" baseline="0" dirty="0" smtClean="0"/>
              <a:t>Complete Reference </a:t>
            </a:r>
            <a:r>
              <a:rPr lang="en-GB" baseline="0" dirty="0" smtClean="0"/>
              <a:t>option. Click </a:t>
            </a:r>
            <a:r>
              <a:rPr lang="en-GB" b="1" baseline="0" dirty="0" smtClean="0"/>
              <a:t>Export Citation(s) </a:t>
            </a:r>
            <a:r>
              <a:rPr lang="en-GB" baseline="0" dirty="0" smtClean="0"/>
              <a:t>to complete the process.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191</a:t>
            </a:fld>
            <a:endParaRPr lang="en-GB"/>
          </a:p>
        </p:txBody>
      </p:sp>
    </p:spTree>
    <p:extLst>
      <p:ext uri="{BB962C8B-B14F-4D97-AF65-F5344CB8AC3E}">
        <p14:creationId xmlns:p14="http://schemas.microsoft.com/office/powerpoint/2010/main" val="273779548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Selected references are imported to the EndNote Library. These are displayed as a temporary group, and are added </a:t>
            </a:r>
            <a:r>
              <a:rPr lang="en-GB" b="0" dirty="0" smtClean="0"/>
              <a:t>to</a:t>
            </a:r>
            <a:r>
              <a:rPr lang="en-GB" b="1" dirty="0" smtClean="0"/>
              <a:t> All References. </a:t>
            </a:r>
            <a:r>
              <a:rPr lang="en-GB" dirty="0" smtClean="0"/>
              <a:t>The temporary group will be overwritten at the next import. Click on any entry</a:t>
            </a:r>
            <a:r>
              <a:rPr lang="en-GB" baseline="0" dirty="0" smtClean="0"/>
              <a:t> to display full record details.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192</a:t>
            </a:fld>
            <a:endParaRPr lang="en-GB"/>
          </a:p>
        </p:txBody>
      </p:sp>
    </p:spTree>
    <p:extLst>
      <p:ext uri="{BB962C8B-B14F-4D97-AF65-F5344CB8AC3E}">
        <p14:creationId xmlns:p14="http://schemas.microsoft.com/office/powerpoint/2010/main" val="118417216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a:t>
            </a:r>
            <a:r>
              <a:rPr lang="en-GB" baseline="0" dirty="0" smtClean="0"/>
              <a:t> URL provides a link back to the full Medline database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193</a:t>
            </a:fld>
            <a:endParaRPr lang="en-GB"/>
          </a:p>
        </p:txBody>
      </p:sp>
    </p:spTree>
    <p:extLst>
      <p:ext uri="{BB962C8B-B14F-4D97-AF65-F5344CB8AC3E}">
        <p14:creationId xmlns:p14="http://schemas.microsoft.com/office/powerpoint/2010/main" val="41446863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This procedure applies to any database on the EBSCO platform. </a:t>
            </a:r>
          </a:p>
          <a:p>
            <a:pPr eaLnBrk="1" hangingPunct="1"/>
            <a:r>
              <a:rPr lang="en-GB" dirty="0" smtClean="0"/>
              <a:t>It is best, but not essential, to open the EndNote library before starting the search.</a:t>
            </a:r>
          </a:p>
          <a:p>
            <a:pPr eaLnBrk="1" hangingPunct="1"/>
            <a:r>
              <a:rPr lang="en-GB" dirty="0" smtClean="0"/>
              <a:t>Use the library website to access the EBSCO platform. In this case a search of CINAHL has been used. </a:t>
            </a:r>
          </a:p>
          <a:p>
            <a:pPr eaLnBrk="1" hangingPunct="1"/>
            <a:r>
              <a:rPr lang="en-GB" dirty="0" smtClean="0"/>
              <a:t>The instructions here are for exporting required articles to EndNote rather than conducting an effective search strategy.</a:t>
            </a:r>
          </a:p>
          <a:p>
            <a:pPr eaLnBrk="1" hangingPunct="1"/>
            <a:r>
              <a:rPr lang="en-GB" dirty="0" smtClean="0"/>
              <a:t>This example uses a simple</a:t>
            </a:r>
            <a:r>
              <a:rPr lang="en-GB" baseline="0" dirty="0" smtClean="0"/>
              <a:t> search </a:t>
            </a:r>
            <a:r>
              <a:rPr lang="en-GB" dirty="0" smtClean="0"/>
              <a:t>for diabetes literature.</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195</a:t>
            </a:fld>
            <a:endParaRPr lang="en-GB"/>
          </a:p>
        </p:txBody>
      </p:sp>
    </p:spTree>
    <p:extLst>
      <p:ext uri="{BB962C8B-B14F-4D97-AF65-F5344CB8AC3E}">
        <p14:creationId xmlns:p14="http://schemas.microsoft.com/office/powerpoint/2010/main" val="209500469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a:t>
            </a:r>
            <a:r>
              <a:rPr lang="en-GB" baseline="0" dirty="0" smtClean="0"/>
              <a:t> results are displayed. Click </a:t>
            </a:r>
            <a:r>
              <a:rPr lang="en-GB" b="1" baseline="0" dirty="0" smtClean="0"/>
              <a:t>View Results </a:t>
            </a:r>
            <a:r>
              <a:rPr lang="en-GB" baseline="0" dirty="0" smtClean="0"/>
              <a:t>to see details.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196</a:t>
            </a:fld>
            <a:endParaRPr lang="en-GB"/>
          </a:p>
        </p:txBody>
      </p:sp>
    </p:spTree>
    <p:extLst>
      <p:ext uri="{BB962C8B-B14F-4D97-AF65-F5344CB8AC3E}">
        <p14:creationId xmlns:p14="http://schemas.microsoft.com/office/powerpoint/2010/main" val="348946618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Limit the</a:t>
            </a:r>
            <a:r>
              <a:rPr lang="en-GB" baseline="0" dirty="0" smtClean="0"/>
              <a:t> results as appropriate.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197</a:t>
            </a:fld>
            <a:endParaRPr lang="en-GB"/>
          </a:p>
        </p:txBody>
      </p:sp>
    </p:spTree>
    <p:extLst>
      <p:ext uri="{BB962C8B-B14F-4D97-AF65-F5344CB8AC3E}">
        <p14:creationId xmlns:p14="http://schemas.microsoft.com/office/powerpoint/2010/main" val="371499024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Click the </a:t>
            </a:r>
            <a:r>
              <a:rPr lang="en-GB" b="1" dirty="0" smtClean="0"/>
              <a:t>Add to Folder </a:t>
            </a:r>
            <a:r>
              <a:rPr lang="en-GB" dirty="0" smtClean="0"/>
              <a:t>option in the record. Record details will be added to the current folder. Click </a:t>
            </a:r>
            <a:r>
              <a:rPr lang="en-GB" b="1" dirty="0" smtClean="0"/>
              <a:t>Go to Folder View </a:t>
            </a:r>
            <a:r>
              <a:rPr lang="en-GB" dirty="0" smtClean="0"/>
              <a:t>to see all selections.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198</a:t>
            </a:fld>
            <a:endParaRPr lang="en-GB"/>
          </a:p>
        </p:txBody>
      </p:sp>
    </p:spTree>
    <p:extLst>
      <p:ext uri="{BB962C8B-B14F-4D97-AF65-F5344CB8AC3E}">
        <p14:creationId xmlns:p14="http://schemas.microsoft.com/office/powerpoint/2010/main" val="142796244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required</a:t>
            </a:r>
            <a:r>
              <a:rPr lang="en-GB" baseline="0" dirty="0" smtClean="0"/>
              <a:t> records, and go to </a:t>
            </a:r>
            <a:r>
              <a:rPr lang="en-GB" b="1" baseline="0" dirty="0" smtClean="0"/>
              <a:t>Export.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199</a:t>
            </a:fld>
            <a:endParaRPr lang="en-GB"/>
          </a:p>
        </p:txBody>
      </p:sp>
    </p:spTree>
    <p:extLst>
      <p:ext uri="{BB962C8B-B14F-4D97-AF65-F5344CB8AC3E}">
        <p14:creationId xmlns:p14="http://schemas.microsoft.com/office/powerpoint/2010/main" val="2226208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 forced separation</a:t>
            </a:r>
            <a:r>
              <a:rPr lang="en-GB" baseline="0" dirty="0" smtClean="0"/>
              <a:t> to tie punctuation to the following field: if this field is empty in the EndNote record, the punctuation will not be displayed: in this example, no publisher, no comma.</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21</a:t>
            </a:fld>
            <a:endParaRPr lang="en-GB"/>
          </a:p>
        </p:txBody>
      </p:sp>
    </p:spTree>
    <p:extLst>
      <p:ext uri="{BB962C8B-B14F-4D97-AF65-F5344CB8AC3E}">
        <p14:creationId xmlns:p14="http://schemas.microsoft.com/office/powerpoint/2010/main" val="67381385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Direct Export</a:t>
            </a:r>
            <a:r>
              <a:rPr lang="en-GB" b="1" baseline="0" dirty="0" smtClean="0"/>
              <a:t> in RIS Format </a:t>
            </a:r>
            <a:r>
              <a:rPr lang="en-GB" baseline="0" dirty="0" smtClean="0"/>
              <a:t>option.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200</a:t>
            </a:fld>
            <a:endParaRPr lang="en-GB"/>
          </a:p>
        </p:txBody>
      </p:sp>
    </p:spTree>
    <p:extLst>
      <p:ext uri="{BB962C8B-B14F-4D97-AF65-F5344CB8AC3E}">
        <p14:creationId xmlns:p14="http://schemas.microsoft.com/office/powerpoint/2010/main" val="423807412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201</a:t>
            </a:fld>
            <a:endParaRPr lang="en-GB"/>
          </a:p>
        </p:txBody>
      </p:sp>
    </p:spTree>
    <p:extLst>
      <p:ext uri="{BB962C8B-B14F-4D97-AF65-F5344CB8AC3E}">
        <p14:creationId xmlns:p14="http://schemas.microsoft.com/office/powerpoint/2010/main" val="228880467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Selected records are</a:t>
            </a:r>
            <a:r>
              <a:rPr lang="en-GB" baseline="0" dirty="0" smtClean="0"/>
              <a:t> imported to EndNote as a temporary group and are added to </a:t>
            </a:r>
            <a:r>
              <a:rPr lang="en-GB" b="1" baseline="0" dirty="0" smtClean="0"/>
              <a:t>All References. </a:t>
            </a:r>
            <a:r>
              <a:rPr lang="en-GB" baseline="0" dirty="0" smtClean="0"/>
              <a:t>The temporary group will be overwritten at next import. Click on any record to view full details.</a:t>
            </a:r>
            <a:endParaRPr lang="en-GB" dirty="0" smtClean="0"/>
          </a:p>
          <a:p>
            <a:r>
              <a:rPr lang="en-GB" dirty="0" smtClean="0"/>
              <a:t>Click the hyperlink to access the full database record for the item.</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202</a:t>
            </a:fld>
            <a:endParaRPr lang="en-GB"/>
          </a:p>
        </p:txBody>
      </p:sp>
    </p:spTree>
    <p:extLst>
      <p:ext uri="{BB962C8B-B14F-4D97-AF65-F5344CB8AC3E}">
        <p14:creationId xmlns:p14="http://schemas.microsoft.com/office/powerpoint/2010/main" val="80534296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4EF3CEA-67A6-4477-8633-A7094580021F}" type="slidenum">
              <a:rPr lang="en-GB" smtClean="0"/>
              <a:pPr eaLnBrk="1" hangingPunct="1"/>
              <a:t>204</a:t>
            </a:fld>
            <a:endParaRPr lang="en-GB" smtClean="0"/>
          </a:p>
        </p:txBody>
      </p:sp>
      <p:sp>
        <p:nvSpPr>
          <p:cNvPr id="458755" name="Rectangle 2"/>
          <p:cNvSpPr>
            <a:spLocks noGrp="1" noRot="1" noChangeAspect="1" noChangeArrowheads="1" noTextEdit="1"/>
          </p:cNvSpPr>
          <p:nvPr>
            <p:ph type="sldImg"/>
          </p:nvPr>
        </p:nvSpPr>
        <p:spPr>
          <a:xfrm>
            <a:off x="917575" y="744538"/>
            <a:ext cx="4962525" cy="3722687"/>
          </a:xfrm>
          <a:ln/>
        </p:spPr>
      </p:sp>
      <p:sp>
        <p:nvSpPr>
          <p:cNvPr id="458756" name="Rectangle 3"/>
          <p:cNvSpPr>
            <a:spLocks noGrp="1" noChangeArrowheads="1"/>
          </p:cNvSpPr>
          <p:nvPr>
            <p:ph type="body" idx="1"/>
          </p:nvPr>
        </p:nvSpPr>
        <p:spPr>
          <a:noFill/>
        </p:spPr>
        <p:txBody>
          <a:bodyPr/>
          <a:lstStyle/>
          <a:p>
            <a:pPr eaLnBrk="1" hangingPunct="1"/>
            <a:r>
              <a:rPr lang="en-GB" smtClean="0"/>
              <a:t>After conducting a search on the Cochrane Library, choose your results</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F12CBFF-2589-4048-8B6E-C744207574F7}" type="slidenum">
              <a:rPr lang="en-GB" smtClean="0"/>
              <a:pPr eaLnBrk="1" hangingPunct="1"/>
              <a:t>205</a:t>
            </a:fld>
            <a:endParaRPr lang="en-GB" smtClean="0"/>
          </a:p>
        </p:txBody>
      </p:sp>
      <p:sp>
        <p:nvSpPr>
          <p:cNvPr id="459779" name="Rectangle 2"/>
          <p:cNvSpPr>
            <a:spLocks noGrp="1" noRot="1" noChangeAspect="1" noChangeArrowheads="1" noTextEdit="1"/>
          </p:cNvSpPr>
          <p:nvPr>
            <p:ph type="sldImg"/>
          </p:nvPr>
        </p:nvSpPr>
        <p:spPr>
          <a:xfrm>
            <a:off x="917575" y="744538"/>
            <a:ext cx="4962525" cy="3722687"/>
          </a:xfrm>
          <a:ln/>
        </p:spPr>
      </p:sp>
      <p:sp>
        <p:nvSpPr>
          <p:cNvPr id="459780" name="Rectangle 3"/>
          <p:cNvSpPr>
            <a:spLocks noGrp="1" noChangeArrowheads="1"/>
          </p:cNvSpPr>
          <p:nvPr>
            <p:ph type="body" idx="1"/>
          </p:nvPr>
        </p:nvSpPr>
        <p:spPr>
          <a:noFill/>
        </p:spPr>
        <p:txBody>
          <a:bodyPr/>
          <a:lstStyle/>
          <a:p>
            <a:pPr eaLnBrk="1" hangingPunct="1"/>
            <a:r>
              <a:rPr lang="en-GB" dirty="0" smtClean="0"/>
              <a:t>Then </a:t>
            </a:r>
            <a:r>
              <a:rPr lang="en-GB" b="1" dirty="0" smtClean="0"/>
              <a:t>Export Selected Citations.</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2A827A0-8FF0-4D9F-B04F-DCDA968D4167}" type="slidenum">
              <a:rPr lang="en-GB" smtClean="0"/>
              <a:pPr eaLnBrk="1" hangingPunct="1"/>
              <a:t>206</a:t>
            </a:fld>
            <a:endParaRPr lang="en-GB" smtClean="0"/>
          </a:p>
        </p:txBody>
      </p:sp>
      <p:sp>
        <p:nvSpPr>
          <p:cNvPr id="460803" name="Rectangle 2"/>
          <p:cNvSpPr>
            <a:spLocks noGrp="1" noRot="1" noChangeAspect="1" noChangeArrowheads="1" noTextEdit="1"/>
          </p:cNvSpPr>
          <p:nvPr>
            <p:ph type="sldImg"/>
          </p:nvPr>
        </p:nvSpPr>
        <p:spPr>
          <a:xfrm>
            <a:off x="917575" y="744538"/>
            <a:ext cx="4962525" cy="3722687"/>
          </a:xfrm>
          <a:ln/>
        </p:spPr>
      </p:sp>
      <p:sp>
        <p:nvSpPr>
          <p:cNvPr id="460804" name="Rectangle 3"/>
          <p:cNvSpPr>
            <a:spLocks noGrp="1" noChangeArrowheads="1"/>
          </p:cNvSpPr>
          <p:nvPr>
            <p:ph type="body" idx="1"/>
          </p:nvPr>
        </p:nvSpPr>
        <p:spPr>
          <a:noFill/>
        </p:spPr>
        <p:txBody>
          <a:bodyPr/>
          <a:lstStyle/>
          <a:p>
            <a:pPr eaLnBrk="1" hangingPunct="1"/>
            <a:r>
              <a:rPr lang="en-GB" dirty="0" smtClean="0"/>
              <a:t>Use the dropdown menu to choose the</a:t>
            </a:r>
            <a:r>
              <a:rPr lang="en-GB" b="1" dirty="0" smtClean="0"/>
              <a:t> Citation and Abstract </a:t>
            </a:r>
            <a:r>
              <a:rPr lang="en-GB" dirty="0" smtClean="0"/>
              <a:t>option and click </a:t>
            </a:r>
            <a:r>
              <a:rPr lang="en-GB" b="1" dirty="0" smtClean="0"/>
              <a:t>Export Citation.</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A5C5A2E-8B21-4993-8384-744C6DD5C9EC}" type="slidenum">
              <a:rPr lang="en-GB" smtClean="0"/>
              <a:pPr eaLnBrk="1" hangingPunct="1"/>
              <a:t>207</a:t>
            </a:fld>
            <a:endParaRPr lang="en-GB" smtClean="0"/>
          </a:p>
        </p:txBody>
      </p:sp>
      <p:sp>
        <p:nvSpPr>
          <p:cNvPr id="461827" name="Rectangle 2"/>
          <p:cNvSpPr>
            <a:spLocks noGrp="1" noRot="1" noChangeAspect="1" noChangeArrowheads="1" noTextEdit="1"/>
          </p:cNvSpPr>
          <p:nvPr>
            <p:ph type="sldImg"/>
          </p:nvPr>
        </p:nvSpPr>
        <p:spPr>
          <a:xfrm>
            <a:off x="917575" y="744538"/>
            <a:ext cx="4962525" cy="3722687"/>
          </a:xfrm>
          <a:ln/>
        </p:spPr>
      </p:sp>
      <p:sp>
        <p:nvSpPr>
          <p:cNvPr id="461828" name="Rectangle 3"/>
          <p:cNvSpPr>
            <a:spLocks noGrp="1" noChangeArrowheads="1"/>
          </p:cNvSpPr>
          <p:nvPr>
            <p:ph type="body" idx="1"/>
          </p:nvPr>
        </p:nvSpPr>
        <p:spPr>
          <a:noFill/>
        </p:spPr>
        <p:txBody>
          <a:bodyPr/>
          <a:lstStyle/>
          <a:p>
            <a:pPr eaLnBrk="1" hangingPunct="1"/>
            <a:r>
              <a:rPr lang="en-GB" dirty="0" smtClean="0"/>
              <a:t>Then select </a:t>
            </a:r>
            <a:r>
              <a:rPr lang="en-GB" b="1" dirty="0" smtClean="0"/>
              <a:t>Save.</a:t>
            </a:r>
            <a:endParaRPr lang="en-GB" dirty="0"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a file name and location for the text document.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208</a:t>
            </a:fld>
            <a:endParaRPr lang="en-GB"/>
          </a:p>
        </p:txBody>
      </p:sp>
    </p:spTree>
    <p:extLst>
      <p:ext uri="{BB962C8B-B14F-4D97-AF65-F5344CB8AC3E}">
        <p14:creationId xmlns:p14="http://schemas.microsoft.com/office/powerpoint/2010/main" val="40952456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20383D6-30B2-4427-83B6-D0371D4503A3}" type="slidenum">
              <a:rPr lang="en-GB" smtClean="0"/>
              <a:pPr eaLnBrk="1" hangingPunct="1"/>
              <a:t>209</a:t>
            </a:fld>
            <a:endParaRPr lang="en-GB" smtClean="0"/>
          </a:p>
        </p:txBody>
      </p:sp>
      <p:sp>
        <p:nvSpPr>
          <p:cNvPr id="462851" name="Rectangle 2"/>
          <p:cNvSpPr>
            <a:spLocks noGrp="1" noRot="1" noChangeAspect="1" noChangeArrowheads="1" noTextEdit="1"/>
          </p:cNvSpPr>
          <p:nvPr>
            <p:ph type="sldImg"/>
          </p:nvPr>
        </p:nvSpPr>
        <p:spPr>
          <a:xfrm>
            <a:off x="917575" y="744538"/>
            <a:ext cx="4962525" cy="3722687"/>
          </a:xfrm>
          <a:ln/>
        </p:spPr>
      </p:sp>
      <p:sp>
        <p:nvSpPr>
          <p:cNvPr id="462852" name="Rectangle 3"/>
          <p:cNvSpPr>
            <a:spLocks noGrp="1" noChangeArrowheads="1"/>
          </p:cNvSpPr>
          <p:nvPr>
            <p:ph type="body" idx="1"/>
          </p:nvPr>
        </p:nvSpPr>
        <p:spPr>
          <a:noFill/>
        </p:spPr>
        <p:txBody>
          <a:bodyPr/>
          <a:lstStyle/>
          <a:p>
            <a:pPr eaLnBrk="1" hangingPunct="1"/>
            <a:r>
              <a:rPr lang="en-GB" dirty="0" smtClean="0"/>
              <a:t>To import the file, go to the </a:t>
            </a:r>
            <a:r>
              <a:rPr lang="en-GB" b="1" dirty="0" smtClean="0"/>
              <a:t>File</a:t>
            </a:r>
            <a:r>
              <a:rPr lang="en-GB" dirty="0" smtClean="0"/>
              <a:t> menu and select</a:t>
            </a:r>
            <a:r>
              <a:rPr lang="en-GB" baseline="0" dirty="0" smtClean="0"/>
              <a:t> </a:t>
            </a:r>
            <a:r>
              <a:rPr lang="en-GB" b="1" dirty="0" smtClean="0"/>
              <a:t>Import</a:t>
            </a:r>
            <a:r>
              <a:rPr lang="en-GB" dirty="0" smtClean="0"/>
              <a:t> followed by </a:t>
            </a:r>
            <a:r>
              <a:rPr lang="en-GB" b="1" dirty="0" smtClean="0"/>
              <a:t>File…</a:t>
            </a:r>
            <a:endParaRPr lang="en-GB" dirty="0"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538701C-4769-48C4-9F9F-8DFF687F8DC4}" type="slidenum">
              <a:rPr lang="en-GB" smtClean="0"/>
              <a:pPr eaLnBrk="1" hangingPunct="1"/>
              <a:t>210</a:t>
            </a:fld>
            <a:endParaRPr lang="en-GB" smtClean="0"/>
          </a:p>
        </p:txBody>
      </p:sp>
      <p:sp>
        <p:nvSpPr>
          <p:cNvPr id="463875" name="Rectangle 2"/>
          <p:cNvSpPr>
            <a:spLocks noGrp="1" noRot="1" noChangeAspect="1" noChangeArrowheads="1" noTextEdit="1"/>
          </p:cNvSpPr>
          <p:nvPr>
            <p:ph type="sldImg"/>
          </p:nvPr>
        </p:nvSpPr>
        <p:spPr>
          <a:xfrm>
            <a:off x="917575" y="744538"/>
            <a:ext cx="4962525" cy="3722687"/>
          </a:xfrm>
          <a:ln/>
        </p:spPr>
      </p:sp>
      <p:sp>
        <p:nvSpPr>
          <p:cNvPr id="463876" name="Rectangle 3"/>
          <p:cNvSpPr>
            <a:spLocks noGrp="1" noChangeArrowheads="1"/>
          </p:cNvSpPr>
          <p:nvPr>
            <p:ph type="body" idx="1"/>
          </p:nvPr>
        </p:nvSpPr>
        <p:spPr>
          <a:noFill/>
        </p:spPr>
        <p:txBody>
          <a:bodyPr/>
          <a:lstStyle/>
          <a:p>
            <a:pPr eaLnBrk="1" hangingPunct="1"/>
            <a:r>
              <a:rPr lang="en-GB" dirty="0" smtClean="0"/>
              <a:t>Use the </a:t>
            </a:r>
            <a:r>
              <a:rPr lang="en-GB" b="1" dirty="0" smtClean="0"/>
              <a:t>Choose</a:t>
            </a:r>
            <a:r>
              <a:rPr lang="en-GB" dirty="0" smtClean="0"/>
              <a:t> button to locate the saved file.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diamond</a:t>
            </a:r>
            <a:r>
              <a:rPr lang="en-GB" baseline="0" dirty="0" smtClean="0"/>
              <a:t> ties plain text to the next field: in this example, the words 'Directed by' will only appear if there are details in the Director field. The grave accents indicate a phrase to be tied to the following field rather than a single character or word.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22</a:t>
            </a:fld>
            <a:endParaRPr lang="en-GB"/>
          </a:p>
        </p:txBody>
      </p:sp>
    </p:spTree>
    <p:extLst>
      <p:ext uri="{BB962C8B-B14F-4D97-AF65-F5344CB8AC3E}">
        <p14:creationId xmlns:p14="http://schemas.microsoft.com/office/powerpoint/2010/main" val="77963774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851C439-D671-4D81-83E8-597776ADB680}" type="slidenum">
              <a:rPr lang="en-GB" smtClean="0"/>
              <a:pPr eaLnBrk="1" hangingPunct="1"/>
              <a:t>211</a:t>
            </a:fld>
            <a:endParaRPr lang="en-GB" smtClean="0"/>
          </a:p>
        </p:txBody>
      </p:sp>
      <p:sp>
        <p:nvSpPr>
          <p:cNvPr id="465923" name="Rectangle 2"/>
          <p:cNvSpPr>
            <a:spLocks noGrp="1" noRot="1" noChangeAspect="1" noChangeArrowheads="1" noTextEdit="1"/>
          </p:cNvSpPr>
          <p:nvPr>
            <p:ph type="sldImg"/>
          </p:nvPr>
        </p:nvSpPr>
        <p:spPr>
          <a:xfrm>
            <a:off x="917575" y="744538"/>
            <a:ext cx="4962525" cy="3722687"/>
          </a:xfrm>
          <a:ln/>
        </p:spPr>
      </p:sp>
      <p:sp>
        <p:nvSpPr>
          <p:cNvPr id="465924" name="Rectangle 3"/>
          <p:cNvSpPr>
            <a:spLocks noGrp="1" noChangeArrowheads="1"/>
          </p:cNvSpPr>
          <p:nvPr>
            <p:ph type="body" idx="1"/>
          </p:nvPr>
        </p:nvSpPr>
        <p:spPr>
          <a:noFill/>
        </p:spPr>
        <p:txBody>
          <a:bodyPr/>
          <a:lstStyle/>
          <a:p>
            <a:pPr eaLnBrk="1" hangingPunct="1"/>
            <a:r>
              <a:rPr lang="en-GB" dirty="0" smtClean="0"/>
              <a:t>In the </a:t>
            </a:r>
            <a:r>
              <a:rPr lang="en-GB" b="1" dirty="0" smtClean="0"/>
              <a:t>Import Option</a:t>
            </a:r>
            <a:r>
              <a:rPr lang="en-GB" dirty="0" smtClean="0"/>
              <a:t> dropdown, select </a:t>
            </a:r>
            <a:r>
              <a:rPr lang="en-GB" b="1" dirty="0" smtClean="0"/>
              <a:t>Other Filters</a:t>
            </a:r>
            <a:r>
              <a:rPr lang="en-GB" b="0" dirty="0" smtClean="0"/>
              <a:t>.</a:t>
            </a:r>
            <a:endParaRPr lang="en-GB" dirty="0"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45ABE39-E9D6-491A-B13E-D8CB45DB3B41}" type="slidenum">
              <a:rPr lang="en-GB" smtClean="0"/>
              <a:pPr eaLnBrk="1" hangingPunct="1"/>
              <a:t>212</a:t>
            </a:fld>
            <a:endParaRPr lang="en-GB" smtClean="0"/>
          </a:p>
        </p:txBody>
      </p:sp>
      <p:sp>
        <p:nvSpPr>
          <p:cNvPr id="466947" name="Rectangle 2"/>
          <p:cNvSpPr>
            <a:spLocks noGrp="1" noRot="1" noChangeAspect="1" noChangeArrowheads="1" noTextEdit="1"/>
          </p:cNvSpPr>
          <p:nvPr>
            <p:ph type="sldImg"/>
          </p:nvPr>
        </p:nvSpPr>
        <p:spPr>
          <a:xfrm>
            <a:off x="917575" y="744538"/>
            <a:ext cx="4962525" cy="3722687"/>
          </a:xfrm>
          <a:ln/>
        </p:spPr>
      </p:sp>
      <p:sp>
        <p:nvSpPr>
          <p:cNvPr id="466948" name="Rectangle 3"/>
          <p:cNvSpPr>
            <a:spLocks noGrp="1" noChangeArrowheads="1"/>
          </p:cNvSpPr>
          <p:nvPr>
            <p:ph type="body" idx="1"/>
          </p:nvPr>
        </p:nvSpPr>
        <p:spPr>
          <a:noFill/>
        </p:spPr>
        <p:txBody>
          <a:bodyPr/>
          <a:lstStyle/>
          <a:p>
            <a:pPr eaLnBrk="1" hangingPunct="1"/>
            <a:r>
              <a:rPr lang="en-GB" dirty="0" smtClean="0"/>
              <a:t>Find the </a:t>
            </a:r>
            <a:r>
              <a:rPr lang="en-GB" b="1" dirty="0" smtClean="0"/>
              <a:t>Cochrane Library</a:t>
            </a:r>
            <a:r>
              <a:rPr lang="en-GB" dirty="0" smtClean="0"/>
              <a:t> in the list, then </a:t>
            </a:r>
            <a:r>
              <a:rPr lang="en-GB" b="1" dirty="0" smtClean="0"/>
              <a:t>Choose</a:t>
            </a:r>
            <a:endParaRPr lang="en-GB" dirty="0"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65B0CCF-D838-40A2-AF35-BCDD1A334ACB}" type="slidenum">
              <a:rPr lang="en-GB" smtClean="0"/>
              <a:pPr eaLnBrk="1" hangingPunct="1"/>
              <a:t>213</a:t>
            </a:fld>
            <a:endParaRPr lang="en-GB" smtClean="0"/>
          </a:p>
        </p:txBody>
      </p:sp>
      <p:sp>
        <p:nvSpPr>
          <p:cNvPr id="467971" name="Rectangle 2"/>
          <p:cNvSpPr>
            <a:spLocks noGrp="1" noRot="1" noChangeAspect="1" noChangeArrowheads="1" noTextEdit="1"/>
          </p:cNvSpPr>
          <p:nvPr>
            <p:ph type="sldImg"/>
          </p:nvPr>
        </p:nvSpPr>
        <p:spPr>
          <a:xfrm>
            <a:off x="917575" y="744538"/>
            <a:ext cx="4962525" cy="3722687"/>
          </a:xfrm>
          <a:ln/>
        </p:spPr>
      </p:sp>
      <p:sp>
        <p:nvSpPr>
          <p:cNvPr id="467972" name="Rectangle 3"/>
          <p:cNvSpPr>
            <a:spLocks noGrp="1" noChangeArrowheads="1"/>
          </p:cNvSpPr>
          <p:nvPr>
            <p:ph type="body" idx="1"/>
          </p:nvPr>
        </p:nvSpPr>
        <p:spPr>
          <a:noFill/>
        </p:spPr>
        <p:txBody>
          <a:bodyPr/>
          <a:lstStyle/>
          <a:p>
            <a:pPr eaLnBrk="1" hangingPunct="1"/>
            <a:r>
              <a:rPr lang="en-GB" dirty="0" smtClean="0"/>
              <a:t>In the next window, click </a:t>
            </a:r>
            <a:r>
              <a:rPr lang="en-GB" b="1" dirty="0" smtClean="0"/>
              <a:t>Import.</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1783663-0DAD-48B6-B6D5-4AC28D12C47E}" type="slidenum">
              <a:rPr lang="en-GB" smtClean="0"/>
              <a:pPr eaLnBrk="1" hangingPunct="1"/>
              <a:t>214</a:t>
            </a:fld>
            <a:endParaRPr lang="en-GB" smtClean="0"/>
          </a:p>
        </p:txBody>
      </p:sp>
      <p:sp>
        <p:nvSpPr>
          <p:cNvPr id="468995" name="Rectangle 2"/>
          <p:cNvSpPr>
            <a:spLocks noGrp="1" noRot="1" noChangeAspect="1" noChangeArrowheads="1" noTextEdit="1"/>
          </p:cNvSpPr>
          <p:nvPr>
            <p:ph type="sldImg"/>
          </p:nvPr>
        </p:nvSpPr>
        <p:spPr>
          <a:xfrm>
            <a:off x="917575" y="744538"/>
            <a:ext cx="4962525" cy="3722687"/>
          </a:xfrm>
          <a:ln/>
        </p:spPr>
      </p:sp>
      <p:sp>
        <p:nvSpPr>
          <p:cNvPr id="468996" name="Rectangle 3"/>
          <p:cNvSpPr>
            <a:spLocks noGrp="1" noChangeArrowheads="1"/>
          </p:cNvSpPr>
          <p:nvPr>
            <p:ph type="body" idx="1"/>
          </p:nvPr>
        </p:nvSpPr>
        <p:spPr>
          <a:noFill/>
        </p:spPr>
        <p:txBody>
          <a:bodyPr/>
          <a:lstStyle/>
          <a:p>
            <a:pPr eaLnBrk="1" hangingPunct="1"/>
            <a:r>
              <a:rPr lang="en-GB" dirty="0" smtClean="0"/>
              <a:t>Imported references will be displayed as a temporary group and are also added to </a:t>
            </a:r>
            <a:r>
              <a:rPr lang="en-GB" b="1" dirty="0" smtClean="0"/>
              <a:t>All References</a:t>
            </a:r>
            <a:r>
              <a:rPr lang="en-GB" dirty="0" smtClean="0"/>
              <a:t>.</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215</a:t>
            </a:fld>
            <a:endParaRPr lang="en-GB"/>
          </a:p>
        </p:txBody>
      </p:sp>
    </p:spTree>
    <p:extLst>
      <p:ext uri="{BB962C8B-B14F-4D97-AF65-F5344CB8AC3E}">
        <p14:creationId xmlns:p14="http://schemas.microsoft.com/office/powerpoint/2010/main" val="148341443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637ED2-3771-4AE0-B8C6-42AD15E1668E}" type="slidenum">
              <a:rPr lang="en-GB" smtClean="0"/>
              <a:pPr eaLnBrk="1" hangingPunct="1"/>
              <a:t>216</a:t>
            </a:fld>
            <a:endParaRPr lang="en-GB" smtClean="0"/>
          </a:p>
        </p:txBody>
      </p:sp>
      <p:sp>
        <p:nvSpPr>
          <p:cNvPr id="473091" name="Rectangle 2"/>
          <p:cNvSpPr>
            <a:spLocks noGrp="1" noRot="1" noChangeAspect="1" noChangeArrowheads="1" noTextEdit="1"/>
          </p:cNvSpPr>
          <p:nvPr>
            <p:ph type="sldImg"/>
          </p:nvPr>
        </p:nvSpPr>
        <p:spPr>
          <a:xfrm>
            <a:off x="917575" y="744538"/>
            <a:ext cx="4962525" cy="3722687"/>
          </a:xfrm>
          <a:ln/>
        </p:spPr>
      </p:sp>
      <p:sp>
        <p:nvSpPr>
          <p:cNvPr id="473092" name="Rectangle 3"/>
          <p:cNvSpPr>
            <a:spLocks noGrp="1" noChangeArrowheads="1"/>
          </p:cNvSpPr>
          <p:nvPr>
            <p:ph type="body" idx="1"/>
          </p:nvPr>
        </p:nvSpPr>
        <p:spPr>
          <a:noFill/>
        </p:spPr>
        <p:txBody>
          <a:bodyPr/>
          <a:lstStyle/>
          <a:p>
            <a:pPr eaLnBrk="1" hangingPunct="1"/>
            <a:r>
              <a:rPr lang="en-GB" smtClean="0"/>
              <a:t>Before creating a list of references to export to Endnote, it is recommended that you first set up a user profile with Emerald.  Otherwise you are restricted to just being able to create a single list with a maximum of 10 items.  With a user profile, you can create several marked lists which may contain an unlimited number of items.  First click on the register button. </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0FF01A5-466C-428B-9347-2C3BD21561B2}" type="slidenum">
              <a:rPr lang="en-GB" smtClean="0"/>
              <a:pPr eaLnBrk="1" hangingPunct="1"/>
              <a:t>217</a:t>
            </a:fld>
            <a:endParaRPr lang="en-GB" smtClean="0"/>
          </a:p>
        </p:txBody>
      </p:sp>
      <p:sp>
        <p:nvSpPr>
          <p:cNvPr id="474115" name="Rectangle 2"/>
          <p:cNvSpPr>
            <a:spLocks noGrp="1" noRot="1" noChangeAspect="1" noChangeArrowheads="1" noTextEdit="1"/>
          </p:cNvSpPr>
          <p:nvPr>
            <p:ph type="sldImg"/>
          </p:nvPr>
        </p:nvSpPr>
        <p:spPr>
          <a:xfrm>
            <a:off x="917575" y="744538"/>
            <a:ext cx="4962525" cy="3722687"/>
          </a:xfrm>
          <a:ln/>
        </p:spPr>
      </p:sp>
      <p:sp>
        <p:nvSpPr>
          <p:cNvPr id="474116" name="Rectangle 3"/>
          <p:cNvSpPr>
            <a:spLocks noGrp="1" noChangeArrowheads="1"/>
          </p:cNvSpPr>
          <p:nvPr>
            <p:ph type="body" idx="1"/>
          </p:nvPr>
        </p:nvSpPr>
        <p:spPr>
          <a:noFill/>
        </p:spPr>
        <p:txBody>
          <a:bodyPr/>
          <a:lstStyle/>
          <a:p>
            <a:pPr eaLnBrk="1" hangingPunct="1"/>
            <a:r>
              <a:rPr lang="en-GB" dirty="0" smtClean="0"/>
              <a:t> Clicking on the register button will take you to an online form to set up a user profile on Emerald.  </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32AB029-2026-4DE2-92F5-4F9BA65D3577}" type="slidenum">
              <a:rPr lang="en-GB" smtClean="0"/>
              <a:pPr eaLnBrk="1" hangingPunct="1"/>
              <a:t>218</a:t>
            </a:fld>
            <a:endParaRPr lang="en-GB" smtClean="0"/>
          </a:p>
        </p:txBody>
      </p:sp>
      <p:sp>
        <p:nvSpPr>
          <p:cNvPr id="475139" name="Rectangle 2"/>
          <p:cNvSpPr>
            <a:spLocks noGrp="1" noRot="1" noChangeAspect="1" noChangeArrowheads="1" noTextEdit="1"/>
          </p:cNvSpPr>
          <p:nvPr>
            <p:ph type="sldImg"/>
          </p:nvPr>
        </p:nvSpPr>
        <p:spPr>
          <a:xfrm>
            <a:off x="917575" y="744538"/>
            <a:ext cx="4962525" cy="3722687"/>
          </a:xfrm>
          <a:ln/>
        </p:spPr>
      </p:sp>
      <p:sp>
        <p:nvSpPr>
          <p:cNvPr id="475140" name="Rectangle 3"/>
          <p:cNvSpPr>
            <a:spLocks noGrp="1" noChangeArrowheads="1"/>
          </p:cNvSpPr>
          <p:nvPr>
            <p:ph type="body" idx="1"/>
          </p:nvPr>
        </p:nvSpPr>
        <p:spPr>
          <a:noFill/>
        </p:spPr>
        <p:txBody>
          <a:bodyPr/>
          <a:lstStyle/>
          <a:p>
            <a:pPr eaLnBrk="1" hangingPunct="1"/>
            <a:r>
              <a:rPr lang="en-GB" dirty="0" smtClean="0"/>
              <a:t>The username and password will become your log-in for subsequent visits to Emerald.  Once you have added all the required information, click '</a:t>
            </a:r>
            <a:r>
              <a:rPr lang="en-GB" b="1" dirty="0" smtClean="0"/>
              <a:t>Submit'</a:t>
            </a:r>
            <a:r>
              <a:rPr lang="en-GB" dirty="0" smtClean="0"/>
              <a:t>.</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A3080C-3BF6-429B-8E33-0C4D9DB85247}" type="slidenum">
              <a:rPr lang="en-GB" smtClean="0"/>
              <a:pPr eaLnBrk="1" hangingPunct="1"/>
              <a:t>219</a:t>
            </a:fld>
            <a:endParaRPr lang="en-GB" smtClean="0"/>
          </a:p>
        </p:txBody>
      </p:sp>
      <p:sp>
        <p:nvSpPr>
          <p:cNvPr id="476163" name="Rectangle 2"/>
          <p:cNvSpPr>
            <a:spLocks noGrp="1" noRot="1" noChangeAspect="1" noChangeArrowheads="1" noTextEdit="1"/>
          </p:cNvSpPr>
          <p:nvPr>
            <p:ph type="sldImg"/>
          </p:nvPr>
        </p:nvSpPr>
        <p:spPr>
          <a:xfrm>
            <a:off x="917575" y="744538"/>
            <a:ext cx="4962525" cy="3722687"/>
          </a:xfrm>
          <a:ln/>
        </p:spPr>
      </p:sp>
      <p:sp>
        <p:nvSpPr>
          <p:cNvPr id="476164" name="Rectangle 3"/>
          <p:cNvSpPr>
            <a:spLocks noGrp="1" noChangeArrowheads="1"/>
          </p:cNvSpPr>
          <p:nvPr>
            <p:ph type="body" idx="1"/>
          </p:nvPr>
        </p:nvSpPr>
        <p:spPr>
          <a:noFill/>
        </p:spPr>
        <p:txBody>
          <a:bodyPr/>
          <a:lstStyle/>
          <a:p>
            <a:pPr eaLnBrk="1" hangingPunct="1"/>
            <a:r>
              <a:rPr lang="en-GB" dirty="0" smtClean="0"/>
              <a:t>Before beginning to select items for export, it is recommended that you create your own marked list – the area where selected references will be stored.  To set up a list, click the </a:t>
            </a:r>
            <a:r>
              <a:rPr lang="en-GB" b="1" dirty="0" smtClean="0"/>
              <a:t>Marked</a:t>
            </a:r>
            <a:r>
              <a:rPr lang="en-GB" dirty="0" smtClean="0"/>
              <a:t> </a:t>
            </a:r>
            <a:r>
              <a:rPr lang="en-GB" b="1" dirty="0" smtClean="0"/>
              <a:t>list </a:t>
            </a:r>
            <a:r>
              <a:rPr lang="en-GB" dirty="0" smtClean="0"/>
              <a:t>link.</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E4AAE5E-DA3A-416A-98A7-5DEFBE9D8327}" type="slidenum">
              <a:rPr lang="en-GB" smtClean="0"/>
              <a:pPr eaLnBrk="1" hangingPunct="1"/>
              <a:t>220</a:t>
            </a:fld>
            <a:endParaRPr lang="en-GB" smtClean="0"/>
          </a:p>
        </p:txBody>
      </p:sp>
      <p:sp>
        <p:nvSpPr>
          <p:cNvPr id="477187" name="Rectangle 2"/>
          <p:cNvSpPr>
            <a:spLocks noGrp="1" noRot="1" noChangeAspect="1" noChangeArrowheads="1" noTextEdit="1"/>
          </p:cNvSpPr>
          <p:nvPr>
            <p:ph type="sldImg"/>
          </p:nvPr>
        </p:nvSpPr>
        <p:spPr>
          <a:xfrm>
            <a:off x="917575" y="744538"/>
            <a:ext cx="4962525" cy="3722687"/>
          </a:xfrm>
          <a:ln/>
        </p:spPr>
      </p:sp>
      <p:sp>
        <p:nvSpPr>
          <p:cNvPr id="477188" name="Rectangle 3"/>
          <p:cNvSpPr>
            <a:spLocks noGrp="1" noChangeArrowheads="1"/>
          </p:cNvSpPr>
          <p:nvPr>
            <p:ph type="body" idx="1"/>
          </p:nvPr>
        </p:nvSpPr>
        <p:spPr>
          <a:noFill/>
        </p:spPr>
        <p:txBody>
          <a:bodyPr/>
          <a:lstStyle/>
          <a:p>
            <a:pPr eaLnBrk="1" hangingPunct="1"/>
            <a:r>
              <a:rPr lang="en-GB" dirty="0" smtClean="0"/>
              <a:t>Enter the list</a:t>
            </a:r>
            <a:r>
              <a:rPr lang="en-GB" baseline="0" dirty="0" smtClean="0"/>
              <a:t> title </a:t>
            </a:r>
            <a:r>
              <a:rPr lang="en-GB" dirty="0" smtClean="0"/>
              <a:t>in the </a:t>
            </a:r>
            <a:r>
              <a:rPr lang="en-GB" b="1" dirty="0" smtClean="0"/>
              <a:t>Add a new list</a:t>
            </a:r>
            <a:r>
              <a:rPr lang="en-GB" dirty="0" smtClean="0"/>
              <a:t> box.  Emerald prefers one-word names – there should be no spaces.  After this, click </a:t>
            </a:r>
            <a:r>
              <a:rPr lang="en-GB" b="1" dirty="0" smtClean="0"/>
              <a:t>Add.</a:t>
            </a:r>
            <a:r>
              <a:rPr lang="en-GB" dirty="0" smtClean="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circumflex ^ is used to allow a choice between text linked to the associated field, in this case dependent on the number of entries in the </a:t>
            </a:r>
            <a:r>
              <a:rPr lang="en-GB" b="1" dirty="0" smtClean="0"/>
              <a:t>Editor</a:t>
            </a:r>
            <a:r>
              <a:rPr lang="en-GB" dirty="0" smtClean="0"/>
              <a:t> field.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23</a:t>
            </a:fld>
            <a:endParaRPr lang="en-GB"/>
          </a:p>
        </p:txBody>
      </p:sp>
    </p:spTree>
    <p:extLst>
      <p:ext uri="{BB962C8B-B14F-4D97-AF65-F5344CB8AC3E}">
        <p14:creationId xmlns:p14="http://schemas.microsoft.com/office/powerpoint/2010/main" val="203466798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914303D-74FD-4FA5-AD9D-693D53CB28A1}" type="slidenum">
              <a:rPr lang="en-GB" smtClean="0"/>
              <a:pPr eaLnBrk="1" hangingPunct="1"/>
              <a:t>221</a:t>
            </a:fld>
            <a:endParaRPr lang="en-GB" smtClean="0"/>
          </a:p>
        </p:txBody>
      </p:sp>
      <p:sp>
        <p:nvSpPr>
          <p:cNvPr id="478211" name="Rectangle 2"/>
          <p:cNvSpPr>
            <a:spLocks noGrp="1" noRot="1" noChangeAspect="1" noChangeArrowheads="1" noTextEdit="1"/>
          </p:cNvSpPr>
          <p:nvPr>
            <p:ph type="sldImg"/>
          </p:nvPr>
        </p:nvSpPr>
        <p:spPr>
          <a:xfrm>
            <a:off x="917575" y="744538"/>
            <a:ext cx="4962525" cy="3722687"/>
          </a:xfrm>
          <a:ln/>
        </p:spPr>
      </p:sp>
      <p:sp>
        <p:nvSpPr>
          <p:cNvPr id="478212" name="Rectangle 3"/>
          <p:cNvSpPr>
            <a:spLocks noGrp="1" noChangeArrowheads="1"/>
          </p:cNvSpPr>
          <p:nvPr>
            <p:ph type="body" idx="1"/>
          </p:nvPr>
        </p:nvSpPr>
        <p:spPr>
          <a:noFill/>
        </p:spPr>
        <p:txBody>
          <a:bodyPr/>
          <a:lstStyle/>
          <a:p>
            <a:pPr eaLnBrk="1" hangingPunct="1"/>
            <a:r>
              <a:rPr lang="en-GB" dirty="0" smtClean="0"/>
              <a:t>A new marked list </a:t>
            </a:r>
            <a:r>
              <a:rPr lang="en-GB" b="1" dirty="0" err="1" smtClean="0"/>
              <a:t>internetshopping</a:t>
            </a:r>
            <a:r>
              <a:rPr lang="en-GB" dirty="0" smtClean="0"/>
              <a:t> has now been created.</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Enter search terms, combining with operators</a:t>
            </a:r>
            <a:r>
              <a:rPr lang="en-GB" baseline="0" dirty="0" smtClean="0"/>
              <a:t> as required. This is a search for 'internet shopping' and 'consumer behaviour'.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222</a:t>
            </a:fld>
            <a:endParaRPr lang="en-GB"/>
          </a:p>
        </p:txBody>
      </p:sp>
    </p:spTree>
    <p:extLst>
      <p:ext uri="{BB962C8B-B14F-4D97-AF65-F5344CB8AC3E}">
        <p14:creationId xmlns:p14="http://schemas.microsoft.com/office/powerpoint/2010/main" val="192633885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Click to view all results: blank</a:t>
            </a:r>
            <a:r>
              <a:rPr lang="en-GB" baseline="0" dirty="0" smtClean="0"/>
              <a:t> check boxes will then appear beside individual records.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223</a:t>
            </a:fld>
            <a:endParaRPr lang="en-GB"/>
          </a:p>
        </p:txBody>
      </p:sp>
    </p:spTree>
    <p:extLst>
      <p:ext uri="{BB962C8B-B14F-4D97-AF65-F5344CB8AC3E}">
        <p14:creationId xmlns:p14="http://schemas.microsoft.com/office/powerpoint/2010/main" val="339418502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B48F2DC-9111-44C1-B508-E7A5C990DB1D}" type="slidenum">
              <a:rPr lang="en-GB" smtClean="0"/>
              <a:pPr eaLnBrk="1" hangingPunct="1"/>
              <a:t>224</a:t>
            </a:fld>
            <a:endParaRPr lang="en-GB" smtClean="0"/>
          </a:p>
        </p:txBody>
      </p:sp>
      <p:sp>
        <p:nvSpPr>
          <p:cNvPr id="480259" name="Rectangle 2"/>
          <p:cNvSpPr>
            <a:spLocks noGrp="1" noRot="1" noChangeAspect="1" noChangeArrowheads="1" noTextEdit="1"/>
          </p:cNvSpPr>
          <p:nvPr>
            <p:ph type="sldImg"/>
          </p:nvPr>
        </p:nvSpPr>
        <p:spPr>
          <a:xfrm>
            <a:off x="917575" y="744538"/>
            <a:ext cx="4962525" cy="3722687"/>
          </a:xfrm>
          <a:ln/>
        </p:spPr>
      </p:sp>
      <p:sp>
        <p:nvSpPr>
          <p:cNvPr id="480260" name="Rectangle 3"/>
          <p:cNvSpPr>
            <a:spLocks noGrp="1" noChangeArrowheads="1"/>
          </p:cNvSpPr>
          <p:nvPr>
            <p:ph type="body" idx="1"/>
          </p:nvPr>
        </p:nvSpPr>
        <p:spPr>
          <a:noFill/>
        </p:spPr>
        <p:txBody>
          <a:bodyPr/>
          <a:lstStyle/>
          <a:p>
            <a:pPr eaLnBrk="1" hangingPunct="1"/>
            <a:r>
              <a:rPr lang="en-GB" dirty="0" smtClean="0"/>
              <a:t>To select references for export, select the appropriate </a:t>
            </a:r>
            <a:r>
              <a:rPr lang="en-GB" b="0" dirty="0" smtClean="0"/>
              <a:t>marked list </a:t>
            </a:r>
            <a:r>
              <a:rPr lang="en-GB" dirty="0" smtClean="0"/>
              <a:t>in this case </a:t>
            </a:r>
            <a:r>
              <a:rPr lang="en-GB" b="1" dirty="0" err="1" smtClean="0"/>
              <a:t>internetshopping</a:t>
            </a:r>
            <a:r>
              <a:rPr lang="en-GB" b="1" dirty="0" smtClean="0"/>
              <a:t> . </a:t>
            </a:r>
            <a:r>
              <a:rPr lang="en-GB" dirty="0" smtClean="0"/>
              <a:t>Check the boxes for required references, then choose </a:t>
            </a:r>
            <a:r>
              <a:rPr lang="en-GB" b="1" dirty="0" smtClean="0"/>
              <a:t>Go.  </a:t>
            </a:r>
            <a:r>
              <a:rPr lang="en-GB" b="0" dirty="0" smtClean="0"/>
              <a:t>Selected</a:t>
            </a:r>
            <a:r>
              <a:rPr lang="en-GB" dirty="0" smtClean="0"/>
              <a:t> references will now be added to this list.  Repeat for subsequent pages.</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51BCC0C-3C42-4C96-9E17-80BDAB644DA9}" type="slidenum">
              <a:rPr lang="en-GB" smtClean="0"/>
              <a:pPr eaLnBrk="1" hangingPunct="1"/>
              <a:t>225</a:t>
            </a:fld>
            <a:endParaRPr lang="en-GB" smtClean="0"/>
          </a:p>
        </p:txBody>
      </p:sp>
      <p:sp>
        <p:nvSpPr>
          <p:cNvPr id="481283" name="Rectangle 2"/>
          <p:cNvSpPr>
            <a:spLocks noGrp="1" noRot="1" noChangeAspect="1" noChangeArrowheads="1" noTextEdit="1"/>
          </p:cNvSpPr>
          <p:nvPr>
            <p:ph type="sldImg"/>
          </p:nvPr>
        </p:nvSpPr>
        <p:spPr>
          <a:xfrm>
            <a:off x="917575" y="744538"/>
            <a:ext cx="4962525" cy="3722687"/>
          </a:xfrm>
          <a:ln/>
        </p:spPr>
      </p:sp>
      <p:sp>
        <p:nvSpPr>
          <p:cNvPr id="481284" name="Rectangle 3"/>
          <p:cNvSpPr>
            <a:spLocks noGrp="1" noChangeArrowheads="1"/>
          </p:cNvSpPr>
          <p:nvPr>
            <p:ph type="body" idx="1"/>
          </p:nvPr>
        </p:nvSpPr>
        <p:spPr>
          <a:noFill/>
        </p:spPr>
        <p:txBody>
          <a:bodyPr/>
          <a:lstStyle/>
          <a:p>
            <a:pPr eaLnBrk="1" hangingPunct="1"/>
            <a:r>
              <a:rPr lang="en-GB" dirty="0" smtClean="0"/>
              <a:t>Once you have finished selecting references for export, click on the </a:t>
            </a:r>
            <a:r>
              <a:rPr lang="en-GB" b="1" dirty="0" smtClean="0"/>
              <a:t>Marked lists</a:t>
            </a:r>
            <a:r>
              <a:rPr lang="en-GB" dirty="0" smtClean="0"/>
              <a:t> on the left-hand side of the page.</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391C5FE-E20B-48F2-B7C1-EED5E92A9423}" type="slidenum">
              <a:rPr lang="en-GB" smtClean="0"/>
              <a:pPr eaLnBrk="1" hangingPunct="1"/>
              <a:t>226</a:t>
            </a:fld>
            <a:endParaRPr lang="en-GB" smtClean="0"/>
          </a:p>
        </p:txBody>
      </p:sp>
      <p:sp>
        <p:nvSpPr>
          <p:cNvPr id="482307" name="Rectangle 2"/>
          <p:cNvSpPr>
            <a:spLocks noGrp="1" noRot="1" noChangeAspect="1" noChangeArrowheads="1" noTextEdit="1"/>
          </p:cNvSpPr>
          <p:nvPr>
            <p:ph type="sldImg"/>
          </p:nvPr>
        </p:nvSpPr>
        <p:spPr>
          <a:xfrm>
            <a:off x="917575" y="744538"/>
            <a:ext cx="4962525" cy="3722687"/>
          </a:xfrm>
          <a:ln/>
        </p:spPr>
      </p:sp>
      <p:sp>
        <p:nvSpPr>
          <p:cNvPr id="482308" name="Rectangle 3"/>
          <p:cNvSpPr>
            <a:spLocks noGrp="1" noChangeArrowheads="1"/>
          </p:cNvSpPr>
          <p:nvPr>
            <p:ph type="body" idx="1"/>
          </p:nvPr>
        </p:nvSpPr>
        <p:spPr>
          <a:noFill/>
        </p:spPr>
        <p:txBody>
          <a:bodyPr/>
          <a:lstStyle/>
          <a:p>
            <a:pPr eaLnBrk="1" hangingPunct="1"/>
            <a:r>
              <a:rPr lang="en-GB" dirty="0" smtClean="0"/>
              <a:t>Choose the marked list </a:t>
            </a:r>
            <a:r>
              <a:rPr lang="en-GB" b="1" dirty="0" err="1" smtClean="0"/>
              <a:t>internetshopping</a:t>
            </a:r>
            <a:r>
              <a:rPr lang="en-GB" dirty="0" smtClean="0"/>
              <a:t> from the drop-down menu and click </a:t>
            </a:r>
            <a:r>
              <a:rPr lang="en-GB" b="1" dirty="0" smtClean="0"/>
              <a:t>Select</a:t>
            </a:r>
            <a:r>
              <a:rPr lang="en-GB" dirty="0" smtClean="0"/>
              <a:t>.</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DC9A70-428F-4E50-BE4B-A4A5E285F14F}" type="slidenum">
              <a:rPr lang="en-GB" smtClean="0"/>
              <a:pPr eaLnBrk="1" hangingPunct="1"/>
              <a:t>227</a:t>
            </a:fld>
            <a:endParaRPr lang="en-GB" smtClean="0"/>
          </a:p>
        </p:txBody>
      </p:sp>
      <p:sp>
        <p:nvSpPr>
          <p:cNvPr id="483331" name="Rectangle 2"/>
          <p:cNvSpPr>
            <a:spLocks noGrp="1" noRot="1" noChangeAspect="1" noChangeArrowheads="1" noTextEdit="1"/>
          </p:cNvSpPr>
          <p:nvPr>
            <p:ph type="sldImg"/>
          </p:nvPr>
        </p:nvSpPr>
        <p:spPr>
          <a:xfrm>
            <a:off x="917575" y="744538"/>
            <a:ext cx="4962525" cy="3722687"/>
          </a:xfrm>
          <a:ln/>
        </p:spPr>
      </p:sp>
      <p:sp>
        <p:nvSpPr>
          <p:cNvPr id="483332" name="Rectangle 3"/>
          <p:cNvSpPr>
            <a:spLocks noGrp="1" noChangeArrowheads="1"/>
          </p:cNvSpPr>
          <p:nvPr>
            <p:ph type="body" idx="1"/>
          </p:nvPr>
        </p:nvSpPr>
        <p:spPr>
          <a:noFill/>
        </p:spPr>
        <p:txBody>
          <a:bodyPr/>
          <a:lstStyle/>
          <a:p>
            <a:pPr eaLnBrk="1" hangingPunct="1"/>
            <a:r>
              <a:rPr lang="en-GB" dirty="0" smtClean="0"/>
              <a:t>Deselect any items on the list not now required and go to </a:t>
            </a:r>
            <a:r>
              <a:rPr lang="en-GB" b="1" dirty="0" smtClean="0"/>
              <a:t>Export options</a:t>
            </a:r>
            <a:r>
              <a:rPr lang="en-GB" dirty="0" smtClean="0"/>
              <a:t>.</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80E5785-0C7B-4FEE-A29B-6161FF7AA493}" type="slidenum">
              <a:rPr lang="en-GB" smtClean="0"/>
              <a:pPr eaLnBrk="1" hangingPunct="1"/>
              <a:t>228</a:t>
            </a:fld>
            <a:endParaRPr lang="en-GB" smtClean="0"/>
          </a:p>
        </p:txBody>
      </p:sp>
      <p:sp>
        <p:nvSpPr>
          <p:cNvPr id="484355" name="Rectangle 2"/>
          <p:cNvSpPr>
            <a:spLocks noGrp="1" noRot="1" noChangeAspect="1" noChangeArrowheads="1" noTextEdit="1"/>
          </p:cNvSpPr>
          <p:nvPr>
            <p:ph type="sldImg"/>
          </p:nvPr>
        </p:nvSpPr>
        <p:spPr>
          <a:xfrm>
            <a:off x="917575" y="744538"/>
            <a:ext cx="4962525" cy="3722687"/>
          </a:xfrm>
          <a:ln/>
        </p:spPr>
      </p:sp>
      <p:sp>
        <p:nvSpPr>
          <p:cNvPr id="484356" name="Rectangle 3"/>
          <p:cNvSpPr>
            <a:spLocks noGrp="1" noChangeArrowheads="1"/>
          </p:cNvSpPr>
          <p:nvPr>
            <p:ph type="body" idx="1"/>
          </p:nvPr>
        </p:nvSpPr>
        <p:spPr>
          <a:noFill/>
        </p:spPr>
        <p:txBody>
          <a:bodyPr/>
          <a:lstStyle/>
          <a:p>
            <a:pPr eaLnBrk="1" hangingPunct="1"/>
            <a:r>
              <a:rPr lang="en-GB" dirty="0" smtClean="0"/>
              <a:t>Choose</a:t>
            </a:r>
            <a:r>
              <a:rPr lang="en-GB" b="1" dirty="0" smtClean="0"/>
              <a:t> Export to Endnote, Reference Manager</a:t>
            </a:r>
            <a:r>
              <a:rPr lang="en-GB" dirty="0" smtClean="0"/>
              <a:t>. </a:t>
            </a:r>
            <a:endParaRPr lang="en-GB" b="1" dirty="0"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28D8798-81D9-4AEF-8B7C-F12C4625160E}" type="slidenum">
              <a:rPr lang="en-GB" smtClean="0"/>
              <a:pPr eaLnBrk="1" hangingPunct="1"/>
              <a:t>229</a:t>
            </a:fld>
            <a:endParaRPr lang="en-GB" smtClean="0"/>
          </a:p>
        </p:txBody>
      </p:sp>
      <p:sp>
        <p:nvSpPr>
          <p:cNvPr id="485379" name="Rectangle 2"/>
          <p:cNvSpPr>
            <a:spLocks noGrp="1" noRot="1" noChangeAspect="1" noChangeArrowheads="1" noTextEdit="1"/>
          </p:cNvSpPr>
          <p:nvPr>
            <p:ph type="sldImg"/>
          </p:nvPr>
        </p:nvSpPr>
        <p:spPr>
          <a:xfrm>
            <a:off x="917575" y="744538"/>
            <a:ext cx="4962525" cy="3722687"/>
          </a:xfrm>
          <a:ln/>
        </p:spPr>
      </p:sp>
      <p:sp>
        <p:nvSpPr>
          <p:cNvPr id="485380" name="Rectangle 3"/>
          <p:cNvSpPr>
            <a:spLocks noGrp="1" noChangeArrowheads="1"/>
          </p:cNvSpPr>
          <p:nvPr>
            <p:ph type="body" idx="1"/>
          </p:nvPr>
        </p:nvSpPr>
        <p:spPr>
          <a:noFill/>
        </p:spPr>
        <p:txBody>
          <a:bodyPr/>
          <a:lstStyle/>
          <a:p>
            <a:pPr eaLnBrk="1" hangingPunct="1"/>
            <a:r>
              <a:rPr lang="en-GB" dirty="0" smtClean="0"/>
              <a:t>In the </a:t>
            </a:r>
            <a:r>
              <a:rPr lang="en-GB" b="1" dirty="0" smtClean="0"/>
              <a:t>File Download</a:t>
            </a:r>
            <a:r>
              <a:rPr lang="en-GB" dirty="0" smtClean="0"/>
              <a:t> window select </a:t>
            </a:r>
            <a:r>
              <a:rPr lang="en-GB" b="1" dirty="0" smtClean="0"/>
              <a:t>Open</a:t>
            </a:r>
            <a:r>
              <a:rPr lang="en-GB" dirty="0" smtClean="0"/>
              <a:t>.</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DF1E2A6-A19B-4E65-AA64-40FE957E4904}" type="slidenum">
              <a:rPr lang="en-GB" smtClean="0"/>
              <a:pPr eaLnBrk="1" hangingPunct="1"/>
              <a:t>230</a:t>
            </a:fld>
            <a:endParaRPr lang="en-GB" smtClean="0"/>
          </a:p>
        </p:txBody>
      </p:sp>
      <p:sp>
        <p:nvSpPr>
          <p:cNvPr id="486403" name="Rectangle 2"/>
          <p:cNvSpPr>
            <a:spLocks noGrp="1" noRot="1" noChangeAspect="1" noChangeArrowheads="1" noTextEdit="1"/>
          </p:cNvSpPr>
          <p:nvPr>
            <p:ph type="sldImg"/>
          </p:nvPr>
        </p:nvSpPr>
        <p:spPr>
          <a:xfrm>
            <a:off x="917575" y="744538"/>
            <a:ext cx="4962525" cy="3722687"/>
          </a:xfrm>
          <a:ln/>
        </p:spPr>
      </p:sp>
      <p:sp>
        <p:nvSpPr>
          <p:cNvPr id="486404" name="Rectangle 3"/>
          <p:cNvSpPr>
            <a:spLocks noGrp="1" noChangeArrowheads="1"/>
          </p:cNvSpPr>
          <p:nvPr>
            <p:ph type="body" idx="1"/>
          </p:nvPr>
        </p:nvSpPr>
        <p:spPr>
          <a:noFill/>
        </p:spPr>
        <p:txBody>
          <a:bodyPr/>
          <a:lstStyle/>
          <a:p>
            <a:pPr eaLnBrk="1" hangingPunct="1"/>
            <a:r>
              <a:rPr lang="en-GB" smtClean="0"/>
              <a:t>All references are then imported into Endnote. These become a temporary group of Imported References and are also added to the main library of All References. The temporary group will be overwritten at the next import activity, or when the library is closed.   Double-click on any one of these references to view more details.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5183863-1B07-4286-81D1-706C64991C42}" type="slidenum">
              <a:rPr lang="en-GB" smtClean="0"/>
              <a:pPr eaLnBrk="1" hangingPunct="1"/>
              <a:t>4</a:t>
            </a:fld>
            <a:endParaRPr lang="en-GB" smtClean="0"/>
          </a:p>
        </p:txBody>
      </p:sp>
      <p:sp>
        <p:nvSpPr>
          <p:cNvPr id="329731" name="Rectangle 2"/>
          <p:cNvSpPr>
            <a:spLocks noGrp="1" noRot="1" noChangeAspect="1" noChangeArrowheads="1" noTextEdit="1"/>
          </p:cNvSpPr>
          <p:nvPr>
            <p:ph type="sldImg"/>
          </p:nvPr>
        </p:nvSpPr>
        <p:spPr>
          <a:xfrm>
            <a:off x="917575" y="744538"/>
            <a:ext cx="4962525" cy="3722687"/>
          </a:xfrm>
          <a:ln/>
        </p:spPr>
      </p:sp>
      <p:sp>
        <p:nvSpPr>
          <p:cNvPr id="329732" name="Rectangle 3"/>
          <p:cNvSpPr>
            <a:spLocks noGrp="1" noChangeArrowheads="1"/>
          </p:cNvSpPr>
          <p:nvPr>
            <p:ph type="body" idx="1"/>
          </p:nvPr>
        </p:nvSpPr>
        <p:spPr>
          <a:noFill/>
        </p:spPr>
        <p:txBody>
          <a:bodyPr/>
          <a:lstStyle/>
          <a:p>
            <a:pPr eaLnBrk="1" hangingPunct="1"/>
            <a:r>
              <a:rPr lang="en-GB" dirty="0" smtClean="0"/>
              <a:t>Some schools require variations to standard referencing styles. Harvard in particular is used in a number of slightly differing formats. Footnoting styles such as MHRA may</a:t>
            </a:r>
            <a:r>
              <a:rPr lang="en-GB" baseline="0" dirty="0" smtClean="0"/>
              <a:t> have quite complex referencing requirements.</a:t>
            </a:r>
            <a:endParaRPr lang="en-GB"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Accents grave are used to identify phrases which need to be linked to preceding or following fields, and also to ensure that any text which also appears</a:t>
            </a:r>
            <a:r>
              <a:rPr lang="en-GB" baseline="0" dirty="0" smtClean="0"/>
              <a:t> in an EndNote record as a field name is displayed in the bibliographic record 'as is'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24</a:t>
            </a:fld>
            <a:endParaRPr lang="en-GB"/>
          </a:p>
        </p:txBody>
      </p:sp>
    </p:spTree>
    <p:extLst>
      <p:ext uri="{BB962C8B-B14F-4D97-AF65-F5344CB8AC3E}">
        <p14:creationId xmlns:p14="http://schemas.microsoft.com/office/powerpoint/2010/main" val="37782777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F373DF1-138B-4D67-A30F-769700C1A71B}" type="slidenum">
              <a:rPr lang="en-GB" smtClean="0"/>
              <a:pPr eaLnBrk="1" hangingPunct="1"/>
              <a:t>231</a:t>
            </a:fld>
            <a:endParaRPr lang="en-GB" smtClean="0"/>
          </a:p>
        </p:txBody>
      </p:sp>
      <p:sp>
        <p:nvSpPr>
          <p:cNvPr id="487427" name="Rectangle 2"/>
          <p:cNvSpPr>
            <a:spLocks noGrp="1" noRot="1" noChangeAspect="1" noChangeArrowheads="1" noTextEdit="1"/>
          </p:cNvSpPr>
          <p:nvPr>
            <p:ph type="sldImg"/>
          </p:nvPr>
        </p:nvSpPr>
        <p:spPr>
          <a:xfrm>
            <a:off x="917575" y="744538"/>
            <a:ext cx="4962525" cy="3722687"/>
          </a:xfrm>
          <a:ln/>
        </p:spPr>
      </p:sp>
      <p:sp>
        <p:nvSpPr>
          <p:cNvPr id="487428" name="Rectangle 3"/>
          <p:cNvSpPr>
            <a:spLocks noGrp="1" noChangeArrowheads="1"/>
          </p:cNvSpPr>
          <p:nvPr>
            <p:ph type="body" idx="1"/>
          </p:nvPr>
        </p:nvSpPr>
        <p:spPr>
          <a:noFill/>
        </p:spPr>
        <p:txBody>
          <a:bodyPr/>
          <a:lstStyle/>
          <a:p>
            <a:pPr eaLnBrk="1" hangingPunct="1"/>
            <a:r>
              <a:rPr lang="en-GB" smtClean="0"/>
              <a:t>Scroll down the page for more information</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3D553CD-E2D4-4E79-9600-82D4D72A39AB}" type="slidenum">
              <a:rPr lang="en-GB" smtClean="0"/>
              <a:pPr eaLnBrk="1" hangingPunct="1"/>
              <a:t>232</a:t>
            </a:fld>
            <a:endParaRPr lang="en-GB" smtClean="0"/>
          </a:p>
        </p:txBody>
      </p:sp>
      <p:sp>
        <p:nvSpPr>
          <p:cNvPr id="488451" name="Rectangle 2"/>
          <p:cNvSpPr>
            <a:spLocks noGrp="1" noRot="1" noChangeAspect="1" noChangeArrowheads="1" noTextEdit="1"/>
          </p:cNvSpPr>
          <p:nvPr>
            <p:ph type="sldImg"/>
          </p:nvPr>
        </p:nvSpPr>
        <p:spPr>
          <a:xfrm>
            <a:off x="917575" y="744538"/>
            <a:ext cx="4962525" cy="3722687"/>
          </a:xfrm>
          <a:ln/>
        </p:spPr>
      </p:sp>
      <p:sp>
        <p:nvSpPr>
          <p:cNvPr id="488452" name="Rectangle 3"/>
          <p:cNvSpPr>
            <a:spLocks noGrp="1" noChangeArrowheads="1"/>
          </p:cNvSpPr>
          <p:nvPr>
            <p:ph type="body" idx="1"/>
          </p:nvPr>
        </p:nvSpPr>
        <p:spPr>
          <a:noFill/>
        </p:spPr>
        <p:txBody>
          <a:bodyPr/>
          <a:lstStyle/>
          <a:p>
            <a:pPr eaLnBrk="1" hangingPunct="1"/>
            <a:r>
              <a:rPr lang="en-GB" dirty="0" smtClean="0"/>
              <a:t>The URL field contains a hyperlink back to the original Emerald record.</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891438F-AC14-4A09-A58E-C898F9E843B5}" type="slidenum">
              <a:rPr lang="en-GB" smtClean="0"/>
              <a:pPr eaLnBrk="1" hangingPunct="1"/>
              <a:t>233</a:t>
            </a:fld>
            <a:endParaRPr lang="en-GB" smtClean="0"/>
          </a:p>
        </p:txBody>
      </p:sp>
      <p:sp>
        <p:nvSpPr>
          <p:cNvPr id="489475" name="Rectangle 2"/>
          <p:cNvSpPr>
            <a:spLocks noGrp="1" noRot="1" noChangeAspect="1" noChangeArrowheads="1" noTextEdit="1"/>
          </p:cNvSpPr>
          <p:nvPr>
            <p:ph type="sldImg"/>
          </p:nvPr>
        </p:nvSpPr>
        <p:spPr>
          <a:xfrm>
            <a:off x="917575" y="744538"/>
            <a:ext cx="4962525" cy="3722687"/>
          </a:xfrm>
          <a:ln/>
        </p:spPr>
      </p:sp>
      <p:sp>
        <p:nvSpPr>
          <p:cNvPr id="489476" name="Rectangle 3"/>
          <p:cNvSpPr>
            <a:spLocks noGrp="1" noChangeArrowheads="1"/>
          </p:cNvSpPr>
          <p:nvPr>
            <p:ph type="body" idx="1"/>
          </p:nvPr>
        </p:nvSpPr>
        <p:spPr>
          <a:noFill/>
        </p:spPr>
        <p:txBody>
          <a:bodyPr/>
          <a:lstStyle/>
          <a:p>
            <a:pPr eaLnBrk="1" hangingPunct="1"/>
            <a:r>
              <a:rPr lang="en-GB" dirty="0" smtClean="0"/>
              <a:t>Click on the </a:t>
            </a:r>
            <a:r>
              <a:rPr lang="en-GB" b="1" dirty="0" smtClean="0"/>
              <a:t>View PDF</a:t>
            </a:r>
            <a:r>
              <a:rPr lang="en-GB" dirty="0" smtClean="0"/>
              <a:t> option for the complete full-text version of this article.</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2736FC4-AA98-42D2-B9B4-6B9AA8B958CF}" type="slidenum">
              <a:rPr lang="en-GB" smtClean="0"/>
              <a:pPr eaLnBrk="1" hangingPunct="1"/>
              <a:t>235</a:t>
            </a:fld>
            <a:endParaRPr lang="en-GB" smtClean="0"/>
          </a:p>
        </p:txBody>
      </p:sp>
      <p:sp>
        <p:nvSpPr>
          <p:cNvPr id="490499" name="Rectangle 2"/>
          <p:cNvSpPr>
            <a:spLocks noGrp="1" noRot="1" noChangeAspect="1" noChangeArrowheads="1" noTextEdit="1"/>
          </p:cNvSpPr>
          <p:nvPr>
            <p:ph type="sldImg"/>
          </p:nvPr>
        </p:nvSpPr>
        <p:spPr>
          <a:xfrm>
            <a:off x="917575" y="744538"/>
            <a:ext cx="4962525" cy="3722687"/>
          </a:xfrm>
          <a:ln/>
        </p:spPr>
      </p:sp>
      <p:sp>
        <p:nvSpPr>
          <p:cNvPr id="490500" name="Rectangle 3"/>
          <p:cNvSpPr>
            <a:spLocks noGrp="1" noChangeArrowheads="1"/>
          </p:cNvSpPr>
          <p:nvPr>
            <p:ph type="body" idx="1"/>
          </p:nvPr>
        </p:nvSpPr>
        <p:spPr>
          <a:noFill/>
        </p:spPr>
        <p:txBody>
          <a:bodyPr/>
          <a:lstStyle/>
          <a:p>
            <a:pPr eaLnBrk="1" hangingPunct="1"/>
            <a:r>
              <a:rPr lang="en-GB" smtClean="0"/>
              <a:t>You will find links to Engineering Village and the databases that it provides on the library website and these will take you to the search screen where you can select the databases you want to search. </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57EB621-EE14-4868-9F4E-6839288D0596}" type="slidenum">
              <a:rPr lang="en-GB" smtClean="0"/>
              <a:pPr eaLnBrk="1" hangingPunct="1"/>
              <a:t>236</a:t>
            </a:fld>
            <a:endParaRPr lang="en-GB" smtClean="0"/>
          </a:p>
        </p:txBody>
      </p:sp>
      <p:sp>
        <p:nvSpPr>
          <p:cNvPr id="491523" name="Rectangle 2"/>
          <p:cNvSpPr>
            <a:spLocks noGrp="1" noRot="1" noChangeAspect="1" noChangeArrowheads="1" noTextEdit="1"/>
          </p:cNvSpPr>
          <p:nvPr>
            <p:ph type="sldImg"/>
          </p:nvPr>
        </p:nvSpPr>
        <p:spPr>
          <a:xfrm>
            <a:off x="917575" y="744538"/>
            <a:ext cx="4962525" cy="3722687"/>
          </a:xfrm>
          <a:ln/>
        </p:spPr>
      </p:sp>
      <p:sp>
        <p:nvSpPr>
          <p:cNvPr id="491524" name="Rectangle 3"/>
          <p:cNvSpPr>
            <a:spLocks noGrp="1" noChangeArrowheads="1"/>
          </p:cNvSpPr>
          <p:nvPr>
            <p:ph type="body" idx="1"/>
          </p:nvPr>
        </p:nvSpPr>
        <p:spPr>
          <a:noFill/>
        </p:spPr>
        <p:txBody>
          <a:bodyPr/>
          <a:lstStyle/>
          <a:p>
            <a:pPr eaLnBrk="1" hangingPunct="1"/>
            <a:r>
              <a:rPr lang="en-GB" dirty="0" smtClean="0"/>
              <a:t>This is a search of </a:t>
            </a:r>
            <a:r>
              <a:rPr lang="en-GB" dirty="0" err="1" smtClean="0"/>
              <a:t>Geobase</a:t>
            </a:r>
            <a:r>
              <a:rPr lang="en-GB" dirty="0" smtClean="0"/>
              <a:t>, but the process is the same for </a:t>
            </a:r>
            <a:r>
              <a:rPr lang="en-GB" dirty="0" err="1" smtClean="0"/>
              <a:t>Compendex</a:t>
            </a:r>
            <a:r>
              <a:rPr lang="en-GB" dirty="0" smtClean="0"/>
              <a:t> or the 'All databases' options. Enter the search terms or keywords, in this case 'gulf of </a:t>
            </a:r>
            <a:r>
              <a:rPr lang="en-GB" dirty="0" err="1" smtClean="0"/>
              <a:t>mexico</a:t>
            </a:r>
            <a:r>
              <a:rPr lang="en-GB" dirty="0" smtClean="0"/>
              <a:t>' AND 'oil'</a:t>
            </a:r>
            <a:r>
              <a:rPr lang="en-GB" baseline="0" dirty="0" smtClean="0"/>
              <a:t> </a:t>
            </a:r>
            <a:r>
              <a:rPr lang="en-GB" dirty="0" smtClean="0"/>
              <a:t> and click </a:t>
            </a:r>
            <a:r>
              <a:rPr lang="en-GB" b="1" dirty="0" smtClean="0"/>
              <a:t>Search</a:t>
            </a:r>
            <a:r>
              <a:rPr lang="en-GB" dirty="0" smtClean="0"/>
              <a:t>. </a:t>
            </a:r>
          </a:p>
          <a:p>
            <a:pPr eaLnBrk="1" hangingPunct="1"/>
            <a:endParaRPr lang="en-GB" dirty="0"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7C3372F-4A3B-4FD4-9AD3-23FD9DF19934}" type="slidenum">
              <a:rPr lang="en-GB" smtClean="0"/>
              <a:pPr eaLnBrk="1" hangingPunct="1"/>
              <a:t>237</a:t>
            </a:fld>
            <a:endParaRPr lang="en-GB" smtClean="0"/>
          </a:p>
        </p:txBody>
      </p:sp>
      <p:sp>
        <p:nvSpPr>
          <p:cNvPr id="492547" name="Rectangle 2"/>
          <p:cNvSpPr>
            <a:spLocks noGrp="1" noRot="1" noChangeAspect="1" noChangeArrowheads="1" noTextEdit="1"/>
          </p:cNvSpPr>
          <p:nvPr>
            <p:ph type="sldImg"/>
          </p:nvPr>
        </p:nvSpPr>
        <p:spPr>
          <a:xfrm>
            <a:off x="917575" y="744538"/>
            <a:ext cx="4962525" cy="3722687"/>
          </a:xfrm>
          <a:ln/>
        </p:spPr>
      </p:sp>
      <p:sp>
        <p:nvSpPr>
          <p:cNvPr id="492548" name="Rectangle 3"/>
          <p:cNvSpPr>
            <a:spLocks noGrp="1" noChangeArrowheads="1"/>
          </p:cNvSpPr>
          <p:nvPr>
            <p:ph type="body" idx="1"/>
          </p:nvPr>
        </p:nvSpPr>
        <p:spPr>
          <a:noFill/>
        </p:spPr>
        <p:txBody>
          <a:bodyPr/>
          <a:lstStyle/>
          <a:p>
            <a:pPr eaLnBrk="1" hangingPunct="1"/>
            <a:r>
              <a:rPr lang="en-GB" dirty="0" smtClean="0"/>
              <a:t>Click the box to the left for each record of interest. When the selection is complete, go to the </a:t>
            </a:r>
            <a:r>
              <a:rPr lang="en-GB" b="1" dirty="0" smtClean="0"/>
              <a:t>Choose format</a:t>
            </a:r>
            <a:r>
              <a:rPr lang="en-GB" dirty="0" smtClean="0"/>
              <a:t> section, and select </a:t>
            </a:r>
            <a:r>
              <a:rPr lang="en-GB" b="1" dirty="0" smtClean="0"/>
              <a:t>Detailed record</a:t>
            </a:r>
            <a:r>
              <a:rPr lang="en-GB" b="0" dirty="0" smtClean="0"/>
              <a:t>.</a:t>
            </a:r>
            <a:r>
              <a:rPr lang="en-GB" b="0" baseline="0" dirty="0" smtClean="0"/>
              <a:t> Then click </a:t>
            </a:r>
            <a:r>
              <a:rPr lang="en-GB" b="1" baseline="0" dirty="0" smtClean="0"/>
              <a:t>Download.</a:t>
            </a:r>
            <a:endParaRPr lang="en-GB" b="1" dirty="0"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6381C47-FFFE-4E1D-B855-6B754ADBE951}" type="slidenum">
              <a:rPr lang="en-GB" smtClean="0"/>
              <a:pPr eaLnBrk="1" hangingPunct="1"/>
              <a:t>238</a:t>
            </a:fld>
            <a:endParaRPr lang="en-GB" smtClean="0"/>
          </a:p>
        </p:txBody>
      </p:sp>
      <p:sp>
        <p:nvSpPr>
          <p:cNvPr id="493571" name="Rectangle 2"/>
          <p:cNvSpPr>
            <a:spLocks noGrp="1" noRot="1" noChangeAspect="1" noChangeArrowheads="1" noTextEdit="1"/>
          </p:cNvSpPr>
          <p:nvPr>
            <p:ph type="sldImg"/>
          </p:nvPr>
        </p:nvSpPr>
        <p:spPr>
          <a:xfrm>
            <a:off x="917575" y="744538"/>
            <a:ext cx="4962525" cy="3722687"/>
          </a:xfrm>
          <a:ln/>
        </p:spPr>
      </p:sp>
      <p:sp>
        <p:nvSpPr>
          <p:cNvPr id="493572" name="Rectangle 3"/>
          <p:cNvSpPr>
            <a:spLocks noGrp="1" noChangeArrowheads="1"/>
          </p:cNvSpPr>
          <p:nvPr>
            <p:ph type="body" idx="1"/>
          </p:nvPr>
        </p:nvSpPr>
        <p:spPr>
          <a:noFill/>
        </p:spPr>
        <p:txBody>
          <a:bodyPr/>
          <a:lstStyle/>
          <a:p>
            <a:pPr eaLnBrk="1" hangingPunct="1"/>
            <a:r>
              <a:rPr lang="en-GB" dirty="0" smtClean="0"/>
              <a:t>The </a:t>
            </a:r>
            <a:r>
              <a:rPr lang="en-GB" b="1" dirty="0" smtClean="0"/>
              <a:t>Download Selected Records </a:t>
            </a:r>
            <a:r>
              <a:rPr lang="en-GB" dirty="0" smtClean="0"/>
              <a:t>box will open. Choose the </a:t>
            </a:r>
            <a:r>
              <a:rPr lang="en-GB" b="1" dirty="0" smtClean="0"/>
              <a:t>RIS, EndNote, </a:t>
            </a:r>
            <a:r>
              <a:rPr lang="en-GB" b="1" dirty="0" err="1" smtClean="0"/>
              <a:t>ProCite</a:t>
            </a:r>
            <a:r>
              <a:rPr lang="en-GB" b="1" dirty="0" smtClean="0"/>
              <a:t>, Reference Manager</a:t>
            </a:r>
            <a:r>
              <a:rPr lang="en-GB" dirty="0" smtClean="0"/>
              <a:t> option and then click </a:t>
            </a:r>
            <a:r>
              <a:rPr lang="en-GB" b="1" dirty="0" smtClean="0"/>
              <a:t>Download</a:t>
            </a:r>
            <a:r>
              <a:rPr lang="en-GB" dirty="0" smtClean="0"/>
              <a:t>.</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4F3F9A-08B5-4AAF-8A51-135F7EAFC438}" type="slidenum">
              <a:rPr lang="en-GB" smtClean="0"/>
              <a:pPr eaLnBrk="1" hangingPunct="1"/>
              <a:t>239</a:t>
            </a:fld>
            <a:endParaRPr lang="en-GB" smtClean="0"/>
          </a:p>
        </p:txBody>
      </p:sp>
      <p:sp>
        <p:nvSpPr>
          <p:cNvPr id="494595" name="Rectangle 2"/>
          <p:cNvSpPr>
            <a:spLocks noGrp="1" noRot="1" noChangeAspect="1" noChangeArrowheads="1" noTextEdit="1"/>
          </p:cNvSpPr>
          <p:nvPr>
            <p:ph type="sldImg"/>
          </p:nvPr>
        </p:nvSpPr>
        <p:spPr>
          <a:xfrm>
            <a:off x="917575" y="744538"/>
            <a:ext cx="4962525" cy="3722687"/>
          </a:xfrm>
          <a:ln/>
        </p:spPr>
      </p:sp>
      <p:sp>
        <p:nvSpPr>
          <p:cNvPr id="494596" name="Rectangle 3"/>
          <p:cNvSpPr>
            <a:spLocks noGrp="1" noChangeArrowheads="1"/>
          </p:cNvSpPr>
          <p:nvPr>
            <p:ph type="body" idx="1"/>
          </p:nvPr>
        </p:nvSpPr>
        <p:spPr>
          <a:noFill/>
        </p:spPr>
        <p:txBody>
          <a:bodyPr/>
          <a:lstStyle/>
          <a:p>
            <a:pPr eaLnBrk="1" hangingPunct="1"/>
            <a:r>
              <a:rPr lang="en-GB" dirty="0" smtClean="0"/>
              <a:t>The file download box will appear. Click the </a:t>
            </a:r>
            <a:r>
              <a:rPr lang="en-GB" b="1" dirty="0" smtClean="0"/>
              <a:t>Download</a:t>
            </a:r>
            <a:r>
              <a:rPr lang="en-GB" dirty="0" smtClean="0"/>
              <a:t> button to start the automatic export process.</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F7DEC49-DE34-400D-9CED-755CBE437CF1}" type="slidenum">
              <a:rPr lang="en-GB" smtClean="0"/>
              <a:pPr eaLnBrk="1" hangingPunct="1"/>
              <a:t>240</a:t>
            </a:fld>
            <a:endParaRPr lang="en-GB" smtClean="0"/>
          </a:p>
        </p:txBody>
      </p:sp>
      <p:sp>
        <p:nvSpPr>
          <p:cNvPr id="496643" name="Rectangle 2"/>
          <p:cNvSpPr>
            <a:spLocks noGrp="1" noRot="1" noChangeAspect="1" noChangeArrowheads="1" noTextEdit="1"/>
          </p:cNvSpPr>
          <p:nvPr>
            <p:ph type="sldImg"/>
          </p:nvPr>
        </p:nvSpPr>
        <p:spPr>
          <a:xfrm>
            <a:off x="917575" y="744538"/>
            <a:ext cx="4962525" cy="3722687"/>
          </a:xfrm>
          <a:ln/>
        </p:spPr>
      </p:sp>
      <p:sp>
        <p:nvSpPr>
          <p:cNvPr id="496644" name="Rectangle 3"/>
          <p:cNvSpPr>
            <a:spLocks noGrp="1" noChangeArrowheads="1"/>
          </p:cNvSpPr>
          <p:nvPr>
            <p:ph type="body" idx="1"/>
          </p:nvPr>
        </p:nvSpPr>
        <p:spPr>
          <a:noFill/>
        </p:spPr>
        <p:txBody>
          <a:bodyPr/>
          <a:lstStyle/>
          <a:p>
            <a:pPr eaLnBrk="1" hangingPunct="1"/>
            <a:r>
              <a:rPr lang="en-GB" dirty="0" smtClean="0"/>
              <a:t>The references are automatically transferred to the EndNote library as a temporary </a:t>
            </a:r>
            <a:r>
              <a:rPr lang="en-GB" b="0" dirty="0" smtClean="0"/>
              <a:t>group of imported references</a:t>
            </a:r>
            <a:r>
              <a:rPr lang="en-GB" dirty="0" smtClean="0"/>
              <a:t>. This temporary group is deleted at the next import, or when the library is closed, but remain in </a:t>
            </a:r>
            <a:r>
              <a:rPr lang="en-GB" b="1" dirty="0" smtClean="0"/>
              <a:t>All</a:t>
            </a:r>
            <a:r>
              <a:rPr lang="en-GB" b="1" baseline="0" dirty="0" smtClean="0"/>
              <a:t> References. </a:t>
            </a:r>
            <a:endParaRPr lang="en-GB" dirty="0"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9AC4CF7-3673-4254-A41E-E7AE18DF1C25}" type="slidenum">
              <a:rPr lang="en-GB" smtClean="0"/>
              <a:pPr eaLnBrk="1" hangingPunct="1"/>
              <a:t>241</a:t>
            </a:fld>
            <a:endParaRPr lang="en-GB" smtClean="0"/>
          </a:p>
        </p:txBody>
      </p:sp>
      <p:sp>
        <p:nvSpPr>
          <p:cNvPr id="497667" name="Rectangle 2"/>
          <p:cNvSpPr>
            <a:spLocks noGrp="1" noRot="1" noChangeAspect="1" noChangeArrowheads="1" noTextEdit="1"/>
          </p:cNvSpPr>
          <p:nvPr>
            <p:ph type="sldImg"/>
          </p:nvPr>
        </p:nvSpPr>
        <p:spPr>
          <a:xfrm>
            <a:off x="917575" y="744538"/>
            <a:ext cx="4962525" cy="3722687"/>
          </a:xfrm>
          <a:ln/>
        </p:spPr>
      </p:sp>
      <p:sp>
        <p:nvSpPr>
          <p:cNvPr id="497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AA38D19-246F-4D86-B2E6-BC1630D5B6AD}" type="slidenum">
              <a:rPr lang="en-GB" smtClean="0"/>
              <a:pPr eaLnBrk="1" hangingPunct="1"/>
              <a:t>26</a:t>
            </a:fld>
            <a:endParaRPr lang="en-GB" smtClean="0"/>
          </a:p>
        </p:txBody>
      </p:sp>
      <p:sp>
        <p:nvSpPr>
          <p:cNvPr id="343043" name="Rectangle 2"/>
          <p:cNvSpPr>
            <a:spLocks noGrp="1" noRot="1" noChangeAspect="1" noChangeArrowheads="1" noTextEdit="1"/>
          </p:cNvSpPr>
          <p:nvPr>
            <p:ph type="sldImg"/>
          </p:nvPr>
        </p:nvSpPr>
        <p:spPr>
          <a:xfrm>
            <a:off x="917575" y="744538"/>
            <a:ext cx="4962525" cy="3722687"/>
          </a:xfrm>
          <a:ln/>
        </p:spPr>
      </p:sp>
      <p:sp>
        <p:nvSpPr>
          <p:cNvPr id="343044" name="Rectangle 3"/>
          <p:cNvSpPr>
            <a:spLocks noGrp="1" noChangeArrowheads="1"/>
          </p:cNvSpPr>
          <p:nvPr>
            <p:ph type="body" idx="1"/>
          </p:nvPr>
        </p:nvSpPr>
        <p:spPr>
          <a:noFill/>
        </p:spPr>
        <p:txBody>
          <a:bodyPr/>
          <a:lstStyle/>
          <a:p>
            <a:pPr eaLnBrk="1" hangingPunct="1"/>
            <a:r>
              <a:rPr lang="en-GB" b="1" dirty="0" smtClean="0"/>
              <a:t>Preferences</a:t>
            </a:r>
            <a:r>
              <a:rPr lang="en-GB" dirty="0" smtClean="0"/>
              <a:t> control how the EndNote Library itself appears, rather than the individual records. To see the options, go to </a:t>
            </a:r>
            <a:r>
              <a:rPr lang="en-GB" b="1" dirty="0" smtClean="0"/>
              <a:t>Edit, Preferences</a:t>
            </a:r>
            <a:r>
              <a:rPr lang="en-GB" dirty="0" smtClean="0"/>
              <a:t>.</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lnSpc>
                <a:spcPct val="80000"/>
              </a:lnSpc>
            </a:pPr>
            <a:r>
              <a:rPr lang="en-GB" sz="1200" dirty="0" smtClean="0"/>
              <a:t>This procedure applies to any database on the </a:t>
            </a:r>
            <a:r>
              <a:rPr lang="en-GB" sz="1200" dirty="0" err="1" smtClean="0"/>
              <a:t>ProQuest</a:t>
            </a:r>
            <a:r>
              <a:rPr lang="en-GB" sz="1200" baseline="0" dirty="0" smtClean="0"/>
              <a:t> </a:t>
            </a:r>
            <a:r>
              <a:rPr lang="en-GB" sz="1200" dirty="0" smtClean="0"/>
              <a:t>platform, including the International Bibliography of the Social Sciences, IBSS.</a:t>
            </a:r>
          </a:p>
          <a:p>
            <a:pPr eaLnBrk="1" hangingPunct="1">
              <a:lnSpc>
                <a:spcPct val="80000"/>
              </a:lnSpc>
            </a:pPr>
            <a:r>
              <a:rPr lang="en-GB" sz="1200" dirty="0" smtClean="0"/>
              <a:t>It is best, but not essential, to open the EndNote library before starting the search.</a:t>
            </a:r>
          </a:p>
          <a:p>
            <a:pPr eaLnBrk="1" hangingPunct="1">
              <a:lnSpc>
                <a:spcPct val="80000"/>
              </a:lnSpc>
            </a:pPr>
            <a:r>
              <a:rPr lang="en-GB" sz="1200" dirty="0" smtClean="0"/>
              <a:t>Use the library website to access the </a:t>
            </a:r>
            <a:r>
              <a:rPr lang="en-GB" sz="1200" dirty="0" err="1" smtClean="0"/>
              <a:t>ProQuest</a:t>
            </a:r>
            <a:r>
              <a:rPr lang="en-GB" sz="1200" dirty="0" smtClean="0"/>
              <a:t> platform or</a:t>
            </a:r>
            <a:r>
              <a:rPr lang="en-GB" sz="1200" baseline="0" dirty="0" smtClean="0"/>
              <a:t> to go directly to IBSS</a:t>
            </a:r>
            <a:r>
              <a:rPr lang="en-GB" sz="1200" dirty="0" smtClean="0"/>
              <a:t>. </a:t>
            </a:r>
          </a:p>
          <a:p>
            <a:pPr eaLnBrk="1" hangingPunct="1">
              <a:lnSpc>
                <a:spcPct val="80000"/>
              </a:lnSpc>
            </a:pPr>
            <a:r>
              <a:rPr lang="en-GB" sz="1200" dirty="0" smtClean="0"/>
              <a:t>The instructions here are for exporting required articles to EndNote rather than conducting an effective search strategy.</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242</a:t>
            </a:fld>
            <a:endParaRPr lang="en-GB"/>
          </a:p>
        </p:txBody>
      </p:sp>
    </p:spTree>
    <p:extLst>
      <p:ext uri="{BB962C8B-B14F-4D97-AF65-F5344CB8AC3E}">
        <p14:creationId xmlns:p14="http://schemas.microsoft.com/office/powerpoint/2010/main" val="209542394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C02A8B7-B559-49BC-BC3D-385BA1A2EEFA}" type="slidenum">
              <a:rPr lang="en-GB" smtClean="0"/>
              <a:pPr eaLnBrk="1" hangingPunct="1"/>
              <a:t>243</a:t>
            </a:fld>
            <a:endParaRPr lang="en-GB" smtClean="0"/>
          </a:p>
        </p:txBody>
      </p:sp>
      <p:sp>
        <p:nvSpPr>
          <p:cNvPr id="498691" name="Rectangle 2"/>
          <p:cNvSpPr>
            <a:spLocks noGrp="1" noRot="1" noChangeAspect="1" noChangeArrowheads="1" noTextEdit="1"/>
          </p:cNvSpPr>
          <p:nvPr>
            <p:ph type="sldImg"/>
          </p:nvPr>
        </p:nvSpPr>
        <p:spPr>
          <a:xfrm>
            <a:off x="917575" y="744538"/>
            <a:ext cx="4962525" cy="3722687"/>
          </a:xfrm>
          <a:ln/>
        </p:spPr>
      </p:sp>
      <p:sp>
        <p:nvSpPr>
          <p:cNvPr id="498692" name="Rectangle 3"/>
          <p:cNvSpPr>
            <a:spLocks noGrp="1" noChangeArrowheads="1"/>
          </p:cNvSpPr>
          <p:nvPr>
            <p:ph type="body" idx="1"/>
          </p:nvPr>
        </p:nvSpPr>
        <p:spPr>
          <a:noFill/>
        </p:spPr>
        <p:txBody>
          <a:bodyPr/>
          <a:lstStyle/>
          <a:p>
            <a:pPr eaLnBrk="1" hangingPunct="1">
              <a:lnSpc>
                <a:spcPct val="80000"/>
              </a:lnSpc>
            </a:pPr>
            <a:r>
              <a:rPr lang="en-GB" sz="1000" dirty="0" smtClean="0"/>
              <a:t>This example uses a Quick Search for Europe  and (nuclear weapon*</a:t>
            </a:r>
            <a:r>
              <a:rPr lang="en-GB" sz="1000" baseline="0" dirty="0" smtClean="0"/>
              <a:t> or atomic bomb*)</a:t>
            </a:r>
            <a:r>
              <a:rPr lang="en-GB" sz="1000" dirty="0" smtClean="0"/>
              <a:t>.</a:t>
            </a:r>
          </a:p>
          <a:p>
            <a:pPr eaLnBrk="1" hangingPunct="1">
              <a:lnSpc>
                <a:spcPct val="80000"/>
              </a:lnSpc>
            </a:pPr>
            <a:r>
              <a:rPr lang="en-GB" sz="1000" dirty="0" smtClean="0"/>
              <a:t>Work through the records on each page, checking the boxes for required items. These are automatically added to the Marked</a:t>
            </a:r>
            <a:r>
              <a:rPr lang="en-GB" sz="1000" baseline="0" dirty="0" smtClean="0"/>
              <a:t> List.</a:t>
            </a:r>
            <a:endParaRPr lang="en-GB" sz="1000" dirty="0" smtClean="0"/>
          </a:p>
          <a:p>
            <a:pPr eaLnBrk="1" hangingPunct="1">
              <a:lnSpc>
                <a:spcPct val="80000"/>
              </a:lnSpc>
            </a:pPr>
            <a:r>
              <a:rPr lang="en-GB" sz="1000" dirty="0" smtClean="0"/>
              <a:t>The Marked Records can be viewed at any time.</a:t>
            </a:r>
          </a:p>
          <a:p>
            <a:pPr eaLnBrk="1" hangingPunct="1">
              <a:lnSpc>
                <a:spcPct val="80000"/>
              </a:lnSpc>
            </a:pPr>
            <a:r>
              <a:rPr lang="en-GB" sz="1000" dirty="0" smtClean="0"/>
              <a:t>When this task is complete, go to </a:t>
            </a:r>
            <a:r>
              <a:rPr lang="en-GB" sz="1000" b="1" dirty="0" smtClean="0"/>
              <a:t>Export/Save </a:t>
            </a:r>
            <a:r>
              <a:rPr lang="en-GB" sz="1000" b="0" dirty="0" smtClean="0"/>
              <a:t>and choose the </a:t>
            </a:r>
            <a:r>
              <a:rPr lang="en-GB" sz="1000" b="1" dirty="0" smtClean="0"/>
              <a:t>EndNote, Reference Manager or </a:t>
            </a:r>
            <a:r>
              <a:rPr lang="en-GB" sz="1000" b="1" dirty="0" err="1" smtClean="0"/>
              <a:t>ProCite</a:t>
            </a:r>
            <a:r>
              <a:rPr lang="en-GB" sz="1000" b="1" dirty="0" smtClean="0"/>
              <a:t> </a:t>
            </a:r>
            <a:r>
              <a:rPr lang="en-GB" sz="1000" b="0" dirty="0" smtClean="0"/>
              <a:t>option</a:t>
            </a:r>
            <a:endParaRPr lang="en-GB" sz="1000" b="1" dirty="0"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Marked</a:t>
            </a:r>
            <a:r>
              <a:rPr lang="en-GB" baseline="0" dirty="0" smtClean="0"/>
              <a:t> List can be viewed at any time.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244</a:t>
            </a:fld>
            <a:endParaRPr lang="en-GB"/>
          </a:p>
        </p:txBody>
      </p:sp>
    </p:spTree>
    <p:extLst>
      <p:ext uri="{BB962C8B-B14F-4D97-AF65-F5344CB8AC3E}">
        <p14:creationId xmlns:p14="http://schemas.microsoft.com/office/powerpoint/2010/main" val="191920235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2727E75-4A17-48FA-8435-06C17D30563F}" type="slidenum">
              <a:rPr lang="en-GB" smtClean="0"/>
              <a:pPr eaLnBrk="1" hangingPunct="1"/>
              <a:t>245</a:t>
            </a:fld>
            <a:endParaRPr lang="en-GB" smtClean="0"/>
          </a:p>
        </p:txBody>
      </p:sp>
      <p:sp>
        <p:nvSpPr>
          <p:cNvPr id="499715" name="Rectangle 2"/>
          <p:cNvSpPr>
            <a:spLocks noGrp="1" noRot="1" noChangeAspect="1" noChangeArrowheads="1" noTextEdit="1"/>
          </p:cNvSpPr>
          <p:nvPr>
            <p:ph type="sldImg"/>
          </p:nvPr>
        </p:nvSpPr>
        <p:spPr>
          <a:xfrm>
            <a:off x="917575" y="744538"/>
            <a:ext cx="4962525" cy="3722687"/>
          </a:xfrm>
          <a:ln/>
        </p:spPr>
      </p:sp>
      <p:sp>
        <p:nvSpPr>
          <p:cNvPr id="499716"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Choose the </a:t>
            </a:r>
            <a:r>
              <a:rPr lang="en-GB" b="1" dirty="0" smtClean="0"/>
              <a:t>Citation, Abstract, Indexing </a:t>
            </a:r>
            <a:r>
              <a:rPr lang="en-GB" dirty="0" smtClean="0"/>
              <a:t>option and click </a:t>
            </a:r>
            <a:r>
              <a:rPr lang="en-GB" b="1" dirty="0" smtClean="0"/>
              <a:t>Continue</a:t>
            </a:r>
            <a:r>
              <a:rPr lang="en-GB" dirty="0" smtClean="0"/>
              <a:t>.</a:t>
            </a:r>
            <a:endParaRPr lang="en-GB" b="1" dirty="0" smtClean="0"/>
          </a:p>
          <a:p>
            <a:pPr eaLnBrk="1" hangingPunct="1"/>
            <a:endParaRPr lang="en-GB" dirty="0"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ECAED4-DDD1-485B-9503-5C59E3AB3AA4}" type="slidenum">
              <a:rPr lang="en-GB" smtClean="0"/>
              <a:pPr eaLnBrk="1" hangingPunct="1"/>
              <a:t>246</a:t>
            </a:fld>
            <a:endParaRPr lang="en-GB" smtClean="0"/>
          </a:p>
        </p:txBody>
      </p:sp>
      <p:sp>
        <p:nvSpPr>
          <p:cNvPr id="501763" name="Rectangle 2"/>
          <p:cNvSpPr>
            <a:spLocks noGrp="1" noRot="1" noChangeAspect="1" noChangeArrowheads="1" noTextEdit="1"/>
          </p:cNvSpPr>
          <p:nvPr>
            <p:ph type="sldImg"/>
          </p:nvPr>
        </p:nvSpPr>
        <p:spPr>
          <a:xfrm>
            <a:off x="917575" y="744538"/>
            <a:ext cx="4962525" cy="3722687"/>
          </a:xfrm>
          <a:ln/>
        </p:spPr>
      </p:sp>
      <p:sp>
        <p:nvSpPr>
          <p:cNvPr id="501764" name="Rectangle 3"/>
          <p:cNvSpPr>
            <a:spLocks noGrp="1" noChangeArrowheads="1"/>
          </p:cNvSpPr>
          <p:nvPr>
            <p:ph type="body" idx="1"/>
          </p:nvPr>
        </p:nvSpPr>
        <p:spPr>
          <a:noFill/>
        </p:spPr>
        <p:txBody>
          <a:bodyPr/>
          <a:lstStyle/>
          <a:p>
            <a:pPr eaLnBrk="1" hangingPunct="1"/>
            <a:r>
              <a:rPr lang="en-GB" dirty="0" smtClean="0"/>
              <a:t>In the File Download window, click </a:t>
            </a:r>
            <a:r>
              <a:rPr lang="en-GB" b="1" dirty="0" smtClean="0"/>
              <a:t>'Open'.</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dirty="0" smtClean="0"/>
              <a:t>Double click on any of the imported references to view.</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247</a:t>
            </a:fld>
            <a:endParaRPr lang="en-GB"/>
          </a:p>
        </p:txBody>
      </p:sp>
    </p:spTree>
    <p:extLst>
      <p:ext uri="{BB962C8B-B14F-4D97-AF65-F5344CB8AC3E}">
        <p14:creationId xmlns:p14="http://schemas.microsoft.com/office/powerpoint/2010/main" val="147657137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7DD68F1-2051-4D92-BED2-21F4C5E1D6CA}" type="slidenum">
              <a:rPr lang="en-GB" smtClean="0"/>
              <a:pPr eaLnBrk="1" hangingPunct="1"/>
              <a:t>249</a:t>
            </a:fld>
            <a:endParaRPr lang="en-GB" smtClean="0"/>
          </a:p>
        </p:txBody>
      </p:sp>
      <p:sp>
        <p:nvSpPr>
          <p:cNvPr id="506883" name="Rectangle 2"/>
          <p:cNvSpPr>
            <a:spLocks noGrp="1" noRot="1" noChangeAspect="1" noChangeArrowheads="1" noTextEdit="1"/>
          </p:cNvSpPr>
          <p:nvPr>
            <p:ph type="sldImg"/>
          </p:nvPr>
        </p:nvSpPr>
        <p:spPr>
          <a:xfrm>
            <a:off x="917575" y="744538"/>
            <a:ext cx="4962525" cy="3722687"/>
          </a:xfrm>
          <a:ln/>
        </p:spPr>
      </p:sp>
      <p:sp>
        <p:nvSpPr>
          <p:cNvPr id="506884" name="Rectangle 3"/>
          <p:cNvSpPr>
            <a:spLocks noGrp="1" noChangeArrowheads="1"/>
          </p:cNvSpPr>
          <p:nvPr>
            <p:ph type="body" idx="1"/>
          </p:nvPr>
        </p:nvSpPr>
        <p:spPr>
          <a:noFill/>
        </p:spPr>
        <p:txBody>
          <a:bodyPr/>
          <a:lstStyle/>
          <a:p>
            <a:pPr eaLnBrk="1" hangingPunct="1"/>
            <a:r>
              <a:rPr lang="en-GB" dirty="0" smtClean="0"/>
              <a:t>This is the IEEE </a:t>
            </a:r>
            <a:r>
              <a:rPr lang="en-GB" dirty="0" err="1" smtClean="0"/>
              <a:t>Xplore</a:t>
            </a:r>
            <a:r>
              <a:rPr lang="en-GB" baseline="0" dirty="0" smtClean="0"/>
              <a:t> home page</a:t>
            </a:r>
            <a:r>
              <a:rPr lang="en-GB" dirty="0" smtClean="0"/>
              <a:t>. Use the </a:t>
            </a:r>
            <a:r>
              <a:rPr lang="en-GB" b="1" dirty="0" smtClean="0"/>
              <a:t>Advanced Search </a:t>
            </a:r>
            <a:r>
              <a:rPr lang="en-GB" dirty="0" smtClean="0"/>
              <a:t>link.</a:t>
            </a:r>
          </a:p>
          <a:p>
            <a:pPr eaLnBrk="1" hangingPunct="1"/>
            <a:endParaRPr lang="en-GB" dirty="0"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E678DAD-D54F-4AFD-AE5F-F69D404037A5}" type="slidenum">
              <a:rPr lang="en-GB" smtClean="0"/>
              <a:pPr eaLnBrk="1" hangingPunct="1"/>
              <a:t>250</a:t>
            </a:fld>
            <a:endParaRPr lang="en-GB" smtClean="0"/>
          </a:p>
        </p:txBody>
      </p:sp>
      <p:sp>
        <p:nvSpPr>
          <p:cNvPr id="507907" name="Rectangle 2"/>
          <p:cNvSpPr>
            <a:spLocks noGrp="1" noRot="1" noChangeAspect="1" noChangeArrowheads="1" noTextEdit="1"/>
          </p:cNvSpPr>
          <p:nvPr>
            <p:ph type="sldImg"/>
          </p:nvPr>
        </p:nvSpPr>
        <p:spPr>
          <a:xfrm>
            <a:off x="917575" y="744538"/>
            <a:ext cx="4962525" cy="3722687"/>
          </a:xfrm>
          <a:ln/>
        </p:spPr>
      </p:sp>
      <p:sp>
        <p:nvSpPr>
          <p:cNvPr id="507908" name="Rectangle 3"/>
          <p:cNvSpPr>
            <a:spLocks noGrp="1" noChangeArrowheads="1"/>
          </p:cNvSpPr>
          <p:nvPr>
            <p:ph type="body" idx="1"/>
          </p:nvPr>
        </p:nvSpPr>
        <p:spPr>
          <a:noFill/>
        </p:spPr>
        <p:txBody>
          <a:bodyPr/>
          <a:lstStyle/>
          <a:p>
            <a:pPr eaLnBrk="1" hangingPunct="1"/>
            <a:r>
              <a:rPr lang="en-GB" dirty="0" smtClean="0"/>
              <a:t>Build a focused search and limit the results. </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8DBC4FA-A45E-4A8F-8726-39C1044A38D4}" type="slidenum">
              <a:rPr lang="en-GB" smtClean="0"/>
              <a:pPr eaLnBrk="1" hangingPunct="1"/>
              <a:t>251</a:t>
            </a:fld>
            <a:endParaRPr lang="en-GB" smtClean="0"/>
          </a:p>
        </p:txBody>
      </p:sp>
      <p:sp>
        <p:nvSpPr>
          <p:cNvPr id="508931" name="Rectangle 2"/>
          <p:cNvSpPr>
            <a:spLocks noGrp="1" noRot="1" noChangeAspect="1" noChangeArrowheads="1" noTextEdit="1"/>
          </p:cNvSpPr>
          <p:nvPr>
            <p:ph type="sldImg"/>
          </p:nvPr>
        </p:nvSpPr>
        <p:spPr>
          <a:xfrm>
            <a:off x="917575" y="744538"/>
            <a:ext cx="4962525" cy="3722687"/>
          </a:xfrm>
          <a:ln/>
        </p:spPr>
      </p:sp>
      <p:sp>
        <p:nvSpPr>
          <p:cNvPr id="508932" name="Rectangle 3"/>
          <p:cNvSpPr>
            <a:spLocks noGrp="1" noChangeArrowheads="1"/>
          </p:cNvSpPr>
          <p:nvPr>
            <p:ph type="body" idx="1"/>
          </p:nvPr>
        </p:nvSpPr>
        <p:spPr>
          <a:noFill/>
        </p:spPr>
        <p:txBody>
          <a:bodyPr/>
          <a:lstStyle/>
          <a:p>
            <a:pPr eaLnBrk="1" hangingPunct="1"/>
            <a:r>
              <a:rPr lang="en-GB" dirty="0" smtClean="0"/>
              <a:t>This is</a:t>
            </a:r>
            <a:r>
              <a:rPr lang="en-GB" baseline="0" dirty="0" smtClean="0"/>
              <a:t> a search for '</a:t>
            </a:r>
            <a:r>
              <a:rPr lang="en-GB" baseline="0" dirty="0" err="1" smtClean="0"/>
              <a:t>ferrybox</a:t>
            </a:r>
            <a:r>
              <a:rPr lang="en-GB" baseline="0" dirty="0" smtClean="0"/>
              <a:t>'. </a:t>
            </a:r>
            <a:r>
              <a:rPr lang="en-GB" dirty="0" smtClean="0"/>
              <a:t>Mark any required records by checking the boxes then click on the </a:t>
            </a:r>
            <a:r>
              <a:rPr lang="en-GB" b="1" dirty="0" smtClean="0"/>
              <a:t>Download Citations </a:t>
            </a:r>
            <a:r>
              <a:rPr lang="en-GB" dirty="0" smtClean="0"/>
              <a:t>button above the results list.</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30AFFF4-00DC-4734-9AC5-993196F16790}" type="slidenum">
              <a:rPr lang="en-GB" smtClean="0"/>
              <a:pPr eaLnBrk="1" hangingPunct="1"/>
              <a:t>252</a:t>
            </a:fld>
            <a:endParaRPr lang="en-GB" smtClean="0"/>
          </a:p>
        </p:txBody>
      </p:sp>
      <p:sp>
        <p:nvSpPr>
          <p:cNvPr id="509955" name="Rectangle 2"/>
          <p:cNvSpPr>
            <a:spLocks noGrp="1" noRot="1" noChangeAspect="1" noChangeArrowheads="1" noTextEdit="1"/>
          </p:cNvSpPr>
          <p:nvPr>
            <p:ph type="sldImg"/>
          </p:nvPr>
        </p:nvSpPr>
        <p:spPr>
          <a:xfrm>
            <a:off x="917575" y="744538"/>
            <a:ext cx="4962525" cy="3722687"/>
          </a:xfrm>
          <a:ln/>
        </p:spPr>
      </p:sp>
      <p:sp>
        <p:nvSpPr>
          <p:cNvPr id="509956" name="Rectangle 3"/>
          <p:cNvSpPr>
            <a:spLocks noGrp="1" noChangeArrowheads="1"/>
          </p:cNvSpPr>
          <p:nvPr>
            <p:ph type="body" idx="1"/>
          </p:nvPr>
        </p:nvSpPr>
        <p:spPr>
          <a:noFill/>
        </p:spPr>
        <p:txBody>
          <a:bodyPr/>
          <a:lstStyle/>
          <a:p>
            <a:pPr eaLnBrk="1" hangingPunct="1"/>
            <a:r>
              <a:rPr lang="en-GB" dirty="0" smtClean="0"/>
              <a:t>The download citations dialogue box will open. It is usually a good idea to capture the abstract along with the citation so highlight that option. Then choose the format for </a:t>
            </a:r>
            <a:r>
              <a:rPr lang="en-GB" b="1" dirty="0" smtClean="0"/>
              <a:t>EndNote, </a:t>
            </a:r>
            <a:r>
              <a:rPr lang="en-GB" b="1" dirty="0" err="1" smtClean="0"/>
              <a:t>ProCite</a:t>
            </a:r>
            <a:r>
              <a:rPr lang="en-GB" b="1" dirty="0" smtClean="0"/>
              <a:t>,</a:t>
            </a:r>
            <a:r>
              <a:rPr lang="en-GB" b="1" baseline="0" dirty="0" smtClean="0"/>
              <a:t> </a:t>
            </a:r>
            <a:r>
              <a:rPr lang="en-GB" b="1" dirty="0" err="1" smtClean="0"/>
              <a:t>RefMan</a:t>
            </a:r>
            <a:r>
              <a:rPr lang="en-GB" dirty="0" smtClean="0"/>
              <a:t> and finally click the </a:t>
            </a:r>
            <a:r>
              <a:rPr lang="en-GB" b="1" dirty="0" smtClean="0"/>
              <a:t>Download Citation</a:t>
            </a:r>
            <a:r>
              <a:rPr lang="en-GB" dirty="0" smtClean="0"/>
              <a:t> button.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E3B5C94-D1BA-468E-AD36-0983B6104126}" type="slidenum">
              <a:rPr lang="en-GB" smtClean="0"/>
              <a:pPr eaLnBrk="1" hangingPunct="1"/>
              <a:t>27</a:t>
            </a:fld>
            <a:endParaRPr lang="en-GB" smtClean="0"/>
          </a:p>
        </p:txBody>
      </p:sp>
      <p:sp>
        <p:nvSpPr>
          <p:cNvPr id="344067" name="Rectangle 2"/>
          <p:cNvSpPr>
            <a:spLocks noGrp="1" noRot="1" noChangeAspect="1" noChangeArrowheads="1" noTextEdit="1"/>
          </p:cNvSpPr>
          <p:nvPr>
            <p:ph type="sldImg"/>
          </p:nvPr>
        </p:nvSpPr>
        <p:spPr>
          <a:xfrm>
            <a:off x="917575" y="744538"/>
            <a:ext cx="4962525" cy="3722687"/>
          </a:xfrm>
          <a:ln/>
        </p:spPr>
      </p:sp>
      <p:sp>
        <p:nvSpPr>
          <p:cNvPr id="344068" name="Rectangle 3"/>
          <p:cNvSpPr>
            <a:spLocks noGrp="1" noChangeArrowheads="1"/>
          </p:cNvSpPr>
          <p:nvPr>
            <p:ph type="body" idx="1"/>
          </p:nvPr>
        </p:nvSpPr>
        <p:spPr>
          <a:noFill/>
        </p:spPr>
        <p:txBody>
          <a:bodyPr/>
          <a:lstStyle/>
          <a:p>
            <a:pPr eaLnBrk="1" hangingPunct="1"/>
            <a:r>
              <a:rPr lang="en-GB" dirty="0" smtClean="0"/>
              <a:t>Various preferences can be set: </a:t>
            </a:r>
            <a:r>
              <a:rPr lang="en-GB" b="1" dirty="0" smtClean="0"/>
              <a:t>Display Fields</a:t>
            </a:r>
            <a:r>
              <a:rPr lang="en-GB" dirty="0" smtClean="0"/>
              <a:t> allows the selection and ordering of significant fields from the record: the columns can be renamed if required.</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7F62895-F2E2-4AE1-9B5D-E79B622E12EE}" type="slidenum">
              <a:rPr lang="en-GB" smtClean="0"/>
              <a:pPr eaLnBrk="1" hangingPunct="1"/>
              <a:t>253</a:t>
            </a:fld>
            <a:endParaRPr lang="en-GB" smtClean="0"/>
          </a:p>
        </p:txBody>
      </p:sp>
      <p:sp>
        <p:nvSpPr>
          <p:cNvPr id="510979" name="Rectangle 2"/>
          <p:cNvSpPr>
            <a:spLocks noGrp="1" noRot="1" noChangeAspect="1" noChangeArrowheads="1" noTextEdit="1"/>
          </p:cNvSpPr>
          <p:nvPr>
            <p:ph type="sldImg"/>
          </p:nvPr>
        </p:nvSpPr>
        <p:spPr>
          <a:xfrm>
            <a:off x="917575" y="744538"/>
            <a:ext cx="4962525" cy="3722687"/>
          </a:xfrm>
          <a:ln/>
        </p:spPr>
      </p:sp>
      <p:sp>
        <p:nvSpPr>
          <p:cNvPr id="510980" name="Rectangle 3"/>
          <p:cNvSpPr>
            <a:spLocks noGrp="1" noChangeArrowheads="1"/>
          </p:cNvSpPr>
          <p:nvPr>
            <p:ph type="body" idx="1"/>
          </p:nvPr>
        </p:nvSpPr>
        <p:spPr>
          <a:noFill/>
        </p:spPr>
        <p:txBody>
          <a:bodyPr/>
          <a:lstStyle/>
          <a:p>
            <a:pPr eaLnBrk="1" hangingPunct="1"/>
            <a:r>
              <a:rPr lang="en-GB" dirty="0" smtClean="0"/>
              <a:t>The selected references will be automatically imported into the open EndNote library.</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115621E-BADC-4351-B663-7C5ED73BC00D}" type="slidenum">
              <a:rPr lang="en-GB" smtClean="0"/>
              <a:pPr eaLnBrk="1" hangingPunct="1"/>
              <a:t>254</a:t>
            </a:fld>
            <a:endParaRPr lang="en-GB" smtClean="0"/>
          </a:p>
        </p:txBody>
      </p:sp>
      <p:sp>
        <p:nvSpPr>
          <p:cNvPr id="512003" name="Rectangle 2"/>
          <p:cNvSpPr>
            <a:spLocks noGrp="1" noRot="1" noChangeAspect="1" noChangeArrowheads="1" noTextEdit="1"/>
          </p:cNvSpPr>
          <p:nvPr>
            <p:ph type="sldImg"/>
          </p:nvPr>
        </p:nvSpPr>
        <p:spPr>
          <a:xfrm>
            <a:off x="917575" y="744538"/>
            <a:ext cx="4962525" cy="3722687"/>
          </a:xfrm>
          <a:ln/>
        </p:spPr>
      </p:sp>
      <p:sp>
        <p:nvSpPr>
          <p:cNvPr id="5120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lnSpc>
                <a:spcPct val="80000"/>
              </a:lnSpc>
            </a:pPr>
            <a:r>
              <a:rPr lang="en-GB" sz="1200" dirty="0" smtClean="0"/>
              <a:t>It is best, but not essential, to open the EndNote library before searching JSTOR.</a:t>
            </a:r>
          </a:p>
          <a:p>
            <a:pPr eaLnBrk="1" hangingPunct="1">
              <a:lnSpc>
                <a:spcPct val="80000"/>
              </a:lnSpc>
            </a:pPr>
            <a:r>
              <a:rPr lang="en-GB" sz="1200" dirty="0" smtClean="0"/>
              <a:t>Use the library website to access JSTOR. </a:t>
            </a:r>
          </a:p>
          <a:p>
            <a:pPr eaLnBrk="1" hangingPunct="1">
              <a:lnSpc>
                <a:spcPct val="80000"/>
              </a:lnSpc>
            </a:pPr>
            <a:r>
              <a:rPr lang="en-GB" sz="1200" dirty="0" smtClean="0"/>
              <a:t>The instructions here are for exporting required articles to EndNote rather than conducting an effective search strategy.</a:t>
            </a:r>
          </a:p>
          <a:p>
            <a:pPr eaLnBrk="1" hangingPunct="1">
              <a:lnSpc>
                <a:spcPct val="80000"/>
              </a:lnSpc>
            </a:pPr>
            <a:r>
              <a:rPr lang="en-GB" sz="1200" dirty="0" smtClean="0"/>
              <a:t>This example uses a search for 'human rights'.</a:t>
            </a:r>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255</a:t>
            </a:fld>
            <a:endParaRPr lang="en-GB"/>
          </a:p>
        </p:txBody>
      </p:sp>
    </p:spTree>
    <p:extLst>
      <p:ext uri="{BB962C8B-B14F-4D97-AF65-F5344CB8AC3E}">
        <p14:creationId xmlns:p14="http://schemas.microsoft.com/office/powerpoint/2010/main" val="139139112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1BE98399-F691-41DE-AA8A-45ED005A7565}" type="slidenum">
              <a:rPr lang="en-GB" smtClean="0">
                <a:solidFill>
                  <a:srgbClr val="000000"/>
                </a:solidFill>
              </a:rPr>
              <a:pPr eaLnBrk="1" hangingPunct="1">
                <a:defRPr/>
              </a:pPr>
              <a:t>256</a:t>
            </a:fld>
            <a:endParaRPr lang="en-GB" smtClean="0">
              <a:solidFill>
                <a:srgbClr val="000000"/>
              </a:solidFill>
            </a:endParaRPr>
          </a:p>
        </p:txBody>
      </p:sp>
      <p:sp>
        <p:nvSpPr>
          <p:cNvPr id="513027" name="Rectangle 2"/>
          <p:cNvSpPr>
            <a:spLocks noGrp="1" noRot="1" noChangeAspect="1" noChangeArrowheads="1" noTextEdit="1"/>
          </p:cNvSpPr>
          <p:nvPr>
            <p:ph type="sldImg"/>
          </p:nvPr>
        </p:nvSpPr>
        <p:spPr>
          <a:xfrm>
            <a:off x="917575" y="744538"/>
            <a:ext cx="4962525" cy="3722687"/>
          </a:xfrm>
          <a:ln/>
        </p:spPr>
      </p:sp>
      <p:sp>
        <p:nvSpPr>
          <p:cNvPr id="513028" name="Rectangle 3"/>
          <p:cNvSpPr>
            <a:spLocks noGrp="1" noChangeArrowheads="1"/>
          </p:cNvSpPr>
          <p:nvPr>
            <p:ph type="body" idx="1"/>
          </p:nvPr>
        </p:nvSpPr>
        <p:spPr>
          <a:noFill/>
        </p:spPr>
        <p:txBody>
          <a:bodyPr/>
          <a:lstStyle/>
          <a:p>
            <a:pPr eaLnBrk="1" hangingPunct="1">
              <a:lnSpc>
                <a:spcPct val="80000"/>
              </a:lnSpc>
            </a:pPr>
            <a:r>
              <a:rPr lang="en-GB" sz="1000" dirty="0" smtClean="0"/>
              <a:t>There are two ways to export references from JSTOR to Endnote.  You can export multiple references from a single page of results without creating a </a:t>
            </a:r>
            <a:r>
              <a:rPr lang="en-GB" sz="1000" dirty="0" err="1" smtClean="0"/>
              <a:t>MyJSTOR</a:t>
            </a:r>
            <a:r>
              <a:rPr lang="en-GB" sz="1000" dirty="0" smtClean="0"/>
              <a:t> account.  To export references selected from more than one page of results, you must create a </a:t>
            </a:r>
            <a:r>
              <a:rPr lang="en-GB" sz="1000" dirty="0" err="1" smtClean="0"/>
              <a:t>MyJSTOR</a:t>
            </a:r>
            <a:r>
              <a:rPr lang="en-GB" sz="1000" dirty="0" smtClean="0"/>
              <a:t> account.</a:t>
            </a:r>
          </a:p>
          <a:p>
            <a:pPr eaLnBrk="1" hangingPunct="1">
              <a:lnSpc>
                <a:spcPct val="80000"/>
              </a:lnSpc>
            </a:pPr>
            <a:endParaRPr lang="en-GB" sz="1000" dirty="0" smtClean="0"/>
          </a:p>
          <a:p>
            <a:pPr eaLnBrk="1" hangingPunct="1">
              <a:lnSpc>
                <a:spcPct val="80000"/>
              </a:lnSpc>
            </a:pPr>
            <a:r>
              <a:rPr lang="en-GB" sz="1000" dirty="0" smtClean="0"/>
              <a:t>To export references from a single page of results, begin by selecting the references you wish to export.  Then click on </a:t>
            </a:r>
            <a:r>
              <a:rPr lang="en-GB" sz="1000" b="1" dirty="0" smtClean="0"/>
              <a:t>Export Citation</a:t>
            </a:r>
            <a:r>
              <a:rPr lang="en-GB" sz="1000" dirty="0" smtClean="0"/>
              <a:t>. </a:t>
            </a: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8062567C-E36C-4C3E-BD54-9788013229B0}" type="slidenum">
              <a:rPr lang="en-GB" smtClean="0"/>
              <a:pPr eaLnBrk="1" hangingPunct="1">
                <a:defRPr/>
              </a:pPr>
              <a:t>257</a:t>
            </a:fld>
            <a:endParaRPr lang="en-GB" smtClean="0"/>
          </a:p>
        </p:txBody>
      </p:sp>
      <p:sp>
        <p:nvSpPr>
          <p:cNvPr id="514051" name="Rectangle 2"/>
          <p:cNvSpPr>
            <a:spLocks noGrp="1" noRot="1" noChangeAspect="1" noChangeArrowheads="1" noTextEdit="1"/>
          </p:cNvSpPr>
          <p:nvPr>
            <p:ph type="sldImg"/>
          </p:nvPr>
        </p:nvSpPr>
        <p:spPr>
          <a:xfrm>
            <a:off x="917575" y="744538"/>
            <a:ext cx="4962525" cy="3722687"/>
          </a:xfrm>
          <a:ln/>
        </p:spPr>
      </p:sp>
      <p:sp>
        <p:nvSpPr>
          <p:cNvPr id="514052" name="Rectangle 3"/>
          <p:cNvSpPr>
            <a:spLocks noGrp="1" noChangeArrowheads="1"/>
          </p:cNvSpPr>
          <p:nvPr>
            <p:ph type="body" idx="1"/>
          </p:nvPr>
        </p:nvSpPr>
        <p:spPr>
          <a:noFill/>
        </p:spPr>
        <p:txBody>
          <a:bodyPr/>
          <a:lstStyle/>
          <a:p>
            <a:pPr eaLnBrk="1" hangingPunct="1"/>
            <a:r>
              <a:rPr lang="en-GB" dirty="0" smtClean="0"/>
              <a:t>Choose the </a:t>
            </a:r>
            <a:r>
              <a:rPr lang="en-GB" b="1" dirty="0" smtClean="0"/>
              <a:t>RIS file</a:t>
            </a:r>
            <a:r>
              <a:rPr lang="en-GB" dirty="0" smtClean="0"/>
              <a:t> option. </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94623AE5-9DBB-42B5-82C6-EDEAF69A8542}" type="slidenum">
              <a:rPr lang="en-GB" smtClean="0"/>
              <a:pPr eaLnBrk="1" hangingPunct="1">
                <a:defRPr/>
              </a:pPr>
              <a:t>258</a:t>
            </a:fld>
            <a:endParaRPr lang="en-GB" smtClean="0"/>
          </a:p>
        </p:txBody>
      </p:sp>
      <p:sp>
        <p:nvSpPr>
          <p:cNvPr id="515075" name="Rectangle 2"/>
          <p:cNvSpPr>
            <a:spLocks noGrp="1" noRot="1" noChangeAspect="1" noChangeArrowheads="1" noTextEdit="1"/>
          </p:cNvSpPr>
          <p:nvPr>
            <p:ph type="sldImg"/>
          </p:nvPr>
        </p:nvSpPr>
        <p:spPr>
          <a:xfrm>
            <a:off x="917575" y="744538"/>
            <a:ext cx="4962525" cy="3722687"/>
          </a:xfrm>
          <a:ln/>
        </p:spPr>
      </p:sp>
      <p:sp>
        <p:nvSpPr>
          <p:cNvPr id="515076" name="Rectangle 3"/>
          <p:cNvSpPr>
            <a:spLocks noGrp="1" noChangeArrowheads="1"/>
          </p:cNvSpPr>
          <p:nvPr>
            <p:ph type="body" idx="1"/>
          </p:nvPr>
        </p:nvSpPr>
        <p:spPr>
          <a:noFill/>
        </p:spPr>
        <p:txBody>
          <a:bodyPr/>
          <a:lstStyle/>
          <a:p>
            <a:pPr eaLnBrk="1" hangingPunct="1"/>
            <a:r>
              <a:rPr lang="en-GB" dirty="0" smtClean="0"/>
              <a:t>In the File Download window, click </a:t>
            </a:r>
            <a:r>
              <a:rPr lang="en-GB" b="1" dirty="0" smtClean="0"/>
              <a:t>Open</a:t>
            </a:r>
            <a:r>
              <a:rPr lang="en-GB" dirty="0" smtClean="0"/>
              <a:t>.</a:t>
            </a:r>
          </a:p>
          <a:p>
            <a:pPr eaLnBrk="1" hangingPunct="1"/>
            <a:endParaRPr lang="en-GB" dirty="0"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dirty="0" smtClean="0"/>
              <a:t>Double click on any of the imported references to view.</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259</a:t>
            </a:fld>
            <a:endParaRPr lang="en-GB"/>
          </a:p>
        </p:txBody>
      </p:sp>
    </p:spTree>
    <p:extLst>
      <p:ext uri="{BB962C8B-B14F-4D97-AF65-F5344CB8AC3E}">
        <p14:creationId xmlns:p14="http://schemas.microsoft.com/office/powerpoint/2010/main" val="152722632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7F8184DE-8691-4705-B7FA-02C77EDF640E}" type="slidenum">
              <a:rPr lang="en-GB" smtClean="0"/>
              <a:pPr eaLnBrk="1" hangingPunct="1">
                <a:defRPr/>
              </a:pPr>
              <a:t>260</a:t>
            </a:fld>
            <a:endParaRPr lang="en-GB" smtClean="0"/>
          </a:p>
        </p:txBody>
      </p:sp>
      <p:sp>
        <p:nvSpPr>
          <p:cNvPr id="516099" name="Rectangle 2"/>
          <p:cNvSpPr>
            <a:spLocks noGrp="1" noRot="1" noChangeAspect="1" noChangeArrowheads="1" noTextEdit="1"/>
          </p:cNvSpPr>
          <p:nvPr>
            <p:ph type="sldImg"/>
          </p:nvPr>
        </p:nvSpPr>
        <p:spPr>
          <a:xfrm>
            <a:off x="917575" y="744538"/>
            <a:ext cx="4962525" cy="3722687"/>
          </a:xfrm>
          <a:ln/>
        </p:spPr>
      </p:sp>
      <p:sp>
        <p:nvSpPr>
          <p:cNvPr id="516100" name="Rectangle 3"/>
          <p:cNvSpPr>
            <a:spLocks noGrp="1" noChangeArrowheads="1"/>
          </p:cNvSpPr>
          <p:nvPr>
            <p:ph type="body" idx="1"/>
          </p:nvPr>
        </p:nvSpPr>
        <p:spPr>
          <a:noFill/>
        </p:spPr>
        <p:txBody>
          <a:bodyPr/>
          <a:lstStyle/>
          <a:p>
            <a:pPr eaLnBrk="1" hangingPunct="1"/>
            <a:r>
              <a:rPr lang="en-GB" dirty="0" smtClean="0"/>
              <a:t>It is also possible to export references selected from more than one page of results by creating a </a:t>
            </a:r>
            <a:r>
              <a:rPr lang="en-GB" dirty="0" err="1" smtClean="0"/>
              <a:t>MyJSTOR</a:t>
            </a:r>
            <a:r>
              <a:rPr lang="en-GB" dirty="0" smtClean="0"/>
              <a:t> account.</a:t>
            </a:r>
          </a:p>
          <a:p>
            <a:pPr eaLnBrk="1" hangingPunct="1"/>
            <a:r>
              <a:rPr lang="en-GB" dirty="0" smtClean="0"/>
              <a:t>To create an account, begin by clicking on </a:t>
            </a:r>
            <a:r>
              <a:rPr lang="en-GB" b="1" dirty="0" smtClean="0"/>
              <a:t>Login</a:t>
            </a:r>
            <a:r>
              <a:rPr lang="en-GB" dirty="0" smtClean="0"/>
              <a:t>.</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5D36CF6E-757D-4DDE-89D9-34B1B0CCFB23}" type="slidenum">
              <a:rPr lang="en-GB" smtClean="0"/>
              <a:pPr eaLnBrk="1" hangingPunct="1">
                <a:defRPr/>
              </a:pPr>
              <a:t>261</a:t>
            </a:fld>
            <a:endParaRPr lang="en-GB" smtClean="0"/>
          </a:p>
        </p:txBody>
      </p:sp>
      <p:sp>
        <p:nvSpPr>
          <p:cNvPr id="517123" name="Rectangle 2"/>
          <p:cNvSpPr>
            <a:spLocks noGrp="1" noRot="1" noChangeAspect="1" noChangeArrowheads="1" noTextEdit="1"/>
          </p:cNvSpPr>
          <p:nvPr>
            <p:ph type="sldImg"/>
          </p:nvPr>
        </p:nvSpPr>
        <p:spPr>
          <a:xfrm>
            <a:off x="917575" y="744538"/>
            <a:ext cx="4962525" cy="3722687"/>
          </a:xfrm>
          <a:ln/>
        </p:spPr>
      </p:sp>
      <p:sp>
        <p:nvSpPr>
          <p:cNvPr id="517124" name="Rectangle 3"/>
          <p:cNvSpPr>
            <a:spLocks noGrp="1" noChangeArrowheads="1"/>
          </p:cNvSpPr>
          <p:nvPr>
            <p:ph type="body" idx="1"/>
          </p:nvPr>
        </p:nvSpPr>
        <p:spPr>
          <a:noFill/>
        </p:spPr>
        <p:txBody>
          <a:bodyPr/>
          <a:lstStyle/>
          <a:p>
            <a:pPr eaLnBrk="1" hangingPunct="1"/>
            <a:r>
              <a:rPr lang="en-GB" sz="1400" dirty="0" smtClean="0"/>
              <a:t>If you already have a </a:t>
            </a:r>
            <a:r>
              <a:rPr lang="en-GB" sz="1400" dirty="0" err="1" smtClean="0"/>
              <a:t>MyJSTOR</a:t>
            </a:r>
            <a:r>
              <a:rPr lang="en-GB" sz="1400" dirty="0" smtClean="0"/>
              <a:t> account, log in with your username and password.  Otherwise, click on '</a:t>
            </a:r>
            <a:r>
              <a:rPr lang="en-GB" sz="1400" b="1" dirty="0" smtClean="0"/>
              <a:t>Register'</a:t>
            </a:r>
            <a:r>
              <a:rPr lang="en-GB" sz="1400" dirty="0" smtClean="0"/>
              <a:t> to create an account. </a:t>
            </a: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BFACFE98-330F-44E5-BE0F-AC4C25488239}" type="slidenum">
              <a:rPr lang="en-GB" smtClean="0"/>
              <a:pPr eaLnBrk="1" hangingPunct="1">
                <a:defRPr/>
              </a:pPr>
              <a:t>262</a:t>
            </a:fld>
            <a:endParaRPr lang="en-GB" smtClean="0"/>
          </a:p>
        </p:txBody>
      </p:sp>
      <p:sp>
        <p:nvSpPr>
          <p:cNvPr id="518147" name="Rectangle 2"/>
          <p:cNvSpPr>
            <a:spLocks noGrp="1" noRot="1" noChangeAspect="1" noChangeArrowheads="1" noTextEdit="1"/>
          </p:cNvSpPr>
          <p:nvPr>
            <p:ph type="sldImg"/>
          </p:nvPr>
        </p:nvSpPr>
        <p:spPr>
          <a:xfrm>
            <a:off x="917575" y="744538"/>
            <a:ext cx="4962525" cy="3722687"/>
          </a:xfrm>
          <a:ln/>
        </p:spPr>
      </p:sp>
      <p:sp>
        <p:nvSpPr>
          <p:cNvPr id="518148" name="Rectangle 3"/>
          <p:cNvSpPr>
            <a:spLocks noGrp="1" noChangeArrowheads="1"/>
          </p:cNvSpPr>
          <p:nvPr>
            <p:ph type="body" idx="1"/>
          </p:nvPr>
        </p:nvSpPr>
        <p:spPr>
          <a:noFill/>
        </p:spPr>
        <p:txBody>
          <a:bodyPr/>
          <a:lstStyle/>
          <a:p>
            <a:pPr eaLnBrk="1" hangingPunct="1"/>
            <a:r>
              <a:rPr lang="en-GB" dirty="0" smtClean="0"/>
              <a:t>When you are logged in, run your required search.  </a:t>
            </a:r>
          </a:p>
          <a:p>
            <a:pPr eaLnBrk="1" hangingPunct="1"/>
            <a:r>
              <a:rPr lang="en-GB" dirty="0" smtClean="0"/>
              <a:t>Next, select the references you wish to export.  When you have selected all the references you need from the first results page, click’</a:t>
            </a:r>
            <a:r>
              <a:rPr lang="en-GB" b="1" dirty="0" smtClean="0"/>
              <a:t> Save Citation</a:t>
            </a:r>
            <a:r>
              <a:rPr lang="en-GB" dirty="0" smtClean="0"/>
              <a:t>.  </a:t>
            </a:r>
          </a:p>
          <a:p>
            <a:pPr eaLnBrk="1" hangingPunct="1"/>
            <a:r>
              <a:rPr lang="en-GB" dirty="0" smtClean="0"/>
              <a:t>Then move to the next page of results, using the </a:t>
            </a:r>
            <a:r>
              <a:rPr lang="en-GB" b="1" dirty="0" smtClean="0"/>
              <a:t>Next</a:t>
            </a:r>
            <a:r>
              <a:rPr lang="en-GB" dirty="0" smtClean="0"/>
              <a:t> button at the foot of the page.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98EDB04-C22C-48CA-A757-3BED6A6B4F7B}" type="slidenum">
              <a:rPr lang="en-GB" smtClean="0"/>
              <a:pPr eaLnBrk="1" hangingPunct="1"/>
              <a:t>28</a:t>
            </a:fld>
            <a:endParaRPr lang="en-GB" smtClean="0"/>
          </a:p>
        </p:txBody>
      </p:sp>
      <p:sp>
        <p:nvSpPr>
          <p:cNvPr id="345091" name="Rectangle 2"/>
          <p:cNvSpPr>
            <a:spLocks noGrp="1" noRot="1" noChangeAspect="1" noChangeArrowheads="1" noTextEdit="1"/>
          </p:cNvSpPr>
          <p:nvPr>
            <p:ph type="sldImg"/>
          </p:nvPr>
        </p:nvSpPr>
        <p:spPr>
          <a:xfrm>
            <a:off x="917575" y="744538"/>
            <a:ext cx="4962525" cy="3722687"/>
          </a:xfrm>
          <a:ln/>
        </p:spPr>
      </p:sp>
      <p:sp>
        <p:nvSpPr>
          <p:cNvPr id="345092" name="Rectangle 3"/>
          <p:cNvSpPr>
            <a:spLocks noGrp="1" noChangeArrowheads="1"/>
          </p:cNvSpPr>
          <p:nvPr>
            <p:ph type="body" idx="1"/>
          </p:nvPr>
        </p:nvSpPr>
        <p:spPr>
          <a:noFill/>
        </p:spPr>
        <p:txBody>
          <a:bodyPr/>
          <a:lstStyle/>
          <a:p>
            <a:pPr eaLnBrk="1" hangingPunct="1"/>
            <a:r>
              <a:rPr lang="en-GB" dirty="0" smtClean="0"/>
              <a:t>The </a:t>
            </a:r>
            <a:r>
              <a:rPr lang="en-GB" b="1" dirty="0" smtClean="0"/>
              <a:t>Change Case</a:t>
            </a:r>
            <a:r>
              <a:rPr lang="en-GB" dirty="0" smtClean="0"/>
              <a:t> option is an important tool: it permits the general rules for bibliographic display to be overridden in special cases e.g. abbreviations, non-English language names and characters. Any character string added to the list will be displayed 'as is' wherever it occurs.</a:t>
            </a:r>
          </a:p>
          <a:p>
            <a:pPr eaLnBrk="1" hangingPunct="1"/>
            <a:endParaRPr lang="en-GB" dirty="0" smtClean="0"/>
          </a:p>
          <a:p>
            <a:pPr eaLnBrk="1" hangingPunct="1"/>
            <a:endParaRPr lang="en-GB" dirty="0"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71712929-DDD3-4EFE-890D-1599E4C2125C}" type="slidenum">
              <a:rPr lang="en-GB" smtClean="0"/>
              <a:pPr eaLnBrk="1" hangingPunct="1">
                <a:defRPr/>
              </a:pPr>
              <a:t>263</a:t>
            </a:fld>
            <a:endParaRPr lang="en-GB" smtClean="0"/>
          </a:p>
        </p:txBody>
      </p:sp>
      <p:sp>
        <p:nvSpPr>
          <p:cNvPr id="519171" name="Rectangle 2"/>
          <p:cNvSpPr>
            <a:spLocks noGrp="1" noRot="1" noChangeAspect="1" noChangeArrowheads="1" noTextEdit="1"/>
          </p:cNvSpPr>
          <p:nvPr>
            <p:ph type="sldImg"/>
          </p:nvPr>
        </p:nvSpPr>
        <p:spPr>
          <a:xfrm>
            <a:off x="917575" y="744538"/>
            <a:ext cx="4962525" cy="3722687"/>
          </a:xfrm>
          <a:ln/>
        </p:spPr>
      </p:sp>
      <p:sp>
        <p:nvSpPr>
          <p:cNvPr id="519172" name="Rectangle 3"/>
          <p:cNvSpPr>
            <a:spLocks noGrp="1" noChangeArrowheads="1"/>
          </p:cNvSpPr>
          <p:nvPr>
            <p:ph type="body" idx="1"/>
          </p:nvPr>
        </p:nvSpPr>
        <p:spPr>
          <a:noFill/>
        </p:spPr>
        <p:txBody>
          <a:bodyPr/>
          <a:lstStyle/>
          <a:p>
            <a:pPr eaLnBrk="1" hangingPunct="1"/>
            <a:r>
              <a:rPr lang="en-GB" b="0" dirty="0" smtClean="0"/>
              <a:t>Again, </a:t>
            </a:r>
            <a:r>
              <a:rPr lang="en-GB" dirty="0" smtClean="0"/>
              <a:t>select the references you wish to export and then click on </a:t>
            </a:r>
            <a:r>
              <a:rPr lang="en-GB" b="1" dirty="0" smtClean="0"/>
              <a:t>Save Citation</a:t>
            </a:r>
            <a:r>
              <a:rPr lang="en-GB" b="0" dirty="0" smtClean="0"/>
              <a:t>.</a:t>
            </a:r>
            <a:endParaRPr lang="en-GB" dirty="0" smtClean="0"/>
          </a:p>
          <a:p>
            <a:pPr eaLnBrk="1" hangingPunct="1"/>
            <a:r>
              <a:rPr lang="en-GB" dirty="0" smtClean="0"/>
              <a:t>Move through the results pages, selecting required references in the same way.</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Saved citations are confirmed. Click</a:t>
            </a:r>
            <a:r>
              <a:rPr lang="en-GB" baseline="0" dirty="0" smtClean="0"/>
              <a:t> on </a:t>
            </a:r>
            <a:r>
              <a:rPr lang="en-GB" b="1" baseline="0" dirty="0" smtClean="0"/>
              <a:t>Manage citations </a:t>
            </a:r>
            <a:r>
              <a:rPr lang="en-GB" baseline="0" dirty="0" smtClean="0"/>
              <a:t>in this window to export citations straight away or close the window to return to the search results.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264</a:t>
            </a:fld>
            <a:endParaRPr lang="en-GB"/>
          </a:p>
        </p:txBody>
      </p:sp>
    </p:spTree>
    <p:extLst>
      <p:ext uri="{BB962C8B-B14F-4D97-AF65-F5344CB8AC3E}">
        <p14:creationId xmlns:p14="http://schemas.microsoft.com/office/powerpoint/2010/main" val="153273707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0C7B4A24-D6CD-40AC-A04A-CCF031B8C448}" type="slidenum">
              <a:rPr lang="en-GB" smtClean="0"/>
              <a:pPr eaLnBrk="1" hangingPunct="1">
                <a:defRPr/>
              </a:pPr>
              <a:t>265</a:t>
            </a:fld>
            <a:endParaRPr lang="en-GB" smtClean="0"/>
          </a:p>
        </p:txBody>
      </p:sp>
      <p:sp>
        <p:nvSpPr>
          <p:cNvPr id="520195" name="Rectangle 2"/>
          <p:cNvSpPr>
            <a:spLocks noGrp="1" noRot="1" noChangeAspect="1" noChangeArrowheads="1" noTextEdit="1"/>
          </p:cNvSpPr>
          <p:nvPr>
            <p:ph type="sldImg"/>
          </p:nvPr>
        </p:nvSpPr>
        <p:spPr>
          <a:xfrm>
            <a:off x="917575" y="744538"/>
            <a:ext cx="4962525" cy="3722687"/>
          </a:xfrm>
          <a:ln/>
        </p:spPr>
      </p:sp>
      <p:sp>
        <p:nvSpPr>
          <p:cNvPr id="520196" name="Rectangle 3"/>
          <p:cNvSpPr>
            <a:spLocks noGrp="1" noChangeArrowheads="1"/>
          </p:cNvSpPr>
          <p:nvPr>
            <p:ph type="body" idx="1"/>
          </p:nvPr>
        </p:nvSpPr>
        <p:spPr>
          <a:noFill/>
        </p:spPr>
        <p:txBody>
          <a:bodyPr/>
          <a:lstStyle/>
          <a:p>
            <a:pPr eaLnBrk="1" hangingPunct="1"/>
            <a:r>
              <a:rPr lang="en-GB" dirty="0" smtClean="0"/>
              <a:t>When all required references</a:t>
            </a:r>
            <a:r>
              <a:rPr lang="en-GB" baseline="0" dirty="0" smtClean="0"/>
              <a:t> have been saved</a:t>
            </a:r>
            <a:r>
              <a:rPr lang="en-GB" dirty="0" smtClean="0">
                <a:solidFill>
                  <a:srgbClr val="000000"/>
                </a:solidFill>
                <a:latin typeface="Lucida Sans" pitchFamily="34" charset="0"/>
              </a:rPr>
              <a:t>, click on </a:t>
            </a:r>
            <a:r>
              <a:rPr lang="en-GB" b="1" dirty="0" smtClean="0">
                <a:solidFill>
                  <a:srgbClr val="000000"/>
                </a:solidFill>
                <a:latin typeface="Lucida Sans" pitchFamily="34" charset="0"/>
              </a:rPr>
              <a:t>saved citations</a:t>
            </a:r>
            <a:r>
              <a:rPr lang="en-GB" dirty="0" smtClean="0">
                <a:solidFill>
                  <a:srgbClr val="000000"/>
                </a:solidFill>
                <a:latin typeface="Lucida Sans" pitchFamily="34" charset="0"/>
              </a:rPr>
              <a:t> .</a:t>
            </a:r>
          </a:p>
          <a:p>
            <a:pPr eaLnBrk="1" hangingPunct="1"/>
            <a:endParaRPr lang="en-GB" dirty="0"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E70381B4-0218-4B9A-B19A-CBFF3A38F0B4}" type="slidenum">
              <a:rPr lang="en-GB" smtClean="0"/>
              <a:pPr eaLnBrk="1" hangingPunct="1">
                <a:defRPr/>
              </a:pPr>
              <a:t>266</a:t>
            </a:fld>
            <a:endParaRPr lang="en-GB" smtClean="0"/>
          </a:p>
        </p:txBody>
      </p:sp>
      <p:sp>
        <p:nvSpPr>
          <p:cNvPr id="521219" name="Rectangle 2"/>
          <p:cNvSpPr>
            <a:spLocks noGrp="1" noRot="1" noChangeAspect="1" noChangeArrowheads="1" noTextEdit="1"/>
          </p:cNvSpPr>
          <p:nvPr>
            <p:ph type="sldImg"/>
          </p:nvPr>
        </p:nvSpPr>
        <p:spPr>
          <a:xfrm>
            <a:off x="917575" y="744538"/>
            <a:ext cx="4962525" cy="3722687"/>
          </a:xfrm>
          <a:ln/>
        </p:spPr>
      </p:sp>
      <p:sp>
        <p:nvSpPr>
          <p:cNvPr id="521220" name="Rectangle 3"/>
          <p:cNvSpPr>
            <a:spLocks noGrp="1" noChangeArrowheads="1"/>
          </p:cNvSpPr>
          <p:nvPr>
            <p:ph type="body" idx="1"/>
          </p:nvPr>
        </p:nvSpPr>
        <p:spPr>
          <a:noFill/>
        </p:spPr>
        <p:txBody>
          <a:bodyPr/>
          <a:lstStyle/>
          <a:p>
            <a:pPr eaLnBrk="1" hangingPunct="1"/>
            <a:r>
              <a:rPr lang="en-GB" dirty="0" smtClean="0"/>
              <a:t>Re-select the references to export.  To export all saved citations, check the </a:t>
            </a:r>
            <a:r>
              <a:rPr lang="en-GB" b="1" dirty="0" smtClean="0"/>
              <a:t>Select/unselect all</a:t>
            </a:r>
            <a:r>
              <a:rPr lang="en-GB" dirty="0" smtClean="0"/>
              <a:t> box.</a:t>
            </a:r>
          </a:p>
          <a:p>
            <a:pPr eaLnBrk="1" hangingPunct="1"/>
            <a:r>
              <a:rPr lang="en-GB" dirty="0" smtClean="0"/>
              <a:t>Then click on </a:t>
            </a:r>
            <a:r>
              <a:rPr lang="en-GB" b="1" dirty="0" smtClean="0"/>
              <a:t>Export Citation.</a:t>
            </a:r>
          </a:p>
          <a:p>
            <a:pPr eaLnBrk="1" hangingPunct="1"/>
            <a:endParaRPr lang="en-GB" dirty="0"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258E6358-8309-4151-A591-DB994FFDAF9D}" type="slidenum">
              <a:rPr lang="en-GB" smtClean="0"/>
              <a:pPr eaLnBrk="1" hangingPunct="1">
                <a:defRPr/>
              </a:pPr>
              <a:t>267</a:t>
            </a:fld>
            <a:endParaRPr lang="en-GB" smtClean="0"/>
          </a:p>
        </p:txBody>
      </p:sp>
      <p:sp>
        <p:nvSpPr>
          <p:cNvPr id="522243" name="Rectangle 2"/>
          <p:cNvSpPr>
            <a:spLocks noGrp="1" noRot="1" noChangeAspect="1" noChangeArrowheads="1" noTextEdit="1"/>
          </p:cNvSpPr>
          <p:nvPr>
            <p:ph type="sldImg"/>
          </p:nvPr>
        </p:nvSpPr>
        <p:spPr>
          <a:xfrm>
            <a:off x="917575" y="744538"/>
            <a:ext cx="4962525" cy="3722687"/>
          </a:xfrm>
          <a:ln/>
        </p:spPr>
      </p:sp>
      <p:sp>
        <p:nvSpPr>
          <p:cNvPr id="522244" name="Rectangle 3"/>
          <p:cNvSpPr>
            <a:spLocks noGrp="1" noChangeArrowheads="1"/>
          </p:cNvSpPr>
          <p:nvPr>
            <p:ph type="body" idx="1"/>
          </p:nvPr>
        </p:nvSpPr>
        <p:spPr>
          <a:noFill/>
        </p:spPr>
        <p:txBody>
          <a:bodyPr/>
          <a:lstStyle/>
          <a:p>
            <a:pPr eaLnBrk="1" hangingPunct="1"/>
            <a:r>
              <a:rPr lang="en-GB" dirty="0" smtClean="0"/>
              <a:t>Choose the </a:t>
            </a:r>
            <a:r>
              <a:rPr lang="en-GB" b="1" dirty="0" smtClean="0"/>
              <a:t>RIS file</a:t>
            </a:r>
            <a:r>
              <a:rPr lang="en-GB" dirty="0" smtClean="0"/>
              <a:t> option for EndNote. </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E5BB4156-5D72-4943-8FEA-FEFB4B037C95}" type="slidenum">
              <a:rPr lang="en-GB" smtClean="0"/>
              <a:pPr eaLnBrk="1" hangingPunct="1">
                <a:defRPr/>
              </a:pPr>
              <a:t>268</a:t>
            </a:fld>
            <a:endParaRPr lang="en-GB" smtClean="0"/>
          </a:p>
        </p:txBody>
      </p:sp>
      <p:sp>
        <p:nvSpPr>
          <p:cNvPr id="523267" name="Rectangle 2"/>
          <p:cNvSpPr>
            <a:spLocks noGrp="1" noRot="1" noChangeAspect="1" noChangeArrowheads="1" noTextEdit="1"/>
          </p:cNvSpPr>
          <p:nvPr>
            <p:ph type="sldImg"/>
          </p:nvPr>
        </p:nvSpPr>
        <p:spPr>
          <a:xfrm>
            <a:off x="917575" y="744538"/>
            <a:ext cx="4962525" cy="3722687"/>
          </a:xfrm>
          <a:ln/>
        </p:spPr>
      </p:sp>
      <p:sp>
        <p:nvSpPr>
          <p:cNvPr id="523268" name="Rectangle 3"/>
          <p:cNvSpPr>
            <a:spLocks noGrp="1" noChangeArrowheads="1"/>
          </p:cNvSpPr>
          <p:nvPr>
            <p:ph type="body" idx="1"/>
          </p:nvPr>
        </p:nvSpPr>
        <p:spPr>
          <a:noFill/>
        </p:spPr>
        <p:txBody>
          <a:bodyPr/>
          <a:lstStyle/>
          <a:p>
            <a:pPr eaLnBrk="1" hangingPunct="1"/>
            <a:r>
              <a:rPr lang="en-GB" dirty="0" smtClean="0"/>
              <a:t>In the File Download window, click </a:t>
            </a:r>
            <a:r>
              <a:rPr lang="en-GB" b="1" dirty="0" smtClean="0"/>
              <a:t>Open</a:t>
            </a:r>
            <a:r>
              <a:rPr lang="en-GB" dirty="0" smtClean="0"/>
              <a:t>.</a:t>
            </a:r>
          </a:p>
          <a:p>
            <a:pPr eaLnBrk="1" hangingPunct="1"/>
            <a:endParaRPr lang="en-GB" dirty="0"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eaLnBrk="1" hangingPunct="1"/>
            <a:r>
              <a:rPr lang="en-GB" dirty="0"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dirty="0" smtClean="0"/>
              <a:t>Double click on any of the imported references to view.</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269</a:t>
            </a:fld>
            <a:endParaRPr lang="en-GB"/>
          </a:p>
        </p:txBody>
      </p:sp>
    </p:spTree>
    <p:extLst>
      <p:ext uri="{BB962C8B-B14F-4D97-AF65-F5344CB8AC3E}">
        <p14:creationId xmlns:p14="http://schemas.microsoft.com/office/powerpoint/2010/main" val="408345887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1E3CAF8-06D2-4400-A338-231EAD42B777}" type="slidenum">
              <a:rPr lang="en-GB" smtClean="0"/>
              <a:pPr eaLnBrk="1" hangingPunct="1"/>
              <a:t>271</a:t>
            </a:fld>
            <a:endParaRPr lang="en-GB" smtClean="0"/>
          </a:p>
        </p:txBody>
      </p:sp>
      <p:sp>
        <p:nvSpPr>
          <p:cNvPr id="524291" name="Rectangle 2"/>
          <p:cNvSpPr>
            <a:spLocks noGrp="1" noRot="1" noChangeAspect="1" noChangeArrowheads="1" noTextEdit="1"/>
          </p:cNvSpPr>
          <p:nvPr>
            <p:ph type="sldImg"/>
          </p:nvPr>
        </p:nvSpPr>
        <p:spPr>
          <a:xfrm>
            <a:off x="917575" y="744538"/>
            <a:ext cx="4962525" cy="3722687"/>
          </a:xfrm>
          <a:ln/>
        </p:spPr>
      </p:sp>
      <p:sp>
        <p:nvSpPr>
          <p:cNvPr id="524292" name="Rectangle 3"/>
          <p:cNvSpPr>
            <a:spLocks noGrp="1" noChangeArrowheads="1"/>
          </p:cNvSpPr>
          <p:nvPr>
            <p:ph type="body" idx="1"/>
          </p:nvPr>
        </p:nvSpPr>
        <p:spPr>
          <a:noFill/>
        </p:spPr>
        <p:txBody>
          <a:bodyPr/>
          <a:lstStyle/>
          <a:p>
            <a:pPr eaLnBrk="1" hangingPunct="1"/>
            <a:r>
              <a:rPr lang="en-GB" dirty="0" smtClean="0"/>
              <a:t>Unlike the main Google search engine, Google Scholar enables references to be exported to Endnote.  However, before any searches are carried out, check that Google Scholar is properly configured to do this.  To do this click on the cog wheel and choose</a:t>
            </a:r>
            <a:r>
              <a:rPr lang="en-GB" b="1" dirty="0" smtClean="0"/>
              <a:t> Scholar Preferences</a:t>
            </a:r>
            <a:r>
              <a:rPr lang="en-GB" b="0" baseline="0" dirty="0" smtClean="0"/>
              <a:t> from the dropdown.</a:t>
            </a:r>
            <a:r>
              <a:rPr lang="en-GB" b="1" dirty="0" smtClean="0"/>
              <a:t> </a:t>
            </a:r>
            <a:r>
              <a:rPr lang="en-GB" dirty="0" smtClean="0"/>
              <a:t> </a:t>
            </a: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F177F3-30A5-4D54-A0E5-EAE3D228EF43}" type="slidenum">
              <a:rPr lang="en-GB" smtClean="0"/>
              <a:pPr eaLnBrk="1" hangingPunct="1"/>
              <a:t>272</a:t>
            </a:fld>
            <a:endParaRPr lang="en-GB" smtClean="0"/>
          </a:p>
        </p:txBody>
      </p:sp>
      <p:sp>
        <p:nvSpPr>
          <p:cNvPr id="525315" name="Rectangle 2"/>
          <p:cNvSpPr>
            <a:spLocks noGrp="1" noRot="1" noChangeAspect="1" noChangeArrowheads="1" noTextEdit="1"/>
          </p:cNvSpPr>
          <p:nvPr>
            <p:ph type="sldImg"/>
          </p:nvPr>
        </p:nvSpPr>
        <p:spPr>
          <a:xfrm>
            <a:off x="917575" y="744538"/>
            <a:ext cx="4962525" cy="3722687"/>
          </a:xfrm>
          <a:ln/>
        </p:spPr>
      </p:sp>
      <p:sp>
        <p:nvSpPr>
          <p:cNvPr id="525316" name="Rectangle 3"/>
          <p:cNvSpPr>
            <a:spLocks noGrp="1" noChangeArrowheads="1"/>
          </p:cNvSpPr>
          <p:nvPr>
            <p:ph type="body" idx="1"/>
          </p:nvPr>
        </p:nvSpPr>
        <p:spPr>
          <a:noFill/>
        </p:spPr>
        <p:txBody>
          <a:bodyPr/>
          <a:lstStyle/>
          <a:p>
            <a:pPr eaLnBrk="1" hangingPunct="1"/>
            <a:r>
              <a:rPr lang="en-GB" dirty="0" smtClean="0"/>
              <a:t>Near the bottom of the page, is the Bibliography Manager section.  Check that the </a:t>
            </a:r>
            <a:r>
              <a:rPr lang="en-GB" b="1" dirty="0" smtClean="0"/>
              <a:t>Show links to import citations</a:t>
            </a:r>
            <a:r>
              <a:rPr lang="en-GB" dirty="0" smtClean="0"/>
              <a:t> option is marked  and that Endnote is chosen from the drop-down menu beside it.   To return to the search screen, click </a:t>
            </a:r>
            <a:r>
              <a:rPr lang="en-GB" b="1" dirty="0" smtClean="0"/>
              <a:t>Save</a:t>
            </a:r>
            <a:r>
              <a:rPr lang="en-GB" dirty="0" smtClean="0"/>
              <a:t>.</a:t>
            </a:r>
            <a:endParaRPr lang="en-GB" b="1" dirty="0"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722AC6-1007-49C4-B6FE-90960FC88554}" type="slidenum">
              <a:rPr lang="en-GB" smtClean="0"/>
              <a:pPr eaLnBrk="1" hangingPunct="1"/>
              <a:t>273</a:t>
            </a:fld>
            <a:endParaRPr lang="en-GB" smtClean="0"/>
          </a:p>
        </p:txBody>
      </p:sp>
      <p:sp>
        <p:nvSpPr>
          <p:cNvPr id="526339" name="Rectangle 2"/>
          <p:cNvSpPr>
            <a:spLocks noGrp="1" noRot="1" noChangeAspect="1" noChangeArrowheads="1" noTextEdit="1"/>
          </p:cNvSpPr>
          <p:nvPr>
            <p:ph type="sldImg"/>
          </p:nvPr>
        </p:nvSpPr>
        <p:spPr>
          <a:xfrm>
            <a:off x="917575" y="744538"/>
            <a:ext cx="4962525" cy="3722687"/>
          </a:xfrm>
          <a:ln/>
        </p:spPr>
      </p:sp>
      <p:sp>
        <p:nvSpPr>
          <p:cNvPr id="526340" name="Rectangle 3"/>
          <p:cNvSpPr>
            <a:spLocks noGrp="1" noChangeArrowheads="1"/>
          </p:cNvSpPr>
          <p:nvPr>
            <p:ph type="body" idx="1"/>
          </p:nvPr>
        </p:nvSpPr>
        <p:spPr>
          <a:noFill/>
        </p:spPr>
        <p:txBody>
          <a:bodyPr/>
          <a:lstStyle/>
          <a:p>
            <a:pPr eaLnBrk="1" hangingPunct="1"/>
            <a:r>
              <a:rPr lang="en-GB" smtClean="0"/>
              <a:t>You can now perform a search. It is recommended that you open the EndNote Library before starting the search on Google Scholar. </a:t>
            </a:r>
          </a:p>
          <a:p>
            <a:pPr eaLnBrk="1" hangingPunct="1"/>
            <a:endParaRPr lang="en-GB" smtClean="0"/>
          </a:p>
          <a:p>
            <a:pPr eaLnBrk="1" hangingPunct="1"/>
            <a:r>
              <a:rPr lang="en-GB" smtClean="0"/>
              <a:t>This search is for material on the human genome.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Set criteria</a:t>
            </a:r>
            <a:r>
              <a:rPr lang="en-GB" baseline="0" dirty="0" smtClean="0"/>
              <a:t> for comparing duplicate records. It is best not to be more specific than </a:t>
            </a:r>
            <a:r>
              <a:rPr lang="en-GB" b="1" baseline="0" dirty="0" smtClean="0"/>
              <a:t>Year, Title.</a:t>
            </a:r>
            <a:r>
              <a:rPr lang="en-GB" baseline="0" dirty="0" smtClean="0"/>
              <a:t> If your work includes regular database searching, it is helpful to check the </a:t>
            </a:r>
            <a:r>
              <a:rPr lang="en-GB" b="1" baseline="0" dirty="0" smtClean="0"/>
              <a:t>Automatically discard duplicates</a:t>
            </a:r>
            <a:r>
              <a:rPr lang="en-GB" baseline="0" dirty="0" smtClean="0"/>
              <a:t> box. Author names should generally be omitted from the check criteria as these are often represented differently in different databases.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29</a:t>
            </a:fld>
            <a:endParaRPr lang="en-GB"/>
          </a:p>
        </p:txBody>
      </p:sp>
    </p:spTree>
    <p:extLst>
      <p:ext uri="{BB962C8B-B14F-4D97-AF65-F5344CB8AC3E}">
        <p14:creationId xmlns:p14="http://schemas.microsoft.com/office/powerpoint/2010/main" val="418652665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03A5834-62D8-422A-916D-1BBB2A5E1D79}" type="slidenum">
              <a:rPr lang="en-GB" smtClean="0"/>
              <a:pPr eaLnBrk="1" hangingPunct="1"/>
              <a:t>274</a:t>
            </a:fld>
            <a:endParaRPr lang="en-GB" smtClean="0"/>
          </a:p>
        </p:txBody>
      </p:sp>
      <p:sp>
        <p:nvSpPr>
          <p:cNvPr id="527363" name="Rectangle 2"/>
          <p:cNvSpPr>
            <a:spLocks noGrp="1" noRot="1" noChangeAspect="1" noChangeArrowheads="1" noTextEdit="1"/>
          </p:cNvSpPr>
          <p:nvPr>
            <p:ph type="sldImg"/>
          </p:nvPr>
        </p:nvSpPr>
        <p:spPr>
          <a:xfrm>
            <a:off x="917575" y="744538"/>
            <a:ext cx="4962525" cy="3722687"/>
          </a:xfrm>
          <a:ln/>
        </p:spPr>
      </p:sp>
      <p:sp>
        <p:nvSpPr>
          <p:cNvPr id="527364" name="Rectangle 3"/>
          <p:cNvSpPr>
            <a:spLocks noGrp="1" noChangeArrowheads="1"/>
          </p:cNvSpPr>
          <p:nvPr>
            <p:ph type="body" idx="1"/>
          </p:nvPr>
        </p:nvSpPr>
        <p:spPr>
          <a:noFill/>
        </p:spPr>
        <p:txBody>
          <a:bodyPr/>
          <a:lstStyle/>
          <a:p>
            <a:pPr eaLnBrk="1" hangingPunct="1"/>
            <a:r>
              <a:rPr lang="en-GB" dirty="0" smtClean="0"/>
              <a:t>Google Scholar produces a large number of results for this search. To import information from any of these websites into Endnote,  select the</a:t>
            </a:r>
            <a:r>
              <a:rPr lang="en-GB" b="1" dirty="0" smtClean="0"/>
              <a:t> Import into EndNote</a:t>
            </a:r>
            <a:r>
              <a:rPr lang="en-GB" dirty="0" smtClean="0"/>
              <a:t> link that appears at the end of each entry.   </a:t>
            </a: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42DF744-08A7-49F2-8E5D-654838CCFA28}" type="slidenum">
              <a:rPr lang="en-GB" smtClean="0"/>
              <a:pPr eaLnBrk="1" hangingPunct="1"/>
              <a:t>275</a:t>
            </a:fld>
            <a:endParaRPr lang="en-GB" smtClean="0"/>
          </a:p>
        </p:txBody>
      </p:sp>
      <p:sp>
        <p:nvSpPr>
          <p:cNvPr id="528387" name="Rectangle 2"/>
          <p:cNvSpPr>
            <a:spLocks noGrp="1" noRot="1" noChangeAspect="1" noChangeArrowheads="1" noTextEdit="1"/>
          </p:cNvSpPr>
          <p:nvPr>
            <p:ph type="sldImg"/>
          </p:nvPr>
        </p:nvSpPr>
        <p:spPr>
          <a:xfrm>
            <a:off x="917575" y="744538"/>
            <a:ext cx="4962525" cy="3722687"/>
          </a:xfrm>
          <a:ln/>
        </p:spPr>
      </p:sp>
      <p:sp>
        <p:nvSpPr>
          <p:cNvPr id="528388" name="Rectangle 3"/>
          <p:cNvSpPr>
            <a:spLocks noGrp="1" noChangeArrowheads="1"/>
          </p:cNvSpPr>
          <p:nvPr>
            <p:ph type="body" idx="1"/>
          </p:nvPr>
        </p:nvSpPr>
        <p:spPr>
          <a:noFill/>
        </p:spPr>
        <p:txBody>
          <a:bodyPr/>
          <a:lstStyle/>
          <a:p>
            <a:pPr eaLnBrk="1" hangingPunct="1"/>
            <a:r>
              <a:rPr lang="en-GB" dirty="0" smtClean="0"/>
              <a:t>In the </a:t>
            </a:r>
            <a:r>
              <a:rPr lang="en-GB" b="1" dirty="0" smtClean="0"/>
              <a:t>File Download</a:t>
            </a:r>
            <a:r>
              <a:rPr lang="en-GB" dirty="0" smtClean="0"/>
              <a:t> window, select </a:t>
            </a:r>
            <a:r>
              <a:rPr lang="en-GB" b="1" dirty="0" smtClean="0"/>
              <a:t>Open</a:t>
            </a:r>
            <a:r>
              <a:rPr lang="en-GB" dirty="0" smtClean="0"/>
              <a:t>.</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E8B3A0F-2D25-458E-8925-1A8BCA22AA98}" type="slidenum">
              <a:rPr lang="en-GB" smtClean="0"/>
              <a:pPr eaLnBrk="1" hangingPunct="1"/>
              <a:t>276</a:t>
            </a:fld>
            <a:endParaRPr lang="en-GB" smtClean="0"/>
          </a:p>
        </p:txBody>
      </p:sp>
      <p:sp>
        <p:nvSpPr>
          <p:cNvPr id="529411" name="Rectangle 2"/>
          <p:cNvSpPr>
            <a:spLocks noGrp="1" noRot="1" noChangeAspect="1" noChangeArrowheads="1" noTextEdit="1"/>
          </p:cNvSpPr>
          <p:nvPr>
            <p:ph type="sldImg"/>
          </p:nvPr>
        </p:nvSpPr>
        <p:spPr>
          <a:xfrm>
            <a:off x="917575" y="744538"/>
            <a:ext cx="4962525" cy="3722687"/>
          </a:xfrm>
          <a:ln/>
        </p:spPr>
      </p:sp>
      <p:sp>
        <p:nvSpPr>
          <p:cNvPr id="529412" name="Rectangle 3"/>
          <p:cNvSpPr>
            <a:spLocks noGrp="1" noChangeArrowheads="1"/>
          </p:cNvSpPr>
          <p:nvPr>
            <p:ph type="body" idx="1"/>
          </p:nvPr>
        </p:nvSpPr>
        <p:spPr>
          <a:noFill/>
        </p:spPr>
        <p:txBody>
          <a:bodyPr/>
          <a:lstStyle/>
          <a:p>
            <a:pPr eaLnBrk="1" hangingPunct="1"/>
            <a:r>
              <a:rPr lang="en-GB" smtClean="0"/>
              <a:t>Bibliographic details are then imported into Endnote. These become a temporary group of Imported References, but are already added to the main library of All References. The temporary group will be overwritten at the next import activity, or when the library is closed.</a:t>
            </a:r>
          </a:p>
          <a:p>
            <a:pPr eaLnBrk="1" hangingPunct="1"/>
            <a:endParaRPr lang="en-GB" smtClean="0"/>
          </a:p>
          <a:p>
            <a:pPr eaLnBrk="1" hangingPunct="1"/>
            <a:r>
              <a:rPr lang="en-GB" smtClean="0"/>
              <a:t>Click on this reference in order to view its full record.</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8016B6D-D96F-4A0B-BFD1-F189C1ACF527}" type="slidenum">
              <a:rPr lang="en-GB" smtClean="0"/>
              <a:pPr eaLnBrk="1" hangingPunct="1"/>
              <a:t>277</a:t>
            </a:fld>
            <a:endParaRPr lang="en-GB" smtClean="0"/>
          </a:p>
        </p:txBody>
      </p:sp>
      <p:sp>
        <p:nvSpPr>
          <p:cNvPr id="530435" name="Rectangle 2"/>
          <p:cNvSpPr>
            <a:spLocks noGrp="1" noRot="1" noChangeAspect="1" noChangeArrowheads="1" noTextEdit="1"/>
          </p:cNvSpPr>
          <p:nvPr>
            <p:ph type="sldImg"/>
          </p:nvPr>
        </p:nvSpPr>
        <p:spPr>
          <a:xfrm>
            <a:off x="917575" y="744538"/>
            <a:ext cx="4962525" cy="3722687"/>
          </a:xfrm>
          <a:ln/>
        </p:spPr>
      </p:sp>
      <p:sp>
        <p:nvSpPr>
          <p:cNvPr id="5304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63EFF59-95FA-494E-AA1D-F4D1BB594C18}" type="slidenum">
              <a:rPr lang="en-GB" smtClean="0"/>
              <a:pPr eaLnBrk="1" hangingPunct="1"/>
              <a:t>278</a:t>
            </a:fld>
            <a:endParaRPr lang="en-GB" smtClean="0"/>
          </a:p>
        </p:txBody>
      </p:sp>
      <p:sp>
        <p:nvSpPr>
          <p:cNvPr id="531459" name="Rectangle 2"/>
          <p:cNvSpPr>
            <a:spLocks noGrp="1" noRot="1" noChangeAspect="1" noChangeArrowheads="1" noTextEdit="1"/>
          </p:cNvSpPr>
          <p:nvPr>
            <p:ph type="sldImg"/>
          </p:nvPr>
        </p:nvSpPr>
        <p:spPr>
          <a:xfrm>
            <a:off x="917575" y="744538"/>
            <a:ext cx="4962525" cy="3722687"/>
          </a:xfrm>
          <a:ln/>
        </p:spPr>
      </p:sp>
      <p:sp>
        <p:nvSpPr>
          <p:cNvPr id="531460" name="Rectangle 3"/>
          <p:cNvSpPr>
            <a:spLocks noGrp="1" noChangeArrowheads="1"/>
          </p:cNvSpPr>
          <p:nvPr>
            <p:ph type="body" idx="1"/>
          </p:nvPr>
        </p:nvSpPr>
        <p:spPr>
          <a:noFill/>
        </p:spPr>
        <p:txBody>
          <a:bodyPr/>
          <a:lstStyle/>
          <a:p>
            <a:pPr eaLnBrk="1" hangingPunct="1"/>
            <a:r>
              <a:rPr lang="en-GB" smtClean="0"/>
              <a:t>Google Scholar won’t allow you to import more than one reference at a time. To export more items from the ‘human genome’ search into Endnote then you will need to return to the Google Scholar search page and select the next reference required.</a:t>
            </a:r>
          </a:p>
          <a:p>
            <a:pPr eaLnBrk="1" hangingPunct="1"/>
            <a:endParaRPr lang="en-GB" smtClean="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Use the same procedure to search and export from </a:t>
            </a:r>
            <a:r>
              <a:rPr lang="en-GB" dirty="0" err="1" smtClean="0"/>
              <a:t>WebCat</a:t>
            </a:r>
            <a:r>
              <a:rPr lang="en-GB" dirty="0" smtClean="0"/>
              <a:t>, or from other institution catalogues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279</a:t>
            </a:fld>
            <a:endParaRPr lang="en-GB"/>
          </a:p>
        </p:txBody>
      </p:sp>
    </p:spTree>
    <p:extLst>
      <p:ext uri="{BB962C8B-B14F-4D97-AF65-F5344CB8AC3E}">
        <p14:creationId xmlns:p14="http://schemas.microsoft.com/office/powerpoint/2010/main" val="266875762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0F3698-1986-4652-9504-8307EEC784DB}" type="slidenum">
              <a:rPr lang="en-GB" smtClean="0"/>
              <a:pPr eaLnBrk="1" hangingPunct="1"/>
              <a:t>280</a:t>
            </a:fld>
            <a:endParaRPr lang="en-GB" smtClean="0"/>
          </a:p>
        </p:txBody>
      </p:sp>
      <p:sp>
        <p:nvSpPr>
          <p:cNvPr id="537603" name="Rectangle 2"/>
          <p:cNvSpPr>
            <a:spLocks noGrp="1" noRot="1" noChangeAspect="1" noChangeArrowheads="1" noTextEdit="1"/>
          </p:cNvSpPr>
          <p:nvPr>
            <p:ph type="sldImg"/>
          </p:nvPr>
        </p:nvSpPr>
        <p:spPr>
          <a:xfrm>
            <a:off x="917575" y="744538"/>
            <a:ext cx="4962525" cy="3722687"/>
          </a:xfrm>
          <a:ln/>
        </p:spPr>
      </p:sp>
      <p:sp>
        <p:nvSpPr>
          <p:cNvPr id="537604" name="Rectangle 3"/>
          <p:cNvSpPr>
            <a:spLocks noGrp="1" noChangeArrowheads="1"/>
          </p:cNvSpPr>
          <p:nvPr>
            <p:ph type="body" idx="1"/>
          </p:nvPr>
        </p:nvSpPr>
        <p:spPr>
          <a:noFill/>
        </p:spPr>
        <p:txBody>
          <a:bodyPr/>
          <a:lstStyle/>
          <a:p>
            <a:pPr eaLnBrk="1" hangingPunct="1"/>
            <a:r>
              <a:rPr lang="en-GB" dirty="0" smtClean="0"/>
              <a:t>Go to  </a:t>
            </a:r>
            <a:r>
              <a:rPr lang="en-GB" b="1" dirty="0" smtClean="0"/>
              <a:t>Online Search </a:t>
            </a:r>
            <a:r>
              <a:rPr lang="en-GB" dirty="0" smtClean="0"/>
              <a:t>and select </a:t>
            </a:r>
            <a:r>
              <a:rPr lang="en-GB" b="1" dirty="0" smtClean="0"/>
              <a:t>more…</a:t>
            </a:r>
            <a:r>
              <a:rPr lang="en-GB" dirty="0" smtClean="0"/>
              <a:t>.</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EE16CC-6AAF-4D3C-9FAF-CC52ED0739D8}" type="slidenum">
              <a:rPr lang="en-GB" smtClean="0"/>
              <a:pPr eaLnBrk="1" hangingPunct="1"/>
              <a:t>281</a:t>
            </a:fld>
            <a:endParaRPr lang="en-GB" smtClean="0"/>
          </a:p>
        </p:txBody>
      </p:sp>
      <p:sp>
        <p:nvSpPr>
          <p:cNvPr id="538627" name="Rectangle 2"/>
          <p:cNvSpPr>
            <a:spLocks noGrp="1" noRot="1" noChangeAspect="1" noChangeArrowheads="1" noTextEdit="1"/>
          </p:cNvSpPr>
          <p:nvPr>
            <p:ph type="sldImg"/>
          </p:nvPr>
        </p:nvSpPr>
        <p:spPr>
          <a:xfrm>
            <a:off x="917575" y="744538"/>
            <a:ext cx="4962525" cy="3722687"/>
          </a:xfrm>
          <a:ln/>
        </p:spPr>
      </p:sp>
      <p:sp>
        <p:nvSpPr>
          <p:cNvPr id="538628" name="Rectangle 3"/>
          <p:cNvSpPr>
            <a:spLocks noGrp="1" noChangeArrowheads="1"/>
          </p:cNvSpPr>
          <p:nvPr>
            <p:ph type="body" idx="1"/>
          </p:nvPr>
        </p:nvSpPr>
        <p:spPr>
          <a:noFill/>
        </p:spPr>
        <p:txBody>
          <a:bodyPr/>
          <a:lstStyle/>
          <a:p>
            <a:pPr eaLnBrk="1" hangingPunct="1"/>
            <a:r>
              <a:rPr lang="en-GB" dirty="0" smtClean="0"/>
              <a:t>Search for </a:t>
            </a:r>
            <a:r>
              <a:rPr lang="en-GB" b="1" dirty="0" smtClean="0"/>
              <a:t>COPAC </a:t>
            </a:r>
            <a:r>
              <a:rPr lang="en-GB" dirty="0" smtClean="0"/>
              <a:t>in the</a:t>
            </a:r>
            <a:r>
              <a:rPr lang="en-GB" b="1" dirty="0" smtClean="0"/>
              <a:t> Choose A Connection</a:t>
            </a:r>
            <a:r>
              <a:rPr lang="en-GB" dirty="0" smtClean="0"/>
              <a:t> box, then select </a:t>
            </a:r>
            <a:r>
              <a:rPr lang="en-GB" b="1" dirty="0" smtClean="0"/>
              <a:t>Choose</a:t>
            </a:r>
            <a:r>
              <a:rPr lang="en-GB" b="0" dirty="0" smtClean="0"/>
              <a:t>.</a:t>
            </a:r>
            <a:endParaRPr lang="en-GB" dirty="0" smtClean="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0D9B647-75D1-4346-A8B9-7B70D5FC89EE}" type="slidenum">
              <a:rPr lang="en-GB" smtClean="0"/>
              <a:pPr eaLnBrk="1" hangingPunct="1"/>
              <a:t>282</a:t>
            </a:fld>
            <a:endParaRPr lang="en-GB" smtClean="0"/>
          </a:p>
        </p:txBody>
      </p:sp>
      <p:sp>
        <p:nvSpPr>
          <p:cNvPr id="539651" name="Rectangle 2"/>
          <p:cNvSpPr>
            <a:spLocks noGrp="1" noRot="1" noChangeAspect="1" noChangeArrowheads="1" noTextEdit="1"/>
          </p:cNvSpPr>
          <p:nvPr>
            <p:ph type="sldImg"/>
          </p:nvPr>
        </p:nvSpPr>
        <p:spPr>
          <a:xfrm>
            <a:off x="917575" y="744538"/>
            <a:ext cx="4962525" cy="3722687"/>
          </a:xfrm>
          <a:ln/>
        </p:spPr>
      </p:sp>
      <p:sp>
        <p:nvSpPr>
          <p:cNvPr id="539652" name="Rectangle 3"/>
          <p:cNvSpPr>
            <a:spLocks noGrp="1" noChangeArrowheads="1"/>
          </p:cNvSpPr>
          <p:nvPr>
            <p:ph type="body" idx="1"/>
          </p:nvPr>
        </p:nvSpPr>
        <p:spPr>
          <a:noFill/>
        </p:spPr>
        <p:txBody>
          <a:bodyPr/>
          <a:lstStyle/>
          <a:p>
            <a:pPr eaLnBrk="1" hangingPunct="1"/>
            <a:r>
              <a:rPr lang="en-GB" dirty="0" smtClean="0"/>
              <a:t>A link to COPAC will appear. Always follow this link in the future to start a COPAC search.</a:t>
            </a: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60993D-FDA6-4369-B8A4-5554EDD8FDA7}" type="slidenum">
              <a:rPr lang="en-GB" smtClean="0"/>
              <a:pPr eaLnBrk="1" hangingPunct="1"/>
              <a:t>283</a:t>
            </a:fld>
            <a:endParaRPr lang="en-GB" smtClean="0"/>
          </a:p>
        </p:txBody>
      </p:sp>
      <p:sp>
        <p:nvSpPr>
          <p:cNvPr id="540675" name="Rectangle 2"/>
          <p:cNvSpPr>
            <a:spLocks noGrp="1" noRot="1" noChangeAspect="1" noChangeArrowheads="1" noTextEdit="1"/>
          </p:cNvSpPr>
          <p:nvPr>
            <p:ph type="sldImg"/>
          </p:nvPr>
        </p:nvSpPr>
        <p:spPr>
          <a:xfrm>
            <a:off x="917575" y="744538"/>
            <a:ext cx="4962525" cy="3722687"/>
          </a:xfrm>
          <a:ln/>
        </p:spPr>
      </p:sp>
      <p:sp>
        <p:nvSpPr>
          <p:cNvPr id="540676" name="Rectangle 3"/>
          <p:cNvSpPr>
            <a:spLocks noGrp="1" noChangeArrowheads="1"/>
          </p:cNvSpPr>
          <p:nvPr>
            <p:ph type="body" idx="1"/>
          </p:nvPr>
        </p:nvSpPr>
        <p:spPr>
          <a:noFill/>
        </p:spPr>
        <p:txBody>
          <a:bodyPr/>
          <a:lstStyle/>
          <a:p>
            <a:pPr eaLnBrk="1" hangingPunct="1"/>
            <a:r>
              <a:rPr lang="en-GB" dirty="0" smtClean="0"/>
              <a:t>Add your search criteria. Then click  </a:t>
            </a:r>
            <a:r>
              <a:rPr lang="en-GB" b="1" dirty="0" smtClean="0"/>
              <a:t>Search</a:t>
            </a:r>
            <a:r>
              <a:rPr lang="en-GB" b="0" dirty="0" smtClean="0"/>
              <a:t>.</a:t>
            </a:r>
            <a:endParaRPr lang="en-GB"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get the best results from the </a:t>
            </a:r>
            <a:r>
              <a:rPr lang="en-GB" b="1" dirty="0" smtClean="0"/>
              <a:t>Find Full Text </a:t>
            </a:r>
            <a:r>
              <a:rPr lang="en-GB" dirty="0" smtClean="0"/>
              <a:t>option,</a:t>
            </a:r>
            <a:r>
              <a:rPr lang="en-GB" baseline="0" dirty="0" smtClean="0"/>
              <a:t> ensure that </a:t>
            </a:r>
            <a:r>
              <a:rPr lang="en-GB" b="1" baseline="0" dirty="0" smtClean="0"/>
              <a:t>Web of Knowledge</a:t>
            </a:r>
            <a:r>
              <a:rPr lang="en-GB" baseline="0" dirty="0" smtClean="0"/>
              <a:t>, </a:t>
            </a:r>
            <a:r>
              <a:rPr lang="en-GB" b="1" baseline="0" dirty="0" smtClean="0"/>
              <a:t>DOI</a:t>
            </a:r>
            <a:r>
              <a:rPr lang="en-GB" baseline="0" dirty="0" smtClean="0"/>
              <a:t> and </a:t>
            </a:r>
            <a:r>
              <a:rPr lang="en-GB" b="1" baseline="0" dirty="0" smtClean="0"/>
              <a:t>PubMed </a:t>
            </a:r>
            <a:r>
              <a:rPr lang="en-GB" b="1" baseline="0" dirty="0" err="1" smtClean="0"/>
              <a:t>LinkOut</a:t>
            </a:r>
            <a:r>
              <a:rPr lang="en-GB" b="1" baseline="0" dirty="0" smtClean="0"/>
              <a:t> </a:t>
            </a:r>
            <a:r>
              <a:rPr lang="en-GB" b="0" baseline="0" dirty="0" smtClean="0"/>
              <a:t>are all ticked.</a:t>
            </a:r>
          </a:p>
          <a:p>
            <a:r>
              <a:rPr lang="en-GB" b="0" baseline="0" dirty="0" smtClean="0"/>
              <a:t>This gives maximum retrieval of articles freely available in .</a:t>
            </a:r>
            <a:r>
              <a:rPr lang="en-GB" b="0" baseline="0" dirty="0" err="1" smtClean="0"/>
              <a:t>pdf</a:t>
            </a:r>
            <a:r>
              <a:rPr lang="en-GB" b="0" baseline="0" dirty="0" smtClean="0"/>
              <a:t> format.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a:t>
            </a:fld>
            <a:endParaRPr lang="en-GB"/>
          </a:p>
        </p:txBody>
      </p:sp>
    </p:spTree>
    <p:extLst>
      <p:ext uri="{BB962C8B-B14F-4D97-AF65-F5344CB8AC3E}">
        <p14:creationId xmlns:p14="http://schemas.microsoft.com/office/powerpoint/2010/main" val="165667599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DF203A-B41D-4879-8F31-0F31E0CA8052}" type="slidenum">
              <a:rPr lang="en-GB" smtClean="0"/>
              <a:pPr eaLnBrk="1" hangingPunct="1"/>
              <a:t>284</a:t>
            </a:fld>
            <a:endParaRPr lang="en-GB" smtClean="0"/>
          </a:p>
        </p:txBody>
      </p:sp>
      <p:sp>
        <p:nvSpPr>
          <p:cNvPr id="541699" name="Rectangle 2"/>
          <p:cNvSpPr>
            <a:spLocks noGrp="1" noRot="1" noChangeAspect="1" noChangeArrowheads="1" noTextEdit="1"/>
          </p:cNvSpPr>
          <p:nvPr>
            <p:ph type="sldImg"/>
          </p:nvPr>
        </p:nvSpPr>
        <p:spPr>
          <a:xfrm>
            <a:off x="917575" y="744538"/>
            <a:ext cx="4962525" cy="3722687"/>
          </a:xfrm>
          <a:ln/>
        </p:spPr>
      </p:sp>
      <p:sp>
        <p:nvSpPr>
          <p:cNvPr id="541700" name="Rectangle 3"/>
          <p:cNvSpPr>
            <a:spLocks noGrp="1" noChangeArrowheads="1"/>
          </p:cNvSpPr>
          <p:nvPr>
            <p:ph type="body" idx="1"/>
          </p:nvPr>
        </p:nvSpPr>
        <p:spPr>
          <a:noFill/>
        </p:spPr>
        <p:txBody>
          <a:bodyPr/>
          <a:lstStyle/>
          <a:p>
            <a:pPr eaLnBrk="1" hangingPunct="1"/>
            <a:r>
              <a:rPr lang="en-GB" dirty="0" smtClean="0"/>
              <a:t>The number of results matching the search criteria will be displayed; click </a:t>
            </a:r>
            <a:r>
              <a:rPr lang="en-GB" b="1" dirty="0" smtClean="0"/>
              <a:t>OK</a:t>
            </a:r>
            <a:r>
              <a:rPr lang="en-GB" b="0" dirty="0" smtClean="0"/>
              <a:t>.</a:t>
            </a:r>
            <a:endParaRPr lang="en-GB" dirty="0" smtClean="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05F05A-D48C-4CBF-8960-AD609ACCB975}" type="slidenum">
              <a:rPr lang="en-GB" smtClean="0"/>
              <a:pPr eaLnBrk="1" hangingPunct="1"/>
              <a:t>285</a:t>
            </a:fld>
            <a:endParaRPr lang="en-GB" smtClean="0"/>
          </a:p>
        </p:txBody>
      </p:sp>
      <p:sp>
        <p:nvSpPr>
          <p:cNvPr id="542723" name="Rectangle 2"/>
          <p:cNvSpPr>
            <a:spLocks noGrp="1" noRot="1" noChangeAspect="1" noChangeArrowheads="1" noTextEdit="1"/>
          </p:cNvSpPr>
          <p:nvPr>
            <p:ph type="sldImg"/>
          </p:nvPr>
        </p:nvSpPr>
        <p:spPr>
          <a:xfrm>
            <a:off x="917575" y="744538"/>
            <a:ext cx="4962525" cy="3722687"/>
          </a:xfrm>
          <a:ln/>
        </p:spPr>
      </p:sp>
      <p:sp>
        <p:nvSpPr>
          <p:cNvPr id="542724" name="Rectangle 3"/>
          <p:cNvSpPr>
            <a:spLocks noGrp="1" noChangeArrowheads="1"/>
          </p:cNvSpPr>
          <p:nvPr>
            <p:ph type="body" idx="1"/>
          </p:nvPr>
        </p:nvSpPr>
        <p:spPr>
          <a:noFill/>
        </p:spPr>
        <p:txBody>
          <a:bodyPr/>
          <a:lstStyle/>
          <a:p>
            <a:pPr eaLnBrk="1" hangingPunct="1"/>
            <a:r>
              <a:rPr lang="en-GB" smtClean="0"/>
              <a:t>Your results will be displayed. Unwanted results can be deleted from this group, and will be deleted from All References.</a:t>
            </a: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B3BAAF-3BEF-44A8-98B7-6650D3BDE07A}" type="slidenum">
              <a:rPr lang="en-GB" smtClean="0"/>
              <a:pPr eaLnBrk="1" hangingPunct="1"/>
              <a:t>287</a:t>
            </a:fld>
            <a:endParaRPr lang="en-GB" smtClean="0"/>
          </a:p>
        </p:txBody>
      </p:sp>
      <p:sp>
        <p:nvSpPr>
          <p:cNvPr id="543747" name="Rectangle 2"/>
          <p:cNvSpPr>
            <a:spLocks noGrp="1" noRot="1" noChangeAspect="1" noChangeArrowheads="1" noTextEdit="1"/>
          </p:cNvSpPr>
          <p:nvPr>
            <p:ph type="sldImg"/>
          </p:nvPr>
        </p:nvSpPr>
        <p:spPr>
          <a:xfrm>
            <a:off x="917575" y="744538"/>
            <a:ext cx="4962525" cy="3722687"/>
          </a:xfrm>
          <a:ln/>
        </p:spPr>
      </p:sp>
      <p:sp>
        <p:nvSpPr>
          <p:cNvPr id="543748" name="Rectangle 3"/>
          <p:cNvSpPr>
            <a:spLocks noGrp="1" noChangeArrowheads="1"/>
          </p:cNvSpPr>
          <p:nvPr>
            <p:ph type="body" idx="1"/>
          </p:nvPr>
        </p:nvSpPr>
        <p:spPr>
          <a:noFill/>
        </p:spPr>
        <p:txBody>
          <a:bodyPr/>
          <a:lstStyle/>
          <a:p>
            <a:pPr eaLnBrk="1" hangingPunct="1"/>
            <a:r>
              <a:rPr lang="en-GB" smtClean="0"/>
              <a:t>Search or browse the eprints repository for required items.</a:t>
            </a: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0920381-536E-4F3C-B72C-C00D5A5FC527}" type="slidenum">
              <a:rPr lang="en-GB" smtClean="0"/>
              <a:pPr eaLnBrk="1" hangingPunct="1"/>
              <a:t>288</a:t>
            </a:fld>
            <a:endParaRPr lang="en-GB" smtClean="0"/>
          </a:p>
        </p:txBody>
      </p:sp>
      <p:sp>
        <p:nvSpPr>
          <p:cNvPr id="544771" name="Rectangle 2"/>
          <p:cNvSpPr>
            <a:spLocks noGrp="1" noRot="1" noChangeAspect="1" noChangeArrowheads="1" noTextEdit="1"/>
          </p:cNvSpPr>
          <p:nvPr>
            <p:ph type="sldImg"/>
          </p:nvPr>
        </p:nvSpPr>
        <p:spPr>
          <a:xfrm>
            <a:off x="917575" y="744538"/>
            <a:ext cx="4962525" cy="3722687"/>
          </a:xfrm>
          <a:ln/>
        </p:spPr>
      </p:sp>
      <p:sp>
        <p:nvSpPr>
          <p:cNvPr id="544772" name="Rectangle 3"/>
          <p:cNvSpPr>
            <a:spLocks noGrp="1" noChangeArrowheads="1"/>
          </p:cNvSpPr>
          <p:nvPr>
            <p:ph type="body" idx="1"/>
          </p:nvPr>
        </p:nvSpPr>
        <p:spPr>
          <a:noFill/>
        </p:spPr>
        <p:txBody>
          <a:bodyPr/>
          <a:lstStyle/>
          <a:p>
            <a:pPr eaLnBrk="1" hangingPunct="1"/>
            <a:r>
              <a:rPr lang="en-GB" dirty="0" smtClean="0"/>
              <a:t>Note that the only export option is for all results, so use the </a:t>
            </a:r>
            <a:r>
              <a:rPr lang="en-GB" b="1" dirty="0" smtClean="0"/>
              <a:t>Refine search</a:t>
            </a:r>
            <a:r>
              <a:rPr lang="en-GB" dirty="0" smtClean="0"/>
              <a:t> option to reduce the number of results if necessary.</a:t>
            </a: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6D01C9E-DE3D-4E92-8364-88667D423653}" type="slidenum">
              <a:rPr lang="en-GB" smtClean="0"/>
              <a:pPr eaLnBrk="1" hangingPunct="1"/>
              <a:t>289</a:t>
            </a:fld>
            <a:endParaRPr lang="en-GB" smtClean="0"/>
          </a:p>
        </p:txBody>
      </p:sp>
      <p:sp>
        <p:nvSpPr>
          <p:cNvPr id="545795" name="Rectangle 2"/>
          <p:cNvSpPr>
            <a:spLocks noGrp="1" noRot="1" noChangeAspect="1" noChangeArrowheads="1" noTextEdit="1"/>
          </p:cNvSpPr>
          <p:nvPr>
            <p:ph type="sldImg"/>
          </p:nvPr>
        </p:nvSpPr>
        <p:spPr>
          <a:xfrm>
            <a:off x="917575" y="744538"/>
            <a:ext cx="4962525" cy="3722687"/>
          </a:xfrm>
          <a:ln/>
        </p:spPr>
      </p:sp>
      <p:sp>
        <p:nvSpPr>
          <p:cNvPr id="545796" name="Rectangle 3"/>
          <p:cNvSpPr>
            <a:spLocks noGrp="1" noChangeArrowheads="1"/>
          </p:cNvSpPr>
          <p:nvPr>
            <p:ph type="body" idx="1"/>
          </p:nvPr>
        </p:nvSpPr>
        <p:spPr>
          <a:noFill/>
        </p:spPr>
        <p:txBody>
          <a:bodyPr/>
          <a:lstStyle/>
          <a:p>
            <a:pPr eaLnBrk="1" hangingPunct="1"/>
            <a:r>
              <a:rPr lang="en-GB" dirty="0" smtClean="0"/>
              <a:t>The results must be exported in EndNote format. Click</a:t>
            </a:r>
            <a:r>
              <a:rPr lang="en-GB" b="1" dirty="0" smtClean="0"/>
              <a:t> Export</a:t>
            </a:r>
            <a:r>
              <a:rPr lang="en-GB" dirty="0" smtClean="0"/>
              <a:t>.</a:t>
            </a: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B9D7771-D2B4-40F3-9AB0-34F9C2083F47}" type="slidenum">
              <a:rPr lang="en-GB" smtClean="0"/>
              <a:pPr eaLnBrk="1" hangingPunct="1"/>
              <a:t>290</a:t>
            </a:fld>
            <a:endParaRPr lang="en-GB" smtClean="0"/>
          </a:p>
        </p:txBody>
      </p:sp>
      <p:sp>
        <p:nvSpPr>
          <p:cNvPr id="546819" name="Rectangle 2"/>
          <p:cNvSpPr>
            <a:spLocks noGrp="1" noRot="1" noChangeAspect="1" noChangeArrowheads="1" noTextEdit="1"/>
          </p:cNvSpPr>
          <p:nvPr>
            <p:ph type="sldImg"/>
          </p:nvPr>
        </p:nvSpPr>
        <p:spPr>
          <a:xfrm>
            <a:off x="917575" y="744538"/>
            <a:ext cx="4962525" cy="3722687"/>
          </a:xfrm>
          <a:ln/>
        </p:spPr>
      </p:sp>
      <p:sp>
        <p:nvSpPr>
          <p:cNvPr id="546820" name="Rectangle 3"/>
          <p:cNvSpPr>
            <a:spLocks noGrp="1" noChangeArrowheads="1"/>
          </p:cNvSpPr>
          <p:nvPr>
            <p:ph type="body" idx="1"/>
          </p:nvPr>
        </p:nvSpPr>
        <p:spPr>
          <a:noFill/>
        </p:spPr>
        <p:txBody>
          <a:bodyPr/>
          <a:lstStyle/>
          <a:p>
            <a:pPr eaLnBrk="1" hangingPunct="1"/>
            <a:r>
              <a:rPr lang="en-GB" dirty="0" smtClean="0"/>
              <a:t>This has a .</a:t>
            </a:r>
            <a:r>
              <a:rPr lang="en-GB" dirty="0" err="1" smtClean="0"/>
              <a:t>enw</a:t>
            </a:r>
            <a:r>
              <a:rPr lang="en-GB" dirty="0" smtClean="0"/>
              <a:t> extension: click </a:t>
            </a:r>
            <a:r>
              <a:rPr lang="en-GB" b="1" dirty="0" smtClean="0"/>
              <a:t>Open</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15EC2E-34E3-4273-9039-1482486F87C8}" type="slidenum">
              <a:rPr lang="en-GB" smtClean="0"/>
              <a:pPr eaLnBrk="1" hangingPunct="1"/>
              <a:t>291</a:t>
            </a:fld>
            <a:endParaRPr lang="en-GB" smtClean="0"/>
          </a:p>
        </p:txBody>
      </p:sp>
      <p:sp>
        <p:nvSpPr>
          <p:cNvPr id="551939" name="Rectangle 2"/>
          <p:cNvSpPr>
            <a:spLocks noGrp="1" noRot="1" noChangeAspect="1" noChangeArrowheads="1" noTextEdit="1"/>
          </p:cNvSpPr>
          <p:nvPr>
            <p:ph type="sldImg"/>
          </p:nvPr>
        </p:nvSpPr>
        <p:spPr>
          <a:xfrm>
            <a:off x="917575" y="744538"/>
            <a:ext cx="4962525" cy="3722687"/>
          </a:xfrm>
          <a:ln/>
        </p:spPr>
      </p:sp>
      <p:sp>
        <p:nvSpPr>
          <p:cNvPr id="551940" name="Rectangle 3"/>
          <p:cNvSpPr>
            <a:spLocks noGrp="1" noChangeArrowheads="1"/>
          </p:cNvSpPr>
          <p:nvPr>
            <p:ph type="body" idx="1"/>
          </p:nvPr>
        </p:nvSpPr>
        <p:spPr>
          <a:noFill/>
        </p:spPr>
        <p:txBody>
          <a:bodyPr/>
          <a:lstStyle/>
          <a:p>
            <a:pPr eaLnBrk="1" hangingPunct="1"/>
            <a:r>
              <a:rPr lang="en-GB" dirty="0" smtClean="0"/>
              <a:t>The selected references are imported as a temporary group and are also added to </a:t>
            </a:r>
            <a:r>
              <a:rPr lang="en-GB" b="1" dirty="0" smtClean="0"/>
              <a:t>All References</a:t>
            </a:r>
            <a:r>
              <a:rPr lang="en-GB" dirty="0" smtClean="0"/>
              <a:t>. Unwanted references can be discarded at this stage if necessary.</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9E1B6F1-F6E1-4074-80CF-BF81B4797449}" type="slidenum">
              <a:rPr lang="en-GB" smtClean="0"/>
              <a:pPr eaLnBrk="1" hangingPunct="1"/>
              <a:t>292</a:t>
            </a:fld>
            <a:endParaRPr lang="en-GB" smtClean="0"/>
          </a:p>
        </p:txBody>
      </p:sp>
      <p:sp>
        <p:nvSpPr>
          <p:cNvPr id="552963" name="Rectangle 2"/>
          <p:cNvSpPr>
            <a:spLocks noGrp="1" noRot="1" noChangeAspect="1" noChangeArrowheads="1" noTextEdit="1"/>
          </p:cNvSpPr>
          <p:nvPr>
            <p:ph type="sldImg"/>
          </p:nvPr>
        </p:nvSpPr>
        <p:spPr>
          <a:xfrm>
            <a:off x="917575" y="744538"/>
            <a:ext cx="4962525" cy="3722687"/>
          </a:xfrm>
          <a:ln/>
        </p:spPr>
      </p:sp>
      <p:sp>
        <p:nvSpPr>
          <p:cNvPr id="552964" name="Rectangle 3"/>
          <p:cNvSpPr>
            <a:spLocks noGrp="1" noChangeArrowheads="1"/>
          </p:cNvSpPr>
          <p:nvPr>
            <p:ph type="body" idx="1"/>
          </p:nvPr>
        </p:nvSpPr>
        <p:spPr>
          <a:noFill/>
        </p:spPr>
        <p:txBody>
          <a:bodyPr/>
          <a:lstStyle/>
          <a:p>
            <a:pPr eaLnBrk="1" hangingPunct="1"/>
            <a:r>
              <a:rPr lang="en-GB" smtClean="0"/>
              <a:t>The URL field carries a hyperlink to the eprint record</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2D4105D-EABB-457D-9EA6-16F834D02352}" type="slidenum">
              <a:rPr lang="en-GB" smtClean="0"/>
              <a:pPr eaLnBrk="1" hangingPunct="1"/>
              <a:t>294</a:t>
            </a:fld>
            <a:endParaRPr lang="en-GB" smtClean="0"/>
          </a:p>
        </p:txBody>
      </p:sp>
      <p:sp>
        <p:nvSpPr>
          <p:cNvPr id="553987" name="Rectangle 2"/>
          <p:cNvSpPr>
            <a:spLocks noGrp="1" noRot="1" noChangeAspect="1" noChangeArrowheads="1" noTextEdit="1"/>
          </p:cNvSpPr>
          <p:nvPr>
            <p:ph type="sldImg"/>
          </p:nvPr>
        </p:nvSpPr>
        <p:spPr>
          <a:xfrm>
            <a:off x="917575" y="744538"/>
            <a:ext cx="4962525" cy="3722687"/>
          </a:xfrm>
          <a:ln/>
        </p:spPr>
      </p:sp>
      <p:sp>
        <p:nvSpPr>
          <p:cNvPr id="55398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It is possible</a:t>
            </a:r>
            <a:r>
              <a:rPr lang="en-GB" baseline="0" dirty="0" smtClean="0"/>
              <a:t> to synchronise the EndNote library with your library on EndNote Web. Most importantly, this enables you to access your references and work with them, even if you are using a computer that does not have EndNote X6 installed. You can also give others access to some or all of the references you are using.</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dirty="0" smtClean="0"/>
              <a:t>The process must be setup from the EndNote X6 program and requires registration on the Web of Knowledge database, which hosts EndNote Web.</a:t>
            </a:r>
            <a:endParaRPr lang="en-GB" dirty="0" smtClean="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64AE77-916A-4E66-9586-FB813E35F332}" type="slidenum">
              <a:rPr lang="en-GB" smtClean="0"/>
              <a:pPr eaLnBrk="1" hangingPunct="1"/>
              <a:t>295</a:t>
            </a:fld>
            <a:endParaRPr lang="en-GB" smtClean="0"/>
          </a:p>
        </p:txBody>
      </p:sp>
      <p:sp>
        <p:nvSpPr>
          <p:cNvPr id="555011" name="Rectangle 2"/>
          <p:cNvSpPr>
            <a:spLocks noGrp="1" noRot="1" noChangeAspect="1" noChangeArrowheads="1" noTextEdit="1"/>
          </p:cNvSpPr>
          <p:nvPr>
            <p:ph type="sldImg"/>
          </p:nvPr>
        </p:nvSpPr>
        <p:spPr>
          <a:xfrm>
            <a:off x="917575" y="744538"/>
            <a:ext cx="4962525" cy="3722687"/>
          </a:xfrm>
          <a:ln/>
        </p:spPr>
      </p:sp>
      <p:sp>
        <p:nvSpPr>
          <p:cNvPr id="555012" name="Rectangle 3"/>
          <p:cNvSpPr>
            <a:spLocks noGrp="1" noChangeArrowheads="1"/>
          </p:cNvSpPr>
          <p:nvPr>
            <p:ph type="body" idx="1"/>
          </p:nvPr>
        </p:nvSpPr>
        <p:spPr>
          <a:noFill/>
        </p:spPr>
        <p:txBody>
          <a:bodyPr/>
          <a:lstStyle/>
          <a:p>
            <a:pPr eaLnBrk="1" hangingPunct="1"/>
            <a:r>
              <a:rPr lang="en-GB" dirty="0" smtClean="0"/>
              <a:t>To set up an identity on the Web of Knowledge, choose the database from the A - Z list.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Open the Read/Unread option to use the bullets beside each library entry in the way that suits you best.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31</a:t>
            </a:fld>
            <a:endParaRPr lang="en-GB"/>
          </a:p>
        </p:txBody>
      </p:sp>
    </p:spTree>
    <p:extLst>
      <p:ext uri="{BB962C8B-B14F-4D97-AF65-F5344CB8AC3E}">
        <p14:creationId xmlns:p14="http://schemas.microsoft.com/office/powerpoint/2010/main" val="95490611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78BFB36-27E7-4535-A521-1667A28B4B03}" type="slidenum">
              <a:rPr lang="en-GB" smtClean="0"/>
              <a:pPr eaLnBrk="1" hangingPunct="1"/>
              <a:t>296</a:t>
            </a:fld>
            <a:endParaRPr lang="en-GB" smtClean="0"/>
          </a:p>
        </p:txBody>
      </p:sp>
      <p:sp>
        <p:nvSpPr>
          <p:cNvPr id="556035" name="Rectangle 2"/>
          <p:cNvSpPr>
            <a:spLocks noGrp="1" noRot="1" noChangeAspect="1" noChangeArrowheads="1" noTextEdit="1"/>
          </p:cNvSpPr>
          <p:nvPr>
            <p:ph type="sldImg"/>
          </p:nvPr>
        </p:nvSpPr>
        <p:spPr>
          <a:xfrm>
            <a:off x="917575" y="744538"/>
            <a:ext cx="4962525" cy="3722687"/>
          </a:xfrm>
          <a:ln/>
        </p:spPr>
      </p:sp>
      <p:sp>
        <p:nvSpPr>
          <p:cNvPr id="556036" name="Rectangle 3"/>
          <p:cNvSpPr>
            <a:spLocks noGrp="1" noChangeArrowheads="1"/>
          </p:cNvSpPr>
          <p:nvPr>
            <p:ph type="body" idx="1"/>
          </p:nvPr>
        </p:nvSpPr>
        <p:spPr>
          <a:noFill/>
        </p:spPr>
        <p:txBody>
          <a:bodyPr/>
          <a:lstStyle/>
          <a:p>
            <a:pPr eaLnBrk="1" hangingPunct="1"/>
            <a:r>
              <a:rPr lang="en-GB" dirty="0" smtClean="0"/>
              <a:t>Follow the</a:t>
            </a:r>
            <a:r>
              <a:rPr lang="en-GB" b="1" dirty="0" smtClean="0"/>
              <a:t> Web of Knowledge</a:t>
            </a:r>
            <a:r>
              <a:rPr lang="en-GB" dirty="0" smtClean="0"/>
              <a:t> link.</a:t>
            </a: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5368835-6BA9-4E61-BA26-0ECF9DCB662B}" type="slidenum">
              <a:rPr lang="en-GB" smtClean="0"/>
              <a:pPr eaLnBrk="1" hangingPunct="1"/>
              <a:t>297</a:t>
            </a:fld>
            <a:endParaRPr lang="en-GB" smtClean="0"/>
          </a:p>
        </p:txBody>
      </p:sp>
      <p:sp>
        <p:nvSpPr>
          <p:cNvPr id="557059" name="Rectangle 2"/>
          <p:cNvSpPr>
            <a:spLocks noGrp="1" noRot="1" noChangeAspect="1" noChangeArrowheads="1" noTextEdit="1"/>
          </p:cNvSpPr>
          <p:nvPr>
            <p:ph type="sldImg"/>
          </p:nvPr>
        </p:nvSpPr>
        <p:spPr>
          <a:xfrm>
            <a:off x="917575" y="744538"/>
            <a:ext cx="4962525" cy="3722687"/>
          </a:xfrm>
          <a:ln/>
        </p:spPr>
      </p:sp>
      <p:sp>
        <p:nvSpPr>
          <p:cNvPr id="557060" name="Rectangle 3"/>
          <p:cNvSpPr>
            <a:spLocks noGrp="1" noChangeArrowheads="1"/>
          </p:cNvSpPr>
          <p:nvPr>
            <p:ph type="body" idx="1"/>
          </p:nvPr>
        </p:nvSpPr>
        <p:spPr>
          <a:noFill/>
        </p:spPr>
        <p:txBody>
          <a:bodyPr/>
          <a:lstStyle/>
          <a:p>
            <a:pPr eaLnBrk="1" hangingPunct="1"/>
            <a:r>
              <a:rPr lang="en-GB" dirty="0" smtClean="0"/>
              <a:t>If you have not previously created a user area on Web of Knowledge, follow the </a:t>
            </a:r>
            <a:r>
              <a:rPr lang="en-GB" b="1" dirty="0" smtClean="0"/>
              <a:t>Register</a:t>
            </a:r>
            <a:r>
              <a:rPr lang="en-GB" dirty="0" smtClean="0"/>
              <a:t> link. </a:t>
            </a: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66AC287-8D47-4717-A682-58368F9E90B6}" type="slidenum">
              <a:rPr lang="en-GB" smtClean="0"/>
              <a:pPr eaLnBrk="1" hangingPunct="1"/>
              <a:t>298</a:t>
            </a:fld>
            <a:endParaRPr lang="en-GB" smtClean="0"/>
          </a:p>
        </p:txBody>
      </p:sp>
      <p:sp>
        <p:nvSpPr>
          <p:cNvPr id="558083" name="Rectangle 2"/>
          <p:cNvSpPr>
            <a:spLocks noGrp="1" noRot="1" noChangeAspect="1" noChangeArrowheads="1" noTextEdit="1"/>
          </p:cNvSpPr>
          <p:nvPr>
            <p:ph type="sldImg"/>
          </p:nvPr>
        </p:nvSpPr>
        <p:spPr>
          <a:xfrm>
            <a:off x="917575" y="744538"/>
            <a:ext cx="4962525" cy="3722687"/>
          </a:xfrm>
          <a:ln/>
        </p:spPr>
      </p:sp>
      <p:sp>
        <p:nvSpPr>
          <p:cNvPr id="558084" name="Rectangle 3"/>
          <p:cNvSpPr>
            <a:spLocks noGrp="1" noChangeArrowheads="1"/>
          </p:cNvSpPr>
          <p:nvPr>
            <p:ph type="body" idx="1"/>
          </p:nvPr>
        </p:nvSpPr>
        <p:spPr>
          <a:noFill/>
        </p:spPr>
        <p:txBody>
          <a:bodyPr/>
          <a:lstStyle/>
          <a:p>
            <a:pPr eaLnBrk="1" hangingPunct="1"/>
            <a:r>
              <a:rPr lang="en-GB" dirty="0" smtClean="0"/>
              <a:t>On future occasions you can sign in using your email address and the password you have created (it</a:t>
            </a:r>
            <a:r>
              <a:rPr lang="en-GB" baseline="0" dirty="0" smtClean="0"/>
              <a:t> is best not to use your university password, which changes every six months)</a:t>
            </a:r>
            <a:endParaRPr lang="en-GB" dirty="0" smtClean="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8D2C59-239E-48F6-8B79-BAA51B58F549}" type="slidenum">
              <a:rPr lang="en-GB" smtClean="0"/>
              <a:pPr eaLnBrk="1" hangingPunct="1"/>
              <a:t>299</a:t>
            </a:fld>
            <a:endParaRPr lang="en-GB" smtClean="0"/>
          </a:p>
        </p:txBody>
      </p:sp>
      <p:sp>
        <p:nvSpPr>
          <p:cNvPr id="559107" name="Rectangle 2"/>
          <p:cNvSpPr>
            <a:spLocks noGrp="1" noRot="1" noChangeAspect="1" noChangeArrowheads="1" noTextEdit="1"/>
          </p:cNvSpPr>
          <p:nvPr>
            <p:ph type="sldImg"/>
          </p:nvPr>
        </p:nvSpPr>
        <p:spPr>
          <a:xfrm>
            <a:off x="917575" y="744538"/>
            <a:ext cx="4962525" cy="3722687"/>
          </a:xfrm>
          <a:ln/>
        </p:spPr>
      </p:sp>
      <p:sp>
        <p:nvSpPr>
          <p:cNvPr id="559108" name="Rectangle 3"/>
          <p:cNvSpPr>
            <a:spLocks noGrp="1" noChangeArrowheads="1"/>
          </p:cNvSpPr>
          <p:nvPr>
            <p:ph type="body" idx="1"/>
          </p:nvPr>
        </p:nvSpPr>
        <p:spPr>
          <a:noFill/>
        </p:spPr>
        <p:txBody>
          <a:bodyPr/>
          <a:lstStyle/>
          <a:p>
            <a:pPr eaLnBrk="1" hangingPunct="1"/>
            <a:r>
              <a:rPr lang="en-GB" dirty="0" smtClean="0"/>
              <a:t>Select the </a:t>
            </a:r>
            <a:r>
              <a:rPr lang="en-GB" b="1" dirty="0" smtClean="0"/>
              <a:t>My EndNote Web</a:t>
            </a:r>
            <a:r>
              <a:rPr lang="en-GB" dirty="0" smtClean="0"/>
              <a:t> link.</a:t>
            </a:r>
          </a:p>
          <a:p>
            <a:pPr eaLnBrk="1" hangingPunct="1"/>
            <a:endParaRPr lang="en-GB" dirty="0"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When the EndNote library has been synchronised, all references, and custom groups, will appear on the </a:t>
            </a:r>
            <a:r>
              <a:rPr lang="en-GB" b="1" dirty="0" smtClean="0"/>
              <a:t>My References </a:t>
            </a:r>
            <a:r>
              <a:rPr lang="en-GB" dirty="0" smtClean="0"/>
              <a:t>tab.</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300</a:t>
            </a:fld>
            <a:endParaRPr lang="en-GB"/>
          </a:p>
        </p:txBody>
      </p:sp>
    </p:spTree>
    <p:extLst>
      <p:ext uri="{BB962C8B-B14F-4D97-AF65-F5344CB8AC3E}">
        <p14:creationId xmlns:p14="http://schemas.microsoft.com/office/powerpoint/2010/main" val="241199155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set up synchronising,</a:t>
            </a:r>
            <a:r>
              <a:rPr lang="en-GB" baseline="0" dirty="0" smtClean="0"/>
              <a:t> in EndNote X6 go to </a:t>
            </a:r>
            <a:r>
              <a:rPr lang="en-GB" b="1" baseline="0" dirty="0" smtClean="0"/>
              <a:t>Edit, Preferences</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301</a:t>
            </a:fld>
            <a:endParaRPr lang="en-GB"/>
          </a:p>
        </p:txBody>
      </p:sp>
    </p:spTree>
    <p:extLst>
      <p:ext uri="{BB962C8B-B14F-4D97-AF65-F5344CB8AC3E}">
        <p14:creationId xmlns:p14="http://schemas.microsoft.com/office/powerpoint/2010/main" val="308185828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Sync</a:t>
            </a:r>
            <a:r>
              <a:rPr lang="en-GB" dirty="0" smtClean="0"/>
              <a:t> option.</a:t>
            </a:r>
          </a:p>
          <a:p>
            <a:r>
              <a:rPr lang="en-GB" dirty="0" smtClean="0"/>
              <a:t>Input the email address and password as used for Web</a:t>
            </a:r>
            <a:r>
              <a:rPr lang="en-GB" baseline="0" dirty="0" smtClean="0"/>
              <a:t> of Knowledge, and choose when you wish to sync the library: any combination of the options can be chosen.</a:t>
            </a:r>
          </a:p>
          <a:p>
            <a:r>
              <a:rPr lang="en-GB" baseline="0" dirty="0" smtClean="0"/>
              <a:t>Then click </a:t>
            </a:r>
            <a:r>
              <a:rPr lang="en-GB" b="1" baseline="0" dirty="0" smtClean="0"/>
              <a:t>Apply. </a:t>
            </a:r>
            <a:r>
              <a:rPr lang="en-GB" b="0" baseline="0" dirty="0" smtClean="0"/>
              <a:t>If this option is greyed out on future visits, click </a:t>
            </a:r>
            <a:r>
              <a:rPr lang="en-GB" b="1" baseline="0" dirty="0" smtClean="0"/>
              <a:t>OK</a:t>
            </a:r>
            <a:r>
              <a:rPr lang="en-GB" b="0"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302</a:t>
            </a:fld>
            <a:endParaRPr lang="en-GB"/>
          </a:p>
        </p:txBody>
      </p:sp>
    </p:spTree>
    <p:extLst>
      <p:ext uri="{BB962C8B-B14F-4D97-AF65-F5344CB8AC3E}">
        <p14:creationId xmlns:p14="http://schemas.microsoft.com/office/powerpoint/2010/main" val="1016514759"/>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To synchronise the library</a:t>
            </a:r>
            <a:r>
              <a:rPr lang="en-GB" baseline="0" dirty="0" smtClean="0"/>
              <a:t> manually at any time, and to set up sync, click the </a:t>
            </a:r>
            <a:r>
              <a:rPr lang="en-GB" b="1" baseline="0" dirty="0" smtClean="0"/>
              <a:t>sync</a:t>
            </a:r>
            <a:r>
              <a:rPr lang="en-GB" baseline="0" dirty="0" smtClean="0"/>
              <a:t> icon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303</a:t>
            </a:fld>
            <a:endParaRPr lang="en-GB"/>
          </a:p>
        </p:txBody>
      </p:sp>
    </p:spTree>
    <p:extLst>
      <p:ext uri="{BB962C8B-B14F-4D97-AF65-F5344CB8AC3E}">
        <p14:creationId xmlns:p14="http://schemas.microsoft.com/office/powerpoint/2010/main" val="255699191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It is recommended that you backup the library before starting this procedure. This</a:t>
            </a:r>
            <a:r>
              <a:rPr lang="en-GB" baseline="0" dirty="0" smtClean="0"/>
              <a:t> creates a compressed library - note  that this will not be automatically updated.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304</a:t>
            </a:fld>
            <a:endParaRPr lang="en-GB"/>
          </a:p>
        </p:txBody>
      </p:sp>
    </p:spTree>
    <p:extLst>
      <p:ext uri="{BB962C8B-B14F-4D97-AF65-F5344CB8AC3E}">
        <p14:creationId xmlns:p14="http://schemas.microsoft.com/office/powerpoint/2010/main" val="222859488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first synchronisation will take a long</a:t>
            </a:r>
            <a:r>
              <a:rPr lang="en-GB" baseline="0" dirty="0" smtClean="0"/>
              <a:t> time - even with only a few references. Group and record counts will vary because of items in the trash, and Smart groups, none of which is synchronised.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305</a:t>
            </a:fld>
            <a:endParaRPr lang="en-GB"/>
          </a:p>
        </p:txBody>
      </p:sp>
    </p:spTree>
    <p:extLst>
      <p:ext uri="{BB962C8B-B14F-4D97-AF65-F5344CB8AC3E}">
        <p14:creationId xmlns:p14="http://schemas.microsoft.com/office/powerpoint/2010/main" val="3945026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Set criteria for the Sync function here: enter the email address and password used for Web of Knowledge and</a:t>
            </a:r>
            <a:r>
              <a:rPr lang="en-GB" baseline="0" dirty="0" smtClean="0"/>
              <a:t> decide when to Sync your EndNote Library with EndNote Web.</a:t>
            </a:r>
            <a:r>
              <a:rPr lang="en-GB" dirty="0" smtClean="0"/>
              <a:t> Click </a:t>
            </a:r>
            <a:r>
              <a:rPr lang="en-GB" b="1" dirty="0" smtClean="0"/>
              <a:t>Apply. </a:t>
            </a:r>
            <a:r>
              <a:rPr lang="en-GB" b="0" dirty="0" smtClean="0"/>
              <a:t>See the section</a:t>
            </a:r>
            <a:r>
              <a:rPr lang="en-GB" b="0" baseline="0" dirty="0" smtClean="0"/>
              <a:t> on Syncing the EndNote Library for more information.</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32</a:t>
            </a:fld>
            <a:endParaRPr lang="en-GB"/>
          </a:p>
        </p:txBody>
      </p:sp>
    </p:spTree>
    <p:extLst>
      <p:ext uri="{BB962C8B-B14F-4D97-AF65-F5344CB8AC3E}">
        <p14:creationId xmlns:p14="http://schemas.microsoft.com/office/powerpoint/2010/main" val="258709851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sync status is displayed in the left hand panel. A blue symbol indicates that synchronisation</a:t>
            </a:r>
            <a:r>
              <a:rPr lang="en-GB" baseline="0" dirty="0" smtClean="0"/>
              <a:t> is complete, red indicates that there are conflicts to be resolved, which might happen if changes had been made to a record in both EndNote and EndNote Web since the last synchronisation.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306</a:t>
            </a:fld>
            <a:endParaRPr lang="en-GB"/>
          </a:p>
        </p:txBody>
      </p:sp>
    </p:spTree>
    <p:extLst>
      <p:ext uri="{BB962C8B-B14F-4D97-AF65-F5344CB8AC3E}">
        <p14:creationId xmlns:p14="http://schemas.microsoft.com/office/powerpoint/2010/main" val="218972428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EndNote</a:t>
            </a:r>
            <a:r>
              <a:rPr lang="en-GB" baseline="0" dirty="0" smtClean="0"/>
              <a:t> Web can be used to share references with others, for example in a research group.</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307</a:t>
            </a:fld>
            <a:endParaRPr lang="en-GB"/>
          </a:p>
        </p:txBody>
      </p:sp>
    </p:spTree>
    <p:extLst>
      <p:ext uri="{BB962C8B-B14F-4D97-AF65-F5344CB8AC3E}">
        <p14:creationId xmlns:p14="http://schemas.microsoft.com/office/powerpoint/2010/main" val="135187859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C52DFB-E207-4C84-B273-AE852F650877}" type="slidenum">
              <a:rPr lang="en-GB" smtClean="0"/>
              <a:pPr eaLnBrk="1" hangingPunct="1"/>
              <a:t>308</a:t>
            </a:fld>
            <a:endParaRPr lang="en-GB" smtClean="0"/>
          </a:p>
        </p:txBody>
      </p:sp>
      <p:sp>
        <p:nvSpPr>
          <p:cNvPr id="562179" name="Rectangle 2"/>
          <p:cNvSpPr>
            <a:spLocks noGrp="1" noRot="1" noChangeAspect="1" noChangeArrowheads="1" noTextEdit="1"/>
          </p:cNvSpPr>
          <p:nvPr>
            <p:ph type="sldImg"/>
          </p:nvPr>
        </p:nvSpPr>
        <p:spPr>
          <a:xfrm>
            <a:off x="917575" y="744538"/>
            <a:ext cx="4962525" cy="3722687"/>
          </a:xfrm>
          <a:ln/>
        </p:spPr>
      </p:sp>
      <p:sp>
        <p:nvSpPr>
          <p:cNvPr id="56218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To set up sharing,</a:t>
            </a:r>
            <a:r>
              <a:rPr lang="en-GB" baseline="0" dirty="0" smtClean="0"/>
              <a:t> in EndNote Web, go to </a:t>
            </a:r>
            <a:r>
              <a:rPr lang="en-GB" dirty="0" smtClean="0"/>
              <a:t>the </a:t>
            </a:r>
            <a:r>
              <a:rPr lang="en-GB" b="1" dirty="0" smtClean="0"/>
              <a:t>Organize,</a:t>
            </a:r>
            <a:r>
              <a:rPr lang="en-GB" b="1" baseline="0" dirty="0" smtClean="0"/>
              <a:t> Manage My Groups </a:t>
            </a:r>
            <a:r>
              <a:rPr lang="en-GB" dirty="0" smtClean="0"/>
              <a:t>tab,  and choose </a:t>
            </a:r>
            <a:r>
              <a:rPr lang="en-GB" b="1" dirty="0" smtClean="0"/>
              <a:t>Manage Sharing</a:t>
            </a:r>
            <a:r>
              <a:rPr lang="en-GB" b="1" baseline="0" dirty="0" smtClean="0"/>
              <a:t> </a:t>
            </a:r>
            <a:r>
              <a:rPr lang="en-GB" b="0" baseline="0" dirty="0" smtClean="0"/>
              <a:t>for the specific group</a:t>
            </a:r>
            <a:r>
              <a:rPr lang="en-GB" b="1" dirty="0" smtClean="0"/>
              <a:t>.</a:t>
            </a: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978F8C5-3DA0-4D09-8605-899A663DD25B}" type="slidenum">
              <a:rPr lang="en-GB" smtClean="0"/>
              <a:pPr eaLnBrk="1" hangingPunct="1"/>
              <a:t>309</a:t>
            </a:fld>
            <a:endParaRPr lang="en-GB" smtClean="0"/>
          </a:p>
        </p:txBody>
      </p:sp>
      <p:sp>
        <p:nvSpPr>
          <p:cNvPr id="563203" name="Rectangle 2"/>
          <p:cNvSpPr>
            <a:spLocks noGrp="1" noRot="1" noChangeAspect="1" noChangeArrowheads="1" noTextEdit="1"/>
          </p:cNvSpPr>
          <p:nvPr>
            <p:ph type="sldImg"/>
          </p:nvPr>
        </p:nvSpPr>
        <p:spPr>
          <a:xfrm>
            <a:off x="917575" y="744538"/>
            <a:ext cx="4962525" cy="3722687"/>
          </a:xfrm>
          <a:ln/>
        </p:spPr>
      </p:sp>
      <p:sp>
        <p:nvSpPr>
          <p:cNvPr id="563204" name="Rectangle 3"/>
          <p:cNvSpPr>
            <a:spLocks noGrp="1" noChangeArrowheads="1"/>
          </p:cNvSpPr>
          <p:nvPr>
            <p:ph type="body" idx="1"/>
          </p:nvPr>
        </p:nvSpPr>
        <p:spPr>
          <a:noFill/>
        </p:spPr>
        <p:txBody>
          <a:bodyPr/>
          <a:lstStyle/>
          <a:p>
            <a:pPr eaLnBrk="1" hangingPunct="1"/>
            <a:r>
              <a:rPr lang="en-GB" b="0" dirty="0" smtClean="0"/>
              <a:t>Then</a:t>
            </a:r>
            <a:r>
              <a:rPr lang="en-GB" b="0" baseline="0" dirty="0" smtClean="0"/>
              <a:t> click on </a:t>
            </a:r>
            <a:r>
              <a:rPr lang="en-GB" b="1" baseline="0" dirty="0" smtClean="0"/>
              <a:t>Start sharing this group</a:t>
            </a:r>
            <a:r>
              <a:rPr lang="en-GB" b="0" baseline="0" dirty="0" smtClean="0"/>
              <a:t>.</a:t>
            </a:r>
            <a:endParaRPr lang="en-GB" b="0" dirty="0" smtClean="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9493C8A-A85B-4281-A30E-35C1354D4E0C}" type="slidenum">
              <a:rPr lang="en-GB" smtClean="0"/>
              <a:pPr eaLnBrk="1" hangingPunct="1"/>
              <a:t>310</a:t>
            </a:fld>
            <a:endParaRPr lang="en-GB" smtClean="0"/>
          </a:p>
        </p:txBody>
      </p:sp>
      <p:sp>
        <p:nvSpPr>
          <p:cNvPr id="564227" name="Rectangle 2"/>
          <p:cNvSpPr>
            <a:spLocks noGrp="1" noRot="1" noChangeAspect="1" noChangeArrowheads="1" noTextEdit="1"/>
          </p:cNvSpPr>
          <p:nvPr>
            <p:ph type="sldImg"/>
          </p:nvPr>
        </p:nvSpPr>
        <p:spPr>
          <a:xfrm>
            <a:off x="917575" y="744538"/>
            <a:ext cx="4962525" cy="3722687"/>
          </a:xfrm>
          <a:ln/>
        </p:spPr>
      </p:sp>
      <p:sp>
        <p:nvSpPr>
          <p:cNvPr id="564228" name="Rectangle 3"/>
          <p:cNvSpPr>
            <a:spLocks noGrp="1" noChangeArrowheads="1"/>
          </p:cNvSpPr>
          <p:nvPr>
            <p:ph type="body" idx="1"/>
          </p:nvPr>
        </p:nvSpPr>
        <p:spPr>
          <a:noFill/>
        </p:spPr>
        <p:txBody>
          <a:bodyPr/>
          <a:lstStyle/>
          <a:p>
            <a:pPr eaLnBrk="1" hangingPunct="1"/>
            <a:r>
              <a:rPr lang="en-GB" dirty="0" smtClean="0"/>
              <a:t>Add the email addresses of the people you wish to share your group with; they will need to have an (updated) EndNote Web account. Choose access, </a:t>
            </a:r>
            <a:r>
              <a:rPr lang="en-GB" b="1" dirty="0" smtClean="0"/>
              <a:t>Read only</a:t>
            </a:r>
            <a:r>
              <a:rPr lang="en-GB" dirty="0" smtClean="0"/>
              <a:t> or </a:t>
            </a:r>
            <a:r>
              <a:rPr lang="en-GB" b="1" dirty="0" smtClean="0"/>
              <a:t>Read &amp; Write</a:t>
            </a:r>
            <a:r>
              <a:rPr lang="en-GB" dirty="0" smtClean="0"/>
              <a:t>, then </a:t>
            </a:r>
            <a:r>
              <a:rPr lang="en-GB" b="1" dirty="0" smtClean="0"/>
              <a:t>Apply</a:t>
            </a:r>
            <a:r>
              <a:rPr lang="en-GB" dirty="0" smtClean="0"/>
              <a:t>. Note that for copyright reasons, attachments</a:t>
            </a:r>
            <a:r>
              <a:rPr lang="en-GB" baseline="0" dirty="0" smtClean="0"/>
              <a:t> are not shared.</a:t>
            </a:r>
            <a:endParaRPr lang="en-GB" dirty="0" smtClean="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EC25C55-9B10-4820-B444-1852DA091C4C}" type="slidenum">
              <a:rPr lang="en-GB" smtClean="0"/>
              <a:pPr eaLnBrk="1" hangingPunct="1"/>
              <a:t>311</a:t>
            </a:fld>
            <a:endParaRPr lang="en-GB" smtClean="0"/>
          </a:p>
        </p:txBody>
      </p:sp>
      <p:sp>
        <p:nvSpPr>
          <p:cNvPr id="565251" name="Rectangle 2"/>
          <p:cNvSpPr>
            <a:spLocks noGrp="1" noRot="1" noChangeAspect="1" noChangeArrowheads="1" noTextEdit="1"/>
          </p:cNvSpPr>
          <p:nvPr>
            <p:ph type="sldImg"/>
          </p:nvPr>
        </p:nvSpPr>
        <p:spPr>
          <a:xfrm>
            <a:off x="917575" y="744538"/>
            <a:ext cx="4962525" cy="3722687"/>
          </a:xfrm>
          <a:ln/>
        </p:spPr>
      </p:sp>
      <p:sp>
        <p:nvSpPr>
          <p:cNvPr id="565252" name="Rectangle 3"/>
          <p:cNvSpPr>
            <a:spLocks noGrp="1" noChangeArrowheads="1"/>
          </p:cNvSpPr>
          <p:nvPr>
            <p:ph type="body" idx="1"/>
          </p:nvPr>
        </p:nvSpPr>
        <p:spPr>
          <a:noFill/>
        </p:spPr>
        <p:txBody>
          <a:bodyPr/>
          <a:lstStyle/>
          <a:p>
            <a:pPr eaLnBrk="1" hangingPunct="1"/>
            <a:r>
              <a:rPr lang="en-GB" dirty="0" smtClean="0"/>
              <a:t>Sharing levels can be changed at any time</a:t>
            </a:r>
            <a:r>
              <a:rPr lang="en-GB" baseline="0" dirty="0" smtClean="0"/>
              <a:t> for individual members of a group.</a:t>
            </a:r>
            <a:endParaRPr lang="en-GB" dirty="0" smtClean="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0C6BEF-34E6-4E57-9724-94BF8B5DDCF5}" type="slidenum">
              <a:rPr lang="en-GB" smtClean="0"/>
              <a:pPr eaLnBrk="1" hangingPunct="1"/>
              <a:t>312</a:t>
            </a:fld>
            <a:endParaRPr lang="en-GB" smtClean="0"/>
          </a:p>
        </p:txBody>
      </p:sp>
      <p:sp>
        <p:nvSpPr>
          <p:cNvPr id="571395" name="Rectangle 2"/>
          <p:cNvSpPr>
            <a:spLocks noGrp="1" noRot="1" noChangeAspect="1" noChangeArrowheads="1" noTextEdit="1"/>
          </p:cNvSpPr>
          <p:nvPr>
            <p:ph type="sldImg"/>
          </p:nvPr>
        </p:nvSpPr>
        <p:spPr>
          <a:xfrm>
            <a:off x="917575" y="744538"/>
            <a:ext cx="4962525" cy="3722687"/>
          </a:xfrm>
          <a:ln/>
        </p:spPr>
      </p:sp>
      <p:sp>
        <p:nvSpPr>
          <p:cNvPr id="571396" name="Rectangle 3"/>
          <p:cNvSpPr>
            <a:spLocks noGrp="1" noChangeArrowheads="1"/>
          </p:cNvSpPr>
          <p:nvPr>
            <p:ph type="body" idx="1"/>
          </p:nvPr>
        </p:nvSpPr>
        <p:spPr>
          <a:noFill/>
        </p:spPr>
        <p:txBody>
          <a:bodyPr/>
          <a:lstStyle/>
          <a:p>
            <a:pPr eaLnBrk="1" hangingPunct="1"/>
            <a:r>
              <a:rPr lang="en-GB" dirty="0" smtClean="0"/>
              <a:t>Click on </a:t>
            </a:r>
            <a:r>
              <a:rPr lang="en-GB" b="1" dirty="0" smtClean="0"/>
              <a:t>Organize, Others' Groups </a:t>
            </a:r>
            <a:r>
              <a:rPr lang="en-GB" dirty="0" smtClean="0"/>
              <a:t>to access references that other people have shared with you</a:t>
            </a:r>
            <a:r>
              <a:rPr lang="en-GB" baseline="0" dirty="0" smtClean="0"/>
              <a:t> in a similar way</a:t>
            </a:r>
            <a:endParaRPr lang="en-GB" dirty="0" smtClean="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F414E8-8F7B-4ECF-A8A0-96B82B22C15F}" type="slidenum">
              <a:rPr lang="en-GB" smtClean="0"/>
              <a:pPr eaLnBrk="1" hangingPunct="1"/>
              <a:t>313</a:t>
            </a:fld>
            <a:endParaRPr lang="en-GB" smtClean="0"/>
          </a:p>
        </p:txBody>
      </p:sp>
      <p:sp>
        <p:nvSpPr>
          <p:cNvPr id="575491" name="Rectangle 2"/>
          <p:cNvSpPr>
            <a:spLocks noGrp="1" noRot="1" noChangeAspect="1" noChangeArrowheads="1" noTextEdit="1"/>
          </p:cNvSpPr>
          <p:nvPr>
            <p:ph type="sldImg"/>
          </p:nvPr>
        </p:nvSpPr>
        <p:spPr>
          <a:xfrm>
            <a:off x="919163" y="746125"/>
            <a:ext cx="4960937" cy="3721100"/>
          </a:xfrm>
          <a:ln/>
        </p:spPr>
      </p:sp>
      <p:sp>
        <p:nvSpPr>
          <p:cNvPr id="575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DEE7EC-94BA-42B9-BFE0-2E3BF566D48F}" type="slidenum">
              <a:rPr lang="en-GB" smtClean="0"/>
              <a:pPr eaLnBrk="1" hangingPunct="1"/>
              <a:t>34</a:t>
            </a:fld>
            <a:endParaRPr lang="en-GB" smtClean="0"/>
          </a:p>
        </p:txBody>
      </p:sp>
      <p:sp>
        <p:nvSpPr>
          <p:cNvPr id="346115" name="Rectangle 2"/>
          <p:cNvSpPr>
            <a:spLocks noGrp="1" noRot="1" noChangeAspect="1" noChangeArrowheads="1" noTextEdit="1"/>
          </p:cNvSpPr>
          <p:nvPr>
            <p:ph type="sldImg"/>
          </p:nvPr>
        </p:nvSpPr>
        <p:spPr>
          <a:xfrm>
            <a:off x="917575" y="744538"/>
            <a:ext cx="4962525" cy="3722687"/>
          </a:xfrm>
          <a:ln/>
        </p:spPr>
      </p:sp>
      <p:sp>
        <p:nvSpPr>
          <p:cNvPr id="346116" name="Rectangle 3"/>
          <p:cNvSpPr>
            <a:spLocks noGrp="1" noChangeArrowheads="1"/>
          </p:cNvSpPr>
          <p:nvPr>
            <p:ph type="body" idx="1"/>
          </p:nvPr>
        </p:nvSpPr>
        <p:spPr>
          <a:noFill/>
        </p:spPr>
        <p:txBody>
          <a:bodyPr/>
          <a:lstStyle/>
          <a:p>
            <a:pPr eaLnBrk="1" hangingPunct="1"/>
            <a:r>
              <a:rPr lang="en-GB" dirty="0" smtClean="0"/>
              <a:t>To edit EndNote records for special characters, for example accented vowels or Greek characters, in any record field, go to </a:t>
            </a:r>
            <a:r>
              <a:rPr lang="en-GB" b="1" dirty="0" smtClean="0"/>
              <a:t>Start, All Programs, Accessories, System Tools, Character Map.</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C2732DA-2A29-4AE7-8272-BA50644EE513}" type="slidenum">
              <a:rPr lang="en-GB" smtClean="0"/>
              <a:pPr eaLnBrk="1" hangingPunct="1"/>
              <a:t>35</a:t>
            </a:fld>
            <a:endParaRPr lang="en-GB" smtClean="0"/>
          </a:p>
        </p:txBody>
      </p:sp>
      <p:sp>
        <p:nvSpPr>
          <p:cNvPr id="347139" name="Rectangle 2"/>
          <p:cNvSpPr>
            <a:spLocks noGrp="1" noRot="1" noChangeAspect="1" noChangeArrowheads="1" noTextEdit="1"/>
          </p:cNvSpPr>
          <p:nvPr>
            <p:ph type="sldImg"/>
          </p:nvPr>
        </p:nvSpPr>
        <p:spPr>
          <a:xfrm>
            <a:off x="917575" y="744538"/>
            <a:ext cx="4962525" cy="3722687"/>
          </a:xfrm>
          <a:ln/>
        </p:spPr>
      </p:sp>
      <p:sp>
        <p:nvSpPr>
          <p:cNvPr id="347140" name="Rectangle 3"/>
          <p:cNvSpPr>
            <a:spLocks noGrp="1" noChangeArrowheads="1"/>
          </p:cNvSpPr>
          <p:nvPr>
            <p:ph type="body" idx="1"/>
          </p:nvPr>
        </p:nvSpPr>
        <p:spPr>
          <a:noFill/>
        </p:spPr>
        <p:txBody>
          <a:bodyPr/>
          <a:lstStyle/>
          <a:p>
            <a:pPr eaLnBrk="1" hangingPunct="1"/>
            <a:r>
              <a:rPr lang="en-GB" dirty="0" smtClean="0"/>
              <a:t>Select the character required then copy and paste in required location. Character strings can be built if required.</a:t>
            </a:r>
          </a:p>
          <a:p>
            <a:pPr eaLnBrk="1" hangingPunct="1"/>
            <a:endParaRPr lang="en-GB"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D82C7D-9B43-4055-97A8-14598FF08104}" type="slidenum">
              <a:rPr lang="en-GB" smtClean="0"/>
              <a:pPr eaLnBrk="1" hangingPunct="1"/>
              <a:t>5</a:t>
            </a:fld>
            <a:endParaRPr lang="en-GB" smtClean="0"/>
          </a:p>
        </p:txBody>
      </p:sp>
      <p:sp>
        <p:nvSpPr>
          <p:cNvPr id="330755" name="Rectangle 2"/>
          <p:cNvSpPr>
            <a:spLocks noGrp="1" noRot="1" noChangeAspect="1" noChangeArrowheads="1" noTextEdit="1"/>
          </p:cNvSpPr>
          <p:nvPr>
            <p:ph type="sldImg"/>
          </p:nvPr>
        </p:nvSpPr>
        <p:spPr>
          <a:xfrm>
            <a:off x="917575" y="744538"/>
            <a:ext cx="4962525" cy="3722687"/>
          </a:xfrm>
          <a:ln/>
        </p:spPr>
      </p:sp>
      <p:sp>
        <p:nvSpPr>
          <p:cNvPr id="330756" name="Rectangle 3"/>
          <p:cNvSpPr>
            <a:spLocks noGrp="1" noChangeArrowheads="1"/>
          </p:cNvSpPr>
          <p:nvPr>
            <p:ph type="body" idx="1"/>
          </p:nvPr>
        </p:nvSpPr>
        <p:spPr>
          <a:noFill/>
        </p:spPr>
        <p:txBody>
          <a:bodyPr/>
          <a:lstStyle/>
          <a:p>
            <a:pPr eaLnBrk="1" hangingPunct="1"/>
            <a:r>
              <a:rPr lang="en-GB" dirty="0" smtClean="0"/>
              <a:t>To access the referencing style formatting window, go to </a:t>
            </a:r>
            <a:r>
              <a:rPr lang="en-GB" b="1" dirty="0" smtClean="0"/>
              <a:t>Edit, Output Styles, Edit 'Reference Style'</a:t>
            </a:r>
            <a:r>
              <a:rPr lang="en-GB" dirty="0" smtClean="0"/>
              <a:t> in this case MHRA.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Set your duplicate criteria</a:t>
            </a:r>
            <a:r>
              <a:rPr lang="en-GB" baseline="0" dirty="0" smtClean="0"/>
              <a:t> in </a:t>
            </a:r>
            <a:r>
              <a:rPr lang="en-GB" b="1" baseline="0" dirty="0" smtClean="0"/>
              <a:t>Edit, Preferences, Duplicates. </a:t>
            </a:r>
            <a:r>
              <a:rPr lang="en-GB" baseline="0" dirty="0" smtClean="0"/>
              <a:t>Tick </a:t>
            </a:r>
            <a:r>
              <a:rPr lang="en-GB" b="1" baseline="0" dirty="0" smtClean="0"/>
              <a:t>Automatically discard duplicates </a:t>
            </a:r>
            <a:r>
              <a:rPr lang="en-GB" baseline="0" dirty="0" smtClean="0"/>
              <a:t>if you regularly import references from different sources. You may find it useful not to compare authors, as names can be indexed very differently by different databases.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37</a:t>
            </a:fld>
            <a:endParaRPr lang="en-GB"/>
          </a:p>
        </p:txBody>
      </p:sp>
    </p:spTree>
    <p:extLst>
      <p:ext uri="{BB962C8B-B14F-4D97-AF65-F5344CB8AC3E}">
        <p14:creationId xmlns:p14="http://schemas.microsoft.com/office/powerpoint/2010/main" val="2939725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7EC4A5-F041-43F1-9048-17678AC8EBB9}" type="slidenum">
              <a:rPr lang="en-GB" smtClean="0"/>
              <a:pPr eaLnBrk="1" hangingPunct="1"/>
              <a:t>38</a:t>
            </a:fld>
            <a:endParaRPr lang="en-GB" smtClean="0"/>
          </a:p>
        </p:txBody>
      </p:sp>
      <p:sp>
        <p:nvSpPr>
          <p:cNvPr id="348163" name="Rectangle 2"/>
          <p:cNvSpPr>
            <a:spLocks noGrp="1" noRot="1" noChangeAspect="1" noChangeArrowheads="1" noTextEdit="1"/>
          </p:cNvSpPr>
          <p:nvPr>
            <p:ph type="sldImg"/>
          </p:nvPr>
        </p:nvSpPr>
        <p:spPr>
          <a:xfrm>
            <a:off x="917575" y="744538"/>
            <a:ext cx="4962525" cy="3722687"/>
          </a:xfrm>
          <a:ln/>
        </p:spPr>
      </p:sp>
      <p:sp>
        <p:nvSpPr>
          <p:cNvPr id="348164" name="Rectangle 3"/>
          <p:cNvSpPr>
            <a:spLocks noGrp="1" noChangeArrowheads="1"/>
          </p:cNvSpPr>
          <p:nvPr>
            <p:ph type="body" idx="1"/>
          </p:nvPr>
        </p:nvSpPr>
        <p:spPr>
          <a:noFill/>
        </p:spPr>
        <p:txBody>
          <a:bodyPr/>
          <a:lstStyle/>
          <a:p>
            <a:pPr eaLnBrk="1" hangingPunct="1"/>
            <a:r>
              <a:rPr lang="en-GB" dirty="0" smtClean="0"/>
              <a:t>When an Endnote Library contains references drawn from various sources there is a likelihood that duplication of records will occur.   </a:t>
            </a:r>
          </a:p>
          <a:p>
            <a:pPr eaLnBrk="1" hangingPunct="1"/>
            <a:endParaRPr lang="en-GB" dirty="0" smtClean="0"/>
          </a:p>
          <a:p>
            <a:pPr eaLnBrk="1" hangingPunct="1"/>
            <a:r>
              <a:rPr lang="en-GB" dirty="0" smtClean="0"/>
              <a:t>To look for duplicates within your existing Endnote Library, first of all go to </a:t>
            </a:r>
            <a:r>
              <a:rPr lang="en-GB" b="1" dirty="0" smtClean="0"/>
              <a:t>All References</a:t>
            </a:r>
            <a:r>
              <a:rPr lang="en-GB" dirty="0" smtClean="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B01477-F2F2-4DCB-9CF0-3FB746CEA237}" type="slidenum">
              <a:rPr lang="en-GB" smtClean="0"/>
              <a:pPr eaLnBrk="1" hangingPunct="1"/>
              <a:t>39</a:t>
            </a:fld>
            <a:endParaRPr lang="en-GB" smtClean="0"/>
          </a:p>
        </p:txBody>
      </p:sp>
      <p:sp>
        <p:nvSpPr>
          <p:cNvPr id="349187" name="Rectangle 2"/>
          <p:cNvSpPr>
            <a:spLocks noGrp="1" noRot="1" noChangeAspect="1" noChangeArrowheads="1" noTextEdit="1"/>
          </p:cNvSpPr>
          <p:nvPr>
            <p:ph type="sldImg"/>
          </p:nvPr>
        </p:nvSpPr>
        <p:spPr>
          <a:xfrm>
            <a:off x="917575" y="744538"/>
            <a:ext cx="4962525" cy="3722687"/>
          </a:xfrm>
          <a:ln/>
        </p:spPr>
      </p:sp>
      <p:sp>
        <p:nvSpPr>
          <p:cNvPr id="349188" name="Rectangle 3"/>
          <p:cNvSpPr>
            <a:spLocks noGrp="1" noChangeArrowheads="1"/>
          </p:cNvSpPr>
          <p:nvPr>
            <p:ph type="body" idx="1"/>
          </p:nvPr>
        </p:nvSpPr>
        <p:spPr>
          <a:noFill/>
        </p:spPr>
        <p:txBody>
          <a:bodyPr/>
          <a:lstStyle/>
          <a:p>
            <a:pPr eaLnBrk="1" hangingPunct="1"/>
            <a:r>
              <a:rPr lang="en-GB" dirty="0" smtClean="0"/>
              <a:t>To check the Endnote Library for duplication, first click on </a:t>
            </a:r>
            <a:r>
              <a:rPr lang="en-GB" b="1" dirty="0" smtClean="0"/>
              <a:t>References</a:t>
            </a:r>
            <a:r>
              <a:rPr lang="en-GB" dirty="0" smtClean="0"/>
              <a:t> and then </a:t>
            </a:r>
            <a:r>
              <a:rPr lang="en-GB" b="1" dirty="0" smtClean="0"/>
              <a:t>Find Duplicates</a:t>
            </a:r>
            <a:r>
              <a:rPr lang="en-GB" dirty="0" smtClean="0"/>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AB00B9-2CB4-43CE-825F-479A7E19EE2C}" type="slidenum">
              <a:rPr lang="en-GB" smtClean="0"/>
              <a:pPr eaLnBrk="1" hangingPunct="1"/>
              <a:t>40</a:t>
            </a:fld>
            <a:endParaRPr lang="en-GB" smtClean="0"/>
          </a:p>
        </p:txBody>
      </p:sp>
      <p:sp>
        <p:nvSpPr>
          <p:cNvPr id="350211" name="Rectangle 2"/>
          <p:cNvSpPr>
            <a:spLocks noGrp="1" noRot="1" noChangeAspect="1" noChangeArrowheads="1" noTextEdit="1"/>
          </p:cNvSpPr>
          <p:nvPr>
            <p:ph type="sldImg"/>
          </p:nvPr>
        </p:nvSpPr>
        <p:spPr>
          <a:xfrm>
            <a:off x="917575" y="744538"/>
            <a:ext cx="4962525" cy="3722687"/>
          </a:xfrm>
          <a:ln/>
        </p:spPr>
      </p:sp>
      <p:sp>
        <p:nvSpPr>
          <p:cNvPr id="350212" name="Rectangle 3"/>
          <p:cNvSpPr>
            <a:spLocks noGrp="1" noChangeArrowheads="1"/>
          </p:cNvSpPr>
          <p:nvPr>
            <p:ph type="body" idx="1"/>
          </p:nvPr>
        </p:nvSpPr>
        <p:spPr>
          <a:noFill/>
        </p:spPr>
        <p:txBody>
          <a:bodyPr/>
          <a:lstStyle/>
          <a:p>
            <a:pPr eaLnBrk="1" hangingPunct="1"/>
            <a:r>
              <a:rPr lang="en-GB" dirty="0" smtClean="0"/>
              <a:t>Endnote then carries out a search for duplicates.  Each record it finds is displayed alongside its duplicate so that the two can be compared.  Check to see whether these two records are indeed duplicates of each other as they may have been matched in error.  </a:t>
            </a:r>
          </a:p>
          <a:p>
            <a:pPr eaLnBrk="1" hangingPunct="1"/>
            <a:endParaRPr lang="en-GB" dirty="0" smtClean="0"/>
          </a:p>
          <a:p>
            <a:pPr eaLnBrk="1" hangingPunct="1"/>
            <a:r>
              <a:rPr lang="en-GB" dirty="0" smtClean="0"/>
              <a:t> If you don’t wish to delete either record then click on the </a:t>
            </a:r>
            <a:r>
              <a:rPr lang="en-GB" b="1" dirty="0" smtClean="0"/>
              <a:t>Skip</a:t>
            </a:r>
            <a:r>
              <a:rPr lang="en-GB" dirty="0" smtClean="0"/>
              <a:t> button.  Otherwise, click the </a:t>
            </a:r>
            <a:r>
              <a:rPr lang="en-GB" b="1" dirty="0" smtClean="0"/>
              <a:t>Keep this Record</a:t>
            </a:r>
            <a:r>
              <a:rPr lang="en-GB" dirty="0" smtClean="0"/>
              <a:t> button above the record that you want to retain: the other is then deleted. </a:t>
            </a:r>
          </a:p>
          <a:p>
            <a:pPr eaLnBrk="1" hangingPunct="1"/>
            <a:endParaRPr lang="en-GB" dirty="0" smtClean="0"/>
          </a:p>
          <a:p>
            <a:pPr eaLnBrk="1" hangingPunct="1"/>
            <a:r>
              <a:rPr lang="en-GB" dirty="0" smtClean="0"/>
              <a:t>To avoid deleting a reference that you have already cited in a paper, it is advisable that you always delete the duplicate record that was most recently added to Endnote Library.</a:t>
            </a:r>
          </a:p>
          <a:p>
            <a:pPr eaLnBrk="1" hangingPunct="1"/>
            <a:endParaRPr lang="en-GB" dirty="0" smtClean="0"/>
          </a:p>
          <a:p>
            <a:pPr eaLnBrk="1" hangingPunct="1"/>
            <a:endParaRPr lang="en-GB"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For ease of comparison, any</a:t>
            </a:r>
            <a:r>
              <a:rPr lang="en-GB" baseline="0" dirty="0" smtClean="0"/>
              <a:t> fields which differ between the two records are highlighted.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41</a:t>
            </a:fld>
            <a:endParaRPr lang="en-GB"/>
          </a:p>
        </p:txBody>
      </p:sp>
    </p:spTree>
    <p:extLst>
      <p:ext uri="{BB962C8B-B14F-4D97-AF65-F5344CB8AC3E}">
        <p14:creationId xmlns:p14="http://schemas.microsoft.com/office/powerpoint/2010/main" val="1665266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There are a number of methods</a:t>
            </a:r>
            <a:r>
              <a:rPr lang="en-GB" baseline="0" dirty="0" smtClean="0"/>
              <a:t> of sorting references according to your research needs.</a:t>
            </a:r>
          </a:p>
          <a:p>
            <a:r>
              <a:rPr lang="en-GB" baseline="0" dirty="0" smtClean="0"/>
              <a:t>Create individual groups for collections of records for particular purposes, collect groups together or combine them with Boolean operators AND, OR, NOT.</a:t>
            </a:r>
          </a:p>
          <a:p>
            <a:r>
              <a:rPr lang="en-GB" baseline="0" dirty="0" smtClean="0"/>
              <a:t>If using the EndNote Web sync function, this only operates with custom groups</a:t>
            </a:r>
            <a:r>
              <a:rPr lang="en-GB" baseline="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43</a:t>
            </a:fld>
            <a:endParaRPr lang="en-GB"/>
          </a:p>
        </p:txBody>
      </p:sp>
    </p:spTree>
    <p:extLst>
      <p:ext uri="{BB962C8B-B14F-4D97-AF65-F5344CB8AC3E}">
        <p14:creationId xmlns:p14="http://schemas.microsoft.com/office/powerpoint/2010/main" val="1041494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04E1FB6-B5D0-441E-A04F-9C89F1C4D1E2}" type="slidenum">
              <a:rPr lang="en-GB"/>
              <a:pPr eaLnBrk="1" hangingPunct="1"/>
              <a:t>45</a:t>
            </a:fld>
            <a:endParaRPr lang="en-GB"/>
          </a:p>
        </p:txBody>
      </p:sp>
      <p:sp>
        <p:nvSpPr>
          <p:cNvPr id="173059" name="Rectangle 2"/>
          <p:cNvSpPr>
            <a:spLocks noGrp="1" noRot="1" noChangeAspect="1" noChangeArrowheads="1" noTextEdit="1"/>
          </p:cNvSpPr>
          <p:nvPr>
            <p:ph type="sldImg"/>
          </p:nvPr>
        </p:nvSpPr>
        <p:spPr>
          <a:xfrm>
            <a:off x="917575" y="744538"/>
            <a:ext cx="4962525" cy="3722687"/>
          </a:xfrm>
          <a:ln/>
        </p:spPr>
      </p:sp>
      <p:sp>
        <p:nvSpPr>
          <p:cNvPr id="173060" name="Rectangle 3"/>
          <p:cNvSpPr>
            <a:spLocks noGrp="1" noChangeArrowheads="1"/>
          </p:cNvSpPr>
          <p:nvPr>
            <p:ph type="body" idx="1"/>
          </p:nvPr>
        </p:nvSpPr>
        <p:spPr>
          <a:noFill/>
        </p:spPr>
        <p:txBody>
          <a:bodyPr/>
          <a:lstStyle/>
          <a:p>
            <a:pPr eaLnBrk="1" hangingPunct="1">
              <a:lnSpc>
                <a:spcPct val="90000"/>
              </a:lnSpc>
            </a:pPr>
            <a:r>
              <a:rPr lang="en-GB" dirty="0" smtClean="0"/>
              <a:t>The best way of managing a large EndNote Library is to create sub-libraries, or groups. Up to 5000 groups can be attached to a single library.</a:t>
            </a:r>
          </a:p>
          <a:p>
            <a:pPr eaLnBrk="1" hangingPunct="1">
              <a:lnSpc>
                <a:spcPct val="90000"/>
              </a:lnSpc>
            </a:pPr>
            <a:r>
              <a:rPr lang="en-GB" dirty="0" smtClean="0"/>
              <a:t>Groups can be custom groups or Smart groups. </a:t>
            </a:r>
          </a:p>
          <a:p>
            <a:pPr eaLnBrk="1" hangingPunct="1">
              <a:lnSpc>
                <a:spcPct val="90000"/>
              </a:lnSpc>
            </a:pPr>
            <a:r>
              <a:rPr lang="en-GB" dirty="0" smtClean="0"/>
              <a:t>Any item in the main library may be included in a custom group.</a:t>
            </a:r>
          </a:p>
          <a:p>
            <a:pPr eaLnBrk="1" hangingPunct="1">
              <a:lnSpc>
                <a:spcPct val="90000"/>
              </a:lnSpc>
            </a:pPr>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lnSpc>
                <a:spcPct val="90000"/>
              </a:lnSpc>
            </a:pPr>
            <a:r>
              <a:rPr lang="en-GB" dirty="0" smtClean="0"/>
              <a:t>All entries are included in the main EndNote library: they may be copied into more than one group, or be entries in more than one Smart group.</a:t>
            </a:r>
          </a:p>
          <a:p>
            <a:pPr eaLnBrk="1" hangingPunct="1">
              <a:lnSpc>
                <a:spcPct val="90000"/>
              </a:lnSpc>
            </a:pPr>
            <a:r>
              <a:rPr lang="en-GB" dirty="0" smtClean="0"/>
              <a:t>Deleting a record from a main library removes it from all groups: deleting a record from a custom group does not remove it from the main library or from other groups. It is not possible to delete an item from a Smart group.</a:t>
            </a:r>
          </a:p>
          <a:p>
            <a:pPr eaLnBrk="1" hangingPunct="1">
              <a:lnSpc>
                <a:spcPct val="90000"/>
              </a:lnSpc>
            </a:pPr>
            <a:r>
              <a:rPr lang="en-GB" dirty="0" smtClean="0"/>
              <a:t>To create a Custom group, go to </a:t>
            </a:r>
            <a:r>
              <a:rPr lang="en-GB" b="1" dirty="0" smtClean="0"/>
              <a:t>Groups, Create Group</a:t>
            </a:r>
            <a:r>
              <a:rPr lang="en-GB" dirty="0" smtClean="0"/>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E3FC67C-5492-4DB5-82D0-C599A4814552}" type="slidenum">
              <a:rPr lang="en-GB"/>
              <a:pPr eaLnBrk="1" hangingPunct="1"/>
              <a:t>46</a:t>
            </a:fld>
            <a:endParaRPr lang="en-GB"/>
          </a:p>
        </p:txBody>
      </p:sp>
      <p:sp>
        <p:nvSpPr>
          <p:cNvPr id="174083" name="Rectangle 2"/>
          <p:cNvSpPr>
            <a:spLocks noGrp="1" noRot="1" noChangeAspect="1" noChangeArrowheads="1" noTextEdit="1"/>
          </p:cNvSpPr>
          <p:nvPr>
            <p:ph type="sldImg"/>
          </p:nvPr>
        </p:nvSpPr>
        <p:spPr>
          <a:xfrm>
            <a:off x="917575" y="744538"/>
            <a:ext cx="4962525" cy="3722687"/>
          </a:xfrm>
          <a:ln/>
        </p:spPr>
      </p:sp>
      <p:sp>
        <p:nvSpPr>
          <p:cNvPr id="174084" name="Rectangle 3"/>
          <p:cNvSpPr>
            <a:spLocks noGrp="1" noChangeArrowheads="1"/>
          </p:cNvSpPr>
          <p:nvPr>
            <p:ph type="body" idx="1"/>
          </p:nvPr>
        </p:nvSpPr>
        <p:spPr>
          <a:noFill/>
        </p:spPr>
        <p:txBody>
          <a:bodyPr/>
          <a:lstStyle/>
          <a:p>
            <a:pPr eaLnBrk="1" hangingPunct="1"/>
            <a:r>
              <a:rPr lang="en-GB" dirty="0" smtClean="0"/>
              <a:t>Name the group. The new group is displayed in the </a:t>
            </a:r>
            <a:r>
              <a:rPr lang="en-GB" b="1" dirty="0" smtClean="0"/>
              <a:t>My Groups</a:t>
            </a:r>
            <a:r>
              <a:rPr lang="en-GB" dirty="0" smtClean="0"/>
              <a:t> panel. Options to manage the group are available on right-click.</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10FFC7-5411-4F10-BECC-A3BC1E3DFCEF}" type="slidenum">
              <a:rPr lang="en-GB"/>
              <a:pPr eaLnBrk="1" hangingPunct="1"/>
              <a:t>47</a:t>
            </a:fld>
            <a:endParaRPr lang="en-GB"/>
          </a:p>
        </p:txBody>
      </p:sp>
      <p:sp>
        <p:nvSpPr>
          <p:cNvPr id="175107" name="Rectangle 2"/>
          <p:cNvSpPr>
            <a:spLocks noGrp="1" noRot="1" noChangeAspect="1" noChangeArrowheads="1" noTextEdit="1"/>
          </p:cNvSpPr>
          <p:nvPr>
            <p:ph type="sldImg"/>
          </p:nvPr>
        </p:nvSpPr>
        <p:spPr>
          <a:xfrm>
            <a:off x="917575" y="744538"/>
            <a:ext cx="4962525" cy="3722687"/>
          </a:xfrm>
          <a:ln/>
        </p:spPr>
      </p:sp>
      <p:sp>
        <p:nvSpPr>
          <p:cNvPr id="175108" name="Rectangle 3"/>
          <p:cNvSpPr>
            <a:spLocks noGrp="1" noChangeArrowheads="1"/>
          </p:cNvSpPr>
          <p:nvPr>
            <p:ph type="body" idx="1"/>
          </p:nvPr>
        </p:nvSpPr>
        <p:spPr>
          <a:noFill/>
        </p:spPr>
        <p:txBody>
          <a:bodyPr/>
          <a:lstStyle/>
          <a:p>
            <a:pPr eaLnBrk="1" hangingPunct="1"/>
            <a:r>
              <a:rPr lang="en-GB" smtClean="0"/>
              <a:t>Select the records to be added to the group, and drag on to the group name.</a:t>
            </a:r>
          </a:p>
          <a:p>
            <a:pPr eaLnBrk="1" hangingPunct="1"/>
            <a:endParaRPr lang="en-GB" smtClean="0"/>
          </a:p>
          <a:p>
            <a:pPr eaLnBrk="1" hangingPunct="1"/>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7341E9-FF7B-45BC-BD8D-8A5C9FBB6BC6}" type="slidenum">
              <a:rPr lang="en-GB"/>
              <a:pPr eaLnBrk="1" hangingPunct="1"/>
              <a:t>48</a:t>
            </a:fld>
            <a:endParaRPr lang="en-GB"/>
          </a:p>
        </p:txBody>
      </p:sp>
      <p:sp>
        <p:nvSpPr>
          <p:cNvPr id="176131" name="Rectangle 2"/>
          <p:cNvSpPr>
            <a:spLocks noGrp="1" noRot="1" noChangeAspect="1" noChangeArrowheads="1" noTextEdit="1"/>
          </p:cNvSpPr>
          <p:nvPr>
            <p:ph type="sldImg"/>
          </p:nvPr>
        </p:nvSpPr>
        <p:spPr>
          <a:xfrm>
            <a:off x="917575" y="744538"/>
            <a:ext cx="4962525" cy="3722687"/>
          </a:xfrm>
          <a:ln/>
        </p:spPr>
      </p:sp>
      <p:sp>
        <p:nvSpPr>
          <p:cNvPr id="176132" name="Rectangle 3"/>
          <p:cNvSpPr>
            <a:spLocks noGrp="1" noChangeArrowheads="1"/>
          </p:cNvSpPr>
          <p:nvPr>
            <p:ph type="body" idx="1"/>
          </p:nvPr>
        </p:nvSpPr>
        <p:spPr>
          <a:noFill/>
        </p:spPr>
        <p:txBody>
          <a:bodyPr/>
          <a:lstStyle/>
          <a:p>
            <a:pPr eaLnBrk="1" hangingPunct="1"/>
            <a:r>
              <a:rPr lang="en-GB" dirty="0" smtClean="0"/>
              <a:t>Custom groups can be populated manually at any time. Records deleted from groups are not deleted from the main library</a:t>
            </a:r>
          </a:p>
          <a:p>
            <a:pPr eaLnBrk="1" hangingPunct="1"/>
            <a:endParaRPr lang="en-GB"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B616A19-C90D-490C-A61C-6EDAB4F044BC}" type="slidenum">
              <a:rPr lang="en-GB" smtClean="0"/>
              <a:pPr eaLnBrk="1" hangingPunct="1"/>
              <a:t>6</a:t>
            </a:fld>
            <a:endParaRPr lang="en-GB" smtClean="0"/>
          </a:p>
        </p:txBody>
      </p:sp>
      <p:sp>
        <p:nvSpPr>
          <p:cNvPr id="331779" name="Rectangle 2"/>
          <p:cNvSpPr>
            <a:spLocks noGrp="1" noRot="1" noChangeAspect="1" noChangeArrowheads="1" noTextEdit="1"/>
          </p:cNvSpPr>
          <p:nvPr>
            <p:ph type="sldImg"/>
          </p:nvPr>
        </p:nvSpPr>
        <p:spPr>
          <a:xfrm>
            <a:off x="917575" y="744538"/>
            <a:ext cx="4962525" cy="3722687"/>
          </a:xfrm>
          <a:ln/>
        </p:spPr>
      </p:sp>
      <p:sp>
        <p:nvSpPr>
          <p:cNvPr id="331780" name="Rectangle 3"/>
          <p:cNvSpPr>
            <a:spLocks noGrp="1" noChangeArrowheads="1"/>
          </p:cNvSpPr>
          <p:nvPr>
            <p:ph type="body" idx="1"/>
          </p:nvPr>
        </p:nvSpPr>
        <p:spPr>
          <a:noFill/>
        </p:spPr>
        <p:txBody>
          <a:bodyPr/>
          <a:lstStyle/>
          <a:p>
            <a:pPr eaLnBrk="1" hangingPunct="1"/>
            <a:r>
              <a:rPr lang="en-GB" dirty="0" smtClean="0"/>
              <a:t>The </a:t>
            </a:r>
            <a:r>
              <a:rPr lang="en-GB" b="1" dirty="0" smtClean="0"/>
              <a:t>Footnotes </a:t>
            </a:r>
            <a:r>
              <a:rPr lang="en-GB" dirty="0" smtClean="0"/>
              <a:t>section allows you to control the appearance of the various elements in footnotes. The format of these may be different from the bibliography, depending on the reference style.</a:t>
            </a:r>
          </a:p>
          <a:p>
            <a:pPr eaLnBrk="1" hangingPunct="1"/>
            <a:endParaRPr lang="en-GB" dirty="0" smtClean="0"/>
          </a:p>
          <a:p>
            <a:pPr eaLnBrk="1" hangingPunct="1"/>
            <a:r>
              <a:rPr lang="en-GB" dirty="0" smtClean="0"/>
              <a:t>The </a:t>
            </a:r>
            <a:r>
              <a:rPr lang="en-GB" b="1" dirty="0" smtClean="0"/>
              <a:t>Author Lists</a:t>
            </a:r>
            <a:r>
              <a:rPr lang="en-GB" dirty="0" smtClean="0"/>
              <a:t> section allows you to control how many authors are displayed, and the separating punctuation.</a:t>
            </a:r>
          </a:p>
          <a:p>
            <a:pPr eaLnBrk="1" hangingPunct="1"/>
            <a:r>
              <a:rPr lang="en-GB" dirty="0" smtClean="0"/>
              <a:t>Any changes to</a:t>
            </a:r>
            <a:r>
              <a:rPr lang="en-GB" b="1" dirty="0" smtClean="0"/>
              <a:t> Author Lists</a:t>
            </a:r>
            <a:r>
              <a:rPr lang="en-GB" dirty="0" smtClean="0"/>
              <a:t> must be replicated in </a:t>
            </a:r>
            <a:r>
              <a:rPr lang="en-GB" b="1" dirty="0" smtClean="0"/>
              <a:t>Editor Lists</a:t>
            </a:r>
            <a:r>
              <a:rPr lang="en-GB" dirty="0" smtClean="0"/>
              <a:t>.</a:t>
            </a:r>
          </a:p>
          <a:p>
            <a:pPr eaLnBrk="1" hangingPunct="1"/>
            <a:endParaRPr lang="en-GB" dirty="0" smtClean="0"/>
          </a:p>
          <a:p>
            <a:pPr eaLnBrk="1" hangingPunct="1"/>
            <a:endParaRPr lang="en-GB"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E1FCAAF-C1A4-40DA-BBA3-71FB585AA825}" type="slidenum">
              <a:rPr lang="en-GB" smtClean="0"/>
              <a:pPr eaLnBrk="1" hangingPunct="1"/>
              <a:t>50</a:t>
            </a:fld>
            <a:endParaRPr lang="en-GB" smtClean="0"/>
          </a:p>
        </p:txBody>
      </p:sp>
      <p:sp>
        <p:nvSpPr>
          <p:cNvPr id="357379" name="Rectangle 2"/>
          <p:cNvSpPr>
            <a:spLocks noGrp="1" noRot="1" noChangeAspect="1" noChangeArrowheads="1" noTextEdit="1"/>
          </p:cNvSpPr>
          <p:nvPr>
            <p:ph type="sldImg"/>
          </p:nvPr>
        </p:nvSpPr>
        <p:spPr>
          <a:xfrm>
            <a:off x="917575" y="744538"/>
            <a:ext cx="4962525" cy="3722687"/>
          </a:xfrm>
          <a:ln/>
        </p:spPr>
      </p:sp>
      <p:sp>
        <p:nvSpPr>
          <p:cNvPr id="357380" name="Rectangle 3"/>
          <p:cNvSpPr>
            <a:spLocks noGrp="1" noChangeArrowheads="1"/>
          </p:cNvSpPr>
          <p:nvPr>
            <p:ph type="body" idx="1"/>
          </p:nvPr>
        </p:nvSpPr>
        <p:spPr>
          <a:noFill/>
        </p:spPr>
        <p:txBody>
          <a:bodyPr/>
          <a:lstStyle/>
          <a:p>
            <a:pPr eaLnBrk="1" hangingPunct="1"/>
            <a:r>
              <a:rPr lang="en-GB" dirty="0" smtClean="0"/>
              <a:t>Up to 5000 groups can be attached to a single library.</a:t>
            </a:r>
          </a:p>
          <a:p>
            <a:pPr eaLnBrk="1" hangingPunct="1"/>
            <a:r>
              <a:rPr lang="en-GB" dirty="0" smtClean="0"/>
              <a:t>Groups can be custom groups or Smart groups. </a:t>
            </a:r>
          </a:p>
          <a:p>
            <a:pPr eaLnBrk="1" hangingPunct="1"/>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r>
              <a:rPr lang="en-GB" dirty="0" smtClean="0"/>
              <a:t>All entries are included in the main EndNote library: they may be entries in more than one Smart group.</a:t>
            </a:r>
          </a:p>
          <a:p>
            <a:pPr eaLnBrk="1" hangingPunct="1"/>
            <a:r>
              <a:rPr lang="en-GB" dirty="0" smtClean="0"/>
              <a:t>Deleting a record from a main library removes it from all groups. It is not possible to delete an individual item from a Smart group.</a:t>
            </a:r>
          </a:p>
          <a:p>
            <a:pPr eaLnBrk="1" hangingPunct="1"/>
            <a:r>
              <a:rPr lang="en-GB" dirty="0" smtClean="0"/>
              <a:t>To create a Smart Group, go to </a:t>
            </a:r>
            <a:r>
              <a:rPr lang="en-GB" b="1" dirty="0" smtClean="0"/>
              <a:t>Groups, Create Smart Group</a:t>
            </a:r>
            <a:r>
              <a:rPr lang="en-GB" dirty="0" smtClean="0"/>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09BAAB7-F9DE-4092-980E-5F2B82149B37}" type="slidenum">
              <a:rPr lang="en-GB" smtClean="0"/>
              <a:pPr eaLnBrk="1" hangingPunct="1"/>
              <a:t>51</a:t>
            </a:fld>
            <a:endParaRPr lang="en-GB" smtClean="0"/>
          </a:p>
        </p:txBody>
      </p:sp>
      <p:sp>
        <p:nvSpPr>
          <p:cNvPr id="358403" name="Rectangle 2"/>
          <p:cNvSpPr>
            <a:spLocks noGrp="1" noRot="1" noChangeAspect="1" noChangeArrowheads="1" noTextEdit="1"/>
          </p:cNvSpPr>
          <p:nvPr>
            <p:ph type="sldImg"/>
          </p:nvPr>
        </p:nvSpPr>
        <p:spPr>
          <a:xfrm>
            <a:off x="917575" y="744538"/>
            <a:ext cx="4962525" cy="3722687"/>
          </a:xfrm>
          <a:ln/>
        </p:spPr>
      </p:sp>
      <p:sp>
        <p:nvSpPr>
          <p:cNvPr id="358404" name="Rectangle 3"/>
          <p:cNvSpPr>
            <a:spLocks noGrp="1" noChangeArrowheads="1"/>
          </p:cNvSpPr>
          <p:nvPr>
            <p:ph type="body" idx="1"/>
          </p:nvPr>
        </p:nvSpPr>
        <p:spPr>
          <a:noFill/>
        </p:spPr>
        <p:txBody>
          <a:bodyPr/>
          <a:lstStyle/>
          <a:p>
            <a:pPr eaLnBrk="1" hangingPunct="1"/>
            <a:r>
              <a:rPr lang="en-GB" smtClean="0"/>
              <a:t>The Smart Group window is displayed. Name the Group, and select the search criteria. Additional lines can be added.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E86A2D8-C272-486B-800D-6C2377815379}" type="slidenum">
              <a:rPr lang="en-GB" smtClean="0"/>
              <a:pPr eaLnBrk="1" hangingPunct="1"/>
              <a:t>52</a:t>
            </a:fld>
            <a:endParaRPr lang="en-GB" smtClean="0"/>
          </a:p>
        </p:txBody>
      </p:sp>
      <p:sp>
        <p:nvSpPr>
          <p:cNvPr id="359427" name="Rectangle 2"/>
          <p:cNvSpPr>
            <a:spLocks noGrp="1" noRot="1" noChangeAspect="1" noChangeArrowheads="1" noTextEdit="1"/>
          </p:cNvSpPr>
          <p:nvPr>
            <p:ph type="sldImg"/>
          </p:nvPr>
        </p:nvSpPr>
        <p:spPr>
          <a:xfrm>
            <a:off x="917575" y="744538"/>
            <a:ext cx="4962525" cy="3722687"/>
          </a:xfrm>
          <a:ln/>
        </p:spPr>
      </p:sp>
      <p:sp>
        <p:nvSpPr>
          <p:cNvPr id="359428" name="Rectangle 3"/>
          <p:cNvSpPr>
            <a:spLocks noGrp="1" noChangeArrowheads="1"/>
          </p:cNvSpPr>
          <p:nvPr>
            <p:ph type="body" idx="1"/>
          </p:nvPr>
        </p:nvSpPr>
        <p:spPr>
          <a:noFill/>
        </p:spPr>
        <p:txBody>
          <a:bodyPr/>
          <a:lstStyle/>
          <a:p>
            <a:pPr eaLnBrk="1" hangingPunct="1"/>
            <a:r>
              <a:rPr lang="en-GB" dirty="0" smtClean="0"/>
              <a:t>In this example, the group will include any item that has the word 'diabetes' in the title field.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7436D17-62B3-4369-9A49-C934A618DE09}" type="slidenum">
              <a:rPr lang="en-GB" smtClean="0"/>
              <a:pPr eaLnBrk="1" hangingPunct="1"/>
              <a:t>53</a:t>
            </a:fld>
            <a:endParaRPr lang="en-GB" smtClean="0"/>
          </a:p>
        </p:txBody>
      </p:sp>
      <p:sp>
        <p:nvSpPr>
          <p:cNvPr id="360451" name="Rectangle 2"/>
          <p:cNvSpPr>
            <a:spLocks noGrp="1" noRot="1" noChangeAspect="1" noChangeArrowheads="1" noTextEdit="1"/>
          </p:cNvSpPr>
          <p:nvPr>
            <p:ph type="sldImg"/>
          </p:nvPr>
        </p:nvSpPr>
        <p:spPr>
          <a:xfrm>
            <a:off x="917575" y="744538"/>
            <a:ext cx="4962525" cy="3722687"/>
          </a:xfrm>
          <a:ln/>
        </p:spPr>
      </p:sp>
      <p:sp>
        <p:nvSpPr>
          <p:cNvPr id="360452" name="Rectangle 3"/>
          <p:cNvSpPr>
            <a:spLocks noGrp="1" noChangeArrowheads="1"/>
          </p:cNvSpPr>
          <p:nvPr>
            <p:ph type="body" idx="1"/>
          </p:nvPr>
        </p:nvSpPr>
        <p:spPr>
          <a:noFill/>
        </p:spPr>
        <p:txBody>
          <a:bodyPr/>
          <a:lstStyle/>
          <a:p>
            <a:pPr eaLnBrk="1" hangingPunct="1"/>
            <a:r>
              <a:rPr lang="en-GB" dirty="0" smtClean="0"/>
              <a:t>28 items have been added to this Smart group from titles already in the EndNote Library.</a:t>
            </a:r>
          </a:p>
          <a:p>
            <a:pPr eaLnBrk="1" hangingPunct="1"/>
            <a:r>
              <a:rPr lang="en-GB" dirty="0" smtClean="0"/>
              <a:t>Any future title added to the Library will also be added to any group for which it fits the search criteria.</a:t>
            </a:r>
          </a:p>
          <a:p>
            <a:pPr eaLnBrk="1" hangingPunct="1"/>
            <a:r>
              <a:rPr lang="en-GB" dirty="0" smtClean="0"/>
              <a:t>If</a:t>
            </a:r>
            <a:r>
              <a:rPr lang="en-GB" baseline="0" dirty="0" smtClean="0"/>
              <a:t> an individual item is deleted from a Smart group it will also be deleted from </a:t>
            </a:r>
            <a:r>
              <a:rPr lang="en-GB" b="1" baseline="0" dirty="0" smtClean="0"/>
              <a:t>All References</a:t>
            </a:r>
            <a:r>
              <a:rPr lang="en-GB" baseline="0" dirty="0" smtClean="0"/>
              <a:t>.</a:t>
            </a:r>
          </a:p>
          <a:p>
            <a:pPr eaLnBrk="1" hangingPunct="1"/>
            <a:r>
              <a:rPr lang="en-GB" baseline="0" dirty="0" smtClean="0"/>
              <a:t>Deleting a complete Smart Group does not remove the references it contains from the main library.</a:t>
            </a:r>
            <a:endParaRPr lang="en-GB" dirty="0" smtClean="0"/>
          </a:p>
          <a:p>
            <a:pPr eaLnBrk="1" hangingPunct="1"/>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19E5AFE-5040-4001-B3DE-C246049F2543}" type="slidenum">
              <a:rPr lang="en-GB" smtClean="0"/>
              <a:pPr eaLnBrk="1" hangingPunct="1"/>
              <a:t>55</a:t>
            </a:fld>
            <a:endParaRPr lang="en-GB" smtClean="0"/>
          </a:p>
        </p:txBody>
      </p:sp>
      <p:sp>
        <p:nvSpPr>
          <p:cNvPr id="361475" name="Slide Image Placeholder 1"/>
          <p:cNvSpPr>
            <a:spLocks noGrp="1" noRot="1" noChangeAspect="1" noTextEdit="1"/>
          </p:cNvSpPr>
          <p:nvPr>
            <p:ph type="sldImg"/>
          </p:nvPr>
        </p:nvSpPr>
        <p:spPr>
          <a:xfrm>
            <a:off x="917575" y="744538"/>
            <a:ext cx="4962525" cy="3722687"/>
          </a:xfrm>
          <a:ln/>
        </p:spPr>
      </p:sp>
      <p:sp>
        <p:nvSpPr>
          <p:cNvPr id="361476" name="Notes Placeholder 2"/>
          <p:cNvSpPr>
            <a:spLocks noGrp="1"/>
          </p:cNvSpPr>
          <p:nvPr>
            <p:ph type="body" idx="1"/>
          </p:nvPr>
        </p:nvSpPr>
        <p:spPr>
          <a:noFill/>
        </p:spPr>
        <p:txBody>
          <a:bodyPr/>
          <a:lstStyle/>
          <a:p>
            <a:pPr eaLnBrk="1" hangingPunct="1"/>
            <a:r>
              <a:rPr lang="en-GB" dirty="0" smtClean="0"/>
              <a:t>Go to </a:t>
            </a:r>
            <a:r>
              <a:rPr lang="en-GB" b="1" dirty="0" smtClean="0"/>
              <a:t>Groups </a:t>
            </a:r>
            <a:r>
              <a:rPr lang="en-GB" dirty="0" smtClean="0"/>
              <a:t>then select </a:t>
            </a:r>
            <a:r>
              <a:rPr lang="en-GB" b="1" dirty="0" smtClean="0"/>
              <a:t>Create Group Set.</a:t>
            </a:r>
          </a:p>
        </p:txBody>
      </p:sp>
      <p:sp>
        <p:nvSpPr>
          <p:cNvPr id="361477"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4D7CB07-0EB1-44BF-910F-40D67F203A4E}" type="slidenum">
              <a:rPr lang="en-GB" sz="1200"/>
              <a:pPr algn="r" eaLnBrk="1" hangingPunct="1"/>
              <a:t>55</a:t>
            </a:fld>
            <a:endParaRPr lang="en-GB"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E10ECC0-56BC-4437-8011-B9B391966E13}" type="slidenum">
              <a:rPr lang="en-GB" smtClean="0"/>
              <a:pPr eaLnBrk="1" hangingPunct="1"/>
              <a:t>56</a:t>
            </a:fld>
            <a:endParaRPr lang="en-GB" smtClean="0"/>
          </a:p>
        </p:txBody>
      </p:sp>
      <p:sp>
        <p:nvSpPr>
          <p:cNvPr id="362499" name="Slide Image Placeholder 1"/>
          <p:cNvSpPr>
            <a:spLocks noGrp="1" noRot="1" noChangeAspect="1" noTextEdit="1"/>
          </p:cNvSpPr>
          <p:nvPr>
            <p:ph type="sldImg"/>
          </p:nvPr>
        </p:nvSpPr>
        <p:spPr>
          <a:xfrm>
            <a:off x="917575" y="744538"/>
            <a:ext cx="4962525" cy="3722687"/>
          </a:xfrm>
          <a:ln/>
        </p:spPr>
      </p:sp>
      <p:sp>
        <p:nvSpPr>
          <p:cNvPr id="362500" name="Notes Placeholder 2"/>
          <p:cNvSpPr>
            <a:spLocks noGrp="1"/>
          </p:cNvSpPr>
          <p:nvPr>
            <p:ph type="body" idx="1"/>
          </p:nvPr>
        </p:nvSpPr>
        <p:spPr>
          <a:noFill/>
        </p:spPr>
        <p:txBody>
          <a:bodyPr/>
          <a:lstStyle/>
          <a:p>
            <a:pPr eaLnBrk="1" hangingPunct="1"/>
            <a:r>
              <a:rPr lang="en-GB" dirty="0" smtClean="0"/>
              <a:t>Right</a:t>
            </a:r>
            <a:r>
              <a:rPr lang="en-GB" baseline="0" dirty="0" smtClean="0"/>
              <a:t>-click  to name the new group set.</a:t>
            </a:r>
            <a:endParaRPr lang="en-GB" dirty="0" smtClean="0"/>
          </a:p>
        </p:txBody>
      </p:sp>
      <p:sp>
        <p:nvSpPr>
          <p:cNvPr id="362501"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D5764A19-E7A4-48BF-AE9B-6D70E0970C09}" type="slidenum">
              <a:rPr lang="en-GB" sz="1200"/>
              <a:pPr algn="r" eaLnBrk="1" hangingPunct="1"/>
              <a:t>56</a:t>
            </a:fld>
            <a:endParaRPr lang="en-GB"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5674F1C-1833-415D-85D1-3511577D5D91}" type="slidenum">
              <a:rPr lang="en-GB" smtClean="0"/>
              <a:pPr eaLnBrk="1" hangingPunct="1"/>
              <a:t>57</a:t>
            </a:fld>
            <a:endParaRPr lang="en-GB" smtClean="0"/>
          </a:p>
        </p:txBody>
      </p:sp>
      <p:sp>
        <p:nvSpPr>
          <p:cNvPr id="363523" name="Slide Image Placeholder 1"/>
          <p:cNvSpPr>
            <a:spLocks noGrp="1" noRot="1" noChangeAspect="1" noTextEdit="1"/>
          </p:cNvSpPr>
          <p:nvPr>
            <p:ph type="sldImg"/>
          </p:nvPr>
        </p:nvSpPr>
        <p:spPr>
          <a:xfrm>
            <a:off x="917575" y="744538"/>
            <a:ext cx="4962525" cy="3722687"/>
          </a:xfrm>
          <a:ln/>
        </p:spPr>
      </p:sp>
      <p:sp>
        <p:nvSpPr>
          <p:cNvPr id="363524" name="Notes Placeholder 2"/>
          <p:cNvSpPr>
            <a:spLocks noGrp="1"/>
          </p:cNvSpPr>
          <p:nvPr>
            <p:ph type="body" idx="1"/>
          </p:nvPr>
        </p:nvSpPr>
        <p:spPr>
          <a:noFill/>
        </p:spPr>
        <p:txBody>
          <a:bodyPr/>
          <a:lstStyle/>
          <a:p>
            <a:pPr eaLnBrk="1" hangingPunct="1"/>
            <a:r>
              <a:rPr lang="en-GB" dirty="0" smtClean="0"/>
              <a:t>When you first create a </a:t>
            </a:r>
            <a:r>
              <a:rPr lang="en-GB" b="1" dirty="0" smtClean="0"/>
              <a:t>Group Set  </a:t>
            </a:r>
            <a:r>
              <a:rPr lang="en-GB" dirty="0" smtClean="0"/>
              <a:t>it will be empty. Drag groups to move them from one Group Set to a new Group Set, or create new 'Custom Groups' and/or 'Smart Groups' under the new heading.</a:t>
            </a:r>
          </a:p>
        </p:txBody>
      </p:sp>
      <p:sp>
        <p:nvSpPr>
          <p:cNvPr id="363525"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399208A9-1387-4671-98E1-5606E45096FA}" type="slidenum">
              <a:rPr lang="en-GB" sz="1200"/>
              <a:pPr algn="r" eaLnBrk="1" hangingPunct="1"/>
              <a:t>57</a:t>
            </a:fld>
            <a:endParaRPr lang="en-GB"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On the </a:t>
            </a:r>
            <a:r>
              <a:rPr lang="en-GB" b="1" dirty="0" smtClean="0"/>
              <a:t>Groups </a:t>
            </a:r>
            <a:r>
              <a:rPr lang="en-GB" dirty="0" smtClean="0"/>
              <a:t>dropdown menu, go to </a:t>
            </a:r>
            <a:r>
              <a:rPr lang="en-GB" b="1" dirty="0" smtClean="0"/>
              <a:t>Groups, Create From Groups.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59</a:t>
            </a:fld>
            <a:endParaRPr lang="en-GB"/>
          </a:p>
        </p:txBody>
      </p:sp>
    </p:spTree>
    <p:extLst>
      <p:ext uri="{BB962C8B-B14F-4D97-AF65-F5344CB8AC3E}">
        <p14:creationId xmlns:p14="http://schemas.microsoft.com/office/powerpoint/2010/main" val="1954050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Existing groups are listed in the dropdown menu. Choose which to combine using the operators </a:t>
            </a:r>
            <a:r>
              <a:rPr lang="en-GB" b="1" dirty="0" smtClean="0"/>
              <a:t>And, Or, Not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60</a:t>
            </a:fld>
            <a:endParaRPr lang="en-GB"/>
          </a:p>
        </p:txBody>
      </p:sp>
    </p:spTree>
    <p:extLst>
      <p:ext uri="{BB962C8B-B14F-4D97-AF65-F5344CB8AC3E}">
        <p14:creationId xmlns:p14="http://schemas.microsoft.com/office/powerpoint/2010/main" val="3461720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This group will contain references</a:t>
            </a:r>
            <a:r>
              <a:rPr lang="en-GB" baseline="0" dirty="0" smtClean="0"/>
              <a:t> that appear in both </a:t>
            </a:r>
            <a:r>
              <a:rPr lang="en-GB" b="1" baseline="0" dirty="0" smtClean="0"/>
              <a:t>Diabetes</a:t>
            </a:r>
            <a:r>
              <a:rPr lang="en-GB" baseline="0" dirty="0" smtClean="0"/>
              <a:t> and </a:t>
            </a:r>
            <a:r>
              <a:rPr lang="en-GB" b="1" baseline="0" dirty="0" smtClean="0"/>
              <a:t>Diabetes key. </a:t>
            </a:r>
            <a:r>
              <a:rPr lang="en-GB" baseline="0" dirty="0" smtClean="0"/>
              <a:t>Click </a:t>
            </a:r>
            <a:r>
              <a:rPr lang="en-GB" b="1" baseline="0" dirty="0" smtClean="0"/>
              <a:t>Create </a:t>
            </a:r>
            <a:r>
              <a:rPr lang="en-GB" baseline="0" dirty="0" smtClean="0"/>
              <a:t>to combine the groups.</a:t>
            </a:r>
          </a:p>
          <a:p>
            <a:r>
              <a:rPr lang="en-GB" dirty="0" smtClean="0"/>
              <a:t>The new group includes all records with 'diabetes' in the title or as a keyword.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61</a:t>
            </a:fld>
            <a:endParaRPr lang="en-GB"/>
          </a:p>
        </p:txBody>
      </p:sp>
    </p:spTree>
    <p:extLst>
      <p:ext uri="{BB962C8B-B14F-4D97-AF65-F5344CB8AC3E}">
        <p14:creationId xmlns:p14="http://schemas.microsoft.com/office/powerpoint/2010/main" val="120331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0CEF09C-A5A2-46BB-91DA-581086ACE05C}" type="slidenum">
              <a:rPr lang="en-GB" smtClean="0"/>
              <a:pPr eaLnBrk="1" hangingPunct="1"/>
              <a:t>7</a:t>
            </a:fld>
            <a:endParaRPr lang="en-GB" smtClean="0"/>
          </a:p>
        </p:txBody>
      </p:sp>
      <p:sp>
        <p:nvSpPr>
          <p:cNvPr id="332803" name="Rectangle 2"/>
          <p:cNvSpPr>
            <a:spLocks noGrp="1" noRot="1" noChangeAspect="1" noChangeArrowheads="1" noTextEdit="1"/>
          </p:cNvSpPr>
          <p:nvPr>
            <p:ph type="sldImg"/>
          </p:nvPr>
        </p:nvSpPr>
        <p:spPr>
          <a:xfrm>
            <a:off x="917575" y="744538"/>
            <a:ext cx="4962525" cy="3722687"/>
          </a:xfrm>
          <a:ln/>
        </p:spPr>
      </p:sp>
      <p:sp>
        <p:nvSpPr>
          <p:cNvPr id="332804" name="Rectangle 3"/>
          <p:cNvSpPr>
            <a:spLocks noGrp="1" noChangeArrowheads="1"/>
          </p:cNvSpPr>
          <p:nvPr>
            <p:ph type="body" idx="1"/>
          </p:nvPr>
        </p:nvSpPr>
        <p:spPr>
          <a:noFill/>
        </p:spPr>
        <p:txBody>
          <a:bodyPr/>
          <a:lstStyle/>
          <a:p>
            <a:pPr eaLnBrk="1" hangingPunct="1"/>
            <a:r>
              <a:rPr lang="en-GB" dirty="0" smtClean="0"/>
              <a:t>Changes to </a:t>
            </a:r>
            <a:r>
              <a:rPr lang="en-GB" b="1" dirty="0" smtClean="0"/>
              <a:t>Author Name </a:t>
            </a:r>
            <a:r>
              <a:rPr lang="en-GB" dirty="0" smtClean="0"/>
              <a:t>must be replicated in </a:t>
            </a:r>
            <a:r>
              <a:rPr lang="en-GB" b="1" dirty="0" smtClean="0"/>
              <a:t>Editor Name</a:t>
            </a:r>
            <a:r>
              <a:rPr lang="en-GB" dirty="0" smtClean="0"/>
              <a:t>.</a:t>
            </a:r>
          </a:p>
          <a:p>
            <a:pPr eaLnBrk="1" hangingPunct="1"/>
            <a:r>
              <a:rPr lang="en-GB" dirty="0" smtClean="0"/>
              <a:t>These windows allow you to make choices about capitalisation - the default is </a:t>
            </a:r>
            <a:r>
              <a:rPr lang="en-GB" b="1" dirty="0" smtClean="0"/>
              <a:t>As Is</a:t>
            </a:r>
            <a:r>
              <a:rPr lang="en-GB" dirty="0" smtClean="0"/>
              <a:t>. Choose </a:t>
            </a:r>
            <a:r>
              <a:rPr lang="en-GB" b="1" dirty="0" smtClean="0"/>
              <a:t>Normal </a:t>
            </a:r>
            <a:r>
              <a:rPr lang="en-GB" dirty="0" smtClean="0"/>
              <a:t>for names in lower case but with initial capital letters.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This</a:t>
            </a:r>
            <a:r>
              <a:rPr lang="en-GB" baseline="0" dirty="0" smtClean="0"/>
              <a:t> new group will contain references that are in the group 'Diabetes' but not in 'Diabetes key'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62</a:t>
            </a:fld>
            <a:endParaRPr lang="en-GB"/>
          </a:p>
        </p:txBody>
      </p:sp>
    </p:spTree>
    <p:extLst>
      <p:ext uri="{BB962C8B-B14F-4D97-AF65-F5344CB8AC3E}">
        <p14:creationId xmlns:p14="http://schemas.microsoft.com/office/powerpoint/2010/main" val="7728998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this example, sixteen references with 'diabetes' in the title </a:t>
            </a:r>
            <a:r>
              <a:rPr lang="en-GB" baseline="0" dirty="0" smtClean="0"/>
              <a:t>do not also have 'diabetes' as a keyword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63</a:t>
            </a:fld>
            <a:endParaRPr lang="en-GB"/>
          </a:p>
        </p:txBody>
      </p:sp>
    </p:spTree>
    <p:extLst>
      <p:ext uri="{BB962C8B-B14F-4D97-AF65-F5344CB8AC3E}">
        <p14:creationId xmlns:p14="http://schemas.microsoft.com/office/powerpoint/2010/main" val="2182944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0A596A1-B564-4CFC-8EAF-31BB1334B029}" type="slidenum">
              <a:rPr lang="en-GB" smtClean="0"/>
              <a:pPr eaLnBrk="1" hangingPunct="1"/>
              <a:t>65</a:t>
            </a:fld>
            <a:endParaRPr lang="en-GB" smtClean="0"/>
          </a:p>
        </p:txBody>
      </p:sp>
      <p:sp>
        <p:nvSpPr>
          <p:cNvPr id="365571" name="Rectangle 2"/>
          <p:cNvSpPr>
            <a:spLocks noGrp="1" noRot="1" noChangeAspect="1" noChangeArrowheads="1" noTextEdit="1"/>
          </p:cNvSpPr>
          <p:nvPr>
            <p:ph type="sldImg"/>
          </p:nvPr>
        </p:nvSpPr>
        <p:spPr>
          <a:xfrm>
            <a:off x="917575" y="744538"/>
            <a:ext cx="4962525" cy="3722687"/>
          </a:xfrm>
          <a:ln/>
        </p:spPr>
      </p:sp>
      <p:sp>
        <p:nvSpPr>
          <p:cNvPr id="365572" name="Rectangle 3"/>
          <p:cNvSpPr>
            <a:spLocks noGrp="1" noChangeArrowheads="1"/>
          </p:cNvSpPr>
          <p:nvPr>
            <p:ph type="body" idx="1"/>
          </p:nvPr>
        </p:nvSpPr>
        <p:spPr>
          <a:noFill/>
        </p:spPr>
        <p:txBody>
          <a:bodyPr/>
          <a:lstStyle/>
          <a:p>
            <a:pPr eaLnBrk="1" hangingPunct="1"/>
            <a:r>
              <a:rPr lang="en-GB" dirty="0" smtClean="0"/>
              <a:t>If you are working with your library and you notice that there is an error in one of your references you can easily and quickly correct it.</a:t>
            </a:r>
          </a:p>
          <a:p>
            <a:pPr eaLnBrk="1" hangingPunct="1"/>
            <a:r>
              <a:rPr lang="en-GB" dirty="0" smtClean="0"/>
              <a:t>In this example the record by the author Chung is showing in the </a:t>
            </a:r>
            <a:r>
              <a:rPr lang="en-GB" b="1" dirty="0" smtClean="0"/>
              <a:t>Preview</a:t>
            </a:r>
            <a:r>
              <a:rPr lang="en-GB" dirty="0" smtClean="0"/>
              <a:t> section in the right side of the window. The title of the paper appears in upper case.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D1E1C79-EDCD-4056-8D69-4D39842D4DB9}" type="slidenum">
              <a:rPr lang="en-GB" smtClean="0"/>
              <a:pPr eaLnBrk="1" hangingPunct="1"/>
              <a:t>66</a:t>
            </a:fld>
            <a:endParaRPr lang="en-GB" smtClean="0"/>
          </a:p>
        </p:txBody>
      </p:sp>
      <p:sp>
        <p:nvSpPr>
          <p:cNvPr id="366595" name="Rectangle 2"/>
          <p:cNvSpPr>
            <a:spLocks noGrp="1" noRot="1" noChangeAspect="1" noChangeArrowheads="1" noTextEdit="1"/>
          </p:cNvSpPr>
          <p:nvPr>
            <p:ph type="sldImg"/>
          </p:nvPr>
        </p:nvSpPr>
        <p:spPr>
          <a:xfrm>
            <a:off x="917575" y="744538"/>
            <a:ext cx="4962525" cy="3722687"/>
          </a:xfrm>
          <a:ln/>
        </p:spPr>
      </p:sp>
      <p:sp>
        <p:nvSpPr>
          <p:cNvPr id="366596" name="Rectangle 3"/>
          <p:cNvSpPr>
            <a:spLocks noGrp="1" noChangeArrowheads="1"/>
          </p:cNvSpPr>
          <p:nvPr>
            <p:ph type="body" idx="1"/>
          </p:nvPr>
        </p:nvSpPr>
        <p:spPr>
          <a:noFill/>
        </p:spPr>
        <p:txBody>
          <a:bodyPr/>
          <a:lstStyle/>
          <a:p>
            <a:pPr eaLnBrk="1" hangingPunct="1"/>
            <a:r>
              <a:rPr lang="en-GB" dirty="0" smtClean="0"/>
              <a:t>With the reference highlighted in the library, click on the </a:t>
            </a:r>
            <a:r>
              <a:rPr lang="en-GB" b="1" dirty="0" smtClean="0"/>
              <a:t>Reference </a:t>
            </a:r>
            <a:r>
              <a:rPr lang="en-GB" dirty="0" smtClean="0"/>
              <a:t>tab to see the full record. Go to the title field and click to correct. Choose whether to see all fields or to hide empty fields in the Reference </a:t>
            </a:r>
            <a:r>
              <a:rPr lang="en-GB" baseline="0" dirty="0" smtClean="0"/>
              <a:t>window</a:t>
            </a:r>
            <a:r>
              <a:rPr lang="en-GB" dirty="0" smtClean="0"/>
              <a:t>. Click on the </a:t>
            </a:r>
            <a:r>
              <a:rPr lang="en-GB" b="1" dirty="0" smtClean="0"/>
              <a:t>Show/Hide</a:t>
            </a:r>
            <a:r>
              <a:rPr lang="en-GB" b="1" baseline="0" dirty="0" smtClean="0"/>
              <a:t> </a:t>
            </a:r>
            <a:r>
              <a:rPr lang="en-GB" b="1" dirty="0" smtClean="0"/>
              <a:t> Empty Fields</a:t>
            </a:r>
            <a:r>
              <a:rPr lang="en-GB" dirty="0" smtClean="0"/>
              <a:t> option in the top right corner of the record to select. When you have finished editing the record click on the next record in the library section of the screen.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B581B8-32A7-4229-A867-BEB5D070052F}" type="slidenum">
              <a:rPr lang="en-GB" smtClean="0"/>
              <a:pPr eaLnBrk="1" hangingPunct="1"/>
              <a:t>67</a:t>
            </a:fld>
            <a:endParaRPr lang="en-GB" smtClean="0"/>
          </a:p>
        </p:txBody>
      </p:sp>
      <p:sp>
        <p:nvSpPr>
          <p:cNvPr id="367619" name="Rectangle 2"/>
          <p:cNvSpPr>
            <a:spLocks noGrp="1" noRot="1" noChangeAspect="1" noChangeArrowheads="1" noTextEdit="1"/>
          </p:cNvSpPr>
          <p:nvPr>
            <p:ph type="sldImg"/>
          </p:nvPr>
        </p:nvSpPr>
        <p:spPr>
          <a:xfrm>
            <a:off x="917575" y="744538"/>
            <a:ext cx="4962525" cy="3722687"/>
          </a:xfrm>
          <a:ln/>
        </p:spPr>
      </p:sp>
      <p:sp>
        <p:nvSpPr>
          <p:cNvPr id="367620" name="Rectangle 3"/>
          <p:cNvSpPr>
            <a:spLocks noGrp="1" noChangeArrowheads="1"/>
          </p:cNvSpPr>
          <p:nvPr>
            <p:ph type="body" idx="1"/>
          </p:nvPr>
        </p:nvSpPr>
        <p:spPr>
          <a:noFill/>
        </p:spPr>
        <p:txBody>
          <a:bodyPr/>
          <a:lstStyle/>
          <a:p>
            <a:pPr eaLnBrk="1" hangingPunct="1"/>
            <a:r>
              <a:rPr lang="en-GB" dirty="0" smtClean="0"/>
              <a:t>A box will open which gives you the opportunity to save the changes made to the reference, choose </a:t>
            </a:r>
            <a:r>
              <a:rPr lang="en-GB" b="1" dirty="0" smtClean="0"/>
              <a:t>Yes </a:t>
            </a:r>
            <a:r>
              <a:rPr lang="en-GB" dirty="0" smtClean="0"/>
              <a:t>if the edits are correct.</a:t>
            </a:r>
            <a:endParaRPr lang="en-GB" b="1"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edited record is displayed.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68</a:t>
            </a:fld>
            <a:endParaRPr lang="en-GB"/>
          </a:p>
        </p:txBody>
      </p:sp>
    </p:spTree>
    <p:extLst>
      <p:ext uri="{BB962C8B-B14F-4D97-AF65-F5344CB8AC3E}">
        <p14:creationId xmlns:p14="http://schemas.microsoft.com/office/powerpoint/2010/main" val="2642752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Select the group of references to be edited - if necessary create a new group for these. The group can be deleted later - the changes will remain in the individual library records. In this case, the same changes will be made to all the records in the new group 'glucose'.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70</a:t>
            </a:fld>
            <a:endParaRPr lang="en-GB"/>
          </a:p>
        </p:txBody>
      </p:sp>
    </p:spTree>
    <p:extLst>
      <p:ext uri="{BB962C8B-B14F-4D97-AF65-F5344CB8AC3E}">
        <p14:creationId xmlns:p14="http://schemas.microsoft.com/office/powerpoint/2010/main" val="461389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Go to</a:t>
            </a:r>
            <a:r>
              <a:rPr lang="en-GB" baseline="0" dirty="0" smtClean="0"/>
              <a:t> </a:t>
            </a:r>
            <a:r>
              <a:rPr lang="en-GB" b="1" baseline="0" dirty="0" smtClean="0"/>
              <a:t>Tools, Change/Move/Copy Fields…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71</a:t>
            </a:fld>
            <a:endParaRPr lang="en-GB"/>
          </a:p>
        </p:txBody>
      </p:sp>
    </p:spTree>
    <p:extLst>
      <p:ext uri="{BB962C8B-B14F-4D97-AF65-F5344CB8AC3E}">
        <p14:creationId xmlns:p14="http://schemas.microsoft.com/office/powerpoint/2010/main" val="2921329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Click on the </a:t>
            </a:r>
            <a:r>
              <a:rPr lang="en-GB" b="1" dirty="0" smtClean="0"/>
              <a:t>Change Fields </a:t>
            </a:r>
            <a:r>
              <a:rPr lang="en-GB" dirty="0" smtClean="0"/>
              <a:t>tab. Choose where in the selected field the new text will appear.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72</a:t>
            </a:fld>
            <a:endParaRPr lang="en-GB"/>
          </a:p>
        </p:txBody>
      </p:sp>
    </p:spTree>
    <p:extLst>
      <p:ext uri="{BB962C8B-B14F-4D97-AF65-F5344CB8AC3E}">
        <p14:creationId xmlns:p14="http://schemas.microsoft.com/office/powerpoint/2010/main" val="44949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38AB2C3-C64F-489B-8342-D57035472F55}" type="slidenum">
              <a:rPr lang="en-GB" smtClean="0"/>
              <a:pPr eaLnBrk="1" hangingPunct="1"/>
              <a:t>73</a:t>
            </a:fld>
            <a:endParaRPr lang="en-GB" smtClean="0"/>
          </a:p>
        </p:txBody>
      </p:sp>
      <p:sp>
        <p:nvSpPr>
          <p:cNvPr id="368643" name="Rectangle 2"/>
          <p:cNvSpPr>
            <a:spLocks noGrp="1" noRot="1" noChangeAspect="1" noChangeArrowheads="1" noTextEdit="1"/>
          </p:cNvSpPr>
          <p:nvPr>
            <p:ph type="sldImg"/>
          </p:nvPr>
        </p:nvSpPr>
        <p:spPr>
          <a:xfrm>
            <a:off x="917575" y="744538"/>
            <a:ext cx="4962525" cy="3722687"/>
          </a:xfrm>
          <a:ln/>
        </p:spPr>
      </p:sp>
      <p:sp>
        <p:nvSpPr>
          <p:cNvPr id="368644" name="Rectangle 3"/>
          <p:cNvSpPr>
            <a:spLocks noGrp="1" noChangeArrowheads="1"/>
          </p:cNvSpPr>
          <p:nvPr>
            <p:ph type="body" idx="1"/>
          </p:nvPr>
        </p:nvSpPr>
        <p:spPr>
          <a:noFill/>
        </p:spPr>
        <p:txBody>
          <a:bodyPr/>
          <a:lstStyle/>
          <a:p>
            <a:pPr eaLnBrk="1" hangingPunct="1"/>
            <a:r>
              <a:rPr lang="en-GB" dirty="0" smtClean="0"/>
              <a:t>Select the field to modify, for example to add a term to the </a:t>
            </a:r>
            <a:r>
              <a:rPr lang="en-GB" b="1" dirty="0" smtClean="0"/>
              <a:t>Keywords</a:t>
            </a:r>
            <a:r>
              <a:rPr lang="en-GB" dirty="0" smtClean="0"/>
              <a:t> field of selected records.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A516A9F-9F71-45C0-AC8D-0535CC6FA919}" type="slidenum">
              <a:rPr lang="en-GB" smtClean="0"/>
              <a:pPr eaLnBrk="1" hangingPunct="1"/>
              <a:t>8</a:t>
            </a:fld>
            <a:endParaRPr lang="en-GB" smtClean="0"/>
          </a:p>
        </p:txBody>
      </p:sp>
      <p:sp>
        <p:nvSpPr>
          <p:cNvPr id="333827" name="Rectangle 2"/>
          <p:cNvSpPr>
            <a:spLocks noGrp="1" noRot="1" noChangeAspect="1" noChangeArrowheads="1" noTextEdit="1"/>
          </p:cNvSpPr>
          <p:nvPr>
            <p:ph type="sldImg"/>
          </p:nvPr>
        </p:nvSpPr>
        <p:spPr>
          <a:xfrm>
            <a:off x="917575" y="744538"/>
            <a:ext cx="4962525" cy="3722687"/>
          </a:xfrm>
          <a:ln/>
        </p:spPr>
      </p:sp>
      <p:sp>
        <p:nvSpPr>
          <p:cNvPr id="333828" name="Rectangle 3"/>
          <p:cNvSpPr>
            <a:spLocks noGrp="1" noChangeArrowheads="1"/>
          </p:cNvSpPr>
          <p:nvPr>
            <p:ph type="body" idx="1"/>
          </p:nvPr>
        </p:nvSpPr>
        <p:spPr>
          <a:noFill/>
        </p:spPr>
        <p:txBody>
          <a:bodyPr/>
          <a:lstStyle/>
          <a:p>
            <a:pPr eaLnBrk="1" hangingPunct="1"/>
            <a:r>
              <a:rPr lang="en-GB" smtClean="0"/>
              <a:t>Choices can also be made about the display of initials: with or without full-stops, with or without spaces between.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7D03E3-6D83-4D7B-A0E8-7BF2525569E5}" type="slidenum">
              <a:rPr lang="en-GB" smtClean="0"/>
              <a:pPr eaLnBrk="1" hangingPunct="1"/>
              <a:t>74</a:t>
            </a:fld>
            <a:endParaRPr lang="en-GB" smtClean="0"/>
          </a:p>
        </p:txBody>
      </p:sp>
      <p:sp>
        <p:nvSpPr>
          <p:cNvPr id="369667" name="Rectangle 2"/>
          <p:cNvSpPr>
            <a:spLocks noGrp="1" noRot="1" noChangeAspect="1" noChangeArrowheads="1" noTextEdit="1"/>
          </p:cNvSpPr>
          <p:nvPr>
            <p:ph type="sldImg"/>
          </p:nvPr>
        </p:nvSpPr>
        <p:spPr>
          <a:xfrm>
            <a:off x="917575" y="744538"/>
            <a:ext cx="4962525" cy="3722687"/>
          </a:xfrm>
          <a:ln/>
        </p:spPr>
      </p:sp>
      <p:sp>
        <p:nvSpPr>
          <p:cNvPr id="369668" name="Rectangle 3"/>
          <p:cNvSpPr>
            <a:spLocks noGrp="1" noChangeArrowheads="1"/>
          </p:cNvSpPr>
          <p:nvPr>
            <p:ph type="body" idx="1"/>
          </p:nvPr>
        </p:nvSpPr>
        <p:spPr>
          <a:noFill/>
        </p:spPr>
        <p:txBody>
          <a:bodyPr/>
          <a:lstStyle/>
          <a:p>
            <a:pPr eaLnBrk="1" hangingPunct="1"/>
            <a:r>
              <a:rPr lang="en-GB" dirty="0" smtClean="0"/>
              <a:t>Add the required text and click </a:t>
            </a:r>
            <a:r>
              <a:rPr lang="en-GB" b="1" dirty="0" smtClean="0"/>
              <a:t>OK</a:t>
            </a:r>
            <a:r>
              <a:rPr lang="en-GB" b="0" dirty="0" smtClean="0"/>
              <a:t>. Use the </a:t>
            </a:r>
            <a:r>
              <a:rPr lang="en-GB" b="1" dirty="0" smtClean="0"/>
              <a:t>Insert</a:t>
            </a:r>
            <a:r>
              <a:rPr lang="en-GB" b="1" baseline="0" dirty="0" smtClean="0"/>
              <a:t> Special </a:t>
            </a:r>
            <a:r>
              <a:rPr lang="en-GB" b="0" baseline="0" dirty="0" smtClean="0"/>
              <a:t>dropdown menu to a</a:t>
            </a:r>
            <a:r>
              <a:rPr lang="en-GB" b="0" dirty="0" smtClean="0"/>
              <a:t>dd a carriage return for following text to appear on a new line.</a:t>
            </a:r>
            <a:endParaRPr lang="en-GB" b="1"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 popup window confirms the number of records being</a:t>
            </a:r>
            <a:r>
              <a:rPr lang="en-GB" baseline="0" dirty="0" smtClean="0"/>
              <a:t> edited.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75</a:t>
            </a:fld>
            <a:endParaRPr lang="en-GB"/>
          </a:p>
        </p:txBody>
      </p:sp>
    </p:spTree>
    <p:extLst>
      <p:ext uri="{BB962C8B-B14F-4D97-AF65-F5344CB8AC3E}">
        <p14:creationId xmlns:p14="http://schemas.microsoft.com/office/powerpoint/2010/main" val="3731861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text appears in the chosen field</a:t>
            </a:r>
            <a:r>
              <a:rPr lang="en-GB" baseline="0" dirty="0" smtClean="0"/>
              <a:t> for each record in the selection.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76</a:t>
            </a:fld>
            <a:endParaRPr lang="en-GB"/>
          </a:p>
        </p:txBody>
      </p:sp>
    </p:spTree>
    <p:extLst>
      <p:ext uri="{BB962C8B-B14F-4D97-AF65-F5344CB8AC3E}">
        <p14:creationId xmlns:p14="http://schemas.microsoft.com/office/powerpoint/2010/main" val="1240363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DFA8793-1548-4E48-9E55-02639E8BB817}" type="slidenum">
              <a:rPr lang="en-GB" smtClean="0"/>
              <a:pPr eaLnBrk="1" hangingPunct="1"/>
              <a:t>78</a:t>
            </a:fld>
            <a:endParaRPr lang="en-GB" smtClean="0"/>
          </a:p>
        </p:txBody>
      </p:sp>
      <p:sp>
        <p:nvSpPr>
          <p:cNvPr id="375811"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7D43665-8534-48CD-80E6-0E0C12938C32}" type="slidenum">
              <a:rPr lang="en-GB" sz="1200"/>
              <a:pPr algn="r" eaLnBrk="1" hangingPunct="1"/>
              <a:t>78</a:t>
            </a:fld>
            <a:endParaRPr lang="en-GB" sz="1200"/>
          </a:p>
        </p:txBody>
      </p:sp>
      <p:sp>
        <p:nvSpPr>
          <p:cNvPr id="375812" name="Rectangle 2"/>
          <p:cNvSpPr>
            <a:spLocks noGrp="1" noRot="1" noChangeAspect="1" noChangeArrowheads="1" noTextEdit="1"/>
          </p:cNvSpPr>
          <p:nvPr>
            <p:ph type="sldImg"/>
          </p:nvPr>
        </p:nvSpPr>
        <p:spPr>
          <a:xfrm>
            <a:off x="917575" y="744538"/>
            <a:ext cx="4962525" cy="3722687"/>
          </a:xfrm>
          <a:ln/>
        </p:spPr>
      </p:sp>
      <p:sp>
        <p:nvSpPr>
          <p:cNvPr id="375813" name="Rectangle 3"/>
          <p:cNvSpPr>
            <a:spLocks noGrp="1" noChangeArrowheads="1"/>
          </p:cNvSpPr>
          <p:nvPr>
            <p:ph type="body" idx="1"/>
          </p:nvPr>
        </p:nvSpPr>
        <p:spPr>
          <a:noFill/>
        </p:spPr>
        <p:txBody>
          <a:bodyPr/>
          <a:lstStyle/>
          <a:p>
            <a:pPr eaLnBrk="1" hangingPunct="1"/>
            <a:r>
              <a:rPr lang="en-US" dirty="0" smtClean="0"/>
              <a:t>Note that if required, a figure may have</a:t>
            </a:r>
            <a:r>
              <a:rPr lang="en-US" baseline="0" dirty="0" smtClean="0"/>
              <a:t> its own EndNote record</a:t>
            </a:r>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DBD66B-C82F-4D43-9A14-9CA3C6BA6947}" type="slidenum">
              <a:rPr lang="en-GB" smtClean="0"/>
              <a:pPr eaLnBrk="1" hangingPunct="1"/>
              <a:t>79</a:t>
            </a:fld>
            <a:endParaRPr lang="en-GB" smtClean="0"/>
          </a:p>
        </p:txBody>
      </p:sp>
      <p:sp>
        <p:nvSpPr>
          <p:cNvPr id="376835"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2F1E8F5-84B6-47C1-AF43-F515F061064E}" type="slidenum">
              <a:rPr lang="en-GB" sz="1200"/>
              <a:pPr algn="r" eaLnBrk="1" hangingPunct="1"/>
              <a:t>79</a:t>
            </a:fld>
            <a:endParaRPr lang="en-GB" sz="1200"/>
          </a:p>
        </p:txBody>
      </p:sp>
      <p:sp>
        <p:nvSpPr>
          <p:cNvPr id="376836" name="Rectangle 2"/>
          <p:cNvSpPr>
            <a:spLocks noGrp="1" noRot="1" noChangeAspect="1" noChangeArrowheads="1" noTextEdit="1"/>
          </p:cNvSpPr>
          <p:nvPr>
            <p:ph type="sldImg"/>
          </p:nvPr>
        </p:nvSpPr>
        <p:spPr>
          <a:xfrm>
            <a:off x="917575" y="744538"/>
            <a:ext cx="4962525" cy="3722687"/>
          </a:xfrm>
          <a:ln/>
        </p:spPr>
      </p:sp>
      <p:sp>
        <p:nvSpPr>
          <p:cNvPr id="376837" name="Rectangle 3"/>
          <p:cNvSpPr>
            <a:spLocks noGrp="1" noChangeArrowheads="1"/>
          </p:cNvSpPr>
          <p:nvPr>
            <p:ph type="body" idx="1"/>
          </p:nvPr>
        </p:nvSpPr>
        <p:spPr>
          <a:noFill/>
        </p:spPr>
        <p:txBody>
          <a:bodyPr/>
          <a:lstStyle/>
          <a:p>
            <a:pPr eaLnBrk="1" hangingPunct="1"/>
            <a:r>
              <a:rPr lang="en-GB" smtClean="0"/>
              <a:t>This is list of newly imported references from the social studies database IBSS.  This image is to be attached to the reference for Patchin.  Open the reference by double-clicking on the entry for Patchin.</a:t>
            </a:r>
          </a:p>
          <a:p>
            <a:pPr eaLnBrk="1" hangingPunct="1"/>
            <a:endParaRPr lang="en-GB"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40B21F6-1DA7-4300-B642-66E77A7FABD3}" type="slidenum">
              <a:rPr lang="en-GB" smtClean="0"/>
              <a:pPr eaLnBrk="1" hangingPunct="1"/>
              <a:t>80</a:t>
            </a:fld>
            <a:endParaRPr lang="en-GB" smtClean="0"/>
          </a:p>
        </p:txBody>
      </p:sp>
      <p:sp>
        <p:nvSpPr>
          <p:cNvPr id="377859"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CCD69217-C8D9-462B-A3D6-AA0F68E55A43}" type="slidenum">
              <a:rPr lang="en-GB" sz="1200"/>
              <a:pPr algn="r" eaLnBrk="1" hangingPunct="1"/>
              <a:t>80</a:t>
            </a:fld>
            <a:endParaRPr lang="en-GB" sz="1200"/>
          </a:p>
        </p:txBody>
      </p:sp>
      <p:sp>
        <p:nvSpPr>
          <p:cNvPr id="377860" name="Rectangle 2"/>
          <p:cNvSpPr>
            <a:spLocks noGrp="1" noRot="1" noChangeAspect="1" noChangeArrowheads="1" noTextEdit="1"/>
          </p:cNvSpPr>
          <p:nvPr>
            <p:ph type="sldImg"/>
          </p:nvPr>
        </p:nvSpPr>
        <p:spPr>
          <a:xfrm>
            <a:off x="917575" y="744538"/>
            <a:ext cx="4962525" cy="3722687"/>
          </a:xfrm>
          <a:ln/>
        </p:spPr>
      </p:sp>
      <p:sp>
        <p:nvSpPr>
          <p:cNvPr id="377861" name="Rectangle 3"/>
          <p:cNvSpPr>
            <a:spLocks noGrp="1" noChangeArrowheads="1"/>
          </p:cNvSpPr>
          <p:nvPr>
            <p:ph type="body" idx="1"/>
          </p:nvPr>
        </p:nvSpPr>
        <p:spPr>
          <a:noFill/>
        </p:spPr>
        <p:txBody>
          <a:bodyPr/>
          <a:lstStyle/>
          <a:p>
            <a:pPr eaLnBrk="1" hangingPunct="1"/>
            <a:r>
              <a:rPr lang="en-GB" dirty="0" smtClean="0"/>
              <a:t>In the EndNote Library record, scroll down to the </a:t>
            </a:r>
            <a:r>
              <a:rPr lang="en-GB" b="1" dirty="0" smtClean="0"/>
              <a:t>Figure</a:t>
            </a:r>
            <a:r>
              <a:rPr lang="en-GB" dirty="0" smtClean="0"/>
              <a:t> field.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E36E59-85D5-4CEE-9822-00FEF764EF9C}" type="slidenum">
              <a:rPr lang="en-GB" smtClean="0"/>
              <a:pPr eaLnBrk="1" hangingPunct="1"/>
              <a:t>81</a:t>
            </a:fld>
            <a:endParaRPr lang="en-GB" smtClean="0"/>
          </a:p>
        </p:txBody>
      </p:sp>
      <p:sp>
        <p:nvSpPr>
          <p:cNvPr id="378883"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0FCC35FA-F245-4AED-91AF-F29E96AEF8B5}" type="slidenum">
              <a:rPr lang="en-GB" sz="1200"/>
              <a:pPr algn="r" eaLnBrk="1" hangingPunct="1"/>
              <a:t>81</a:t>
            </a:fld>
            <a:endParaRPr lang="en-GB" sz="1200"/>
          </a:p>
        </p:txBody>
      </p:sp>
      <p:sp>
        <p:nvSpPr>
          <p:cNvPr id="378884" name="Rectangle 2"/>
          <p:cNvSpPr>
            <a:spLocks noGrp="1" noRot="1" noChangeAspect="1" noChangeArrowheads="1" noTextEdit="1"/>
          </p:cNvSpPr>
          <p:nvPr>
            <p:ph type="sldImg"/>
          </p:nvPr>
        </p:nvSpPr>
        <p:spPr>
          <a:xfrm>
            <a:off x="917575" y="744538"/>
            <a:ext cx="4962525" cy="3722687"/>
          </a:xfrm>
          <a:ln/>
        </p:spPr>
      </p:sp>
      <p:sp>
        <p:nvSpPr>
          <p:cNvPr id="378885" name="Rectangle 3"/>
          <p:cNvSpPr>
            <a:spLocks noGrp="1" noChangeArrowheads="1"/>
          </p:cNvSpPr>
          <p:nvPr>
            <p:ph type="body" idx="1"/>
          </p:nvPr>
        </p:nvSpPr>
        <p:spPr>
          <a:noFill/>
        </p:spPr>
        <p:txBody>
          <a:bodyPr/>
          <a:lstStyle/>
          <a:p>
            <a:pPr eaLnBrk="1" hangingPunct="1"/>
            <a:r>
              <a:rPr lang="en-GB" dirty="0" smtClean="0"/>
              <a:t>Go to the </a:t>
            </a:r>
            <a:r>
              <a:rPr lang="en-GB" b="1" dirty="0" smtClean="0"/>
              <a:t>References</a:t>
            </a:r>
            <a:r>
              <a:rPr lang="en-GB" dirty="0" smtClean="0"/>
              <a:t> dropdown menu or right-click in the </a:t>
            </a:r>
            <a:r>
              <a:rPr lang="en-GB" b="1" dirty="0" smtClean="0"/>
              <a:t>Figure</a:t>
            </a:r>
            <a:r>
              <a:rPr lang="en-GB" dirty="0" smtClean="0"/>
              <a:t> field.  Select </a:t>
            </a:r>
            <a:r>
              <a:rPr lang="en-GB" b="1" dirty="0" smtClean="0"/>
              <a:t>Figure</a:t>
            </a:r>
            <a:r>
              <a:rPr lang="en-GB" dirty="0" smtClean="0"/>
              <a:t> and </a:t>
            </a:r>
            <a:r>
              <a:rPr lang="en-GB" b="1" dirty="0" smtClean="0"/>
              <a:t>Attach Figure</a:t>
            </a:r>
            <a:r>
              <a:rPr lang="en-GB" b="0" dirty="0" smtClean="0"/>
              <a:t>.</a:t>
            </a:r>
            <a:endParaRPr lang="en-GB"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251BC80-7DDA-4330-88A5-3797B100AE1D}" type="slidenum">
              <a:rPr lang="en-GB" smtClean="0"/>
              <a:pPr eaLnBrk="1" hangingPunct="1"/>
              <a:t>82</a:t>
            </a:fld>
            <a:endParaRPr lang="en-GB" smtClean="0"/>
          </a:p>
        </p:txBody>
      </p:sp>
      <p:sp>
        <p:nvSpPr>
          <p:cNvPr id="379907"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D1006D0-AC0C-4ED9-9C33-F1A07C19540A}" type="slidenum">
              <a:rPr lang="en-GB" sz="1200"/>
              <a:pPr algn="r" eaLnBrk="1" hangingPunct="1"/>
              <a:t>82</a:t>
            </a:fld>
            <a:endParaRPr lang="en-GB" sz="1200"/>
          </a:p>
        </p:txBody>
      </p:sp>
      <p:sp>
        <p:nvSpPr>
          <p:cNvPr id="379908" name="Rectangle 2"/>
          <p:cNvSpPr>
            <a:spLocks noGrp="1" noRot="1" noChangeAspect="1" noChangeArrowheads="1" noTextEdit="1"/>
          </p:cNvSpPr>
          <p:nvPr>
            <p:ph type="sldImg"/>
          </p:nvPr>
        </p:nvSpPr>
        <p:spPr>
          <a:xfrm>
            <a:off x="917575" y="744538"/>
            <a:ext cx="4962525" cy="3722687"/>
          </a:xfrm>
          <a:ln/>
        </p:spPr>
      </p:sp>
      <p:sp>
        <p:nvSpPr>
          <p:cNvPr id="379909" name="Rectangle 3"/>
          <p:cNvSpPr>
            <a:spLocks noGrp="1" noChangeArrowheads="1"/>
          </p:cNvSpPr>
          <p:nvPr>
            <p:ph type="body" idx="1"/>
          </p:nvPr>
        </p:nvSpPr>
        <p:spPr>
          <a:noFill/>
        </p:spPr>
        <p:txBody>
          <a:bodyPr/>
          <a:lstStyle/>
          <a:p>
            <a:pPr eaLnBrk="1" hangingPunct="1"/>
            <a:r>
              <a:rPr lang="en-GB" dirty="0" smtClean="0"/>
              <a:t>In the </a:t>
            </a:r>
            <a:r>
              <a:rPr lang="en-GB" b="1" dirty="0" smtClean="0"/>
              <a:t>Attach Figure</a:t>
            </a:r>
            <a:r>
              <a:rPr lang="en-GB" dirty="0" smtClean="0"/>
              <a:t> window, find the image by clicking on the </a:t>
            </a:r>
            <a:r>
              <a:rPr lang="en-GB" b="1" dirty="0" smtClean="0"/>
              <a:t>Choose File…</a:t>
            </a:r>
            <a:r>
              <a:rPr lang="en-GB" dirty="0" smtClean="0"/>
              <a:t> button.  </a:t>
            </a:r>
            <a:endParaRPr lang="en-GB" b="1"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9147D97-FD7C-4612-B5ED-664842E1D639}" type="slidenum">
              <a:rPr lang="en-GB" smtClean="0"/>
              <a:pPr eaLnBrk="1" hangingPunct="1"/>
              <a:t>83</a:t>
            </a:fld>
            <a:endParaRPr lang="en-GB" smtClean="0"/>
          </a:p>
        </p:txBody>
      </p:sp>
      <p:sp>
        <p:nvSpPr>
          <p:cNvPr id="380931"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4BD9772-C2B4-4B9D-ADEC-0811C3C18B1F}" type="slidenum">
              <a:rPr lang="en-GB" sz="1200"/>
              <a:pPr algn="r" eaLnBrk="1" hangingPunct="1"/>
              <a:t>83</a:t>
            </a:fld>
            <a:endParaRPr lang="en-GB" sz="1200"/>
          </a:p>
        </p:txBody>
      </p:sp>
      <p:sp>
        <p:nvSpPr>
          <p:cNvPr id="380932" name="Rectangle 2"/>
          <p:cNvSpPr>
            <a:spLocks noGrp="1" noRot="1" noChangeAspect="1" noChangeArrowheads="1" noTextEdit="1"/>
          </p:cNvSpPr>
          <p:nvPr>
            <p:ph type="sldImg"/>
          </p:nvPr>
        </p:nvSpPr>
        <p:spPr>
          <a:xfrm>
            <a:off x="917575" y="744538"/>
            <a:ext cx="4962525" cy="3722687"/>
          </a:xfrm>
          <a:ln/>
        </p:spPr>
      </p:sp>
      <p:sp>
        <p:nvSpPr>
          <p:cNvPr id="380933" name="Rectangle 3"/>
          <p:cNvSpPr>
            <a:spLocks noGrp="1" noChangeArrowheads="1"/>
          </p:cNvSpPr>
          <p:nvPr>
            <p:ph type="body" idx="1"/>
          </p:nvPr>
        </p:nvSpPr>
        <p:spPr>
          <a:noFill/>
        </p:spPr>
        <p:txBody>
          <a:bodyPr/>
          <a:lstStyle/>
          <a:p>
            <a:pPr eaLnBrk="1" hangingPunct="1"/>
            <a:r>
              <a:rPr lang="en-GB" dirty="0" smtClean="0"/>
              <a:t>Locate the image and then click </a:t>
            </a:r>
            <a:r>
              <a:rPr lang="en-GB" b="1" dirty="0" smtClean="0"/>
              <a:t>Open</a:t>
            </a:r>
            <a:r>
              <a:rPr lang="en-GB" dirty="0" smtClean="0"/>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C7931EE-CD82-4EC3-B7C1-5B10ECD66FF8}" type="slidenum">
              <a:rPr lang="en-GB" smtClean="0"/>
              <a:pPr eaLnBrk="1" hangingPunct="1"/>
              <a:t>84</a:t>
            </a:fld>
            <a:endParaRPr lang="en-GB" smtClean="0"/>
          </a:p>
        </p:txBody>
      </p:sp>
      <p:sp>
        <p:nvSpPr>
          <p:cNvPr id="381955"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442D2CA-2AD8-4AB5-BC48-02F0636A6C53}" type="slidenum">
              <a:rPr lang="en-GB" sz="1200"/>
              <a:pPr algn="r" eaLnBrk="1" hangingPunct="1"/>
              <a:t>84</a:t>
            </a:fld>
            <a:endParaRPr lang="en-GB" sz="1200"/>
          </a:p>
        </p:txBody>
      </p:sp>
      <p:sp>
        <p:nvSpPr>
          <p:cNvPr id="381956" name="Rectangle 2"/>
          <p:cNvSpPr>
            <a:spLocks noGrp="1" noRot="1" noChangeAspect="1" noChangeArrowheads="1" noTextEdit="1"/>
          </p:cNvSpPr>
          <p:nvPr>
            <p:ph type="sldImg"/>
          </p:nvPr>
        </p:nvSpPr>
        <p:spPr>
          <a:xfrm>
            <a:off x="917575" y="744538"/>
            <a:ext cx="4962525" cy="3722687"/>
          </a:xfrm>
          <a:ln/>
        </p:spPr>
      </p:sp>
      <p:sp>
        <p:nvSpPr>
          <p:cNvPr id="381957" name="Rectangle 3"/>
          <p:cNvSpPr>
            <a:spLocks noGrp="1" noChangeArrowheads="1"/>
          </p:cNvSpPr>
          <p:nvPr>
            <p:ph type="body" idx="1"/>
          </p:nvPr>
        </p:nvSpPr>
        <p:spPr>
          <a:noFill/>
        </p:spPr>
        <p:txBody>
          <a:bodyPr/>
          <a:lstStyle/>
          <a:p>
            <a:pPr eaLnBrk="1" hangingPunct="1"/>
            <a:r>
              <a:rPr lang="en-GB" dirty="0" smtClean="0"/>
              <a:t>A thumbnail of the image is then added to the figure field.  Only one figure can be attached to a reference.  If you attempt to add any more, the original image will be deleted.</a:t>
            </a:r>
          </a:p>
          <a:p>
            <a:pPr eaLnBrk="1" hangingPunct="1"/>
            <a:endParaRPr lang="en-GB" dirty="0" smtClean="0"/>
          </a:p>
          <a:p>
            <a:pPr eaLnBrk="1" hangingPunct="1"/>
            <a:r>
              <a:rPr lang="en-GB" dirty="0" smtClean="0"/>
              <a:t>Always enter some text in the </a:t>
            </a:r>
            <a:r>
              <a:rPr lang="en-GB" b="1" dirty="0" smtClean="0"/>
              <a:t>Caption</a:t>
            </a:r>
            <a:r>
              <a:rPr lang="en-GB" dirty="0" smtClean="0"/>
              <a:t> field.  This will be included if the image is cited in a Word document.</a:t>
            </a:r>
          </a:p>
          <a:p>
            <a:pPr eaLnBrk="1" hangingPunct="1"/>
            <a:r>
              <a:rPr lang="en-GB" dirty="0" smtClean="0"/>
              <a:t> Close the record to save the changes.</a:t>
            </a:r>
          </a:p>
          <a:p>
            <a:pPr eaLnBrk="1" hangingPunct="1"/>
            <a:endParaRPr lang="en-GB"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F1E450E-6363-49EF-B4BF-5657FF2C732E}" type="slidenum">
              <a:rPr lang="en-GB" smtClean="0"/>
              <a:pPr eaLnBrk="1" hangingPunct="1"/>
              <a:t>9</a:t>
            </a:fld>
            <a:endParaRPr lang="en-GB" smtClean="0"/>
          </a:p>
        </p:txBody>
      </p:sp>
      <p:sp>
        <p:nvSpPr>
          <p:cNvPr id="334851" name="Rectangle 2"/>
          <p:cNvSpPr>
            <a:spLocks noGrp="1" noRot="1" noChangeAspect="1" noChangeArrowheads="1" noTextEdit="1"/>
          </p:cNvSpPr>
          <p:nvPr>
            <p:ph type="sldImg"/>
          </p:nvPr>
        </p:nvSpPr>
        <p:spPr>
          <a:xfrm>
            <a:off x="917575" y="744538"/>
            <a:ext cx="4962525" cy="3722687"/>
          </a:xfrm>
          <a:ln/>
        </p:spPr>
      </p:sp>
      <p:sp>
        <p:nvSpPr>
          <p:cNvPr id="334852" name="Rectangle 3"/>
          <p:cNvSpPr>
            <a:spLocks noGrp="1" noChangeArrowheads="1"/>
          </p:cNvSpPr>
          <p:nvPr>
            <p:ph type="body" idx="1"/>
          </p:nvPr>
        </p:nvSpPr>
        <p:spPr>
          <a:noFill/>
        </p:spPr>
        <p:txBody>
          <a:bodyPr/>
          <a:lstStyle/>
          <a:p>
            <a:pPr eaLnBrk="1" hangingPunct="1"/>
            <a:r>
              <a:rPr lang="en-GB" smtClean="0"/>
              <a:t>Choose the style for primary title capitalisation - Headline style will capitalise all major words, Sentence style will capitalise the initial word only.</a:t>
            </a:r>
          </a:p>
          <a:p>
            <a:pPr eaLnBrk="1" hangingPunct="1"/>
            <a:r>
              <a:rPr lang="en-GB" smtClean="0"/>
              <a:t>Note that the same style will be applied to all records in the library: if the conventions for book titles and journal article titles differ, you may wish to leave titles as entered.</a:t>
            </a:r>
          </a:p>
          <a:p>
            <a:pPr eaLnBrk="1" hangingPunct="1"/>
            <a:endParaRPr lang="en-GB"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D1272D4-8287-4542-8610-4174470F0AC7}" type="slidenum">
              <a:rPr lang="en-GB" smtClean="0"/>
              <a:pPr eaLnBrk="1" hangingPunct="1"/>
              <a:t>86</a:t>
            </a:fld>
            <a:endParaRPr lang="en-GB" smtClean="0"/>
          </a:p>
        </p:txBody>
      </p:sp>
      <p:sp>
        <p:nvSpPr>
          <p:cNvPr id="382979" name="Slide Image Placeholder 1"/>
          <p:cNvSpPr>
            <a:spLocks noGrp="1" noRot="1" noChangeAspect="1" noTextEdit="1"/>
          </p:cNvSpPr>
          <p:nvPr>
            <p:ph type="sldImg"/>
          </p:nvPr>
        </p:nvSpPr>
        <p:spPr>
          <a:xfrm>
            <a:off x="917575" y="744538"/>
            <a:ext cx="4962525" cy="3722687"/>
          </a:xfrm>
          <a:ln/>
        </p:spPr>
      </p:sp>
      <p:sp>
        <p:nvSpPr>
          <p:cNvPr id="382980" name="Notes Placeholder 2"/>
          <p:cNvSpPr>
            <a:spLocks noGrp="1"/>
          </p:cNvSpPr>
          <p:nvPr>
            <p:ph type="body" idx="1"/>
          </p:nvPr>
        </p:nvSpPr>
        <p:spPr>
          <a:noFill/>
        </p:spPr>
        <p:txBody>
          <a:bodyPr/>
          <a:lstStyle/>
          <a:p>
            <a:pPr eaLnBrk="1" hangingPunct="1"/>
            <a:r>
              <a:rPr lang="en-GB" dirty="0" smtClean="0"/>
              <a:t>Figures are inserted in a similar way to text references.  Insert the Facebook image into this Word document as an in-text citation.  </a:t>
            </a:r>
          </a:p>
          <a:p>
            <a:pPr eaLnBrk="1" hangingPunct="1"/>
            <a:endParaRPr lang="en-GB" dirty="0" smtClean="0"/>
          </a:p>
          <a:p>
            <a:pPr eaLnBrk="1" hangingPunct="1"/>
            <a:r>
              <a:rPr lang="en-GB" dirty="0" smtClean="0"/>
              <a:t>Put the cursor at the point in the text for the citation to appear.  Then click the </a:t>
            </a:r>
            <a:r>
              <a:rPr lang="en-GB" b="1" dirty="0" smtClean="0"/>
              <a:t>Endnote X6 </a:t>
            </a:r>
            <a:r>
              <a:rPr lang="en-GB" b="0" dirty="0" smtClean="0"/>
              <a:t>tab</a:t>
            </a:r>
            <a:r>
              <a:rPr lang="en-GB" b="0" baseline="0" dirty="0" smtClean="0"/>
              <a:t> </a:t>
            </a:r>
            <a:r>
              <a:rPr lang="en-GB" dirty="0" smtClean="0"/>
              <a:t>on the EndNote</a:t>
            </a:r>
            <a:r>
              <a:rPr lang="en-GB" baseline="0" dirty="0" smtClean="0"/>
              <a:t> toolbar.</a:t>
            </a:r>
            <a:endParaRPr lang="en-GB" dirty="0" smtClean="0"/>
          </a:p>
          <a:p>
            <a:pPr eaLnBrk="1" hangingPunct="1"/>
            <a:endParaRPr lang="en-GB" dirty="0" smtClean="0"/>
          </a:p>
        </p:txBody>
      </p:sp>
      <p:sp>
        <p:nvSpPr>
          <p:cNvPr id="382981"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CECB18D-9469-4806-8099-AE6BEC78E9AB}" type="slidenum">
              <a:rPr lang="en-GB" sz="1200"/>
              <a:pPr algn="r" eaLnBrk="1" hangingPunct="1"/>
              <a:t>86</a:t>
            </a:fld>
            <a:endParaRPr lang="en-GB"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D5FBBAE-A9BA-4BB4-8234-0708A120544A}" type="slidenum">
              <a:rPr lang="en-GB" smtClean="0"/>
              <a:pPr eaLnBrk="1" hangingPunct="1"/>
              <a:t>87</a:t>
            </a:fld>
            <a:endParaRPr lang="en-GB" smtClean="0"/>
          </a:p>
        </p:txBody>
      </p:sp>
      <p:sp>
        <p:nvSpPr>
          <p:cNvPr id="384003" name="Slide Image Placeholder 1"/>
          <p:cNvSpPr>
            <a:spLocks noGrp="1" noRot="1" noChangeAspect="1" noTextEdit="1"/>
          </p:cNvSpPr>
          <p:nvPr>
            <p:ph type="sldImg"/>
          </p:nvPr>
        </p:nvSpPr>
        <p:spPr>
          <a:xfrm>
            <a:off x="917575" y="744538"/>
            <a:ext cx="4962525" cy="3722687"/>
          </a:xfrm>
          <a:ln/>
        </p:spPr>
      </p:sp>
      <p:sp>
        <p:nvSpPr>
          <p:cNvPr id="384004" name="Notes Placeholder 2"/>
          <p:cNvSpPr>
            <a:spLocks noGrp="1"/>
          </p:cNvSpPr>
          <p:nvPr>
            <p:ph type="body" idx="1"/>
          </p:nvPr>
        </p:nvSpPr>
        <p:spPr>
          <a:noFill/>
        </p:spPr>
        <p:txBody>
          <a:bodyPr/>
          <a:lstStyle/>
          <a:p>
            <a:pPr eaLnBrk="1" hangingPunct="1"/>
            <a:r>
              <a:rPr lang="en-GB" dirty="0" smtClean="0"/>
              <a:t>Click the </a:t>
            </a:r>
            <a:r>
              <a:rPr lang="en-GB" b="1" dirty="0" smtClean="0"/>
              <a:t>Insert Citation </a:t>
            </a:r>
            <a:r>
              <a:rPr lang="en-GB" dirty="0" smtClean="0"/>
              <a:t>button and select </a:t>
            </a:r>
            <a:r>
              <a:rPr lang="en-GB" b="1" dirty="0" smtClean="0"/>
              <a:t>Find Figure </a:t>
            </a:r>
            <a:r>
              <a:rPr lang="en-GB" dirty="0" smtClean="0"/>
              <a:t>from the drop-down menu.</a:t>
            </a:r>
            <a:endParaRPr lang="en-GB" b="1" dirty="0" smtClean="0"/>
          </a:p>
        </p:txBody>
      </p:sp>
      <p:sp>
        <p:nvSpPr>
          <p:cNvPr id="384005"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15068E9-7C83-48BA-861B-6DE341045897}" type="slidenum">
              <a:rPr lang="en-GB" sz="1200"/>
              <a:pPr algn="r" eaLnBrk="1" hangingPunct="1"/>
              <a:t>87</a:t>
            </a:fld>
            <a:endParaRPr lang="en-GB"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244D8E-5342-48C1-8561-490CFC6D11ED}" type="slidenum">
              <a:rPr lang="en-GB" smtClean="0"/>
              <a:pPr eaLnBrk="1" hangingPunct="1"/>
              <a:t>88</a:t>
            </a:fld>
            <a:endParaRPr lang="en-GB" smtClean="0"/>
          </a:p>
        </p:txBody>
      </p:sp>
      <p:sp>
        <p:nvSpPr>
          <p:cNvPr id="385027" name="Slide Image Placeholder 1"/>
          <p:cNvSpPr>
            <a:spLocks noGrp="1" noRot="1" noChangeAspect="1" noTextEdit="1"/>
          </p:cNvSpPr>
          <p:nvPr>
            <p:ph type="sldImg"/>
          </p:nvPr>
        </p:nvSpPr>
        <p:spPr>
          <a:xfrm>
            <a:off x="917575" y="744538"/>
            <a:ext cx="4962525" cy="3722687"/>
          </a:xfrm>
          <a:ln/>
        </p:spPr>
      </p:sp>
      <p:sp>
        <p:nvSpPr>
          <p:cNvPr id="385028" name="Notes Placeholder 2"/>
          <p:cNvSpPr>
            <a:spLocks noGrp="1"/>
          </p:cNvSpPr>
          <p:nvPr>
            <p:ph type="body" idx="1"/>
          </p:nvPr>
        </p:nvSpPr>
        <p:spPr>
          <a:noFill/>
        </p:spPr>
        <p:txBody>
          <a:bodyPr/>
          <a:lstStyle/>
          <a:p>
            <a:pPr eaLnBrk="1" hangingPunct="1"/>
            <a:r>
              <a:rPr lang="en-GB" dirty="0" smtClean="0"/>
              <a:t>Enter part of the Caption Name that was given to the image in the Endnote Library and click </a:t>
            </a:r>
            <a:r>
              <a:rPr lang="en-GB" b="1" dirty="0" smtClean="0"/>
              <a:t>Find</a:t>
            </a:r>
            <a:r>
              <a:rPr lang="en-GB" dirty="0" smtClean="0"/>
              <a:t>.</a:t>
            </a:r>
          </a:p>
        </p:txBody>
      </p:sp>
      <p:sp>
        <p:nvSpPr>
          <p:cNvPr id="385029"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94DC565F-1855-4FC9-8168-DD67AB86F24E}" type="slidenum">
              <a:rPr lang="en-GB" sz="1200"/>
              <a:pPr algn="r" eaLnBrk="1" hangingPunct="1"/>
              <a:t>88</a:t>
            </a:fld>
            <a:endParaRPr lang="en-GB"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4811DF9-82FF-4724-8AEC-92D5FA954B1B}" type="slidenum">
              <a:rPr lang="en-GB" smtClean="0"/>
              <a:pPr eaLnBrk="1" hangingPunct="1"/>
              <a:t>89</a:t>
            </a:fld>
            <a:endParaRPr lang="en-GB" smtClean="0"/>
          </a:p>
        </p:txBody>
      </p:sp>
      <p:sp>
        <p:nvSpPr>
          <p:cNvPr id="386051" name="Slide Image Placeholder 1"/>
          <p:cNvSpPr>
            <a:spLocks noGrp="1" noRot="1" noChangeAspect="1" noTextEdit="1"/>
          </p:cNvSpPr>
          <p:nvPr>
            <p:ph type="sldImg"/>
          </p:nvPr>
        </p:nvSpPr>
        <p:spPr>
          <a:xfrm>
            <a:off x="917575" y="744538"/>
            <a:ext cx="4962525" cy="3722687"/>
          </a:xfrm>
          <a:ln/>
        </p:spPr>
      </p:sp>
      <p:sp>
        <p:nvSpPr>
          <p:cNvPr id="386052" name="Notes Placeholder 2"/>
          <p:cNvSpPr>
            <a:spLocks noGrp="1"/>
          </p:cNvSpPr>
          <p:nvPr>
            <p:ph type="body" idx="1"/>
          </p:nvPr>
        </p:nvSpPr>
        <p:spPr>
          <a:noFill/>
        </p:spPr>
        <p:txBody>
          <a:bodyPr/>
          <a:lstStyle/>
          <a:p>
            <a:pPr eaLnBrk="1" hangingPunct="1"/>
            <a:r>
              <a:rPr lang="en-GB" dirty="0" smtClean="0"/>
              <a:t>Select the correct image from the list that appears and then click </a:t>
            </a:r>
            <a:r>
              <a:rPr lang="en-GB" b="1" dirty="0" smtClean="0"/>
              <a:t>Insert</a:t>
            </a:r>
            <a:r>
              <a:rPr lang="en-GB" dirty="0" smtClean="0"/>
              <a:t>.</a:t>
            </a:r>
          </a:p>
        </p:txBody>
      </p:sp>
      <p:sp>
        <p:nvSpPr>
          <p:cNvPr id="386053"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93AC4993-933E-4F59-B3B9-39A0CF9F2595}" type="slidenum">
              <a:rPr lang="en-GB" sz="1200"/>
              <a:pPr algn="r" eaLnBrk="1" hangingPunct="1"/>
              <a:t>89</a:t>
            </a:fld>
            <a:endParaRPr lang="en-GB"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E95E1A-0F8B-4561-B7A3-0E0C3683CDEE}" type="slidenum">
              <a:rPr lang="en-GB" smtClean="0"/>
              <a:pPr eaLnBrk="1" hangingPunct="1"/>
              <a:t>90</a:t>
            </a:fld>
            <a:endParaRPr lang="en-GB" smtClean="0"/>
          </a:p>
        </p:txBody>
      </p:sp>
      <p:sp>
        <p:nvSpPr>
          <p:cNvPr id="387075" name="Slide Image Placeholder 1"/>
          <p:cNvSpPr>
            <a:spLocks noGrp="1" noRot="1" noChangeAspect="1" noTextEdit="1"/>
          </p:cNvSpPr>
          <p:nvPr>
            <p:ph type="sldImg"/>
          </p:nvPr>
        </p:nvSpPr>
        <p:spPr>
          <a:xfrm>
            <a:off x="917575" y="744538"/>
            <a:ext cx="4962525" cy="3722687"/>
          </a:xfrm>
          <a:ln/>
        </p:spPr>
      </p:sp>
      <p:sp>
        <p:nvSpPr>
          <p:cNvPr id="387076" name="Notes Placeholder 2"/>
          <p:cNvSpPr>
            <a:spLocks noGrp="1"/>
          </p:cNvSpPr>
          <p:nvPr>
            <p:ph type="body" idx="1"/>
          </p:nvPr>
        </p:nvSpPr>
        <p:spPr>
          <a:noFill/>
        </p:spPr>
        <p:txBody>
          <a:bodyPr/>
          <a:lstStyle/>
          <a:p>
            <a:pPr eaLnBrk="1" hangingPunct="1"/>
            <a:r>
              <a:rPr lang="en-GB" dirty="0" smtClean="0"/>
              <a:t>The image is then inserted in the next paragraph break just under the insertion point.  The output style for this document is Harvard; other output styles may place the image at the end of the document in a 'List of Figures'. Make choices about location for a given Reference Style using the EndNote</a:t>
            </a:r>
            <a:r>
              <a:rPr lang="en-GB" baseline="0" dirty="0" smtClean="0"/>
              <a:t> 'Edit Style' function.</a:t>
            </a:r>
            <a:r>
              <a:rPr lang="en-GB" dirty="0" smtClean="0"/>
              <a:t> A list of figures can also be created using tools on the EndNote tab in Word.</a:t>
            </a:r>
          </a:p>
        </p:txBody>
      </p:sp>
      <p:sp>
        <p:nvSpPr>
          <p:cNvPr id="387077"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9159236-CDC2-4EDC-9ABB-578ED392732A}" type="slidenum">
              <a:rPr lang="en-GB" sz="1200"/>
              <a:pPr algn="r" eaLnBrk="1" hangingPunct="1"/>
              <a:t>90</a:t>
            </a:fld>
            <a:endParaRPr lang="en-GB"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3D9ADC9-446F-4211-87EC-4CC68FE920D5}" type="slidenum">
              <a:rPr lang="en-GB" smtClean="0"/>
              <a:pPr eaLnBrk="1" hangingPunct="1"/>
              <a:t>92</a:t>
            </a:fld>
            <a:endParaRPr lang="en-GB" smtClean="0"/>
          </a:p>
        </p:txBody>
      </p:sp>
      <p:sp>
        <p:nvSpPr>
          <p:cNvPr id="388099" name="Rectangle 7"/>
          <p:cNvSpPr txBox="1">
            <a:spLocks noGrp="1" noChangeArrowheads="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A605E359-AF65-4C5B-94A2-AF1EA9E8900F}" type="slidenum">
              <a:rPr lang="en-GB" sz="1200"/>
              <a:pPr algn="r" eaLnBrk="1" hangingPunct="1"/>
              <a:t>92</a:t>
            </a:fld>
            <a:endParaRPr lang="en-GB" sz="1200"/>
          </a:p>
        </p:txBody>
      </p:sp>
      <p:sp>
        <p:nvSpPr>
          <p:cNvPr id="388100" name="Rectangle 2"/>
          <p:cNvSpPr>
            <a:spLocks noGrp="1" noRot="1" noChangeAspect="1" noChangeArrowheads="1" noTextEdit="1"/>
          </p:cNvSpPr>
          <p:nvPr>
            <p:ph type="sldImg"/>
          </p:nvPr>
        </p:nvSpPr>
        <p:spPr>
          <a:xfrm>
            <a:off x="917575" y="744538"/>
            <a:ext cx="4962525" cy="3722687"/>
          </a:xfrm>
          <a:ln/>
        </p:spPr>
      </p:sp>
      <p:sp>
        <p:nvSpPr>
          <p:cNvPr id="388101" name="Rectangle 3"/>
          <p:cNvSpPr>
            <a:spLocks noGrp="1" noChangeArrowheads="1"/>
          </p:cNvSpPr>
          <p:nvPr>
            <p:ph type="body" idx="1"/>
          </p:nvPr>
        </p:nvSpPr>
        <p:spPr>
          <a:noFill/>
        </p:spPr>
        <p:txBody>
          <a:bodyPr/>
          <a:lstStyle/>
          <a:p>
            <a:pPr eaLnBrk="1" hangingPunct="1"/>
            <a:r>
              <a:rPr lang="en-GB" dirty="0" smtClean="0"/>
              <a:t>Charts or tables have</a:t>
            </a:r>
            <a:r>
              <a:rPr lang="en-GB" baseline="0" dirty="0" smtClean="0"/>
              <a:t> their own reference type: to attach files create a separate record, and ensure that a bibliographic template is created for the </a:t>
            </a:r>
            <a:r>
              <a:rPr lang="en-GB" b="1" baseline="0" dirty="0" smtClean="0"/>
              <a:t>Chart or Table  </a:t>
            </a:r>
            <a:r>
              <a:rPr lang="en-GB" baseline="0" dirty="0" smtClean="0"/>
              <a:t>Reference Type in the referencing style you are using.</a:t>
            </a:r>
            <a:endParaRPr lang="en-GB" dirty="0" smtClean="0"/>
          </a:p>
          <a:p>
            <a:pPr eaLnBrk="1" hangingPunct="1"/>
            <a:endParaRPr lang="en-GB"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06F7803-5369-4F13-B0E4-4039D69EFF49}" type="slidenum">
              <a:rPr lang="en-GB" smtClean="0"/>
              <a:pPr eaLnBrk="1" hangingPunct="1"/>
              <a:t>93</a:t>
            </a:fld>
            <a:endParaRPr lang="en-GB" smtClean="0"/>
          </a:p>
        </p:txBody>
      </p:sp>
      <p:sp>
        <p:nvSpPr>
          <p:cNvPr id="389123" name="Rectangle 2"/>
          <p:cNvSpPr>
            <a:spLocks noGrp="1" noRot="1" noChangeAspect="1" noChangeArrowheads="1" noTextEdit="1"/>
          </p:cNvSpPr>
          <p:nvPr>
            <p:ph type="sldImg"/>
          </p:nvPr>
        </p:nvSpPr>
        <p:spPr>
          <a:xfrm>
            <a:off x="917575" y="744538"/>
            <a:ext cx="4962525" cy="3722687"/>
          </a:xfrm>
          <a:ln/>
        </p:spPr>
      </p:sp>
      <p:sp>
        <p:nvSpPr>
          <p:cNvPr id="389124" name="Rectangle 3"/>
          <p:cNvSpPr>
            <a:spLocks noGrp="1" noChangeArrowheads="1"/>
          </p:cNvSpPr>
          <p:nvPr>
            <p:ph type="body" idx="1"/>
          </p:nvPr>
        </p:nvSpPr>
        <p:spPr>
          <a:noFill/>
        </p:spPr>
        <p:txBody>
          <a:bodyPr/>
          <a:lstStyle/>
          <a:p>
            <a:pPr eaLnBrk="1" hangingPunct="1"/>
            <a:r>
              <a:rPr lang="en-GB" dirty="0" smtClean="0"/>
              <a:t>This pie chart is stored in an Excel file.  Add a separate record for this to the Endnote Library.  First of all click  the</a:t>
            </a:r>
            <a:r>
              <a:rPr lang="en-GB" b="1" dirty="0" smtClean="0"/>
              <a:t> Add New Reference</a:t>
            </a:r>
            <a:r>
              <a:rPr lang="en-GB" dirty="0" smtClean="0"/>
              <a:t> button.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116A678-8D96-4A68-A669-216EDC7A6E86}" type="slidenum">
              <a:rPr lang="en-GB" smtClean="0"/>
              <a:pPr eaLnBrk="1" hangingPunct="1"/>
              <a:t>94</a:t>
            </a:fld>
            <a:endParaRPr lang="en-GB" smtClean="0"/>
          </a:p>
        </p:txBody>
      </p:sp>
      <p:sp>
        <p:nvSpPr>
          <p:cNvPr id="390147" name="Rectangle 2"/>
          <p:cNvSpPr>
            <a:spLocks noGrp="1" noRot="1" noChangeAspect="1" noChangeArrowheads="1" noTextEdit="1"/>
          </p:cNvSpPr>
          <p:nvPr>
            <p:ph type="sldImg"/>
          </p:nvPr>
        </p:nvSpPr>
        <p:spPr>
          <a:xfrm>
            <a:off x="917575" y="744538"/>
            <a:ext cx="4962525" cy="3722687"/>
          </a:xfrm>
          <a:ln/>
        </p:spPr>
      </p:sp>
      <p:sp>
        <p:nvSpPr>
          <p:cNvPr id="390148" name="Rectangle 3"/>
          <p:cNvSpPr>
            <a:spLocks noGrp="1" noChangeArrowheads="1"/>
          </p:cNvSpPr>
          <p:nvPr>
            <p:ph type="body" idx="1"/>
          </p:nvPr>
        </p:nvSpPr>
        <p:spPr>
          <a:noFill/>
        </p:spPr>
        <p:txBody>
          <a:bodyPr/>
          <a:lstStyle/>
          <a:p>
            <a:pPr eaLnBrk="1" hangingPunct="1"/>
            <a:r>
              <a:rPr lang="en-GB" dirty="0" smtClean="0"/>
              <a:t>Choose the reference type  </a:t>
            </a:r>
            <a:r>
              <a:rPr lang="en-GB" b="1" dirty="0" smtClean="0"/>
              <a:t>Chart or Table</a:t>
            </a:r>
            <a:r>
              <a:rPr lang="en-GB" dirty="0" smtClean="0"/>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0059059-04D1-4923-9450-A9715147C6E5}" type="slidenum">
              <a:rPr lang="en-GB" smtClean="0"/>
              <a:pPr eaLnBrk="1" hangingPunct="1"/>
              <a:t>95</a:t>
            </a:fld>
            <a:endParaRPr lang="en-GB" smtClean="0"/>
          </a:p>
        </p:txBody>
      </p:sp>
      <p:sp>
        <p:nvSpPr>
          <p:cNvPr id="391171" name="Rectangle 2"/>
          <p:cNvSpPr>
            <a:spLocks noGrp="1" noRot="1" noChangeAspect="1" noChangeArrowheads="1" noTextEdit="1"/>
          </p:cNvSpPr>
          <p:nvPr>
            <p:ph type="sldImg"/>
          </p:nvPr>
        </p:nvSpPr>
        <p:spPr>
          <a:xfrm>
            <a:off x="917575" y="744538"/>
            <a:ext cx="4962525" cy="3722687"/>
          </a:xfrm>
          <a:ln/>
        </p:spPr>
      </p:sp>
      <p:sp>
        <p:nvSpPr>
          <p:cNvPr id="391172" name="Rectangle 3"/>
          <p:cNvSpPr>
            <a:spLocks noGrp="1" noChangeArrowheads="1"/>
          </p:cNvSpPr>
          <p:nvPr>
            <p:ph type="body" idx="1"/>
          </p:nvPr>
        </p:nvSpPr>
        <p:spPr>
          <a:noFill/>
        </p:spPr>
        <p:txBody>
          <a:bodyPr/>
          <a:lstStyle/>
          <a:p>
            <a:pPr eaLnBrk="1" hangingPunct="1"/>
            <a:r>
              <a:rPr lang="en-GB" dirty="0" smtClean="0"/>
              <a:t>Enter as much information as possible about the chart.  Then insert the Excel file using the </a:t>
            </a:r>
            <a:r>
              <a:rPr lang="en-GB" b="1" dirty="0" smtClean="0"/>
              <a:t>Attach Figure</a:t>
            </a:r>
            <a:r>
              <a:rPr lang="en-GB" dirty="0" smtClean="0"/>
              <a:t> button.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5F45499-3E8F-4486-A452-9A298E2FF61D}" type="slidenum">
              <a:rPr lang="en-GB" smtClean="0"/>
              <a:pPr eaLnBrk="1" hangingPunct="1"/>
              <a:t>96</a:t>
            </a:fld>
            <a:endParaRPr lang="en-GB" smtClean="0"/>
          </a:p>
        </p:txBody>
      </p:sp>
      <p:sp>
        <p:nvSpPr>
          <p:cNvPr id="392195" name="Rectangle 2"/>
          <p:cNvSpPr>
            <a:spLocks noGrp="1" noRot="1" noChangeAspect="1" noChangeArrowheads="1" noTextEdit="1"/>
          </p:cNvSpPr>
          <p:nvPr>
            <p:ph type="sldImg"/>
          </p:nvPr>
        </p:nvSpPr>
        <p:spPr>
          <a:xfrm>
            <a:off x="917575" y="744538"/>
            <a:ext cx="4962525" cy="3722687"/>
          </a:xfrm>
          <a:ln/>
        </p:spPr>
      </p:sp>
      <p:sp>
        <p:nvSpPr>
          <p:cNvPr id="392196" name="Rectangle 3"/>
          <p:cNvSpPr>
            <a:spLocks noGrp="1" noChangeArrowheads="1"/>
          </p:cNvSpPr>
          <p:nvPr>
            <p:ph type="body" idx="1"/>
          </p:nvPr>
        </p:nvSpPr>
        <p:spPr>
          <a:noFill/>
        </p:spPr>
        <p:txBody>
          <a:bodyPr/>
          <a:lstStyle/>
          <a:p>
            <a:pPr eaLnBrk="1" hangingPunct="1"/>
            <a:r>
              <a:rPr lang="en-GB" dirty="0" smtClean="0"/>
              <a:t>In the popup window, find the file by clicking on the </a:t>
            </a:r>
            <a:r>
              <a:rPr lang="en-GB" b="1" dirty="0" smtClean="0"/>
              <a:t>Choose File…</a:t>
            </a:r>
            <a:r>
              <a:rPr lang="en-GB" dirty="0" smtClean="0"/>
              <a:t> button.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E0F7FC5-E5AF-4003-93C3-4E71887FDD3A}" type="slidenum">
              <a:rPr lang="en-GB" smtClean="0"/>
              <a:pPr eaLnBrk="1" hangingPunct="1"/>
              <a:t>10</a:t>
            </a:fld>
            <a:endParaRPr lang="en-GB" smtClean="0"/>
          </a:p>
        </p:txBody>
      </p:sp>
      <p:sp>
        <p:nvSpPr>
          <p:cNvPr id="335875" name="Rectangle 2"/>
          <p:cNvSpPr>
            <a:spLocks noGrp="1" noRot="1" noChangeAspect="1" noChangeArrowheads="1" noTextEdit="1"/>
          </p:cNvSpPr>
          <p:nvPr>
            <p:ph type="sldImg"/>
          </p:nvPr>
        </p:nvSpPr>
        <p:spPr>
          <a:xfrm>
            <a:off x="917575" y="744538"/>
            <a:ext cx="4962525" cy="3722687"/>
          </a:xfrm>
          <a:ln/>
        </p:spPr>
      </p:sp>
      <p:sp>
        <p:nvSpPr>
          <p:cNvPr id="335876" name="Rectangle 3"/>
          <p:cNvSpPr>
            <a:spLocks noGrp="1" noChangeArrowheads="1"/>
          </p:cNvSpPr>
          <p:nvPr>
            <p:ph type="body" idx="1"/>
          </p:nvPr>
        </p:nvSpPr>
        <p:spPr>
          <a:noFill/>
        </p:spPr>
        <p:txBody>
          <a:bodyPr/>
          <a:lstStyle/>
          <a:p>
            <a:pPr eaLnBrk="1" hangingPunct="1"/>
            <a:r>
              <a:rPr lang="en-GB" smtClean="0"/>
              <a:t>You will be prompted to save the edited style with a new name.</a:t>
            </a:r>
          </a:p>
          <a:p>
            <a:pPr eaLnBrk="1" hangingPunct="1"/>
            <a:endParaRPr lang="en-GB"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7FCE62-8B35-415D-BE6A-68D0A2B200A6}" type="slidenum">
              <a:rPr lang="en-GB" smtClean="0"/>
              <a:pPr eaLnBrk="1" hangingPunct="1"/>
              <a:t>97</a:t>
            </a:fld>
            <a:endParaRPr lang="en-GB" smtClean="0"/>
          </a:p>
        </p:txBody>
      </p:sp>
      <p:sp>
        <p:nvSpPr>
          <p:cNvPr id="393219" name="Rectangle 2"/>
          <p:cNvSpPr>
            <a:spLocks noGrp="1" noRot="1" noChangeAspect="1" noChangeArrowheads="1" noTextEdit="1"/>
          </p:cNvSpPr>
          <p:nvPr>
            <p:ph type="sldImg"/>
          </p:nvPr>
        </p:nvSpPr>
        <p:spPr>
          <a:xfrm>
            <a:off x="917575" y="744538"/>
            <a:ext cx="4962525" cy="3722687"/>
          </a:xfrm>
          <a:ln/>
        </p:spPr>
      </p:sp>
      <p:sp>
        <p:nvSpPr>
          <p:cNvPr id="393220" name="Rectangle 3"/>
          <p:cNvSpPr>
            <a:spLocks noGrp="1" noChangeArrowheads="1"/>
          </p:cNvSpPr>
          <p:nvPr>
            <p:ph type="body" idx="1"/>
          </p:nvPr>
        </p:nvSpPr>
        <p:spPr>
          <a:noFill/>
        </p:spPr>
        <p:txBody>
          <a:bodyPr/>
          <a:lstStyle/>
          <a:p>
            <a:pPr eaLnBrk="1" hangingPunct="1"/>
            <a:r>
              <a:rPr lang="en-GB" dirty="0" smtClean="0"/>
              <a:t>Locate the file containing the chart and click </a:t>
            </a:r>
            <a:r>
              <a:rPr lang="en-GB" b="1" dirty="0" smtClean="0"/>
              <a:t>Open</a:t>
            </a:r>
            <a:r>
              <a:rPr lang="en-GB" dirty="0" smtClean="0"/>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A63FF61-8903-48D6-A1D2-9B12EA189769}" type="slidenum">
              <a:rPr lang="en-GB" smtClean="0"/>
              <a:pPr eaLnBrk="1" hangingPunct="1"/>
              <a:t>98</a:t>
            </a:fld>
            <a:endParaRPr lang="en-GB" smtClean="0"/>
          </a:p>
        </p:txBody>
      </p:sp>
      <p:sp>
        <p:nvSpPr>
          <p:cNvPr id="394243" name="Rectangle 2"/>
          <p:cNvSpPr>
            <a:spLocks noGrp="1" noRot="1" noChangeAspect="1" noChangeArrowheads="1" noTextEdit="1"/>
          </p:cNvSpPr>
          <p:nvPr>
            <p:ph type="sldImg"/>
          </p:nvPr>
        </p:nvSpPr>
        <p:spPr>
          <a:xfrm>
            <a:off x="917575" y="744538"/>
            <a:ext cx="4962525" cy="3722687"/>
          </a:xfrm>
          <a:ln/>
        </p:spPr>
      </p:sp>
      <p:sp>
        <p:nvSpPr>
          <p:cNvPr id="394244" name="Rectangle 3"/>
          <p:cNvSpPr>
            <a:spLocks noGrp="1" noChangeArrowheads="1"/>
          </p:cNvSpPr>
          <p:nvPr>
            <p:ph type="body" idx="1"/>
          </p:nvPr>
        </p:nvSpPr>
        <p:spPr>
          <a:noFill/>
        </p:spPr>
        <p:txBody>
          <a:bodyPr/>
          <a:lstStyle/>
          <a:p>
            <a:pPr eaLnBrk="1" hangingPunct="1"/>
            <a:r>
              <a:rPr lang="en-GB" dirty="0" smtClean="0"/>
              <a:t>The file is added to the </a:t>
            </a:r>
            <a:r>
              <a:rPr lang="en-GB" b="1" dirty="0" smtClean="0"/>
              <a:t>Figure</a:t>
            </a:r>
            <a:r>
              <a:rPr lang="en-GB" dirty="0" smtClean="0"/>
              <a:t> field. Only one table or chart can be attached to a reference. Each new table or chart must be saved as a separate EndNote record.</a:t>
            </a:r>
          </a:p>
          <a:p>
            <a:pPr eaLnBrk="1" hangingPunct="1"/>
            <a:endParaRPr lang="en-GB" dirty="0" smtClean="0"/>
          </a:p>
          <a:p>
            <a:pPr eaLnBrk="1" hangingPunct="1"/>
            <a:r>
              <a:rPr lang="en-GB" dirty="0" smtClean="0"/>
              <a:t>Always enter a piece of text in the</a:t>
            </a:r>
            <a:r>
              <a:rPr lang="en-GB" baseline="0" dirty="0" smtClean="0"/>
              <a:t> </a:t>
            </a:r>
            <a:r>
              <a:rPr lang="en-GB" b="1" dirty="0" smtClean="0"/>
              <a:t>Caption</a:t>
            </a:r>
            <a:r>
              <a:rPr lang="en-GB" dirty="0" smtClean="0"/>
              <a:t> field.  This label will make it easier to identify the chart to add to a Word document at a later stage.   </a:t>
            </a:r>
          </a:p>
          <a:p>
            <a:pPr eaLnBrk="1" hangingPunct="1"/>
            <a:endParaRPr lang="en-GB" dirty="0" smtClean="0"/>
          </a:p>
          <a:p>
            <a:pPr eaLnBrk="1" hangingPunct="1"/>
            <a:endParaRPr lang="en-GB"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569A73B-24C7-4066-8E8D-A0E0188038FB}" type="slidenum">
              <a:rPr lang="en-GB" smtClean="0"/>
              <a:pPr eaLnBrk="1" hangingPunct="1"/>
              <a:t>99</a:t>
            </a:fld>
            <a:endParaRPr lang="en-GB" smtClean="0"/>
          </a:p>
        </p:txBody>
      </p:sp>
      <p:sp>
        <p:nvSpPr>
          <p:cNvPr id="395267" name="Slide Image Placeholder 1"/>
          <p:cNvSpPr>
            <a:spLocks noGrp="1" noRot="1" noChangeAspect="1" noTextEdit="1"/>
          </p:cNvSpPr>
          <p:nvPr>
            <p:ph type="sldImg"/>
          </p:nvPr>
        </p:nvSpPr>
        <p:spPr>
          <a:xfrm>
            <a:off x="917575" y="744538"/>
            <a:ext cx="4962525" cy="3722687"/>
          </a:xfrm>
          <a:ln/>
        </p:spPr>
      </p:sp>
      <p:sp>
        <p:nvSpPr>
          <p:cNvPr id="395268" name="Notes Placeholder 2"/>
          <p:cNvSpPr>
            <a:spLocks noGrp="1"/>
          </p:cNvSpPr>
          <p:nvPr>
            <p:ph type="body" idx="1"/>
          </p:nvPr>
        </p:nvSpPr>
        <p:spPr>
          <a:noFill/>
        </p:spPr>
        <p:txBody>
          <a:bodyPr/>
          <a:lstStyle/>
          <a:p>
            <a:pPr eaLnBrk="1" hangingPunct="1"/>
            <a:r>
              <a:rPr lang="en-GB" dirty="0" smtClean="0"/>
              <a:t>Table and charts are inserted in a similar way to text references.  </a:t>
            </a:r>
          </a:p>
          <a:p>
            <a:pPr eaLnBrk="1" hangingPunct="1"/>
            <a:r>
              <a:rPr lang="en-GB" dirty="0" smtClean="0"/>
              <a:t>Locate the cursor at the chosen insertion point in the text. Click the </a:t>
            </a:r>
            <a:r>
              <a:rPr lang="en-GB" b="1" dirty="0" smtClean="0"/>
              <a:t>Endnote X6 </a:t>
            </a:r>
            <a:r>
              <a:rPr lang="en-GB" dirty="0" smtClean="0"/>
              <a:t>tab to display EndNote tools.</a:t>
            </a:r>
          </a:p>
        </p:txBody>
      </p:sp>
      <p:sp>
        <p:nvSpPr>
          <p:cNvPr id="395269"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C1EAB6CD-8BA4-4A58-8A21-42DA639D5D80}" type="slidenum">
              <a:rPr lang="en-GB" sz="1200"/>
              <a:pPr algn="r" eaLnBrk="1" hangingPunct="1"/>
              <a:t>99</a:t>
            </a:fld>
            <a:endParaRPr lang="en-GB"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41FAF9-13CF-4A5B-B6FD-C33EB7030E51}" type="slidenum">
              <a:rPr lang="en-GB" smtClean="0"/>
              <a:pPr eaLnBrk="1" hangingPunct="1"/>
              <a:t>100</a:t>
            </a:fld>
            <a:endParaRPr lang="en-GB" smtClean="0"/>
          </a:p>
        </p:txBody>
      </p:sp>
      <p:sp>
        <p:nvSpPr>
          <p:cNvPr id="396291" name="Slide Image Placeholder 1"/>
          <p:cNvSpPr>
            <a:spLocks noGrp="1" noRot="1" noChangeAspect="1" noTextEdit="1"/>
          </p:cNvSpPr>
          <p:nvPr>
            <p:ph type="sldImg"/>
          </p:nvPr>
        </p:nvSpPr>
        <p:spPr>
          <a:xfrm>
            <a:off x="917575" y="744538"/>
            <a:ext cx="4962525" cy="3722687"/>
          </a:xfrm>
          <a:ln/>
        </p:spPr>
      </p:sp>
      <p:sp>
        <p:nvSpPr>
          <p:cNvPr id="396292" name="Notes Placeholder 2"/>
          <p:cNvSpPr>
            <a:spLocks noGrp="1"/>
          </p:cNvSpPr>
          <p:nvPr>
            <p:ph type="body" idx="1"/>
          </p:nvPr>
        </p:nvSpPr>
        <p:spPr>
          <a:noFill/>
        </p:spPr>
        <p:txBody>
          <a:bodyPr/>
          <a:lstStyle/>
          <a:p>
            <a:pPr eaLnBrk="1" hangingPunct="1"/>
            <a:r>
              <a:rPr lang="en-GB" dirty="0" smtClean="0"/>
              <a:t>Then click on the </a:t>
            </a:r>
            <a:r>
              <a:rPr lang="en-GB" b="1" dirty="0" smtClean="0"/>
              <a:t>Insert Citation </a:t>
            </a:r>
            <a:r>
              <a:rPr lang="en-GB" dirty="0" smtClean="0"/>
              <a:t>button and select </a:t>
            </a:r>
            <a:r>
              <a:rPr lang="en-GB" b="1" dirty="0" smtClean="0"/>
              <a:t>Find Figure… </a:t>
            </a:r>
            <a:r>
              <a:rPr lang="en-GB" dirty="0" smtClean="0"/>
              <a:t>from the drop-down menu.</a:t>
            </a:r>
            <a:endParaRPr lang="en-GB" b="1" dirty="0" smtClean="0"/>
          </a:p>
          <a:p>
            <a:pPr eaLnBrk="1" hangingPunct="1"/>
            <a:endParaRPr lang="en-GB" dirty="0" smtClean="0"/>
          </a:p>
        </p:txBody>
      </p:sp>
      <p:sp>
        <p:nvSpPr>
          <p:cNvPr id="396293"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35A0D96-39FD-4827-AC3E-ABE4F855A3BE}" type="slidenum">
              <a:rPr lang="en-GB" sz="1200"/>
              <a:pPr algn="r" eaLnBrk="1" hangingPunct="1"/>
              <a:t>100</a:t>
            </a:fld>
            <a:endParaRPr lang="en-GB"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59EF370-7BA8-4579-ABEE-795C6DBC178F}" type="slidenum">
              <a:rPr lang="en-GB" smtClean="0"/>
              <a:pPr eaLnBrk="1" hangingPunct="1"/>
              <a:t>101</a:t>
            </a:fld>
            <a:endParaRPr lang="en-GB" smtClean="0"/>
          </a:p>
        </p:txBody>
      </p:sp>
      <p:sp>
        <p:nvSpPr>
          <p:cNvPr id="398339" name="Slide Image Placeholder 1"/>
          <p:cNvSpPr>
            <a:spLocks noGrp="1" noRot="1" noChangeAspect="1" noTextEdit="1"/>
          </p:cNvSpPr>
          <p:nvPr>
            <p:ph type="sldImg"/>
          </p:nvPr>
        </p:nvSpPr>
        <p:spPr>
          <a:xfrm>
            <a:off x="917575" y="744538"/>
            <a:ext cx="4962525" cy="3722687"/>
          </a:xfrm>
          <a:ln/>
        </p:spPr>
      </p:sp>
      <p:sp>
        <p:nvSpPr>
          <p:cNvPr id="398340" name="Notes Placeholder 2"/>
          <p:cNvSpPr>
            <a:spLocks noGrp="1"/>
          </p:cNvSpPr>
          <p:nvPr>
            <p:ph type="body" idx="1"/>
          </p:nvPr>
        </p:nvSpPr>
        <p:spPr>
          <a:noFill/>
        </p:spPr>
        <p:txBody>
          <a:bodyPr/>
          <a:lstStyle/>
          <a:p>
            <a:pPr eaLnBrk="1" hangingPunct="1"/>
            <a:r>
              <a:rPr lang="en-GB" dirty="0" smtClean="0"/>
              <a:t>Enter part of the Caption Name that was given to the image in the Endnote Library and click </a:t>
            </a:r>
            <a:r>
              <a:rPr lang="en-GB" b="1" dirty="0" smtClean="0"/>
              <a:t>Find</a:t>
            </a:r>
            <a:r>
              <a:rPr lang="en-GB" dirty="0" smtClean="0"/>
              <a:t>.</a:t>
            </a:r>
          </a:p>
          <a:p>
            <a:pPr eaLnBrk="1" hangingPunct="1"/>
            <a:r>
              <a:rPr lang="en-GB" dirty="0" smtClean="0"/>
              <a:t>Select the correct entry from the list that appears and then click  </a:t>
            </a:r>
            <a:r>
              <a:rPr lang="en-GB" b="1" dirty="0" smtClean="0"/>
              <a:t>Insert</a:t>
            </a:r>
            <a:r>
              <a:rPr lang="en-GB" dirty="0" smtClean="0"/>
              <a:t>.</a:t>
            </a:r>
          </a:p>
          <a:p>
            <a:pPr eaLnBrk="1" hangingPunct="1"/>
            <a:endParaRPr lang="en-GB" dirty="0" smtClean="0"/>
          </a:p>
        </p:txBody>
      </p:sp>
      <p:sp>
        <p:nvSpPr>
          <p:cNvPr id="398341"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AC61863-7002-4334-A644-59BF5BF79CC0}" type="slidenum">
              <a:rPr lang="en-GB" sz="1200"/>
              <a:pPr algn="r" eaLnBrk="1" hangingPunct="1"/>
              <a:t>101</a:t>
            </a:fld>
            <a:endParaRPr lang="en-GB"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28F27D-F9AB-49E2-AA4A-D95AC61B54DE}" type="slidenum">
              <a:rPr lang="en-GB" smtClean="0"/>
              <a:pPr eaLnBrk="1" hangingPunct="1"/>
              <a:t>102</a:t>
            </a:fld>
            <a:endParaRPr lang="en-GB" smtClean="0"/>
          </a:p>
        </p:txBody>
      </p:sp>
      <p:sp>
        <p:nvSpPr>
          <p:cNvPr id="399363" name="Slide Image Placeholder 1"/>
          <p:cNvSpPr>
            <a:spLocks noGrp="1" noRot="1" noChangeAspect="1" noTextEdit="1"/>
          </p:cNvSpPr>
          <p:nvPr>
            <p:ph type="sldImg"/>
          </p:nvPr>
        </p:nvSpPr>
        <p:spPr>
          <a:xfrm>
            <a:off x="917575" y="744538"/>
            <a:ext cx="4962525" cy="3722687"/>
          </a:xfrm>
          <a:ln/>
        </p:spPr>
      </p:sp>
      <p:sp>
        <p:nvSpPr>
          <p:cNvPr id="399364" name="Notes Placeholder 2"/>
          <p:cNvSpPr>
            <a:spLocks noGrp="1"/>
          </p:cNvSpPr>
          <p:nvPr>
            <p:ph type="body" idx="1"/>
          </p:nvPr>
        </p:nvSpPr>
        <p:spPr>
          <a:noFill/>
        </p:spPr>
        <p:txBody>
          <a:bodyPr/>
          <a:lstStyle/>
          <a:p>
            <a:pPr eaLnBrk="1" hangingPunct="1"/>
            <a:r>
              <a:rPr lang="en-GB" dirty="0" smtClean="0"/>
              <a:t>The chart is then inserted in the next paragraph break just under the insertion point.   The output style for this document is Harvard, but other output styles may place the image at the end of the document in a ‘List of Figures’. Manage the location of the caption using the Edit (Style)</a:t>
            </a:r>
            <a:r>
              <a:rPr lang="en-GB" baseline="0" dirty="0" smtClean="0"/>
              <a:t> function in EndNote.</a:t>
            </a:r>
            <a:endParaRPr lang="en-GB" dirty="0" smtClean="0"/>
          </a:p>
          <a:p>
            <a:pPr eaLnBrk="1" hangingPunct="1"/>
            <a:endParaRPr lang="en-GB" dirty="0" smtClean="0"/>
          </a:p>
        </p:txBody>
      </p:sp>
      <p:sp>
        <p:nvSpPr>
          <p:cNvPr id="399365" name="Slide Number Placeholder 3"/>
          <p:cNvSpPr txBox="1">
            <a:spLocks noGrp="1"/>
          </p:cNvSpPr>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35AAB323-610B-4D94-B805-90F933017B58}" type="slidenum">
              <a:rPr lang="en-GB" sz="1200"/>
              <a:pPr algn="r" eaLnBrk="1" hangingPunct="1"/>
              <a:t>102</a:t>
            </a:fld>
            <a:endParaRPr lang="en-GB"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On the </a:t>
            </a:r>
            <a:r>
              <a:rPr lang="en-GB" b="1" dirty="0" smtClean="0"/>
              <a:t>Edit</a:t>
            </a:r>
            <a:r>
              <a:rPr lang="en-GB" b="1" baseline="0" dirty="0" smtClean="0"/>
              <a:t> </a:t>
            </a:r>
            <a:r>
              <a:rPr lang="en-GB" baseline="0" dirty="0" smtClean="0"/>
              <a:t>dropdown menu, go to </a:t>
            </a:r>
            <a:r>
              <a:rPr lang="en-GB" b="1" baseline="0" dirty="0" smtClean="0"/>
              <a:t>Output Styles, Edit 'Style', </a:t>
            </a:r>
            <a:r>
              <a:rPr lang="en-GB" baseline="0" dirty="0" smtClean="0"/>
              <a:t>in this case a version of Harvard.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104</a:t>
            </a:fld>
            <a:endParaRPr lang="en-GB"/>
          </a:p>
        </p:txBody>
      </p:sp>
    </p:spTree>
    <p:extLst>
      <p:ext uri="{BB962C8B-B14F-4D97-AF65-F5344CB8AC3E}">
        <p14:creationId xmlns:p14="http://schemas.microsoft.com/office/powerpoint/2010/main" val="1093142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Choose the </a:t>
            </a:r>
            <a:r>
              <a:rPr lang="en-GB" b="1" dirty="0" smtClean="0"/>
              <a:t>Figures </a:t>
            </a:r>
            <a:r>
              <a:rPr lang="en-GB" dirty="0" smtClean="0"/>
              <a:t>or </a:t>
            </a:r>
            <a:r>
              <a:rPr lang="en-GB" b="1" dirty="0" smtClean="0"/>
              <a:t>Tables </a:t>
            </a:r>
            <a:r>
              <a:rPr lang="en-GB" dirty="0" smtClean="0"/>
              <a:t>option.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105</a:t>
            </a:fld>
            <a:endParaRPr lang="en-GB"/>
          </a:p>
        </p:txBody>
      </p:sp>
    </p:spTree>
    <p:extLst>
      <p:ext uri="{BB962C8B-B14F-4D97-AF65-F5344CB8AC3E}">
        <p14:creationId xmlns:p14="http://schemas.microsoft.com/office/powerpoint/2010/main" val="1591066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a:t>
            </a:r>
            <a:r>
              <a:rPr lang="en-GB" b="1" dirty="0" smtClean="0"/>
              <a:t>Figure</a:t>
            </a:r>
            <a:r>
              <a:rPr lang="en-GB" dirty="0" smtClean="0"/>
              <a:t> window, choose the location of the figure and its caption.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106</a:t>
            </a:fld>
            <a:endParaRPr lang="en-GB"/>
          </a:p>
        </p:txBody>
      </p:sp>
    </p:spTree>
    <p:extLst>
      <p:ext uri="{BB962C8B-B14F-4D97-AF65-F5344CB8AC3E}">
        <p14:creationId xmlns:p14="http://schemas.microsoft.com/office/powerpoint/2010/main" val="12087101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the </a:t>
            </a:r>
            <a:r>
              <a:rPr lang="en-GB" b="1" dirty="0" smtClean="0"/>
              <a:t>Tables</a:t>
            </a:r>
            <a:r>
              <a:rPr lang="en-GB" baseline="0" dirty="0" smtClean="0"/>
              <a:t> window choose the location for the table and placement of the caption.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107</a:t>
            </a:fld>
            <a:endParaRPr lang="en-GB"/>
          </a:p>
        </p:txBody>
      </p:sp>
    </p:spTree>
    <p:extLst>
      <p:ext uri="{BB962C8B-B14F-4D97-AF65-F5344CB8AC3E}">
        <p14:creationId xmlns:p14="http://schemas.microsoft.com/office/powerpoint/2010/main" val="308195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C8087ED-8000-4FA7-9BD5-057FEB2A7ED3}" type="slidenum">
              <a:rPr lang="en-GB" smtClean="0"/>
              <a:pPr eaLnBrk="1" hangingPunct="1"/>
              <a:t>11</a:t>
            </a:fld>
            <a:endParaRPr lang="en-GB" smtClean="0"/>
          </a:p>
        </p:txBody>
      </p:sp>
      <p:sp>
        <p:nvSpPr>
          <p:cNvPr id="336899" name="Rectangle 2"/>
          <p:cNvSpPr>
            <a:spLocks noGrp="1" noRot="1" noChangeAspect="1" noChangeArrowheads="1" noTextEdit="1"/>
          </p:cNvSpPr>
          <p:nvPr>
            <p:ph type="sldImg"/>
          </p:nvPr>
        </p:nvSpPr>
        <p:spPr>
          <a:xfrm>
            <a:off x="917575" y="744538"/>
            <a:ext cx="4962525" cy="3722687"/>
          </a:xfrm>
          <a:ln/>
        </p:spPr>
      </p:sp>
      <p:sp>
        <p:nvSpPr>
          <p:cNvPr id="336900" name="Rectangle 3"/>
          <p:cNvSpPr>
            <a:spLocks noGrp="1" noChangeArrowheads="1"/>
          </p:cNvSpPr>
          <p:nvPr>
            <p:ph type="body" idx="1"/>
          </p:nvPr>
        </p:nvSpPr>
        <p:spPr>
          <a:noFill/>
        </p:spPr>
        <p:txBody>
          <a:bodyPr/>
          <a:lstStyle/>
          <a:p>
            <a:pPr eaLnBrk="1" hangingPunct="1"/>
            <a:r>
              <a:rPr lang="en-GB" dirty="0" smtClean="0"/>
              <a:t>The original reference style remains unchanged, but a variation is created.</a:t>
            </a:r>
          </a:p>
          <a:p>
            <a:pPr eaLnBrk="1" hangingPunct="1"/>
            <a:r>
              <a:rPr lang="en-GB" dirty="0" smtClean="0"/>
              <a:t>This edited style will then appear in EndNote's reference style list and can be applied to any EndNote library. This style is stored in your university My Documents - EndNote folder, so can be accessed at any time from any public workstation and will appear in EndNote's</a:t>
            </a:r>
            <a:r>
              <a:rPr lang="en-GB" baseline="0" dirty="0" smtClean="0"/>
              <a:t> dropdown list of available styles</a:t>
            </a:r>
            <a:r>
              <a:rPr lang="en-GB" dirty="0" smtClean="0"/>
              <a:t>.</a:t>
            </a:r>
          </a:p>
          <a:p>
            <a:pPr eaLnBrk="1" hangingPunct="1"/>
            <a:endParaRPr lang="en-GB"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03D677-8B49-46B7-B8D1-D7AB04E4D109}" type="slidenum">
              <a:rPr lang="en-GB"/>
              <a:pPr eaLnBrk="1" hangingPunct="1"/>
              <a:t>109</a:t>
            </a:fld>
            <a:endParaRPr lang="en-GB"/>
          </a:p>
        </p:txBody>
      </p:sp>
      <p:sp>
        <p:nvSpPr>
          <p:cNvPr id="191491" name="Rectangle 2"/>
          <p:cNvSpPr>
            <a:spLocks noGrp="1" noRot="1" noChangeAspect="1" noChangeArrowheads="1" noTextEdit="1"/>
          </p:cNvSpPr>
          <p:nvPr>
            <p:ph type="sldImg"/>
          </p:nvPr>
        </p:nvSpPr>
        <p:spPr>
          <a:xfrm>
            <a:off x="917575" y="744538"/>
            <a:ext cx="4962525" cy="3722687"/>
          </a:xfrm>
          <a:ln/>
        </p:spPr>
      </p:sp>
      <p:sp>
        <p:nvSpPr>
          <p:cNvPr id="191492" name="Rectangle 3"/>
          <p:cNvSpPr>
            <a:spLocks noGrp="1" noChangeArrowheads="1"/>
          </p:cNvSpPr>
          <p:nvPr>
            <p:ph type="body" idx="1"/>
          </p:nvPr>
        </p:nvSpPr>
        <p:spPr>
          <a:noFill/>
        </p:spPr>
        <p:txBody>
          <a:bodyPr/>
          <a:lstStyle/>
          <a:p>
            <a:pPr eaLnBrk="1" hangingPunct="1"/>
            <a:r>
              <a:rPr lang="en-GB" dirty="0" smtClean="0"/>
              <a:t>PDF and other types of file such as word, Excel, graphics, can be attached to the EndNote record, using the File Attachments field.</a:t>
            </a:r>
          </a:p>
          <a:p>
            <a:pPr eaLnBrk="1" hangingPunct="1"/>
            <a:r>
              <a:rPr lang="en-GB" dirty="0" smtClean="0"/>
              <a:t>On the </a:t>
            </a:r>
            <a:r>
              <a:rPr lang="en-GB" b="1" dirty="0" smtClean="0"/>
              <a:t>References</a:t>
            </a:r>
            <a:r>
              <a:rPr lang="en-GB" dirty="0" smtClean="0"/>
              <a:t> pane, click the paperclip</a:t>
            </a:r>
            <a:r>
              <a:rPr lang="en-GB" baseline="0" dirty="0" smtClean="0"/>
              <a:t> symbol.</a:t>
            </a:r>
            <a:endParaRPr lang="en-GB" b="1"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C7424E4-1F6F-42E6-98E6-F212290E6F67}" type="slidenum">
              <a:rPr lang="en-GB"/>
              <a:pPr eaLnBrk="1" hangingPunct="1"/>
              <a:t>110</a:t>
            </a:fld>
            <a:endParaRPr lang="en-GB"/>
          </a:p>
        </p:txBody>
      </p:sp>
      <p:sp>
        <p:nvSpPr>
          <p:cNvPr id="192515" name="Rectangle 2"/>
          <p:cNvSpPr>
            <a:spLocks noGrp="1" noRot="1" noChangeAspect="1" noChangeArrowheads="1" noTextEdit="1"/>
          </p:cNvSpPr>
          <p:nvPr>
            <p:ph type="sldImg"/>
          </p:nvPr>
        </p:nvSpPr>
        <p:spPr>
          <a:xfrm>
            <a:off x="917575" y="744538"/>
            <a:ext cx="4962525" cy="3722687"/>
          </a:xfrm>
          <a:ln/>
        </p:spPr>
      </p:sp>
      <p:sp>
        <p:nvSpPr>
          <p:cNvPr id="192516" name="Rectangle 3"/>
          <p:cNvSpPr>
            <a:spLocks noGrp="1" noChangeArrowheads="1"/>
          </p:cNvSpPr>
          <p:nvPr>
            <p:ph type="body" idx="1"/>
          </p:nvPr>
        </p:nvSpPr>
        <p:spPr>
          <a:noFill/>
        </p:spPr>
        <p:txBody>
          <a:bodyPr/>
          <a:lstStyle/>
          <a:p>
            <a:pPr eaLnBrk="1" hangingPunct="1"/>
            <a:r>
              <a:rPr lang="en-GB" dirty="0" smtClean="0"/>
              <a:t>Browse to locate a previously saved PDF file, in this case by Klein. Click </a:t>
            </a:r>
            <a:r>
              <a:rPr lang="en-GB" b="1" dirty="0" smtClean="0"/>
              <a:t>Open</a:t>
            </a:r>
            <a:r>
              <a:rPr lang="en-GB" dirty="0" smtClean="0"/>
              <a:t>.</a:t>
            </a:r>
          </a:p>
          <a:p>
            <a:pPr eaLnBrk="1" hangingPunct="1"/>
            <a:r>
              <a:rPr lang="en-GB" dirty="0" smtClean="0"/>
              <a:t>Note that it is helpful to rename PDF files when saving from online resources so that they can be more readily identified for addition to the EndNote records.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E14676-0850-49CF-9884-ED63F3FC5A00}" type="slidenum">
              <a:rPr lang="en-GB"/>
              <a:pPr eaLnBrk="1" hangingPunct="1"/>
              <a:t>111</a:t>
            </a:fld>
            <a:endParaRPr lang="en-GB"/>
          </a:p>
        </p:txBody>
      </p:sp>
      <p:sp>
        <p:nvSpPr>
          <p:cNvPr id="193539" name="Rectangle 2"/>
          <p:cNvSpPr>
            <a:spLocks noGrp="1" noRot="1" noChangeAspect="1" noChangeArrowheads="1" noTextEdit="1"/>
          </p:cNvSpPr>
          <p:nvPr>
            <p:ph type="sldImg"/>
          </p:nvPr>
        </p:nvSpPr>
        <p:spPr>
          <a:xfrm>
            <a:off x="917575" y="744538"/>
            <a:ext cx="4962525" cy="3722687"/>
          </a:xfrm>
          <a:ln/>
        </p:spPr>
      </p:sp>
      <p:sp>
        <p:nvSpPr>
          <p:cNvPr id="193540" name="Rectangle 3"/>
          <p:cNvSpPr>
            <a:spLocks noGrp="1" noChangeArrowheads="1"/>
          </p:cNvSpPr>
          <p:nvPr>
            <p:ph type="body" idx="1"/>
          </p:nvPr>
        </p:nvSpPr>
        <p:spPr>
          <a:noFill/>
        </p:spPr>
        <p:txBody>
          <a:bodyPr/>
          <a:lstStyle/>
          <a:p>
            <a:pPr eaLnBrk="1" hangingPunct="1"/>
            <a:r>
              <a:rPr lang="en-GB" smtClean="0"/>
              <a:t>If there are a number of records to be updated, it is helpful to save all the PDFs in a single folder and open this window alongside the EndNote Library.</a:t>
            </a:r>
          </a:p>
          <a:p>
            <a:pPr eaLnBrk="1" hangingPunct="1"/>
            <a:r>
              <a:rPr lang="en-GB" smtClean="0"/>
              <a:t>Select the required PDF file and drag it on to the main library record as displayed in the main library view. </a:t>
            </a:r>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4C24B0-0CDD-465B-8157-86B842B600FA}" type="slidenum">
              <a:rPr lang="en-GB"/>
              <a:pPr eaLnBrk="1" hangingPunct="1"/>
              <a:t>112</a:t>
            </a:fld>
            <a:endParaRPr lang="en-GB"/>
          </a:p>
        </p:txBody>
      </p:sp>
      <p:sp>
        <p:nvSpPr>
          <p:cNvPr id="194563" name="Rectangle 2"/>
          <p:cNvSpPr>
            <a:spLocks noGrp="1" noRot="1" noChangeAspect="1" noChangeArrowheads="1" noTextEdit="1"/>
          </p:cNvSpPr>
          <p:nvPr>
            <p:ph type="sldImg"/>
          </p:nvPr>
        </p:nvSpPr>
        <p:spPr>
          <a:xfrm>
            <a:off x="917575" y="744538"/>
            <a:ext cx="4962525" cy="3722687"/>
          </a:xfrm>
          <a:ln/>
        </p:spPr>
      </p:sp>
      <p:sp>
        <p:nvSpPr>
          <p:cNvPr id="194564" name="Rectangle 3"/>
          <p:cNvSpPr>
            <a:spLocks noGrp="1" noChangeArrowheads="1"/>
          </p:cNvSpPr>
          <p:nvPr>
            <p:ph type="body" idx="1"/>
          </p:nvPr>
        </p:nvSpPr>
        <p:spPr>
          <a:noFill/>
        </p:spPr>
        <p:txBody>
          <a:bodyPr/>
          <a:lstStyle/>
          <a:p>
            <a:pPr eaLnBrk="1" hangingPunct="1"/>
            <a:r>
              <a:rPr lang="en-GB" dirty="0" smtClean="0"/>
              <a:t>The </a:t>
            </a:r>
            <a:r>
              <a:rPr lang="en-GB" b="1" dirty="0" smtClean="0"/>
              <a:t>File Attachment</a:t>
            </a:r>
            <a:r>
              <a:rPr lang="en-GB" dirty="0" smtClean="0"/>
              <a:t> symbol displays in the library window.</a:t>
            </a:r>
          </a:p>
          <a:p>
            <a:pPr eaLnBrk="1" hangingPunct="1"/>
            <a:endParaRPr lang="en-GB"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028787-A218-4C9A-8F6C-2EDE5F1DE6B9}" type="slidenum">
              <a:rPr lang="en-GB"/>
              <a:pPr eaLnBrk="1" hangingPunct="1"/>
              <a:t>113</a:t>
            </a:fld>
            <a:endParaRPr lang="en-GB"/>
          </a:p>
        </p:txBody>
      </p:sp>
      <p:sp>
        <p:nvSpPr>
          <p:cNvPr id="195587" name="Rectangle 2"/>
          <p:cNvSpPr>
            <a:spLocks noGrp="1" noRot="1" noChangeAspect="1" noChangeArrowheads="1" noTextEdit="1"/>
          </p:cNvSpPr>
          <p:nvPr>
            <p:ph type="sldImg"/>
          </p:nvPr>
        </p:nvSpPr>
        <p:spPr>
          <a:xfrm>
            <a:off x="917575" y="744538"/>
            <a:ext cx="4962525" cy="3722687"/>
          </a:xfrm>
          <a:ln/>
        </p:spPr>
      </p:sp>
      <p:sp>
        <p:nvSpPr>
          <p:cNvPr id="195588" name="Rectangle 3"/>
          <p:cNvSpPr>
            <a:spLocks noGrp="1" noChangeArrowheads="1"/>
          </p:cNvSpPr>
          <p:nvPr>
            <p:ph type="body" idx="1"/>
          </p:nvPr>
        </p:nvSpPr>
        <p:spPr>
          <a:noFill/>
        </p:spPr>
        <p:txBody>
          <a:bodyPr/>
          <a:lstStyle/>
          <a:p>
            <a:pPr eaLnBrk="1" hangingPunct="1"/>
            <a:r>
              <a:rPr lang="en-GB" dirty="0" smtClean="0"/>
              <a:t>In either case, the PDF is added to the </a:t>
            </a:r>
            <a:r>
              <a:rPr lang="en-GB" b="1" dirty="0" smtClean="0"/>
              <a:t>File Attachments</a:t>
            </a:r>
            <a:r>
              <a:rPr lang="en-GB" dirty="0" smtClean="0"/>
              <a:t> field.</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FEF274E-DAAD-4429-ABFA-6B43C1C6E288}" type="slidenum">
              <a:rPr lang="en-GB" smtClean="0"/>
              <a:pPr eaLnBrk="1" hangingPunct="1"/>
              <a:t>114</a:t>
            </a:fld>
            <a:endParaRPr lang="en-GB" smtClean="0"/>
          </a:p>
        </p:txBody>
      </p:sp>
      <p:sp>
        <p:nvSpPr>
          <p:cNvPr id="405507" name="Rectangle 2"/>
          <p:cNvSpPr>
            <a:spLocks noGrp="1" noRot="1" noChangeAspect="1" noChangeArrowheads="1" noTextEdit="1"/>
          </p:cNvSpPr>
          <p:nvPr>
            <p:ph type="sldImg"/>
          </p:nvPr>
        </p:nvSpPr>
        <p:spPr>
          <a:xfrm>
            <a:off x="917575" y="744538"/>
            <a:ext cx="4962525" cy="3722687"/>
          </a:xfrm>
          <a:ln/>
        </p:spPr>
      </p:sp>
      <p:sp>
        <p:nvSpPr>
          <p:cNvPr id="405508" name="Rectangle 3"/>
          <p:cNvSpPr>
            <a:spLocks noGrp="1" noChangeArrowheads="1"/>
          </p:cNvSpPr>
          <p:nvPr>
            <p:ph type="body" idx="1"/>
          </p:nvPr>
        </p:nvSpPr>
        <p:spPr>
          <a:noFill/>
        </p:spPr>
        <p:txBody>
          <a:bodyPr/>
          <a:lstStyle/>
          <a:p>
            <a:pPr marL="228600" indent="-228600" eaLnBrk="1" hangingPunct="1"/>
            <a:r>
              <a:rPr lang="en-GB" b="0" dirty="0" smtClean="0"/>
              <a:t>The</a:t>
            </a:r>
            <a:r>
              <a:rPr lang="en-GB" b="1" dirty="0" smtClean="0"/>
              <a:t> Importing PDF Files to Create New References</a:t>
            </a:r>
            <a:r>
              <a:rPr lang="en-GB" dirty="0" smtClean="0"/>
              <a:t> feature allows you to convert existing PDF files into EndNote references with minimal typing and copying by extracting Digital Object identifiers (DOI) from PDF files. The system matches DOI information with data available from </a:t>
            </a:r>
            <a:r>
              <a:rPr lang="en-GB" dirty="0" err="1" smtClean="0"/>
              <a:t>CrossRef</a:t>
            </a:r>
            <a:r>
              <a:rPr lang="en-GB" dirty="0" smtClean="0"/>
              <a:t>  (www.CrossRef.org) by capturing bibliographic content and creating new EndNote references. </a:t>
            </a:r>
            <a:endParaRPr lang="en-GB" b="1" dirty="0" smtClean="0"/>
          </a:p>
          <a:p>
            <a:pPr marL="228600" indent="-228600" eaLnBrk="1" hangingPunct="1"/>
            <a:endParaRPr lang="en-GB" dirty="0" smtClean="0"/>
          </a:p>
          <a:p>
            <a:pPr marL="228600" indent="-228600" eaLnBrk="1" hangingPunct="1"/>
            <a:endParaRPr lang="en-GB"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98682-47E6-4930-95B1-91B523CBF73E}" type="slidenum">
              <a:rPr lang="en-GB" smtClean="0"/>
              <a:pPr eaLnBrk="1" hangingPunct="1"/>
              <a:t>115</a:t>
            </a:fld>
            <a:endParaRPr lang="en-GB" smtClean="0"/>
          </a:p>
        </p:txBody>
      </p:sp>
      <p:sp>
        <p:nvSpPr>
          <p:cNvPr id="407555" name="Rectangle 2"/>
          <p:cNvSpPr>
            <a:spLocks noGrp="1" noRot="1" noChangeAspect="1" noChangeArrowheads="1" noTextEdit="1"/>
          </p:cNvSpPr>
          <p:nvPr>
            <p:ph type="sldImg"/>
          </p:nvPr>
        </p:nvSpPr>
        <p:spPr>
          <a:xfrm>
            <a:off x="917575" y="744538"/>
            <a:ext cx="4962525" cy="3722687"/>
          </a:xfrm>
          <a:ln/>
        </p:spPr>
      </p:sp>
      <p:sp>
        <p:nvSpPr>
          <p:cNvPr id="407556" name="Rectangle 3"/>
          <p:cNvSpPr>
            <a:spLocks noGrp="1" noChangeArrowheads="1"/>
          </p:cNvSpPr>
          <p:nvPr>
            <p:ph type="body" idx="1"/>
          </p:nvPr>
        </p:nvSpPr>
        <p:spPr>
          <a:noFill/>
        </p:spPr>
        <p:txBody>
          <a:bodyPr/>
          <a:lstStyle/>
          <a:p>
            <a:pPr eaLnBrk="1" hangingPunct="1"/>
            <a:r>
              <a:rPr lang="en-GB" dirty="0" smtClean="0"/>
              <a:t>From the File menu, choose </a:t>
            </a:r>
            <a:r>
              <a:rPr lang="en-GB" b="1" dirty="0" smtClean="0"/>
              <a:t>Import,</a:t>
            </a:r>
            <a:r>
              <a:rPr lang="en-GB" i="1" dirty="0" smtClean="0"/>
              <a:t> </a:t>
            </a:r>
            <a:r>
              <a:rPr lang="en-GB" b="1" dirty="0" smtClean="0"/>
              <a:t>File</a:t>
            </a:r>
            <a:r>
              <a:rPr lang="en-GB" dirty="0" smtClean="0"/>
              <a:t>.</a:t>
            </a:r>
          </a:p>
          <a:p>
            <a:pPr eaLnBrk="1" hangingPunct="1"/>
            <a:endParaRPr lang="en-GB"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61C37BF-C9CB-4188-A515-19FE37BC87D5}" type="slidenum">
              <a:rPr lang="en-GB" smtClean="0"/>
              <a:pPr eaLnBrk="1" hangingPunct="1"/>
              <a:t>116</a:t>
            </a:fld>
            <a:endParaRPr lang="en-GB" smtClean="0"/>
          </a:p>
        </p:txBody>
      </p:sp>
      <p:sp>
        <p:nvSpPr>
          <p:cNvPr id="408579" name="Rectangle 2"/>
          <p:cNvSpPr>
            <a:spLocks noGrp="1" noRot="1" noChangeAspect="1" noChangeArrowheads="1" noTextEdit="1"/>
          </p:cNvSpPr>
          <p:nvPr>
            <p:ph type="sldImg"/>
          </p:nvPr>
        </p:nvSpPr>
        <p:spPr>
          <a:xfrm>
            <a:off x="917575" y="744538"/>
            <a:ext cx="4962525" cy="3722687"/>
          </a:xfrm>
          <a:ln/>
        </p:spPr>
      </p:sp>
      <p:sp>
        <p:nvSpPr>
          <p:cNvPr id="408580" name="Rectangle 3"/>
          <p:cNvSpPr>
            <a:spLocks noGrp="1" noChangeArrowheads="1"/>
          </p:cNvSpPr>
          <p:nvPr>
            <p:ph type="body" idx="1"/>
          </p:nvPr>
        </p:nvSpPr>
        <p:spPr>
          <a:noFill/>
        </p:spPr>
        <p:txBody>
          <a:bodyPr/>
          <a:lstStyle/>
          <a:p>
            <a:pPr eaLnBrk="1" hangingPunct="1"/>
            <a:r>
              <a:rPr lang="en-GB" dirty="0" smtClean="0"/>
              <a:t>A dialog box will open. Click the </a:t>
            </a:r>
            <a:r>
              <a:rPr lang="en-GB" b="1" dirty="0" smtClean="0"/>
              <a:t>Choose</a:t>
            </a:r>
            <a:r>
              <a:rPr lang="en-GB" i="1" dirty="0" smtClean="0"/>
              <a:t> </a:t>
            </a:r>
            <a:r>
              <a:rPr lang="en-GB" dirty="0" smtClean="0"/>
              <a:t>button to locate and open the file to import. Select the required PDF file and click </a:t>
            </a:r>
            <a:r>
              <a:rPr lang="en-GB" b="1" dirty="0" smtClean="0"/>
              <a:t>Open</a:t>
            </a:r>
            <a:r>
              <a:rPr lang="en-GB" dirty="0" smtClean="0"/>
              <a:t>. Select </a:t>
            </a:r>
            <a:r>
              <a:rPr lang="en-GB" b="1" dirty="0" smtClean="0"/>
              <a:t>PDF</a:t>
            </a:r>
            <a:r>
              <a:rPr lang="en-GB" dirty="0" smtClean="0"/>
              <a:t> from the </a:t>
            </a:r>
            <a:r>
              <a:rPr lang="en-GB" b="1" dirty="0" smtClean="0"/>
              <a:t>Import Option</a:t>
            </a:r>
            <a:r>
              <a:rPr lang="en-GB" dirty="0" smtClean="0"/>
              <a:t> list. Leave the </a:t>
            </a:r>
            <a:r>
              <a:rPr lang="en-GB" b="1" dirty="0" smtClean="0"/>
              <a:t>Duplicates</a:t>
            </a:r>
            <a:r>
              <a:rPr lang="en-GB" dirty="0" smtClean="0"/>
              <a:t> list unchanged so that it will </a:t>
            </a:r>
            <a:r>
              <a:rPr lang="en-GB" b="1" dirty="0" smtClean="0"/>
              <a:t>Import All </a:t>
            </a:r>
            <a:r>
              <a:rPr lang="en-GB" dirty="0" smtClean="0"/>
              <a:t>(see</a:t>
            </a:r>
            <a:r>
              <a:rPr lang="en-GB" baseline="0" dirty="0" smtClean="0"/>
              <a:t> separate section on managing duplicates) </a:t>
            </a:r>
            <a:r>
              <a:rPr lang="en-GB" dirty="0" smtClean="0"/>
              <a:t>and accept the default value of </a:t>
            </a:r>
            <a:r>
              <a:rPr lang="en-GB" b="1" dirty="0" smtClean="0"/>
              <a:t>No Translation </a:t>
            </a:r>
            <a:r>
              <a:rPr lang="en-GB" b="0" dirty="0" smtClean="0"/>
              <a:t>in the </a:t>
            </a:r>
            <a:r>
              <a:rPr lang="en-GB" b="1" dirty="0" smtClean="0"/>
              <a:t>Text Translation</a:t>
            </a:r>
            <a:r>
              <a:rPr lang="en-GB" b="0" dirty="0" smtClean="0"/>
              <a:t> box</a:t>
            </a:r>
            <a:r>
              <a:rPr lang="en-GB" b="1" dirty="0" smtClean="0"/>
              <a:t>.</a:t>
            </a:r>
            <a:endParaRPr lang="en-GB" dirty="0" smtClean="0"/>
          </a:p>
          <a:p>
            <a:pPr eaLnBrk="1" hangingPunct="1"/>
            <a:r>
              <a:rPr lang="en-GB" dirty="0" smtClean="0"/>
              <a:t>Click </a:t>
            </a:r>
            <a:r>
              <a:rPr lang="en-GB" b="1" dirty="0" smtClean="0"/>
              <a:t>Import</a:t>
            </a:r>
            <a:r>
              <a:rPr lang="en-GB" dirty="0" smtClean="0"/>
              <a:t> to import the file.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35670E8-DA4D-4E52-B45C-AD7A559F6D92}" type="slidenum">
              <a:rPr lang="en-GB" smtClean="0"/>
              <a:pPr eaLnBrk="1" hangingPunct="1"/>
              <a:t>117</a:t>
            </a:fld>
            <a:endParaRPr lang="en-GB" smtClean="0"/>
          </a:p>
        </p:txBody>
      </p:sp>
      <p:sp>
        <p:nvSpPr>
          <p:cNvPr id="409603" name="Rectangle 2"/>
          <p:cNvSpPr>
            <a:spLocks noGrp="1" noRot="1" noChangeAspect="1" noChangeArrowheads="1" noTextEdit="1"/>
          </p:cNvSpPr>
          <p:nvPr>
            <p:ph type="sldImg"/>
          </p:nvPr>
        </p:nvSpPr>
        <p:spPr>
          <a:xfrm>
            <a:off x="917575" y="744538"/>
            <a:ext cx="4962525" cy="3722687"/>
          </a:xfrm>
          <a:ln/>
        </p:spPr>
      </p:sp>
      <p:sp>
        <p:nvSpPr>
          <p:cNvPr id="409604" name="Rectangle 3"/>
          <p:cNvSpPr>
            <a:spLocks noGrp="1" noChangeArrowheads="1"/>
          </p:cNvSpPr>
          <p:nvPr>
            <p:ph type="body" idx="1"/>
          </p:nvPr>
        </p:nvSpPr>
        <p:spPr>
          <a:noFill/>
        </p:spPr>
        <p:txBody>
          <a:bodyPr/>
          <a:lstStyle/>
          <a:p>
            <a:pPr eaLnBrk="1" hangingPunct="1"/>
            <a:r>
              <a:rPr lang="en-GB" dirty="0" smtClean="0"/>
              <a:t>When the import is complete, the new record is stored in the Imported References group, and will include bibliographic information given for the Digital Object Identifier (DOI) mined from the PDF file such as title, author, volume, issue, page, year, and DOI. Always check the imported data. If an article contains more</a:t>
            </a:r>
            <a:r>
              <a:rPr lang="en-GB" baseline="0" dirty="0" smtClean="0"/>
              <a:t> than one DOI on the first page, EndNote will attach the PDF to a new record, but the bibliographic data will need to be inserted manually.</a:t>
            </a:r>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full </a:t>
            </a:r>
            <a:r>
              <a:rPr lang="en-GB" dirty="0" err="1" smtClean="0"/>
              <a:t>pdf</a:t>
            </a:r>
            <a:r>
              <a:rPr lang="en-GB" dirty="0" smtClean="0"/>
              <a:t> is attached to the EndNote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118</a:t>
            </a:fld>
            <a:endParaRPr lang="en-GB"/>
          </a:p>
        </p:txBody>
      </p:sp>
    </p:spTree>
    <p:extLst>
      <p:ext uri="{BB962C8B-B14F-4D97-AF65-F5344CB8AC3E}">
        <p14:creationId xmlns:p14="http://schemas.microsoft.com/office/powerpoint/2010/main" val="258940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3"/>
          <p:cNvGrpSpPr>
            <a:grpSpLocks/>
          </p:cNvGrpSpPr>
          <p:nvPr/>
        </p:nvGrpSpPr>
        <p:grpSpPr bwMode="auto">
          <a:xfrm>
            <a:off x="6051550" y="368300"/>
            <a:ext cx="2697163" cy="585788"/>
            <a:chOff x="1610" y="2863"/>
            <a:chExt cx="3221" cy="699"/>
          </a:xfrm>
        </p:grpSpPr>
        <p:sp>
          <p:nvSpPr>
            <p:cNvPr id="4" name="Freeform 4"/>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5"/>
            <p:cNvSpPr>
              <a:spLocks noEditPoints="1"/>
            </p:cNvSpPr>
            <p:nvPr/>
          </p:nvSpPr>
          <p:spPr bwMode="auto">
            <a:xfrm>
              <a:off x="1900" y="3110"/>
              <a:ext cx="281" cy="310"/>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56 h 310"/>
                <a:gd name="T16" fmla="*/ 281 w 281"/>
                <a:gd name="T17" fmla="*/ 174 h 310"/>
                <a:gd name="T18" fmla="*/ 272 w 281"/>
                <a:gd name="T19" fmla="*/ 210 h 310"/>
                <a:gd name="T20" fmla="*/ 264 w 281"/>
                <a:gd name="T21" fmla="*/ 230 h 310"/>
                <a:gd name="T22" fmla="*/ 241 w 281"/>
                <a:gd name="T23" fmla="*/ 262 h 310"/>
                <a:gd name="T24" fmla="*/ 213 w 281"/>
                <a:gd name="T25" fmla="*/ 290 h 310"/>
                <a:gd name="T26" fmla="*/ 196 w 281"/>
                <a:gd name="T27" fmla="*/ 299 h 310"/>
                <a:gd name="T28" fmla="*/ 159 w 281"/>
                <a:gd name="T29" fmla="*/ 310 h 310"/>
                <a:gd name="T30" fmla="*/ 139 w 281"/>
                <a:gd name="T31" fmla="*/ 310 h 310"/>
                <a:gd name="T32" fmla="*/ 93 w 281"/>
                <a:gd name="T33" fmla="*/ 304 h 310"/>
                <a:gd name="T34" fmla="*/ 65 w 281"/>
                <a:gd name="T35" fmla="*/ 293 h 310"/>
                <a:gd name="T36" fmla="*/ 45 w 281"/>
                <a:gd name="T37" fmla="*/ 273 h 310"/>
                <a:gd name="T38" fmla="*/ 34 w 281"/>
                <a:gd name="T39" fmla="*/ 264 h 310"/>
                <a:gd name="T40" fmla="*/ 8 w 281"/>
                <a:gd name="T41" fmla="*/ 213 h 310"/>
                <a:gd name="T42" fmla="*/ 0 w 281"/>
                <a:gd name="T43" fmla="*/ 156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59 h 310"/>
                <a:gd name="T72" fmla="*/ 65 w 281"/>
                <a:gd name="T73" fmla="*/ 210 h 310"/>
                <a:gd name="T74" fmla="*/ 82 w 281"/>
                <a:gd name="T75" fmla="*/ 250 h 310"/>
                <a:gd name="T76" fmla="*/ 96 w 281"/>
                <a:gd name="T77" fmla="*/ 267 h 310"/>
                <a:gd name="T78" fmla="*/ 128 w 281"/>
                <a:gd name="T79" fmla="*/ 284 h 310"/>
                <a:gd name="T80" fmla="*/ 145 w 281"/>
                <a:gd name="T81" fmla="*/ 284 h 310"/>
                <a:gd name="T82" fmla="*/ 179 w 281"/>
                <a:gd name="T83" fmla="*/ 273 h 310"/>
                <a:gd name="T84" fmla="*/ 204 w 281"/>
                <a:gd name="T85" fmla="*/ 245 h 310"/>
                <a:gd name="T86" fmla="*/ 213 w 281"/>
                <a:gd name="T87" fmla="*/ 225 h 310"/>
                <a:gd name="T88" fmla="*/ 224 w 281"/>
                <a:gd name="T89" fmla="*/ 179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p:cNvSpPr>
              <a:spLocks/>
            </p:cNvSpPr>
            <p:nvPr/>
          </p:nvSpPr>
          <p:spPr bwMode="auto">
            <a:xfrm>
              <a:off x="2493" y="3059"/>
              <a:ext cx="182" cy="361"/>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67 h 361"/>
                <a:gd name="T12" fmla="*/ 83 w 182"/>
                <a:gd name="T13" fmla="*/ 267 h 361"/>
                <a:gd name="T14" fmla="*/ 83 w 182"/>
                <a:gd name="T15" fmla="*/ 284 h 361"/>
                <a:gd name="T16" fmla="*/ 86 w 182"/>
                <a:gd name="T17" fmla="*/ 296 h 361"/>
                <a:gd name="T18" fmla="*/ 91 w 182"/>
                <a:gd name="T19" fmla="*/ 307 h 361"/>
                <a:gd name="T20" fmla="*/ 97 w 182"/>
                <a:gd name="T21" fmla="*/ 318 h 361"/>
                <a:gd name="T22" fmla="*/ 105 w 182"/>
                <a:gd name="T23" fmla="*/ 324 h 361"/>
                <a:gd name="T24" fmla="*/ 117 w 182"/>
                <a:gd name="T25" fmla="*/ 330 h 361"/>
                <a:gd name="T26" fmla="*/ 128 w 182"/>
                <a:gd name="T27" fmla="*/ 333 h 361"/>
                <a:gd name="T28" fmla="*/ 142 w 182"/>
                <a:gd name="T29" fmla="*/ 335 h 361"/>
                <a:gd name="T30" fmla="*/ 142 w 182"/>
                <a:gd name="T31" fmla="*/ 335 h 361"/>
                <a:gd name="T32" fmla="*/ 157 w 182"/>
                <a:gd name="T33" fmla="*/ 333 h 361"/>
                <a:gd name="T34" fmla="*/ 165 w 182"/>
                <a:gd name="T35" fmla="*/ 330 h 361"/>
                <a:gd name="T36" fmla="*/ 165 w 182"/>
                <a:gd name="T37" fmla="*/ 330 h 361"/>
                <a:gd name="T38" fmla="*/ 182 w 182"/>
                <a:gd name="T39" fmla="*/ 318 h 361"/>
                <a:gd name="T40" fmla="*/ 182 w 182"/>
                <a:gd name="T41" fmla="*/ 318 h 361"/>
                <a:gd name="T42" fmla="*/ 182 w 182"/>
                <a:gd name="T43" fmla="*/ 324 h 361"/>
                <a:gd name="T44" fmla="*/ 179 w 182"/>
                <a:gd name="T45" fmla="*/ 333 h 361"/>
                <a:gd name="T46" fmla="*/ 162 w 182"/>
                <a:gd name="T47" fmla="*/ 347 h 361"/>
                <a:gd name="T48" fmla="*/ 162 w 182"/>
                <a:gd name="T49" fmla="*/ 347 h 361"/>
                <a:gd name="T50" fmla="*/ 154 w 182"/>
                <a:gd name="T51" fmla="*/ 352 h 361"/>
                <a:gd name="T52" fmla="*/ 142 w 182"/>
                <a:gd name="T53" fmla="*/ 358 h 361"/>
                <a:gd name="T54" fmla="*/ 131 w 182"/>
                <a:gd name="T55" fmla="*/ 361 h 361"/>
                <a:gd name="T56" fmla="*/ 117 w 182"/>
                <a:gd name="T57" fmla="*/ 361 h 361"/>
                <a:gd name="T58" fmla="*/ 117 w 182"/>
                <a:gd name="T59" fmla="*/ 361 h 361"/>
                <a:gd name="T60" fmla="*/ 100 w 182"/>
                <a:gd name="T61" fmla="*/ 361 h 361"/>
                <a:gd name="T62" fmla="*/ 83 w 182"/>
                <a:gd name="T63" fmla="*/ 355 h 361"/>
                <a:gd name="T64" fmla="*/ 66 w 182"/>
                <a:gd name="T65" fmla="*/ 347 h 361"/>
                <a:gd name="T66" fmla="*/ 54 w 182"/>
                <a:gd name="T67" fmla="*/ 335 h 361"/>
                <a:gd name="T68" fmla="*/ 54 w 182"/>
                <a:gd name="T69" fmla="*/ 335 h 361"/>
                <a:gd name="T70" fmla="*/ 43 w 182"/>
                <a:gd name="T71" fmla="*/ 324 h 361"/>
                <a:gd name="T72" fmla="*/ 34 w 182"/>
                <a:gd name="T73" fmla="*/ 307 h 361"/>
                <a:gd name="T74" fmla="*/ 29 w 182"/>
                <a:gd name="T75" fmla="*/ 290 h 361"/>
                <a:gd name="T76" fmla="*/ 29 w 182"/>
                <a:gd name="T77" fmla="*/ 267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7"/>
            <p:cNvSpPr>
              <a:spLocks/>
            </p:cNvSpPr>
            <p:nvPr/>
          </p:nvSpPr>
          <p:spPr bwMode="auto">
            <a:xfrm>
              <a:off x="2695"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p:cNvSpPr>
            <p:nvPr/>
          </p:nvSpPr>
          <p:spPr bwMode="auto">
            <a:xfrm>
              <a:off x="3274" y="3110"/>
              <a:ext cx="475" cy="304"/>
            </a:xfrm>
            <a:custGeom>
              <a:avLst/>
              <a:gdLst>
                <a:gd name="T0" fmla="*/ 364 w 475"/>
                <a:gd name="T1" fmla="*/ 0 h 304"/>
                <a:gd name="T2" fmla="*/ 398 w 475"/>
                <a:gd name="T3" fmla="*/ 6 h 304"/>
                <a:gd name="T4" fmla="*/ 429 w 475"/>
                <a:gd name="T5" fmla="*/ 23 h 304"/>
                <a:gd name="T6" fmla="*/ 444 w 475"/>
                <a:gd name="T7" fmla="*/ 37 h 304"/>
                <a:gd name="T8" fmla="*/ 458 w 475"/>
                <a:gd name="T9" fmla="*/ 68 h 304"/>
                <a:gd name="T10" fmla="*/ 458 w 475"/>
                <a:gd name="T11" fmla="*/ 282 h 304"/>
                <a:gd name="T12" fmla="*/ 461 w 475"/>
                <a:gd name="T13" fmla="*/ 287 h 304"/>
                <a:gd name="T14" fmla="*/ 463 w 475"/>
                <a:gd name="T15" fmla="*/ 293 h 304"/>
                <a:gd name="T16" fmla="*/ 387 w 475"/>
                <a:gd name="T17" fmla="*/ 304 h 304"/>
                <a:gd name="T18" fmla="*/ 392 w 475"/>
                <a:gd name="T19" fmla="*/ 299 h 304"/>
                <a:gd name="T20" fmla="*/ 404 w 475"/>
                <a:gd name="T21" fmla="*/ 287 h 304"/>
                <a:gd name="T22" fmla="*/ 404 w 475"/>
                <a:gd name="T23" fmla="*/ 108 h 304"/>
                <a:gd name="T24" fmla="*/ 404 w 475"/>
                <a:gd name="T25" fmla="*/ 91 h 304"/>
                <a:gd name="T26" fmla="*/ 395 w 475"/>
                <a:gd name="T27" fmla="*/ 66 h 304"/>
                <a:gd name="T28" fmla="*/ 387 w 475"/>
                <a:gd name="T29" fmla="*/ 57 h 304"/>
                <a:gd name="T30" fmla="*/ 367 w 475"/>
                <a:gd name="T31" fmla="*/ 43 h 304"/>
                <a:gd name="T32" fmla="*/ 336 w 475"/>
                <a:gd name="T33" fmla="*/ 37 h 304"/>
                <a:gd name="T34" fmla="*/ 316 w 475"/>
                <a:gd name="T35" fmla="*/ 40 h 304"/>
                <a:gd name="T36" fmla="*/ 282 w 475"/>
                <a:gd name="T37" fmla="*/ 60 h 304"/>
                <a:gd name="T38" fmla="*/ 267 w 475"/>
                <a:gd name="T39" fmla="*/ 77 h 304"/>
                <a:gd name="T40" fmla="*/ 267 w 475"/>
                <a:gd name="T41" fmla="*/ 282 h 304"/>
                <a:gd name="T42" fmla="*/ 270 w 475"/>
                <a:gd name="T43" fmla="*/ 287 h 304"/>
                <a:gd name="T44" fmla="*/ 273 w 475"/>
                <a:gd name="T45" fmla="*/ 293 h 304"/>
                <a:gd name="T46" fmla="*/ 194 w 475"/>
                <a:gd name="T47" fmla="*/ 304 h 304"/>
                <a:gd name="T48" fmla="*/ 202 w 475"/>
                <a:gd name="T49" fmla="*/ 299 h 304"/>
                <a:gd name="T50" fmla="*/ 211 w 475"/>
                <a:gd name="T51" fmla="*/ 287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2 h 304"/>
                <a:gd name="T70" fmla="*/ 83 w 475"/>
                <a:gd name="T71" fmla="*/ 293 h 304"/>
                <a:gd name="T72" fmla="*/ 97 w 475"/>
                <a:gd name="T73" fmla="*/ 304 h 304"/>
                <a:gd name="T74" fmla="*/ 6 w 475"/>
                <a:gd name="T75" fmla="*/ 304 h 304"/>
                <a:gd name="T76" fmla="*/ 20 w 475"/>
                <a:gd name="T77" fmla="*/ 293 h 304"/>
                <a:gd name="T78" fmla="*/ 23 w 475"/>
                <a:gd name="T79" fmla="*/ 282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9 w 475"/>
                <a:gd name="T103" fmla="*/ 23 h 304"/>
                <a:gd name="T104" fmla="*/ 256 w 475"/>
                <a:gd name="T105" fmla="*/ 43 h 304"/>
                <a:gd name="T106" fmla="*/ 262 w 475"/>
                <a:gd name="T107" fmla="*/ 57 h 304"/>
                <a:gd name="T108" fmla="*/ 307 w 475"/>
                <a:gd name="T109" fmla="*/ 17 h 304"/>
                <a:gd name="T110" fmla="*/ 321 w 475"/>
                <a:gd name="T111" fmla="*/ 9 h 304"/>
                <a:gd name="T112" fmla="*/ 350 w 475"/>
                <a:gd name="T113" fmla="*/ 0 h 304"/>
                <a:gd name="T114" fmla="*/ 364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p:cNvSpPr>
            <p:nvPr/>
          </p:nvSpPr>
          <p:spPr bwMode="auto">
            <a:xfrm>
              <a:off x="4070" y="3059"/>
              <a:ext cx="184" cy="361"/>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67 h 361"/>
                <a:gd name="T12" fmla="*/ 82 w 184"/>
                <a:gd name="T13" fmla="*/ 267 h 361"/>
                <a:gd name="T14" fmla="*/ 85 w 184"/>
                <a:gd name="T15" fmla="*/ 284 h 361"/>
                <a:gd name="T16" fmla="*/ 88 w 184"/>
                <a:gd name="T17" fmla="*/ 296 h 361"/>
                <a:gd name="T18" fmla="*/ 91 w 184"/>
                <a:gd name="T19" fmla="*/ 307 h 361"/>
                <a:gd name="T20" fmla="*/ 99 w 184"/>
                <a:gd name="T21" fmla="*/ 318 h 361"/>
                <a:gd name="T22" fmla="*/ 105 w 184"/>
                <a:gd name="T23" fmla="*/ 324 h 361"/>
                <a:gd name="T24" fmla="*/ 116 w 184"/>
                <a:gd name="T25" fmla="*/ 330 h 361"/>
                <a:gd name="T26" fmla="*/ 128 w 184"/>
                <a:gd name="T27" fmla="*/ 333 h 361"/>
                <a:gd name="T28" fmla="*/ 142 w 184"/>
                <a:gd name="T29" fmla="*/ 335 h 361"/>
                <a:gd name="T30" fmla="*/ 142 w 184"/>
                <a:gd name="T31" fmla="*/ 335 h 361"/>
                <a:gd name="T32" fmla="*/ 156 w 184"/>
                <a:gd name="T33" fmla="*/ 333 h 361"/>
                <a:gd name="T34" fmla="*/ 165 w 184"/>
                <a:gd name="T35" fmla="*/ 330 h 361"/>
                <a:gd name="T36" fmla="*/ 165 w 184"/>
                <a:gd name="T37" fmla="*/ 330 h 361"/>
                <a:gd name="T38" fmla="*/ 184 w 184"/>
                <a:gd name="T39" fmla="*/ 318 h 361"/>
                <a:gd name="T40" fmla="*/ 184 w 184"/>
                <a:gd name="T41" fmla="*/ 318 h 361"/>
                <a:gd name="T42" fmla="*/ 182 w 184"/>
                <a:gd name="T43" fmla="*/ 324 h 361"/>
                <a:gd name="T44" fmla="*/ 179 w 184"/>
                <a:gd name="T45" fmla="*/ 333 h 361"/>
                <a:gd name="T46" fmla="*/ 162 w 184"/>
                <a:gd name="T47" fmla="*/ 347 h 361"/>
                <a:gd name="T48" fmla="*/ 162 w 184"/>
                <a:gd name="T49" fmla="*/ 347 h 361"/>
                <a:gd name="T50" fmla="*/ 153 w 184"/>
                <a:gd name="T51" fmla="*/ 352 h 361"/>
                <a:gd name="T52" fmla="*/ 142 w 184"/>
                <a:gd name="T53" fmla="*/ 358 h 361"/>
                <a:gd name="T54" fmla="*/ 130 w 184"/>
                <a:gd name="T55" fmla="*/ 361 h 361"/>
                <a:gd name="T56" fmla="*/ 119 w 184"/>
                <a:gd name="T57" fmla="*/ 361 h 361"/>
                <a:gd name="T58" fmla="*/ 119 w 184"/>
                <a:gd name="T59" fmla="*/ 361 h 361"/>
                <a:gd name="T60" fmla="*/ 99 w 184"/>
                <a:gd name="T61" fmla="*/ 361 h 361"/>
                <a:gd name="T62" fmla="*/ 82 w 184"/>
                <a:gd name="T63" fmla="*/ 355 h 361"/>
                <a:gd name="T64" fmla="*/ 65 w 184"/>
                <a:gd name="T65" fmla="*/ 347 h 361"/>
                <a:gd name="T66" fmla="*/ 54 w 184"/>
                <a:gd name="T67" fmla="*/ 335 h 361"/>
                <a:gd name="T68" fmla="*/ 54 w 184"/>
                <a:gd name="T69" fmla="*/ 335 h 361"/>
                <a:gd name="T70" fmla="*/ 42 w 184"/>
                <a:gd name="T71" fmla="*/ 324 h 361"/>
                <a:gd name="T72" fmla="*/ 34 w 184"/>
                <a:gd name="T73" fmla="*/ 307 h 361"/>
                <a:gd name="T74" fmla="*/ 31 w 184"/>
                <a:gd name="T75" fmla="*/ 290 h 361"/>
                <a:gd name="T76" fmla="*/ 28 w 184"/>
                <a:gd name="T77" fmla="*/ 267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EditPoints="1"/>
            </p:cNvSpPr>
            <p:nvPr/>
          </p:nvSpPr>
          <p:spPr bwMode="auto">
            <a:xfrm>
              <a:off x="4252" y="3110"/>
              <a:ext cx="284" cy="310"/>
            </a:xfrm>
            <a:custGeom>
              <a:avLst/>
              <a:gdLst>
                <a:gd name="T0" fmla="*/ 144 w 284"/>
                <a:gd name="T1" fmla="*/ 0 h 310"/>
                <a:gd name="T2" fmla="*/ 184 w 284"/>
                <a:gd name="T3" fmla="*/ 6 h 310"/>
                <a:gd name="T4" fmla="*/ 221 w 284"/>
                <a:gd name="T5" fmla="*/ 23 h 310"/>
                <a:gd name="T6" fmla="*/ 235 w 284"/>
                <a:gd name="T7" fmla="*/ 34 h 310"/>
                <a:gd name="T8" fmla="*/ 261 w 284"/>
                <a:gd name="T9" fmla="*/ 63 h 310"/>
                <a:gd name="T10" fmla="*/ 269 w 284"/>
                <a:gd name="T11" fmla="*/ 80 h 310"/>
                <a:gd name="T12" fmla="*/ 281 w 284"/>
                <a:gd name="T13" fmla="*/ 117 h 310"/>
                <a:gd name="T14" fmla="*/ 284 w 284"/>
                <a:gd name="T15" fmla="*/ 156 h 310"/>
                <a:gd name="T16" fmla="*/ 284 w 284"/>
                <a:gd name="T17" fmla="*/ 174 h 310"/>
                <a:gd name="T18" fmla="*/ 272 w 284"/>
                <a:gd name="T19" fmla="*/ 210 h 310"/>
                <a:gd name="T20" fmla="*/ 267 w 284"/>
                <a:gd name="T21" fmla="*/ 230 h 310"/>
                <a:gd name="T22" fmla="*/ 244 w 284"/>
                <a:gd name="T23" fmla="*/ 262 h 310"/>
                <a:gd name="T24" fmla="*/ 215 w 284"/>
                <a:gd name="T25" fmla="*/ 290 h 310"/>
                <a:gd name="T26" fmla="*/ 198 w 284"/>
                <a:gd name="T27" fmla="*/ 299 h 310"/>
                <a:gd name="T28" fmla="*/ 161 w 284"/>
                <a:gd name="T29" fmla="*/ 310 h 310"/>
                <a:gd name="T30" fmla="*/ 142 w 284"/>
                <a:gd name="T31" fmla="*/ 310 h 310"/>
                <a:gd name="T32" fmla="*/ 93 w 284"/>
                <a:gd name="T33" fmla="*/ 304 h 310"/>
                <a:gd name="T34" fmla="*/ 68 w 284"/>
                <a:gd name="T35" fmla="*/ 293 h 310"/>
                <a:gd name="T36" fmla="*/ 45 w 284"/>
                <a:gd name="T37" fmla="*/ 273 h 310"/>
                <a:gd name="T38" fmla="*/ 36 w 284"/>
                <a:gd name="T39" fmla="*/ 264 h 310"/>
                <a:gd name="T40" fmla="*/ 11 w 284"/>
                <a:gd name="T41" fmla="*/ 213 h 310"/>
                <a:gd name="T42" fmla="*/ 0 w 284"/>
                <a:gd name="T43" fmla="*/ 156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85 w 284"/>
                <a:gd name="T55" fmla="*/ 12 h 310"/>
                <a:gd name="T56" fmla="*/ 122 w 284"/>
                <a:gd name="T57" fmla="*/ 0 h 310"/>
                <a:gd name="T58" fmla="*/ 144 w 284"/>
                <a:gd name="T59" fmla="*/ 0 h 310"/>
                <a:gd name="T60" fmla="*/ 139 w 284"/>
                <a:gd name="T61" fmla="*/ 23 h 310"/>
                <a:gd name="T62" fmla="*/ 102 w 284"/>
                <a:gd name="T63" fmla="*/ 34 h 310"/>
                <a:gd name="T64" fmla="*/ 76 w 284"/>
                <a:gd name="T65" fmla="*/ 66 h 310"/>
                <a:gd name="T66" fmla="*/ 68 w 284"/>
                <a:gd name="T67" fmla="*/ 85 h 310"/>
                <a:gd name="T68" fmla="*/ 59 w 284"/>
                <a:gd name="T69" fmla="*/ 131 h 310"/>
                <a:gd name="T70" fmla="*/ 59 w 284"/>
                <a:gd name="T71" fmla="*/ 159 h 310"/>
                <a:gd name="T72" fmla="*/ 68 w 284"/>
                <a:gd name="T73" fmla="*/ 210 h 310"/>
                <a:gd name="T74" fmla="*/ 85 w 284"/>
                <a:gd name="T75" fmla="*/ 250 h 310"/>
                <a:gd name="T76" fmla="*/ 96 w 284"/>
                <a:gd name="T77" fmla="*/ 267 h 310"/>
                <a:gd name="T78" fmla="*/ 127 w 284"/>
                <a:gd name="T79" fmla="*/ 284 h 310"/>
                <a:gd name="T80" fmla="*/ 147 w 284"/>
                <a:gd name="T81" fmla="*/ 284 h 310"/>
                <a:gd name="T82" fmla="*/ 181 w 284"/>
                <a:gd name="T83" fmla="*/ 273 h 310"/>
                <a:gd name="T84" fmla="*/ 207 w 284"/>
                <a:gd name="T85" fmla="*/ 245 h 310"/>
                <a:gd name="T86" fmla="*/ 215 w 284"/>
                <a:gd name="T87" fmla="*/ 225 h 310"/>
                <a:gd name="T88" fmla="*/ 224 w 284"/>
                <a:gd name="T89" fmla="*/ 179 h 310"/>
                <a:gd name="T90" fmla="*/ 224 w 284"/>
                <a:gd name="T91" fmla="*/ 151 h 310"/>
                <a:gd name="T92" fmla="*/ 213 w 284"/>
                <a:gd name="T93" fmla="*/ 85 h 310"/>
                <a:gd name="T94" fmla="*/ 201 w 284"/>
                <a:gd name="T95" fmla="*/ 60 h 310"/>
                <a:gd name="T96" fmla="*/ 184 w 284"/>
                <a:gd name="T97" fmla="*/ 40 h 310"/>
                <a:gd name="T98" fmla="*/ 164 w 284"/>
                <a:gd name="T99" fmla="*/ 29 h 310"/>
                <a:gd name="T100" fmla="*/ 139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p:cNvSpPr>
            <p:nvPr/>
          </p:nvSpPr>
          <p:spPr bwMode="auto">
            <a:xfrm>
              <a:off x="4547" y="3110"/>
              <a:ext cx="284" cy="304"/>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2 h 304"/>
                <a:gd name="T14" fmla="*/ 270 w 284"/>
                <a:gd name="T15" fmla="*/ 293 h 304"/>
                <a:gd name="T16" fmla="*/ 284 w 284"/>
                <a:gd name="T17" fmla="*/ 304 h 304"/>
                <a:gd name="T18" fmla="*/ 196 w 284"/>
                <a:gd name="T19" fmla="*/ 304 h 304"/>
                <a:gd name="T20" fmla="*/ 207 w 284"/>
                <a:gd name="T21" fmla="*/ 293 h 304"/>
                <a:gd name="T22" fmla="*/ 213 w 284"/>
                <a:gd name="T23" fmla="*/ 282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2 h 304"/>
                <a:gd name="T42" fmla="*/ 82 w 284"/>
                <a:gd name="T43" fmla="*/ 293 h 304"/>
                <a:gd name="T44" fmla="*/ 97 w 284"/>
                <a:gd name="T45" fmla="*/ 304 h 304"/>
                <a:gd name="T46" fmla="*/ 6 w 284"/>
                <a:gd name="T47" fmla="*/ 304 h 304"/>
                <a:gd name="T48" fmla="*/ 17 w 284"/>
                <a:gd name="T49" fmla="*/ 293 h 304"/>
                <a:gd name="T50" fmla="*/ 23 w 284"/>
                <a:gd name="T51" fmla="*/ 282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p:cNvSpPr>
            <p:nvPr/>
          </p:nvSpPr>
          <p:spPr bwMode="auto">
            <a:xfrm>
              <a:off x="3763" y="3110"/>
              <a:ext cx="293" cy="452"/>
            </a:xfrm>
            <a:custGeom>
              <a:avLst/>
              <a:gdLst>
                <a:gd name="T0" fmla="*/ 281 w 293"/>
                <a:gd name="T1" fmla="*/ 85 h 452"/>
                <a:gd name="T2" fmla="*/ 250 w 293"/>
                <a:gd name="T3" fmla="*/ 37 h 452"/>
                <a:gd name="T4" fmla="*/ 230 w 293"/>
                <a:gd name="T5" fmla="*/ 20 h 452"/>
                <a:gd name="T6" fmla="*/ 210 w 293"/>
                <a:gd name="T7" fmla="*/ 9 h 452"/>
                <a:gd name="T8" fmla="*/ 165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26 h 452"/>
                <a:gd name="T24" fmla="*/ 20 w 293"/>
                <a:gd name="T25" fmla="*/ 435 h 452"/>
                <a:gd name="T26" fmla="*/ 11 w 293"/>
                <a:gd name="T27" fmla="*/ 449 h 452"/>
                <a:gd name="T28" fmla="*/ 94 w 293"/>
                <a:gd name="T29" fmla="*/ 452 h 452"/>
                <a:gd name="T30" fmla="*/ 88 w 293"/>
                <a:gd name="T31" fmla="*/ 449 h 452"/>
                <a:gd name="T32" fmla="*/ 80 w 293"/>
                <a:gd name="T33" fmla="*/ 435 h 452"/>
                <a:gd name="T34" fmla="*/ 77 w 293"/>
                <a:gd name="T35" fmla="*/ 68 h 452"/>
                <a:gd name="T36" fmla="*/ 91 w 293"/>
                <a:gd name="T37" fmla="*/ 54 h 452"/>
                <a:gd name="T38" fmla="*/ 105 w 293"/>
                <a:gd name="T39" fmla="*/ 46 h 452"/>
                <a:gd name="T40" fmla="*/ 142 w 293"/>
                <a:gd name="T41" fmla="*/ 34 h 452"/>
                <a:gd name="T42" fmla="*/ 159 w 293"/>
                <a:gd name="T43" fmla="*/ 37 h 452"/>
                <a:gd name="T44" fmla="*/ 190 w 293"/>
                <a:gd name="T45" fmla="*/ 51 h 452"/>
                <a:gd name="T46" fmla="*/ 205 w 293"/>
                <a:gd name="T47" fmla="*/ 63 h 452"/>
                <a:gd name="T48" fmla="*/ 224 w 293"/>
                <a:gd name="T49" fmla="*/ 100 h 452"/>
                <a:gd name="T50" fmla="*/ 230 w 293"/>
                <a:gd name="T51" fmla="*/ 156 h 452"/>
                <a:gd name="T52" fmla="*/ 230 w 293"/>
                <a:gd name="T53" fmla="*/ 185 h 452"/>
                <a:gd name="T54" fmla="*/ 216 w 293"/>
                <a:gd name="T55" fmla="*/ 233 h 452"/>
                <a:gd name="T56" fmla="*/ 205 w 293"/>
                <a:gd name="T57" fmla="*/ 250 h 452"/>
                <a:gd name="T58" fmla="*/ 176 w 293"/>
                <a:gd name="T59" fmla="*/ 276 h 452"/>
                <a:gd name="T60" fmla="*/ 136 w 293"/>
                <a:gd name="T61" fmla="*/ 284 h 452"/>
                <a:gd name="T62" fmla="*/ 122 w 293"/>
                <a:gd name="T63" fmla="*/ 284 h 452"/>
                <a:gd name="T64" fmla="*/ 99 w 293"/>
                <a:gd name="T65" fmla="*/ 276 h 452"/>
                <a:gd name="T66" fmla="*/ 102 w 293"/>
                <a:gd name="T67" fmla="*/ 304 h 452"/>
                <a:gd name="T68" fmla="*/ 122 w 293"/>
                <a:gd name="T69" fmla="*/ 310 h 452"/>
                <a:gd name="T70" fmla="*/ 145 w 293"/>
                <a:gd name="T71" fmla="*/ 310 h 452"/>
                <a:gd name="T72" fmla="*/ 190 w 293"/>
                <a:gd name="T73" fmla="*/ 304 h 452"/>
                <a:gd name="T74" fmla="*/ 219 w 293"/>
                <a:gd name="T75" fmla="*/ 290 h 452"/>
                <a:gd name="T76" fmla="*/ 241 w 293"/>
                <a:gd name="T77" fmla="*/ 273 h 452"/>
                <a:gd name="T78" fmla="*/ 253 w 293"/>
                <a:gd name="T79" fmla="*/ 262 h 452"/>
                <a:gd name="T80" fmla="*/ 281 w 293"/>
                <a:gd name="T81" fmla="*/ 210 h 452"/>
                <a:gd name="T82" fmla="*/ 293 w 293"/>
                <a:gd name="T83" fmla="*/ 154 h 452"/>
                <a:gd name="T84" fmla="*/ 290 w 293"/>
                <a:gd name="T85" fmla="*/ 117 h 452"/>
                <a:gd name="T86" fmla="*/ 281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p:cNvSpPr>
            <p:nvPr/>
          </p:nvSpPr>
          <p:spPr bwMode="auto">
            <a:xfrm>
              <a:off x="2192" y="3110"/>
              <a:ext cx="208" cy="310"/>
            </a:xfrm>
            <a:custGeom>
              <a:avLst/>
              <a:gdLst>
                <a:gd name="T0" fmla="*/ 182 w 208"/>
                <a:gd name="T1" fmla="*/ 264 h 310"/>
                <a:gd name="T2" fmla="*/ 182 w 208"/>
                <a:gd name="T3" fmla="*/ 264 h 310"/>
                <a:gd name="T4" fmla="*/ 165 w 208"/>
                <a:gd name="T5" fmla="*/ 270 h 310"/>
                <a:gd name="T6" fmla="*/ 145 w 208"/>
                <a:gd name="T7" fmla="*/ 273 h 310"/>
                <a:gd name="T8" fmla="*/ 145 w 208"/>
                <a:gd name="T9" fmla="*/ 273 h 310"/>
                <a:gd name="T10" fmla="*/ 131 w 208"/>
                <a:gd name="T11" fmla="*/ 273 h 310"/>
                <a:gd name="T12" fmla="*/ 120 w 208"/>
                <a:gd name="T13" fmla="*/ 267 h 310"/>
                <a:gd name="T14" fmla="*/ 108 w 208"/>
                <a:gd name="T15" fmla="*/ 262 h 310"/>
                <a:gd name="T16" fmla="*/ 100 w 208"/>
                <a:gd name="T17" fmla="*/ 250 h 310"/>
                <a:gd name="T18" fmla="*/ 100 w 208"/>
                <a:gd name="T19" fmla="*/ 250 h 310"/>
                <a:gd name="T20" fmla="*/ 91 w 208"/>
                <a:gd name="T21" fmla="*/ 239 h 310"/>
                <a:gd name="T22" fmla="*/ 83 w 208"/>
                <a:gd name="T23" fmla="*/ 225 h 310"/>
                <a:gd name="T24" fmla="*/ 80 w 208"/>
                <a:gd name="T25" fmla="*/ 208 h 310"/>
                <a:gd name="T26" fmla="*/ 80 w 208"/>
                <a:gd name="T27" fmla="*/ 191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1 h 310"/>
                <a:gd name="T44" fmla="*/ 23 w 208"/>
                <a:gd name="T45" fmla="*/ 191 h 310"/>
                <a:gd name="T46" fmla="*/ 26 w 208"/>
                <a:gd name="T47" fmla="*/ 219 h 310"/>
                <a:gd name="T48" fmla="*/ 32 w 208"/>
                <a:gd name="T49" fmla="*/ 245 h 310"/>
                <a:gd name="T50" fmla="*/ 40 w 208"/>
                <a:gd name="T51" fmla="*/ 264 h 310"/>
                <a:gd name="T52" fmla="*/ 54 w 208"/>
                <a:gd name="T53" fmla="*/ 282 h 310"/>
                <a:gd name="T54" fmla="*/ 54 w 208"/>
                <a:gd name="T55" fmla="*/ 282 h 310"/>
                <a:gd name="T56" fmla="*/ 71 w 208"/>
                <a:gd name="T57" fmla="*/ 296 h 310"/>
                <a:gd name="T58" fmla="*/ 85 w 208"/>
                <a:gd name="T59" fmla="*/ 304 h 310"/>
                <a:gd name="T60" fmla="*/ 103 w 208"/>
                <a:gd name="T61" fmla="*/ 310 h 310"/>
                <a:gd name="T62" fmla="*/ 122 w 208"/>
                <a:gd name="T63" fmla="*/ 310 h 310"/>
                <a:gd name="T64" fmla="*/ 122 w 208"/>
                <a:gd name="T65" fmla="*/ 310 h 310"/>
                <a:gd name="T66" fmla="*/ 142 w 208"/>
                <a:gd name="T67" fmla="*/ 310 h 310"/>
                <a:gd name="T68" fmla="*/ 162 w 208"/>
                <a:gd name="T69" fmla="*/ 304 h 310"/>
                <a:gd name="T70" fmla="*/ 179 w 208"/>
                <a:gd name="T71" fmla="*/ 296 h 310"/>
                <a:gd name="T72" fmla="*/ 196 w 208"/>
                <a:gd name="T73" fmla="*/ 282 h 310"/>
                <a:gd name="T74" fmla="*/ 208 w 208"/>
                <a:gd name="T75" fmla="*/ 245 h 310"/>
                <a:gd name="T76" fmla="*/ 208 w 208"/>
                <a:gd name="T77" fmla="*/ 245 h 310"/>
                <a:gd name="T78" fmla="*/ 196 w 208"/>
                <a:gd name="T79" fmla="*/ 256 h 310"/>
                <a:gd name="T80" fmla="*/ 182 w 208"/>
                <a:gd name="T81" fmla="*/ 264 h 310"/>
                <a:gd name="T82" fmla="*/ 182 w 208"/>
                <a:gd name="T83" fmla="*/ 264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p:cNvSpPr>
            <p:nvPr/>
          </p:nvSpPr>
          <p:spPr bwMode="auto">
            <a:xfrm>
              <a:off x="2383" y="3110"/>
              <a:ext cx="105" cy="310"/>
            </a:xfrm>
            <a:custGeom>
              <a:avLst/>
              <a:gdLst>
                <a:gd name="T0" fmla="*/ 79 w 105"/>
                <a:gd name="T1" fmla="*/ 253 h 310"/>
                <a:gd name="T2" fmla="*/ 79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39 h 310"/>
                <a:gd name="T20" fmla="*/ 25 w 105"/>
                <a:gd name="T21" fmla="*/ 264 h 310"/>
                <a:gd name="T22" fmla="*/ 25 w 105"/>
                <a:gd name="T23" fmla="*/ 264 h 310"/>
                <a:gd name="T24" fmla="*/ 25 w 105"/>
                <a:gd name="T25" fmla="*/ 264 h 310"/>
                <a:gd name="T26" fmla="*/ 25 w 105"/>
                <a:gd name="T27" fmla="*/ 264 h 310"/>
                <a:gd name="T28" fmla="*/ 25 w 105"/>
                <a:gd name="T29" fmla="*/ 282 h 310"/>
                <a:gd name="T30" fmla="*/ 31 w 105"/>
                <a:gd name="T31" fmla="*/ 293 h 310"/>
                <a:gd name="T32" fmla="*/ 31 w 105"/>
                <a:gd name="T33" fmla="*/ 293 h 310"/>
                <a:gd name="T34" fmla="*/ 37 w 105"/>
                <a:gd name="T35" fmla="*/ 301 h 310"/>
                <a:gd name="T36" fmla="*/ 48 w 105"/>
                <a:gd name="T37" fmla="*/ 310 h 310"/>
                <a:gd name="T38" fmla="*/ 105 w 105"/>
                <a:gd name="T39" fmla="*/ 290 h 310"/>
                <a:gd name="T40" fmla="*/ 105 w 105"/>
                <a:gd name="T41" fmla="*/ 290 h 310"/>
                <a:gd name="T42" fmla="*/ 93 w 105"/>
                <a:gd name="T43" fmla="*/ 287 h 310"/>
                <a:gd name="T44" fmla="*/ 85 w 105"/>
                <a:gd name="T45" fmla="*/ 279 h 310"/>
                <a:gd name="T46" fmla="*/ 79 w 105"/>
                <a:gd name="T47" fmla="*/ 267 h 310"/>
                <a:gd name="T48" fmla="*/ 79 w 105"/>
                <a:gd name="T49" fmla="*/ 253 h 310"/>
                <a:gd name="T50" fmla="*/ 79 w 105"/>
                <a:gd name="T51" fmla="*/ 253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p:cNvSpPr>
            <p:nvPr/>
          </p:nvSpPr>
          <p:spPr bwMode="auto">
            <a:xfrm>
              <a:off x="3010" y="3110"/>
              <a:ext cx="250" cy="310"/>
            </a:xfrm>
            <a:custGeom>
              <a:avLst/>
              <a:gdLst>
                <a:gd name="T0" fmla="*/ 233 w 250"/>
                <a:gd name="T1" fmla="*/ 279 h 310"/>
                <a:gd name="T2" fmla="*/ 230 w 250"/>
                <a:gd name="T3" fmla="*/ 259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59 h 310"/>
                <a:gd name="T52" fmla="*/ 23 w 250"/>
                <a:gd name="T53" fmla="*/ 174 h 310"/>
                <a:gd name="T54" fmla="*/ 3 w 250"/>
                <a:gd name="T55" fmla="*/ 210 h 310"/>
                <a:gd name="T56" fmla="*/ 0 w 250"/>
                <a:gd name="T57" fmla="*/ 233 h 310"/>
                <a:gd name="T58" fmla="*/ 6 w 250"/>
                <a:gd name="T59" fmla="*/ 259 h 310"/>
                <a:gd name="T60" fmla="*/ 20 w 250"/>
                <a:gd name="T61" fmla="*/ 284 h 310"/>
                <a:gd name="T62" fmla="*/ 32 w 250"/>
                <a:gd name="T63" fmla="*/ 296 h 310"/>
                <a:gd name="T64" fmla="*/ 60 w 250"/>
                <a:gd name="T65" fmla="*/ 310 h 310"/>
                <a:gd name="T66" fmla="*/ 77 w 250"/>
                <a:gd name="T67" fmla="*/ 310 h 310"/>
                <a:gd name="T68" fmla="*/ 120 w 250"/>
                <a:gd name="T69" fmla="*/ 304 h 310"/>
                <a:gd name="T70" fmla="*/ 159 w 250"/>
                <a:gd name="T71" fmla="*/ 279 h 310"/>
                <a:gd name="T72" fmla="*/ 171 w 250"/>
                <a:gd name="T73" fmla="*/ 247 h 310"/>
                <a:gd name="T74" fmla="*/ 139 w 250"/>
                <a:gd name="T75" fmla="*/ 267 h 310"/>
                <a:gd name="T76" fmla="*/ 103 w 250"/>
                <a:gd name="T77" fmla="*/ 273 h 310"/>
                <a:gd name="T78" fmla="*/ 94 w 250"/>
                <a:gd name="T79" fmla="*/ 273 h 310"/>
                <a:gd name="T80" fmla="*/ 74 w 250"/>
                <a:gd name="T81" fmla="*/ 267 h 310"/>
                <a:gd name="T82" fmla="*/ 68 w 250"/>
                <a:gd name="T83" fmla="*/ 259 h 310"/>
                <a:gd name="T84" fmla="*/ 57 w 250"/>
                <a:gd name="T85" fmla="*/ 242 h 310"/>
                <a:gd name="T86" fmla="*/ 54 w 250"/>
                <a:gd name="T87" fmla="*/ 222 h 310"/>
                <a:gd name="T88" fmla="*/ 54 w 250"/>
                <a:gd name="T89" fmla="*/ 210 h 310"/>
                <a:gd name="T90" fmla="*/ 63 w 250"/>
                <a:gd name="T91" fmla="*/ 193 h 310"/>
                <a:gd name="T92" fmla="*/ 68 w 250"/>
                <a:gd name="T93" fmla="*/ 185 h 310"/>
                <a:gd name="T94" fmla="*/ 108 w 250"/>
                <a:gd name="T95" fmla="*/ 162 h 310"/>
                <a:gd name="T96" fmla="*/ 154 w 250"/>
                <a:gd name="T97" fmla="*/ 148 h 310"/>
                <a:gd name="T98" fmla="*/ 176 w 250"/>
                <a:gd name="T99" fmla="*/ 242 h 310"/>
                <a:gd name="T100" fmla="*/ 176 w 250"/>
                <a:gd name="T101" fmla="*/ 262 h 310"/>
                <a:gd name="T102" fmla="*/ 179 w 250"/>
                <a:gd name="T103" fmla="*/ 282 h 310"/>
                <a:gd name="T104" fmla="*/ 182 w 250"/>
                <a:gd name="T105" fmla="*/ 293 h 310"/>
                <a:gd name="T106" fmla="*/ 199 w 250"/>
                <a:gd name="T107" fmla="*/ 310 h 310"/>
                <a:gd name="T108" fmla="*/ 250 w 250"/>
                <a:gd name="T109" fmla="*/ 290 h 310"/>
                <a:gd name="T110" fmla="*/ 233 w 250"/>
                <a:gd name="T111" fmla="*/ 27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p:cNvSpPr>
            <p:nvPr/>
          </p:nvSpPr>
          <p:spPr bwMode="auto">
            <a:xfrm>
              <a:off x="2871" y="2866"/>
              <a:ext cx="136" cy="170"/>
            </a:xfrm>
            <a:custGeom>
              <a:avLst/>
              <a:gdLst>
                <a:gd name="T0" fmla="*/ 31 w 136"/>
                <a:gd name="T1" fmla="*/ 11 h 170"/>
                <a:gd name="T2" fmla="*/ 31 w 136"/>
                <a:gd name="T3" fmla="*/ 116 h 170"/>
                <a:gd name="T4" fmla="*/ 31 w 136"/>
                <a:gd name="T5" fmla="*/ 116 h 170"/>
                <a:gd name="T6" fmla="*/ 34 w 136"/>
                <a:gd name="T7" fmla="*/ 131 h 170"/>
                <a:gd name="T8" fmla="*/ 40 w 136"/>
                <a:gd name="T9" fmla="*/ 142 h 170"/>
                <a:gd name="T10" fmla="*/ 46 w 136"/>
                <a:gd name="T11" fmla="*/ 150 h 170"/>
                <a:gd name="T12" fmla="*/ 51 w 136"/>
                <a:gd name="T13" fmla="*/ 153 h 170"/>
                <a:gd name="T14" fmla="*/ 63 w 136"/>
                <a:gd name="T15" fmla="*/ 156 h 170"/>
                <a:gd name="T16" fmla="*/ 74 w 136"/>
                <a:gd name="T17" fmla="*/ 159 h 170"/>
                <a:gd name="T18" fmla="*/ 74 w 136"/>
                <a:gd name="T19" fmla="*/ 159 h 170"/>
                <a:gd name="T20" fmla="*/ 85 w 136"/>
                <a:gd name="T21" fmla="*/ 159 h 170"/>
                <a:gd name="T22" fmla="*/ 94 w 136"/>
                <a:gd name="T23" fmla="*/ 156 h 170"/>
                <a:gd name="T24" fmla="*/ 102 w 136"/>
                <a:gd name="T25" fmla="*/ 150 h 170"/>
                <a:gd name="T26" fmla="*/ 108 w 136"/>
                <a:gd name="T27" fmla="*/ 145 h 170"/>
                <a:gd name="T28" fmla="*/ 111 w 136"/>
                <a:gd name="T29" fmla="*/ 139 h 170"/>
                <a:gd name="T30" fmla="*/ 114 w 136"/>
                <a:gd name="T31" fmla="*/ 131 h 170"/>
                <a:gd name="T32" fmla="*/ 117 w 136"/>
                <a:gd name="T33" fmla="*/ 116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14 h 170"/>
                <a:gd name="T52" fmla="*/ 128 w 136"/>
                <a:gd name="T53" fmla="*/ 114 h 170"/>
                <a:gd name="T54" fmla="*/ 128 w 136"/>
                <a:gd name="T55" fmla="*/ 128 h 170"/>
                <a:gd name="T56" fmla="*/ 125 w 136"/>
                <a:gd name="T57" fmla="*/ 139 h 170"/>
                <a:gd name="T58" fmla="*/ 119 w 136"/>
                <a:gd name="T59" fmla="*/ 150 h 170"/>
                <a:gd name="T60" fmla="*/ 111 w 136"/>
                <a:gd name="T61" fmla="*/ 156 h 170"/>
                <a:gd name="T62" fmla="*/ 102 w 136"/>
                <a:gd name="T63" fmla="*/ 162 h 170"/>
                <a:gd name="T64" fmla="*/ 94 w 136"/>
                <a:gd name="T65" fmla="*/ 167 h 170"/>
                <a:gd name="T66" fmla="*/ 71 w 136"/>
                <a:gd name="T67" fmla="*/ 170 h 170"/>
                <a:gd name="T68" fmla="*/ 71 w 136"/>
                <a:gd name="T69" fmla="*/ 170 h 170"/>
                <a:gd name="T70" fmla="*/ 51 w 136"/>
                <a:gd name="T71" fmla="*/ 167 h 170"/>
                <a:gd name="T72" fmla="*/ 40 w 136"/>
                <a:gd name="T73" fmla="*/ 165 h 170"/>
                <a:gd name="T74" fmla="*/ 31 w 136"/>
                <a:gd name="T75" fmla="*/ 159 h 170"/>
                <a:gd name="T76" fmla="*/ 20 w 136"/>
                <a:gd name="T77" fmla="*/ 150 h 170"/>
                <a:gd name="T78" fmla="*/ 14 w 136"/>
                <a:gd name="T79" fmla="*/ 142 h 170"/>
                <a:gd name="T80" fmla="*/ 9 w 136"/>
                <a:gd name="T81" fmla="*/ 128 h 170"/>
                <a:gd name="T82" fmla="*/ 9 w 136"/>
                <a:gd name="T83" fmla="*/ 114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p:cNvSpPr>
            <p:nvPr/>
          </p:nvSpPr>
          <p:spPr bwMode="auto">
            <a:xfrm>
              <a:off x="3022" y="2866"/>
              <a:ext cx="153" cy="173"/>
            </a:xfrm>
            <a:custGeom>
              <a:avLst/>
              <a:gdLst>
                <a:gd name="T0" fmla="*/ 133 w 153"/>
                <a:gd name="T1" fmla="*/ 11 h 173"/>
                <a:gd name="T2" fmla="*/ 133 w 153"/>
                <a:gd name="T3" fmla="*/ 11 h 173"/>
                <a:gd name="T4" fmla="*/ 133 w 153"/>
                <a:gd name="T5" fmla="*/ 3 h 173"/>
                <a:gd name="T6" fmla="*/ 127 w 153"/>
                <a:gd name="T7" fmla="*/ 0 h 173"/>
                <a:gd name="T8" fmla="*/ 153 w 153"/>
                <a:gd name="T9" fmla="*/ 0 h 173"/>
                <a:gd name="T10" fmla="*/ 153 w 153"/>
                <a:gd name="T11" fmla="*/ 0 h 173"/>
                <a:gd name="T12" fmla="*/ 147 w 153"/>
                <a:gd name="T13" fmla="*/ 3 h 173"/>
                <a:gd name="T14" fmla="*/ 147 w 153"/>
                <a:gd name="T15" fmla="*/ 11 h 173"/>
                <a:gd name="T16" fmla="*/ 147 w 153"/>
                <a:gd name="T17" fmla="*/ 173 h 173"/>
                <a:gd name="T18" fmla="*/ 147 w 153"/>
                <a:gd name="T19" fmla="*/ 173 h 173"/>
                <a:gd name="T20" fmla="*/ 88 w 153"/>
                <a:gd name="T21" fmla="*/ 99 h 173"/>
                <a:gd name="T22" fmla="*/ 28 w 153"/>
                <a:gd name="T23" fmla="*/ 25 h 173"/>
                <a:gd name="T24" fmla="*/ 28 w 153"/>
                <a:gd name="T25" fmla="*/ 156 h 173"/>
                <a:gd name="T26" fmla="*/ 28 w 153"/>
                <a:gd name="T27" fmla="*/ 156 h 173"/>
                <a:gd name="T28" fmla="*/ 31 w 153"/>
                <a:gd name="T29" fmla="*/ 165 h 173"/>
                <a:gd name="T30" fmla="*/ 34 w 153"/>
                <a:gd name="T31" fmla="*/ 167 h 173"/>
                <a:gd name="T32" fmla="*/ 8 w 153"/>
                <a:gd name="T33" fmla="*/ 167 h 173"/>
                <a:gd name="T34" fmla="*/ 8 w 153"/>
                <a:gd name="T35" fmla="*/ 167 h 173"/>
                <a:gd name="T36" fmla="*/ 14 w 153"/>
                <a:gd name="T37" fmla="*/ 165 h 173"/>
                <a:gd name="T38" fmla="*/ 14 w 153"/>
                <a:gd name="T39" fmla="*/ 156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33 w 153"/>
                <a:gd name="T57" fmla="*/ 119 h 173"/>
                <a:gd name="T58" fmla="*/ 133 w 153"/>
                <a:gd name="T59" fmla="*/ 11 h 173"/>
                <a:gd name="T60" fmla="*/ 133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p:cNvSpPr>
            <p:nvPr/>
          </p:nvSpPr>
          <p:spPr bwMode="auto">
            <a:xfrm>
              <a:off x="3201" y="2866"/>
              <a:ext cx="37" cy="167"/>
            </a:xfrm>
            <a:custGeom>
              <a:avLst/>
              <a:gdLst>
                <a:gd name="T0" fmla="*/ 37 w 37"/>
                <a:gd name="T1" fmla="*/ 0 h 167"/>
                <a:gd name="T2" fmla="*/ 37 w 37"/>
                <a:gd name="T3" fmla="*/ 0 h 167"/>
                <a:gd name="T4" fmla="*/ 31 w 37"/>
                <a:gd name="T5" fmla="*/ 3 h 167"/>
                <a:gd name="T6" fmla="*/ 28 w 37"/>
                <a:gd name="T7" fmla="*/ 11 h 167"/>
                <a:gd name="T8" fmla="*/ 28 w 37"/>
                <a:gd name="T9" fmla="*/ 156 h 167"/>
                <a:gd name="T10" fmla="*/ 28 w 37"/>
                <a:gd name="T11" fmla="*/ 156 h 167"/>
                <a:gd name="T12" fmla="*/ 31 w 37"/>
                <a:gd name="T13" fmla="*/ 165 h 167"/>
                <a:gd name="T14" fmla="*/ 37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p:cNvSpPr>
            <p:nvPr/>
          </p:nvSpPr>
          <p:spPr bwMode="auto">
            <a:xfrm>
              <a:off x="3249" y="2866"/>
              <a:ext cx="153" cy="173"/>
            </a:xfrm>
            <a:custGeom>
              <a:avLst/>
              <a:gdLst>
                <a:gd name="T0" fmla="*/ 131 w 153"/>
                <a:gd name="T1" fmla="*/ 11 h 173"/>
                <a:gd name="T2" fmla="*/ 131 w 153"/>
                <a:gd name="T3" fmla="*/ 11 h 173"/>
                <a:gd name="T4" fmla="*/ 131 w 153"/>
                <a:gd name="T5" fmla="*/ 3 h 173"/>
                <a:gd name="T6" fmla="*/ 125 w 153"/>
                <a:gd name="T7" fmla="*/ 0 h 173"/>
                <a:gd name="T8" fmla="*/ 153 w 153"/>
                <a:gd name="T9" fmla="*/ 0 h 173"/>
                <a:gd name="T10" fmla="*/ 153 w 153"/>
                <a:gd name="T11" fmla="*/ 0 h 173"/>
                <a:gd name="T12" fmla="*/ 148 w 153"/>
                <a:gd name="T13" fmla="*/ 6 h 173"/>
                <a:gd name="T14" fmla="*/ 142 w 153"/>
                <a:gd name="T15" fmla="*/ 11 h 173"/>
                <a:gd name="T16" fmla="*/ 142 w 153"/>
                <a:gd name="T17" fmla="*/ 11 h 173"/>
                <a:gd name="T18" fmla="*/ 82 w 153"/>
                <a:gd name="T19" fmla="*/ 173 h 173"/>
                <a:gd name="T20" fmla="*/ 82 w 153"/>
                <a:gd name="T21" fmla="*/ 173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85 w 153"/>
                <a:gd name="T43" fmla="*/ 128 h 173"/>
                <a:gd name="T44" fmla="*/ 85 w 153"/>
                <a:gd name="T45" fmla="*/ 128 h 173"/>
                <a:gd name="T46" fmla="*/ 131 w 153"/>
                <a:gd name="T47" fmla="*/ 11 h 173"/>
                <a:gd name="T48" fmla="*/ 131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p:cNvSpPr>
            <p:nvPr/>
          </p:nvSpPr>
          <p:spPr bwMode="auto">
            <a:xfrm>
              <a:off x="3411" y="2866"/>
              <a:ext cx="105" cy="167"/>
            </a:xfrm>
            <a:custGeom>
              <a:avLst/>
              <a:gdLst>
                <a:gd name="T0" fmla="*/ 94 w 105"/>
                <a:gd name="T1" fmla="*/ 23 h 167"/>
                <a:gd name="T2" fmla="*/ 94 w 105"/>
                <a:gd name="T3" fmla="*/ 23 h 167"/>
                <a:gd name="T4" fmla="*/ 85 w 105"/>
                <a:gd name="T5" fmla="*/ 14 h 167"/>
                <a:gd name="T6" fmla="*/ 74 w 105"/>
                <a:gd name="T7" fmla="*/ 11 h 167"/>
                <a:gd name="T8" fmla="*/ 74 w 105"/>
                <a:gd name="T9" fmla="*/ 11 h 167"/>
                <a:gd name="T10" fmla="*/ 31 w 105"/>
                <a:gd name="T11" fmla="*/ 11 h 167"/>
                <a:gd name="T12" fmla="*/ 31 w 105"/>
                <a:gd name="T13" fmla="*/ 68 h 167"/>
                <a:gd name="T14" fmla="*/ 71 w 105"/>
                <a:gd name="T15" fmla="*/ 68 h 167"/>
                <a:gd name="T16" fmla="*/ 71 w 105"/>
                <a:gd name="T17" fmla="*/ 68 h 167"/>
                <a:gd name="T18" fmla="*/ 76 w 105"/>
                <a:gd name="T19" fmla="*/ 65 h 167"/>
                <a:gd name="T20" fmla="*/ 79 w 105"/>
                <a:gd name="T21" fmla="*/ 62 h 167"/>
                <a:gd name="T22" fmla="*/ 79 w 105"/>
                <a:gd name="T23" fmla="*/ 88 h 167"/>
                <a:gd name="T24" fmla="*/ 79 w 105"/>
                <a:gd name="T25" fmla="*/ 88 h 167"/>
                <a:gd name="T26" fmla="*/ 76 w 105"/>
                <a:gd name="T27" fmla="*/ 82 h 167"/>
                <a:gd name="T28" fmla="*/ 71 w 105"/>
                <a:gd name="T29" fmla="*/ 82 h 167"/>
                <a:gd name="T30" fmla="*/ 31 w 105"/>
                <a:gd name="T31" fmla="*/ 82 h 167"/>
                <a:gd name="T32" fmla="*/ 31 w 105"/>
                <a:gd name="T33" fmla="*/ 153 h 167"/>
                <a:gd name="T34" fmla="*/ 31 w 105"/>
                <a:gd name="T35" fmla="*/ 153 h 167"/>
                <a:gd name="T36" fmla="*/ 59 w 105"/>
                <a:gd name="T37" fmla="*/ 156 h 167"/>
                <a:gd name="T38" fmla="*/ 59 w 105"/>
                <a:gd name="T39" fmla="*/ 156 h 167"/>
                <a:gd name="T40" fmla="*/ 76 w 105"/>
                <a:gd name="T41" fmla="*/ 156 h 167"/>
                <a:gd name="T42" fmla="*/ 88 w 105"/>
                <a:gd name="T43" fmla="*/ 153 h 167"/>
                <a:gd name="T44" fmla="*/ 96 w 105"/>
                <a:gd name="T45" fmla="*/ 148 h 167"/>
                <a:gd name="T46" fmla="*/ 105 w 105"/>
                <a:gd name="T47" fmla="*/ 139 h 167"/>
                <a:gd name="T48" fmla="*/ 99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94 w 105"/>
                <a:gd name="T67" fmla="*/ 0 h 167"/>
                <a:gd name="T68" fmla="*/ 94 w 105"/>
                <a:gd name="T69" fmla="*/ 23 h 167"/>
                <a:gd name="T70" fmla="*/ 94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EditPoints="1"/>
            </p:cNvSpPr>
            <p:nvPr/>
          </p:nvSpPr>
          <p:spPr bwMode="auto">
            <a:xfrm>
              <a:off x="3527" y="2866"/>
              <a:ext cx="145" cy="167"/>
            </a:xfrm>
            <a:custGeom>
              <a:avLst/>
              <a:gdLst>
                <a:gd name="T0" fmla="*/ 68 w 145"/>
                <a:gd name="T1" fmla="*/ 82 h 167"/>
                <a:gd name="T2" fmla="*/ 85 w 145"/>
                <a:gd name="T3" fmla="*/ 91 h 167"/>
                <a:gd name="T4" fmla="*/ 94 w 145"/>
                <a:gd name="T5" fmla="*/ 102 h 167"/>
                <a:gd name="T6" fmla="*/ 120 w 145"/>
                <a:gd name="T7" fmla="*/ 145 h 167"/>
                <a:gd name="T8" fmla="*/ 131 w 145"/>
                <a:gd name="T9" fmla="*/ 159 h 167"/>
                <a:gd name="T10" fmla="*/ 145 w 145"/>
                <a:gd name="T11" fmla="*/ 167 h 167"/>
                <a:gd name="T12" fmla="*/ 120 w 145"/>
                <a:gd name="T13" fmla="*/ 167 h 167"/>
                <a:gd name="T14" fmla="*/ 108 w 145"/>
                <a:gd name="T15" fmla="*/ 165 h 167"/>
                <a:gd name="T16" fmla="*/ 100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88 w 145"/>
                <a:gd name="T41" fmla="*/ 8 h 167"/>
                <a:gd name="T42" fmla="*/ 103 w 145"/>
                <a:gd name="T43" fmla="*/ 20 h 167"/>
                <a:gd name="T44" fmla="*/ 108 w 145"/>
                <a:gd name="T45" fmla="*/ 40 h 167"/>
                <a:gd name="T46" fmla="*/ 108 w 145"/>
                <a:gd name="T47" fmla="*/ 51 h 167"/>
                <a:gd name="T48" fmla="*/ 100 w 145"/>
                <a:gd name="T49" fmla="*/ 65 h 167"/>
                <a:gd name="T50" fmla="*/ 83 w 145"/>
                <a:gd name="T51" fmla="*/ 79 h 167"/>
                <a:gd name="T52" fmla="*/ 68 w 145"/>
                <a:gd name="T53" fmla="*/ 82 h 167"/>
                <a:gd name="T54" fmla="*/ 32 w 145"/>
                <a:gd name="T55" fmla="*/ 77 h 167"/>
                <a:gd name="T56" fmla="*/ 46 w 145"/>
                <a:gd name="T57" fmla="*/ 77 h 167"/>
                <a:gd name="T58" fmla="*/ 60 w 145"/>
                <a:gd name="T59" fmla="*/ 77 h 167"/>
                <a:gd name="T60" fmla="*/ 77 w 145"/>
                <a:gd name="T61" fmla="*/ 65 h 167"/>
                <a:gd name="T62" fmla="*/ 83 w 145"/>
                <a:gd name="T63" fmla="*/ 51 h 167"/>
                <a:gd name="T64" fmla="*/ 83 w 145"/>
                <a:gd name="T65" fmla="*/ 42 h 167"/>
                <a:gd name="T66" fmla="*/ 77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p:cNvSpPr>
            <p:nvPr/>
          </p:nvSpPr>
          <p:spPr bwMode="auto">
            <a:xfrm>
              <a:off x="3672" y="2863"/>
              <a:ext cx="102" cy="173"/>
            </a:xfrm>
            <a:custGeom>
              <a:avLst/>
              <a:gdLst>
                <a:gd name="T0" fmla="*/ 102 w 102"/>
                <a:gd name="T1" fmla="*/ 122 h 173"/>
                <a:gd name="T2" fmla="*/ 97 w 102"/>
                <a:gd name="T3" fmla="*/ 142 h 173"/>
                <a:gd name="T4" fmla="*/ 85 w 102"/>
                <a:gd name="T5" fmla="*/ 159 h 173"/>
                <a:gd name="T6" fmla="*/ 68 w 102"/>
                <a:gd name="T7" fmla="*/ 170 h 173"/>
                <a:gd name="T8" fmla="*/ 48 w 102"/>
                <a:gd name="T9" fmla="*/ 173 h 173"/>
                <a:gd name="T10" fmla="*/ 34 w 102"/>
                <a:gd name="T11" fmla="*/ 170 h 173"/>
                <a:gd name="T12" fmla="*/ 3 w 102"/>
                <a:gd name="T13" fmla="*/ 159 h 173"/>
                <a:gd name="T14" fmla="*/ 0 w 102"/>
                <a:gd name="T15" fmla="*/ 122 h 173"/>
                <a:gd name="T16" fmla="*/ 14 w 102"/>
                <a:gd name="T17" fmla="*/ 148 h 173"/>
                <a:gd name="T18" fmla="*/ 37 w 102"/>
                <a:gd name="T19" fmla="*/ 162 h 173"/>
                <a:gd name="T20" fmla="*/ 46 w 102"/>
                <a:gd name="T21" fmla="*/ 162 h 173"/>
                <a:gd name="T22" fmla="*/ 63 w 102"/>
                <a:gd name="T23" fmla="*/ 159 h 173"/>
                <a:gd name="T24" fmla="*/ 74 w 102"/>
                <a:gd name="T25" fmla="*/ 151 h 173"/>
                <a:gd name="T26" fmla="*/ 80 w 102"/>
                <a:gd name="T27" fmla="*/ 131 h 173"/>
                <a:gd name="T28" fmla="*/ 80 w 102"/>
                <a:gd name="T29" fmla="*/ 122 h 173"/>
                <a:gd name="T30" fmla="*/ 68 w 102"/>
                <a:gd name="T31" fmla="*/ 105 h 173"/>
                <a:gd name="T32" fmla="*/ 37 w 102"/>
                <a:gd name="T33" fmla="*/ 88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54 w 102"/>
                <a:gd name="T45" fmla="*/ 0 h 173"/>
                <a:gd name="T46" fmla="*/ 71 w 102"/>
                <a:gd name="T47" fmla="*/ 3 h 173"/>
                <a:gd name="T48" fmla="*/ 88 w 102"/>
                <a:gd name="T49" fmla="*/ 9 h 173"/>
                <a:gd name="T50" fmla="*/ 91 w 102"/>
                <a:gd name="T51" fmla="*/ 43 h 173"/>
                <a:gd name="T52" fmla="*/ 77 w 102"/>
                <a:gd name="T53" fmla="*/ 23 h 173"/>
                <a:gd name="T54" fmla="*/ 57 w 102"/>
                <a:gd name="T55" fmla="*/ 11 h 173"/>
                <a:gd name="T56" fmla="*/ 48 w 102"/>
                <a:gd name="T57" fmla="*/ 11 h 173"/>
                <a:gd name="T58" fmla="*/ 29 w 102"/>
                <a:gd name="T59" fmla="*/ 20 h 173"/>
                <a:gd name="T60" fmla="*/ 23 w 102"/>
                <a:gd name="T61" fmla="*/ 37 h 173"/>
                <a:gd name="T62" fmla="*/ 23 w 102"/>
                <a:gd name="T63" fmla="*/ 45 h 173"/>
                <a:gd name="T64" fmla="*/ 40 w 102"/>
                <a:gd name="T65" fmla="*/ 63 h 173"/>
                <a:gd name="T66" fmla="*/ 57 w 102"/>
                <a:gd name="T67" fmla="*/ 68 h 173"/>
                <a:gd name="T68" fmla="*/ 88 w 102"/>
                <a:gd name="T69" fmla="*/ 88 h 173"/>
                <a:gd name="T70" fmla="*/ 100 w 102"/>
                <a:gd name="T71" fmla="*/ 102 h 173"/>
                <a:gd name="T72" fmla="*/ 102 w 102"/>
                <a:gd name="T73" fmla="*/ 122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p:cNvSpPr>
            <p:nvPr/>
          </p:nvSpPr>
          <p:spPr bwMode="auto">
            <a:xfrm>
              <a:off x="3791" y="2866"/>
              <a:ext cx="37" cy="167"/>
            </a:xfrm>
            <a:custGeom>
              <a:avLst/>
              <a:gdLst>
                <a:gd name="T0" fmla="*/ 37 w 37"/>
                <a:gd name="T1" fmla="*/ 0 h 167"/>
                <a:gd name="T2" fmla="*/ 37 w 37"/>
                <a:gd name="T3" fmla="*/ 0 h 167"/>
                <a:gd name="T4" fmla="*/ 32 w 37"/>
                <a:gd name="T5" fmla="*/ 3 h 167"/>
                <a:gd name="T6" fmla="*/ 29 w 37"/>
                <a:gd name="T7" fmla="*/ 11 h 167"/>
                <a:gd name="T8" fmla="*/ 29 w 37"/>
                <a:gd name="T9" fmla="*/ 156 h 167"/>
                <a:gd name="T10" fmla="*/ 29 w 37"/>
                <a:gd name="T11" fmla="*/ 156 h 167"/>
                <a:gd name="T12" fmla="*/ 32 w 37"/>
                <a:gd name="T13" fmla="*/ 165 h 167"/>
                <a:gd name="T14" fmla="*/ 37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p:cNvSpPr>
            <p:nvPr/>
          </p:nvSpPr>
          <p:spPr bwMode="auto">
            <a:xfrm>
              <a:off x="3840" y="2866"/>
              <a:ext cx="130" cy="167"/>
            </a:xfrm>
            <a:custGeom>
              <a:avLst/>
              <a:gdLst>
                <a:gd name="T0" fmla="*/ 79 w 130"/>
                <a:gd name="T1" fmla="*/ 11 h 167"/>
                <a:gd name="T2" fmla="*/ 79 w 130"/>
                <a:gd name="T3" fmla="*/ 156 h 167"/>
                <a:gd name="T4" fmla="*/ 79 w 130"/>
                <a:gd name="T5" fmla="*/ 156 h 167"/>
                <a:gd name="T6" fmla="*/ 79 w 130"/>
                <a:gd name="T7" fmla="*/ 165 h 167"/>
                <a:gd name="T8" fmla="*/ 85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0 w 130"/>
                <a:gd name="T35" fmla="*/ 0 h 167"/>
                <a:gd name="T36" fmla="*/ 130 w 130"/>
                <a:gd name="T37" fmla="*/ 23 h 167"/>
                <a:gd name="T38" fmla="*/ 130 w 130"/>
                <a:gd name="T39" fmla="*/ 23 h 167"/>
                <a:gd name="T40" fmla="*/ 128 w 130"/>
                <a:gd name="T41" fmla="*/ 17 h 167"/>
                <a:gd name="T42" fmla="*/ 119 w 130"/>
                <a:gd name="T43" fmla="*/ 14 h 167"/>
                <a:gd name="T44" fmla="*/ 119 w 130"/>
                <a:gd name="T45" fmla="*/ 14 h 167"/>
                <a:gd name="T46" fmla="*/ 79 w 130"/>
                <a:gd name="T47" fmla="*/ 11 h 167"/>
                <a:gd name="T48" fmla="*/ 79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p:cNvSpPr>
            <p:nvPr/>
          </p:nvSpPr>
          <p:spPr bwMode="auto">
            <a:xfrm>
              <a:off x="3976" y="2866"/>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EditPoints="1"/>
            </p:cNvSpPr>
            <p:nvPr/>
          </p:nvSpPr>
          <p:spPr bwMode="auto">
            <a:xfrm>
              <a:off x="4192" y="2863"/>
              <a:ext cx="156" cy="173"/>
            </a:xfrm>
            <a:custGeom>
              <a:avLst/>
              <a:gdLst>
                <a:gd name="T0" fmla="*/ 77 w 156"/>
                <a:gd name="T1" fmla="*/ 173 h 173"/>
                <a:gd name="T2" fmla="*/ 48 w 156"/>
                <a:gd name="T3" fmla="*/ 165 h 173"/>
                <a:gd name="T4" fmla="*/ 23 w 156"/>
                <a:gd name="T5" fmla="*/ 148 h 173"/>
                <a:gd name="T6" fmla="*/ 6 w 156"/>
                <a:gd name="T7" fmla="*/ 119 h 173"/>
                <a:gd name="T8" fmla="*/ 0 w 156"/>
                <a:gd name="T9" fmla="*/ 85 h 173"/>
                <a:gd name="T10" fmla="*/ 3 w 156"/>
                <a:gd name="T11" fmla="*/ 68 h 173"/>
                <a:gd name="T12" fmla="*/ 14 w 156"/>
                <a:gd name="T13" fmla="*/ 40 h 173"/>
                <a:gd name="T14" fmla="*/ 34 w 156"/>
                <a:gd name="T15" fmla="*/ 14 h 173"/>
                <a:gd name="T16" fmla="*/ 62 w 156"/>
                <a:gd name="T17" fmla="*/ 3 h 173"/>
                <a:gd name="T18" fmla="*/ 82 w 156"/>
                <a:gd name="T19" fmla="*/ 0 h 173"/>
                <a:gd name="T20" fmla="*/ 108 w 156"/>
                <a:gd name="T21" fmla="*/ 6 h 173"/>
                <a:gd name="T22" fmla="*/ 133 w 156"/>
                <a:gd name="T23" fmla="*/ 23 h 173"/>
                <a:gd name="T24" fmla="*/ 150 w 156"/>
                <a:gd name="T25" fmla="*/ 51 h 173"/>
                <a:gd name="T26" fmla="*/ 156 w 156"/>
                <a:gd name="T27" fmla="*/ 88 h 173"/>
                <a:gd name="T28" fmla="*/ 156 w 156"/>
                <a:gd name="T29" fmla="*/ 108 h 173"/>
                <a:gd name="T30" fmla="*/ 142 w 156"/>
                <a:gd name="T31" fmla="*/ 139 h 173"/>
                <a:gd name="T32" fmla="*/ 119 w 156"/>
                <a:gd name="T33" fmla="*/ 162 h 173"/>
                <a:gd name="T34" fmla="*/ 91 w 156"/>
                <a:gd name="T35" fmla="*/ 173 h 173"/>
                <a:gd name="T36" fmla="*/ 77 w 156"/>
                <a:gd name="T37" fmla="*/ 173 h 173"/>
                <a:gd name="T38" fmla="*/ 25 w 156"/>
                <a:gd name="T39" fmla="*/ 82 h 173"/>
                <a:gd name="T40" fmla="*/ 31 w 156"/>
                <a:gd name="T41" fmla="*/ 119 h 173"/>
                <a:gd name="T42" fmla="*/ 43 w 156"/>
                <a:gd name="T43" fmla="*/ 142 h 173"/>
                <a:gd name="T44" fmla="*/ 60 w 156"/>
                <a:gd name="T45" fmla="*/ 156 h 173"/>
                <a:gd name="T46" fmla="*/ 79 w 156"/>
                <a:gd name="T47" fmla="*/ 162 h 173"/>
                <a:gd name="T48" fmla="*/ 91 w 156"/>
                <a:gd name="T49" fmla="*/ 159 h 173"/>
                <a:gd name="T50" fmla="*/ 111 w 156"/>
                <a:gd name="T51" fmla="*/ 151 h 173"/>
                <a:gd name="T52" fmla="*/ 122 w 156"/>
                <a:gd name="T53" fmla="*/ 131 h 173"/>
                <a:gd name="T54" fmla="*/ 131 w 156"/>
                <a:gd name="T55" fmla="*/ 105 h 173"/>
                <a:gd name="T56" fmla="*/ 131 w 156"/>
                <a:gd name="T57" fmla="*/ 88 h 173"/>
                <a:gd name="T58" fmla="*/ 128 w 156"/>
                <a:gd name="T59" fmla="*/ 57 h 173"/>
                <a:gd name="T60" fmla="*/ 116 w 156"/>
                <a:gd name="T61" fmla="*/ 31 h 173"/>
                <a:gd name="T62" fmla="*/ 102 w 156"/>
                <a:gd name="T63" fmla="*/ 17 h 173"/>
                <a:gd name="T64" fmla="*/ 79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7"/>
            <p:cNvSpPr>
              <a:spLocks/>
            </p:cNvSpPr>
            <p:nvPr/>
          </p:nvSpPr>
          <p:spPr bwMode="auto">
            <a:xfrm>
              <a:off x="4365" y="2866"/>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Text Box 28"/>
          <p:cNvSpPr txBox="1">
            <a:spLocks noChangeArrowheads="1"/>
          </p:cNvSpPr>
          <p:nvPr/>
        </p:nvSpPr>
        <p:spPr bwMode="auto">
          <a:xfrm>
            <a:off x="323850" y="4941888"/>
            <a:ext cx="83518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GB" sz="3200" b="1" dirty="0" err="1" smtClean="0">
                <a:solidFill>
                  <a:schemeClr val="tx2"/>
                </a:solidFill>
                <a:latin typeface="Lucida Sans" pitchFamily="34" charset="0"/>
              </a:rPr>
              <a:t>UoS</a:t>
            </a:r>
            <a:r>
              <a:rPr lang="en-GB" sz="3200" b="1" dirty="0" smtClean="0">
                <a:solidFill>
                  <a:schemeClr val="tx2"/>
                </a:solidFill>
                <a:latin typeface="Lucida Sans" pitchFamily="34" charset="0"/>
              </a:rPr>
              <a:t> Libraries</a:t>
            </a:r>
          </a:p>
          <a:p>
            <a:pPr eaLnBrk="1" hangingPunct="1">
              <a:defRPr/>
            </a:pPr>
            <a:r>
              <a:rPr lang="en-GB" sz="3200" b="1" dirty="0" smtClean="0">
                <a:solidFill>
                  <a:schemeClr val="tx2"/>
                </a:solidFill>
                <a:latin typeface="Lucida Sans" pitchFamily="34" charset="0"/>
              </a:rPr>
              <a:t>2012</a:t>
            </a:r>
            <a:endParaRPr lang="en-GB" sz="3200" b="1" dirty="0" smtClean="0">
              <a:latin typeface="Lucida Sans" pitchFamily="34" charset="0"/>
            </a:endParaRPr>
          </a:p>
        </p:txBody>
      </p:sp>
      <p:sp>
        <p:nvSpPr>
          <p:cNvPr id="6146" name="Rectangle 2"/>
          <p:cNvSpPr>
            <a:spLocks noGrp="1" noChangeArrowheads="1"/>
          </p:cNvSpPr>
          <p:nvPr>
            <p:ph type="ctrTitle"/>
          </p:nvPr>
        </p:nvSpPr>
        <p:spPr>
          <a:xfrm>
            <a:off x="358775" y="1700213"/>
            <a:ext cx="8426450" cy="1873250"/>
          </a:xfrm>
        </p:spPr>
        <p:txBody>
          <a:bodyPr anchor="t"/>
          <a:lstStyle>
            <a:lvl1pPr>
              <a:lnSpc>
                <a:spcPct val="90000"/>
              </a:lnSpc>
              <a:defRPr sz="6000" b="0">
                <a:solidFill>
                  <a:schemeClr val="tx1"/>
                </a:solidFill>
              </a:defRPr>
            </a:lvl1pPr>
          </a:lstStyle>
          <a:p>
            <a:pPr lvl="0"/>
            <a:r>
              <a:rPr lang="en-GB" noProof="0" smtClean="0"/>
              <a:t>Click to edit Master title style</a:t>
            </a:r>
          </a:p>
        </p:txBody>
      </p:sp>
    </p:spTree>
    <p:extLst>
      <p:ext uri="{BB962C8B-B14F-4D97-AF65-F5344CB8AC3E}">
        <p14:creationId xmlns:p14="http://schemas.microsoft.com/office/powerpoint/2010/main" val="259428030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1125E52-0922-4FE9-B09D-72E0AD9FC786}" type="slidenum">
              <a:rPr lang="en-GB"/>
              <a:pPr>
                <a:defRPr/>
              </a:pPr>
              <a:t>‹#›</a:t>
            </a:fld>
            <a:endParaRPr lang="en-GB"/>
          </a:p>
        </p:txBody>
      </p:sp>
    </p:spTree>
    <p:extLst>
      <p:ext uri="{BB962C8B-B14F-4D97-AF65-F5344CB8AC3E}">
        <p14:creationId xmlns:p14="http://schemas.microsoft.com/office/powerpoint/2010/main" val="194225237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0"/>
            <a:ext cx="2106612" cy="62023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0"/>
            <a:ext cx="6167438"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EF5F47-499A-4BCF-B26A-47904535E3E6}" type="slidenum">
              <a:rPr lang="en-GB"/>
              <a:pPr>
                <a:defRPr/>
              </a:pPr>
              <a:t>‹#›</a:t>
            </a:fld>
            <a:endParaRPr lang="en-GB"/>
          </a:p>
        </p:txBody>
      </p:sp>
    </p:spTree>
    <p:extLst>
      <p:ext uri="{BB962C8B-B14F-4D97-AF65-F5344CB8AC3E}">
        <p14:creationId xmlns:p14="http://schemas.microsoft.com/office/powerpoint/2010/main" val="191961618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D301E55-8B28-403B-853B-55A575A79EE4}" type="slidenum">
              <a:rPr lang="en-GB"/>
              <a:pPr>
                <a:defRPr/>
              </a:pPr>
              <a:t>‹#›</a:t>
            </a:fld>
            <a:endParaRPr lang="en-GB"/>
          </a:p>
        </p:txBody>
      </p:sp>
    </p:spTree>
    <p:extLst>
      <p:ext uri="{BB962C8B-B14F-4D97-AF65-F5344CB8AC3E}">
        <p14:creationId xmlns:p14="http://schemas.microsoft.com/office/powerpoint/2010/main" val="255442160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F4FF67-0715-457E-A292-BED9EF4BF38B}" type="slidenum">
              <a:rPr lang="en-GB"/>
              <a:pPr>
                <a:defRPr/>
              </a:pPr>
              <a:t>‹#›</a:t>
            </a:fld>
            <a:endParaRPr lang="en-GB"/>
          </a:p>
        </p:txBody>
      </p:sp>
    </p:spTree>
    <p:extLst>
      <p:ext uri="{BB962C8B-B14F-4D97-AF65-F5344CB8AC3E}">
        <p14:creationId xmlns:p14="http://schemas.microsoft.com/office/powerpoint/2010/main" val="16024485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C64D627-2026-4279-817A-25FEA51BA8BA}" type="slidenum">
              <a:rPr lang="en-GB"/>
              <a:pPr>
                <a:defRPr/>
              </a:pPr>
              <a:t>‹#›</a:t>
            </a:fld>
            <a:endParaRPr lang="en-GB"/>
          </a:p>
        </p:txBody>
      </p:sp>
    </p:spTree>
    <p:extLst>
      <p:ext uri="{BB962C8B-B14F-4D97-AF65-F5344CB8AC3E}">
        <p14:creationId xmlns:p14="http://schemas.microsoft.com/office/powerpoint/2010/main" val="116235122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08E81549-5B87-45E8-814A-367AE586D758}" type="slidenum">
              <a:rPr lang="en-GB"/>
              <a:pPr>
                <a:defRPr/>
              </a:pPr>
              <a:t>‹#›</a:t>
            </a:fld>
            <a:endParaRPr lang="en-GB"/>
          </a:p>
        </p:txBody>
      </p:sp>
    </p:spTree>
    <p:extLst>
      <p:ext uri="{BB962C8B-B14F-4D97-AF65-F5344CB8AC3E}">
        <p14:creationId xmlns:p14="http://schemas.microsoft.com/office/powerpoint/2010/main" val="131829514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9E6E7F8-8A35-4CBD-9A04-5EF83203E7C0}" type="slidenum">
              <a:rPr lang="en-GB"/>
              <a:pPr>
                <a:defRPr/>
              </a:pPr>
              <a:t>‹#›</a:t>
            </a:fld>
            <a:endParaRPr lang="en-GB"/>
          </a:p>
        </p:txBody>
      </p:sp>
    </p:spTree>
    <p:extLst>
      <p:ext uri="{BB962C8B-B14F-4D97-AF65-F5344CB8AC3E}">
        <p14:creationId xmlns:p14="http://schemas.microsoft.com/office/powerpoint/2010/main" val="358631525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C4F85A5-0503-43E3-A158-C4C7E54C0F27}" type="slidenum">
              <a:rPr lang="en-GB"/>
              <a:pPr>
                <a:defRPr/>
              </a:pPr>
              <a:t>‹#›</a:t>
            </a:fld>
            <a:endParaRPr lang="en-GB"/>
          </a:p>
        </p:txBody>
      </p:sp>
    </p:spTree>
    <p:extLst>
      <p:ext uri="{BB962C8B-B14F-4D97-AF65-F5344CB8AC3E}">
        <p14:creationId xmlns:p14="http://schemas.microsoft.com/office/powerpoint/2010/main" val="25088738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FDC19E4-766C-46EE-A434-A8361B296602}" type="slidenum">
              <a:rPr lang="en-GB"/>
              <a:pPr>
                <a:defRPr/>
              </a:pPr>
              <a:t>‹#›</a:t>
            </a:fld>
            <a:endParaRPr lang="en-GB"/>
          </a:p>
        </p:txBody>
      </p:sp>
    </p:spTree>
    <p:extLst>
      <p:ext uri="{BB962C8B-B14F-4D97-AF65-F5344CB8AC3E}">
        <p14:creationId xmlns:p14="http://schemas.microsoft.com/office/powerpoint/2010/main" val="141366702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9B8C9ED-D802-4C71-A6F2-08EE59AD41C5}" type="slidenum">
              <a:rPr lang="en-GB"/>
              <a:pPr>
                <a:defRPr/>
              </a:pPr>
              <a:t>‹#›</a:t>
            </a:fld>
            <a:endParaRPr lang="en-GB"/>
          </a:p>
        </p:txBody>
      </p:sp>
    </p:spTree>
    <p:extLst>
      <p:ext uri="{BB962C8B-B14F-4D97-AF65-F5344CB8AC3E}">
        <p14:creationId xmlns:p14="http://schemas.microsoft.com/office/powerpoint/2010/main" val="183910053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124"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defRPr sz="1400">
                <a:latin typeface="+mn-lt"/>
                <a:ea typeface="+mn-ea"/>
              </a:defRPr>
            </a:lvl1pPr>
          </a:lstStyle>
          <a:p>
            <a:pPr>
              <a:defRPr/>
            </a:pPr>
            <a:endParaRPr lang="en-GB"/>
          </a:p>
        </p:txBody>
      </p:sp>
      <p:sp>
        <p:nvSpPr>
          <p:cNvPr id="5125"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latin typeface="+mn-lt"/>
                <a:ea typeface="+mn-ea"/>
              </a:defRPr>
            </a:lvl1pPr>
          </a:lstStyle>
          <a:p>
            <a:pPr>
              <a:defRPr/>
            </a:pPr>
            <a:endParaRPr lang="en-GB"/>
          </a:p>
        </p:txBody>
      </p:sp>
      <p:sp>
        <p:nvSpPr>
          <p:cNvPr id="5126"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latin typeface="+mn-lt"/>
                <a:ea typeface="+mn-ea"/>
              </a:defRPr>
            </a:lvl1pPr>
          </a:lstStyle>
          <a:p>
            <a:pPr>
              <a:defRPr/>
            </a:pPr>
            <a:fld id="{2EC35D18-EA91-46E2-BEBF-4500A8138E13}"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741"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43"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D334161C-400A-4EAD-A285-40CA2F6695E5}"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126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97AEA52-5FBC-4C2F-A505-5F556AAFB25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229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63C3ED77-CA6C-4CD4-A65E-D7F163307070}"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D4DCB308-C5DD-4485-B1EF-8C4BF8725D1F}"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EFC5D721-664F-4448-B070-DC468A434295}"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1727164D-E3F8-4019-AAC7-D1D2525F56EF}"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5123"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4E0F64B9-66E4-481D-8078-2E9E5992B152}"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614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A39758A6-8928-488A-B0B8-CC8F5CD8B36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717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0D98100-49CA-4F7E-85C6-976DB45A72B4}"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08FAB10-46EB-4F36-A0F9-01F1450D23C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9219"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96F7E746-D20D-4A56-948A-B1B0373208C1}"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7.png"/></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09.png"/></Relationships>
</file>

<file path=ppt/slides/_rels/slide1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04.png"/></Relationships>
</file>

<file path=ppt/slides/_rels/slide24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7.png"/></Relationships>
</file>

<file path=ppt/slides/_rels/slide2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69.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72.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7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74.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hyperlink" Target="http://www.edshare.soton.ac.uk/" TargetMode="External"/><Relationship Id="rId4" Type="http://schemas.openxmlformats.org/officeDocument/2006/relationships/hyperlink" Target="http://www.soton.ac.uk/library/infoskills/bibliographic/endnote/endnotetraining.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p:txBody>
          <a:bodyPr/>
          <a:lstStyle/>
          <a:p>
            <a:pPr eaLnBrk="1" hangingPunct="1"/>
            <a:r>
              <a:rPr lang="en-GB" b="1" dirty="0" smtClean="0"/>
              <a:t>EndNote X6 - </a:t>
            </a:r>
            <a:r>
              <a:rPr lang="en-GB" sz="2000" b="1" dirty="0" smtClean="0"/>
              <a:t/>
            </a:r>
            <a:br>
              <a:rPr lang="en-GB" sz="2000" b="1" dirty="0" smtClean="0"/>
            </a:br>
            <a:r>
              <a:rPr lang="en-GB" sz="2000" b="1" dirty="0" smtClean="0"/>
              <a:t/>
            </a:r>
            <a:br>
              <a:rPr lang="en-GB" sz="2000" b="1" dirty="0" smtClean="0"/>
            </a:br>
            <a:r>
              <a:rPr lang="en-GB" sz="5400" b="1" dirty="0" smtClean="0"/>
              <a:t>advanced graduate session</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5150" y="2163184"/>
            <a:ext cx="5553209" cy="2057904"/>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Line 3"/>
          <p:cNvSpPr>
            <a:spLocks noChangeShapeType="1"/>
          </p:cNvSpPr>
          <p:nvPr/>
        </p:nvSpPr>
        <p:spPr bwMode="auto">
          <a:xfrm flipV="1">
            <a:off x="3635375" y="3860800"/>
            <a:ext cx="431800" cy="10810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52" name="Text Box 4"/>
          <p:cNvSpPr txBox="1">
            <a:spLocks noChangeArrowheads="1"/>
          </p:cNvSpPr>
          <p:nvPr/>
        </p:nvSpPr>
        <p:spPr bwMode="auto">
          <a:xfrm>
            <a:off x="1835150" y="4724400"/>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'Yes' to save changes</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2000"/>
                                        <p:tgtEl>
                                          <p:spTgt spid="276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7651"/>
                                        </p:tgtEl>
                                        <p:attrNameLst>
                                          <p:attrName>style.visibility</p:attrName>
                                        </p:attrNameLst>
                                      </p:cBhvr>
                                      <p:to>
                                        <p:strVal val="visible"/>
                                      </p:to>
                                    </p:set>
                                    <p:animEffect transition="in" filter="fade">
                                      <p:cBhvr>
                                        <p:cTn id="11"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144" y="0"/>
            <a:ext cx="9133856" cy="685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DA59CF7-DC9A-425F-A049-68F857E810C0}" type="slidenum">
              <a:rPr lang="en-GB" sz="1400">
                <a:latin typeface="Lucida Sans" pitchFamily="34" charset="0"/>
              </a:rPr>
              <a:pPr algn="r"/>
              <a:t>100</a:t>
            </a:fld>
            <a:endParaRPr lang="en-GB" sz="1400">
              <a:latin typeface="Lucida Sans" pitchFamily="34" charset="0"/>
            </a:endParaRPr>
          </a:p>
        </p:txBody>
      </p:sp>
      <p:sp>
        <p:nvSpPr>
          <p:cNvPr id="173063" name="Text Box 7"/>
          <p:cNvSpPr txBox="1">
            <a:spLocks noChangeArrowheads="1"/>
          </p:cNvSpPr>
          <p:nvPr/>
        </p:nvSpPr>
        <p:spPr bwMode="auto">
          <a:xfrm>
            <a:off x="3256348" y="2817183"/>
            <a:ext cx="43910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'Insert Citation' and choose 'Find Figure…' from the dropdown list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100</a:t>
            </a:fld>
            <a:endParaRPr lang="en-GB"/>
          </a:p>
        </p:txBody>
      </p:sp>
      <p:sp>
        <p:nvSpPr>
          <p:cNvPr id="3" name="Oval 2"/>
          <p:cNvSpPr/>
          <p:nvPr/>
        </p:nvSpPr>
        <p:spPr>
          <a:xfrm>
            <a:off x="0" y="1340768"/>
            <a:ext cx="1619672"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3063"/>
                                        </p:tgtEl>
                                        <p:attrNameLst>
                                          <p:attrName>style.visibility</p:attrName>
                                        </p:attrNameLst>
                                      </p:cBhvr>
                                      <p:to>
                                        <p:strVal val="visible"/>
                                      </p:to>
                                    </p:set>
                                    <p:animEffect transition="in" filter="fade">
                                      <p:cBhvr>
                                        <p:cTn id="7" dur="2000"/>
                                        <p:tgtEl>
                                          <p:spTgt spid="17306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animBg="1"/>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3924B9E-6316-4334-A616-F7E26D92BC65}" type="slidenum">
              <a:rPr lang="en-GB" sz="1400">
                <a:latin typeface="Lucida Sans" pitchFamily="34" charset="0"/>
              </a:rPr>
              <a:pPr algn="r"/>
              <a:t>101</a:t>
            </a:fld>
            <a:endParaRPr lang="en-GB" sz="140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101</a:t>
            </a:fld>
            <a:endParaRPr lang="en-GB"/>
          </a:p>
        </p:txBody>
      </p:sp>
      <p:cxnSp>
        <p:nvCxnSpPr>
          <p:cNvPr id="4" name="Straight Arrow Connector 3"/>
          <p:cNvCxnSpPr/>
          <p:nvPr/>
        </p:nvCxnSpPr>
        <p:spPr>
          <a:xfrm flipH="1">
            <a:off x="3995936" y="836712"/>
            <a:ext cx="864096" cy="64807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7"/>
          <p:cNvSpPr txBox="1">
            <a:spLocks noChangeArrowheads="1"/>
          </p:cNvSpPr>
          <p:nvPr/>
        </p:nvSpPr>
        <p:spPr bwMode="auto">
          <a:xfrm>
            <a:off x="4552950" y="260648"/>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part of the Caption name, and click 'Find'</a:t>
            </a:r>
          </a:p>
        </p:txBody>
      </p:sp>
      <p:cxnSp>
        <p:nvCxnSpPr>
          <p:cNvPr id="6" name="Straight Arrow Connector 5"/>
          <p:cNvCxnSpPr/>
          <p:nvPr/>
        </p:nvCxnSpPr>
        <p:spPr>
          <a:xfrm flipH="1" flipV="1">
            <a:off x="5076056" y="2060848"/>
            <a:ext cx="1440160" cy="158417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796136" y="3858441"/>
            <a:ext cx="952326" cy="1082727"/>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77159" name="Text Box 7"/>
          <p:cNvSpPr txBox="1">
            <a:spLocks noChangeArrowheads="1"/>
          </p:cNvSpPr>
          <p:nvPr/>
        </p:nvSpPr>
        <p:spPr bwMode="auto">
          <a:xfrm>
            <a:off x="4896644" y="3432991"/>
            <a:ext cx="39608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correct entry, and click 'Insert'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77159"/>
                                        </p:tgtEl>
                                        <p:attrNameLst>
                                          <p:attrName>style.visibility</p:attrName>
                                        </p:attrNameLst>
                                      </p:cBhvr>
                                      <p:to>
                                        <p:strVal val="visible"/>
                                      </p:to>
                                    </p:set>
                                    <p:animEffect transition="in" filter="fade">
                                      <p:cBhvr>
                                        <p:cTn id="15" dur="2000"/>
                                        <p:tgtEl>
                                          <p:spTgt spid="17715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715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564"/>
            <a:ext cx="9150085" cy="686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45E70CE-830B-4B86-848A-6D00B352A37C}" type="slidenum">
              <a:rPr lang="en-GB" sz="1400">
                <a:latin typeface="Lucida Sans" pitchFamily="34" charset="0"/>
              </a:rPr>
              <a:pPr algn="r"/>
              <a:t>102</a:t>
            </a:fld>
            <a:endParaRPr lang="en-GB" sz="1400">
              <a:latin typeface="Lucida Sans" pitchFamily="34" charset="0"/>
            </a:endParaRPr>
          </a:p>
        </p:txBody>
      </p:sp>
      <p:cxnSp>
        <p:nvCxnSpPr>
          <p:cNvPr id="4" name="Straight Arrow Connector 3"/>
          <p:cNvCxnSpPr/>
          <p:nvPr/>
        </p:nvCxnSpPr>
        <p:spPr>
          <a:xfrm flipH="1" flipV="1">
            <a:off x="5364088" y="2492896"/>
            <a:ext cx="1728192" cy="129614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79207" name="Text Box 7"/>
          <p:cNvSpPr txBox="1">
            <a:spLocks noChangeArrowheads="1"/>
          </p:cNvSpPr>
          <p:nvPr/>
        </p:nvSpPr>
        <p:spPr bwMode="auto">
          <a:xfrm>
            <a:off x="6198468" y="3140968"/>
            <a:ext cx="2801714" cy="2308324"/>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chart is inserted at the next paragraph break beyond the insertion point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7"/>
                                        </p:tgtEl>
                                        <p:attrNameLst>
                                          <p:attrName>style.visibility</p:attrName>
                                        </p:attrNameLst>
                                      </p:cBhvr>
                                      <p:to>
                                        <p:strVal val="visible"/>
                                      </p:to>
                                    </p:set>
                                    <p:animEffect transition="in" filter="fade">
                                      <p:cBhvr>
                                        <p:cTn id="7" dur="2000"/>
                                        <p:tgtEl>
                                          <p:spTgt spid="17920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 caption layout for tables and figures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103</a:t>
            </a:fld>
            <a:endParaRPr lang="en-GB"/>
          </a:p>
        </p:txBody>
      </p:sp>
    </p:spTree>
    <p:extLst>
      <p:ext uri="{BB962C8B-B14F-4D97-AF65-F5344CB8AC3E}">
        <p14:creationId xmlns:p14="http://schemas.microsoft.com/office/powerpoint/2010/main" val="3349902956"/>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220" y="-4192"/>
            <a:ext cx="9149589" cy="686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104</a:t>
            </a:fld>
            <a:endParaRPr lang="en-GB"/>
          </a:p>
        </p:txBody>
      </p:sp>
      <p:sp>
        <p:nvSpPr>
          <p:cNvPr id="3" name="TextBox 2"/>
          <p:cNvSpPr txBox="1"/>
          <p:nvPr/>
        </p:nvSpPr>
        <p:spPr bwMode="auto">
          <a:xfrm>
            <a:off x="5220072" y="3212976"/>
            <a:ext cx="331236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  Edit </a:t>
            </a:r>
            <a:r>
              <a:rPr lang="en-GB" sz="2400" b="1" dirty="0">
                <a:solidFill>
                  <a:srgbClr val="000000"/>
                </a:solidFill>
                <a:latin typeface="Lucida Sans" pitchFamily="34" charset="0"/>
                <a:sym typeface="Wingdings"/>
              </a:rPr>
              <a:t>"</a:t>
            </a:r>
            <a:r>
              <a:rPr lang="en-GB" sz="2400" b="1" dirty="0" smtClean="0">
                <a:solidFill>
                  <a:srgbClr val="000000"/>
                </a:solidFill>
                <a:latin typeface="Lucida Sans" pitchFamily="34" charset="0"/>
                <a:sym typeface="Wingdings"/>
              </a:rPr>
              <a:t>Style"'</a:t>
            </a:r>
            <a:endParaRPr lang="en-GB" sz="2400" b="1" dirty="0">
              <a:solidFill>
                <a:srgbClr val="000000"/>
              </a:solidFill>
              <a:latin typeface="Lucida Sans" pitchFamily="34" charset="0"/>
            </a:endParaRPr>
          </a:p>
        </p:txBody>
      </p:sp>
      <p:sp>
        <p:nvSpPr>
          <p:cNvPr id="4" name="Oval 3"/>
          <p:cNvSpPr/>
          <p:nvPr/>
        </p:nvSpPr>
        <p:spPr>
          <a:xfrm>
            <a:off x="2062391" y="2204864"/>
            <a:ext cx="1944216"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031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4279"/>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105</a:t>
            </a:fld>
            <a:endParaRPr lang="en-GB"/>
          </a:p>
        </p:txBody>
      </p:sp>
      <p:cxnSp>
        <p:nvCxnSpPr>
          <p:cNvPr id="5" name="Straight Arrow Connector 4"/>
          <p:cNvCxnSpPr/>
          <p:nvPr/>
        </p:nvCxnSpPr>
        <p:spPr>
          <a:xfrm flipH="1">
            <a:off x="1403648" y="4564578"/>
            <a:ext cx="2016224" cy="66462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059832" y="4149080"/>
            <a:ext cx="388843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'Figures' or 'Tables' option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00879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7334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106</a:t>
            </a:fld>
            <a:endParaRPr lang="en-GB"/>
          </a:p>
        </p:txBody>
      </p:sp>
      <p:cxnSp>
        <p:nvCxnSpPr>
          <p:cNvPr id="6" name="Straight Arrow Connector 5"/>
          <p:cNvCxnSpPr/>
          <p:nvPr/>
        </p:nvCxnSpPr>
        <p:spPr>
          <a:xfrm flipH="1" flipV="1">
            <a:off x="3851920" y="1412776"/>
            <a:ext cx="1584176" cy="41549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788024" y="1642651"/>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figure</a:t>
            </a:r>
            <a:endParaRPr lang="en-GB" sz="2400" b="1" dirty="0">
              <a:solidFill>
                <a:srgbClr val="000000"/>
              </a:solidFill>
              <a:latin typeface="Lucida Sans" pitchFamily="34" charset="0"/>
            </a:endParaRPr>
          </a:p>
        </p:txBody>
      </p:sp>
      <p:cxnSp>
        <p:nvCxnSpPr>
          <p:cNvPr id="8" name="Straight Arrow Connector 7"/>
          <p:cNvCxnSpPr/>
          <p:nvPr/>
        </p:nvCxnSpPr>
        <p:spPr>
          <a:xfrm flipH="1" flipV="1">
            <a:off x="3635896" y="2564904"/>
            <a:ext cx="1584176" cy="77553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793332" y="3140968"/>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caption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1766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107</a:t>
            </a:fld>
            <a:endParaRPr lang="en-GB"/>
          </a:p>
        </p:txBody>
      </p:sp>
      <p:cxnSp>
        <p:nvCxnSpPr>
          <p:cNvPr id="4" name="Straight Arrow Connector 3"/>
          <p:cNvCxnSpPr/>
          <p:nvPr/>
        </p:nvCxnSpPr>
        <p:spPr>
          <a:xfrm flipH="1" flipV="1">
            <a:off x="3851920" y="1412776"/>
            <a:ext cx="1584176" cy="41549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4788024" y="1642651"/>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table</a:t>
            </a:r>
            <a:endParaRPr lang="en-GB" sz="2400" b="1" dirty="0">
              <a:solidFill>
                <a:srgbClr val="000000"/>
              </a:solidFill>
              <a:latin typeface="Lucida Sans" pitchFamily="34" charset="0"/>
            </a:endParaRPr>
          </a:p>
        </p:txBody>
      </p:sp>
      <p:cxnSp>
        <p:nvCxnSpPr>
          <p:cNvPr id="6" name="Straight Arrow Connector 5"/>
          <p:cNvCxnSpPr/>
          <p:nvPr/>
        </p:nvCxnSpPr>
        <p:spPr>
          <a:xfrm flipH="1" flipV="1">
            <a:off x="3635896" y="2564904"/>
            <a:ext cx="1584176" cy="77553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bwMode="auto">
          <a:xfrm>
            <a:off x="4793332" y="3140968"/>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caption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51984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GB" smtClean="0"/>
              <a:t>Attach PDF files to records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108</a:t>
            </a:fld>
            <a:endParaRPr lang="en-GB"/>
          </a:p>
        </p:txBody>
      </p:sp>
    </p:spTree>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0638"/>
            <a:ext cx="9116482"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3" name="Oval 19"/>
          <p:cNvSpPr>
            <a:spLocks noChangeArrowheads="1"/>
          </p:cNvSpPr>
          <p:nvPr/>
        </p:nvSpPr>
        <p:spPr bwMode="auto">
          <a:xfrm>
            <a:off x="2987824" y="4653136"/>
            <a:ext cx="1008112"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6"/>
          <p:cNvSpPr txBox="1">
            <a:spLocks noChangeArrowheads="1"/>
          </p:cNvSpPr>
          <p:nvPr/>
        </p:nvSpPr>
        <p:spPr bwMode="auto">
          <a:xfrm>
            <a:off x="3995936" y="3645024"/>
            <a:ext cx="468153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the paperclip symbol</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109</a:t>
            </a:fld>
            <a:endParaRPr lang="en-GB"/>
          </a:p>
        </p:txBody>
      </p:sp>
    </p:spTree>
    <p:extLst>
      <p:ext uri="{BB962C8B-B14F-4D97-AF65-F5344CB8AC3E}">
        <p14:creationId xmlns:p14="http://schemas.microsoft.com/office/powerpoint/2010/main" val="627122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43"/>
                                        </p:tgtEl>
                                        <p:attrNameLst>
                                          <p:attrName>style.visibility</p:attrName>
                                        </p:attrNameLst>
                                      </p:cBhvr>
                                      <p:to>
                                        <p:strVal val="visible"/>
                                      </p:to>
                                    </p:set>
                                    <p:animEffect transition="in" filter="fade">
                                      <p:cBhvr>
                                        <p:cTn id="11" dur="2000"/>
                                        <p:tgtEl>
                                          <p:spTgt spid="2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P spid="266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4643438" y="9080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Save with the default Style name or use your own</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a:t>
            </a:fld>
            <a:endParaRPr lang="en-GB"/>
          </a:p>
        </p:txBody>
      </p:sp>
      <p:pic>
        <p:nvPicPr>
          <p:cNvPr id="3584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03648" y="2949302"/>
            <a:ext cx="5672684" cy="1199778"/>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873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5" name="Oval 5"/>
          <p:cNvSpPr>
            <a:spLocks noChangeArrowheads="1"/>
          </p:cNvSpPr>
          <p:nvPr/>
        </p:nvSpPr>
        <p:spPr bwMode="auto">
          <a:xfrm>
            <a:off x="2411760" y="1772816"/>
            <a:ext cx="2664296" cy="79208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110</a:t>
            </a:fld>
            <a:endParaRPr lang="en-GB"/>
          </a:p>
        </p:txBody>
      </p:sp>
      <p:sp>
        <p:nvSpPr>
          <p:cNvPr id="3" name="TextBox 2"/>
          <p:cNvSpPr txBox="1"/>
          <p:nvPr/>
        </p:nvSpPr>
        <p:spPr bwMode="auto">
          <a:xfrm>
            <a:off x="3743908" y="4077072"/>
            <a:ext cx="363640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Browse to locate the required file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2945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63845"/>
                                        </p:tgtEl>
                                        <p:attrNameLst>
                                          <p:attrName>style.visibility</p:attrName>
                                        </p:attrNameLst>
                                      </p:cBhvr>
                                      <p:to>
                                        <p:strVal val="visible"/>
                                      </p:to>
                                    </p:set>
                                    <p:animEffect transition="in" filter="fade">
                                      <p:cBhvr>
                                        <p:cTn id="11" dur="2000"/>
                                        <p:tgtEl>
                                          <p:spTgt spid="16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animBg="1"/>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694" y="744919"/>
            <a:ext cx="9065237" cy="444461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Line 5"/>
          <p:cNvSpPr>
            <a:spLocks noChangeShapeType="1"/>
          </p:cNvSpPr>
          <p:nvPr/>
        </p:nvSpPr>
        <p:spPr bwMode="auto">
          <a:xfrm flipH="1" flipV="1">
            <a:off x="2555873" y="2420888"/>
            <a:ext cx="1656085" cy="27686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894" name="Text Box 6"/>
          <p:cNvSpPr txBox="1">
            <a:spLocks noChangeArrowheads="1"/>
          </p:cNvSpPr>
          <p:nvPr/>
        </p:nvSpPr>
        <p:spPr bwMode="auto">
          <a:xfrm>
            <a:off x="3563938" y="4581525"/>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and drag the PDF file on to the record in main library view</a:t>
            </a:r>
            <a:endParaRPr lang="en-GB" sz="2400" b="1">
              <a:latin typeface="Lucida Sans" pitchFamily="34" charset="0"/>
            </a:endParaRPr>
          </a:p>
        </p:txBody>
      </p:sp>
      <p:sp>
        <p:nvSpPr>
          <p:cNvPr id="165895" name="Line 7"/>
          <p:cNvSpPr>
            <a:spLocks noChangeShapeType="1"/>
          </p:cNvSpPr>
          <p:nvPr/>
        </p:nvSpPr>
        <p:spPr bwMode="auto">
          <a:xfrm flipV="1">
            <a:off x="2987824" y="2276870"/>
            <a:ext cx="2304257" cy="72007"/>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111</a:t>
            </a:fld>
            <a:endParaRPr lang="en-GB"/>
          </a:p>
        </p:txBody>
      </p:sp>
    </p:spTree>
    <p:extLst>
      <p:ext uri="{BB962C8B-B14F-4D97-AF65-F5344CB8AC3E}">
        <p14:creationId xmlns:p14="http://schemas.microsoft.com/office/powerpoint/2010/main" val="2522678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65893"/>
                                        </p:tgtEl>
                                        <p:attrNameLst>
                                          <p:attrName>style.visibility</p:attrName>
                                        </p:attrNameLst>
                                      </p:cBhvr>
                                      <p:to>
                                        <p:strVal val="visible"/>
                                      </p:to>
                                    </p:set>
                                    <p:animEffect transition="in" filter="wipe(down)">
                                      <p:cBhvr>
                                        <p:cTn id="11" dur="2000"/>
                                        <p:tgtEl>
                                          <p:spTgt spid="165893"/>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65895"/>
                                        </p:tgtEl>
                                        <p:attrNameLst>
                                          <p:attrName>style.visibility</p:attrName>
                                        </p:attrNameLst>
                                      </p:cBhvr>
                                      <p:to>
                                        <p:strVal val="visible"/>
                                      </p:to>
                                    </p:set>
                                    <p:animEffect transition="in" filter="wipe(left)">
                                      <p:cBhvr>
                                        <p:cTn id="15" dur="20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P spid="16589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7" name="Line 5"/>
          <p:cNvSpPr>
            <a:spLocks noChangeShapeType="1"/>
          </p:cNvSpPr>
          <p:nvPr/>
        </p:nvSpPr>
        <p:spPr bwMode="auto">
          <a:xfrm flipH="1" flipV="1">
            <a:off x="1980257" y="1412776"/>
            <a:ext cx="2374900" cy="140109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918" name="Text Box 6"/>
          <p:cNvSpPr txBox="1">
            <a:spLocks noChangeArrowheads="1"/>
          </p:cNvSpPr>
          <p:nvPr/>
        </p:nvSpPr>
        <p:spPr bwMode="auto">
          <a:xfrm>
            <a:off x="3995936" y="2629721"/>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file attachment symbol displays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112</a:t>
            </a:fld>
            <a:endParaRPr lang="en-GB"/>
          </a:p>
        </p:txBody>
      </p:sp>
    </p:spTree>
    <p:extLst>
      <p:ext uri="{BB962C8B-B14F-4D97-AF65-F5344CB8AC3E}">
        <p14:creationId xmlns:p14="http://schemas.microsoft.com/office/powerpoint/2010/main" val="4623973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7"/>
                                        </p:tgtEl>
                                        <p:attrNameLst>
                                          <p:attrName>style.visibility</p:attrName>
                                        </p:attrNameLst>
                                      </p:cBhvr>
                                      <p:to>
                                        <p:strVal val="visible"/>
                                      </p:to>
                                    </p:set>
                                    <p:animEffect transition="in" filter="fade">
                                      <p:cBhvr>
                                        <p:cTn id="11"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Line 5"/>
          <p:cNvSpPr>
            <a:spLocks noChangeShapeType="1"/>
          </p:cNvSpPr>
          <p:nvPr/>
        </p:nvSpPr>
        <p:spPr bwMode="auto">
          <a:xfrm flipH="1">
            <a:off x="684213" y="5156994"/>
            <a:ext cx="3384550"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870" name="Text Box 6"/>
          <p:cNvSpPr txBox="1">
            <a:spLocks noChangeArrowheads="1"/>
          </p:cNvSpPr>
          <p:nvPr/>
        </p:nvSpPr>
        <p:spPr bwMode="auto">
          <a:xfrm>
            <a:off x="3563937" y="4548981"/>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is added to the 'File Attachments' field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113</a:t>
            </a:fld>
            <a:endParaRPr lang="en-GB"/>
          </a:p>
        </p:txBody>
      </p:sp>
    </p:spTree>
    <p:extLst>
      <p:ext uri="{BB962C8B-B14F-4D97-AF65-F5344CB8AC3E}">
        <p14:creationId xmlns:p14="http://schemas.microsoft.com/office/powerpoint/2010/main" val="6784012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fade">
                                      <p:cBhvr>
                                        <p:cTn id="7" dur="2000"/>
                                        <p:tgtEl>
                                          <p:spTgt spid="1648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4869"/>
                                        </p:tgtEl>
                                        <p:attrNameLst>
                                          <p:attrName>style.visibility</p:attrName>
                                        </p:attrNameLst>
                                      </p:cBhvr>
                                      <p:to>
                                        <p:strVal val="visible"/>
                                      </p:to>
                                    </p:set>
                                    <p:animEffect transition="in" filter="fade">
                                      <p:cBhvr>
                                        <p:cTn id="11" dur="20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animBg="1"/>
      <p:bldP spid="16487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23528" y="620688"/>
            <a:ext cx="8426450" cy="1341438"/>
          </a:xfrm>
        </p:spPr>
        <p:txBody>
          <a:bodyPr/>
          <a:lstStyle/>
          <a:p>
            <a:pPr eaLnBrk="1" hangingPunct="1"/>
            <a:r>
              <a:rPr lang="en-GB" dirty="0" smtClean="0"/>
              <a:t>Importing references from existing PDF files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114</a:t>
            </a:fld>
            <a:endParaRPr lang="en-GB"/>
          </a:p>
        </p:txBody>
      </p:sp>
    </p:spTree>
  </p:cSld>
  <p:clrMapOvr>
    <a:masterClrMapping/>
  </p:clrMapOvr>
  <p:transition spd="med">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59" name="Oval 3"/>
          <p:cNvSpPr>
            <a:spLocks noChangeArrowheads="1"/>
          </p:cNvSpPr>
          <p:nvPr/>
        </p:nvSpPr>
        <p:spPr bwMode="auto">
          <a:xfrm>
            <a:off x="1835150" y="1556792"/>
            <a:ext cx="1800225" cy="86360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98660" name="Text Box 4"/>
          <p:cNvSpPr txBox="1">
            <a:spLocks noChangeArrowheads="1"/>
          </p:cNvSpPr>
          <p:nvPr/>
        </p:nvSpPr>
        <p:spPr bwMode="auto">
          <a:xfrm>
            <a:off x="5076825" y="5157788"/>
            <a:ext cx="3167063" cy="788987"/>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Choose </a:t>
            </a:r>
            <a:r>
              <a:rPr lang="en-GB" sz="2400" b="1" dirty="0" smtClean="0">
                <a:solidFill>
                  <a:srgbClr val="000000"/>
                </a:solidFill>
                <a:latin typeface="Lucida Sans" pitchFamily="34" charset="0"/>
              </a:rPr>
              <a:t>'Import</a:t>
            </a:r>
            <a:r>
              <a:rPr lang="en-GB" sz="2400" b="1" dirty="0">
                <a:solidFill>
                  <a:srgbClr val="000000"/>
                </a:solidFill>
                <a:latin typeface="Lucida Sans" pitchFamily="34" charset="0"/>
              </a:rPr>
              <a:t> </a:t>
            </a:r>
            <a:r>
              <a:rPr lang="en-GB" sz="2400" b="1" dirty="0" smtClean="0">
                <a:solidFill>
                  <a:srgbClr val="000000"/>
                </a:solidFill>
                <a:latin typeface="Lucida Sans" pitchFamily="34" charset="0"/>
                <a:sym typeface="Wingdings 3" pitchFamily="18" charset="2"/>
              </a:rPr>
              <a:t> File…'</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fade">
                                      <p:cBhvr>
                                        <p:cTn id="7" dur="2000"/>
                                        <p:tgtEl>
                                          <p:spTgt spid="19866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8659"/>
                                        </p:tgtEl>
                                        <p:attrNameLst>
                                          <p:attrName>style.visibility</p:attrName>
                                        </p:attrNameLst>
                                      </p:cBhvr>
                                      <p:to>
                                        <p:strVal val="visible"/>
                                      </p:to>
                                    </p:set>
                                    <p:animEffect transition="in" filter="fade">
                                      <p:cBhvr>
                                        <p:cTn id="11" dur="20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animBg="1"/>
      <p:bldP spid="19866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87152" y="397009"/>
            <a:ext cx="3835867" cy="2912577"/>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042"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87153" y="3999863"/>
            <a:ext cx="3835867" cy="2030256"/>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03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04380" y="1773238"/>
            <a:ext cx="4203548" cy="222662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9" name="Line 5"/>
          <p:cNvSpPr>
            <a:spLocks noChangeShapeType="1"/>
          </p:cNvSpPr>
          <p:nvPr/>
        </p:nvSpPr>
        <p:spPr bwMode="auto">
          <a:xfrm flipV="1">
            <a:off x="4068763" y="1556792"/>
            <a:ext cx="1799382" cy="6839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0710" name="Oval 6"/>
          <p:cNvSpPr>
            <a:spLocks noChangeArrowheads="1"/>
          </p:cNvSpPr>
          <p:nvPr/>
        </p:nvSpPr>
        <p:spPr bwMode="auto">
          <a:xfrm>
            <a:off x="7164288" y="2886550"/>
            <a:ext cx="936625" cy="469425"/>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0711" name="Line 7"/>
          <p:cNvSpPr>
            <a:spLocks noChangeShapeType="1"/>
          </p:cNvSpPr>
          <p:nvPr/>
        </p:nvSpPr>
        <p:spPr bwMode="auto">
          <a:xfrm>
            <a:off x="4068761" y="2886550"/>
            <a:ext cx="2062955" cy="212844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0712" name="Text Box 8"/>
          <p:cNvSpPr txBox="1">
            <a:spLocks noChangeArrowheads="1"/>
          </p:cNvSpPr>
          <p:nvPr/>
        </p:nvSpPr>
        <p:spPr bwMode="auto">
          <a:xfrm>
            <a:off x="468313" y="4581525"/>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Locate the required file, and choose the Import Option 'PDF'</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116</a:t>
            </a:fld>
            <a:endParaRPr lang="en-GB"/>
          </a:p>
        </p:txBody>
      </p:sp>
      <p:sp>
        <p:nvSpPr>
          <p:cNvPr id="3" name="Oval 2"/>
          <p:cNvSpPr/>
          <p:nvPr/>
        </p:nvSpPr>
        <p:spPr>
          <a:xfrm>
            <a:off x="2483768" y="3355975"/>
            <a:ext cx="1080120" cy="59479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0712"/>
                                        </p:tgtEl>
                                        <p:attrNameLst>
                                          <p:attrName>style.visibility</p:attrName>
                                        </p:attrNameLst>
                                      </p:cBhvr>
                                      <p:to>
                                        <p:strVal val="visible"/>
                                      </p:to>
                                    </p:set>
                                    <p:animEffect transition="in" filter="fade">
                                      <p:cBhvr>
                                        <p:cTn id="7" dur="2000"/>
                                        <p:tgtEl>
                                          <p:spTgt spid="20071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0709"/>
                                        </p:tgtEl>
                                        <p:attrNameLst>
                                          <p:attrName>style.visibility</p:attrName>
                                        </p:attrNameLst>
                                      </p:cBhvr>
                                      <p:to>
                                        <p:strVal val="visible"/>
                                      </p:to>
                                    </p:set>
                                    <p:animEffect transition="in" filter="fade">
                                      <p:cBhvr>
                                        <p:cTn id="11" dur="2000"/>
                                        <p:tgtEl>
                                          <p:spTgt spid="2007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0710"/>
                                        </p:tgtEl>
                                        <p:attrNameLst>
                                          <p:attrName>style.visibility</p:attrName>
                                        </p:attrNameLst>
                                      </p:cBhvr>
                                      <p:to>
                                        <p:strVal val="visible"/>
                                      </p:to>
                                    </p:set>
                                    <p:animEffect transition="in" filter="fade">
                                      <p:cBhvr>
                                        <p:cTn id="15" dur="2000"/>
                                        <p:tgtEl>
                                          <p:spTgt spid="200710"/>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172042"/>
                                        </p:tgtEl>
                                        <p:attrNameLst>
                                          <p:attrName>style.visibility</p:attrName>
                                        </p:attrNameLst>
                                      </p:cBhvr>
                                      <p:to>
                                        <p:strVal val="visible"/>
                                      </p:to>
                                    </p:set>
                                    <p:animEffect transition="in" filter="fade">
                                      <p:cBhvr>
                                        <p:cTn id="19" dur="2000"/>
                                        <p:tgtEl>
                                          <p:spTgt spid="172042"/>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00711"/>
                                        </p:tgtEl>
                                        <p:attrNameLst>
                                          <p:attrName>style.visibility</p:attrName>
                                        </p:attrNameLst>
                                      </p:cBhvr>
                                      <p:to>
                                        <p:strVal val="visible"/>
                                      </p:to>
                                    </p:set>
                                    <p:animEffect transition="in" filter="fade">
                                      <p:cBhvr>
                                        <p:cTn id="23" dur="2000"/>
                                        <p:tgtEl>
                                          <p:spTgt spid="200711"/>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9" grpId="0" animBg="1"/>
      <p:bldP spid="200710" grpId="0" animBg="1"/>
      <p:bldP spid="200711" grpId="0" animBg="1"/>
      <p:bldP spid="200712" grpId="0" animBg="1"/>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6" name="Text Box 4"/>
          <p:cNvSpPr txBox="1">
            <a:spLocks noChangeArrowheads="1"/>
          </p:cNvSpPr>
          <p:nvPr/>
        </p:nvSpPr>
        <p:spPr bwMode="auto">
          <a:xfrm>
            <a:off x="4578822" y="2300900"/>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An EndNote record is created with 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attached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fade">
                                      <p:cBhvr>
                                        <p:cTn id="7" dur="20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668" y="-1"/>
            <a:ext cx="9108332" cy="683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118</a:t>
            </a:fld>
            <a:endParaRPr lang="en-GB"/>
          </a:p>
        </p:txBody>
      </p:sp>
      <p:sp>
        <p:nvSpPr>
          <p:cNvPr id="3" name="TextBox 2"/>
          <p:cNvSpPr txBox="1"/>
          <p:nvPr/>
        </p:nvSpPr>
        <p:spPr bwMode="auto">
          <a:xfrm>
            <a:off x="3779912" y="2204864"/>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PDF appears in 'File Attachments'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749181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GB" smtClean="0"/>
              <a:t>Importing files from a pdf folder containing pdf files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119</a:t>
            </a:fld>
            <a:endParaRPr lang="en-GB"/>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smtClean="0"/>
              <a:t>Apply an edited reference style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a:t>
            </a:fld>
            <a:endParaRPr lang="en-GB"/>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51" name="Oval 3"/>
          <p:cNvSpPr>
            <a:spLocks noChangeArrowheads="1"/>
          </p:cNvSpPr>
          <p:nvPr/>
        </p:nvSpPr>
        <p:spPr bwMode="auto">
          <a:xfrm>
            <a:off x="2267744" y="1846263"/>
            <a:ext cx="1296987" cy="50261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6852" name="Text Box 4"/>
          <p:cNvSpPr txBox="1">
            <a:spLocks noChangeArrowheads="1"/>
          </p:cNvSpPr>
          <p:nvPr/>
        </p:nvSpPr>
        <p:spPr bwMode="auto">
          <a:xfrm>
            <a:off x="4356100" y="692150"/>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a:solidFill>
                  <a:srgbClr val="000000"/>
                </a:solidFill>
                <a:latin typeface="Lucida Sans" pitchFamily="34" charset="0"/>
              </a:rPr>
              <a:t>Complete folders of PDF files can also be imported</a:t>
            </a:r>
          </a:p>
        </p:txBody>
      </p:sp>
      <p:sp>
        <p:nvSpPr>
          <p:cNvPr id="206853" name="Text Box 5"/>
          <p:cNvSpPr txBox="1">
            <a:spLocks noChangeArrowheads="1"/>
          </p:cNvSpPr>
          <p:nvPr/>
        </p:nvSpPr>
        <p:spPr bwMode="auto">
          <a:xfrm>
            <a:off x="3779838" y="5013325"/>
            <a:ext cx="4608512" cy="788988"/>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From the File menu, choose </a:t>
            </a:r>
            <a:r>
              <a:rPr lang="en-GB" sz="2400" b="1" dirty="0" smtClean="0">
                <a:solidFill>
                  <a:srgbClr val="000000"/>
                </a:solidFill>
                <a:latin typeface="Lucida Sans" pitchFamily="34" charset="0"/>
              </a:rPr>
              <a:t>'Import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Folder</a:t>
            </a:r>
            <a:r>
              <a:rPr lang="en-GB" sz="2400" b="1" dirty="0">
                <a:solidFill>
                  <a:srgbClr val="000000"/>
                </a:solidFill>
                <a:latin typeface="Lucida Sans" pitchFamily="34" charset="0"/>
                <a:sym typeface="Wingdings 3" pitchFamily="18" charset="2"/>
              </a:rPr>
              <a: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6852"/>
                                        </p:tgtEl>
                                        <p:attrNameLst>
                                          <p:attrName>style.visibility</p:attrName>
                                        </p:attrNameLst>
                                      </p:cBhvr>
                                      <p:to>
                                        <p:strVal val="visible"/>
                                      </p:to>
                                    </p:set>
                                    <p:animEffect transition="in" filter="fade">
                                      <p:cBhvr>
                                        <p:cTn id="7" dur="2000"/>
                                        <p:tgtEl>
                                          <p:spTgt spid="2068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6853"/>
                                        </p:tgtEl>
                                        <p:attrNameLst>
                                          <p:attrName>style.visibility</p:attrName>
                                        </p:attrNameLst>
                                      </p:cBhvr>
                                      <p:to>
                                        <p:strVal val="visible"/>
                                      </p:to>
                                    </p:set>
                                    <p:animEffect transition="in" filter="fade">
                                      <p:cBhvr>
                                        <p:cTn id="11" dur="2000"/>
                                        <p:tgtEl>
                                          <p:spTgt spid="20685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6851"/>
                                        </p:tgtEl>
                                        <p:attrNameLst>
                                          <p:attrName>style.visibility</p:attrName>
                                        </p:attrNameLst>
                                      </p:cBhvr>
                                      <p:to>
                                        <p:strVal val="visible"/>
                                      </p:to>
                                    </p:set>
                                    <p:animEffect transition="in" filter="fade">
                                      <p:cBhvr>
                                        <p:cTn id="15" dur="2000"/>
                                        <p:tgtEl>
                                          <p:spTgt spid="206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animBg="1"/>
      <p:bldP spid="206852" grpId="0" animBg="1"/>
      <p:bldP spid="20685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25427" y="560746"/>
            <a:ext cx="3154680" cy="314570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41673" y="1453284"/>
            <a:ext cx="4211781" cy="2232025"/>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1" name="Line 5"/>
          <p:cNvSpPr>
            <a:spLocks noChangeShapeType="1"/>
          </p:cNvSpPr>
          <p:nvPr/>
        </p:nvSpPr>
        <p:spPr bwMode="auto">
          <a:xfrm>
            <a:off x="4356100" y="2133599"/>
            <a:ext cx="1584051" cy="43569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8902" name="Oval 6"/>
          <p:cNvSpPr>
            <a:spLocks noChangeArrowheads="1"/>
          </p:cNvSpPr>
          <p:nvPr/>
        </p:nvSpPr>
        <p:spPr bwMode="auto">
          <a:xfrm>
            <a:off x="6660232" y="3140968"/>
            <a:ext cx="1080120" cy="544341"/>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pic>
        <p:nvPicPr>
          <p:cNvPr id="17613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295342" y="4006669"/>
            <a:ext cx="4253345" cy="2258292"/>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3" name="Line 7"/>
          <p:cNvSpPr>
            <a:spLocks noChangeShapeType="1"/>
          </p:cNvSpPr>
          <p:nvPr/>
        </p:nvSpPr>
        <p:spPr bwMode="auto">
          <a:xfrm>
            <a:off x="4211638" y="2780929"/>
            <a:ext cx="1440482" cy="235488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08904" name="Oval 8"/>
          <p:cNvSpPr>
            <a:spLocks noChangeArrowheads="1"/>
          </p:cNvSpPr>
          <p:nvPr/>
        </p:nvSpPr>
        <p:spPr bwMode="auto">
          <a:xfrm>
            <a:off x="6660232" y="5545824"/>
            <a:ext cx="936625" cy="71913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5" name="Text Box 9"/>
          <p:cNvSpPr txBox="1">
            <a:spLocks noChangeArrowheads="1"/>
          </p:cNvSpPr>
          <p:nvPr/>
        </p:nvSpPr>
        <p:spPr bwMode="auto">
          <a:xfrm>
            <a:off x="468313" y="4737787"/>
            <a:ext cx="3600450" cy="1519237"/>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Locate the required folder, and choose the Import Option 'PDF'</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8905"/>
                                        </p:tgtEl>
                                        <p:attrNameLst>
                                          <p:attrName>style.visibility</p:attrName>
                                        </p:attrNameLst>
                                      </p:cBhvr>
                                      <p:to>
                                        <p:strVal val="visible"/>
                                      </p:to>
                                    </p:set>
                                    <p:animEffect transition="in" filter="fade">
                                      <p:cBhvr>
                                        <p:cTn id="7" dur="2000"/>
                                        <p:tgtEl>
                                          <p:spTgt spid="2089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8901"/>
                                        </p:tgtEl>
                                        <p:attrNameLst>
                                          <p:attrName>style.visibility</p:attrName>
                                        </p:attrNameLst>
                                      </p:cBhvr>
                                      <p:to>
                                        <p:strVal val="visible"/>
                                      </p:to>
                                    </p:set>
                                    <p:animEffect transition="in" filter="fade">
                                      <p:cBhvr>
                                        <p:cTn id="11" dur="2000"/>
                                        <p:tgtEl>
                                          <p:spTgt spid="20890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8902"/>
                                        </p:tgtEl>
                                        <p:attrNameLst>
                                          <p:attrName>style.visibility</p:attrName>
                                        </p:attrNameLst>
                                      </p:cBhvr>
                                      <p:to>
                                        <p:strVal val="visible"/>
                                      </p:to>
                                    </p:set>
                                    <p:animEffect transition="in" filter="fade">
                                      <p:cBhvr>
                                        <p:cTn id="15" dur="2000"/>
                                        <p:tgtEl>
                                          <p:spTgt spid="208902"/>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176134"/>
                                        </p:tgtEl>
                                        <p:attrNameLst>
                                          <p:attrName>style.visibility</p:attrName>
                                        </p:attrNameLst>
                                      </p:cBhvr>
                                      <p:to>
                                        <p:strVal val="visible"/>
                                      </p:to>
                                    </p:set>
                                    <p:animEffect transition="in" filter="fade">
                                      <p:cBhvr>
                                        <p:cTn id="19" dur="2000"/>
                                        <p:tgtEl>
                                          <p:spTgt spid="176134"/>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08903"/>
                                        </p:tgtEl>
                                        <p:attrNameLst>
                                          <p:attrName>style.visibility</p:attrName>
                                        </p:attrNameLst>
                                      </p:cBhvr>
                                      <p:to>
                                        <p:strVal val="visible"/>
                                      </p:to>
                                    </p:set>
                                    <p:animEffect transition="in" filter="fade">
                                      <p:cBhvr>
                                        <p:cTn id="23" dur="2000"/>
                                        <p:tgtEl>
                                          <p:spTgt spid="208903"/>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208904"/>
                                        </p:tgtEl>
                                        <p:attrNameLst>
                                          <p:attrName>style.visibility</p:attrName>
                                        </p:attrNameLst>
                                      </p:cBhvr>
                                      <p:to>
                                        <p:strVal val="visible"/>
                                      </p:to>
                                    </p:set>
                                    <p:animEffect transition="in" filter="fade">
                                      <p:cBhvr>
                                        <p:cTn id="27" dur="20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208902" grpId="0" animBg="1"/>
      <p:bldP spid="208903" grpId="0" animBg="1"/>
      <p:bldP spid="208904" grpId="0" animBg="1"/>
      <p:bldP spid="20890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47" name="Text Box 3"/>
          <p:cNvSpPr txBox="1">
            <a:spLocks noChangeArrowheads="1"/>
          </p:cNvSpPr>
          <p:nvPr/>
        </p:nvSpPr>
        <p:spPr bwMode="auto">
          <a:xfrm>
            <a:off x="4709532" y="2996952"/>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EndNote records are created with the PDF files attached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fade">
                                      <p:cBhvr>
                                        <p:cTn id="7" dur="20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GB" smtClean="0"/>
              <a:t>Use EndNote with Word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123</a:t>
            </a:fld>
            <a:endParaRPr lang="en-GB"/>
          </a:p>
        </p:txBody>
      </p:sp>
    </p:spTree>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footnote references into Word</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124</a:t>
            </a:fld>
            <a:endParaRPr lang="en-GB"/>
          </a:p>
        </p:txBody>
      </p:sp>
    </p:spTree>
    <p:extLst>
      <p:ext uri="{BB962C8B-B14F-4D97-AF65-F5344CB8AC3E}">
        <p14:creationId xmlns:p14="http://schemas.microsoft.com/office/powerpoint/2010/main" val="2937985361"/>
      </p:ext>
    </p:extLst>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72"/>
            <a:ext cx="9144496" cy="685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125</a:t>
            </a:fld>
            <a:endParaRPr lang="en-GB"/>
          </a:p>
        </p:txBody>
      </p:sp>
      <p:sp>
        <p:nvSpPr>
          <p:cNvPr id="3" name="TextBox 2"/>
          <p:cNvSpPr txBox="1"/>
          <p:nvPr/>
        </p:nvSpPr>
        <p:spPr bwMode="auto">
          <a:xfrm>
            <a:off x="2843808" y="3429000"/>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On the 'References' tab, go to 'Insert Footnote'</a:t>
            </a:r>
            <a:endParaRPr lang="en-GB" sz="2400" b="1" dirty="0">
              <a:solidFill>
                <a:srgbClr val="000000"/>
              </a:solidFill>
              <a:latin typeface="Lucida Sans" pitchFamily="34" charset="0"/>
            </a:endParaRPr>
          </a:p>
        </p:txBody>
      </p:sp>
      <p:sp>
        <p:nvSpPr>
          <p:cNvPr id="4" name="Oval 3"/>
          <p:cNvSpPr/>
          <p:nvPr/>
        </p:nvSpPr>
        <p:spPr>
          <a:xfrm>
            <a:off x="1043608" y="0"/>
            <a:ext cx="1008112" cy="119675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75599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126</a:t>
            </a:fld>
            <a:endParaRPr lang="en-GB"/>
          </a:p>
        </p:txBody>
      </p:sp>
      <p:sp>
        <p:nvSpPr>
          <p:cNvPr id="3" name="TextBox 2"/>
          <p:cNvSpPr txBox="1"/>
          <p:nvPr/>
        </p:nvSpPr>
        <p:spPr bwMode="auto">
          <a:xfrm>
            <a:off x="3588715" y="1420033"/>
            <a:ext cx="381642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footnote location is created at the bottom of the current page</a:t>
            </a:r>
            <a:endParaRPr lang="en-GB" sz="2400" b="1" dirty="0">
              <a:solidFill>
                <a:srgbClr val="000000"/>
              </a:solidFill>
              <a:latin typeface="Lucida Sans" pitchFamily="34" charset="0"/>
            </a:endParaRPr>
          </a:p>
        </p:txBody>
      </p:sp>
      <p:cxnSp>
        <p:nvCxnSpPr>
          <p:cNvPr id="6" name="Straight Arrow Connector 5"/>
          <p:cNvCxnSpPr/>
          <p:nvPr/>
        </p:nvCxnSpPr>
        <p:spPr>
          <a:xfrm flipH="1">
            <a:off x="1979712" y="4420562"/>
            <a:ext cx="1944216" cy="145671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187624" y="692696"/>
            <a:ext cx="2736304" cy="372786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600277" y="4005064"/>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in the footnote then 'Go to EndNote'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017224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127</a:t>
            </a:fld>
            <a:endParaRPr lang="en-GB"/>
          </a:p>
        </p:txBody>
      </p:sp>
      <p:sp>
        <p:nvSpPr>
          <p:cNvPr id="4" name="TextBox 3"/>
          <p:cNvSpPr txBox="1"/>
          <p:nvPr/>
        </p:nvSpPr>
        <p:spPr bwMode="auto">
          <a:xfrm>
            <a:off x="2771800" y="1628800"/>
            <a:ext cx="482453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reference to be inserted in the footnote, and click the 'Insert' icon</a:t>
            </a:r>
            <a:endParaRPr lang="en-GB" sz="2400" b="1" dirty="0">
              <a:solidFill>
                <a:srgbClr val="000000"/>
              </a:solidFill>
              <a:latin typeface="Lucida Sans" pitchFamily="34" charset="0"/>
            </a:endParaRPr>
          </a:p>
        </p:txBody>
      </p:sp>
      <p:sp>
        <p:nvSpPr>
          <p:cNvPr id="5" name="Oval 4"/>
          <p:cNvSpPr/>
          <p:nvPr/>
        </p:nvSpPr>
        <p:spPr>
          <a:xfrm>
            <a:off x="4067944" y="29308"/>
            <a:ext cx="648072" cy="83671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0172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767"/>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128</a:t>
            </a:fld>
            <a:endParaRPr lang="en-GB"/>
          </a:p>
        </p:txBody>
      </p:sp>
      <p:sp>
        <p:nvSpPr>
          <p:cNvPr id="3" name="TextBox 2"/>
          <p:cNvSpPr txBox="1"/>
          <p:nvPr/>
        </p:nvSpPr>
        <p:spPr bwMode="auto">
          <a:xfrm>
            <a:off x="1984991" y="3405214"/>
            <a:ext cx="51845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citation is inserted in the footnote in the required format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871403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129</a:t>
            </a:fld>
            <a:endParaRPr lang="en-GB"/>
          </a:p>
        </p:txBody>
      </p:sp>
      <p:cxnSp>
        <p:nvCxnSpPr>
          <p:cNvPr id="4" name="Straight Arrow Connector 3"/>
          <p:cNvCxnSpPr/>
          <p:nvPr/>
        </p:nvCxnSpPr>
        <p:spPr>
          <a:xfrm flipH="1" flipV="1">
            <a:off x="2627784" y="980728"/>
            <a:ext cx="4032448" cy="28803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0"/>
            <a:ext cx="9144000" cy="6858000"/>
            <a:chOff x="0" y="0"/>
            <a:chExt cx="9144000" cy="6858000"/>
          </a:xfrm>
        </p:grpSpPr>
        <p:pic>
          <p:nvPicPr>
            <p:cNvPr id="139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48064" y="2708920"/>
              <a:ext cx="2689412" cy="3361766"/>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bwMode="auto">
          <a:xfrm>
            <a:off x="6012160" y="631185"/>
            <a:ext cx="268941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Open the menu to format footnotes and endnotes</a:t>
            </a:r>
            <a:endParaRPr lang="en-GB" sz="2400" b="1" dirty="0">
              <a:solidFill>
                <a:srgbClr val="000000"/>
              </a:solidFill>
              <a:latin typeface="Lucida Sans" pitchFamily="34" charset="0"/>
            </a:endParaRPr>
          </a:p>
        </p:txBody>
      </p:sp>
      <p:sp>
        <p:nvSpPr>
          <p:cNvPr id="8" name="TextBox 7"/>
          <p:cNvSpPr txBox="1"/>
          <p:nvPr/>
        </p:nvSpPr>
        <p:spPr bwMode="auto">
          <a:xfrm>
            <a:off x="362992" y="4780602"/>
            <a:ext cx="37049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An end of document bibliography may also be created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039207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Text Box 5"/>
          <p:cNvSpPr txBox="1">
            <a:spLocks noChangeArrowheads="1"/>
          </p:cNvSpPr>
          <p:nvPr/>
        </p:nvSpPr>
        <p:spPr bwMode="auto">
          <a:xfrm>
            <a:off x="4600455" y="1555249"/>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Changes to a Reference Style are not automatically applied:</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20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GB" smtClean="0"/>
              <a:t>Manage the bibliography layout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130</a:t>
            </a:fld>
            <a:endParaRPr lang="en-GB"/>
          </a:p>
        </p:txBody>
      </p:sp>
    </p:spTree>
  </p:cSld>
  <p:clrMapOvr>
    <a:masterClrMapping/>
  </p:clrMapOvr>
  <p:transition spd="med">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05" name="Line 5"/>
          <p:cNvSpPr>
            <a:spLocks noChangeShapeType="1"/>
          </p:cNvSpPr>
          <p:nvPr/>
        </p:nvSpPr>
        <p:spPr bwMode="auto">
          <a:xfrm flipH="1" flipV="1">
            <a:off x="3635895" y="1052736"/>
            <a:ext cx="2304526" cy="2880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8806" name="Text Box 6"/>
          <p:cNvSpPr txBox="1">
            <a:spLocks noChangeArrowheads="1"/>
          </p:cNvSpPr>
          <p:nvPr/>
        </p:nvSpPr>
        <p:spPr bwMode="auto">
          <a:xfrm>
            <a:off x="4522557" y="444723"/>
            <a:ext cx="44640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Expand the 'Bibliography' pane to see all options and use the 'Layout' tab</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131</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8806"/>
                                        </p:tgtEl>
                                        <p:attrNameLst>
                                          <p:attrName>style.visibility</p:attrName>
                                        </p:attrNameLst>
                                      </p:cBhvr>
                                      <p:to>
                                        <p:strVal val="visible"/>
                                      </p:to>
                                    </p:set>
                                    <p:animEffect transition="in" filter="fade">
                                      <p:cBhvr>
                                        <p:cTn id="7" dur="2000"/>
                                        <p:tgtEl>
                                          <p:spTgt spid="5888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8805"/>
                                        </p:tgtEl>
                                        <p:attrNameLst>
                                          <p:attrName>style.visibility</p:attrName>
                                        </p:attrNameLst>
                                      </p:cBhvr>
                                      <p:to>
                                        <p:strVal val="visible"/>
                                      </p:to>
                                    </p:set>
                                    <p:animEffect transition="in" filter="fade">
                                      <p:cBhvr>
                                        <p:cTn id="11" dur="2000"/>
                                        <p:tgtEl>
                                          <p:spTgt spid="588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5" grpId="0" animBg="1"/>
      <p:bldP spid="58880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8100"/>
            <a:ext cx="9194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0853" name="Line 5"/>
          <p:cNvSpPr>
            <a:spLocks noChangeShapeType="1"/>
          </p:cNvSpPr>
          <p:nvPr/>
        </p:nvSpPr>
        <p:spPr bwMode="auto">
          <a:xfrm flipH="1">
            <a:off x="5945589" y="1640599"/>
            <a:ext cx="1368425" cy="26638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0854" name="Text Box 6"/>
          <p:cNvSpPr txBox="1">
            <a:spLocks noChangeArrowheads="1"/>
          </p:cNvSpPr>
          <p:nvPr/>
        </p:nvSpPr>
        <p:spPr bwMode="auto">
          <a:xfrm>
            <a:off x="4361264" y="992899"/>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Insert a line space between references if required …</a:t>
            </a:r>
            <a:endParaRPr lang="en-GB" dirty="0"/>
          </a:p>
        </p:txBody>
      </p:sp>
      <p:sp>
        <p:nvSpPr>
          <p:cNvPr id="590855" name="Line 7"/>
          <p:cNvSpPr>
            <a:spLocks noChangeShapeType="1"/>
          </p:cNvSpPr>
          <p:nvPr/>
        </p:nvSpPr>
        <p:spPr bwMode="auto">
          <a:xfrm>
            <a:off x="1255712" y="1196380"/>
            <a:ext cx="1944687" cy="28082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0856" name="Text Box 8"/>
          <p:cNvSpPr txBox="1">
            <a:spLocks noChangeArrowheads="1"/>
          </p:cNvSpPr>
          <p:nvPr/>
        </p:nvSpPr>
        <p:spPr bwMode="auto">
          <a:xfrm>
            <a:off x="320674" y="548680"/>
            <a:ext cx="28813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 or remove the hanging indent</a:t>
            </a:r>
            <a:endParaRPr lang="en-GB" dirty="0"/>
          </a:p>
        </p:txBody>
      </p:sp>
      <p:sp>
        <p:nvSpPr>
          <p:cNvPr id="590857" name="Text Box 9"/>
          <p:cNvSpPr txBox="1">
            <a:spLocks noChangeArrowheads="1"/>
          </p:cNvSpPr>
          <p:nvPr/>
        </p:nvSpPr>
        <p:spPr bwMode="auto">
          <a:xfrm>
            <a:off x="6948488" y="4076700"/>
            <a:ext cx="1871662"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OK when all choices have been made</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0854"/>
                                        </p:tgtEl>
                                        <p:attrNameLst>
                                          <p:attrName>style.visibility</p:attrName>
                                        </p:attrNameLst>
                                      </p:cBhvr>
                                      <p:to>
                                        <p:strVal val="visible"/>
                                      </p:to>
                                    </p:set>
                                    <p:animEffect transition="in" filter="fade">
                                      <p:cBhvr>
                                        <p:cTn id="7" dur="2000"/>
                                        <p:tgtEl>
                                          <p:spTgt spid="5908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0853"/>
                                        </p:tgtEl>
                                        <p:attrNameLst>
                                          <p:attrName>style.visibility</p:attrName>
                                        </p:attrNameLst>
                                      </p:cBhvr>
                                      <p:to>
                                        <p:strVal val="visible"/>
                                      </p:to>
                                    </p:set>
                                    <p:animEffect transition="in" filter="fade">
                                      <p:cBhvr>
                                        <p:cTn id="11" dur="2000"/>
                                        <p:tgtEl>
                                          <p:spTgt spid="59085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90856"/>
                                        </p:tgtEl>
                                        <p:attrNameLst>
                                          <p:attrName>style.visibility</p:attrName>
                                        </p:attrNameLst>
                                      </p:cBhvr>
                                      <p:to>
                                        <p:strVal val="visible"/>
                                      </p:to>
                                    </p:set>
                                    <p:animEffect transition="in" filter="fade">
                                      <p:cBhvr>
                                        <p:cTn id="15" dur="2000"/>
                                        <p:tgtEl>
                                          <p:spTgt spid="59085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90855"/>
                                        </p:tgtEl>
                                        <p:attrNameLst>
                                          <p:attrName>style.visibility</p:attrName>
                                        </p:attrNameLst>
                                      </p:cBhvr>
                                      <p:to>
                                        <p:strVal val="visible"/>
                                      </p:to>
                                    </p:set>
                                    <p:animEffect transition="in" filter="fade">
                                      <p:cBhvr>
                                        <p:cTn id="19" dur="2000"/>
                                        <p:tgtEl>
                                          <p:spTgt spid="590855"/>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590857"/>
                                        </p:tgtEl>
                                        <p:attrNameLst>
                                          <p:attrName>style.visibility</p:attrName>
                                        </p:attrNameLst>
                                      </p:cBhvr>
                                      <p:to>
                                        <p:strVal val="visible"/>
                                      </p:to>
                                    </p:set>
                                    <p:animEffect transition="in" filter="fade">
                                      <p:cBhvr>
                                        <p:cTn id="23" dur="2000"/>
                                        <p:tgtEl>
                                          <p:spTgt spid="590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3" grpId="0" animBg="1"/>
      <p:bldP spid="590854" grpId="0" animBg="1"/>
      <p:bldP spid="590855" grpId="0" animBg="1"/>
      <p:bldP spid="590856" grpId="0" animBg="1"/>
      <p:bldP spid="59085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2901" name="Line 5"/>
          <p:cNvSpPr>
            <a:spLocks noChangeShapeType="1"/>
          </p:cNvSpPr>
          <p:nvPr/>
        </p:nvSpPr>
        <p:spPr bwMode="auto">
          <a:xfrm flipH="1" flipV="1">
            <a:off x="5867399" y="2852936"/>
            <a:ext cx="1223963" cy="18730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2" name="Text Box 6"/>
          <p:cNvSpPr txBox="1">
            <a:spLocks noChangeArrowheads="1"/>
          </p:cNvSpPr>
          <p:nvPr/>
        </p:nvSpPr>
        <p:spPr bwMode="auto">
          <a:xfrm>
            <a:off x="6300788" y="4005263"/>
            <a:ext cx="25923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'Browse' to select a new reference style</a:t>
            </a:r>
            <a:endParaRPr lang="en-GB" dirty="0"/>
          </a:p>
        </p:txBody>
      </p:sp>
      <p:sp>
        <p:nvSpPr>
          <p:cNvPr id="592903" name="Line 7"/>
          <p:cNvSpPr>
            <a:spLocks noChangeShapeType="1"/>
          </p:cNvSpPr>
          <p:nvPr/>
        </p:nvSpPr>
        <p:spPr bwMode="auto">
          <a:xfrm flipV="1">
            <a:off x="1476375" y="4652963"/>
            <a:ext cx="2590800" cy="11525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4" name="Text Box 8"/>
          <p:cNvSpPr txBox="1">
            <a:spLocks noChangeArrowheads="1"/>
          </p:cNvSpPr>
          <p:nvPr/>
        </p:nvSpPr>
        <p:spPr bwMode="auto">
          <a:xfrm>
            <a:off x="323850" y="5300663"/>
            <a:ext cx="36004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Then click OK to format the document in the new style</a:t>
            </a:r>
            <a:endParaRPr lang="en-GB"/>
          </a:p>
        </p:txBody>
      </p:sp>
      <p:sp>
        <p:nvSpPr>
          <p:cNvPr id="592905" name="Line 9"/>
          <p:cNvSpPr>
            <a:spLocks noChangeShapeType="1"/>
          </p:cNvSpPr>
          <p:nvPr/>
        </p:nvSpPr>
        <p:spPr bwMode="auto">
          <a:xfrm flipH="1" flipV="1">
            <a:off x="3491880" y="1052735"/>
            <a:ext cx="2448542" cy="36013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6" name="Line 10"/>
          <p:cNvSpPr>
            <a:spLocks noChangeShapeType="1"/>
          </p:cNvSpPr>
          <p:nvPr/>
        </p:nvSpPr>
        <p:spPr bwMode="auto">
          <a:xfrm flipH="1">
            <a:off x="4067174" y="1484313"/>
            <a:ext cx="1873250" cy="79255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7" name="Text Box 11"/>
          <p:cNvSpPr txBox="1">
            <a:spLocks noChangeArrowheads="1"/>
          </p:cNvSpPr>
          <p:nvPr/>
        </p:nvSpPr>
        <p:spPr bwMode="auto">
          <a:xfrm>
            <a:off x="5580063" y="188912"/>
            <a:ext cx="33845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Expand the 'Bibliography' pane to see all options and use the 'Format Bibliography' tab</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2907"/>
                                        </p:tgtEl>
                                        <p:attrNameLst>
                                          <p:attrName>style.visibility</p:attrName>
                                        </p:attrNameLst>
                                      </p:cBhvr>
                                      <p:to>
                                        <p:strVal val="visible"/>
                                      </p:to>
                                    </p:set>
                                    <p:animEffect transition="in" filter="fade">
                                      <p:cBhvr>
                                        <p:cTn id="7" dur="2000"/>
                                        <p:tgtEl>
                                          <p:spTgt spid="59290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2905"/>
                                        </p:tgtEl>
                                        <p:attrNameLst>
                                          <p:attrName>style.visibility</p:attrName>
                                        </p:attrNameLst>
                                      </p:cBhvr>
                                      <p:to>
                                        <p:strVal val="visible"/>
                                      </p:to>
                                    </p:set>
                                    <p:animEffect transition="in" filter="fade">
                                      <p:cBhvr>
                                        <p:cTn id="11" dur="2000"/>
                                        <p:tgtEl>
                                          <p:spTgt spid="59290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92906"/>
                                        </p:tgtEl>
                                        <p:attrNameLst>
                                          <p:attrName>style.visibility</p:attrName>
                                        </p:attrNameLst>
                                      </p:cBhvr>
                                      <p:to>
                                        <p:strVal val="visible"/>
                                      </p:to>
                                    </p:set>
                                    <p:animEffect transition="in" filter="fade">
                                      <p:cBhvr>
                                        <p:cTn id="14" dur="2000"/>
                                        <p:tgtEl>
                                          <p:spTgt spid="592906"/>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592902"/>
                                        </p:tgtEl>
                                        <p:attrNameLst>
                                          <p:attrName>style.visibility</p:attrName>
                                        </p:attrNameLst>
                                      </p:cBhvr>
                                      <p:to>
                                        <p:strVal val="visible"/>
                                      </p:to>
                                    </p:set>
                                    <p:animEffect transition="in" filter="fade">
                                      <p:cBhvr>
                                        <p:cTn id="18" dur="2000"/>
                                        <p:tgtEl>
                                          <p:spTgt spid="592902"/>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592901"/>
                                        </p:tgtEl>
                                        <p:attrNameLst>
                                          <p:attrName>style.visibility</p:attrName>
                                        </p:attrNameLst>
                                      </p:cBhvr>
                                      <p:to>
                                        <p:strVal val="visible"/>
                                      </p:to>
                                    </p:set>
                                    <p:animEffect transition="in" filter="fade">
                                      <p:cBhvr>
                                        <p:cTn id="22" dur="2000"/>
                                        <p:tgtEl>
                                          <p:spTgt spid="592901"/>
                                        </p:tgtEl>
                                      </p:cBhvr>
                                    </p:animEffect>
                                  </p:childTnLst>
                                </p:cTn>
                              </p:par>
                            </p:childTnLst>
                          </p:cTn>
                        </p:par>
                        <p:par>
                          <p:cTn id="23" fill="hold" nodeType="afterGroup">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592904"/>
                                        </p:tgtEl>
                                        <p:attrNameLst>
                                          <p:attrName>style.visibility</p:attrName>
                                        </p:attrNameLst>
                                      </p:cBhvr>
                                      <p:to>
                                        <p:strVal val="visible"/>
                                      </p:to>
                                    </p:set>
                                    <p:animEffect transition="in" filter="fade">
                                      <p:cBhvr>
                                        <p:cTn id="26" dur="2000"/>
                                        <p:tgtEl>
                                          <p:spTgt spid="592904"/>
                                        </p:tgtEl>
                                      </p:cBhvr>
                                    </p:animEffect>
                                  </p:childTnLst>
                                </p:cTn>
                              </p:par>
                            </p:childTnLst>
                          </p:cTn>
                        </p:par>
                        <p:par>
                          <p:cTn id="27" fill="hold" nodeType="afterGroup">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592903"/>
                                        </p:tgtEl>
                                        <p:attrNameLst>
                                          <p:attrName>style.visibility</p:attrName>
                                        </p:attrNameLst>
                                      </p:cBhvr>
                                      <p:to>
                                        <p:strVal val="visible"/>
                                      </p:to>
                                    </p:set>
                                    <p:animEffect transition="in" filter="fade">
                                      <p:cBhvr>
                                        <p:cTn id="30" dur="2000"/>
                                        <p:tgtEl>
                                          <p:spTgt spid="592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1" grpId="0" animBg="1"/>
      <p:bldP spid="592902" grpId="0" animBg="1"/>
      <p:bldP spid="592903" grpId="0" animBg="1"/>
      <p:bldP spid="592904" grpId="0" animBg="1"/>
      <p:bldP spid="592905" grpId="0" animBg="1"/>
      <p:bldP spid="592906" grpId="0" animBg="1"/>
      <p:bldP spid="59290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134</a:t>
            </a:fld>
            <a:endParaRPr lang="en-GB"/>
          </a:p>
        </p:txBody>
      </p:sp>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flipV="1">
            <a:off x="5729185" y="2996952"/>
            <a:ext cx="1075064" cy="136815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5729185" y="4005064"/>
            <a:ext cx="28083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a new referencing system…</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276601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200" y="0"/>
            <a:ext cx="9163200" cy="68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135</a:t>
            </a:fld>
            <a:endParaRPr lang="en-GB"/>
          </a:p>
        </p:txBody>
      </p:sp>
      <p:sp>
        <p:nvSpPr>
          <p:cNvPr id="3" name="TextBox 2"/>
          <p:cNvSpPr txBox="1"/>
          <p:nvPr/>
        </p:nvSpPr>
        <p:spPr bwMode="auto">
          <a:xfrm>
            <a:off x="4427984" y="4869160"/>
            <a:ext cx="3816424"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document displays in the selected reference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39367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GB" smtClean="0"/>
              <a:t>Remove field codes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136</a:t>
            </a:fld>
            <a:endParaRPr lang="en-GB"/>
          </a:p>
        </p:txBody>
      </p:sp>
    </p:spTree>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GB" smtClean="0"/>
              <a:t>Create a plain text document</a:t>
            </a:r>
          </a:p>
        </p:txBody>
      </p:sp>
      <p:sp>
        <p:nvSpPr>
          <p:cNvPr id="604163" name="Rectangle 3"/>
          <p:cNvSpPr>
            <a:spLocks noGrp="1" noChangeArrowheads="1"/>
          </p:cNvSpPr>
          <p:nvPr>
            <p:ph type="body" idx="1"/>
          </p:nvPr>
        </p:nvSpPr>
        <p:spPr>
          <a:xfrm>
            <a:off x="323850" y="2420938"/>
            <a:ext cx="8426450" cy="3817937"/>
          </a:xfrm>
        </p:spPr>
        <p:txBody>
          <a:bodyPr/>
          <a:lstStyle/>
          <a:p>
            <a:pPr eaLnBrk="1" hangingPunct="1">
              <a:lnSpc>
                <a:spcPct val="90000"/>
              </a:lnSpc>
            </a:pPr>
            <a:r>
              <a:rPr lang="en-GB" smtClean="0"/>
              <a:t>A completed Word document carries all EndNote field codes</a:t>
            </a:r>
          </a:p>
          <a:p>
            <a:pPr eaLnBrk="1" hangingPunct="1">
              <a:lnSpc>
                <a:spcPct val="90000"/>
              </a:lnSpc>
            </a:pPr>
            <a:r>
              <a:rPr lang="en-GB" smtClean="0"/>
              <a:t>For publication, a 'plain copy' is required</a:t>
            </a:r>
          </a:p>
          <a:p>
            <a:pPr eaLnBrk="1" hangingPunct="1">
              <a:lnSpc>
                <a:spcPct val="90000"/>
              </a:lnSpc>
            </a:pPr>
            <a:r>
              <a:rPr lang="en-GB" smtClean="0"/>
              <a:t>Make a copy of the Word document before creating the plain text version - if you make a mistake there is no way back to the original</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163">
                                            <p:txEl>
                                              <p:pRg st="0" end="0"/>
                                            </p:txEl>
                                          </p:spTgt>
                                        </p:tgtEl>
                                        <p:attrNameLst>
                                          <p:attrName>style.visibility</p:attrName>
                                        </p:attrNameLst>
                                      </p:cBhvr>
                                      <p:to>
                                        <p:strVal val="visible"/>
                                      </p:to>
                                    </p:set>
                                    <p:animEffect transition="in" filter="fade">
                                      <p:cBhvr>
                                        <p:cTn id="7" dur="2000"/>
                                        <p:tgtEl>
                                          <p:spTgt spid="60416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04163">
                                            <p:txEl>
                                              <p:pRg st="1" end="1"/>
                                            </p:txEl>
                                          </p:spTgt>
                                        </p:tgtEl>
                                        <p:attrNameLst>
                                          <p:attrName>style.visibility</p:attrName>
                                        </p:attrNameLst>
                                      </p:cBhvr>
                                      <p:to>
                                        <p:strVal val="visible"/>
                                      </p:to>
                                    </p:set>
                                    <p:animEffect transition="in" filter="fade">
                                      <p:cBhvr>
                                        <p:cTn id="11" dur="2000"/>
                                        <p:tgtEl>
                                          <p:spTgt spid="604163">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04163">
                                            <p:txEl>
                                              <p:pRg st="2" end="2"/>
                                            </p:txEl>
                                          </p:spTgt>
                                        </p:tgtEl>
                                        <p:attrNameLst>
                                          <p:attrName>style.visibility</p:attrName>
                                        </p:attrNameLst>
                                      </p:cBhvr>
                                      <p:to>
                                        <p:strVal val="visible"/>
                                      </p:to>
                                    </p:set>
                                    <p:animEffect transition="in" filter="fade">
                                      <p:cBhvr>
                                        <p:cTn id="15" dur="2000"/>
                                        <p:tgtEl>
                                          <p:spTgt spid="604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26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6213" name="Line 5"/>
          <p:cNvSpPr>
            <a:spLocks noChangeShapeType="1"/>
          </p:cNvSpPr>
          <p:nvPr/>
        </p:nvSpPr>
        <p:spPr bwMode="auto">
          <a:xfrm flipH="1" flipV="1">
            <a:off x="3721351" y="1268760"/>
            <a:ext cx="1728787" cy="17287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6214" name="Text Box 6"/>
          <p:cNvSpPr txBox="1">
            <a:spLocks noChangeArrowheads="1"/>
          </p:cNvSpPr>
          <p:nvPr/>
        </p:nvSpPr>
        <p:spPr bwMode="auto">
          <a:xfrm>
            <a:off x="3289551" y="2421285"/>
            <a:ext cx="49688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'Convert Citations and Bibliography' and choose the 'Convert to Plain Text' option</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6214"/>
                                        </p:tgtEl>
                                        <p:attrNameLst>
                                          <p:attrName>style.visibility</p:attrName>
                                        </p:attrNameLst>
                                      </p:cBhvr>
                                      <p:to>
                                        <p:strVal val="visible"/>
                                      </p:to>
                                    </p:set>
                                    <p:animEffect transition="in" filter="fade">
                                      <p:cBhvr>
                                        <p:cTn id="7" dur="2000"/>
                                        <p:tgtEl>
                                          <p:spTgt spid="6062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06213"/>
                                        </p:tgtEl>
                                        <p:attrNameLst>
                                          <p:attrName>style.visibility</p:attrName>
                                        </p:attrNameLst>
                                      </p:cBhvr>
                                      <p:to>
                                        <p:strVal val="visible"/>
                                      </p:to>
                                    </p:set>
                                    <p:animEffect transition="in" filter="fade">
                                      <p:cBhvr>
                                        <p:cTn id="11" dur="2000"/>
                                        <p:tgtEl>
                                          <p:spTgt spid="606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p:txBody>
          <a:bodyPr/>
          <a:lstStyle/>
          <a:p>
            <a:pPr eaLnBrk="1" hangingPunct="1"/>
            <a:r>
              <a:rPr lang="en-GB" smtClean="0"/>
              <a:t>Creating a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139</a:t>
            </a:fld>
            <a:endParaRPr lang="en-GB"/>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 Box 5"/>
          <p:cNvSpPr txBox="1">
            <a:spLocks noChangeArrowheads="1"/>
          </p:cNvSpPr>
          <p:nvPr/>
        </p:nvSpPr>
        <p:spPr bwMode="auto">
          <a:xfrm>
            <a:off x="4716463" y="2852738"/>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Go to the Reference Style dropdown menu and choose 'Select Another Style'</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14</a:t>
            </a:fld>
            <a:endParaRPr lang="en-GB"/>
          </a:p>
        </p:txBody>
      </p:sp>
      <p:sp>
        <p:nvSpPr>
          <p:cNvPr id="3" name="Oval 2"/>
          <p:cNvSpPr/>
          <p:nvPr/>
        </p:nvSpPr>
        <p:spPr>
          <a:xfrm>
            <a:off x="395536" y="188640"/>
            <a:ext cx="2088232"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2000"/>
                                        <p:tgtEl>
                                          <p:spTgt spid="430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964" y="21332"/>
            <a:ext cx="9115557" cy="683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9B3A3AEF-C6FD-4F98-877E-3FA167AB4B8C}" type="slidenum">
              <a:rPr lang="en-GB" sz="1400">
                <a:latin typeface="Lucida Sans" pitchFamily="34" charset="0"/>
              </a:rPr>
              <a:pPr algn="r"/>
              <a:t>140</a:t>
            </a:fld>
            <a:endParaRPr lang="en-GB" sz="1400">
              <a:latin typeface="Lucida Sans" pitchFamily="34" charset="0"/>
            </a:endParaRPr>
          </a:p>
        </p:txBody>
      </p:sp>
      <p:sp>
        <p:nvSpPr>
          <p:cNvPr id="612357" name="Line 6"/>
          <p:cNvSpPr>
            <a:spLocks noChangeShapeType="1"/>
          </p:cNvSpPr>
          <p:nvPr/>
        </p:nvSpPr>
        <p:spPr bwMode="auto">
          <a:xfrm flipH="1" flipV="1">
            <a:off x="3203847" y="1124744"/>
            <a:ext cx="1404665" cy="122475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2358" name="Line 6"/>
          <p:cNvSpPr>
            <a:spLocks noChangeShapeType="1"/>
          </p:cNvSpPr>
          <p:nvPr/>
        </p:nvSpPr>
        <p:spPr bwMode="auto">
          <a:xfrm flipH="1">
            <a:off x="3527424" y="3429000"/>
            <a:ext cx="1044575" cy="57606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2359" name="Text Box 10"/>
          <p:cNvSpPr txBox="1">
            <a:spLocks noChangeArrowheads="1"/>
          </p:cNvSpPr>
          <p:nvPr/>
        </p:nvSpPr>
        <p:spPr bwMode="auto">
          <a:xfrm>
            <a:off x="4500563" y="2349500"/>
            <a:ext cx="4427537"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the references to be included in the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2359"/>
                                        </p:tgtEl>
                                        <p:attrNameLst>
                                          <p:attrName>style.visibility</p:attrName>
                                        </p:attrNameLst>
                                      </p:cBhvr>
                                      <p:to>
                                        <p:strVal val="visible"/>
                                      </p:to>
                                    </p:set>
                                    <p:animEffect transition="in" filter="fade">
                                      <p:cBhvr>
                                        <p:cTn id="7" dur="2000"/>
                                        <p:tgtEl>
                                          <p:spTgt spid="61235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2357"/>
                                        </p:tgtEl>
                                        <p:attrNameLst>
                                          <p:attrName>style.visibility</p:attrName>
                                        </p:attrNameLst>
                                      </p:cBhvr>
                                      <p:to>
                                        <p:strVal val="visible"/>
                                      </p:to>
                                    </p:set>
                                    <p:animEffect transition="in" filter="fade">
                                      <p:cBhvr>
                                        <p:cTn id="11" dur="2000"/>
                                        <p:tgtEl>
                                          <p:spTgt spid="61235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12358"/>
                                        </p:tgtEl>
                                        <p:attrNameLst>
                                          <p:attrName>style.visibility</p:attrName>
                                        </p:attrNameLst>
                                      </p:cBhvr>
                                      <p:to>
                                        <p:strVal val="visible"/>
                                      </p:to>
                                    </p:set>
                                    <p:animEffect transition="in" filter="fade">
                                      <p:cBhvr>
                                        <p:cTn id="14" dur="2000"/>
                                        <p:tgtEl>
                                          <p:spTgt spid="612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7" grpId="0" animBg="1"/>
      <p:bldP spid="612358" grpId="0" animBg="1"/>
      <p:bldP spid="61235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2ECBF4BF-3472-430C-ADD0-97C6DF1D83EF}" type="slidenum">
              <a:rPr lang="en-GB" sz="1400">
                <a:latin typeface="Lucida Sans" pitchFamily="34" charset="0"/>
              </a:rPr>
              <a:pPr algn="r"/>
              <a:t>141</a:t>
            </a:fld>
            <a:endParaRPr lang="en-GB" sz="1400">
              <a:latin typeface="Lucida Sans" pitchFamily="34" charset="0"/>
            </a:endParaRPr>
          </a:p>
        </p:txBody>
      </p:sp>
      <p:sp>
        <p:nvSpPr>
          <p:cNvPr id="614405" name="Line 6"/>
          <p:cNvSpPr>
            <a:spLocks noChangeShapeType="1"/>
          </p:cNvSpPr>
          <p:nvPr/>
        </p:nvSpPr>
        <p:spPr bwMode="auto">
          <a:xfrm flipH="1" flipV="1">
            <a:off x="2773460" y="3212976"/>
            <a:ext cx="1871663"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4406" name="Text Box 10"/>
          <p:cNvSpPr txBox="1">
            <a:spLocks noChangeArrowheads="1"/>
          </p:cNvSpPr>
          <p:nvPr/>
        </p:nvSpPr>
        <p:spPr bwMode="auto">
          <a:xfrm>
            <a:off x="4465735" y="2779589"/>
            <a:ext cx="3671888"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'Show Selected References'</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406"/>
                                        </p:tgtEl>
                                        <p:attrNameLst>
                                          <p:attrName>style.visibility</p:attrName>
                                        </p:attrNameLst>
                                      </p:cBhvr>
                                      <p:to>
                                        <p:strVal val="visible"/>
                                      </p:to>
                                    </p:set>
                                    <p:animEffect transition="in" filter="fade">
                                      <p:cBhvr>
                                        <p:cTn id="7" dur="2000"/>
                                        <p:tgtEl>
                                          <p:spTgt spid="6144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405"/>
                                        </p:tgtEl>
                                        <p:attrNameLst>
                                          <p:attrName>style.visibility</p:attrName>
                                        </p:attrNameLst>
                                      </p:cBhvr>
                                      <p:to>
                                        <p:strVal val="visible"/>
                                      </p:to>
                                    </p:set>
                                    <p:animEffect transition="in" filter="fade">
                                      <p:cBhvr>
                                        <p:cTn id="11" dur="2000"/>
                                        <p:tgtEl>
                                          <p:spTgt spid="614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5" grpId="0" animBg="1"/>
      <p:bldP spid="61440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400" y="8012"/>
            <a:ext cx="9134600" cy="68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5" name="Rectangle 3"/>
          <p:cNvSpPr>
            <a:spLocks noGrp="1" noChangeArrowheads="1"/>
          </p:cNvSpPr>
          <p:nvPr>
            <p:ph type="body" idx="4294967295"/>
          </p:nvPr>
        </p:nvSpPr>
        <p:spPr/>
        <p:txBody>
          <a:bodyPr/>
          <a:lstStyle/>
          <a:p>
            <a:pPr eaLnBrk="1" hangingPunct="1">
              <a:spcBef>
                <a:spcPct val="0"/>
              </a:spcBef>
              <a:buClrTx/>
              <a:buFontTx/>
              <a:buNone/>
            </a:pPr>
            <a:endParaRPr lang="en-GB" b="0" smtClean="0">
              <a:solidFill>
                <a:srgbClr val="000000"/>
              </a:solidFill>
            </a:endParaRPr>
          </a:p>
          <a:p>
            <a:pPr eaLnBrk="1" hangingPunct="1"/>
            <a:endParaRPr lang="en-US" smtClean="0"/>
          </a:p>
        </p:txBody>
      </p:sp>
      <p:sp>
        <p:nvSpPr>
          <p:cNvPr id="616453" name="Text Box 10"/>
          <p:cNvSpPr txBox="1">
            <a:spLocks noChangeArrowheads="1"/>
          </p:cNvSpPr>
          <p:nvPr/>
        </p:nvSpPr>
        <p:spPr bwMode="auto">
          <a:xfrm>
            <a:off x="3024188" y="3141663"/>
            <a:ext cx="327660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Selected references are displayed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6453"/>
                                        </p:tgtEl>
                                        <p:attrNameLst>
                                          <p:attrName>style.visibility</p:attrName>
                                        </p:attrNameLst>
                                      </p:cBhvr>
                                      <p:to>
                                        <p:strVal val="visible"/>
                                      </p:to>
                                    </p:set>
                                    <p:animEffect transition="in" filter="fade">
                                      <p:cBhvr>
                                        <p:cTn id="7" dur="2000"/>
                                        <p:tgtEl>
                                          <p:spTgt spid="616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0" name="Slide Number Placeholder 3"/>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F703F48-FB82-45CB-B8A0-86206F3E5804}" type="slidenum">
              <a:rPr lang="en-GB" sz="1400">
                <a:latin typeface="Lucida Sans" pitchFamily="34" charset="0"/>
              </a:rPr>
              <a:pPr algn="r"/>
              <a:t>143</a:t>
            </a:fld>
            <a:endParaRPr lang="en-GB" sz="1400">
              <a:latin typeface="Lucida Sans" pitchFamily="34" charset="0"/>
            </a:endParaRPr>
          </a:p>
        </p:txBody>
      </p:sp>
      <p:sp>
        <p:nvSpPr>
          <p:cNvPr id="618502" name="Line 6"/>
          <p:cNvSpPr>
            <a:spLocks noChangeShapeType="1"/>
          </p:cNvSpPr>
          <p:nvPr/>
        </p:nvSpPr>
        <p:spPr bwMode="auto">
          <a:xfrm flipH="1" flipV="1">
            <a:off x="3507407" y="2996952"/>
            <a:ext cx="1331912" cy="13395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8503" name="Text Box 10"/>
          <p:cNvSpPr txBox="1">
            <a:spLocks noChangeArrowheads="1"/>
          </p:cNvSpPr>
          <p:nvPr/>
        </p:nvSpPr>
        <p:spPr bwMode="auto">
          <a:xfrm>
            <a:off x="4767882" y="2735618"/>
            <a:ext cx="2843212"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8503"/>
                                        </p:tgtEl>
                                        <p:attrNameLst>
                                          <p:attrName>style.visibility</p:attrName>
                                        </p:attrNameLst>
                                      </p:cBhvr>
                                      <p:to>
                                        <p:strVal val="visible"/>
                                      </p:to>
                                    </p:set>
                                    <p:animEffect transition="in" filter="fade">
                                      <p:cBhvr>
                                        <p:cTn id="7" dur="2000"/>
                                        <p:tgtEl>
                                          <p:spTgt spid="61850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8502"/>
                                        </p:tgtEl>
                                        <p:attrNameLst>
                                          <p:attrName>style.visibility</p:attrName>
                                        </p:attrNameLst>
                                      </p:cBhvr>
                                      <p:to>
                                        <p:strVal val="visible"/>
                                      </p:to>
                                    </p:set>
                                    <p:animEffect transition="in" filter="fade">
                                      <p:cBhvr>
                                        <p:cTn id="11" dur="2000"/>
                                        <p:tgtEl>
                                          <p:spTgt spid="618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2" grpId="0" animBg="1"/>
      <p:bldP spid="61850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3221904-AA6B-448D-9BB3-8320D8569C42}" type="slidenum">
              <a:rPr lang="en-GB" sz="1400">
                <a:latin typeface="Lucida Sans" pitchFamily="34" charset="0"/>
              </a:rPr>
              <a:pPr algn="r"/>
              <a:t>144</a:t>
            </a:fld>
            <a:endParaRPr lang="en-GB" sz="1400">
              <a:latin typeface="Lucida Sans" pitchFamily="34" charset="0"/>
            </a:endParaRPr>
          </a:p>
        </p:txBody>
      </p:sp>
      <p:pic>
        <p:nvPicPr>
          <p:cNvPr id="153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1652588"/>
            <a:ext cx="4886325" cy="3552825"/>
          </a:xfrm>
          <a:prstGeom prst="rect">
            <a:avLst/>
          </a:prstGeom>
          <a:noFill/>
          <a:ln w="12700" algn="ctr">
            <a:solidFill>
              <a:srgbClr val="1C1C1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0548" name="Line 6"/>
          <p:cNvSpPr>
            <a:spLocks noChangeShapeType="1"/>
          </p:cNvSpPr>
          <p:nvPr/>
        </p:nvSpPr>
        <p:spPr bwMode="auto">
          <a:xfrm flipH="1">
            <a:off x="3563938" y="1449388"/>
            <a:ext cx="1187450" cy="8985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0549" name="Text Box 10"/>
          <p:cNvSpPr txBox="1">
            <a:spLocks noChangeArrowheads="1"/>
          </p:cNvSpPr>
          <p:nvPr/>
        </p:nvSpPr>
        <p:spPr bwMode="auto">
          <a:xfrm>
            <a:off x="4679950" y="728663"/>
            <a:ext cx="3348038"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the subject field</a:t>
            </a:r>
          </a:p>
        </p:txBody>
      </p:sp>
      <p:sp>
        <p:nvSpPr>
          <p:cNvPr id="620550" name="Line 6"/>
          <p:cNvSpPr>
            <a:spLocks noChangeShapeType="1"/>
          </p:cNvSpPr>
          <p:nvPr/>
        </p:nvSpPr>
        <p:spPr bwMode="auto">
          <a:xfrm flipH="1">
            <a:off x="6696075" y="3897313"/>
            <a:ext cx="720725" cy="4667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0551" name="Text Box 10"/>
          <p:cNvSpPr txBox="1">
            <a:spLocks noChangeArrowheads="1"/>
          </p:cNvSpPr>
          <p:nvPr/>
        </p:nvSpPr>
        <p:spPr bwMode="auto">
          <a:xfrm>
            <a:off x="7272338" y="3573463"/>
            <a:ext cx="16192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…then click OK</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0549"/>
                                        </p:tgtEl>
                                        <p:attrNameLst>
                                          <p:attrName>style.visibility</p:attrName>
                                        </p:attrNameLst>
                                      </p:cBhvr>
                                      <p:to>
                                        <p:strVal val="visible"/>
                                      </p:to>
                                    </p:set>
                                    <p:animEffect transition="in" filter="fade">
                                      <p:cBhvr>
                                        <p:cTn id="7" dur="2000"/>
                                        <p:tgtEl>
                                          <p:spTgt spid="6205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0548"/>
                                        </p:tgtEl>
                                        <p:attrNameLst>
                                          <p:attrName>style.visibility</p:attrName>
                                        </p:attrNameLst>
                                      </p:cBhvr>
                                      <p:to>
                                        <p:strVal val="visible"/>
                                      </p:to>
                                    </p:set>
                                    <p:animEffect transition="in" filter="fade">
                                      <p:cBhvr>
                                        <p:cTn id="11" dur="2000"/>
                                        <p:tgtEl>
                                          <p:spTgt spid="62054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20551"/>
                                        </p:tgtEl>
                                        <p:attrNameLst>
                                          <p:attrName>style.visibility</p:attrName>
                                        </p:attrNameLst>
                                      </p:cBhvr>
                                      <p:to>
                                        <p:strVal val="visible"/>
                                      </p:to>
                                    </p:set>
                                    <p:animEffect transition="in" filter="fade">
                                      <p:cBhvr>
                                        <p:cTn id="15" dur="2000"/>
                                        <p:tgtEl>
                                          <p:spTgt spid="62055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20550"/>
                                        </p:tgtEl>
                                        <p:attrNameLst>
                                          <p:attrName>style.visibility</p:attrName>
                                        </p:attrNameLst>
                                      </p:cBhvr>
                                      <p:to>
                                        <p:strVal val="visible"/>
                                      </p:to>
                                    </p:set>
                                    <p:animEffect transition="in" filter="fade">
                                      <p:cBhvr>
                                        <p:cTn id="19" dur="2000"/>
                                        <p:tgtEl>
                                          <p:spTgt spid="620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49" grpId="0" animBg="1"/>
      <p:bldP spid="620550" grpId="0" animBg="1"/>
      <p:bldP spid="62055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5696" y="1593056"/>
            <a:ext cx="5265682" cy="378372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26"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20DD1AD-E15E-43C4-8B9D-5EF33360EC73}" type="slidenum">
              <a:rPr lang="en-GB" sz="1400">
                <a:latin typeface="Lucida Sans" pitchFamily="34" charset="0"/>
              </a:rPr>
              <a:pPr algn="r"/>
              <a:t>145</a:t>
            </a:fld>
            <a:endParaRPr lang="en-GB" sz="1400">
              <a:latin typeface="Lucida Sans" pitchFamily="34" charset="0"/>
            </a:endParaRPr>
          </a:p>
        </p:txBody>
      </p:sp>
      <p:sp>
        <p:nvSpPr>
          <p:cNvPr id="622596" name="Line 6"/>
          <p:cNvSpPr>
            <a:spLocks noChangeShapeType="1"/>
          </p:cNvSpPr>
          <p:nvPr/>
        </p:nvSpPr>
        <p:spPr bwMode="auto">
          <a:xfrm flipH="1">
            <a:off x="6443663" y="1196975"/>
            <a:ext cx="0" cy="7921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2597" name="Text Box 10"/>
          <p:cNvSpPr txBox="1">
            <a:spLocks noChangeArrowheads="1"/>
          </p:cNvSpPr>
          <p:nvPr/>
        </p:nvSpPr>
        <p:spPr bwMode="auto">
          <a:xfrm>
            <a:off x="4572000" y="800100"/>
            <a:ext cx="3455988"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'Select All'</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fade">
                                      <p:cBhvr>
                                        <p:cTn id="7" dur="2000"/>
                                        <p:tgtEl>
                                          <p:spTgt spid="622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2596"/>
                                        </p:tgtEl>
                                        <p:attrNameLst>
                                          <p:attrName>style.visibility</p:attrName>
                                        </p:attrNameLst>
                                      </p:cBhvr>
                                      <p:to>
                                        <p:strVal val="visible"/>
                                      </p:to>
                                    </p:set>
                                    <p:animEffect transition="in" filter="fade">
                                      <p:cBhvr>
                                        <p:cTn id="11" dur="2000"/>
                                        <p:tgtEl>
                                          <p:spTgt spid="622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6" grpId="0" animBg="1"/>
      <p:bldP spid="62259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91871" y="1041400"/>
            <a:ext cx="7172629"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50"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035FF210-FD77-4222-9DE3-D7B720EF390D}" type="slidenum">
              <a:rPr lang="en-GB" sz="1400">
                <a:latin typeface="Lucida Sans" pitchFamily="34" charset="0"/>
              </a:rPr>
              <a:pPr algn="r"/>
              <a:t>146</a:t>
            </a:fld>
            <a:endParaRPr lang="en-GB" sz="1400">
              <a:latin typeface="Lucida Sans" pitchFamily="34" charset="0"/>
            </a:endParaRPr>
          </a:p>
        </p:txBody>
      </p:sp>
      <p:sp>
        <p:nvSpPr>
          <p:cNvPr id="624644" name="Line 6"/>
          <p:cNvSpPr>
            <a:spLocks noChangeShapeType="1"/>
          </p:cNvSpPr>
          <p:nvPr/>
        </p:nvSpPr>
        <p:spPr bwMode="auto">
          <a:xfrm flipH="1">
            <a:off x="4281582" y="621167"/>
            <a:ext cx="0" cy="7921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5" name="Line 6"/>
          <p:cNvSpPr>
            <a:spLocks noChangeShapeType="1"/>
          </p:cNvSpPr>
          <p:nvPr/>
        </p:nvSpPr>
        <p:spPr bwMode="auto">
          <a:xfrm flipH="1">
            <a:off x="2555776" y="620713"/>
            <a:ext cx="0" cy="7921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6" name="Text Box 10"/>
          <p:cNvSpPr txBox="1">
            <a:spLocks noChangeArrowheads="1"/>
          </p:cNvSpPr>
          <p:nvPr/>
        </p:nvSpPr>
        <p:spPr bwMode="auto">
          <a:xfrm>
            <a:off x="323850" y="296863"/>
            <a:ext cx="7956550"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Change the 'Output Style' and 'Layout' if needed</a:t>
            </a:r>
          </a:p>
        </p:txBody>
      </p:sp>
      <p:sp>
        <p:nvSpPr>
          <p:cNvPr id="624647" name="Line 6"/>
          <p:cNvSpPr>
            <a:spLocks noChangeShapeType="1"/>
          </p:cNvSpPr>
          <p:nvPr/>
        </p:nvSpPr>
        <p:spPr bwMode="auto">
          <a:xfrm>
            <a:off x="6300786" y="4968874"/>
            <a:ext cx="215429" cy="11244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8" name="Line 6"/>
          <p:cNvSpPr>
            <a:spLocks noChangeShapeType="1"/>
          </p:cNvSpPr>
          <p:nvPr/>
        </p:nvSpPr>
        <p:spPr bwMode="auto">
          <a:xfrm flipH="1">
            <a:off x="5651498" y="4932363"/>
            <a:ext cx="684213" cy="11609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9" name="Text Box 10"/>
          <p:cNvSpPr txBox="1">
            <a:spLocks noChangeArrowheads="1"/>
          </p:cNvSpPr>
          <p:nvPr/>
        </p:nvSpPr>
        <p:spPr bwMode="auto">
          <a:xfrm>
            <a:off x="5400675" y="4572000"/>
            <a:ext cx="266382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Print or Save…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646"/>
                                        </p:tgtEl>
                                        <p:attrNameLst>
                                          <p:attrName>style.visibility</p:attrName>
                                        </p:attrNameLst>
                                      </p:cBhvr>
                                      <p:to>
                                        <p:strVal val="visible"/>
                                      </p:to>
                                    </p:set>
                                    <p:animEffect transition="in" filter="fade">
                                      <p:cBhvr>
                                        <p:cTn id="7" dur="2000"/>
                                        <p:tgtEl>
                                          <p:spTgt spid="62464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4645"/>
                                        </p:tgtEl>
                                        <p:attrNameLst>
                                          <p:attrName>style.visibility</p:attrName>
                                        </p:attrNameLst>
                                      </p:cBhvr>
                                      <p:to>
                                        <p:strVal val="visible"/>
                                      </p:to>
                                    </p:set>
                                    <p:animEffect transition="in" filter="fade">
                                      <p:cBhvr>
                                        <p:cTn id="11" dur="2000"/>
                                        <p:tgtEl>
                                          <p:spTgt spid="62464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24644"/>
                                        </p:tgtEl>
                                        <p:attrNameLst>
                                          <p:attrName>style.visibility</p:attrName>
                                        </p:attrNameLst>
                                      </p:cBhvr>
                                      <p:to>
                                        <p:strVal val="visible"/>
                                      </p:to>
                                    </p:set>
                                    <p:animEffect transition="in" filter="fade">
                                      <p:cBhvr>
                                        <p:cTn id="14" dur="2000"/>
                                        <p:tgtEl>
                                          <p:spTgt spid="624644"/>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624649"/>
                                        </p:tgtEl>
                                        <p:attrNameLst>
                                          <p:attrName>style.visibility</p:attrName>
                                        </p:attrNameLst>
                                      </p:cBhvr>
                                      <p:to>
                                        <p:strVal val="visible"/>
                                      </p:to>
                                    </p:set>
                                    <p:animEffect transition="in" filter="fade">
                                      <p:cBhvr>
                                        <p:cTn id="18" dur="2000"/>
                                        <p:tgtEl>
                                          <p:spTgt spid="624649"/>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624647"/>
                                        </p:tgtEl>
                                        <p:attrNameLst>
                                          <p:attrName>style.visibility</p:attrName>
                                        </p:attrNameLst>
                                      </p:cBhvr>
                                      <p:to>
                                        <p:strVal val="visible"/>
                                      </p:to>
                                    </p:set>
                                    <p:animEffect transition="in" filter="fade">
                                      <p:cBhvr>
                                        <p:cTn id="22" dur="2000"/>
                                        <p:tgtEl>
                                          <p:spTgt spid="6246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4648"/>
                                        </p:tgtEl>
                                        <p:attrNameLst>
                                          <p:attrName>style.visibility</p:attrName>
                                        </p:attrNameLst>
                                      </p:cBhvr>
                                      <p:to>
                                        <p:strVal val="visible"/>
                                      </p:to>
                                    </p:set>
                                    <p:animEffect transition="in" filter="fade">
                                      <p:cBhvr>
                                        <p:cTn id="25" dur="2000"/>
                                        <p:tgtEl>
                                          <p:spTgt spid="624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animBg="1"/>
      <p:bldP spid="624645" grpId="0" animBg="1"/>
      <p:bldP spid="624646" grpId="0" animBg="1"/>
      <p:bldP spid="624647" grpId="0" animBg="1"/>
      <p:bldP spid="624648" grpId="0" animBg="1"/>
      <p:bldP spid="62464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147</a:t>
            </a:fld>
            <a:endParaRPr lang="en-GB"/>
          </a:p>
        </p:txBody>
      </p:sp>
      <p:pic>
        <p:nvPicPr>
          <p:cNvPr id="1280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95736" y="692696"/>
            <a:ext cx="4776953" cy="525985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899592" y="4509120"/>
            <a:ext cx="54006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Control the subject bibliography layout by using the tabs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56702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020" y="12576"/>
            <a:ext cx="9127232" cy="68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5"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20998BC4-7513-4E58-BA6C-0108F16838FC}" type="slidenum">
              <a:rPr lang="en-GB" sz="1400">
                <a:latin typeface="Lucida Sans" pitchFamily="34" charset="0"/>
              </a:rPr>
              <a:pPr algn="r"/>
              <a:t>148</a:t>
            </a:fld>
            <a:endParaRPr lang="en-GB" sz="140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148</a:t>
            </a:fld>
            <a:endParaRPr lang="en-GB"/>
          </a:p>
        </p:txBody>
      </p:sp>
    </p:spTree>
  </p:cSld>
  <p:clrMapOvr>
    <a:masterClrMapping/>
  </p:clrMapOvr>
  <p:transition spd="med">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GB" smtClean="0"/>
              <a:t>Use abbreviated journal titles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149</a:t>
            </a:fld>
            <a:endParaRPr lang="en-GB"/>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0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Line 6"/>
          <p:cNvSpPr>
            <a:spLocks noChangeShapeType="1"/>
          </p:cNvSpPr>
          <p:nvPr/>
        </p:nvSpPr>
        <p:spPr bwMode="auto">
          <a:xfrm flipH="1">
            <a:off x="4211637" y="1594644"/>
            <a:ext cx="1655762" cy="10795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31748" name="Text Box 10"/>
          <p:cNvSpPr txBox="1">
            <a:spLocks noChangeArrowheads="1"/>
          </p:cNvSpPr>
          <p:nvPr/>
        </p:nvSpPr>
        <p:spPr bwMode="auto">
          <a:xfrm>
            <a:off x="4067174" y="1234281"/>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the saved style to apply to the EndNote library</a:t>
            </a:r>
          </a:p>
        </p:txBody>
      </p:sp>
      <p:sp>
        <p:nvSpPr>
          <p:cNvPr id="31749" name="Text Box 5"/>
          <p:cNvSpPr txBox="1">
            <a:spLocks noChangeArrowheads="1"/>
          </p:cNvSpPr>
          <p:nvPr/>
        </p:nvSpPr>
        <p:spPr bwMode="auto">
          <a:xfrm>
            <a:off x="323850" y="53006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Changes to the Referencing Style are applied</a:t>
            </a:r>
            <a:endParaRPr lang="en-GB"/>
          </a:p>
        </p:txBody>
      </p:sp>
      <p:sp>
        <p:nvSpPr>
          <p:cNvPr id="31750" name="Text Box 6"/>
          <p:cNvSpPr txBox="1">
            <a:spLocks noChangeArrowheads="1"/>
          </p:cNvSpPr>
          <p:nvPr/>
        </p:nvSpPr>
        <p:spPr bwMode="auto">
          <a:xfrm>
            <a:off x="4787900" y="53006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Further edits to the style can be made at any time</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a:t>
            </a:fld>
            <a:endParaRPr lang="en-GB"/>
          </a:p>
        </p:txBody>
      </p:sp>
      <p:sp>
        <p:nvSpPr>
          <p:cNvPr id="3" name="Oval 2"/>
          <p:cNvSpPr/>
          <p:nvPr/>
        </p:nvSpPr>
        <p:spPr>
          <a:xfrm>
            <a:off x="5364088" y="3645024"/>
            <a:ext cx="107957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2000"/>
                                        <p:tgtEl>
                                          <p:spTgt spid="317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747"/>
                                        </p:tgtEl>
                                        <p:attrNameLst>
                                          <p:attrName>style.visibility</p:attrName>
                                        </p:attrNameLst>
                                      </p:cBhvr>
                                      <p:to>
                                        <p:strVal val="visible"/>
                                      </p:to>
                                    </p:set>
                                    <p:animEffect transition="in" filter="fade">
                                      <p:cBhvr>
                                        <p:cTn id="11" dur="2000"/>
                                        <p:tgtEl>
                                          <p:spTgt spid="317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1749"/>
                                        </p:tgtEl>
                                        <p:attrNameLst>
                                          <p:attrName>style.visibility</p:attrName>
                                        </p:attrNameLst>
                                      </p:cBhvr>
                                      <p:to>
                                        <p:strVal val="visible"/>
                                      </p:to>
                                    </p:set>
                                    <p:animEffect transition="in" filter="fade">
                                      <p:cBhvr>
                                        <p:cTn id="19" dur="2000"/>
                                        <p:tgtEl>
                                          <p:spTgt spid="31749"/>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1750"/>
                                        </p:tgtEl>
                                        <p:attrNameLst>
                                          <p:attrName>style.visibility</p:attrName>
                                        </p:attrNameLst>
                                      </p:cBhvr>
                                      <p:to>
                                        <p:strVal val="visible"/>
                                      </p:to>
                                    </p:set>
                                    <p:animEffect transition="in" filter="fade">
                                      <p:cBhvr>
                                        <p:cTn id="23" dur="2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31748" grpId="0" animBg="1"/>
      <p:bldP spid="31749" grpId="0" animBg="1"/>
      <p:bldP spid="31750" grpId="0" animBg="1"/>
      <p:bldP spid="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83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4341" name="Line 5"/>
          <p:cNvSpPr>
            <a:spLocks noChangeShapeType="1"/>
          </p:cNvSpPr>
          <p:nvPr/>
        </p:nvSpPr>
        <p:spPr bwMode="auto">
          <a:xfrm flipH="1" flipV="1">
            <a:off x="5076055" y="1916112"/>
            <a:ext cx="864369" cy="15193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4342" name="Text Box 6"/>
          <p:cNvSpPr txBox="1">
            <a:spLocks noChangeArrowheads="1"/>
          </p:cNvSpPr>
          <p:nvPr/>
        </p:nvSpPr>
        <p:spPr bwMode="auto">
          <a:xfrm>
            <a:off x="5580063" y="3169033"/>
            <a:ext cx="3313112"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'Tools </a:t>
            </a:r>
            <a:r>
              <a:rPr lang="en-GB" sz="2400" b="1" dirty="0">
                <a:solidFill>
                  <a:srgbClr val="000000"/>
                </a:solidFill>
                <a:latin typeface="Lucida Sans" pitchFamily="34" charset="0"/>
                <a:sym typeface="Wingdings 3" pitchFamily="18" charset="2"/>
              </a:rPr>
              <a:t> Open Term Lists  Journals Term List'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4342"/>
                                        </p:tgtEl>
                                        <p:attrNameLst>
                                          <p:attrName>style.visibility</p:attrName>
                                        </p:attrNameLst>
                                      </p:cBhvr>
                                      <p:to>
                                        <p:strVal val="visible"/>
                                      </p:to>
                                    </p:set>
                                    <p:animEffect transition="in" filter="fade">
                                      <p:cBhvr>
                                        <p:cTn id="7" dur="2000"/>
                                        <p:tgtEl>
                                          <p:spTgt spid="6543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4341"/>
                                        </p:tgtEl>
                                        <p:attrNameLst>
                                          <p:attrName>style.visibility</p:attrName>
                                        </p:attrNameLst>
                                      </p:cBhvr>
                                      <p:to>
                                        <p:strVal val="visible"/>
                                      </p:to>
                                    </p:set>
                                    <p:animEffect transition="in" filter="fade">
                                      <p:cBhvr>
                                        <p:cTn id="11" dur="2000"/>
                                        <p:tgtEl>
                                          <p:spTgt spid="65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animBg="1"/>
      <p:bldP spid="65434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6389" name="Line 5"/>
          <p:cNvSpPr>
            <a:spLocks noChangeShapeType="1"/>
          </p:cNvSpPr>
          <p:nvPr/>
        </p:nvSpPr>
        <p:spPr bwMode="auto">
          <a:xfrm flipH="1" flipV="1">
            <a:off x="4787900" y="3933825"/>
            <a:ext cx="1079500" cy="15827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6390" name="Text Box 6"/>
          <p:cNvSpPr txBox="1">
            <a:spLocks noChangeArrowheads="1"/>
          </p:cNvSpPr>
          <p:nvPr/>
        </p:nvSpPr>
        <p:spPr bwMode="auto">
          <a:xfrm>
            <a:off x="3635375" y="5013325"/>
            <a:ext cx="5186363"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Go to the 'Terms' tab: titles of journals currently listed in the EndNote Library are displayed - these must be deleted</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6390"/>
                                        </p:tgtEl>
                                        <p:attrNameLst>
                                          <p:attrName>style.visibility</p:attrName>
                                        </p:attrNameLst>
                                      </p:cBhvr>
                                      <p:to>
                                        <p:strVal val="visible"/>
                                      </p:to>
                                    </p:set>
                                    <p:animEffect transition="in" filter="fade">
                                      <p:cBhvr>
                                        <p:cTn id="7" dur="2000"/>
                                        <p:tgtEl>
                                          <p:spTgt spid="65639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6389"/>
                                        </p:tgtEl>
                                        <p:attrNameLst>
                                          <p:attrName>style.visibility</p:attrName>
                                        </p:attrNameLst>
                                      </p:cBhvr>
                                      <p:to>
                                        <p:strVal val="visible"/>
                                      </p:to>
                                    </p:set>
                                    <p:animEffect transition="in" filter="fade">
                                      <p:cBhvr>
                                        <p:cTn id="11" dur="2000"/>
                                        <p:tgtEl>
                                          <p:spTgt spid="65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9" grpId="0" animBg="1"/>
      <p:bldP spid="656390"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479" y="34280"/>
            <a:ext cx="9175479" cy="688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8437" name="Line 5"/>
          <p:cNvSpPr>
            <a:spLocks noChangeShapeType="1"/>
          </p:cNvSpPr>
          <p:nvPr/>
        </p:nvSpPr>
        <p:spPr bwMode="auto">
          <a:xfrm flipH="1" flipV="1">
            <a:off x="4244003" y="4149080"/>
            <a:ext cx="647700" cy="13684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8438" name="Text Box 6"/>
          <p:cNvSpPr txBox="1">
            <a:spLocks noChangeArrowheads="1"/>
          </p:cNvSpPr>
          <p:nvPr/>
        </p:nvSpPr>
        <p:spPr bwMode="auto">
          <a:xfrm>
            <a:off x="4604366" y="5085705"/>
            <a:ext cx="3313112"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a single title, right-click and choose 'Select All'</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8438"/>
                                        </p:tgtEl>
                                        <p:attrNameLst>
                                          <p:attrName>style.visibility</p:attrName>
                                        </p:attrNameLst>
                                      </p:cBhvr>
                                      <p:to>
                                        <p:strVal val="visible"/>
                                      </p:to>
                                    </p:set>
                                    <p:animEffect transition="in" filter="fade">
                                      <p:cBhvr>
                                        <p:cTn id="7" dur="2000"/>
                                        <p:tgtEl>
                                          <p:spTgt spid="65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8437"/>
                                        </p:tgtEl>
                                        <p:attrNameLst>
                                          <p:attrName>style.visibility</p:attrName>
                                        </p:attrNameLst>
                                      </p:cBhvr>
                                      <p:to>
                                        <p:strVal val="visible"/>
                                      </p:to>
                                    </p:set>
                                    <p:animEffect transition="in" filter="fade">
                                      <p:cBhvr>
                                        <p:cTn id="11" dur="2000"/>
                                        <p:tgtEl>
                                          <p:spTgt spid="65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7" grpId="0" animBg="1"/>
      <p:bldP spid="65843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7717" name="Line 5"/>
          <p:cNvSpPr>
            <a:spLocks noChangeShapeType="1"/>
          </p:cNvSpPr>
          <p:nvPr/>
        </p:nvSpPr>
        <p:spPr bwMode="auto">
          <a:xfrm flipH="1" flipV="1">
            <a:off x="5839241" y="3422803"/>
            <a:ext cx="1009650" cy="18716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7718" name="Text Box 6"/>
          <p:cNvSpPr txBox="1">
            <a:spLocks noChangeArrowheads="1"/>
          </p:cNvSpPr>
          <p:nvPr/>
        </p:nvSpPr>
        <p:spPr bwMode="auto">
          <a:xfrm>
            <a:off x="5623341" y="5007128"/>
            <a:ext cx="3313113"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'Delete Term'</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7718"/>
                                        </p:tgtEl>
                                        <p:attrNameLst>
                                          <p:attrName>style.visibility</p:attrName>
                                        </p:attrNameLst>
                                      </p:cBhvr>
                                      <p:to>
                                        <p:strVal val="visible"/>
                                      </p:to>
                                    </p:set>
                                    <p:animEffect transition="in" filter="fade">
                                      <p:cBhvr>
                                        <p:cTn id="7" dur="2000"/>
                                        <p:tgtEl>
                                          <p:spTgt spid="6277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7717"/>
                                        </p:tgtEl>
                                        <p:attrNameLst>
                                          <p:attrName>style.visibility</p:attrName>
                                        </p:attrNameLst>
                                      </p:cBhvr>
                                      <p:to>
                                        <p:strVal val="visible"/>
                                      </p:to>
                                    </p:set>
                                    <p:animEffect transition="in" filter="fade">
                                      <p:cBhvr>
                                        <p:cTn id="11" dur="2000"/>
                                        <p:tgtEl>
                                          <p:spTgt spid="627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7" grpId="0" animBg="1"/>
      <p:bldP spid="62771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1813" name="Line 5"/>
          <p:cNvSpPr>
            <a:spLocks noChangeShapeType="1"/>
          </p:cNvSpPr>
          <p:nvPr/>
        </p:nvSpPr>
        <p:spPr bwMode="auto">
          <a:xfrm flipH="1" flipV="1">
            <a:off x="5651500" y="4149725"/>
            <a:ext cx="433388" cy="18002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1814" name="Text Box 6"/>
          <p:cNvSpPr txBox="1">
            <a:spLocks noChangeArrowheads="1"/>
          </p:cNvSpPr>
          <p:nvPr/>
        </p:nvSpPr>
        <p:spPr bwMode="auto">
          <a:xfrm>
            <a:off x="4787900" y="5445125"/>
            <a:ext cx="39608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Now go to the 'Lists' tab: click 'Import List'</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1814"/>
                                        </p:tgtEl>
                                        <p:attrNameLst>
                                          <p:attrName>style.visibility</p:attrName>
                                        </p:attrNameLst>
                                      </p:cBhvr>
                                      <p:to>
                                        <p:strVal val="visible"/>
                                      </p:to>
                                    </p:set>
                                    <p:animEffect transition="in" filter="fade">
                                      <p:cBhvr>
                                        <p:cTn id="7" dur="2000"/>
                                        <p:tgtEl>
                                          <p:spTgt spid="6318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31813"/>
                                        </p:tgtEl>
                                        <p:attrNameLst>
                                          <p:attrName>style.visibility</p:attrName>
                                        </p:attrNameLst>
                                      </p:cBhvr>
                                      <p:to>
                                        <p:strVal val="visible"/>
                                      </p:to>
                                    </p:set>
                                    <p:animEffect transition="in" filter="fade">
                                      <p:cBhvr>
                                        <p:cTn id="11" dur="2000"/>
                                        <p:tgtEl>
                                          <p:spTgt spid="631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3" grpId="0" animBg="1"/>
      <p:bldP spid="63181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358775" y="981075"/>
            <a:ext cx="8426450" cy="5221288"/>
          </a:xfrm>
        </p:spPr>
        <p:txBody>
          <a:bodyPr/>
          <a:lstStyle/>
          <a:p>
            <a:pPr eaLnBrk="1" hangingPunct="1">
              <a:buFont typeface="Wingdings" pitchFamily="2" charset="2"/>
              <a:buNone/>
            </a:pPr>
            <a:r>
              <a:rPr lang="en-GB" dirty="0" smtClean="0"/>
              <a:t>Term lists are located within the EndNote program:</a:t>
            </a:r>
          </a:p>
          <a:p>
            <a:pPr eaLnBrk="1" hangingPunct="1">
              <a:buFont typeface="Wingdings" pitchFamily="2" charset="2"/>
              <a:buNone/>
            </a:pPr>
            <a:r>
              <a:rPr lang="en-GB" dirty="0" smtClean="0"/>
              <a:t>On a personal computer, look for the Terms Lists folder within the program software</a:t>
            </a:r>
          </a:p>
          <a:p>
            <a:pPr eaLnBrk="1" hangingPunct="1">
              <a:buFont typeface="Wingdings" pitchFamily="2" charset="2"/>
              <a:buNone/>
            </a:pPr>
            <a:r>
              <a:rPr lang="en-GB" dirty="0" smtClean="0"/>
              <a:t>On a public workstation, this can be found at:</a:t>
            </a:r>
          </a:p>
          <a:p>
            <a:pPr eaLnBrk="1" hangingPunct="1">
              <a:buFont typeface="Wingdings" pitchFamily="2" charset="2"/>
              <a:buNone/>
            </a:pPr>
            <a:r>
              <a:rPr lang="en-GB" dirty="0" smtClean="0">
                <a:solidFill>
                  <a:srgbClr val="FFFF66"/>
                </a:solidFill>
              </a:rPr>
              <a:t>My Computer </a:t>
            </a:r>
            <a:r>
              <a:rPr lang="en-GB" dirty="0" smtClean="0">
                <a:solidFill>
                  <a:srgbClr val="FFFF66"/>
                </a:solidFill>
                <a:sym typeface="Wingdings 3" pitchFamily="18" charset="2"/>
              </a:rPr>
              <a:t></a:t>
            </a:r>
            <a:r>
              <a:rPr lang="en-GB" dirty="0" smtClean="0">
                <a:solidFill>
                  <a:srgbClr val="FFFF66"/>
                </a:solidFill>
              </a:rPr>
              <a:t> OS disk (C:) </a:t>
            </a:r>
            <a:r>
              <a:rPr lang="en-GB" dirty="0" smtClean="0">
                <a:solidFill>
                  <a:srgbClr val="FFFF66"/>
                </a:solidFill>
                <a:sym typeface="Wingdings 3" pitchFamily="18" charset="2"/>
              </a:rPr>
              <a:t></a:t>
            </a:r>
            <a:r>
              <a:rPr lang="en-GB" dirty="0" smtClean="0">
                <a:solidFill>
                  <a:srgbClr val="FFFF66"/>
                </a:solidFill>
              </a:rPr>
              <a:t> Program Files (x86) </a:t>
            </a:r>
            <a:r>
              <a:rPr lang="en-GB" dirty="0" smtClean="0">
                <a:solidFill>
                  <a:srgbClr val="FFFF66"/>
                </a:solidFill>
                <a:sym typeface="Wingdings 3" pitchFamily="18" charset="2"/>
              </a:rPr>
              <a:t></a:t>
            </a:r>
            <a:r>
              <a:rPr lang="en-GB" dirty="0" smtClean="0">
                <a:solidFill>
                  <a:srgbClr val="FFFF66"/>
                </a:solidFill>
              </a:rPr>
              <a:t> EndNote X6 </a:t>
            </a:r>
            <a:r>
              <a:rPr lang="en-GB" dirty="0" smtClean="0">
                <a:solidFill>
                  <a:srgbClr val="FFFF66"/>
                </a:solidFill>
                <a:sym typeface="Wingdings 3" pitchFamily="18" charset="2"/>
              </a:rPr>
              <a:t> </a:t>
            </a:r>
            <a:r>
              <a:rPr lang="en-GB" dirty="0" smtClean="0">
                <a:solidFill>
                  <a:srgbClr val="FFFF66"/>
                </a:solidFill>
              </a:rPr>
              <a:t>Terms Lists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155</a:t>
            </a:fld>
            <a:endParaRPr lang="en-GB"/>
          </a:p>
        </p:txBody>
      </p:sp>
    </p:spTree>
  </p:cSld>
  <p:clrMapOvr>
    <a:masterClrMapping/>
  </p:clrMapOvr>
  <p:transition spd="med">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5909" name="Text Box 5"/>
          <p:cNvSpPr txBox="1">
            <a:spLocks noChangeArrowheads="1"/>
          </p:cNvSpPr>
          <p:nvPr/>
        </p:nvSpPr>
        <p:spPr bwMode="auto">
          <a:xfrm>
            <a:off x="395288" y="333375"/>
            <a:ext cx="403269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Terms List for the relevant subject area, and click 'Open'</a:t>
            </a:r>
            <a:endParaRPr lang="en-GB" sz="2400" b="1" dirty="0">
              <a:latin typeface="Lucida Sans" pitchFamily="34" charset="0"/>
              <a:sym typeface="Wingdings 3" pitchFamily="18" charset="2"/>
            </a:endParaRPr>
          </a:p>
        </p:txBody>
      </p:sp>
      <p:sp>
        <p:nvSpPr>
          <p:cNvPr id="635910" name="Oval 6"/>
          <p:cNvSpPr>
            <a:spLocks noChangeArrowheads="1"/>
          </p:cNvSpPr>
          <p:nvPr/>
        </p:nvSpPr>
        <p:spPr bwMode="auto">
          <a:xfrm>
            <a:off x="4139952" y="4437112"/>
            <a:ext cx="1962068" cy="387304"/>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5911" name="Oval 7"/>
          <p:cNvSpPr>
            <a:spLocks noChangeArrowheads="1"/>
          </p:cNvSpPr>
          <p:nvPr/>
        </p:nvSpPr>
        <p:spPr bwMode="auto">
          <a:xfrm>
            <a:off x="6082382" y="5445026"/>
            <a:ext cx="937890" cy="57626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5909"/>
                                        </p:tgtEl>
                                        <p:attrNameLst>
                                          <p:attrName>style.visibility</p:attrName>
                                        </p:attrNameLst>
                                      </p:cBhvr>
                                      <p:to>
                                        <p:strVal val="visible"/>
                                      </p:to>
                                    </p:set>
                                    <p:animEffect transition="in" filter="fade">
                                      <p:cBhvr>
                                        <p:cTn id="7" dur="2000"/>
                                        <p:tgtEl>
                                          <p:spTgt spid="63590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35910"/>
                                        </p:tgtEl>
                                        <p:attrNameLst>
                                          <p:attrName>style.visibility</p:attrName>
                                        </p:attrNameLst>
                                      </p:cBhvr>
                                      <p:to>
                                        <p:strVal val="visible"/>
                                      </p:to>
                                    </p:set>
                                    <p:animEffect transition="in" filter="fade">
                                      <p:cBhvr>
                                        <p:cTn id="11" dur="2000"/>
                                        <p:tgtEl>
                                          <p:spTgt spid="63591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35911"/>
                                        </p:tgtEl>
                                        <p:attrNameLst>
                                          <p:attrName>style.visibility</p:attrName>
                                        </p:attrNameLst>
                                      </p:cBhvr>
                                      <p:to>
                                        <p:strVal val="visible"/>
                                      </p:to>
                                    </p:set>
                                    <p:animEffect transition="in" filter="fade">
                                      <p:cBhvr>
                                        <p:cTn id="15" dur="2000"/>
                                        <p:tgtEl>
                                          <p:spTgt spid="635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9" grpId="0" animBg="1"/>
      <p:bldP spid="635910" grpId="0" animBg="1"/>
      <p:bldP spid="63591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7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7957" name="Text Box 5"/>
          <p:cNvSpPr txBox="1">
            <a:spLocks noChangeArrowheads="1"/>
          </p:cNvSpPr>
          <p:nvPr/>
        </p:nvSpPr>
        <p:spPr bwMode="auto">
          <a:xfrm>
            <a:off x="755576" y="908720"/>
            <a:ext cx="33131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A new 'Journals' term list is created</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7957"/>
                                        </p:tgtEl>
                                        <p:attrNameLst>
                                          <p:attrName>style.visibility</p:attrName>
                                        </p:attrNameLst>
                                      </p:cBhvr>
                                      <p:to>
                                        <p:strVal val="visible"/>
                                      </p:to>
                                    </p:set>
                                    <p:animEffect transition="in" filter="fade">
                                      <p:cBhvr>
                                        <p:cTn id="7" dur="2000"/>
                                        <p:tgtEl>
                                          <p:spTgt spid="637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0005" name="Text Box 5"/>
          <p:cNvSpPr txBox="1">
            <a:spLocks noChangeArrowheads="1"/>
          </p:cNvSpPr>
          <p:nvPr/>
        </p:nvSpPr>
        <p:spPr bwMode="auto">
          <a:xfrm>
            <a:off x="1691680" y="5301208"/>
            <a:ext cx="619350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Journals Term List now includes abbreviations as well as full titles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0005"/>
                                        </p:tgtEl>
                                        <p:attrNameLst>
                                          <p:attrName>style.visibility</p:attrName>
                                        </p:attrNameLst>
                                      </p:cBhvr>
                                      <p:to>
                                        <p:strVal val="visible"/>
                                      </p:to>
                                    </p:set>
                                    <p:animEffect transition="in" filter="fade">
                                      <p:cBhvr>
                                        <p:cTn id="7" dur="2000"/>
                                        <p:tgtEl>
                                          <p:spTgt spid="640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2053" name="Line 5"/>
          <p:cNvSpPr>
            <a:spLocks noChangeShapeType="1"/>
          </p:cNvSpPr>
          <p:nvPr/>
        </p:nvSpPr>
        <p:spPr bwMode="auto">
          <a:xfrm flipH="1" flipV="1">
            <a:off x="3578332" y="2348880"/>
            <a:ext cx="936675" cy="172744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2054" name="Text Box 6"/>
          <p:cNvSpPr txBox="1">
            <a:spLocks noChangeArrowheads="1"/>
          </p:cNvSpPr>
          <p:nvPr/>
        </p:nvSpPr>
        <p:spPr bwMode="auto">
          <a:xfrm>
            <a:off x="4370545" y="3788992"/>
            <a:ext cx="4537075"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To apply the abbreviations to the current referencing style and library, go to  'Edit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Output Styles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Edit '(Reference Style)'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2054"/>
                                        </p:tgtEl>
                                        <p:attrNameLst>
                                          <p:attrName>style.visibility</p:attrName>
                                        </p:attrNameLst>
                                      </p:cBhvr>
                                      <p:to>
                                        <p:strVal val="visible"/>
                                      </p:to>
                                    </p:set>
                                    <p:animEffect transition="in" filter="fade">
                                      <p:cBhvr>
                                        <p:cTn id="7" dur="2000"/>
                                        <p:tgtEl>
                                          <p:spTgt spid="6420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2053"/>
                                        </p:tgtEl>
                                        <p:attrNameLst>
                                          <p:attrName>style.visibility</p:attrName>
                                        </p:attrNameLst>
                                      </p:cBhvr>
                                      <p:to>
                                        <p:strVal val="visible"/>
                                      </p:to>
                                    </p:set>
                                    <p:animEffect transition="in" filter="fade">
                                      <p:cBhvr>
                                        <p:cTn id="11" dur="2000"/>
                                        <p:tgtEl>
                                          <p:spTgt spid="64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3" grpId="0" animBg="1"/>
      <p:bldP spid="6420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GB" smtClean="0"/>
              <a:t>Templates - how they work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a:t>
            </a:fld>
            <a:endParaRPr lang="en-GB"/>
          </a:p>
        </p:txBody>
      </p:sp>
    </p:spTree>
  </p:cSld>
  <p:clrMapOvr>
    <a:masterClrMapping/>
  </p:clrMapOvr>
  <p:transition spd="med">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4101" name="Line 5"/>
          <p:cNvSpPr>
            <a:spLocks noChangeShapeType="1"/>
          </p:cNvSpPr>
          <p:nvPr/>
        </p:nvSpPr>
        <p:spPr bwMode="auto">
          <a:xfrm flipH="1" flipV="1">
            <a:off x="827088" y="1125538"/>
            <a:ext cx="1296987" cy="24479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4102" name="Text Box 6"/>
          <p:cNvSpPr txBox="1">
            <a:spLocks noChangeArrowheads="1"/>
          </p:cNvSpPr>
          <p:nvPr/>
        </p:nvSpPr>
        <p:spPr bwMode="auto">
          <a:xfrm>
            <a:off x="1908175" y="3141663"/>
            <a:ext cx="3743325"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Go to 'Journal Names'</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4102"/>
                                        </p:tgtEl>
                                        <p:attrNameLst>
                                          <p:attrName>style.visibility</p:attrName>
                                        </p:attrNameLst>
                                      </p:cBhvr>
                                      <p:to>
                                        <p:strVal val="visible"/>
                                      </p:to>
                                    </p:set>
                                    <p:animEffect transition="in" filter="fade">
                                      <p:cBhvr>
                                        <p:cTn id="7" dur="2000"/>
                                        <p:tgtEl>
                                          <p:spTgt spid="64410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4101"/>
                                        </p:tgtEl>
                                        <p:attrNameLst>
                                          <p:attrName>style.visibility</p:attrName>
                                        </p:attrNameLst>
                                      </p:cBhvr>
                                      <p:to>
                                        <p:strVal val="visible"/>
                                      </p:to>
                                    </p:set>
                                    <p:animEffect transition="in" filter="fade">
                                      <p:cBhvr>
                                        <p:cTn id="11" dur="2000"/>
                                        <p:tgtEl>
                                          <p:spTgt spid="64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101" grpId="0" animBg="1"/>
      <p:bldP spid="644102"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6149" name="Line 5"/>
          <p:cNvSpPr>
            <a:spLocks noChangeShapeType="1"/>
          </p:cNvSpPr>
          <p:nvPr/>
        </p:nvSpPr>
        <p:spPr bwMode="auto">
          <a:xfrm flipH="1" flipV="1">
            <a:off x="2482850" y="1125537"/>
            <a:ext cx="1655762" cy="7905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6150" name="Text Box 6"/>
          <p:cNvSpPr txBox="1">
            <a:spLocks noChangeArrowheads="1"/>
          </p:cNvSpPr>
          <p:nvPr/>
        </p:nvSpPr>
        <p:spPr bwMode="auto">
          <a:xfrm>
            <a:off x="3851275" y="1773237"/>
            <a:ext cx="42481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Choose 'Abbreviation 1' and save changes to the reference style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6150"/>
                                        </p:tgtEl>
                                        <p:attrNameLst>
                                          <p:attrName>style.visibility</p:attrName>
                                        </p:attrNameLst>
                                      </p:cBhvr>
                                      <p:to>
                                        <p:strVal val="visible"/>
                                      </p:to>
                                    </p:set>
                                    <p:animEffect transition="in" filter="fade">
                                      <p:cBhvr>
                                        <p:cTn id="7" dur="2000"/>
                                        <p:tgtEl>
                                          <p:spTgt spid="64615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6149"/>
                                        </p:tgtEl>
                                        <p:attrNameLst>
                                          <p:attrName>style.visibility</p:attrName>
                                        </p:attrNameLst>
                                      </p:cBhvr>
                                      <p:to>
                                        <p:strVal val="visible"/>
                                      </p:to>
                                    </p:set>
                                    <p:animEffect transition="in" filter="fade">
                                      <p:cBhvr>
                                        <p:cTn id="11" dur="2000"/>
                                        <p:tgtEl>
                                          <p:spTgt spid="64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9" grpId="0" animBg="1"/>
      <p:bldP spid="646150"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43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8197" name="Text Box 5"/>
          <p:cNvSpPr txBox="1">
            <a:spLocks noChangeArrowheads="1"/>
          </p:cNvSpPr>
          <p:nvPr/>
        </p:nvSpPr>
        <p:spPr bwMode="auto">
          <a:xfrm>
            <a:off x="1763688" y="1020787"/>
            <a:ext cx="64087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When this reference style is applied to the library, journal titles will show in the Preview pane in abbreviated form</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8197"/>
                                        </p:tgtEl>
                                        <p:attrNameLst>
                                          <p:attrName>style.visibility</p:attrName>
                                        </p:attrNameLst>
                                      </p:cBhvr>
                                      <p:to>
                                        <p:strVal val="visible"/>
                                      </p:to>
                                    </p:set>
                                    <p:animEffect transition="in" filter="fade">
                                      <p:cBhvr>
                                        <p:cTn id="7" dur="2000"/>
                                        <p:tgtEl>
                                          <p:spTgt spid="64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70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0245" name="Line 5"/>
          <p:cNvSpPr>
            <a:spLocks noChangeShapeType="1"/>
          </p:cNvSpPr>
          <p:nvPr/>
        </p:nvSpPr>
        <p:spPr bwMode="auto">
          <a:xfrm flipH="1" flipV="1">
            <a:off x="4283968" y="6165304"/>
            <a:ext cx="1008112"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0246" name="Text Box 6"/>
          <p:cNvSpPr txBox="1">
            <a:spLocks noChangeArrowheads="1"/>
          </p:cNvSpPr>
          <p:nvPr/>
        </p:nvSpPr>
        <p:spPr bwMode="auto">
          <a:xfrm>
            <a:off x="5076056" y="5349784"/>
            <a:ext cx="388861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journal title will appear in full in the EndNote Library record</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0246"/>
                                        </p:tgtEl>
                                        <p:attrNameLst>
                                          <p:attrName>style.visibility</p:attrName>
                                        </p:attrNameLst>
                                      </p:cBhvr>
                                      <p:to>
                                        <p:strVal val="visible"/>
                                      </p:to>
                                    </p:set>
                                    <p:animEffect transition="in" filter="fade">
                                      <p:cBhvr>
                                        <p:cTn id="7" dur="2000"/>
                                        <p:tgtEl>
                                          <p:spTgt spid="65024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0245"/>
                                        </p:tgtEl>
                                        <p:attrNameLst>
                                          <p:attrName>style.visibility</p:attrName>
                                        </p:attrNameLst>
                                      </p:cBhvr>
                                      <p:to>
                                        <p:strVal val="visible"/>
                                      </p:to>
                                    </p:set>
                                    <p:animEffect transition="in" filter="fade">
                                      <p:cBhvr>
                                        <p:cTn id="11" dur="2000"/>
                                        <p:tgtEl>
                                          <p:spTgt spid="65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5" grpId="0" animBg="1"/>
      <p:bldP spid="65024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 chapters into a single document</a:t>
            </a:r>
            <a:endParaRPr lang="en-GB" dirty="0"/>
          </a:p>
        </p:txBody>
      </p:sp>
      <p:sp>
        <p:nvSpPr>
          <p:cNvPr id="3" name="Content Placeholder 2"/>
          <p:cNvSpPr>
            <a:spLocks noGrp="1"/>
          </p:cNvSpPr>
          <p:nvPr>
            <p:ph idx="1"/>
          </p:nvPr>
        </p:nvSpPr>
        <p:spPr/>
        <p:txBody>
          <a:bodyPr/>
          <a:lstStyle/>
          <a:p>
            <a:r>
              <a:rPr lang="en-GB" dirty="0" smtClean="0"/>
              <a:t>Separate Word documents with their own reference list can be combined into a single document</a:t>
            </a:r>
          </a:p>
          <a:p>
            <a:r>
              <a:rPr lang="en-GB" dirty="0" smtClean="0"/>
              <a:t>Choose whether to have:</a:t>
            </a:r>
          </a:p>
          <a:p>
            <a:pPr lvl="1"/>
            <a:r>
              <a:rPr lang="en-GB" dirty="0"/>
              <a:t>a</a:t>
            </a:r>
            <a:r>
              <a:rPr lang="en-GB" dirty="0" smtClean="0"/>
              <a:t> reference list at the end of each chapter</a:t>
            </a:r>
          </a:p>
          <a:p>
            <a:pPr lvl="1"/>
            <a:r>
              <a:rPr lang="en-GB" dirty="0"/>
              <a:t>a</a:t>
            </a:r>
            <a:r>
              <a:rPr lang="en-GB" dirty="0" smtClean="0"/>
              <a:t> combined reference list at the end of the complete new document</a:t>
            </a:r>
          </a:p>
          <a:p>
            <a:pPr lvl="1"/>
            <a:r>
              <a:rPr lang="en-GB" dirty="0" smtClean="0"/>
              <a:t>or both!</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164</a:t>
            </a:fld>
            <a:endParaRPr lang="en-GB"/>
          </a:p>
        </p:txBody>
      </p:sp>
    </p:spTree>
    <p:extLst>
      <p:ext uri="{BB962C8B-B14F-4D97-AF65-F5344CB8AC3E}">
        <p14:creationId xmlns:p14="http://schemas.microsoft.com/office/powerpoint/2010/main" val="4104722891"/>
      </p:ext>
    </p:extLst>
  </p:cSld>
  <p:clrMapOvr>
    <a:masterClrMapping/>
  </p:clrMapOvr>
  <p:transition spd="med">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165</a:t>
            </a:fld>
            <a:endParaRPr lang="en-GB"/>
          </a:p>
        </p:txBody>
      </p:sp>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3419872" y="2852935"/>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First create a new Word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17858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166</a:t>
            </a:fld>
            <a:endParaRPr lang="en-GB"/>
          </a:p>
        </p:txBody>
      </p:sp>
      <p:pic>
        <p:nvPicPr>
          <p:cNvPr id="1136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34" y="23610"/>
            <a:ext cx="9138866" cy="68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251519" y="5157192"/>
            <a:ext cx="4323047"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These chapters currently have separate reference lists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140811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167</a:t>
            </a:fld>
            <a:endParaRPr lang="en-GB"/>
          </a:p>
        </p:txBody>
      </p:sp>
      <p:pic>
        <p:nvPicPr>
          <p:cNvPr id="1146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4788024" y="2276872"/>
            <a:ext cx="388843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Copy and paste the text from each chapter in turn into the new Word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088661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168</a:t>
            </a:fld>
            <a:endParaRPr lang="en-GB"/>
          </a:p>
        </p:txBody>
      </p:sp>
      <p:pic>
        <p:nvPicPr>
          <p:cNvPr id="1157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984" y="15583"/>
            <a:ext cx="9125016" cy="684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1043608" y="4797152"/>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Insert a section break at the end of each chapter text</a:t>
            </a:r>
            <a:endParaRPr lang="en-GB" sz="2400" b="1" dirty="0">
              <a:solidFill>
                <a:srgbClr val="000000"/>
              </a:solidFill>
              <a:latin typeface="Lucida Sans" pitchFamily="34" charset="0"/>
            </a:endParaRPr>
          </a:p>
        </p:txBody>
      </p:sp>
      <p:cxnSp>
        <p:nvCxnSpPr>
          <p:cNvPr id="6" name="Straight Arrow Connector 5"/>
          <p:cNvCxnSpPr/>
          <p:nvPr/>
        </p:nvCxnSpPr>
        <p:spPr>
          <a:xfrm flipH="1" flipV="1">
            <a:off x="5220072" y="2636912"/>
            <a:ext cx="1817948" cy="100811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5220072" y="3405193"/>
            <a:ext cx="36358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'Page Layout </a:t>
            </a:r>
            <a:r>
              <a:rPr lang="en-GB" sz="2400" b="1" dirty="0" smtClean="0">
                <a:solidFill>
                  <a:srgbClr val="000000"/>
                </a:solidFill>
                <a:latin typeface="Lucida Sans" pitchFamily="34" charset="0"/>
                <a:sym typeface="Wingdings"/>
              </a:rPr>
              <a:t> Breaks  Next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185342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169</a:t>
            </a:fld>
            <a:endParaRPr lang="en-GB"/>
          </a:p>
        </p:txBody>
      </p:sp>
      <p:pic>
        <p:nvPicPr>
          <p:cNvPr id="1177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7" y="0"/>
            <a:ext cx="9143483" cy="685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4283968" y="4437112"/>
            <a:ext cx="42484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Repeat for each chapter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80909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27" y="36513"/>
            <a:ext cx="9142173" cy="685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5"/>
          <p:cNvSpPr txBox="1">
            <a:spLocks noChangeArrowheads="1"/>
          </p:cNvSpPr>
          <p:nvPr/>
        </p:nvSpPr>
        <p:spPr bwMode="auto">
          <a:xfrm>
            <a:off x="4716463" y="2205038"/>
            <a:ext cx="3887787"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 number of templates are already created: use the Reference Types list to create others</a:t>
            </a:r>
            <a:endParaRPr lang="en-GB"/>
          </a:p>
        </p:txBody>
      </p:sp>
      <p:sp>
        <p:nvSpPr>
          <p:cNvPr id="46086" name="Text Box 6"/>
          <p:cNvSpPr txBox="1">
            <a:spLocks noChangeArrowheads="1"/>
          </p:cNvSpPr>
          <p:nvPr/>
        </p:nvSpPr>
        <p:spPr bwMode="auto">
          <a:xfrm>
            <a:off x="4716463" y="472440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Generic is used if there is no template for a given reference type</a:t>
            </a:r>
            <a:endParaRPr lang="en-GB"/>
          </a:p>
        </p:txBody>
      </p:sp>
      <p:sp>
        <p:nvSpPr>
          <p:cNvPr id="46092" name="Text Box 12"/>
          <p:cNvSpPr txBox="1">
            <a:spLocks noChangeArrowheads="1"/>
          </p:cNvSpPr>
          <p:nvPr/>
        </p:nvSpPr>
        <p:spPr bwMode="auto">
          <a:xfrm>
            <a:off x="4716463" y="4762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Templates control the appearance of the bibliographic record</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a:t>
            </a:fld>
            <a:endParaRPr lang="en-GB"/>
          </a:p>
        </p:txBody>
      </p:sp>
    </p:spTree>
    <p:extLst>
      <p:ext uri="{BB962C8B-B14F-4D97-AF65-F5344CB8AC3E}">
        <p14:creationId xmlns:p14="http://schemas.microsoft.com/office/powerpoint/2010/main" val="1063484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92"/>
                                        </p:tgtEl>
                                        <p:attrNameLst>
                                          <p:attrName>style.visibility</p:attrName>
                                        </p:attrNameLst>
                                      </p:cBhvr>
                                      <p:to>
                                        <p:strVal val="visible"/>
                                      </p:to>
                                    </p:set>
                                    <p:animEffect transition="in" filter="fade">
                                      <p:cBhvr>
                                        <p:cTn id="7" dur="2000"/>
                                        <p:tgtEl>
                                          <p:spTgt spid="4609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085"/>
                                        </p:tgtEl>
                                        <p:attrNameLst>
                                          <p:attrName>style.visibility</p:attrName>
                                        </p:attrNameLst>
                                      </p:cBhvr>
                                      <p:to>
                                        <p:strVal val="visible"/>
                                      </p:to>
                                    </p:set>
                                    <p:animEffect transition="in" filter="fade">
                                      <p:cBhvr>
                                        <p:cTn id="11" dur="2000"/>
                                        <p:tgtEl>
                                          <p:spTgt spid="460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fade">
                                      <p:cBhvr>
                                        <p:cTn id="15"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9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499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170</a:t>
            </a:fld>
            <a:endParaRPr lang="en-GB"/>
          </a:p>
        </p:txBody>
      </p:sp>
      <p:sp>
        <p:nvSpPr>
          <p:cNvPr id="3" name="Oval 2"/>
          <p:cNvSpPr/>
          <p:nvPr/>
        </p:nvSpPr>
        <p:spPr>
          <a:xfrm>
            <a:off x="2123728" y="2062136"/>
            <a:ext cx="1872208"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4561993" y="1124744"/>
            <a:ext cx="368241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Styles  Edit </a:t>
            </a:r>
            <a:r>
              <a:rPr lang="en-GB" sz="2400" b="1" dirty="0">
                <a:solidFill>
                  <a:srgbClr val="000000"/>
                </a:solidFill>
                <a:latin typeface="Lucida Sans" pitchFamily="34" charset="0"/>
                <a:sym typeface="Wingdings"/>
              </a:rPr>
              <a:t>"</a:t>
            </a:r>
            <a:r>
              <a:rPr lang="en-GB" sz="2400" b="1" dirty="0" smtClean="0">
                <a:solidFill>
                  <a:srgbClr val="000000"/>
                </a:solidFill>
                <a:latin typeface="Lucida Sans" pitchFamily="34" charset="0"/>
                <a:sym typeface="Wingdings"/>
              </a:rPr>
              <a:t>Reference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183681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171</a:t>
            </a:fld>
            <a:endParaRPr lang="en-GB"/>
          </a:p>
        </p:txBody>
      </p:sp>
      <p:cxnSp>
        <p:nvCxnSpPr>
          <p:cNvPr id="5" name="Straight Arrow Connector 4"/>
          <p:cNvCxnSpPr/>
          <p:nvPr/>
        </p:nvCxnSpPr>
        <p:spPr>
          <a:xfrm flipH="1" flipV="1">
            <a:off x="683568" y="1268760"/>
            <a:ext cx="2088232" cy="25922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1691680" y="3443702"/>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'Sections' tab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161799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426" y="5233"/>
            <a:ext cx="9177426" cy="688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172</a:t>
            </a:fld>
            <a:endParaRPr lang="en-GB"/>
          </a:p>
        </p:txBody>
      </p:sp>
      <p:sp>
        <p:nvSpPr>
          <p:cNvPr id="3" name="TextBox 2"/>
          <p:cNvSpPr txBox="1"/>
          <p:nvPr/>
        </p:nvSpPr>
        <p:spPr bwMode="auto">
          <a:xfrm>
            <a:off x="3995936" y="5301208"/>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'OK' to create bibliography</a:t>
            </a:r>
            <a:endParaRPr lang="en-GB" sz="2400" b="1" dirty="0">
              <a:solidFill>
                <a:srgbClr val="000000"/>
              </a:solidFill>
              <a:latin typeface="Lucida Sans" pitchFamily="34" charset="0"/>
            </a:endParaRPr>
          </a:p>
        </p:txBody>
      </p:sp>
      <p:sp>
        <p:nvSpPr>
          <p:cNvPr id="4" name="Oval 3"/>
          <p:cNvSpPr/>
          <p:nvPr/>
        </p:nvSpPr>
        <p:spPr>
          <a:xfrm>
            <a:off x="3995936" y="4509120"/>
            <a:ext cx="864096" cy="3600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352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173</a:t>
            </a:fld>
            <a:endParaRPr lang="en-GB"/>
          </a:p>
        </p:txBody>
      </p:sp>
      <p:pic>
        <p:nvPicPr>
          <p:cNvPr id="1679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3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001086"/>
      </p:ext>
    </p:extLst>
  </p:cSld>
  <p:clrMapOvr>
    <a:masterClrMapping/>
  </p:clrMapOvr>
  <p:transition spd="med">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174</a:t>
            </a:fld>
            <a:endParaRPr lang="en-GB"/>
          </a:p>
        </p:txBody>
      </p:sp>
      <p:cxnSp>
        <p:nvCxnSpPr>
          <p:cNvPr id="5" name="Straight Arrow Connector 4"/>
          <p:cNvCxnSpPr/>
          <p:nvPr/>
        </p:nvCxnSpPr>
        <p:spPr>
          <a:xfrm flipH="1" flipV="1">
            <a:off x="3563888" y="2276872"/>
            <a:ext cx="1800200" cy="194421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347864" y="4005064"/>
            <a:ext cx="49685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this option to create both section and end of document bibliographies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381405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07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175</a:t>
            </a:fld>
            <a:endParaRPr lang="en-GB"/>
          </a:p>
        </p:txBody>
      </p:sp>
      <p:sp>
        <p:nvSpPr>
          <p:cNvPr id="3" name="TextBox 2"/>
          <p:cNvSpPr txBox="1"/>
          <p:nvPr/>
        </p:nvSpPr>
        <p:spPr bwMode="auto">
          <a:xfrm>
            <a:off x="5157936" y="3068960"/>
            <a:ext cx="331236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End of section bibliographies are created….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6230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176</a:t>
            </a:fld>
            <a:endParaRPr lang="en-GB"/>
          </a:p>
        </p:txBody>
      </p:sp>
      <p:sp>
        <p:nvSpPr>
          <p:cNvPr id="3" name="TextBox 2"/>
          <p:cNvSpPr txBox="1"/>
          <p:nvPr/>
        </p:nvSpPr>
        <p:spPr bwMode="auto">
          <a:xfrm>
            <a:off x="4860032" y="3573016"/>
            <a:ext cx="3649171"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full bibliography is created at the end of the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885218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177</a:t>
            </a:fld>
            <a:endParaRPr lang="en-GB"/>
          </a:p>
        </p:txBody>
      </p:sp>
      <p:sp>
        <p:nvSpPr>
          <p:cNvPr id="3" name="TextBox 2"/>
          <p:cNvSpPr txBox="1"/>
          <p:nvPr/>
        </p:nvSpPr>
        <p:spPr bwMode="auto">
          <a:xfrm>
            <a:off x="5436096" y="1412776"/>
            <a:ext cx="30963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Create a single numbered list if required.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13525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178</a:t>
            </a:fld>
            <a:endParaRPr lang="en-GB"/>
          </a:p>
        </p:txBody>
      </p:sp>
      <p:sp>
        <p:nvSpPr>
          <p:cNvPr id="3" name="TextBox 2"/>
          <p:cNvSpPr txBox="1"/>
          <p:nvPr/>
        </p:nvSpPr>
        <p:spPr bwMode="auto">
          <a:xfrm>
            <a:off x="5508104" y="764704"/>
            <a:ext cx="288032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Sections can be renumbered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831795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 the EndNote Library</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179</a:t>
            </a:fld>
            <a:endParaRPr lang="en-GB"/>
          </a:p>
        </p:txBody>
      </p:sp>
    </p:spTree>
    <p:extLst>
      <p:ext uri="{BB962C8B-B14F-4D97-AF65-F5344CB8AC3E}">
        <p14:creationId xmlns:p14="http://schemas.microsoft.com/office/powerpoint/2010/main" val="298131906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830" y="0"/>
            <a:ext cx="9174830" cy="688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7" name="Text Box 5"/>
          <p:cNvSpPr txBox="1">
            <a:spLocks noChangeArrowheads="1"/>
          </p:cNvSpPr>
          <p:nvPr/>
        </p:nvSpPr>
        <p:spPr bwMode="auto">
          <a:xfrm>
            <a:off x="4643438" y="3068638"/>
            <a:ext cx="41767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 Names are replaced by the contents of that field in the individual EndNote record</a:t>
            </a:r>
            <a:endParaRPr lang="en-GB"/>
          </a:p>
        </p:txBody>
      </p:sp>
      <p:sp>
        <p:nvSpPr>
          <p:cNvPr id="115718" name="Text Box 6"/>
          <p:cNvSpPr txBox="1">
            <a:spLocks noChangeArrowheads="1"/>
          </p:cNvSpPr>
          <p:nvPr/>
        </p:nvSpPr>
        <p:spPr bwMode="auto">
          <a:xfrm>
            <a:off x="4932363" y="5589588"/>
            <a:ext cx="38877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Other characters are displayed 'as is'</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18</a:t>
            </a:fld>
            <a:endParaRPr lang="en-GB"/>
          </a:p>
        </p:txBody>
      </p:sp>
    </p:spTree>
    <p:extLst>
      <p:ext uri="{BB962C8B-B14F-4D97-AF65-F5344CB8AC3E}">
        <p14:creationId xmlns:p14="http://schemas.microsoft.com/office/powerpoint/2010/main" val="2788538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2000"/>
                                        <p:tgtEl>
                                          <p:spTgt spid="11571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5718"/>
                                        </p:tgtEl>
                                        <p:attrNameLst>
                                          <p:attrName>style.visibility</p:attrName>
                                        </p:attrNameLst>
                                      </p:cBhvr>
                                      <p:to>
                                        <p:strVal val="visible"/>
                                      </p:to>
                                    </p:set>
                                    <p:animEffect transition="in" filter="fade">
                                      <p:cBhvr>
                                        <p:cTn id="11" dur="20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180</a:t>
            </a:fld>
            <a:endParaRPr lang="en-GB"/>
          </a:p>
        </p:txBody>
      </p:sp>
      <p:sp>
        <p:nvSpPr>
          <p:cNvPr id="3" name="TextBox 2"/>
          <p:cNvSpPr txBox="1"/>
          <p:nvPr/>
        </p:nvSpPr>
        <p:spPr bwMode="auto">
          <a:xfrm>
            <a:off x="3635896" y="2924944"/>
            <a:ext cx="4392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File </a:t>
            </a:r>
            <a:r>
              <a:rPr lang="en-GB" sz="2400" b="1" dirty="0" smtClean="0">
                <a:solidFill>
                  <a:srgbClr val="000000"/>
                </a:solidFill>
                <a:latin typeface="Lucida Sans" pitchFamily="34" charset="0"/>
                <a:sym typeface="Wingdings"/>
              </a:rPr>
              <a:t> Compressed Library (.</a:t>
            </a:r>
            <a:r>
              <a:rPr lang="en-GB" sz="2400" b="1" dirty="0" err="1" smtClean="0">
                <a:solidFill>
                  <a:srgbClr val="000000"/>
                </a:solidFill>
                <a:latin typeface="Lucida Sans" pitchFamily="34" charset="0"/>
                <a:sym typeface="Wingdings"/>
              </a:rPr>
              <a:t>enlx</a:t>
            </a:r>
            <a:r>
              <a:rPr lang="en-GB" sz="2400" b="1" dirty="0" smtClean="0">
                <a:solidFill>
                  <a:srgbClr val="000000"/>
                </a:solidFill>
                <a:latin typeface="Lucida Sans" pitchFamily="34" charset="0"/>
                <a:sym typeface="Wingdings"/>
              </a:rPr>
              <a:t>)…</a:t>
            </a:r>
            <a:endParaRPr lang="en-GB" sz="2400" b="1" dirty="0">
              <a:solidFill>
                <a:srgbClr val="000000"/>
              </a:solidFill>
              <a:latin typeface="Lucida Sans" pitchFamily="34" charset="0"/>
            </a:endParaRPr>
          </a:p>
        </p:txBody>
      </p:sp>
      <p:sp>
        <p:nvSpPr>
          <p:cNvPr id="4" name="Oval 3"/>
          <p:cNvSpPr/>
          <p:nvPr/>
        </p:nvSpPr>
        <p:spPr>
          <a:xfrm>
            <a:off x="107504" y="2528498"/>
            <a:ext cx="2520280"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9597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5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181</a:t>
            </a:fld>
            <a:endParaRPr lang="en-GB"/>
          </a:p>
        </p:txBody>
      </p:sp>
      <p:sp>
        <p:nvSpPr>
          <p:cNvPr id="3" name="TextBox 2"/>
          <p:cNvSpPr txBox="1"/>
          <p:nvPr/>
        </p:nvSpPr>
        <p:spPr bwMode="auto">
          <a:xfrm>
            <a:off x="3203848" y="5013176"/>
            <a:ext cx="36004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to export all or part of the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40446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750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182</a:t>
            </a:fld>
            <a:endParaRPr lang="en-GB"/>
          </a:p>
        </p:txBody>
      </p:sp>
      <p:sp>
        <p:nvSpPr>
          <p:cNvPr id="3" name="TextBox 2"/>
          <p:cNvSpPr txBox="1"/>
          <p:nvPr/>
        </p:nvSpPr>
        <p:spPr bwMode="auto">
          <a:xfrm>
            <a:off x="4574776" y="4941168"/>
            <a:ext cx="30935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Single groups can be selected</a:t>
            </a:r>
            <a:endParaRPr lang="en-GB" sz="2400" b="1" dirty="0">
              <a:solidFill>
                <a:srgbClr val="000000"/>
              </a:solidFill>
              <a:latin typeface="Lucida Sans" pitchFamily="34" charset="0"/>
            </a:endParaRPr>
          </a:p>
        </p:txBody>
      </p:sp>
      <p:sp>
        <p:nvSpPr>
          <p:cNvPr id="4" name="Oval 3"/>
          <p:cNvSpPr/>
          <p:nvPr/>
        </p:nvSpPr>
        <p:spPr>
          <a:xfrm>
            <a:off x="4355976" y="3717032"/>
            <a:ext cx="2016224"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05112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183</a:t>
            </a:fld>
            <a:endParaRPr lang="en-GB"/>
          </a:p>
        </p:txBody>
      </p:sp>
      <p:sp>
        <p:nvSpPr>
          <p:cNvPr id="4" name="TextBox 3"/>
          <p:cNvSpPr txBox="1"/>
          <p:nvPr/>
        </p:nvSpPr>
        <p:spPr bwMode="auto">
          <a:xfrm>
            <a:off x="539552" y="5517232"/>
            <a:ext cx="48965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a location for the Compressed Library and click 'Save'</a:t>
            </a:r>
            <a:endParaRPr lang="en-GB" sz="2400" b="1" dirty="0">
              <a:solidFill>
                <a:srgbClr val="000000"/>
              </a:solidFill>
              <a:latin typeface="Lucida Sans" pitchFamily="34" charset="0"/>
            </a:endParaRPr>
          </a:p>
        </p:txBody>
      </p:sp>
      <p:sp>
        <p:nvSpPr>
          <p:cNvPr id="5" name="Oval 4"/>
          <p:cNvSpPr/>
          <p:nvPr/>
        </p:nvSpPr>
        <p:spPr>
          <a:xfrm>
            <a:off x="4860032" y="4302805"/>
            <a:ext cx="1368152"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9371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184</a:t>
            </a:fld>
            <a:endParaRPr lang="en-GB"/>
          </a:p>
        </p:txBody>
      </p:sp>
      <p:pic>
        <p:nvPicPr>
          <p:cNvPr id="1136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700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2843808" y="1844824"/>
            <a:ext cx="453650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compressed file opens as a full EndNote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05916482"/>
      </p:ext>
    </p:extLst>
  </p:cSld>
  <p:clrMapOvr>
    <a:masterClrMapping/>
  </p:clrMapOvr>
  <p:transition spd="med">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GB" smtClean="0"/>
              <a:t>Export references from external databases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185</a:t>
            </a:fld>
            <a:endParaRPr lang="en-GB"/>
          </a:p>
        </p:txBody>
      </p:sp>
    </p:spTree>
  </p:cSld>
  <p:clrMapOvr>
    <a:masterClrMapping/>
  </p:clrMapOvr>
  <p:transition spd="med">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 from OVID databases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186</a:t>
            </a:fld>
            <a:endParaRPr lang="en-GB"/>
          </a:p>
        </p:txBody>
      </p:sp>
    </p:spTree>
    <p:extLst>
      <p:ext uri="{BB962C8B-B14F-4D97-AF65-F5344CB8AC3E}">
        <p14:creationId xmlns:p14="http://schemas.microsoft.com/office/powerpoint/2010/main" val="1208687611"/>
      </p:ext>
    </p:extLst>
  </p:cSld>
  <p:clrMapOvr>
    <a:masterClrMapping/>
  </p:clrMapOvr>
  <p:transition spd="med">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187</a:t>
            </a:fld>
            <a:endParaRPr lang="en-GB"/>
          </a:p>
        </p:txBody>
      </p:sp>
      <p:pic>
        <p:nvPicPr>
          <p:cNvPr id="143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bwMode="auto">
          <a:xfrm>
            <a:off x="4932040" y="620688"/>
            <a:ext cx="374441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This is the Medline home page</a:t>
            </a:r>
            <a:endParaRPr lang="en-GB" sz="2400" b="1" dirty="0">
              <a:solidFill>
                <a:srgbClr val="000000"/>
              </a:solidFill>
              <a:latin typeface="Lucida Sans" pitchFamily="34" charset="0"/>
            </a:endParaRPr>
          </a:p>
        </p:txBody>
      </p:sp>
      <p:sp>
        <p:nvSpPr>
          <p:cNvPr id="5" name="TextBox 4"/>
          <p:cNvSpPr txBox="1"/>
          <p:nvPr/>
        </p:nvSpPr>
        <p:spPr bwMode="auto">
          <a:xfrm>
            <a:off x="4932040" y="5013176"/>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Carry out a simple search for 'diabetes'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41002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1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188</a:t>
            </a:fld>
            <a:endParaRPr lang="en-GB"/>
          </a:p>
        </p:txBody>
      </p:sp>
      <p:pic>
        <p:nvPicPr>
          <p:cNvPr id="144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71" y="0"/>
            <a:ext cx="9136529" cy="685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6588224" y="3426198"/>
            <a:ext cx="720080" cy="93890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716016" y="4149080"/>
            <a:ext cx="309634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'Display' to view the results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8233248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189</a:t>
            </a:fld>
            <a:endParaRPr lang="en-GB"/>
          </a:p>
        </p:txBody>
      </p:sp>
      <p:pic>
        <p:nvPicPr>
          <p:cNvPr id="145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flipV="1">
            <a:off x="3059832" y="4437112"/>
            <a:ext cx="1800200" cy="19947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572000" y="4221088"/>
            <a:ext cx="288032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boxes for required papers</a:t>
            </a:r>
            <a:endParaRPr lang="en-GB" sz="2400" b="1" dirty="0">
              <a:solidFill>
                <a:srgbClr val="000000"/>
              </a:solidFill>
              <a:latin typeface="Lucida Sans" pitchFamily="34" charset="0"/>
            </a:endParaRPr>
          </a:p>
        </p:txBody>
      </p:sp>
      <p:cxnSp>
        <p:nvCxnSpPr>
          <p:cNvPr id="8" name="Straight Arrow Connector 7"/>
          <p:cNvCxnSpPr/>
          <p:nvPr/>
        </p:nvCxnSpPr>
        <p:spPr>
          <a:xfrm flipV="1">
            <a:off x="5292080" y="1700808"/>
            <a:ext cx="504056" cy="115212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bwMode="auto">
          <a:xfrm>
            <a:off x="4550896" y="2620362"/>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When all selections have been made, go to 'Export'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863722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1" name="Text Box 5"/>
          <p:cNvSpPr txBox="1">
            <a:spLocks noChangeArrowheads="1"/>
          </p:cNvSpPr>
          <p:nvPr/>
        </p:nvSpPr>
        <p:spPr bwMode="auto">
          <a:xfrm>
            <a:off x="4787900" y="46529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Fields are displayed with the format used for the Field Name</a:t>
            </a:r>
            <a:endParaRPr lang="en-GB"/>
          </a:p>
        </p:txBody>
      </p:sp>
      <p:sp>
        <p:nvSpPr>
          <p:cNvPr id="116742" name="Line 6"/>
          <p:cNvSpPr>
            <a:spLocks noChangeShapeType="1"/>
          </p:cNvSpPr>
          <p:nvPr/>
        </p:nvSpPr>
        <p:spPr bwMode="auto">
          <a:xfrm flipH="1" flipV="1">
            <a:off x="3348038" y="836613"/>
            <a:ext cx="1800225" cy="12969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3" name="Text Box 7"/>
          <p:cNvSpPr txBox="1">
            <a:spLocks noChangeArrowheads="1"/>
          </p:cNvSpPr>
          <p:nvPr/>
        </p:nvSpPr>
        <p:spPr bwMode="auto">
          <a:xfrm>
            <a:off x="4716463" y="1844675"/>
            <a:ext cx="3887787"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Apply Bold, Italic Underline, Superscript or Subscript to the Field Name using the toolbar icons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19</a:t>
            </a:fld>
            <a:endParaRPr lang="en-GB"/>
          </a:p>
        </p:txBody>
      </p:sp>
    </p:spTree>
    <p:extLst>
      <p:ext uri="{BB962C8B-B14F-4D97-AF65-F5344CB8AC3E}">
        <p14:creationId xmlns:p14="http://schemas.microsoft.com/office/powerpoint/2010/main" val="42381860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1"/>
                                        </p:tgtEl>
                                        <p:attrNameLst>
                                          <p:attrName>style.visibility</p:attrName>
                                        </p:attrNameLst>
                                      </p:cBhvr>
                                      <p:to>
                                        <p:strVal val="visible"/>
                                      </p:to>
                                    </p:set>
                                    <p:animEffect transition="in" filter="fade">
                                      <p:cBhvr>
                                        <p:cTn id="7" dur="2000"/>
                                        <p:tgtEl>
                                          <p:spTgt spid="1167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fade">
                                      <p:cBhvr>
                                        <p:cTn id="11" dur="2000"/>
                                        <p:tgtEl>
                                          <p:spTgt spid="116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6742"/>
                                        </p:tgtEl>
                                        <p:attrNameLst>
                                          <p:attrName>style.visibility</p:attrName>
                                        </p:attrNameLst>
                                      </p:cBhvr>
                                      <p:to>
                                        <p:strVal val="visible"/>
                                      </p:to>
                                    </p:set>
                                    <p:animEffect transition="in" filter="fade">
                                      <p:cBhvr>
                                        <p:cTn id="15"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nimBg="1"/>
      <p:bldP spid="116742" grpId="0" animBg="1"/>
      <p:bldP spid="11674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190</a:t>
            </a:fld>
            <a:endParaRPr lang="en-GB"/>
          </a:p>
        </p:txBody>
      </p:sp>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bwMode="auto">
          <a:xfrm>
            <a:off x="1125672" y="3013501"/>
            <a:ext cx="25922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'Export to EndNote'</a:t>
            </a:r>
            <a:endParaRPr lang="en-GB" sz="2400" b="1" dirty="0">
              <a:solidFill>
                <a:srgbClr val="000000"/>
              </a:solidFill>
              <a:latin typeface="Lucida Sans" pitchFamily="34" charset="0"/>
            </a:endParaRPr>
          </a:p>
        </p:txBody>
      </p:sp>
      <p:sp>
        <p:nvSpPr>
          <p:cNvPr id="5" name="Oval 4"/>
          <p:cNvSpPr/>
          <p:nvPr/>
        </p:nvSpPr>
        <p:spPr>
          <a:xfrm>
            <a:off x="4572000" y="3013501"/>
            <a:ext cx="1512168" cy="70353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35726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191</a:t>
            </a:fld>
            <a:endParaRPr lang="en-GB"/>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519" y="11296"/>
            <a:ext cx="9162519" cy="687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bwMode="auto">
          <a:xfrm>
            <a:off x="395536" y="2708920"/>
            <a:ext cx="352839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Then choose the 'Complete Reference' option</a:t>
            </a:r>
            <a:endParaRPr lang="en-GB" sz="2400" b="1" dirty="0">
              <a:solidFill>
                <a:srgbClr val="000000"/>
              </a:solidFill>
              <a:latin typeface="Lucida Sans" pitchFamily="34" charset="0"/>
            </a:endParaRPr>
          </a:p>
        </p:txBody>
      </p:sp>
      <p:sp>
        <p:nvSpPr>
          <p:cNvPr id="5" name="Oval 4"/>
          <p:cNvSpPr/>
          <p:nvPr/>
        </p:nvSpPr>
        <p:spPr>
          <a:xfrm>
            <a:off x="4283968" y="3717032"/>
            <a:ext cx="1584176"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9001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192</a:t>
            </a:fld>
            <a:endParaRPr lang="en-GB"/>
          </a:p>
        </p:txBody>
      </p:sp>
      <p:sp>
        <p:nvSpPr>
          <p:cNvPr id="3" name="TextBox 2"/>
          <p:cNvSpPr txBox="1"/>
          <p:nvPr/>
        </p:nvSpPr>
        <p:spPr bwMode="auto">
          <a:xfrm>
            <a:off x="3707904" y="2852936"/>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References are imported as a temporary group</a:t>
            </a:r>
            <a:endParaRPr lang="en-GB" sz="2400" b="1" dirty="0">
              <a:solidFill>
                <a:srgbClr val="000000"/>
              </a:solidFill>
              <a:latin typeface="Lucida Sans" pitchFamily="34" charset="0"/>
            </a:endParaRPr>
          </a:p>
        </p:txBody>
      </p:sp>
      <p:sp>
        <p:nvSpPr>
          <p:cNvPr id="4" name="TextBox 3"/>
          <p:cNvSpPr txBox="1"/>
          <p:nvPr/>
        </p:nvSpPr>
        <p:spPr bwMode="auto">
          <a:xfrm>
            <a:off x="3707904" y="4293096"/>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any entry to view full details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3119381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39" y="34280"/>
            <a:ext cx="9098293" cy="68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193</a:t>
            </a:fld>
            <a:endParaRPr lang="en-GB"/>
          </a:p>
        </p:txBody>
      </p:sp>
      <p:cxnSp>
        <p:nvCxnSpPr>
          <p:cNvPr id="5" name="Straight Arrow Connector 4"/>
          <p:cNvCxnSpPr/>
          <p:nvPr/>
        </p:nvCxnSpPr>
        <p:spPr>
          <a:xfrm flipH="1">
            <a:off x="2987824" y="3429000"/>
            <a:ext cx="2160240" cy="144016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355976" y="2780928"/>
            <a:ext cx="31683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Follow the link to the full Medline database record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809657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 from EBSCO databases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194</a:t>
            </a:fld>
            <a:endParaRPr lang="en-GB"/>
          </a:p>
        </p:txBody>
      </p:sp>
    </p:spTree>
    <p:extLst>
      <p:ext uri="{BB962C8B-B14F-4D97-AF65-F5344CB8AC3E}">
        <p14:creationId xmlns:p14="http://schemas.microsoft.com/office/powerpoint/2010/main" val="36792000"/>
      </p:ext>
    </p:extLst>
  </p:cSld>
  <p:clrMapOvr>
    <a:masterClrMapping/>
  </p:clrMapOvr>
  <p:transition spd="med">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195</a:t>
            </a:fld>
            <a:endParaRPr lang="en-GB"/>
          </a:p>
        </p:txBody>
      </p:sp>
      <p:pic>
        <p:nvPicPr>
          <p:cNvPr id="148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3131840" y="3429000"/>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This is the CINAHL home page</a:t>
            </a:r>
            <a:endParaRPr lang="en-GB" sz="2400" b="1" dirty="0">
              <a:solidFill>
                <a:srgbClr val="000000"/>
              </a:solidFill>
              <a:latin typeface="Lucida Sans" pitchFamily="34" charset="0"/>
            </a:endParaRPr>
          </a:p>
        </p:txBody>
      </p:sp>
      <p:sp>
        <p:nvSpPr>
          <p:cNvPr id="5" name="TextBox 4"/>
          <p:cNvSpPr txBox="1"/>
          <p:nvPr/>
        </p:nvSpPr>
        <p:spPr bwMode="auto">
          <a:xfrm>
            <a:off x="3131840" y="4797152"/>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Carry out a simple search for 'diabetes'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923378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196</a:t>
            </a:fld>
            <a:endParaRPr lang="en-GB"/>
          </a:p>
        </p:txBody>
      </p:sp>
      <p:pic>
        <p:nvPicPr>
          <p:cNvPr id="149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144" y="1424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292080" y="2075656"/>
            <a:ext cx="390624" cy="214543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666480" y="1844824"/>
            <a:ext cx="40324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see full details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79927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197</a:t>
            </a:fld>
            <a:endParaRPr lang="en-GB"/>
          </a:p>
        </p:txBody>
      </p:sp>
      <p:pic>
        <p:nvPicPr>
          <p:cNvPr id="151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4572000" y="2564904"/>
            <a:ext cx="26642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Apply limits to the search</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16319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198</a:t>
            </a:fld>
            <a:endParaRPr lang="en-GB"/>
          </a:p>
        </p:txBody>
      </p:sp>
      <p:pic>
        <p:nvPicPr>
          <p:cNvPr id="1525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742" y="22735"/>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1691680" y="4077072"/>
            <a:ext cx="1080120" cy="216024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084168" y="3451734"/>
            <a:ext cx="1368152" cy="170545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bwMode="auto">
          <a:xfrm>
            <a:off x="5436096" y="2780928"/>
            <a:ext cx="288032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view selected records</a:t>
            </a:r>
            <a:endParaRPr lang="en-GB" sz="2400" b="1" dirty="0">
              <a:solidFill>
                <a:srgbClr val="000000"/>
              </a:solidFill>
              <a:latin typeface="Lucida Sans" pitchFamily="34" charset="0"/>
            </a:endParaRPr>
          </a:p>
        </p:txBody>
      </p:sp>
      <p:sp>
        <p:nvSpPr>
          <p:cNvPr id="4" name="TextBox 3"/>
          <p:cNvSpPr txBox="1"/>
          <p:nvPr/>
        </p:nvSpPr>
        <p:spPr bwMode="auto">
          <a:xfrm>
            <a:off x="798040" y="3478338"/>
            <a:ext cx="35579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add/remove items in Folder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64213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199</a:t>
            </a:fld>
            <a:endParaRPr lang="en-GB"/>
          </a:p>
        </p:txBody>
      </p:sp>
      <p:cxnSp>
        <p:nvCxnSpPr>
          <p:cNvPr id="5" name="Straight Arrow Connector 4"/>
          <p:cNvCxnSpPr/>
          <p:nvPr/>
        </p:nvCxnSpPr>
        <p:spPr>
          <a:xfrm>
            <a:off x="1547664" y="1180202"/>
            <a:ext cx="144016" cy="188875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1043608" y="764704"/>
            <a:ext cx="288032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required records</a:t>
            </a:r>
            <a:endParaRPr lang="en-GB" sz="2400" b="1" dirty="0">
              <a:solidFill>
                <a:srgbClr val="000000"/>
              </a:solidFill>
              <a:latin typeface="Lucida Sans" pitchFamily="34" charset="0"/>
            </a:endParaRPr>
          </a:p>
        </p:txBody>
      </p:sp>
      <p:cxnSp>
        <p:nvCxnSpPr>
          <p:cNvPr id="8" name="Straight Arrow Connector 7"/>
          <p:cNvCxnSpPr/>
          <p:nvPr/>
        </p:nvCxnSpPr>
        <p:spPr>
          <a:xfrm flipV="1">
            <a:off x="6948264" y="3399383"/>
            <a:ext cx="864096" cy="116693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bwMode="auto">
          <a:xfrm>
            <a:off x="5220072" y="4335487"/>
            <a:ext cx="24482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'Export'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7542951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smtClean="0"/>
              <a:t>Work with the EndNote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a:t>
            </a:fld>
            <a:endParaRPr lang="en-GB"/>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1562" y="4581128"/>
            <a:ext cx="8784976" cy="1327101"/>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Special characters in templates</a:t>
            </a:r>
            <a:endParaRPr lang="en-GB" dirty="0"/>
          </a:p>
        </p:txBody>
      </p:sp>
      <p:sp>
        <p:nvSpPr>
          <p:cNvPr id="3" name="Content Placeholder 2"/>
          <p:cNvSpPr>
            <a:spLocks noGrp="1"/>
          </p:cNvSpPr>
          <p:nvPr>
            <p:ph idx="1"/>
          </p:nvPr>
        </p:nvSpPr>
        <p:spPr/>
        <p:txBody>
          <a:bodyPr/>
          <a:lstStyle/>
          <a:p>
            <a:r>
              <a:rPr lang="en-GB" dirty="0" smtClean="0"/>
              <a:t>EndNote uses special characters to force particular actions within templates</a:t>
            </a:r>
          </a:p>
          <a:p>
            <a:r>
              <a:rPr lang="en-GB" dirty="0" smtClean="0"/>
              <a:t>These can be found on the keyboard, or accessed from the 'Insert Field' dropdown menu</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20</a:t>
            </a:fld>
            <a:endParaRPr lang="en-GB"/>
          </a:p>
        </p:txBody>
      </p:sp>
      <p:sp>
        <p:nvSpPr>
          <p:cNvPr id="7" name="Line 6"/>
          <p:cNvSpPr>
            <a:spLocks noChangeShapeType="1"/>
          </p:cNvSpPr>
          <p:nvPr/>
        </p:nvSpPr>
        <p:spPr bwMode="auto">
          <a:xfrm flipV="1">
            <a:off x="5868144" y="5468549"/>
            <a:ext cx="1944215" cy="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1124025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200</a:t>
            </a:fld>
            <a:endParaRPr lang="en-GB"/>
          </a:p>
        </p:txBody>
      </p:sp>
      <p:cxnSp>
        <p:nvCxnSpPr>
          <p:cNvPr id="5" name="Straight Arrow Connector 4"/>
          <p:cNvCxnSpPr/>
          <p:nvPr/>
        </p:nvCxnSpPr>
        <p:spPr>
          <a:xfrm flipV="1">
            <a:off x="3203848" y="3573016"/>
            <a:ext cx="1224136" cy="48750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67544" y="3861048"/>
            <a:ext cx="30243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export to EndNote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480872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201</a:t>
            </a:fld>
            <a:endParaRPr lang="en-GB"/>
          </a:p>
        </p:txBody>
      </p:sp>
      <p:pic>
        <p:nvPicPr>
          <p:cNvPr id="1556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 y="9912"/>
            <a:ext cx="9130784" cy="68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1907704" y="2204864"/>
            <a:ext cx="40324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any record to view</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9520768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202</a:t>
            </a:fld>
            <a:endParaRPr lang="en-GB"/>
          </a:p>
        </p:txBody>
      </p:sp>
      <p:cxnSp>
        <p:nvCxnSpPr>
          <p:cNvPr id="5" name="Straight Arrow Connector 4"/>
          <p:cNvCxnSpPr/>
          <p:nvPr/>
        </p:nvCxnSpPr>
        <p:spPr>
          <a:xfrm flipH="1">
            <a:off x="1835696" y="2708919"/>
            <a:ext cx="864096" cy="2016225"/>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1835696" y="2293421"/>
            <a:ext cx="42484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the link to return to the full database record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716149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idx="4294967295"/>
          </p:nvPr>
        </p:nvSpPr>
        <p:spPr/>
        <p:txBody>
          <a:bodyPr/>
          <a:lstStyle/>
          <a:p>
            <a:pPr eaLnBrk="1" hangingPunct="1"/>
            <a:r>
              <a:rPr lang="en-GB" smtClean="0"/>
              <a:t>Exporting from the Cochrane Library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203</a:t>
            </a:fld>
            <a:endParaRPr lang="en-GB"/>
          </a:p>
        </p:txBody>
      </p:sp>
    </p:spTree>
  </p:cSld>
  <p:clrMapOvr>
    <a:masterClrMapping/>
  </p:clrMapOvr>
  <p:transition spd="med">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39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A5B3208-03F7-4905-B53D-38FD6EA05236}" type="slidenum">
              <a:rPr lang="en-GB" sz="1400">
                <a:latin typeface="Lucida Sans" pitchFamily="34" charset="0"/>
              </a:rPr>
              <a:pPr algn="r"/>
              <a:t>204</a:t>
            </a:fld>
            <a:endParaRPr lang="en-GB" sz="1400">
              <a:latin typeface="Lucida Sans" pitchFamily="34" charset="0"/>
            </a:endParaRPr>
          </a:p>
        </p:txBody>
      </p:sp>
      <p:sp>
        <p:nvSpPr>
          <p:cNvPr id="698372" name="Line 6"/>
          <p:cNvSpPr>
            <a:spLocks noChangeShapeType="1"/>
          </p:cNvSpPr>
          <p:nvPr/>
        </p:nvSpPr>
        <p:spPr bwMode="auto">
          <a:xfrm flipH="1" flipV="1">
            <a:off x="2771798" y="3732592"/>
            <a:ext cx="2747099" cy="1444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98373" name="Line 5"/>
          <p:cNvSpPr>
            <a:spLocks noChangeShapeType="1"/>
          </p:cNvSpPr>
          <p:nvPr/>
        </p:nvSpPr>
        <p:spPr bwMode="auto">
          <a:xfrm flipH="1">
            <a:off x="2771799" y="3732592"/>
            <a:ext cx="2820123" cy="22320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8374" name="Text Box 10"/>
          <p:cNvSpPr txBox="1">
            <a:spLocks noChangeArrowheads="1"/>
          </p:cNvSpPr>
          <p:nvPr/>
        </p:nvSpPr>
        <p:spPr bwMode="auto">
          <a:xfrm>
            <a:off x="5339510" y="3624642"/>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the required results</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8374"/>
                                        </p:tgtEl>
                                        <p:attrNameLst>
                                          <p:attrName>style.visibility</p:attrName>
                                        </p:attrNameLst>
                                      </p:cBhvr>
                                      <p:to>
                                        <p:strVal val="visible"/>
                                      </p:to>
                                    </p:set>
                                    <p:animEffect transition="in" filter="fade">
                                      <p:cBhvr>
                                        <p:cTn id="7" dur="2000"/>
                                        <p:tgtEl>
                                          <p:spTgt spid="69837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98372"/>
                                        </p:tgtEl>
                                        <p:attrNameLst>
                                          <p:attrName>style.visibility</p:attrName>
                                        </p:attrNameLst>
                                      </p:cBhvr>
                                      <p:to>
                                        <p:strVal val="visible"/>
                                      </p:to>
                                    </p:set>
                                    <p:animEffect transition="in" filter="fade">
                                      <p:cBhvr>
                                        <p:cTn id="11" dur="2000"/>
                                        <p:tgtEl>
                                          <p:spTgt spid="69837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98373"/>
                                        </p:tgtEl>
                                        <p:attrNameLst>
                                          <p:attrName>style.visibility</p:attrName>
                                        </p:attrNameLst>
                                      </p:cBhvr>
                                      <p:to>
                                        <p:strVal val="visible"/>
                                      </p:to>
                                    </p:set>
                                    <p:animEffect transition="in" filter="fade">
                                      <p:cBhvr>
                                        <p:cTn id="14" dur="2000"/>
                                        <p:tgtEl>
                                          <p:spTgt spid="69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2" grpId="0" animBg="1"/>
      <p:bldP spid="698373" grpId="0" animBg="1"/>
      <p:bldP spid="698374"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0419" name="Line 6"/>
          <p:cNvSpPr>
            <a:spLocks noChangeShapeType="1"/>
          </p:cNvSpPr>
          <p:nvPr/>
        </p:nvSpPr>
        <p:spPr bwMode="auto">
          <a:xfrm flipV="1">
            <a:off x="3275008" y="2852936"/>
            <a:ext cx="504903" cy="216023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00420" name="Text Box 10"/>
          <p:cNvSpPr txBox="1">
            <a:spLocks noChangeArrowheads="1"/>
          </p:cNvSpPr>
          <p:nvPr/>
        </p:nvSpPr>
        <p:spPr bwMode="auto">
          <a:xfrm>
            <a:off x="2942957" y="4801244"/>
            <a:ext cx="3933299"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'Export </a:t>
            </a:r>
            <a:r>
              <a:rPr lang="en-GB" sz="2400" b="1" dirty="0" smtClean="0">
                <a:solidFill>
                  <a:srgbClr val="000000"/>
                </a:solidFill>
                <a:latin typeface="Lucida Sans" pitchFamily="34" charset="0"/>
              </a:rPr>
              <a:t>selected'</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0420"/>
                                        </p:tgtEl>
                                        <p:attrNameLst>
                                          <p:attrName>style.visibility</p:attrName>
                                        </p:attrNameLst>
                                      </p:cBhvr>
                                      <p:to>
                                        <p:strVal val="visible"/>
                                      </p:to>
                                    </p:set>
                                    <p:animEffect transition="in" filter="fade">
                                      <p:cBhvr>
                                        <p:cTn id="7" dur="2000"/>
                                        <p:tgtEl>
                                          <p:spTgt spid="7004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00419"/>
                                        </p:tgtEl>
                                        <p:attrNameLst>
                                          <p:attrName>style.visibility</p:attrName>
                                        </p:attrNameLst>
                                      </p:cBhvr>
                                      <p:to>
                                        <p:strVal val="visible"/>
                                      </p:to>
                                    </p:set>
                                    <p:animEffect transition="in" filter="fade">
                                      <p:cBhvr>
                                        <p:cTn id="11" dur="2000"/>
                                        <p:tgtEl>
                                          <p:spTgt spid="70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19" grpId="0" animBg="1"/>
      <p:bldP spid="700420"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2469" name="Line 6"/>
          <p:cNvSpPr>
            <a:spLocks noChangeShapeType="1"/>
          </p:cNvSpPr>
          <p:nvPr/>
        </p:nvSpPr>
        <p:spPr bwMode="auto">
          <a:xfrm flipV="1">
            <a:off x="3563066" y="4365104"/>
            <a:ext cx="1945037" cy="10810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02470" name="Text Box 10"/>
          <p:cNvSpPr txBox="1">
            <a:spLocks noChangeArrowheads="1"/>
          </p:cNvSpPr>
          <p:nvPr/>
        </p:nvSpPr>
        <p:spPr bwMode="auto">
          <a:xfrm>
            <a:off x="3059832" y="5157192"/>
            <a:ext cx="576064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the </a:t>
            </a:r>
            <a:r>
              <a:rPr lang="en-GB" sz="2400" b="1" dirty="0" smtClean="0">
                <a:solidFill>
                  <a:srgbClr val="000000"/>
                </a:solidFill>
                <a:latin typeface="Lucida Sans" pitchFamily="34" charset="0"/>
              </a:rPr>
              <a:t>'Citation And Abstract' </a:t>
            </a:r>
            <a:r>
              <a:rPr lang="en-GB" sz="2400" b="1" dirty="0">
                <a:solidFill>
                  <a:srgbClr val="000000"/>
                </a:solidFill>
                <a:latin typeface="Lucida Sans" pitchFamily="34" charset="0"/>
              </a:rPr>
              <a:t>option and click to export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2470"/>
                                        </p:tgtEl>
                                        <p:attrNameLst>
                                          <p:attrName>style.visibility</p:attrName>
                                        </p:attrNameLst>
                                      </p:cBhvr>
                                      <p:to>
                                        <p:strVal val="visible"/>
                                      </p:to>
                                    </p:set>
                                    <p:animEffect transition="in" filter="fade">
                                      <p:cBhvr>
                                        <p:cTn id="7" dur="2000"/>
                                        <p:tgtEl>
                                          <p:spTgt spid="702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02469"/>
                                        </p:tgtEl>
                                        <p:attrNameLst>
                                          <p:attrName>style.visibility</p:attrName>
                                        </p:attrNameLst>
                                      </p:cBhvr>
                                      <p:to>
                                        <p:strVal val="visible"/>
                                      </p:to>
                                    </p:set>
                                    <p:animEffect transition="in" filter="fade">
                                      <p:cBhvr>
                                        <p:cTn id="11" dur="2000"/>
                                        <p:tgtEl>
                                          <p:spTgt spid="70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9" grpId="0" animBg="1"/>
      <p:bldP spid="702470"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11262" y="1500471"/>
            <a:ext cx="6097042" cy="415729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4515" name="Line 6"/>
          <p:cNvSpPr>
            <a:spLocks noChangeShapeType="1"/>
          </p:cNvSpPr>
          <p:nvPr/>
        </p:nvSpPr>
        <p:spPr bwMode="auto">
          <a:xfrm flipH="1" flipV="1">
            <a:off x="5147468" y="4184933"/>
            <a:ext cx="793" cy="6839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04516" name="Text Box 10"/>
          <p:cNvSpPr txBox="1">
            <a:spLocks noChangeArrowheads="1"/>
          </p:cNvSpPr>
          <p:nvPr/>
        </p:nvSpPr>
        <p:spPr bwMode="auto">
          <a:xfrm>
            <a:off x="3995738" y="4868863"/>
            <a:ext cx="2303462"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'Save'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4516"/>
                                        </p:tgtEl>
                                        <p:attrNameLst>
                                          <p:attrName>style.visibility</p:attrName>
                                        </p:attrNameLst>
                                      </p:cBhvr>
                                      <p:to>
                                        <p:strVal val="visible"/>
                                      </p:to>
                                    </p:set>
                                    <p:animEffect transition="in" filter="fade">
                                      <p:cBhvr>
                                        <p:cTn id="7" dur="2000"/>
                                        <p:tgtEl>
                                          <p:spTgt spid="70451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04515"/>
                                        </p:tgtEl>
                                        <p:attrNameLst>
                                          <p:attrName>style.visibility</p:attrName>
                                        </p:attrNameLst>
                                      </p:cBhvr>
                                      <p:to>
                                        <p:strVal val="visible"/>
                                      </p:to>
                                    </p:set>
                                    <p:animEffect transition="in" filter="fade">
                                      <p:cBhvr>
                                        <p:cTn id="11" dur="2000"/>
                                        <p:tgtEl>
                                          <p:spTgt spid="70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nimBg="1"/>
      <p:bldP spid="704516"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208</a:t>
            </a:fld>
            <a:endParaRPr lang="en-GB"/>
          </a:p>
        </p:txBody>
      </p:sp>
      <p:sp>
        <p:nvSpPr>
          <p:cNvPr id="3" name="TextBox 2"/>
          <p:cNvSpPr txBox="1"/>
          <p:nvPr/>
        </p:nvSpPr>
        <p:spPr bwMode="auto">
          <a:xfrm>
            <a:off x="1043608" y="5877272"/>
            <a:ext cx="367240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Save the text file</a:t>
            </a:r>
            <a:endParaRPr lang="en-GB" sz="2400" b="1" dirty="0">
              <a:solidFill>
                <a:srgbClr val="000000"/>
              </a:solidFill>
              <a:latin typeface="Lucida Sans" pitchFamily="34" charset="0"/>
            </a:endParaRPr>
          </a:p>
        </p:txBody>
      </p:sp>
      <p:sp>
        <p:nvSpPr>
          <p:cNvPr id="4" name="Oval 3"/>
          <p:cNvSpPr/>
          <p:nvPr/>
        </p:nvSpPr>
        <p:spPr>
          <a:xfrm>
            <a:off x="4412377" y="5013176"/>
            <a:ext cx="1440160" cy="59077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22002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63" name="Line 6"/>
          <p:cNvSpPr>
            <a:spLocks noChangeShapeType="1"/>
          </p:cNvSpPr>
          <p:nvPr/>
        </p:nvSpPr>
        <p:spPr bwMode="auto">
          <a:xfrm flipH="1" flipV="1">
            <a:off x="3275904" y="2060847"/>
            <a:ext cx="1044575" cy="43135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06564" name="Text Box 10"/>
          <p:cNvSpPr txBox="1">
            <a:spLocks noChangeArrowheads="1"/>
          </p:cNvSpPr>
          <p:nvPr/>
        </p:nvSpPr>
        <p:spPr bwMode="auto">
          <a:xfrm>
            <a:off x="4283968" y="2204864"/>
            <a:ext cx="3743325"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Go to 'Import </a:t>
            </a:r>
            <a:r>
              <a:rPr lang="en-GB" sz="2400" b="1">
                <a:solidFill>
                  <a:srgbClr val="000000"/>
                </a:solidFill>
                <a:latin typeface="Lucida Sans" pitchFamily="34" charset="0"/>
                <a:sym typeface="Wingdings 3" pitchFamily="18" charset="2"/>
              </a:rPr>
              <a:t></a:t>
            </a:r>
            <a:r>
              <a:rPr lang="en-GB" sz="2400" b="1">
                <a:solidFill>
                  <a:srgbClr val="000000"/>
                </a:solidFill>
                <a:latin typeface="Lucida Sans" pitchFamily="34" charset="0"/>
              </a:rPr>
              <a:t> File…'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2000"/>
                                        <p:tgtEl>
                                          <p:spTgt spid="70656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06563"/>
                                        </p:tgtEl>
                                        <p:attrNameLst>
                                          <p:attrName>style.visibility</p:attrName>
                                        </p:attrNameLst>
                                      </p:cBhvr>
                                      <p:to>
                                        <p:strVal val="visible"/>
                                      </p:to>
                                    </p:set>
                                    <p:animEffect transition="in" filter="fade">
                                      <p:cBhvr>
                                        <p:cTn id="11" dur="2000"/>
                                        <p:tgtEl>
                                          <p:spTgt spid="70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3" grpId="0" animBg="1"/>
      <p:bldP spid="7065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318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21</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V="1">
            <a:off x="3348038" y="1916832"/>
            <a:ext cx="0" cy="249997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131840" y="2060848"/>
            <a:ext cx="3456384" cy="18002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475656" y="3631976"/>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 forced separation  |  ties following punctuation to the next field</a:t>
            </a:r>
            <a:endParaRPr lang="en-GB" dirty="0"/>
          </a:p>
        </p:txBody>
      </p:sp>
    </p:spTree>
    <p:extLst>
      <p:ext uri="{BB962C8B-B14F-4D97-AF65-F5344CB8AC3E}">
        <p14:creationId xmlns:p14="http://schemas.microsoft.com/office/powerpoint/2010/main" val="4258510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8611" name="Line 6"/>
          <p:cNvSpPr>
            <a:spLocks noChangeShapeType="1"/>
          </p:cNvSpPr>
          <p:nvPr/>
        </p:nvSpPr>
        <p:spPr bwMode="auto">
          <a:xfrm flipH="1">
            <a:off x="5867400" y="2241550"/>
            <a:ext cx="900113" cy="6477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08612" name="Text Box 10"/>
          <p:cNvSpPr txBox="1">
            <a:spLocks noChangeArrowheads="1"/>
          </p:cNvSpPr>
          <p:nvPr/>
        </p:nvSpPr>
        <p:spPr bwMode="auto">
          <a:xfrm>
            <a:off x="5327650" y="1881188"/>
            <a:ext cx="2590800"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Click 'Choose'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8612"/>
                                        </p:tgtEl>
                                        <p:attrNameLst>
                                          <p:attrName>style.visibility</p:attrName>
                                        </p:attrNameLst>
                                      </p:cBhvr>
                                      <p:to>
                                        <p:strVal val="visible"/>
                                      </p:to>
                                    </p:set>
                                    <p:animEffect transition="in" filter="fade">
                                      <p:cBhvr>
                                        <p:cTn id="7" dur="2000"/>
                                        <p:tgtEl>
                                          <p:spTgt spid="70861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08611"/>
                                        </p:tgtEl>
                                        <p:attrNameLst>
                                          <p:attrName>style.visibility</p:attrName>
                                        </p:attrNameLst>
                                      </p:cBhvr>
                                      <p:to>
                                        <p:strVal val="visible"/>
                                      </p:to>
                                    </p:set>
                                    <p:animEffect transition="in" filter="fade">
                                      <p:cBhvr>
                                        <p:cTn id="11" dur="2000"/>
                                        <p:tgtEl>
                                          <p:spTgt spid="70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1" grpId="0" animBg="1"/>
      <p:bldP spid="708612"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288" y="-1"/>
            <a:ext cx="9158287" cy="686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2707" name="Line 6"/>
          <p:cNvSpPr>
            <a:spLocks noChangeShapeType="1"/>
          </p:cNvSpPr>
          <p:nvPr/>
        </p:nvSpPr>
        <p:spPr bwMode="auto">
          <a:xfrm flipH="1">
            <a:off x="5940425" y="1916113"/>
            <a:ext cx="71438" cy="93682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12708" name="Line 6"/>
          <p:cNvSpPr>
            <a:spLocks noChangeShapeType="1"/>
          </p:cNvSpPr>
          <p:nvPr/>
        </p:nvSpPr>
        <p:spPr bwMode="auto">
          <a:xfrm flipH="1">
            <a:off x="4716463" y="1558131"/>
            <a:ext cx="1511300" cy="302299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12709" name="Text Box 10"/>
          <p:cNvSpPr txBox="1">
            <a:spLocks noChangeArrowheads="1"/>
          </p:cNvSpPr>
          <p:nvPr/>
        </p:nvSpPr>
        <p:spPr bwMode="auto">
          <a:xfrm>
            <a:off x="4643438" y="981075"/>
            <a:ext cx="3673475"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In the 'Import Option' dropdown, select 'Other Filters' </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2709"/>
                                        </p:tgtEl>
                                        <p:attrNameLst>
                                          <p:attrName>style.visibility</p:attrName>
                                        </p:attrNameLst>
                                      </p:cBhvr>
                                      <p:to>
                                        <p:strVal val="visible"/>
                                      </p:to>
                                    </p:set>
                                    <p:animEffect transition="in" filter="fade">
                                      <p:cBhvr>
                                        <p:cTn id="7" dur="2000"/>
                                        <p:tgtEl>
                                          <p:spTgt spid="71270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2708"/>
                                        </p:tgtEl>
                                        <p:attrNameLst>
                                          <p:attrName>style.visibility</p:attrName>
                                        </p:attrNameLst>
                                      </p:cBhvr>
                                      <p:to>
                                        <p:strVal val="visible"/>
                                      </p:to>
                                    </p:set>
                                    <p:animEffect transition="in" filter="fade">
                                      <p:cBhvr>
                                        <p:cTn id="11" dur="2000"/>
                                        <p:tgtEl>
                                          <p:spTgt spid="712708"/>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2707"/>
                                        </p:tgtEl>
                                        <p:attrNameLst>
                                          <p:attrName>style.visibility</p:attrName>
                                        </p:attrNameLst>
                                      </p:cBhvr>
                                      <p:to>
                                        <p:strVal val="visible"/>
                                      </p:to>
                                    </p:set>
                                    <p:animEffect transition="in" filter="fade">
                                      <p:cBhvr>
                                        <p:cTn id="15" dur="2000"/>
                                        <p:tgtEl>
                                          <p:spTgt spid="71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7" grpId="0" animBg="1"/>
      <p:bldP spid="712708" grpId="0" animBg="1"/>
      <p:bldP spid="71270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39752" y="939800"/>
            <a:ext cx="4222750" cy="515620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6"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7D1F3237-DA1A-41C2-8533-3E6A37173735}" type="slidenum">
              <a:rPr lang="en-GB" sz="1400">
                <a:latin typeface="Lucida Sans" pitchFamily="34" charset="0"/>
              </a:rPr>
              <a:pPr algn="r"/>
              <a:t>212</a:t>
            </a:fld>
            <a:endParaRPr lang="en-GB" sz="1400">
              <a:latin typeface="Lucida Sans" pitchFamily="34" charset="0"/>
            </a:endParaRPr>
          </a:p>
        </p:txBody>
      </p:sp>
      <p:sp>
        <p:nvSpPr>
          <p:cNvPr id="714756" name="Line 6"/>
          <p:cNvSpPr>
            <a:spLocks noChangeShapeType="1"/>
          </p:cNvSpPr>
          <p:nvPr/>
        </p:nvSpPr>
        <p:spPr bwMode="auto">
          <a:xfrm flipH="1" flipV="1">
            <a:off x="6127001" y="4175910"/>
            <a:ext cx="143867" cy="11517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14757" name="Line 6"/>
          <p:cNvSpPr>
            <a:spLocks noChangeShapeType="1"/>
          </p:cNvSpPr>
          <p:nvPr/>
        </p:nvSpPr>
        <p:spPr bwMode="auto">
          <a:xfrm flipH="1" flipV="1">
            <a:off x="3995936" y="2420885"/>
            <a:ext cx="2881114" cy="32403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14758" name="Text Box 10"/>
          <p:cNvSpPr txBox="1">
            <a:spLocks noChangeArrowheads="1"/>
          </p:cNvSpPr>
          <p:nvPr/>
        </p:nvSpPr>
        <p:spPr bwMode="auto">
          <a:xfrm>
            <a:off x="5116469" y="4868166"/>
            <a:ext cx="3527425"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Find and choose the Cochrane Library filter…</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4758"/>
                                        </p:tgtEl>
                                        <p:attrNameLst>
                                          <p:attrName>style.visibility</p:attrName>
                                        </p:attrNameLst>
                                      </p:cBhvr>
                                      <p:to>
                                        <p:strVal val="visible"/>
                                      </p:to>
                                    </p:set>
                                    <p:animEffect transition="in" filter="fade">
                                      <p:cBhvr>
                                        <p:cTn id="7" dur="2000"/>
                                        <p:tgtEl>
                                          <p:spTgt spid="7147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4757"/>
                                        </p:tgtEl>
                                        <p:attrNameLst>
                                          <p:attrName>style.visibility</p:attrName>
                                        </p:attrNameLst>
                                      </p:cBhvr>
                                      <p:to>
                                        <p:strVal val="visible"/>
                                      </p:to>
                                    </p:set>
                                    <p:animEffect transition="in" filter="fade">
                                      <p:cBhvr>
                                        <p:cTn id="11" dur="2000"/>
                                        <p:tgtEl>
                                          <p:spTgt spid="71475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4756"/>
                                        </p:tgtEl>
                                        <p:attrNameLst>
                                          <p:attrName>style.visibility</p:attrName>
                                        </p:attrNameLst>
                                      </p:cBhvr>
                                      <p:to>
                                        <p:strVal val="visible"/>
                                      </p:to>
                                    </p:set>
                                    <p:animEffect transition="in" filter="fade">
                                      <p:cBhvr>
                                        <p:cTn id="15" dur="2000"/>
                                        <p:tgtEl>
                                          <p:spTgt spid="71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6" grpId="0" animBg="1"/>
      <p:bldP spid="714757" grpId="0" animBg="1"/>
      <p:bldP spid="714758"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0881" y="1916832"/>
            <a:ext cx="4866581" cy="2592076"/>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03" name="Line 6"/>
          <p:cNvSpPr>
            <a:spLocks noChangeShapeType="1"/>
          </p:cNvSpPr>
          <p:nvPr/>
        </p:nvSpPr>
        <p:spPr bwMode="auto">
          <a:xfrm flipH="1" flipV="1">
            <a:off x="5327648" y="4293095"/>
            <a:ext cx="468313" cy="79166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16804" name="Text Box 10"/>
          <p:cNvSpPr txBox="1">
            <a:spLocks noChangeArrowheads="1"/>
          </p:cNvSpPr>
          <p:nvPr/>
        </p:nvSpPr>
        <p:spPr bwMode="auto">
          <a:xfrm>
            <a:off x="4932363" y="5084763"/>
            <a:ext cx="2519362"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…then 'Import'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6804"/>
                                        </p:tgtEl>
                                        <p:attrNameLst>
                                          <p:attrName>style.visibility</p:attrName>
                                        </p:attrNameLst>
                                      </p:cBhvr>
                                      <p:to>
                                        <p:strVal val="visible"/>
                                      </p:to>
                                    </p:set>
                                    <p:animEffect transition="in" filter="fade">
                                      <p:cBhvr>
                                        <p:cTn id="7" dur="2000"/>
                                        <p:tgtEl>
                                          <p:spTgt spid="71680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6803"/>
                                        </p:tgtEl>
                                        <p:attrNameLst>
                                          <p:attrName>style.visibility</p:attrName>
                                        </p:attrNameLst>
                                      </p:cBhvr>
                                      <p:to>
                                        <p:strVal val="visible"/>
                                      </p:to>
                                    </p:set>
                                    <p:animEffect transition="in" filter="fade">
                                      <p:cBhvr>
                                        <p:cTn id="11" dur="2000"/>
                                        <p:tgtEl>
                                          <p:spTgt spid="71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3" grpId="0" animBg="1"/>
      <p:bldP spid="716804"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232" y="0"/>
            <a:ext cx="9122768" cy="673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851" name="Line 6"/>
          <p:cNvSpPr>
            <a:spLocks noChangeShapeType="1"/>
          </p:cNvSpPr>
          <p:nvPr/>
        </p:nvSpPr>
        <p:spPr bwMode="auto">
          <a:xfrm flipH="1" flipV="1">
            <a:off x="1187447" y="1268759"/>
            <a:ext cx="1368425" cy="187290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18852" name="Text Box 10"/>
          <p:cNvSpPr txBox="1">
            <a:spLocks noChangeArrowheads="1"/>
          </p:cNvSpPr>
          <p:nvPr/>
        </p:nvSpPr>
        <p:spPr bwMode="auto">
          <a:xfrm>
            <a:off x="2124075" y="2492375"/>
            <a:ext cx="3456037"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Imported references are displayed as a separate group </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8852"/>
                                        </p:tgtEl>
                                        <p:attrNameLst>
                                          <p:attrName>style.visibility</p:attrName>
                                        </p:attrNameLst>
                                      </p:cBhvr>
                                      <p:to>
                                        <p:strVal val="visible"/>
                                      </p:to>
                                    </p:set>
                                    <p:animEffect transition="in" filter="fade">
                                      <p:cBhvr>
                                        <p:cTn id="7" dur="2000"/>
                                        <p:tgtEl>
                                          <p:spTgt spid="7188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8851"/>
                                        </p:tgtEl>
                                        <p:attrNameLst>
                                          <p:attrName>style.visibility</p:attrName>
                                        </p:attrNameLst>
                                      </p:cBhvr>
                                      <p:to>
                                        <p:strVal val="visible"/>
                                      </p:to>
                                    </p:set>
                                    <p:animEffect transition="in" filter="fade">
                                      <p:cBhvr>
                                        <p:cTn id="11" dur="2000"/>
                                        <p:tgtEl>
                                          <p:spTgt spid="71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1" grpId="0" animBg="1"/>
      <p:bldP spid="71885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idx="4294967295"/>
          </p:nvPr>
        </p:nvSpPr>
        <p:spPr/>
        <p:txBody>
          <a:bodyPr/>
          <a:lstStyle/>
          <a:p>
            <a:pPr eaLnBrk="1" hangingPunct="1"/>
            <a:r>
              <a:rPr lang="en-GB" dirty="0" smtClean="0"/>
              <a:t>Exporting from Emerald</a:t>
            </a:r>
          </a:p>
        </p:txBody>
      </p:sp>
      <p:sp>
        <p:nvSpPr>
          <p:cNvPr id="198659"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10112B5-57C3-43CD-80AF-C743B013CBC0}" type="slidenum">
              <a:rPr lang="en-GB" sz="1400">
                <a:latin typeface="Lucida Sans" pitchFamily="34" charset="0"/>
              </a:rPr>
              <a:pPr algn="r"/>
              <a:t>215</a:t>
            </a:fld>
            <a:endParaRPr lang="en-GB" sz="140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215</a:t>
            </a:fld>
            <a:endParaRPr lang="en-GB"/>
          </a:p>
        </p:txBody>
      </p:sp>
    </p:spTree>
  </p:cSld>
  <p:clrMapOvr>
    <a:masterClrMapping/>
  </p:clrMapOvr>
  <p:transition spd="med">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464" y="25400"/>
            <a:ext cx="9120536" cy="684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3429" name="Line 5"/>
          <p:cNvSpPr>
            <a:spLocks noChangeShapeType="1"/>
          </p:cNvSpPr>
          <p:nvPr/>
        </p:nvSpPr>
        <p:spPr bwMode="auto">
          <a:xfrm flipV="1">
            <a:off x="6210572" y="1196752"/>
            <a:ext cx="882378" cy="10081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43430" name="Rectangle 6"/>
          <p:cNvSpPr>
            <a:spLocks noChangeArrowheads="1"/>
          </p:cNvSpPr>
          <p:nvPr/>
        </p:nvSpPr>
        <p:spPr bwMode="auto">
          <a:xfrm>
            <a:off x="5508104" y="2079625"/>
            <a:ext cx="1404937" cy="53975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pPr algn="ctr" eaLnBrk="0" hangingPunct="0"/>
            <a:r>
              <a:rPr lang="en-GB" sz="2400" b="1">
                <a:solidFill>
                  <a:srgbClr val="000000"/>
                </a:solidFill>
                <a:latin typeface="Lucida Sans" pitchFamily="34" charset="0"/>
              </a:rPr>
              <a:t>Register</a:t>
            </a:r>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216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3430"/>
                                        </p:tgtEl>
                                        <p:attrNameLst>
                                          <p:attrName>style.visibility</p:attrName>
                                        </p:attrNameLst>
                                      </p:cBhvr>
                                      <p:to>
                                        <p:strVal val="visible"/>
                                      </p:to>
                                    </p:set>
                                    <p:animEffect transition="in" filter="fade">
                                      <p:cBhvr>
                                        <p:cTn id="7" dur="2000"/>
                                        <p:tgtEl>
                                          <p:spTgt spid="7434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3429"/>
                                        </p:tgtEl>
                                        <p:attrNameLst>
                                          <p:attrName>style.visibility</p:attrName>
                                        </p:attrNameLst>
                                      </p:cBhvr>
                                      <p:to>
                                        <p:strVal val="visible"/>
                                      </p:to>
                                    </p:set>
                                    <p:animEffect transition="in" filter="fade">
                                      <p:cBhvr>
                                        <p:cTn id="11" dur="2000"/>
                                        <p:tgtEl>
                                          <p:spTgt spid="74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animBg="1"/>
      <p:bldP spid="743430"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217</a:t>
            </a:fld>
            <a:endParaRPr lang="en-GB"/>
          </a:p>
        </p:txBody>
      </p:sp>
      <p:pic>
        <p:nvPicPr>
          <p:cNvPr id="1812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495" y="18056"/>
            <a:ext cx="9170495" cy="687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4860032" y="3456991"/>
            <a:ext cx="23762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Set up a user profile</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9736"/>
            <a:ext cx="9290315" cy="696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26" name="Rectangle 6"/>
          <p:cNvSpPr>
            <a:spLocks noChangeArrowheads="1"/>
          </p:cNvSpPr>
          <p:nvPr/>
        </p:nvSpPr>
        <p:spPr bwMode="auto">
          <a:xfrm>
            <a:off x="2441376" y="4297683"/>
            <a:ext cx="2376488" cy="585239"/>
          </a:xfrm>
          <a:prstGeom prst="rect">
            <a:avLst/>
          </a:prstGeom>
          <a:noFill/>
          <a:ln w="381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218</a:t>
            </a:fld>
            <a:endParaRPr lang="en-GB"/>
          </a:p>
        </p:txBody>
      </p:sp>
      <p:sp>
        <p:nvSpPr>
          <p:cNvPr id="3" name="Oval 2"/>
          <p:cNvSpPr/>
          <p:nvPr/>
        </p:nvSpPr>
        <p:spPr>
          <a:xfrm>
            <a:off x="2123728" y="5373216"/>
            <a:ext cx="1080120"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7526"/>
                                        </p:tgtEl>
                                        <p:attrNameLst>
                                          <p:attrName>style.visibility</p:attrName>
                                        </p:attrNameLst>
                                      </p:cBhvr>
                                      <p:to>
                                        <p:strVal val="visible"/>
                                      </p:to>
                                    </p:set>
                                    <p:animEffect transition="in" filter="fade">
                                      <p:cBhvr>
                                        <p:cTn id="7" dur="2000"/>
                                        <p:tgtEl>
                                          <p:spTgt spid="7475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6" grpId="0" animBg="1"/>
      <p:bldP spid="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9574" name="Line 6"/>
          <p:cNvSpPr>
            <a:spLocks noChangeShapeType="1"/>
          </p:cNvSpPr>
          <p:nvPr/>
        </p:nvSpPr>
        <p:spPr bwMode="auto">
          <a:xfrm flipH="1">
            <a:off x="5004048" y="2781523"/>
            <a:ext cx="863352" cy="129495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49575" name="Text Box 10"/>
          <p:cNvSpPr txBox="1">
            <a:spLocks noChangeArrowheads="1"/>
          </p:cNvSpPr>
          <p:nvPr/>
        </p:nvSpPr>
        <p:spPr bwMode="auto">
          <a:xfrm>
            <a:off x="4716463" y="2348135"/>
            <a:ext cx="3887787"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To set up a list, click the 'marked list' link </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219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9575"/>
                                        </p:tgtEl>
                                        <p:attrNameLst>
                                          <p:attrName>style.visibility</p:attrName>
                                        </p:attrNameLst>
                                      </p:cBhvr>
                                      <p:to>
                                        <p:strVal val="visible"/>
                                      </p:to>
                                    </p:set>
                                    <p:animEffect transition="in" filter="fade">
                                      <p:cBhvr>
                                        <p:cTn id="7" dur="2000"/>
                                        <p:tgtEl>
                                          <p:spTgt spid="7495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9574"/>
                                        </p:tgtEl>
                                        <p:attrNameLst>
                                          <p:attrName>style.visibility</p:attrName>
                                        </p:attrNameLst>
                                      </p:cBhvr>
                                      <p:to>
                                        <p:strVal val="visible"/>
                                      </p:to>
                                    </p:set>
                                    <p:animEffect transition="in" filter="fade">
                                      <p:cBhvr>
                                        <p:cTn id="11" dur="2000"/>
                                        <p:tgtEl>
                                          <p:spTgt spid="74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4" grpId="0" animBg="1"/>
      <p:bldP spid="74957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318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22</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H="1" flipV="1">
            <a:off x="3059832" y="3284983"/>
            <a:ext cx="936102" cy="180019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707904" y="2376306"/>
            <a:ext cx="2880320" cy="270887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513776" y="4852401"/>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'Link Adjacent Text'  </a:t>
            </a:r>
            <a:r>
              <a:rPr lang="en-GB" sz="2400" b="1" dirty="0" smtClean="0">
                <a:solidFill>
                  <a:srgbClr val="000000"/>
                </a:solidFill>
                <a:latin typeface="Lucida Sans" pitchFamily="34" charset="0"/>
                <a:sym typeface="Wingdings 2"/>
              </a:rPr>
              <a:t>  to tie a word or phrase to the following field</a:t>
            </a:r>
            <a:endParaRPr lang="en-GB" dirty="0"/>
          </a:p>
        </p:txBody>
      </p:sp>
    </p:spTree>
    <p:extLst>
      <p:ext uri="{BB962C8B-B14F-4D97-AF65-F5344CB8AC3E}">
        <p14:creationId xmlns:p14="http://schemas.microsoft.com/office/powerpoint/2010/main" val="36848576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304" y="17016"/>
            <a:ext cx="9121312" cy="68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1623" name="Line 6"/>
          <p:cNvSpPr>
            <a:spLocks noChangeShapeType="1"/>
          </p:cNvSpPr>
          <p:nvPr/>
        </p:nvSpPr>
        <p:spPr bwMode="auto">
          <a:xfrm>
            <a:off x="5075238" y="1054101"/>
            <a:ext cx="2736850" cy="151080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51624" name="Text Box 10"/>
          <p:cNvSpPr txBox="1">
            <a:spLocks noChangeArrowheads="1"/>
          </p:cNvSpPr>
          <p:nvPr/>
        </p:nvSpPr>
        <p:spPr bwMode="auto">
          <a:xfrm>
            <a:off x="3924300" y="641351"/>
            <a:ext cx="3887788"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Enter the </a:t>
            </a:r>
            <a:r>
              <a:rPr lang="en-GB" sz="2400" b="1" dirty="0" err="1">
                <a:solidFill>
                  <a:srgbClr val="000000"/>
                </a:solidFill>
                <a:latin typeface="Lucida Sans" pitchFamily="34" charset="0"/>
              </a:rPr>
              <a:t>listname</a:t>
            </a:r>
            <a:r>
              <a:rPr lang="en-GB" sz="2400" b="1" dirty="0">
                <a:solidFill>
                  <a:srgbClr val="000000"/>
                </a:solidFill>
                <a:latin typeface="Lucida Sans" pitchFamily="34" charset="0"/>
              </a:rPr>
              <a:t> and click 'Add' </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1624"/>
                                        </p:tgtEl>
                                        <p:attrNameLst>
                                          <p:attrName>style.visibility</p:attrName>
                                        </p:attrNameLst>
                                      </p:cBhvr>
                                      <p:to>
                                        <p:strVal val="visible"/>
                                      </p:to>
                                    </p:set>
                                    <p:animEffect transition="in" filter="fade">
                                      <p:cBhvr>
                                        <p:cTn id="7" dur="2000"/>
                                        <p:tgtEl>
                                          <p:spTgt spid="75162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51623"/>
                                        </p:tgtEl>
                                        <p:attrNameLst>
                                          <p:attrName>style.visibility</p:attrName>
                                        </p:attrNameLst>
                                      </p:cBhvr>
                                      <p:to>
                                        <p:strVal val="visible"/>
                                      </p:to>
                                    </p:set>
                                    <p:animEffect transition="in" filter="fade">
                                      <p:cBhvr>
                                        <p:cTn id="11" dur="2000"/>
                                        <p:tgtEl>
                                          <p:spTgt spid="75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23" grpId="0" animBg="1"/>
      <p:bldP spid="751624"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30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4861193" y="2170017"/>
            <a:ext cx="720080" cy="126131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53671" name="Text Box 10"/>
          <p:cNvSpPr txBox="1">
            <a:spLocks noChangeArrowheads="1"/>
          </p:cNvSpPr>
          <p:nvPr/>
        </p:nvSpPr>
        <p:spPr bwMode="auto">
          <a:xfrm>
            <a:off x="4717177" y="1775523"/>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A new marked list is created </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3671"/>
                                        </p:tgtEl>
                                        <p:attrNameLst>
                                          <p:attrName>style.visibility</p:attrName>
                                        </p:attrNameLst>
                                      </p:cBhvr>
                                      <p:to>
                                        <p:strVal val="visible"/>
                                      </p:to>
                                    </p:set>
                                    <p:animEffect transition="in" filter="fade">
                                      <p:cBhvr>
                                        <p:cTn id="7" dur="2000"/>
                                        <p:tgtEl>
                                          <p:spTgt spid="75367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71"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55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222</a:t>
            </a:fld>
            <a:endParaRPr lang="en-GB"/>
          </a:p>
        </p:txBody>
      </p:sp>
      <p:sp>
        <p:nvSpPr>
          <p:cNvPr id="4" name="Text Box 10"/>
          <p:cNvSpPr txBox="1">
            <a:spLocks noChangeArrowheads="1"/>
          </p:cNvSpPr>
          <p:nvPr/>
        </p:nvSpPr>
        <p:spPr bwMode="auto">
          <a:xfrm>
            <a:off x="882290" y="795382"/>
            <a:ext cx="3887787"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Search for "</a:t>
            </a:r>
            <a:r>
              <a:rPr lang="en-GB" sz="2400" b="1" dirty="0" smtClean="0">
                <a:solidFill>
                  <a:srgbClr val="000000"/>
                </a:solidFill>
                <a:latin typeface="Lucida Sans" pitchFamily="34" charset="0"/>
              </a:rPr>
              <a:t>internet shopping" </a:t>
            </a:r>
            <a:r>
              <a:rPr lang="en-GB" sz="2400" b="1" dirty="0">
                <a:solidFill>
                  <a:srgbClr val="000000"/>
                </a:solidFill>
                <a:latin typeface="Lucida Sans" pitchFamily="34" charset="0"/>
              </a:rPr>
              <a:t>and </a:t>
            </a:r>
            <a:r>
              <a:rPr lang="en-GB" sz="2400" b="1" dirty="0" smtClean="0">
                <a:solidFill>
                  <a:srgbClr val="000000"/>
                </a:solidFill>
                <a:latin typeface="Lucida Sans" pitchFamily="34" charset="0"/>
              </a:rPr>
              <a:t>"consumer behaviour"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39350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751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223</a:t>
            </a:fld>
            <a:endParaRPr lang="en-GB"/>
          </a:p>
        </p:txBody>
      </p:sp>
      <p:cxnSp>
        <p:nvCxnSpPr>
          <p:cNvPr id="7" name="Straight Arrow Connector 6"/>
          <p:cNvCxnSpPr/>
          <p:nvPr/>
        </p:nvCxnSpPr>
        <p:spPr>
          <a:xfrm flipH="1" flipV="1">
            <a:off x="2987824" y="3717032"/>
            <a:ext cx="2232248" cy="180020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 Box 10"/>
          <p:cNvSpPr txBox="1">
            <a:spLocks noChangeArrowheads="1"/>
          </p:cNvSpPr>
          <p:nvPr/>
        </p:nvSpPr>
        <p:spPr bwMode="auto">
          <a:xfrm>
            <a:off x="4636358" y="5310560"/>
            <a:ext cx="3241675"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to view all results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41700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2195736" y="1016615"/>
            <a:ext cx="1728192" cy="210478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652120" y="1653538"/>
            <a:ext cx="936104" cy="127140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771800" y="5085184"/>
            <a:ext cx="1368152" cy="79310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57767" name="Text Box 10"/>
          <p:cNvSpPr txBox="1">
            <a:spLocks noChangeArrowheads="1"/>
          </p:cNvSpPr>
          <p:nvPr/>
        </p:nvSpPr>
        <p:spPr bwMode="auto">
          <a:xfrm>
            <a:off x="3635896" y="5485874"/>
            <a:ext cx="381642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Check boxes for items to be added to the list</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224</a:t>
            </a:fld>
            <a:endParaRPr lang="en-GB"/>
          </a:p>
        </p:txBody>
      </p:sp>
      <p:sp>
        <p:nvSpPr>
          <p:cNvPr id="3" name="TextBox 2"/>
          <p:cNvSpPr txBox="1"/>
          <p:nvPr/>
        </p:nvSpPr>
        <p:spPr bwMode="auto">
          <a:xfrm>
            <a:off x="899592" y="601117"/>
            <a:ext cx="25922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destination list</a:t>
            </a:r>
            <a:endParaRPr lang="en-GB" sz="2400" b="1" dirty="0">
              <a:solidFill>
                <a:srgbClr val="000000"/>
              </a:solidFill>
              <a:latin typeface="Lucida Sans" pitchFamily="34" charset="0"/>
            </a:endParaRPr>
          </a:p>
        </p:txBody>
      </p:sp>
      <p:sp>
        <p:nvSpPr>
          <p:cNvPr id="4" name="TextBox 3"/>
          <p:cNvSpPr txBox="1"/>
          <p:nvPr/>
        </p:nvSpPr>
        <p:spPr bwMode="auto">
          <a:xfrm>
            <a:off x="4283968" y="601117"/>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When all items required from the current page have been selected, click 'Go'</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7767"/>
                                        </p:tgtEl>
                                        <p:attrNameLst>
                                          <p:attrName>style.visibility</p:attrName>
                                        </p:attrNameLst>
                                      </p:cBhvr>
                                      <p:to>
                                        <p:strVal val="visible"/>
                                      </p:to>
                                    </p:set>
                                    <p:animEffect transition="in" filter="fade">
                                      <p:cBhvr>
                                        <p:cTn id="7" dur="2000"/>
                                        <p:tgtEl>
                                          <p:spTgt spid="75776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7" grpId="0" animBg="1"/>
      <p:bldP spid="3" grpId="0" animBg="1"/>
      <p:bldP spid="4"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840" y="34924"/>
            <a:ext cx="9130160" cy="684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9814" name="Line 6"/>
          <p:cNvSpPr>
            <a:spLocks noChangeShapeType="1"/>
          </p:cNvSpPr>
          <p:nvPr/>
        </p:nvSpPr>
        <p:spPr bwMode="auto">
          <a:xfrm flipH="1" flipV="1">
            <a:off x="1691678" y="3596375"/>
            <a:ext cx="1943693" cy="69099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59815" name="Text Box 10"/>
          <p:cNvSpPr txBox="1">
            <a:spLocks noChangeArrowheads="1"/>
          </p:cNvSpPr>
          <p:nvPr/>
        </p:nvSpPr>
        <p:spPr bwMode="auto">
          <a:xfrm>
            <a:off x="2484438" y="3853979"/>
            <a:ext cx="3095625" cy="1519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When all required items have been selected, click the 'Marked </a:t>
            </a:r>
            <a:r>
              <a:rPr lang="en-GB" sz="2400" b="1" dirty="0" smtClean="0">
                <a:solidFill>
                  <a:srgbClr val="000000"/>
                </a:solidFill>
                <a:latin typeface="Lucida Sans" pitchFamily="34" charset="0"/>
              </a:rPr>
              <a:t>lists' </a:t>
            </a:r>
            <a:r>
              <a:rPr lang="en-GB" sz="2400" b="1" dirty="0">
                <a:solidFill>
                  <a:srgbClr val="000000"/>
                </a:solidFill>
                <a:latin typeface="Lucida Sans" pitchFamily="34" charset="0"/>
              </a:rPr>
              <a:t>link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9815"/>
                                        </p:tgtEl>
                                        <p:attrNameLst>
                                          <p:attrName>style.visibility</p:attrName>
                                        </p:attrNameLst>
                                      </p:cBhvr>
                                      <p:to>
                                        <p:strVal val="visible"/>
                                      </p:to>
                                    </p:set>
                                    <p:animEffect transition="in" filter="fade">
                                      <p:cBhvr>
                                        <p:cTn id="7" dur="2000"/>
                                        <p:tgtEl>
                                          <p:spTgt spid="75981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59814"/>
                                        </p:tgtEl>
                                        <p:attrNameLst>
                                          <p:attrName>style.visibility</p:attrName>
                                        </p:attrNameLst>
                                      </p:cBhvr>
                                      <p:to>
                                        <p:strVal val="visible"/>
                                      </p:to>
                                    </p:set>
                                    <p:animEffect transition="in" filter="fade">
                                      <p:cBhvr>
                                        <p:cTn id="11" dur="2000"/>
                                        <p:tgtEl>
                                          <p:spTgt spid="75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4" grpId="0" animBg="1"/>
      <p:bldP spid="759815"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1862" name="Line 6"/>
          <p:cNvSpPr>
            <a:spLocks noChangeShapeType="1"/>
          </p:cNvSpPr>
          <p:nvPr/>
        </p:nvSpPr>
        <p:spPr bwMode="auto">
          <a:xfrm>
            <a:off x="5724524" y="2420889"/>
            <a:ext cx="791691" cy="100811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1864" name="Text Box 10"/>
          <p:cNvSpPr txBox="1">
            <a:spLocks noChangeArrowheads="1"/>
          </p:cNvSpPr>
          <p:nvPr/>
        </p:nvSpPr>
        <p:spPr bwMode="auto">
          <a:xfrm>
            <a:off x="4284663" y="1773238"/>
            <a:ext cx="3887787"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Choose </a:t>
            </a:r>
            <a:r>
              <a:rPr lang="en-GB" sz="2400" b="1" dirty="0">
                <a:solidFill>
                  <a:srgbClr val="000000"/>
                </a:solidFill>
                <a:latin typeface="Lucida Sans" pitchFamily="34" charset="0"/>
              </a:rPr>
              <a:t>the required </a:t>
            </a:r>
            <a:r>
              <a:rPr lang="en-GB" sz="2400" b="1" dirty="0" smtClean="0">
                <a:solidFill>
                  <a:srgbClr val="000000"/>
                </a:solidFill>
                <a:latin typeface="Lucida Sans" pitchFamily="34" charset="0"/>
              </a:rPr>
              <a:t>list and click 'Select'</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1864"/>
                                        </p:tgtEl>
                                        <p:attrNameLst>
                                          <p:attrName>style.visibility</p:attrName>
                                        </p:attrNameLst>
                                      </p:cBhvr>
                                      <p:to>
                                        <p:strVal val="visible"/>
                                      </p:to>
                                    </p:set>
                                    <p:animEffect transition="in" filter="fade">
                                      <p:cBhvr>
                                        <p:cTn id="7" dur="2000"/>
                                        <p:tgtEl>
                                          <p:spTgt spid="76186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61862"/>
                                        </p:tgtEl>
                                        <p:attrNameLst>
                                          <p:attrName>style.visibility</p:attrName>
                                        </p:attrNameLst>
                                      </p:cBhvr>
                                      <p:to>
                                        <p:strVal val="visible"/>
                                      </p:to>
                                    </p:set>
                                    <p:animEffect transition="in" filter="fade">
                                      <p:cBhvr>
                                        <p:cTn id="11" dur="2000"/>
                                        <p:tgtEl>
                                          <p:spTgt spid="761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2" grpId="0" animBg="1"/>
      <p:bldP spid="761864"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449" y="0"/>
            <a:ext cx="9158449" cy="686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6263952" y="1856652"/>
            <a:ext cx="684312" cy="2254873"/>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63911" name="Text Box 10"/>
          <p:cNvSpPr txBox="1">
            <a:spLocks noChangeArrowheads="1"/>
          </p:cNvSpPr>
          <p:nvPr/>
        </p:nvSpPr>
        <p:spPr bwMode="auto">
          <a:xfrm>
            <a:off x="5226575" y="1462159"/>
            <a:ext cx="2663825"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'Export options'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3911"/>
                                        </p:tgtEl>
                                        <p:attrNameLst>
                                          <p:attrName>style.visibility</p:attrName>
                                        </p:attrNameLst>
                                      </p:cBhvr>
                                      <p:to>
                                        <p:strVal val="visible"/>
                                      </p:to>
                                    </p:set>
                                    <p:animEffect transition="in" filter="fade">
                                      <p:cBhvr>
                                        <p:cTn id="7" dur="2000"/>
                                        <p:tgtEl>
                                          <p:spTgt spid="7639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11"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744" y="0"/>
            <a:ext cx="9160744" cy="6870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4211960" y="2204864"/>
            <a:ext cx="1008112" cy="25922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65959" name="Text Box 10"/>
          <p:cNvSpPr txBox="1">
            <a:spLocks noChangeArrowheads="1"/>
          </p:cNvSpPr>
          <p:nvPr/>
        </p:nvSpPr>
        <p:spPr bwMode="auto">
          <a:xfrm>
            <a:off x="3563938" y="1700213"/>
            <a:ext cx="46799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a:t>
            </a:r>
            <a:r>
              <a:rPr lang="en-GB" sz="2400" b="1" dirty="0" smtClean="0">
                <a:solidFill>
                  <a:srgbClr val="000000"/>
                </a:solidFill>
                <a:latin typeface="Lucida Sans" pitchFamily="34" charset="0"/>
              </a:rPr>
              <a:t>Export </a:t>
            </a:r>
            <a:r>
              <a:rPr lang="en-GB" sz="2400" b="1" dirty="0">
                <a:solidFill>
                  <a:srgbClr val="000000"/>
                </a:solidFill>
                <a:latin typeface="Lucida Sans" pitchFamily="34" charset="0"/>
              </a:rPr>
              <a:t>to EndNote, Reference </a:t>
            </a:r>
            <a:r>
              <a:rPr lang="en-GB" sz="2400" b="1" dirty="0" smtClean="0">
                <a:solidFill>
                  <a:srgbClr val="000000"/>
                </a:solidFill>
                <a:latin typeface="Lucida Sans" pitchFamily="34" charset="0"/>
              </a:rPr>
              <a:t>Manager'</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5959"/>
                                        </p:tgtEl>
                                        <p:attrNameLst>
                                          <p:attrName>style.visibility</p:attrName>
                                        </p:attrNameLst>
                                      </p:cBhvr>
                                      <p:to>
                                        <p:strVal val="visible"/>
                                      </p:to>
                                    </p:set>
                                    <p:animEffect transition="in" filter="fade">
                                      <p:cBhvr>
                                        <p:cTn id="7" dur="2000"/>
                                        <p:tgtEl>
                                          <p:spTgt spid="76595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9"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57301" y="1570694"/>
            <a:ext cx="5301456" cy="358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05" name="Oval 5"/>
          <p:cNvSpPr>
            <a:spLocks noChangeArrowheads="1"/>
          </p:cNvSpPr>
          <p:nvPr/>
        </p:nvSpPr>
        <p:spPr bwMode="auto">
          <a:xfrm>
            <a:off x="3563938" y="3364241"/>
            <a:ext cx="1368102" cy="576263"/>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07" name="Text Box 10"/>
          <p:cNvSpPr txBox="1">
            <a:spLocks noChangeArrowheads="1"/>
          </p:cNvSpPr>
          <p:nvPr/>
        </p:nvSpPr>
        <p:spPr bwMode="auto">
          <a:xfrm>
            <a:off x="3563938" y="5157788"/>
            <a:ext cx="2088182"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'Open'</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229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2000"/>
                            </p:stCondLst>
                            <p:childTnLst>
                              <p:par>
                                <p:cTn id="5" presetID="10" presetClass="entr" presetSubtype="0" fill="hold" grpId="0" nodeType="afterEffect">
                                  <p:stCondLst>
                                    <p:cond delay="0"/>
                                  </p:stCondLst>
                                  <p:childTnLst>
                                    <p:set>
                                      <p:cBhvr>
                                        <p:cTn id="6" dur="1" fill="hold">
                                          <p:stCondLst>
                                            <p:cond delay="0"/>
                                          </p:stCondLst>
                                        </p:cTn>
                                        <p:tgtEl>
                                          <p:spTgt spid="768007"/>
                                        </p:tgtEl>
                                        <p:attrNameLst>
                                          <p:attrName>style.visibility</p:attrName>
                                        </p:attrNameLst>
                                      </p:cBhvr>
                                      <p:to>
                                        <p:strVal val="visible"/>
                                      </p:to>
                                    </p:set>
                                    <p:animEffect transition="in" filter="fade">
                                      <p:cBhvr>
                                        <p:cTn id="7" dur="2000"/>
                                        <p:tgtEl>
                                          <p:spTgt spid="768007"/>
                                        </p:tgtEl>
                                      </p:cBhvr>
                                    </p:animEffect>
                                  </p:childTnLst>
                                </p:cTn>
                              </p:par>
                            </p:childTnLst>
                          </p:cTn>
                        </p:par>
                        <p:par>
                          <p:cTn id="8" fill="hold" nodeType="afterGroup">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768005"/>
                                        </p:tgtEl>
                                        <p:attrNameLst>
                                          <p:attrName>style.visibility</p:attrName>
                                        </p:attrNameLst>
                                      </p:cBhvr>
                                      <p:to>
                                        <p:strVal val="visible"/>
                                      </p:to>
                                    </p:set>
                                    <p:animEffect transition="in" filter="fade">
                                      <p:cBhvr>
                                        <p:cTn id="11" dur="2000"/>
                                        <p:tgtEl>
                                          <p:spTgt spid="768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5" grpId="0" animBg="1"/>
      <p:bldP spid="76800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318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23</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H="1" flipV="1">
            <a:off x="2987824" y="2215152"/>
            <a:ext cx="370692" cy="20405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131840" y="2708920"/>
            <a:ext cx="3456384" cy="11521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475656" y="3631976"/>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Singular/Plural ^ to choose text for editors or pages</a:t>
            </a:r>
            <a:endParaRPr lang="en-GB" dirty="0"/>
          </a:p>
        </p:txBody>
      </p:sp>
    </p:spTree>
    <p:extLst>
      <p:ext uri="{BB962C8B-B14F-4D97-AF65-F5344CB8AC3E}">
        <p14:creationId xmlns:p14="http://schemas.microsoft.com/office/powerpoint/2010/main" val="3289051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056" y="41275"/>
            <a:ext cx="9109944" cy="683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1430" name="Line 6"/>
          <p:cNvSpPr>
            <a:spLocks noChangeShapeType="1"/>
          </p:cNvSpPr>
          <p:nvPr/>
        </p:nvSpPr>
        <p:spPr bwMode="auto">
          <a:xfrm>
            <a:off x="2771775" y="1628775"/>
            <a:ext cx="0" cy="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70056" name="Line 6"/>
          <p:cNvSpPr>
            <a:spLocks noChangeShapeType="1"/>
          </p:cNvSpPr>
          <p:nvPr/>
        </p:nvSpPr>
        <p:spPr bwMode="auto">
          <a:xfrm flipH="1" flipV="1">
            <a:off x="1547664" y="1268759"/>
            <a:ext cx="2376264" cy="180146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70057" name="Text Box 10"/>
          <p:cNvSpPr txBox="1">
            <a:spLocks noChangeArrowheads="1"/>
          </p:cNvSpPr>
          <p:nvPr/>
        </p:nvSpPr>
        <p:spPr bwMode="auto">
          <a:xfrm>
            <a:off x="3276600" y="2636838"/>
            <a:ext cx="4824413" cy="1519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Imported references are displayed as a temporary group and are also added to the main library </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2000"/>
                            </p:stCondLst>
                            <p:childTnLst>
                              <p:par>
                                <p:cTn id="5" presetID="10" presetClass="entr" presetSubtype="0" fill="hold" grpId="0" nodeType="afterEffect">
                                  <p:stCondLst>
                                    <p:cond delay="0"/>
                                  </p:stCondLst>
                                  <p:childTnLst>
                                    <p:set>
                                      <p:cBhvr>
                                        <p:cTn id="6" dur="1" fill="hold">
                                          <p:stCondLst>
                                            <p:cond delay="0"/>
                                          </p:stCondLst>
                                        </p:cTn>
                                        <p:tgtEl>
                                          <p:spTgt spid="770057"/>
                                        </p:tgtEl>
                                        <p:attrNameLst>
                                          <p:attrName>style.visibility</p:attrName>
                                        </p:attrNameLst>
                                      </p:cBhvr>
                                      <p:to>
                                        <p:strVal val="visible"/>
                                      </p:to>
                                    </p:set>
                                    <p:animEffect transition="in" filter="fade">
                                      <p:cBhvr>
                                        <p:cTn id="7" dur="2000"/>
                                        <p:tgtEl>
                                          <p:spTgt spid="770057"/>
                                        </p:tgtEl>
                                      </p:cBhvr>
                                    </p:animEffect>
                                  </p:childTnLst>
                                </p:cTn>
                              </p:par>
                            </p:childTnLst>
                          </p:cTn>
                        </p:par>
                        <p:par>
                          <p:cTn id="8" fill="hold" nodeType="afterGroup">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770056"/>
                                        </p:tgtEl>
                                        <p:attrNameLst>
                                          <p:attrName>style.visibility</p:attrName>
                                        </p:attrNameLst>
                                      </p:cBhvr>
                                      <p:to>
                                        <p:strVal val="visible"/>
                                      </p:to>
                                    </p:set>
                                    <p:animEffect transition="in" filter="fade">
                                      <p:cBhvr>
                                        <p:cTn id="11" dur="2000"/>
                                        <p:tgtEl>
                                          <p:spTgt spid="770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6" grpId="0" animBg="1"/>
      <p:bldP spid="770057"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231</a:t>
            </a:fld>
            <a:endParaRPr lang="en-GB"/>
          </a:p>
        </p:txBody>
      </p:sp>
      <p:sp>
        <p:nvSpPr>
          <p:cNvPr id="3" name="TextBox 2"/>
          <p:cNvSpPr txBox="1"/>
          <p:nvPr/>
        </p:nvSpPr>
        <p:spPr bwMode="auto">
          <a:xfrm>
            <a:off x="5148064" y="2348880"/>
            <a:ext cx="273630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Scroll down the page…</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688" y="-21208"/>
            <a:ext cx="9172277" cy="687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4150" name="Line 6"/>
          <p:cNvSpPr>
            <a:spLocks noChangeShapeType="1"/>
          </p:cNvSpPr>
          <p:nvPr/>
        </p:nvSpPr>
        <p:spPr bwMode="auto">
          <a:xfrm flipH="1" flipV="1">
            <a:off x="2771800" y="4903614"/>
            <a:ext cx="1656184"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74151" name="Text Box 10"/>
          <p:cNvSpPr txBox="1">
            <a:spLocks noChangeArrowheads="1"/>
          </p:cNvSpPr>
          <p:nvPr/>
        </p:nvSpPr>
        <p:spPr bwMode="auto">
          <a:xfrm>
            <a:off x="3779912" y="4509120"/>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Click the link to return to the Emerald database record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4151"/>
                                        </p:tgtEl>
                                        <p:attrNameLst>
                                          <p:attrName>style.visibility</p:attrName>
                                        </p:attrNameLst>
                                      </p:cBhvr>
                                      <p:to>
                                        <p:strVal val="visible"/>
                                      </p:to>
                                    </p:set>
                                    <p:animEffect transition="in" filter="fade">
                                      <p:cBhvr>
                                        <p:cTn id="7" dur="2000"/>
                                        <p:tgtEl>
                                          <p:spTgt spid="77415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74150"/>
                                        </p:tgtEl>
                                        <p:attrNameLst>
                                          <p:attrName>style.visibility</p:attrName>
                                        </p:attrNameLst>
                                      </p:cBhvr>
                                      <p:to>
                                        <p:strVal val="visible"/>
                                      </p:to>
                                    </p:set>
                                    <p:animEffect transition="in" filter="fade">
                                      <p:cBhvr>
                                        <p:cTn id="11" dur="2000"/>
                                        <p:tgtEl>
                                          <p:spTgt spid="77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50" grpId="0" animBg="1"/>
      <p:bldP spid="774151"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76" y="0"/>
            <a:ext cx="9147176" cy="686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6197" name="Oval 5"/>
          <p:cNvSpPr>
            <a:spLocks noChangeArrowheads="1"/>
          </p:cNvSpPr>
          <p:nvPr/>
        </p:nvSpPr>
        <p:spPr bwMode="auto">
          <a:xfrm>
            <a:off x="6444208" y="4503601"/>
            <a:ext cx="1512789" cy="46751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233</a:t>
            </a:fld>
            <a:endParaRPr lang="en-GB"/>
          </a:p>
        </p:txBody>
      </p:sp>
      <p:sp>
        <p:nvSpPr>
          <p:cNvPr id="3" name="TextBox 2"/>
          <p:cNvSpPr txBox="1"/>
          <p:nvPr/>
        </p:nvSpPr>
        <p:spPr bwMode="auto">
          <a:xfrm>
            <a:off x="2195736" y="3429000"/>
            <a:ext cx="374441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view the PDF</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76197"/>
                                        </p:tgtEl>
                                        <p:attrNameLst>
                                          <p:attrName>style.visibility</p:attrName>
                                        </p:attrNameLst>
                                      </p:cBhvr>
                                      <p:to>
                                        <p:strVal val="visible"/>
                                      </p:to>
                                    </p:set>
                                    <p:animEffect transition="in" filter="fade">
                                      <p:cBhvr>
                                        <p:cTn id="11" dur="2000"/>
                                        <p:tgtEl>
                                          <p:spTgt spid="776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7" grpId="0" animBg="1"/>
      <p:bldP spid="3"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en-GB" smtClean="0"/>
              <a:t>Export references from Engineering Village databases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234</a:t>
            </a:fld>
            <a:endParaRPr lang="en-GB"/>
          </a:p>
        </p:txBody>
      </p:sp>
    </p:spTree>
  </p:cSld>
  <p:clrMapOvr>
    <a:masterClrMapping/>
  </p:clrMapOvr>
  <p:transition spd="med">
    <p:fade/>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0292" name="Text Box 10"/>
          <p:cNvSpPr txBox="1">
            <a:spLocks noChangeArrowheads="1"/>
          </p:cNvSpPr>
          <p:nvPr/>
        </p:nvSpPr>
        <p:spPr bwMode="auto">
          <a:xfrm>
            <a:off x="4067175" y="3429000"/>
            <a:ext cx="403383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Select the databases you wish to search</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0292"/>
                                        </p:tgtEl>
                                        <p:attrNameLst>
                                          <p:attrName>style.visibility</p:attrName>
                                        </p:attrNameLst>
                                      </p:cBhvr>
                                      <p:to>
                                        <p:strVal val="visible"/>
                                      </p:to>
                                    </p:set>
                                    <p:animEffect transition="in" filter="fade">
                                      <p:cBhvr>
                                        <p:cTn id="7" dur="2000"/>
                                        <p:tgtEl>
                                          <p:spTgt spid="78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2"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82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2339" name="Oval 3"/>
          <p:cNvSpPr>
            <a:spLocks noChangeArrowheads="1"/>
          </p:cNvSpPr>
          <p:nvPr/>
        </p:nvSpPr>
        <p:spPr bwMode="auto">
          <a:xfrm>
            <a:off x="2051050" y="2060848"/>
            <a:ext cx="1224806" cy="522315"/>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782340" name="Oval 4"/>
          <p:cNvSpPr>
            <a:spLocks noChangeArrowheads="1"/>
          </p:cNvSpPr>
          <p:nvPr/>
        </p:nvSpPr>
        <p:spPr bwMode="auto">
          <a:xfrm>
            <a:off x="4211960" y="3855487"/>
            <a:ext cx="1018218" cy="64770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782342" name="Text Box 10"/>
          <p:cNvSpPr txBox="1">
            <a:spLocks noChangeArrowheads="1"/>
          </p:cNvSpPr>
          <p:nvPr/>
        </p:nvSpPr>
        <p:spPr bwMode="auto">
          <a:xfrm>
            <a:off x="3924300" y="5516563"/>
            <a:ext cx="4752975"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This is a search of GEOBASE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2342"/>
                                        </p:tgtEl>
                                        <p:attrNameLst>
                                          <p:attrName>style.visibility</p:attrName>
                                        </p:attrNameLst>
                                      </p:cBhvr>
                                      <p:to>
                                        <p:strVal val="visible"/>
                                      </p:to>
                                    </p:set>
                                    <p:animEffect transition="in" filter="fade">
                                      <p:cBhvr>
                                        <p:cTn id="7" dur="2000"/>
                                        <p:tgtEl>
                                          <p:spTgt spid="7823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82339"/>
                                        </p:tgtEl>
                                        <p:attrNameLst>
                                          <p:attrName>style.visibility</p:attrName>
                                        </p:attrNameLst>
                                      </p:cBhvr>
                                      <p:to>
                                        <p:strVal val="visible"/>
                                      </p:to>
                                    </p:set>
                                    <p:animEffect transition="in" filter="fade">
                                      <p:cBhvr>
                                        <p:cTn id="11" dur="2000"/>
                                        <p:tgtEl>
                                          <p:spTgt spid="78233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82340"/>
                                        </p:tgtEl>
                                        <p:attrNameLst>
                                          <p:attrName>style.visibility</p:attrName>
                                        </p:attrNameLst>
                                      </p:cBhvr>
                                      <p:to>
                                        <p:strVal val="visible"/>
                                      </p:to>
                                    </p:set>
                                    <p:animEffect transition="in" filter="fade">
                                      <p:cBhvr>
                                        <p:cTn id="15" dur="2000"/>
                                        <p:tgtEl>
                                          <p:spTgt spid="78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animBg="1"/>
      <p:bldP spid="782340" grpId="0" animBg="1"/>
      <p:bldP spid="782342"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3779912" y="870744"/>
            <a:ext cx="1368152" cy="176616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572000" y="870744"/>
            <a:ext cx="288032" cy="162215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84393" name="Text Box 10"/>
          <p:cNvSpPr txBox="1">
            <a:spLocks noChangeArrowheads="1"/>
          </p:cNvSpPr>
          <p:nvPr/>
        </p:nvSpPr>
        <p:spPr bwMode="auto">
          <a:xfrm>
            <a:off x="4068762" y="692696"/>
            <a:ext cx="38163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'Detailed record' format and 'Download'</a:t>
            </a:r>
          </a:p>
        </p:txBody>
      </p:sp>
      <p:sp>
        <p:nvSpPr>
          <p:cNvPr id="784394" name="Line 6"/>
          <p:cNvSpPr>
            <a:spLocks noChangeShapeType="1"/>
          </p:cNvSpPr>
          <p:nvPr/>
        </p:nvSpPr>
        <p:spPr bwMode="auto">
          <a:xfrm flipH="1" flipV="1">
            <a:off x="2181575" y="3789040"/>
            <a:ext cx="1944688"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84395" name="Text Box 10"/>
          <p:cNvSpPr txBox="1">
            <a:spLocks noChangeArrowheads="1"/>
          </p:cNvSpPr>
          <p:nvPr/>
        </p:nvSpPr>
        <p:spPr bwMode="auto">
          <a:xfrm>
            <a:off x="3118200" y="4436740"/>
            <a:ext cx="475297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Mark the required records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4395"/>
                                        </p:tgtEl>
                                        <p:attrNameLst>
                                          <p:attrName>style.visibility</p:attrName>
                                        </p:attrNameLst>
                                      </p:cBhvr>
                                      <p:to>
                                        <p:strVal val="visible"/>
                                      </p:to>
                                    </p:set>
                                    <p:animEffect transition="in" filter="fade">
                                      <p:cBhvr>
                                        <p:cTn id="7" dur="2000"/>
                                        <p:tgtEl>
                                          <p:spTgt spid="78439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84394"/>
                                        </p:tgtEl>
                                        <p:attrNameLst>
                                          <p:attrName>style.visibility</p:attrName>
                                        </p:attrNameLst>
                                      </p:cBhvr>
                                      <p:to>
                                        <p:strVal val="visible"/>
                                      </p:to>
                                    </p:set>
                                    <p:animEffect transition="in" filter="fade">
                                      <p:cBhvr>
                                        <p:cTn id="11" dur="2000"/>
                                        <p:tgtEl>
                                          <p:spTgt spid="78439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84393"/>
                                        </p:tgtEl>
                                        <p:attrNameLst>
                                          <p:attrName>style.visibility</p:attrName>
                                        </p:attrNameLst>
                                      </p:cBhvr>
                                      <p:to>
                                        <p:strVal val="visible"/>
                                      </p:to>
                                    </p:set>
                                    <p:animEffect transition="in" filter="fade">
                                      <p:cBhvr>
                                        <p:cTn id="15" dur="2000"/>
                                        <p:tgtEl>
                                          <p:spTgt spid="78439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93" grpId="0" animBg="1"/>
      <p:bldP spid="784394" grpId="0" animBg="1"/>
      <p:bldP spid="784395"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3646" y="788895"/>
            <a:ext cx="5740159" cy="4724494"/>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6435" name="Oval 3"/>
          <p:cNvSpPr>
            <a:spLocks noChangeArrowheads="1"/>
          </p:cNvSpPr>
          <p:nvPr/>
        </p:nvSpPr>
        <p:spPr bwMode="auto">
          <a:xfrm>
            <a:off x="2483769" y="2863011"/>
            <a:ext cx="2880320" cy="57626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786436" name="Oval 4"/>
          <p:cNvSpPr>
            <a:spLocks noChangeArrowheads="1"/>
          </p:cNvSpPr>
          <p:nvPr/>
        </p:nvSpPr>
        <p:spPr bwMode="auto">
          <a:xfrm>
            <a:off x="2483768" y="3861048"/>
            <a:ext cx="1366838" cy="50323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786438" name="Text Box 10"/>
          <p:cNvSpPr txBox="1">
            <a:spLocks noChangeArrowheads="1"/>
          </p:cNvSpPr>
          <p:nvPr/>
        </p:nvSpPr>
        <p:spPr bwMode="auto">
          <a:xfrm>
            <a:off x="2123728" y="5733256"/>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the 'RIS, EndNote…' option and click 'Download'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6438"/>
                                        </p:tgtEl>
                                        <p:attrNameLst>
                                          <p:attrName>style.visibility</p:attrName>
                                        </p:attrNameLst>
                                      </p:cBhvr>
                                      <p:to>
                                        <p:strVal val="visible"/>
                                      </p:to>
                                    </p:set>
                                    <p:animEffect transition="in" filter="fade">
                                      <p:cBhvr>
                                        <p:cTn id="7" dur="2000"/>
                                        <p:tgtEl>
                                          <p:spTgt spid="786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86435"/>
                                        </p:tgtEl>
                                        <p:attrNameLst>
                                          <p:attrName>style.visibility</p:attrName>
                                        </p:attrNameLst>
                                      </p:cBhvr>
                                      <p:to>
                                        <p:strVal val="visible"/>
                                      </p:to>
                                    </p:set>
                                    <p:animEffect transition="in" filter="fade">
                                      <p:cBhvr>
                                        <p:cTn id="11" dur="2000"/>
                                        <p:tgtEl>
                                          <p:spTgt spid="78643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86436"/>
                                        </p:tgtEl>
                                        <p:attrNameLst>
                                          <p:attrName>style.visibility</p:attrName>
                                        </p:attrNameLst>
                                      </p:cBhvr>
                                      <p:to>
                                        <p:strVal val="visible"/>
                                      </p:to>
                                    </p:set>
                                    <p:animEffect transition="in" filter="fade">
                                      <p:cBhvr>
                                        <p:cTn id="15" dur="2000"/>
                                        <p:tgtEl>
                                          <p:spTgt spid="78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35" grpId="0" animBg="1"/>
      <p:bldP spid="786436" grpId="0" animBg="1"/>
      <p:bldP spid="786438"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85875" y="989013"/>
            <a:ext cx="5562600" cy="459740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484" name="Line 6"/>
          <p:cNvSpPr>
            <a:spLocks noChangeShapeType="1"/>
          </p:cNvSpPr>
          <p:nvPr/>
        </p:nvSpPr>
        <p:spPr bwMode="auto">
          <a:xfrm flipH="1" flipV="1">
            <a:off x="2843807" y="4293096"/>
            <a:ext cx="790575" cy="129331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88485" name="Text Box 10"/>
          <p:cNvSpPr txBox="1">
            <a:spLocks noChangeArrowheads="1"/>
          </p:cNvSpPr>
          <p:nvPr/>
        </p:nvSpPr>
        <p:spPr bwMode="auto">
          <a:xfrm>
            <a:off x="2663030" y="5275963"/>
            <a:ext cx="4185445"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'Download' to </a:t>
            </a:r>
            <a:r>
              <a:rPr lang="en-GB" sz="2400" b="1" dirty="0">
                <a:solidFill>
                  <a:srgbClr val="000000"/>
                </a:solidFill>
                <a:latin typeface="Lucida Sans" pitchFamily="34" charset="0"/>
              </a:rPr>
              <a:t>start the </a:t>
            </a:r>
            <a:r>
              <a:rPr lang="en-GB" sz="2400" b="1" dirty="0" smtClean="0">
                <a:solidFill>
                  <a:srgbClr val="000000"/>
                </a:solidFill>
                <a:latin typeface="Lucida Sans" pitchFamily="34" charset="0"/>
              </a:rPr>
              <a:t>automatic </a:t>
            </a:r>
            <a:r>
              <a:rPr lang="en-GB" sz="2400" b="1" dirty="0">
                <a:solidFill>
                  <a:srgbClr val="000000"/>
                </a:solidFill>
                <a:latin typeface="Lucida Sans" pitchFamily="34" charset="0"/>
              </a:rPr>
              <a:t>process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239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8485"/>
                                        </p:tgtEl>
                                        <p:attrNameLst>
                                          <p:attrName>style.visibility</p:attrName>
                                        </p:attrNameLst>
                                      </p:cBhvr>
                                      <p:to>
                                        <p:strVal val="visible"/>
                                      </p:to>
                                    </p:set>
                                    <p:animEffect transition="in" filter="fade">
                                      <p:cBhvr>
                                        <p:cTn id="7" dur="2000"/>
                                        <p:tgtEl>
                                          <p:spTgt spid="7884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88484"/>
                                        </p:tgtEl>
                                        <p:attrNameLst>
                                          <p:attrName>style.visibility</p:attrName>
                                        </p:attrNameLst>
                                      </p:cBhvr>
                                      <p:to>
                                        <p:strVal val="visible"/>
                                      </p:to>
                                    </p:set>
                                    <p:animEffect transition="in" filter="fade">
                                      <p:cBhvr>
                                        <p:cTn id="11" dur="2000"/>
                                        <p:tgtEl>
                                          <p:spTgt spid="788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4" grpId="0" animBg="1"/>
      <p:bldP spid="78848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27180"/>
            <a:ext cx="9107759" cy="683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24</a:t>
            </a:fld>
            <a:endParaRPr lang="en-GB"/>
          </a:p>
        </p:txBody>
      </p:sp>
      <p:sp>
        <p:nvSpPr>
          <p:cNvPr id="5" name="Line 6"/>
          <p:cNvSpPr>
            <a:spLocks noChangeShapeType="1"/>
          </p:cNvSpPr>
          <p:nvPr/>
        </p:nvSpPr>
        <p:spPr bwMode="auto">
          <a:xfrm flipH="1" flipV="1">
            <a:off x="4283968" y="3095464"/>
            <a:ext cx="1944216" cy="17664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3059832" y="4077072"/>
            <a:ext cx="5256584"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accent grave  `  at start and end of text which might be confused with a field name, or for a linked phrase</a:t>
            </a:r>
            <a:endParaRPr lang="en-GB" dirty="0"/>
          </a:p>
        </p:txBody>
      </p:sp>
    </p:spTree>
    <p:extLst>
      <p:ext uri="{BB962C8B-B14F-4D97-AF65-F5344CB8AC3E}">
        <p14:creationId xmlns:p14="http://schemas.microsoft.com/office/powerpoint/2010/main" val="20095119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69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2579" name="Line 6"/>
          <p:cNvSpPr>
            <a:spLocks noChangeShapeType="1"/>
          </p:cNvSpPr>
          <p:nvPr/>
        </p:nvSpPr>
        <p:spPr bwMode="auto">
          <a:xfrm flipH="1" flipV="1">
            <a:off x="1547664" y="1268760"/>
            <a:ext cx="3240088" cy="15128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92580" name="Text Box 10"/>
          <p:cNvSpPr txBox="1">
            <a:spLocks noChangeArrowheads="1"/>
          </p:cNvSpPr>
          <p:nvPr/>
        </p:nvSpPr>
        <p:spPr bwMode="auto">
          <a:xfrm>
            <a:off x="3779689" y="2276872"/>
            <a:ext cx="4752975" cy="151923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References are displayed as a temporary group of imported references, and are added to the main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240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2580"/>
                                        </p:tgtEl>
                                        <p:attrNameLst>
                                          <p:attrName>style.visibility</p:attrName>
                                        </p:attrNameLst>
                                      </p:cBhvr>
                                      <p:to>
                                        <p:strVal val="visible"/>
                                      </p:to>
                                    </p:set>
                                    <p:animEffect transition="in" filter="fade">
                                      <p:cBhvr>
                                        <p:cTn id="7" dur="2000"/>
                                        <p:tgtEl>
                                          <p:spTgt spid="79258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92579"/>
                                        </p:tgtEl>
                                        <p:attrNameLst>
                                          <p:attrName>style.visibility</p:attrName>
                                        </p:attrNameLst>
                                      </p:cBhvr>
                                      <p:to>
                                        <p:strVal val="visible"/>
                                      </p:to>
                                    </p:set>
                                    <p:animEffect transition="in" filter="fade">
                                      <p:cBhvr>
                                        <p:cTn id="11" dur="2000"/>
                                        <p:tgtEl>
                                          <p:spTgt spid="79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79" grpId="0" animBg="1"/>
      <p:bldP spid="792580"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r>
              <a:rPr lang="en-GB" sz="3200" dirty="0" smtClean="0"/>
              <a:t>Exporting from IBSS (</a:t>
            </a:r>
            <a:r>
              <a:rPr lang="en-GB" sz="3200" dirty="0" err="1" smtClean="0"/>
              <a:t>ProQuest</a:t>
            </a:r>
            <a:r>
              <a:rPr lang="en-GB" sz="3200" dirty="0" smtClean="0"/>
              <a: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241</a:t>
            </a:fld>
            <a:endParaRPr lang="en-GB"/>
          </a:p>
        </p:txBody>
      </p:sp>
    </p:spTree>
  </p:cSld>
  <p:clrMapOvr>
    <a:masterClrMapping/>
  </p:clrMapOvr>
  <p:transition spd="med">
    <p:fade/>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31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242</a:t>
            </a:fld>
            <a:endParaRPr lang="en-GB"/>
          </a:p>
        </p:txBody>
      </p:sp>
      <p:sp>
        <p:nvSpPr>
          <p:cNvPr id="3" name="TextBox 2"/>
          <p:cNvSpPr txBox="1"/>
          <p:nvPr/>
        </p:nvSpPr>
        <p:spPr bwMode="auto">
          <a:xfrm>
            <a:off x="4795368" y="4098484"/>
            <a:ext cx="291581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This is the IBSS home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7442831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320" y="0"/>
            <a:ext cx="9173320" cy="687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6675" name="Oval 3"/>
          <p:cNvSpPr>
            <a:spLocks noChangeArrowheads="1"/>
          </p:cNvSpPr>
          <p:nvPr/>
        </p:nvSpPr>
        <p:spPr bwMode="auto">
          <a:xfrm>
            <a:off x="685656" y="2564904"/>
            <a:ext cx="576262"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6677" name="Oval 5"/>
          <p:cNvSpPr>
            <a:spLocks noChangeArrowheads="1"/>
          </p:cNvSpPr>
          <p:nvPr/>
        </p:nvSpPr>
        <p:spPr bwMode="auto">
          <a:xfrm>
            <a:off x="5940325" y="1100790"/>
            <a:ext cx="2232075" cy="480424"/>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6678" name="Text Box 6"/>
          <p:cNvSpPr txBox="1">
            <a:spLocks noChangeArrowheads="1"/>
          </p:cNvSpPr>
          <p:nvPr/>
        </p:nvSpPr>
        <p:spPr bwMode="auto">
          <a:xfrm>
            <a:off x="251272" y="4221163"/>
            <a:ext cx="37449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check boxes for required references</a:t>
            </a:r>
            <a:endParaRPr lang="en-GB" sz="2400" b="1">
              <a:latin typeface="Lucida Sans" pitchFamily="34" charset="0"/>
            </a:endParaRPr>
          </a:p>
        </p:txBody>
      </p:sp>
      <p:cxnSp>
        <p:nvCxnSpPr>
          <p:cNvPr id="4" name="Straight Arrow Connector 3"/>
          <p:cNvCxnSpPr/>
          <p:nvPr/>
        </p:nvCxnSpPr>
        <p:spPr>
          <a:xfrm flipH="1" flipV="1">
            <a:off x="2123728" y="980728"/>
            <a:ext cx="1393666" cy="24012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96679" name="Text Box 7"/>
          <p:cNvSpPr txBox="1">
            <a:spLocks noChangeArrowheads="1"/>
          </p:cNvSpPr>
          <p:nvPr/>
        </p:nvSpPr>
        <p:spPr bwMode="auto">
          <a:xfrm>
            <a:off x="2951956" y="620688"/>
            <a:ext cx="237648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Records are added to the Marked List</a:t>
            </a:r>
            <a:endParaRPr lang="en-GB" sz="2400" b="1" dirty="0">
              <a:latin typeface="Lucida Sans" pitchFamily="34" charset="0"/>
            </a:endParaRPr>
          </a:p>
        </p:txBody>
      </p:sp>
      <p:sp>
        <p:nvSpPr>
          <p:cNvPr id="796680" name="Text Box 8"/>
          <p:cNvSpPr txBox="1">
            <a:spLocks noChangeArrowheads="1"/>
          </p:cNvSpPr>
          <p:nvPr/>
        </p:nvSpPr>
        <p:spPr bwMode="auto">
          <a:xfrm>
            <a:off x="4716463" y="2564904"/>
            <a:ext cx="4032250"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When all required records are marked, click </a:t>
            </a:r>
            <a:r>
              <a:rPr lang="en-GB" sz="2400" b="1" dirty="0" smtClean="0">
                <a:solidFill>
                  <a:srgbClr val="000000"/>
                </a:solidFill>
                <a:latin typeface="Lucida Sans" pitchFamily="34" charset="0"/>
              </a:rPr>
              <a:t>'Export/Save' and choose the 'EndNote … option</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243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6678"/>
                                        </p:tgtEl>
                                        <p:attrNameLst>
                                          <p:attrName>style.visibility</p:attrName>
                                        </p:attrNameLst>
                                      </p:cBhvr>
                                      <p:to>
                                        <p:strVal val="visible"/>
                                      </p:to>
                                    </p:set>
                                    <p:animEffect transition="in" filter="fade">
                                      <p:cBhvr>
                                        <p:cTn id="7" dur="2000"/>
                                        <p:tgtEl>
                                          <p:spTgt spid="79667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96675"/>
                                        </p:tgtEl>
                                        <p:attrNameLst>
                                          <p:attrName>style.visibility</p:attrName>
                                        </p:attrNameLst>
                                      </p:cBhvr>
                                      <p:to>
                                        <p:strVal val="visible"/>
                                      </p:to>
                                    </p:set>
                                    <p:animEffect transition="in" filter="fade">
                                      <p:cBhvr>
                                        <p:cTn id="11" dur="2000"/>
                                        <p:tgtEl>
                                          <p:spTgt spid="79667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96679"/>
                                        </p:tgtEl>
                                        <p:attrNameLst>
                                          <p:attrName>style.visibility</p:attrName>
                                        </p:attrNameLst>
                                      </p:cBhvr>
                                      <p:to>
                                        <p:strVal val="visible"/>
                                      </p:to>
                                    </p:set>
                                    <p:animEffect transition="in" filter="fade">
                                      <p:cBhvr>
                                        <p:cTn id="15" dur="2000"/>
                                        <p:tgtEl>
                                          <p:spTgt spid="796679"/>
                                        </p:tgtEl>
                                      </p:cBhvr>
                                    </p:animEffect>
                                  </p:childTnLst>
                                </p:cTn>
                              </p:par>
                            </p:childTnLst>
                          </p:cTn>
                        </p:par>
                        <p:par>
                          <p:cTn id="16" fill="hold" nodeType="with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796675"/>
                                        </p:tgtEl>
                                      </p:cBhvr>
                                    </p:animEffect>
                                    <p:set>
                                      <p:cBhvr>
                                        <p:cTn id="24" dur="1" fill="hold">
                                          <p:stCondLst>
                                            <p:cond delay="1999"/>
                                          </p:stCondLst>
                                        </p:cTn>
                                        <p:tgtEl>
                                          <p:spTgt spid="796675"/>
                                        </p:tgtEl>
                                        <p:attrNameLst>
                                          <p:attrName>style.visibility</p:attrName>
                                        </p:attrNameLst>
                                      </p:cBhvr>
                                      <p:to>
                                        <p:strVal val="hidden"/>
                                      </p:to>
                                    </p:set>
                                  </p:childTnLst>
                                </p:cTn>
                              </p:par>
                            </p:childTnLst>
                          </p:cTn>
                        </p:par>
                        <p:par>
                          <p:cTn id="25" fill="hold" nodeType="afterGroup">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796680"/>
                                        </p:tgtEl>
                                        <p:attrNameLst>
                                          <p:attrName>style.visibility</p:attrName>
                                        </p:attrNameLst>
                                      </p:cBhvr>
                                      <p:to>
                                        <p:strVal val="visible"/>
                                      </p:to>
                                    </p:set>
                                    <p:animEffect transition="in" filter="fade">
                                      <p:cBhvr>
                                        <p:cTn id="28" dur="2000"/>
                                        <p:tgtEl>
                                          <p:spTgt spid="796680"/>
                                        </p:tgtEl>
                                      </p:cBhvr>
                                    </p:animEffect>
                                  </p:childTnLst>
                                </p:cTn>
                              </p:par>
                            </p:childTnLst>
                          </p:cTn>
                        </p:par>
                        <p:par>
                          <p:cTn id="29" fill="hold" nodeType="afterGroup">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796677"/>
                                        </p:tgtEl>
                                        <p:attrNameLst>
                                          <p:attrName>style.visibility</p:attrName>
                                        </p:attrNameLst>
                                      </p:cBhvr>
                                      <p:to>
                                        <p:strVal val="visible"/>
                                      </p:to>
                                    </p:set>
                                    <p:animEffect transition="in" filter="fade">
                                      <p:cBhvr>
                                        <p:cTn id="32" dur="2000"/>
                                        <p:tgtEl>
                                          <p:spTgt spid="79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5" grpId="0" animBg="1"/>
      <p:bldP spid="796675" grpId="1" animBg="1"/>
      <p:bldP spid="796677" grpId="0" animBg="1"/>
      <p:bldP spid="796678" grpId="0" animBg="1"/>
      <p:bldP spid="796679" grpId="0" animBg="1"/>
      <p:bldP spid="796680"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848" y="2901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244</a:t>
            </a:fld>
            <a:endParaRPr lang="en-GB"/>
          </a:p>
        </p:txBody>
      </p:sp>
      <p:cxnSp>
        <p:nvCxnSpPr>
          <p:cNvPr id="5" name="Straight Arrow Connector 4"/>
          <p:cNvCxnSpPr/>
          <p:nvPr/>
        </p:nvCxnSpPr>
        <p:spPr>
          <a:xfrm>
            <a:off x="1403648" y="1098883"/>
            <a:ext cx="0" cy="1322005"/>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912440" y="683385"/>
            <a:ext cx="367240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View the Marked List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8934678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23" name="Oval 3"/>
          <p:cNvSpPr>
            <a:spLocks noChangeArrowheads="1"/>
          </p:cNvSpPr>
          <p:nvPr/>
        </p:nvSpPr>
        <p:spPr bwMode="auto">
          <a:xfrm>
            <a:off x="5364088" y="5013176"/>
            <a:ext cx="1260140" cy="605063"/>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 name="Straight Arrow Connector 3"/>
          <p:cNvCxnSpPr/>
          <p:nvPr/>
        </p:nvCxnSpPr>
        <p:spPr>
          <a:xfrm flipH="1">
            <a:off x="5580112" y="1700808"/>
            <a:ext cx="504056" cy="1769693"/>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98724" name="Text Box 4"/>
          <p:cNvSpPr txBox="1">
            <a:spLocks noChangeArrowheads="1"/>
          </p:cNvSpPr>
          <p:nvPr/>
        </p:nvSpPr>
        <p:spPr bwMode="auto">
          <a:xfrm>
            <a:off x="4666884" y="1124744"/>
            <a:ext cx="42255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Choose the </a:t>
            </a:r>
            <a:r>
              <a:rPr lang="en-GB" sz="2400" b="1" dirty="0" smtClean="0">
                <a:solidFill>
                  <a:srgbClr val="000000"/>
                </a:solidFill>
                <a:latin typeface="Lucida Sans" pitchFamily="34" charset="0"/>
              </a:rPr>
              <a:t>'Citation, abstract, indexing' </a:t>
            </a:r>
            <a:r>
              <a:rPr lang="en-GB" sz="2400" b="1" dirty="0">
                <a:solidFill>
                  <a:srgbClr val="000000"/>
                </a:solidFill>
                <a:latin typeface="Lucida Sans" pitchFamily="34" charset="0"/>
              </a:rPr>
              <a:t>option</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245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8724"/>
                                        </p:tgtEl>
                                        <p:attrNameLst>
                                          <p:attrName>style.visibility</p:attrName>
                                        </p:attrNameLst>
                                      </p:cBhvr>
                                      <p:to>
                                        <p:strVal val="visible"/>
                                      </p:to>
                                    </p:set>
                                    <p:animEffect transition="in" filter="fade">
                                      <p:cBhvr>
                                        <p:cTn id="7" dur="2000"/>
                                        <p:tgtEl>
                                          <p:spTgt spid="79872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par>
                          <p:cTn id="12" fill="hold" nodeType="afterGroup">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798723"/>
                                        </p:tgtEl>
                                        <p:attrNameLst>
                                          <p:attrName>style.visibility</p:attrName>
                                        </p:attrNameLst>
                                      </p:cBhvr>
                                      <p:to>
                                        <p:strVal val="visible"/>
                                      </p:to>
                                    </p:set>
                                    <p:animEffect transition="in" filter="fade">
                                      <p:cBhvr>
                                        <p:cTn id="15" dur="2000"/>
                                        <p:tgtEl>
                                          <p:spTgt spid="798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3" grpId="0" animBg="1"/>
      <p:bldP spid="798724"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9712" y="1598516"/>
            <a:ext cx="5355816" cy="356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2819" name="Oval 3"/>
          <p:cNvSpPr>
            <a:spLocks noChangeArrowheads="1"/>
          </p:cNvSpPr>
          <p:nvPr/>
        </p:nvSpPr>
        <p:spPr bwMode="auto">
          <a:xfrm>
            <a:off x="3563938" y="3382962"/>
            <a:ext cx="1368425" cy="71913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2820" name="Text Box 4"/>
          <p:cNvSpPr txBox="1">
            <a:spLocks noChangeArrowheads="1"/>
          </p:cNvSpPr>
          <p:nvPr/>
        </p:nvSpPr>
        <p:spPr bwMode="auto">
          <a:xfrm>
            <a:off x="4932363" y="5084763"/>
            <a:ext cx="36718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In the File Download window, click </a:t>
            </a:r>
            <a:r>
              <a:rPr lang="en-GB" sz="2400" b="1" dirty="0" smtClean="0">
                <a:solidFill>
                  <a:srgbClr val="000000"/>
                </a:solidFill>
                <a:latin typeface="Lucida Sans" pitchFamily="34" charset="0"/>
              </a:rPr>
              <a:t>'Open'</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246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2820"/>
                                        </p:tgtEl>
                                        <p:attrNameLst>
                                          <p:attrName>style.visibility</p:attrName>
                                        </p:attrNameLst>
                                      </p:cBhvr>
                                      <p:to>
                                        <p:strVal val="visible"/>
                                      </p:to>
                                    </p:set>
                                    <p:animEffect transition="in" filter="fade">
                                      <p:cBhvr>
                                        <p:cTn id="7" dur="2000"/>
                                        <p:tgtEl>
                                          <p:spTgt spid="8028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02819"/>
                                        </p:tgtEl>
                                        <p:attrNameLst>
                                          <p:attrName>style.visibility</p:attrName>
                                        </p:attrNameLst>
                                      </p:cBhvr>
                                      <p:to>
                                        <p:strVal val="visible"/>
                                      </p:to>
                                    </p:set>
                                    <p:animEffect transition="in" filter="fade">
                                      <p:cBhvr>
                                        <p:cTn id="11" dur="2000"/>
                                        <p:tgtEl>
                                          <p:spTgt spid="802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19" grpId="0" animBg="1"/>
      <p:bldP spid="802820"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247</a:t>
            </a:fld>
            <a:endParaRPr lang="en-GB"/>
          </a:p>
        </p:txBody>
      </p:sp>
      <p:sp>
        <p:nvSpPr>
          <p:cNvPr id="3" name="TextBox 2"/>
          <p:cNvSpPr txBox="1"/>
          <p:nvPr/>
        </p:nvSpPr>
        <p:spPr bwMode="auto">
          <a:xfrm>
            <a:off x="3707904" y="2420888"/>
            <a:ext cx="403244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Records are imported to the EndNote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96591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r>
              <a:rPr lang="en-GB" dirty="0" smtClean="0"/>
              <a:t>Export from IEEE </a:t>
            </a:r>
            <a:r>
              <a:rPr lang="en-GB" dirty="0" err="1"/>
              <a:t>X</a:t>
            </a:r>
            <a:r>
              <a:rPr lang="en-GB" dirty="0" err="1" smtClean="0"/>
              <a:t>plore</a:t>
            </a:r>
            <a:endParaRPr lang="en-GB" dirty="0" smtClean="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248</a:t>
            </a:fld>
            <a:endParaRPr lang="en-GB"/>
          </a:p>
        </p:txBody>
      </p:sp>
    </p:spTree>
  </p:cSld>
  <p:clrMapOvr>
    <a:masterClrMapping/>
  </p:clrMapOvr>
  <p:transition spd="med">
    <p:fade/>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5107" name="Oval 3"/>
          <p:cNvSpPr>
            <a:spLocks noChangeArrowheads="1"/>
          </p:cNvSpPr>
          <p:nvPr/>
        </p:nvSpPr>
        <p:spPr bwMode="auto">
          <a:xfrm>
            <a:off x="3490725" y="3212306"/>
            <a:ext cx="1152525" cy="43338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15109" name="Text Box 10"/>
          <p:cNvSpPr txBox="1">
            <a:spLocks noChangeArrowheads="1"/>
          </p:cNvSpPr>
          <p:nvPr/>
        </p:nvSpPr>
        <p:spPr bwMode="auto">
          <a:xfrm>
            <a:off x="3779838" y="4724400"/>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Follow the 'Advanced Search' link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249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5109"/>
                                        </p:tgtEl>
                                        <p:attrNameLst>
                                          <p:attrName>style.visibility</p:attrName>
                                        </p:attrNameLst>
                                      </p:cBhvr>
                                      <p:to>
                                        <p:strVal val="visible"/>
                                      </p:to>
                                    </p:set>
                                    <p:animEffect transition="in" filter="fade">
                                      <p:cBhvr>
                                        <p:cTn id="7" dur="2000"/>
                                        <p:tgtEl>
                                          <p:spTgt spid="81510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15107"/>
                                        </p:tgtEl>
                                        <p:attrNameLst>
                                          <p:attrName>style.visibility</p:attrName>
                                        </p:attrNameLst>
                                      </p:cBhvr>
                                      <p:to>
                                        <p:strVal val="visible"/>
                                      </p:to>
                                    </p:set>
                                    <p:animEffect transition="in" filter="fade">
                                      <p:cBhvr>
                                        <p:cTn id="11" dur="2000"/>
                                        <p:tgtEl>
                                          <p:spTgt spid="815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7" grpId="0" animBg="1"/>
      <p:bldP spid="81510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GB" smtClean="0"/>
              <a:t>Set some EndNote preferences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25</a:t>
            </a:fld>
            <a:endParaRPr lang="en-GB"/>
          </a:p>
        </p:txBody>
      </p:sp>
    </p:spTree>
  </p:cSld>
  <p:clrMapOvr>
    <a:masterClrMapping/>
  </p:clrMapOvr>
  <p:transition spd="med">
    <p:fade/>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776" y="4192"/>
            <a:ext cx="9175776" cy="688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7156" name="Text Box 10"/>
          <p:cNvSpPr txBox="1">
            <a:spLocks noChangeArrowheads="1"/>
          </p:cNvSpPr>
          <p:nvPr/>
        </p:nvSpPr>
        <p:spPr bwMode="auto">
          <a:xfrm>
            <a:off x="3779838" y="1196752"/>
            <a:ext cx="44640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Build a focused search and limit results as required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250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7156"/>
                                        </p:tgtEl>
                                        <p:attrNameLst>
                                          <p:attrName>style.visibility</p:attrName>
                                        </p:attrNameLst>
                                      </p:cBhvr>
                                      <p:to>
                                        <p:strVal val="visible"/>
                                      </p:to>
                                    </p:set>
                                    <p:animEffect transition="in" filter="fade">
                                      <p:cBhvr>
                                        <p:cTn id="7" dur="2000"/>
                                        <p:tgtEl>
                                          <p:spTgt spid="81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56"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04" name="Oval 4"/>
          <p:cNvSpPr>
            <a:spLocks noChangeArrowheads="1"/>
          </p:cNvSpPr>
          <p:nvPr/>
        </p:nvSpPr>
        <p:spPr bwMode="auto">
          <a:xfrm>
            <a:off x="2412008" y="4445163"/>
            <a:ext cx="431800" cy="43180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19205" name="Oval 5"/>
          <p:cNvSpPr>
            <a:spLocks noChangeArrowheads="1"/>
          </p:cNvSpPr>
          <p:nvPr/>
        </p:nvSpPr>
        <p:spPr bwMode="auto">
          <a:xfrm>
            <a:off x="2412008" y="5805264"/>
            <a:ext cx="431800" cy="43180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19207" name="Line 6"/>
          <p:cNvSpPr>
            <a:spLocks noChangeShapeType="1"/>
          </p:cNvSpPr>
          <p:nvPr/>
        </p:nvSpPr>
        <p:spPr bwMode="auto">
          <a:xfrm flipH="1">
            <a:off x="3419872" y="2852937"/>
            <a:ext cx="1152128" cy="14530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19208" name="Text Box 10"/>
          <p:cNvSpPr txBox="1">
            <a:spLocks noChangeArrowheads="1"/>
          </p:cNvSpPr>
          <p:nvPr/>
        </p:nvSpPr>
        <p:spPr bwMode="auto">
          <a:xfrm>
            <a:off x="3836525" y="2355426"/>
            <a:ext cx="507682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Mark the required results and click </a:t>
            </a:r>
            <a:r>
              <a:rPr lang="en-GB" sz="2400" b="1" dirty="0" smtClean="0">
                <a:solidFill>
                  <a:srgbClr val="000000"/>
                </a:solidFill>
                <a:latin typeface="Lucida Sans" pitchFamily="34" charset="0"/>
              </a:rPr>
              <a:t>'Download </a:t>
            </a:r>
            <a:r>
              <a:rPr lang="en-GB" sz="2400" b="1" dirty="0">
                <a:solidFill>
                  <a:srgbClr val="000000"/>
                </a:solidFill>
                <a:latin typeface="Lucida Sans" pitchFamily="34" charset="0"/>
              </a:rPr>
              <a:t>Citations'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251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204"/>
                                        </p:tgtEl>
                                        <p:attrNameLst>
                                          <p:attrName>style.visibility</p:attrName>
                                        </p:attrNameLst>
                                      </p:cBhvr>
                                      <p:to>
                                        <p:strVal val="visible"/>
                                      </p:to>
                                    </p:set>
                                    <p:animEffect transition="in" filter="fade">
                                      <p:cBhvr>
                                        <p:cTn id="7" dur="2000"/>
                                        <p:tgtEl>
                                          <p:spTgt spid="8192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205"/>
                                        </p:tgtEl>
                                        <p:attrNameLst>
                                          <p:attrName>style.visibility</p:attrName>
                                        </p:attrNameLst>
                                      </p:cBhvr>
                                      <p:to>
                                        <p:strVal val="visible"/>
                                      </p:to>
                                    </p:set>
                                    <p:animEffect transition="in" filter="fade">
                                      <p:cBhvr>
                                        <p:cTn id="10" dur="2000"/>
                                        <p:tgtEl>
                                          <p:spTgt spid="819205"/>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819208"/>
                                        </p:tgtEl>
                                        <p:attrNameLst>
                                          <p:attrName>style.visibility</p:attrName>
                                        </p:attrNameLst>
                                      </p:cBhvr>
                                      <p:to>
                                        <p:strVal val="visible"/>
                                      </p:to>
                                    </p:set>
                                    <p:animEffect transition="in" filter="fade">
                                      <p:cBhvr>
                                        <p:cTn id="14" dur="2000"/>
                                        <p:tgtEl>
                                          <p:spTgt spid="819208"/>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819207"/>
                                        </p:tgtEl>
                                        <p:attrNameLst>
                                          <p:attrName>style.visibility</p:attrName>
                                        </p:attrNameLst>
                                      </p:cBhvr>
                                      <p:to>
                                        <p:strVal val="visible"/>
                                      </p:to>
                                    </p:set>
                                    <p:animEffect transition="in" filter="fade">
                                      <p:cBhvr>
                                        <p:cTn id="18" dur="2000"/>
                                        <p:tgtEl>
                                          <p:spTgt spid="81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4" grpId="0" animBg="1"/>
      <p:bldP spid="819205" grpId="0" animBg="1"/>
      <p:bldP spid="819207" grpId="0" animBg="1"/>
      <p:bldP spid="819208"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11156" y="1373448"/>
            <a:ext cx="4642924" cy="366195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1251" name="Oval 3"/>
          <p:cNvSpPr>
            <a:spLocks noChangeArrowheads="1"/>
          </p:cNvSpPr>
          <p:nvPr/>
        </p:nvSpPr>
        <p:spPr bwMode="auto">
          <a:xfrm>
            <a:off x="2195513" y="2701185"/>
            <a:ext cx="2089150" cy="50323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21252" name="Oval 4"/>
          <p:cNvSpPr>
            <a:spLocks noChangeArrowheads="1"/>
          </p:cNvSpPr>
          <p:nvPr/>
        </p:nvSpPr>
        <p:spPr bwMode="auto">
          <a:xfrm>
            <a:off x="4211638" y="3500438"/>
            <a:ext cx="2398330" cy="57626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21253" name="Oval 5"/>
          <p:cNvSpPr>
            <a:spLocks noChangeArrowheads="1"/>
          </p:cNvSpPr>
          <p:nvPr/>
        </p:nvSpPr>
        <p:spPr bwMode="auto">
          <a:xfrm>
            <a:off x="2303234" y="4221088"/>
            <a:ext cx="2016125" cy="71913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21257" name="Text Box 10"/>
          <p:cNvSpPr txBox="1">
            <a:spLocks noChangeArrowheads="1"/>
          </p:cNvSpPr>
          <p:nvPr/>
        </p:nvSpPr>
        <p:spPr bwMode="auto">
          <a:xfrm>
            <a:off x="3851274" y="5157192"/>
            <a:ext cx="475297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Choose </a:t>
            </a:r>
            <a:r>
              <a:rPr lang="en-GB" sz="2400" b="1" dirty="0">
                <a:solidFill>
                  <a:srgbClr val="000000"/>
                </a:solidFill>
                <a:latin typeface="Lucida Sans" pitchFamily="34" charset="0"/>
              </a:rPr>
              <a:t>'Citation &amp; Abstract', 'EndNote..' format, and click 'Download Citation'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252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1257"/>
                                        </p:tgtEl>
                                        <p:attrNameLst>
                                          <p:attrName>style.visibility</p:attrName>
                                        </p:attrNameLst>
                                      </p:cBhvr>
                                      <p:to>
                                        <p:strVal val="visible"/>
                                      </p:to>
                                    </p:set>
                                    <p:animEffect transition="in" filter="fade">
                                      <p:cBhvr>
                                        <p:cTn id="7" dur="2000"/>
                                        <p:tgtEl>
                                          <p:spTgt spid="821257"/>
                                        </p:tgtEl>
                                      </p:cBhvr>
                                    </p:animEffect>
                                  </p:childTnLst>
                                </p:cTn>
                              </p:par>
                            </p:childTnLst>
                          </p:cTn>
                        </p:par>
                        <p:par>
                          <p:cTn id="8" fill="hold" nodeType="afterGroup">
                            <p:stCondLst>
                              <p:cond delay="2000"/>
                            </p:stCondLst>
                            <p:childTnLst>
                              <p:par>
                                <p:cTn id="9" presetID="10" presetClass="entr" presetSubtype="0" fill="hold" grpId="0" nodeType="afterEffect">
                                  <p:stCondLst>
                                    <p:cond delay="400"/>
                                  </p:stCondLst>
                                  <p:childTnLst>
                                    <p:set>
                                      <p:cBhvr>
                                        <p:cTn id="10" dur="1" fill="hold">
                                          <p:stCondLst>
                                            <p:cond delay="0"/>
                                          </p:stCondLst>
                                        </p:cTn>
                                        <p:tgtEl>
                                          <p:spTgt spid="821251"/>
                                        </p:tgtEl>
                                        <p:attrNameLst>
                                          <p:attrName>style.visibility</p:attrName>
                                        </p:attrNameLst>
                                      </p:cBhvr>
                                      <p:to>
                                        <p:strVal val="visible"/>
                                      </p:to>
                                    </p:set>
                                    <p:animEffect transition="in" filter="fade">
                                      <p:cBhvr>
                                        <p:cTn id="11" dur="2000"/>
                                        <p:tgtEl>
                                          <p:spTgt spid="821251"/>
                                        </p:tgtEl>
                                      </p:cBhvr>
                                    </p:animEffect>
                                  </p:childTnLst>
                                </p:cTn>
                              </p:par>
                              <p:par>
                                <p:cTn id="12" presetID="10" presetClass="entr" presetSubtype="0" fill="hold" grpId="0" nodeType="withEffect">
                                  <p:stCondLst>
                                    <p:cond delay="400"/>
                                  </p:stCondLst>
                                  <p:childTnLst>
                                    <p:set>
                                      <p:cBhvr>
                                        <p:cTn id="13" dur="1" fill="hold">
                                          <p:stCondLst>
                                            <p:cond delay="0"/>
                                          </p:stCondLst>
                                        </p:cTn>
                                        <p:tgtEl>
                                          <p:spTgt spid="821252"/>
                                        </p:tgtEl>
                                        <p:attrNameLst>
                                          <p:attrName>style.visibility</p:attrName>
                                        </p:attrNameLst>
                                      </p:cBhvr>
                                      <p:to>
                                        <p:strVal val="visible"/>
                                      </p:to>
                                    </p:set>
                                    <p:animEffect transition="in" filter="fade">
                                      <p:cBhvr>
                                        <p:cTn id="14" dur="2000"/>
                                        <p:tgtEl>
                                          <p:spTgt spid="821252"/>
                                        </p:tgtEl>
                                      </p:cBhvr>
                                    </p:animEffect>
                                  </p:childTnLst>
                                </p:cTn>
                              </p:par>
                              <p:par>
                                <p:cTn id="15" presetID="10" presetClass="entr" presetSubtype="0" fill="hold" grpId="0" nodeType="withEffect">
                                  <p:stCondLst>
                                    <p:cond delay="400"/>
                                  </p:stCondLst>
                                  <p:childTnLst>
                                    <p:set>
                                      <p:cBhvr>
                                        <p:cTn id="16" dur="1" fill="hold">
                                          <p:stCondLst>
                                            <p:cond delay="0"/>
                                          </p:stCondLst>
                                        </p:cTn>
                                        <p:tgtEl>
                                          <p:spTgt spid="821253"/>
                                        </p:tgtEl>
                                        <p:attrNameLst>
                                          <p:attrName>style.visibility</p:attrName>
                                        </p:attrNameLst>
                                      </p:cBhvr>
                                      <p:to>
                                        <p:strVal val="visible"/>
                                      </p:to>
                                    </p:set>
                                    <p:animEffect transition="in" filter="fade">
                                      <p:cBhvr>
                                        <p:cTn id="17" dur="2000"/>
                                        <p:tgtEl>
                                          <p:spTgt spid="821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1" grpId="0" animBg="1"/>
      <p:bldP spid="821252" grpId="0" animBg="1"/>
      <p:bldP spid="821253" grpId="0" animBg="1"/>
      <p:bldP spid="821257"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3299" name="Line 6"/>
          <p:cNvSpPr>
            <a:spLocks noChangeShapeType="1"/>
          </p:cNvSpPr>
          <p:nvPr/>
        </p:nvSpPr>
        <p:spPr bwMode="auto">
          <a:xfrm flipH="1" flipV="1">
            <a:off x="1547663" y="1268759"/>
            <a:ext cx="2232174" cy="165541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3300" name="Text Box 10"/>
          <p:cNvSpPr txBox="1">
            <a:spLocks noChangeArrowheads="1"/>
          </p:cNvSpPr>
          <p:nvPr/>
        </p:nvSpPr>
        <p:spPr bwMode="auto">
          <a:xfrm>
            <a:off x="3563938" y="2276475"/>
            <a:ext cx="5184775" cy="151923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 selected references appear as a temporary group of imported references and are added to the main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253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3300"/>
                                        </p:tgtEl>
                                        <p:attrNameLst>
                                          <p:attrName>style.visibility</p:attrName>
                                        </p:attrNameLst>
                                      </p:cBhvr>
                                      <p:to>
                                        <p:strVal val="visible"/>
                                      </p:to>
                                    </p:set>
                                    <p:animEffect transition="in" filter="fade">
                                      <p:cBhvr>
                                        <p:cTn id="7" dur="2000"/>
                                        <p:tgtEl>
                                          <p:spTgt spid="82330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3299"/>
                                        </p:tgtEl>
                                        <p:attrNameLst>
                                          <p:attrName>style.visibility</p:attrName>
                                        </p:attrNameLst>
                                      </p:cBhvr>
                                      <p:to>
                                        <p:strVal val="visible"/>
                                      </p:to>
                                    </p:set>
                                    <p:animEffect transition="in" filter="fade">
                                      <p:cBhvr>
                                        <p:cTn id="11" dur="2000"/>
                                        <p:tgtEl>
                                          <p:spTgt spid="82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99" grpId="0" animBg="1"/>
      <p:bldP spid="823300"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r>
              <a:rPr lang="en-GB" sz="3200" smtClean="0"/>
              <a:t>Exporting from JSTOR</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254</a:t>
            </a:fld>
            <a:endParaRPr lang="en-GB"/>
          </a:p>
        </p:txBody>
      </p:sp>
    </p:spTree>
  </p:cSld>
  <p:clrMapOvr>
    <a:masterClrMapping/>
  </p:clrMapOvr>
  <p:transition spd="med">
    <p:fade/>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255</a:t>
            </a:fld>
            <a:endParaRPr lang="en-GB"/>
          </a:p>
        </p:txBody>
      </p:sp>
      <p:sp>
        <p:nvSpPr>
          <p:cNvPr id="3" name="TextBox 2"/>
          <p:cNvSpPr txBox="1"/>
          <p:nvPr/>
        </p:nvSpPr>
        <p:spPr bwMode="auto">
          <a:xfrm>
            <a:off x="4788024" y="3573016"/>
            <a:ext cx="25202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Search for 'human rights'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39487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333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2" name="Text Box 18"/>
          <p:cNvSpPr txBox="1">
            <a:spLocks noChangeArrowheads="1"/>
          </p:cNvSpPr>
          <p:nvPr/>
        </p:nvSpPr>
        <p:spPr bwMode="auto">
          <a:xfrm>
            <a:off x="2124076" y="5013325"/>
            <a:ext cx="2952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Select </a:t>
            </a:r>
            <a:r>
              <a:rPr lang="en-GB" sz="2400" b="1" dirty="0">
                <a:solidFill>
                  <a:srgbClr val="000000"/>
                </a:solidFill>
                <a:latin typeface="Lucida Sans" pitchFamily="34" charset="0"/>
              </a:rPr>
              <a:t>references for export</a:t>
            </a:r>
          </a:p>
        </p:txBody>
      </p:sp>
      <p:sp>
        <p:nvSpPr>
          <p:cNvPr id="6163" name="Oval 19"/>
          <p:cNvSpPr>
            <a:spLocks noChangeArrowheads="1"/>
          </p:cNvSpPr>
          <p:nvPr/>
        </p:nvSpPr>
        <p:spPr bwMode="auto">
          <a:xfrm>
            <a:off x="180181" y="4292327"/>
            <a:ext cx="576263"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cxnSp>
        <p:nvCxnSpPr>
          <p:cNvPr id="4" name="Straight Arrow Connector 3"/>
          <p:cNvCxnSpPr/>
          <p:nvPr/>
        </p:nvCxnSpPr>
        <p:spPr>
          <a:xfrm flipH="1">
            <a:off x="2267744" y="2774330"/>
            <a:ext cx="2809082" cy="68800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164" name="Text Box 20"/>
          <p:cNvSpPr txBox="1">
            <a:spLocks noChangeArrowheads="1"/>
          </p:cNvSpPr>
          <p:nvPr/>
        </p:nvSpPr>
        <p:spPr bwMode="auto">
          <a:xfrm>
            <a:off x="4595986" y="2348880"/>
            <a:ext cx="2879551"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on 'Export Citation' </a:t>
            </a:r>
          </a:p>
        </p:txBody>
      </p:sp>
      <p:sp>
        <p:nvSpPr>
          <p:cNvPr id="6166" name="Oval 22"/>
          <p:cNvSpPr>
            <a:spLocks noChangeArrowheads="1"/>
          </p:cNvSpPr>
          <p:nvPr/>
        </p:nvSpPr>
        <p:spPr bwMode="auto">
          <a:xfrm>
            <a:off x="180181" y="5012407"/>
            <a:ext cx="576263"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167" name="Oval 23"/>
          <p:cNvSpPr>
            <a:spLocks noChangeArrowheads="1"/>
          </p:cNvSpPr>
          <p:nvPr/>
        </p:nvSpPr>
        <p:spPr bwMode="auto">
          <a:xfrm>
            <a:off x="180182" y="5661025"/>
            <a:ext cx="576262"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Text Box 9"/>
          <p:cNvSpPr txBox="1">
            <a:spLocks noChangeArrowheads="1"/>
          </p:cNvSpPr>
          <p:nvPr/>
        </p:nvSpPr>
        <p:spPr bwMode="auto">
          <a:xfrm>
            <a:off x="4572000" y="548680"/>
            <a:ext cx="38179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There are </a:t>
            </a:r>
            <a:r>
              <a:rPr lang="en-GB" sz="2400" b="1" dirty="0" smtClean="0">
                <a:solidFill>
                  <a:srgbClr val="000000"/>
                </a:solidFill>
                <a:latin typeface="Lucida Sans" pitchFamily="34" charset="0"/>
              </a:rPr>
              <a:t>two </a:t>
            </a:r>
            <a:r>
              <a:rPr lang="en-GB" sz="2400" b="1" dirty="0">
                <a:solidFill>
                  <a:srgbClr val="000000"/>
                </a:solidFill>
                <a:latin typeface="Lucida Sans" pitchFamily="34" charset="0"/>
              </a:rPr>
              <a:t>ways to export from JSTOR to </a:t>
            </a:r>
            <a:r>
              <a:rPr lang="en-GB" sz="2400" b="1" dirty="0" smtClean="0">
                <a:solidFill>
                  <a:srgbClr val="000000"/>
                </a:solidFill>
                <a:latin typeface="Lucida Sans" pitchFamily="34" charset="0"/>
              </a:rPr>
              <a:t>Endnote</a:t>
            </a:r>
            <a:endParaRPr lang="en-GB" sz="2400" b="1" dirty="0">
              <a:latin typeface="Lucida San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nodeType="with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62"/>
                                        </p:tgtEl>
                                        <p:attrNameLst>
                                          <p:attrName>style.visibility</p:attrName>
                                        </p:attrNameLst>
                                      </p:cBhvr>
                                      <p:to>
                                        <p:strVal val="visible"/>
                                      </p:to>
                                    </p:set>
                                    <p:animEffect transition="in" filter="fade">
                                      <p:cBhvr>
                                        <p:cTn id="11" dur="2000"/>
                                        <p:tgtEl>
                                          <p:spTgt spid="616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163"/>
                                        </p:tgtEl>
                                        <p:attrNameLst>
                                          <p:attrName>style.visibility</p:attrName>
                                        </p:attrNameLst>
                                      </p:cBhvr>
                                      <p:to>
                                        <p:strVal val="visible"/>
                                      </p:to>
                                    </p:set>
                                    <p:animEffect transition="in" filter="fade">
                                      <p:cBhvr>
                                        <p:cTn id="15" dur="2000"/>
                                        <p:tgtEl>
                                          <p:spTgt spid="61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166"/>
                                        </p:tgtEl>
                                        <p:attrNameLst>
                                          <p:attrName>style.visibility</p:attrName>
                                        </p:attrNameLst>
                                      </p:cBhvr>
                                      <p:to>
                                        <p:strVal val="visible"/>
                                      </p:to>
                                    </p:set>
                                    <p:animEffect transition="in" filter="fade">
                                      <p:cBhvr>
                                        <p:cTn id="18" dur="2000"/>
                                        <p:tgtEl>
                                          <p:spTgt spid="61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67"/>
                                        </p:tgtEl>
                                        <p:attrNameLst>
                                          <p:attrName>style.visibility</p:attrName>
                                        </p:attrNameLst>
                                      </p:cBhvr>
                                      <p:to>
                                        <p:strVal val="visible"/>
                                      </p:to>
                                    </p:set>
                                    <p:animEffect transition="in" filter="fade">
                                      <p:cBhvr>
                                        <p:cTn id="21" dur="2000"/>
                                        <p:tgtEl>
                                          <p:spTgt spid="6167"/>
                                        </p:tgtEl>
                                      </p:cBhvr>
                                    </p:animEffect>
                                  </p:childTnLst>
                                </p:cTn>
                              </p:par>
                            </p:childTnLst>
                          </p:cTn>
                        </p:par>
                        <p:par>
                          <p:cTn id="22" fill="hold" nodeType="withGroup">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6164"/>
                                        </p:tgtEl>
                                        <p:attrNameLst>
                                          <p:attrName>style.visibility</p:attrName>
                                        </p:attrNameLst>
                                      </p:cBhvr>
                                      <p:to>
                                        <p:strVal val="visible"/>
                                      </p:to>
                                    </p:set>
                                    <p:animEffect transition="in" filter="fade">
                                      <p:cBhvr>
                                        <p:cTn id="25" dur="2000"/>
                                        <p:tgtEl>
                                          <p:spTgt spid="6164"/>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animBg="1"/>
      <p:bldP spid="6163" grpId="0" animBg="1"/>
      <p:bldP spid="6164" grpId="0" animBg="1"/>
      <p:bldP spid="6166" grpId="0" animBg="1"/>
      <p:bldP spid="6167" grpId="0" animBg="1"/>
      <p:bldP spid="9"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Oval 3"/>
          <p:cNvSpPr>
            <a:spLocks noChangeArrowheads="1"/>
          </p:cNvSpPr>
          <p:nvPr/>
        </p:nvSpPr>
        <p:spPr bwMode="auto">
          <a:xfrm>
            <a:off x="-7624" y="2347912"/>
            <a:ext cx="2491392" cy="2889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 name="Text Box 4"/>
          <p:cNvSpPr txBox="1">
            <a:spLocks noChangeArrowheads="1"/>
          </p:cNvSpPr>
          <p:nvPr/>
        </p:nvSpPr>
        <p:spPr bwMode="auto">
          <a:xfrm>
            <a:off x="4284663" y="2997200"/>
            <a:ext cx="28082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Choose the 'RIS file' option</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257</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2000"/>
                                        <p:tgtEl>
                                          <p:spTgt spid="819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fade">
                                      <p:cBhvr>
                                        <p:cTn id="11"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6"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88984" y="1512080"/>
            <a:ext cx="5480465" cy="3756051"/>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Oval 3"/>
          <p:cNvSpPr>
            <a:spLocks noChangeArrowheads="1"/>
          </p:cNvSpPr>
          <p:nvPr/>
        </p:nvSpPr>
        <p:spPr bwMode="auto">
          <a:xfrm>
            <a:off x="3156154" y="3316603"/>
            <a:ext cx="1487854" cy="71913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2" name="Text Box 4"/>
          <p:cNvSpPr txBox="1">
            <a:spLocks noChangeArrowheads="1"/>
          </p:cNvSpPr>
          <p:nvPr/>
        </p:nvSpPr>
        <p:spPr bwMode="auto">
          <a:xfrm>
            <a:off x="4859338" y="5445125"/>
            <a:ext cx="36718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In the File Download window, click 'Open'</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258</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2000"/>
                                        <p:tgtEl>
                                          <p:spTgt spid="1229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91"/>
                                        </p:tgtEl>
                                        <p:attrNameLst>
                                          <p:attrName>style.visibility</p:attrName>
                                        </p:attrNameLst>
                                      </p:cBhvr>
                                      <p:to>
                                        <p:strVal val="visible"/>
                                      </p:to>
                                    </p:set>
                                    <p:animEffect transition="in" filter="fade">
                                      <p:cBhvr>
                                        <p:cTn id="11"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13"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259</a:t>
            </a:fld>
            <a:endParaRPr lang="en-GB"/>
          </a:p>
        </p:txBody>
      </p:sp>
      <p:sp>
        <p:nvSpPr>
          <p:cNvPr id="3" name="TextBox 2"/>
          <p:cNvSpPr txBox="1"/>
          <p:nvPr/>
        </p:nvSpPr>
        <p:spPr bwMode="auto">
          <a:xfrm>
            <a:off x="2627784" y="2204864"/>
            <a:ext cx="52565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Records are imported to the EndNote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24302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396" y="15583"/>
            <a:ext cx="9175396" cy="688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Oval 5"/>
          <p:cNvSpPr>
            <a:spLocks noChangeArrowheads="1"/>
          </p:cNvSpPr>
          <p:nvPr/>
        </p:nvSpPr>
        <p:spPr bwMode="auto">
          <a:xfrm>
            <a:off x="250825" y="3014662"/>
            <a:ext cx="2089150"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8" name="Text Box 6"/>
          <p:cNvSpPr txBox="1">
            <a:spLocks noChangeArrowheads="1"/>
          </p:cNvSpPr>
          <p:nvPr/>
        </p:nvSpPr>
        <p:spPr bwMode="auto">
          <a:xfrm>
            <a:off x="4716463" y="2927350"/>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To manage the appearance of the EndNote Library, go to Edit </a:t>
            </a:r>
            <a:r>
              <a:rPr lang="en-GB" sz="2400" b="1">
                <a:solidFill>
                  <a:srgbClr val="000000"/>
                </a:solidFill>
                <a:latin typeface="Lucida Sans" pitchFamily="34" charset="0"/>
                <a:sym typeface="Wingdings 3" pitchFamily="18" charset="2"/>
              </a:rPr>
              <a:t> Preferences…</a:t>
            </a:r>
            <a:endParaRPr lang="en-GB">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fade">
                                      <p:cBhvr>
                                        <p:cTn id="7" dur="2000"/>
                                        <p:tgtEl>
                                          <p:spTgt spid="491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9157"/>
                                        </p:tgtEl>
                                        <p:attrNameLst>
                                          <p:attrName>style.visibility</p:attrName>
                                        </p:attrNameLst>
                                      </p:cBhvr>
                                      <p:to>
                                        <p:strVal val="visible"/>
                                      </p:to>
                                    </p:set>
                                    <p:animEffect transition="in" filter="fade">
                                      <p:cBhvr>
                                        <p:cTn id="11" dur="20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8"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902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Oval 3"/>
          <p:cNvSpPr>
            <a:spLocks noChangeArrowheads="1"/>
          </p:cNvSpPr>
          <p:nvPr/>
        </p:nvSpPr>
        <p:spPr bwMode="auto">
          <a:xfrm>
            <a:off x="6876256" y="981074"/>
            <a:ext cx="720279" cy="360363"/>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0" name="Text Box 8"/>
          <p:cNvSpPr txBox="1">
            <a:spLocks noChangeArrowheads="1"/>
          </p:cNvSpPr>
          <p:nvPr/>
        </p:nvSpPr>
        <p:spPr bwMode="auto">
          <a:xfrm>
            <a:off x="2068661" y="3431153"/>
            <a:ext cx="38179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There are 2 ways to export from JSTOR to </a:t>
            </a:r>
            <a:r>
              <a:rPr lang="en-GB" sz="2400" b="1" dirty="0" smtClean="0">
                <a:solidFill>
                  <a:srgbClr val="000000"/>
                </a:solidFill>
                <a:latin typeface="Lucida Sans" pitchFamily="34" charset="0"/>
              </a:rPr>
              <a:t>Endnote</a:t>
            </a:r>
            <a:endParaRPr lang="en-GB" sz="2400" b="1" dirty="0">
              <a:latin typeface="Lucida Sans" pitchFamily="34" charset="0"/>
            </a:endParaRPr>
          </a:p>
        </p:txBody>
      </p:sp>
      <p:sp>
        <p:nvSpPr>
          <p:cNvPr id="5" name="Text Box 8"/>
          <p:cNvSpPr txBox="1">
            <a:spLocks noChangeArrowheads="1"/>
          </p:cNvSpPr>
          <p:nvPr/>
        </p:nvSpPr>
        <p:spPr bwMode="auto">
          <a:xfrm>
            <a:off x="2987824" y="746125"/>
            <a:ext cx="2898775" cy="830263"/>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Login to create a JSTOR account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260</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fade">
                                      <p:cBhvr>
                                        <p:cTn id="7" dur="2000"/>
                                        <p:tgtEl>
                                          <p:spTgt spid="2356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3555"/>
                                        </p:tgtEl>
                                        <p:attrNameLst>
                                          <p:attrName>style.visibility</p:attrName>
                                        </p:attrNameLst>
                                      </p:cBhvr>
                                      <p:to>
                                        <p:strVal val="visible"/>
                                      </p:to>
                                    </p:set>
                                    <p:animEffect transition="in" filter="fade">
                                      <p:cBhvr>
                                        <p:cTn id="15"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60" grpId="0" animBg="1"/>
      <p:bldP spid="5"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Oval 3"/>
          <p:cNvSpPr>
            <a:spLocks noChangeArrowheads="1"/>
          </p:cNvSpPr>
          <p:nvPr/>
        </p:nvSpPr>
        <p:spPr bwMode="auto">
          <a:xfrm>
            <a:off x="236712" y="3793054"/>
            <a:ext cx="935038" cy="35877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Text Box 4"/>
          <p:cNvSpPr txBox="1">
            <a:spLocks noChangeArrowheads="1"/>
          </p:cNvSpPr>
          <p:nvPr/>
        </p:nvSpPr>
        <p:spPr bwMode="auto">
          <a:xfrm>
            <a:off x="4859338" y="5013325"/>
            <a:ext cx="38163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If you are a new user, select 'Register'</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261</a:t>
            </a:fld>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2000"/>
                                        <p:tgtEl>
                                          <p:spTgt spid="163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fade">
                                      <p:cBhvr>
                                        <p:cTn id="11"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Oval 3"/>
          <p:cNvSpPr>
            <a:spLocks noChangeArrowheads="1"/>
          </p:cNvSpPr>
          <p:nvPr/>
        </p:nvSpPr>
        <p:spPr bwMode="auto">
          <a:xfrm>
            <a:off x="179388" y="3314253"/>
            <a:ext cx="838200" cy="258763"/>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 name="Text Box 5"/>
          <p:cNvSpPr txBox="1">
            <a:spLocks noChangeArrowheads="1"/>
          </p:cNvSpPr>
          <p:nvPr/>
        </p:nvSpPr>
        <p:spPr bwMode="auto">
          <a:xfrm>
            <a:off x="1403350" y="2016125"/>
            <a:ext cx="3313113" cy="1200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'Save Citation' to save the selected references</a:t>
            </a:r>
            <a:endParaRPr lang="en-GB" sz="2400" b="1">
              <a:latin typeface="Lucida Sans" pitchFamily="34" charset="0"/>
            </a:endParaRPr>
          </a:p>
        </p:txBody>
      </p:sp>
      <p:sp>
        <p:nvSpPr>
          <p:cNvPr id="8" name="Oval 19"/>
          <p:cNvSpPr>
            <a:spLocks noChangeArrowheads="1"/>
          </p:cNvSpPr>
          <p:nvPr/>
        </p:nvSpPr>
        <p:spPr bwMode="auto">
          <a:xfrm>
            <a:off x="250825" y="3644255"/>
            <a:ext cx="576263"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 name="Oval 19"/>
          <p:cNvSpPr>
            <a:spLocks noChangeArrowheads="1"/>
          </p:cNvSpPr>
          <p:nvPr/>
        </p:nvSpPr>
        <p:spPr bwMode="auto">
          <a:xfrm>
            <a:off x="250825" y="4292327"/>
            <a:ext cx="576263"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 name="Oval 19"/>
          <p:cNvSpPr>
            <a:spLocks noChangeArrowheads="1"/>
          </p:cNvSpPr>
          <p:nvPr/>
        </p:nvSpPr>
        <p:spPr bwMode="auto">
          <a:xfrm>
            <a:off x="250825" y="5660479"/>
            <a:ext cx="576263"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 name="Text Box 18"/>
          <p:cNvSpPr txBox="1">
            <a:spLocks noChangeArrowheads="1"/>
          </p:cNvSpPr>
          <p:nvPr/>
        </p:nvSpPr>
        <p:spPr bwMode="auto">
          <a:xfrm>
            <a:off x="4027488" y="5232400"/>
            <a:ext cx="37449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Select the references for export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262</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par>
                          <p:cTn id="8" fill="hold" nodeType="afterGroup">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par>
                          <p:cTn id="18" fill="hold" nodeType="withGroup">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10245"/>
                                        </p:tgtEl>
                                        <p:attrNameLst>
                                          <p:attrName>style.visibility</p:attrName>
                                        </p:attrNameLst>
                                      </p:cBhvr>
                                      <p:to>
                                        <p:strVal val="visible"/>
                                      </p:to>
                                    </p:set>
                                    <p:animEffect transition="in" filter="fade">
                                      <p:cBhvr>
                                        <p:cTn id="21" dur="2000"/>
                                        <p:tgtEl>
                                          <p:spTgt spid="10245"/>
                                        </p:tgtEl>
                                      </p:cBhvr>
                                    </p:animEffect>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10243"/>
                                        </p:tgtEl>
                                        <p:attrNameLst>
                                          <p:attrName>style.visibility</p:attrName>
                                        </p:attrNameLst>
                                      </p:cBhvr>
                                      <p:to>
                                        <p:strVal val="visible"/>
                                      </p:to>
                                    </p:set>
                                    <p:animEffect transition="in" filter="fade">
                                      <p:cBhvr>
                                        <p:cTn id="25"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5" grpId="0" animBg="1"/>
      <p:bldP spid="8" grpId="0" animBg="1"/>
      <p:bldP spid="9" grpId="0" animBg="1"/>
      <p:bldP spid="10" grpId="0" animBg="1"/>
      <p:bldP spid="11"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7348"/>
            <a:ext cx="9120868" cy="684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Oval 3"/>
          <p:cNvSpPr>
            <a:spLocks noChangeArrowheads="1"/>
          </p:cNvSpPr>
          <p:nvPr/>
        </p:nvSpPr>
        <p:spPr bwMode="auto">
          <a:xfrm>
            <a:off x="271351" y="2911110"/>
            <a:ext cx="628242" cy="373873"/>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19"/>
          <p:cNvSpPr>
            <a:spLocks noChangeArrowheads="1"/>
          </p:cNvSpPr>
          <p:nvPr/>
        </p:nvSpPr>
        <p:spPr bwMode="auto">
          <a:xfrm>
            <a:off x="271349" y="4077071"/>
            <a:ext cx="628243" cy="432049"/>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 name="Text Box 18"/>
          <p:cNvSpPr txBox="1">
            <a:spLocks noChangeArrowheads="1"/>
          </p:cNvSpPr>
          <p:nvPr/>
        </p:nvSpPr>
        <p:spPr bwMode="auto">
          <a:xfrm>
            <a:off x="3995738" y="5014913"/>
            <a:ext cx="3744912" cy="1200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On each further page, select references for export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263</a:t>
            </a:fld>
            <a:endParaRPr lang="en-GB"/>
          </a:p>
        </p:txBody>
      </p:sp>
      <p:cxnSp>
        <p:nvCxnSpPr>
          <p:cNvPr id="4" name="Straight Arrow Connector 3"/>
          <p:cNvCxnSpPr/>
          <p:nvPr/>
        </p:nvCxnSpPr>
        <p:spPr>
          <a:xfrm flipH="1" flipV="1">
            <a:off x="755650" y="1484784"/>
            <a:ext cx="1728118" cy="144016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0245" name="Text Box 5"/>
          <p:cNvSpPr txBox="1">
            <a:spLocks noChangeArrowheads="1"/>
          </p:cNvSpPr>
          <p:nvPr/>
        </p:nvSpPr>
        <p:spPr bwMode="auto">
          <a:xfrm>
            <a:off x="2051720" y="2569369"/>
            <a:ext cx="3313112" cy="120173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'Save Citation' to save the selected references</a:t>
            </a:r>
            <a:endParaRPr lang="en-GB" sz="2400" b="1" dirty="0">
              <a:latin typeface="Lucida Sans" pitchFamily="34" charset="0"/>
            </a:endParaRPr>
          </a:p>
        </p:txBody>
      </p:sp>
      <p:sp>
        <p:nvSpPr>
          <p:cNvPr id="12" name="Oval 19"/>
          <p:cNvSpPr>
            <a:spLocks noChangeArrowheads="1"/>
          </p:cNvSpPr>
          <p:nvPr/>
        </p:nvSpPr>
        <p:spPr bwMode="auto">
          <a:xfrm>
            <a:off x="278314" y="4798888"/>
            <a:ext cx="628243" cy="432049"/>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3" name="Oval 19"/>
          <p:cNvSpPr>
            <a:spLocks noChangeArrowheads="1"/>
          </p:cNvSpPr>
          <p:nvPr/>
        </p:nvSpPr>
        <p:spPr bwMode="auto">
          <a:xfrm>
            <a:off x="278314" y="5614988"/>
            <a:ext cx="628243" cy="432049"/>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243"/>
                                        </p:tgtEl>
                                        <p:attrNameLst>
                                          <p:attrName>style.visibility</p:attrName>
                                        </p:attrNameLst>
                                      </p:cBhvr>
                                      <p:to>
                                        <p:strVal val="visible"/>
                                      </p:to>
                                    </p:set>
                                    <p:animEffect transition="in" filter="fade">
                                      <p:cBhvr>
                                        <p:cTn id="14" dur="2000"/>
                                        <p:tgtEl>
                                          <p:spTgt spid="1024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0245"/>
                                        </p:tgtEl>
                                        <p:attrNameLst>
                                          <p:attrName>style.visibility</p:attrName>
                                        </p:attrNameLst>
                                      </p:cBhvr>
                                      <p:to>
                                        <p:strVal val="visible"/>
                                      </p:to>
                                    </p:set>
                                    <p:animEffect transition="in" filter="fade">
                                      <p:cBhvr>
                                        <p:cTn id="24" dur="2000"/>
                                        <p:tgtEl>
                                          <p:spTgt spid="10245"/>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8" grpId="0" animBg="1"/>
      <p:bldP spid="11" grpId="0" animBg="1"/>
      <p:bldP spid="10245" grpId="0" animBg="1"/>
      <p:bldP spid="12" grpId="0" animBg="1"/>
      <p:bldP spid="13"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264</a:t>
            </a:fld>
            <a:endParaRPr lang="en-GB"/>
          </a:p>
        </p:txBody>
      </p:sp>
      <p:cxnSp>
        <p:nvCxnSpPr>
          <p:cNvPr id="5" name="Straight Arrow Connector 4"/>
          <p:cNvCxnSpPr/>
          <p:nvPr/>
        </p:nvCxnSpPr>
        <p:spPr>
          <a:xfrm flipH="1" flipV="1">
            <a:off x="2779941" y="4308716"/>
            <a:ext cx="1584176" cy="41549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004077" y="4308716"/>
            <a:ext cx="25202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export citations now</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822808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6084168" y="1556792"/>
            <a:ext cx="1296144" cy="145839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0245" name="Text Box 5"/>
          <p:cNvSpPr txBox="1">
            <a:spLocks noChangeArrowheads="1"/>
          </p:cNvSpPr>
          <p:nvPr/>
        </p:nvSpPr>
        <p:spPr bwMode="auto">
          <a:xfrm>
            <a:off x="3923928" y="2600055"/>
            <a:ext cx="2570162" cy="830263"/>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Click on </a:t>
            </a:r>
            <a:r>
              <a:rPr lang="en-GB" sz="2400" b="1" dirty="0">
                <a:solidFill>
                  <a:srgbClr val="000000"/>
                </a:solidFill>
                <a:latin typeface="Lucida Sans" pitchFamily="34" charset="0"/>
              </a:rPr>
              <a:t>'saved citations'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265</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2000"/>
                                        <p:tgtEl>
                                          <p:spTgt spid="1024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587" y="0"/>
            <a:ext cx="9159587" cy="686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Oval 4"/>
          <p:cNvSpPr>
            <a:spLocks noChangeArrowheads="1"/>
          </p:cNvSpPr>
          <p:nvPr/>
        </p:nvSpPr>
        <p:spPr bwMode="auto">
          <a:xfrm>
            <a:off x="89719" y="2704352"/>
            <a:ext cx="1397000" cy="41433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 name="Straight Arrow Connector 3"/>
          <p:cNvCxnSpPr/>
          <p:nvPr/>
        </p:nvCxnSpPr>
        <p:spPr>
          <a:xfrm flipH="1">
            <a:off x="1836415" y="2131033"/>
            <a:ext cx="1080120" cy="780487"/>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26629" name="Text Box 5"/>
          <p:cNvSpPr txBox="1">
            <a:spLocks noChangeArrowheads="1"/>
          </p:cNvSpPr>
          <p:nvPr/>
        </p:nvSpPr>
        <p:spPr bwMode="auto">
          <a:xfrm>
            <a:off x="2627784" y="1458817"/>
            <a:ext cx="2735263" cy="830263"/>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on 'Export Citation'</a:t>
            </a:r>
            <a:endParaRPr lang="en-GB" sz="2400" b="1" dirty="0">
              <a:latin typeface="Lucida Sans" pitchFamily="34" charset="0"/>
            </a:endParaRPr>
          </a:p>
        </p:txBody>
      </p:sp>
      <p:sp>
        <p:nvSpPr>
          <p:cNvPr id="26631" name="Text Box 7"/>
          <p:cNvSpPr txBox="1">
            <a:spLocks noChangeArrowheads="1"/>
          </p:cNvSpPr>
          <p:nvPr/>
        </p:nvSpPr>
        <p:spPr bwMode="auto">
          <a:xfrm>
            <a:off x="4139952" y="4005064"/>
            <a:ext cx="33131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references to be exported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266</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2000"/>
                                        <p:tgtEl>
                                          <p:spTgt spid="2663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28"/>
                                        </p:tgtEl>
                                        <p:attrNameLst>
                                          <p:attrName>style.visibility</p:attrName>
                                        </p:attrNameLst>
                                      </p:cBhvr>
                                      <p:to>
                                        <p:strVal val="visible"/>
                                      </p:to>
                                    </p:set>
                                    <p:animEffect transition="in" filter="fade">
                                      <p:cBhvr>
                                        <p:cTn id="11" dur="2000"/>
                                        <p:tgtEl>
                                          <p:spTgt spid="26628"/>
                                        </p:tgtEl>
                                      </p:cBhvr>
                                    </p:animEffect>
                                  </p:childTnLst>
                                </p:cTn>
                              </p:par>
                            </p:childTnLst>
                          </p:cTn>
                        </p:par>
                        <p:par>
                          <p:cTn id="12" fill="hold" nodeType="with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6629"/>
                                        </p:tgtEl>
                                        <p:attrNameLst>
                                          <p:attrName>style.visibility</p:attrName>
                                        </p:attrNameLst>
                                      </p:cBhvr>
                                      <p:to>
                                        <p:strVal val="visible"/>
                                      </p:to>
                                    </p:set>
                                    <p:animEffect transition="in" filter="fade">
                                      <p:cBhvr>
                                        <p:cTn id="15" dur="2000"/>
                                        <p:tgtEl>
                                          <p:spTgt spid="2662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29" grpId="0" animBg="1"/>
      <p:bldP spid="26631"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85" y="0"/>
            <a:ext cx="9148085" cy="686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Oval 3"/>
          <p:cNvSpPr>
            <a:spLocks noChangeArrowheads="1"/>
          </p:cNvSpPr>
          <p:nvPr/>
        </p:nvSpPr>
        <p:spPr bwMode="auto">
          <a:xfrm>
            <a:off x="24696" y="2228034"/>
            <a:ext cx="2554287" cy="40887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 name="Text Box 4"/>
          <p:cNvSpPr txBox="1">
            <a:spLocks noChangeArrowheads="1"/>
          </p:cNvSpPr>
          <p:nvPr/>
        </p:nvSpPr>
        <p:spPr bwMode="auto">
          <a:xfrm>
            <a:off x="4284663" y="2997200"/>
            <a:ext cx="28082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Choose the 'RIS file' option</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267</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2000"/>
                                        <p:tgtEl>
                                          <p:spTgt spid="819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fade">
                                      <p:cBhvr>
                                        <p:cTn id="11"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6"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31640" y="1127569"/>
            <a:ext cx="6115675" cy="402587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Oval 3"/>
          <p:cNvSpPr>
            <a:spLocks noChangeArrowheads="1"/>
          </p:cNvSpPr>
          <p:nvPr/>
        </p:nvSpPr>
        <p:spPr bwMode="auto">
          <a:xfrm>
            <a:off x="3123486" y="3140504"/>
            <a:ext cx="1727200" cy="71913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2" name="Text Box 4"/>
          <p:cNvSpPr txBox="1">
            <a:spLocks noChangeArrowheads="1"/>
          </p:cNvSpPr>
          <p:nvPr/>
        </p:nvSpPr>
        <p:spPr bwMode="auto">
          <a:xfrm>
            <a:off x="4315308" y="5445125"/>
            <a:ext cx="36718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In the File Download window, click 'Open'</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268</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2000"/>
                                        <p:tgtEl>
                                          <p:spTgt spid="1229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91"/>
                                        </p:tgtEl>
                                        <p:attrNameLst>
                                          <p:attrName>style.visibility</p:attrName>
                                        </p:attrNameLst>
                                      </p:cBhvr>
                                      <p:to>
                                        <p:strVal val="visible"/>
                                      </p:to>
                                    </p:set>
                                    <p:animEffect transition="in" filter="fade">
                                      <p:cBhvr>
                                        <p:cTn id="11"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487" y="0"/>
            <a:ext cx="9161487" cy="687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269</a:t>
            </a:fld>
            <a:endParaRPr lang="en-GB"/>
          </a:p>
        </p:txBody>
      </p:sp>
      <p:sp>
        <p:nvSpPr>
          <p:cNvPr id="3" name="TextBox 2"/>
          <p:cNvSpPr txBox="1"/>
          <p:nvPr/>
        </p:nvSpPr>
        <p:spPr bwMode="auto">
          <a:xfrm>
            <a:off x="3275856" y="2780928"/>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Records are imported to the EndNote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692384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58008" y="1343608"/>
            <a:ext cx="4665306" cy="4198776"/>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2" name="Text Box 2"/>
          <p:cNvSpPr txBox="1">
            <a:spLocks noChangeArrowheads="1"/>
          </p:cNvSpPr>
          <p:nvPr/>
        </p:nvSpPr>
        <p:spPr bwMode="auto">
          <a:xfrm>
            <a:off x="5651500" y="2420938"/>
            <a:ext cx="3168650"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'Display Fields' option controls the order and selection for display within the EndNote library</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a:t>
            </a:fld>
            <a:endParaRPr lang="en-GB"/>
          </a:p>
        </p:txBody>
      </p:sp>
      <p:sp>
        <p:nvSpPr>
          <p:cNvPr id="3" name="Oval 2"/>
          <p:cNvSpPr/>
          <p:nvPr/>
        </p:nvSpPr>
        <p:spPr>
          <a:xfrm>
            <a:off x="2258008" y="1736812"/>
            <a:ext cx="1152128" cy="25202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2000"/>
                                        <p:tgtEl>
                                          <p:spTgt spid="5120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p:bldP spid="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 references from </a:t>
            </a:r>
            <a:r>
              <a:rPr lang="en-GB" smtClean="0"/>
              <a:t>Google Scholar</a:t>
            </a:r>
            <a:endParaRPr lang="en-GB"/>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270</a:t>
            </a:fld>
            <a:endParaRPr lang="en-GB"/>
          </a:p>
        </p:txBody>
      </p:sp>
    </p:spTree>
    <p:extLst>
      <p:ext uri="{BB962C8B-B14F-4D97-AF65-F5344CB8AC3E}">
        <p14:creationId xmlns:p14="http://schemas.microsoft.com/office/powerpoint/2010/main" val="4220729998"/>
      </p:ext>
    </p:extLst>
  </p:cSld>
  <p:clrMapOvr>
    <a:masterClrMapping/>
  </p:clrMapOvr>
  <p:transition spd="med">
    <p:fade/>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889" y="-1"/>
            <a:ext cx="9174889" cy="688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5348" name="Line 4"/>
          <p:cNvSpPr>
            <a:spLocks noChangeShapeType="1"/>
          </p:cNvSpPr>
          <p:nvPr/>
        </p:nvSpPr>
        <p:spPr bwMode="auto">
          <a:xfrm flipV="1">
            <a:off x="7380312" y="1478186"/>
            <a:ext cx="936104" cy="15841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5354" name="Text Box 10"/>
          <p:cNvSpPr txBox="1">
            <a:spLocks noChangeArrowheads="1"/>
          </p:cNvSpPr>
          <p:nvPr/>
        </p:nvSpPr>
        <p:spPr bwMode="auto">
          <a:xfrm>
            <a:off x="6407583" y="2636912"/>
            <a:ext cx="2449513"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Click the cog and go </a:t>
            </a:r>
            <a:r>
              <a:rPr lang="en-GB" sz="2400" b="1" dirty="0">
                <a:solidFill>
                  <a:srgbClr val="000000"/>
                </a:solidFill>
                <a:latin typeface="Lucida Sans" pitchFamily="34" charset="0"/>
              </a:rPr>
              <a:t>to 'Scholar Preferences'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271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5354"/>
                                        </p:tgtEl>
                                        <p:attrNameLst>
                                          <p:attrName>style.visibility</p:attrName>
                                        </p:attrNameLst>
                                      </p:cBhvr>
                                      <p:to>
                                        <p:strVal val="visible"/>
                                      </p:to>
                                    </p:set>
                                    <p:animEffect transition="in" filter="fade">
                                      <p:cBhvr>
                                        <p:cTn id="7" dur="2000"/>
                                        <p:tgtEl>
                                          <p:spTgt spid="8253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5348"/>
                                        </p:tgtEl>
                                        <p:attrNameLst>
                                          <p:attrName>style.visibility</p:attrName>
                                        </p:attrNameLst>
                                      </p:cBhvr>
                                      <p:to>
                                        <p:strVal val="visible"/>
                                      </p:to>
                                    </p:set>
                                    <p:animEffect transition="in" filter="fade">
                                      <p:cBhvr>
                                        <p:cTn id="11" dur="2000"/>
                                        <p:tgtEl>
                                          <p:spTgt spid="82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8" grpId="0" animBg="1"/>
      <p:bldP spid="825354"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098" y="-1"/>
            <a:ext cx="9185097" cy="688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7398" name="Oval 6"/>
          <p:cNvSpPr>
            <a:spLocks noChangeArrowheads="1"/>
          </p:cNvSpPr>
          <p:nvPr/>
        </p:nvSpPr>
        <p:spPr bwMode="auto">
          <a:xfrm>
            <a:off x="2627784" y="5441193"/>
            <a:ext cx="1295499"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7401" name="Text Box 10"/>
          <p:cNvSpPr txBox="1">
            <a:spLocks noChangeArrowheads="1"/>
          </p:cNvSpPr>
          <p:nvPr/>
        </p:nvSpPr>
        <p:spPr bwMode="auto">
          <a:xfrm>
            <a:off x="1474564" y="1484784"/>
            <a:ext cx="4897438"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In the Bibliography Manager, select 'Show links </a:t>
            </a:r>
            <a:r>
              <a:rPr lang="en-GB" sz="2400" b="1" dirty="0" smtClean="0">
                <a:solidFill>
                  <a:srgbClr val="000000"/>
                </a:solidFill>
                <a:latin typeface="Lucida Sans" pitchFamily="34" charset="0"/>
              </a:rPr>
              <a:t>to import citations into EndNote'</a:t>
            </a:r>
            <a:endParaRPr lang="en-GB" sz="2400" b="1" dirty="0">
              <a:solidFill>
                <a:srgbClr val="000000"/>
              </a:solidFill>
              <a:latin typeface="Lucida Sans" pitchFamily="34" charset="0"/>
            </a:endParaRPr>
          </a:p>
        </p:txBody>
      </p:sp>
      <p:sp>
        <p:nvSpPr>
          <p:cNvPr id="827402" name="Line 6"/>
          <p:cNvSpPr>
            <a:spLocks noChangeShapeType="1"/>
          </p:cNvSpPr>
          <p:nvPr/>
        </p:nvSpPr>
        <p:spPr bwMode="auto">
          <a:xfrm flipH="1">
            <a:off x="5550625" y="4505362"/>
            <a:ext cx="1181615" cy="12239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7403" name="Text Box 10"/>
          <p:cNvSpPr txBox="1">
            <a:spLocks noChangeArrowheads="1"/>
          </p:cNvSpPr>
          <p:nvPr/>
        </p:nvSpPr>
        <p:spPr bwMode="auto">
          <a:xfrm>
            <a:off x="6516216" y="4297613"/>
            <a:ext cx="2160588"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7401"/>
                                        </p:tgtEl>
                                        <p:attrNameLst>
                                          <p:attrName>style.visibility</p:attrName>
                                        </p:attrNameLst>
                                      </p:cBhvr>
                                      <p:to>
                                        <p:strVal val="visible"/>
                                      </p:to>
                                    </p:set>
                                    <p:animEffect transition="in" filter="fade">
                                      <p:cBhvr>
                                        <p:cTn id="7" dur="2000"/>
                                        <p:tgtEl>
                                          <p:spTgt spid="8274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7398"/>
                                        </p:tgtEl>
                                        <p:attrNameLst>
                                          <p:attrName>style.visibility</p:attrName>
                                        </p:attrNameLst>
                                      </p:cBhvr>
                                      <p:to>
                                        <p:strVal val="visible"/>
                                      </p:to>
                                    </p:set>
                                    <p:animEffect transition="in" filter="fade">
                                      <p:cBhvr>
                                        <p:cTn id="11" dur="2000"/>
                                        <p:tgtEl>
                                          <p:spTgt spid="827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7403"/>
                                        </p:tgtEl>
                                        <p:attrNameLst>
                                          <p:attrName>style.visibility</p:attrName>
                                        </p:attrNameLst>
                                      </p:cBhvr>
                                      <p:to>
                                        <p:strVal val="visible"/>
                                      </p:to>
                                    </p:set>
                                    <p:animEffect transition="in" filter="fade">
                                      <p:cBhvr>
                                        <p:cTn id="15" dur="2000"/>
                                        <p:tgtEl>
                                          <p:spTgt spid="82740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27402"/>
                                        </p:tgtEl>
                                        <p:attrNameLst>
                                          <p:attrName>style.visibility</p:attrName>
                                        </p:attrNameLst>
                                      </p:cBhvr>
                                      <p:to>
                                        <p:strVal val="visible"/>
                                      </p:to>
                                    </p:set>
                                    <p:animEffect transition="in" filter="fade">
                                      <p:cBhvr>
                                        <p:cTn id="19" dur="2000"/>
                                        <p:tgtEl>
                                          <p:spTgt spid="827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398" grpId="0" animBg="1"/>
      <p:bldP spid="827401" grpId="0" animBg="1"/>
      <p:bldP spid="827402" grpId="0" animBg="1"/>
      <p:bldP spid="827403"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16" y="11028"/>
            <a:ext cx="9129296" cy="684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46" name="Text Box 10"/>
          <p:cNvSpPr txBox="1">
            <a:spLocks noChangeArrowheads="1"/>
          </p:cNvSpPr>
          <p:nvPr/>
        </p:nvSpPr>
        <p:spPr bwMode="auto">
          <a:xfrm>
            <a:off x="1835150" y="5013325"/>
            <a:ext cx="576103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Open  the EndNote Library, and perform the Google Scholar search</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446"/>
                                        </p:tgtEl>
                                        <p:attrNameLst>
                                          <p:attrName>style.visibility</p:attrName>
                                        </p:attrNameLst>
                                      </p:cBhvr>
                                      <p:to>
                                        <p:strVal val="visible"/>
                                      </p:to>
                                    </p:set>
                                    <p:animEffect transition="in" filter="fade">
                                      <p:cBhvr>
                                        <p:cTn id="7" dur="2000"/>
                                        <p:tgtEl>
                                          <p:spTgt spid="829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6"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58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1494" name="Line 6"/>
          <p:cNvSpPr>
            <a:spLocks noChangeShapeType="1"/>
          </p:cNvSpPr>
          <p:nvPr/>
        </p:nvSpPr>
        <p:spPr bwMode="auto">
          <a:xfrm flipH="1">
            <a:off x="4067174" y="2709863"/>
            <a:ext cx="1008063" cy="17272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1495" name="Text Box 10"/>
          <p:cNvSpPr txBox="1">
            <a:spLocks noChangeArrowheads="1"/>
          </p:cNvSpPr>
          <p:nvPr/>
        </p:nvSpPr>
        <p:spPr bwMode="auto">
          <a:xfrm>
            <a:off x="4067175" y="2420938"/>
            <a:ext cx="36004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Click the 'Import into EndNote' option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1495"/>
                                        </p:tgtEl>
                                        <p:attrNameLst>
                                          <p:attrName>style.visibility</p:attrName>
                                        </p:attrNameLst>
                                      </p:cBhvr>
                                      <p:to>
                                        <p:strVal val="visible"/>
                                      </p:to>
                                    </p:set>
                                    <p:animEffect transition="in" filter="fade">
                                      <p:cBhvr>
                                        <p:cTn id="7" dur="2000"/>
                                        <p:tgtEl>
                                          <p:spTgt spid="83149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1494"/>
                                        </p:tgtEl>
                                        <p:attrNameLst>
                                          <p:attrName>style.visibility</p:attrName>
                                        </p:attrNameLst>
                                      </p:cBhvr>
                                      <p:to>
                                        <p:strVal val="visible"/>
                                      </p:to>
                                    </p:set>
                                    <p:animEffect transition="in" filter="fade">
                                      <p:cBhvr>
                                        <p:cTn id="11" dur="2000"/>
                                        <p:tgtEl>
                                          <p:spTgt spid="831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4" grpId="0" animBg="1"/>
      <p:bldP spid="831495"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flipV="1">
            <a:off x="4139952" y="3573016"/>
            <a:ext cx="2232248" cy="154587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3543" name="Text Box 10"/>
          <p:cNvSpPr txBox="1">
            <a:spLocks noChangeArrowheads="1"/>
          </p:cNvSpPr>
          <p:nvPr/>
        </p:nvSpPr>
        <p:spPr bwMode="auto">
          <a:xfrm>
            <a:off x="5724525" y="4724400"/>
            <a:ext cx="302418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'Open' to import the record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3543"/>
                                        </p:tgtEl>
                                        <p:attrNameLst>
                                          <p:attrName>style.visibility</p:attrName>
                                        </p:attrNameLst>
                                      </p:cBhvr>
                                      <p:to>
                                        <p:strVal val="visible"/>
                                      </p:to>
                                    </p:set>
                                    <p:animEffect transition="in" filter="fade">
                                      <p:cBhvr>
                                        <p:cTn id="7" dur="2000"/>
                                        <p:tgtEl>
                                          <p:spTgt spid="8335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43"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71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5590" name="Line 6"/>
          <p:cNvSpPr>
            <a:spLocks noChangeShapeType="1"/>
          </p:cNvSpPr>
          <p:nvPr/>
        </p:nvSpPr>
        <p:spPr bwMode="auto">
          <a:xfrm flipH="1" flipV="1">
            <a:off x="1908175" y="1268413"/>
            <a:ext cx="2376488" cy="18732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5591" name="Text Box 10"/>
          <p:cNvSpPr txBox="1">
            <a:spLocks noChangeArrowheads="1"/>
          </p:cNvSpPr>
          <p:nvPr/>
        </p:nvSpPr>
        <p:spPr bwMode="auto">
          <a:xfrm>
            <a:off x="3059113" y="2205038"/>
            <a:ext cx="4752975" cy="1519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 record is imported as a temporary group and is added to the main library of all 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5591"/>
                                        </p:tgtEl>
                                        <p:attrNameLst>
                                          <p:attrName>style.visibility</p:attrName>
                                        </p:attrNameLst>
                                      </p:cBhvr>
                                      <p:to>
                                        <p:strVal val="visible"/>
                                      </p:to>
                                    </p:set>
                                    <p:animEffect transition="in" filter="fade">
                                      <p:cBhvr>
                                        <p:cTn id="7" dur="2000"/>
                                        <p:tgtEl>
                                          <p:spTgt spid="83559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5590"/>
                                        </p:tgtEl>
                                        <p:attrNameLst>
                                          <p:attrName>style.visibility</p:attrName>
                                        </p:attrNameLst>
                                      </p:cBhvr>
                                      <p:to>
                                        <p:strVal val="visible"/>
                                      </p:to>
                                    </p:set>
                                    <p:animEffect transition="in" filter="fade">
                                      <p:cBhvr>
                                        <p:cTn id="11" dur="2000"/>
                                        <p:tgtEl>
                                          <p:spTgt spid="835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0" grpId="0" animBg="1"/>
      <p:bldP spid="835591"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889" y="-5576"/>
            <a:ext cx="9151434" cy="68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277</a:t>
            </a:fld>
            <a:endParaRPr lang="en-GB"/>
          </a:p>
        </p:txBody>
      </p:sp>
      <p:sp>
        <p:nvSpPr>
          <p:cNvPr id="3" name="TextBox 2"/>
          <p:cNvSpPr txBox="1"/>
          <p:nvPr/>
        </p:nvSpPr>
        <p:spPr bwMode="auto">
          <a:xfrm>
            <a:off x="3707904" y="2780928"/>
            <a:ext cx="43204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Bibliographic information is imported to EndNote</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4211960" y="3069952"/>
            <a:ext cx="936105" cy="143916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9687" name="Text Box 10"/>
          <p:cNvSpPr txBox="1">
            <a:spLocks noChangeArrowheads="1"/>
          </p:cNvSpPr>
          <p:nvPr/>
        </p:nvSpPr>
        <p:spPr bwMode="auto">
          <a:xfrm>
            <a:off x="3607931" y="2492896"/>
            <a:ext cx="475297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Note that only one record at a time can be exported from Google Scholar</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687"/>
                                        </p:tgtEl>
                                        <p:attrNameLst>
                                          <p:attrName>style.visibility</p:attrName>
                                        </p:attrNameLst>
                                      </p:cBhvr>
                                      <p:to>
                                        <p:strVal val="visible"/>
                                      </p:to>
                                    </p:set>
                                    <p:animEffect transition="in" filter="fade">
                                      <p:cBhvr>
                                        <p:cTn id="7" dur="2000"/>
                                        <p:tgtEl>
                                          <p:spTgt spid="83968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87"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p:txBody>
          <a:bodyPr/>
          <a:lstStyle/>
          <a:p>
            <a:pPr eaLnBrk="1" hangingPunct="1"/>
            <a:r>
              <a:rPr lang="en-GB" smtClean="0"/>
              <a:t>Searching COPAC</a:t>
            </a:r>
          </a:p>
        </p:txBody>
      </p:sp>
      <p:sp>
        <p:nvSpPr>
          <p:cNvPr id="877571" name="Rectangle 4"/>
          <p:cNvSpPr>
            <a:spLocks noGrp="1" noChangeArrowheads="1"/>
          </p:cNvSpPr>
          <p:nvPr>
            <p:ph type="body" idx="4294967295"/>
          </p:nvPr>
        </p:nvSpPr>
        <p:spPr/>
        <p:txBody>
          <a:bodyPr/>
          <a:lstStyle/>
          <a:p>
            <a:pPr eaLnBrk="1" hangingPunct="1"/>
            <a:endParaRPr lang="en-GB" smtClean="0"/>
          </a:p>
          <a:p>
            <a:pPr eaLnBrk="1" hangingPunct="1"/>
            <a:r>
              <a:rPr lang="en-GB" smtClean="0"/>
              <a:t>COPAC is the merged online library catalogue for many major university, specialist  and national libraries in the UK and Ireland. </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7571">
                                            <p:txEl>
                                              <p:pRg st="1" end="1"/>
                                            </p:txEl>
                                          </p:spTgt>
                                        </p:tgtEl>
                                        <p:attrNameLst>
                                          <p:attrName>style.visibility</p:attrName>
                                        </p:attrNameLst>
                                      </p:cBhvr>
                                      <p:to>
                                        <p:strVal val="visible"/>
                                      </p:to>
                                    </p:set>
                                    <p:animEffect transition="in" filter="fade">
                                      <p:cBhvr>
                                        <p:cTn id="7" dur="2000"/>
                                        <p:tgtEl>
                                          <p:spTgt spid="877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56676" y="789248"/>
            <a:ext cx="5247572" cy="472281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0" name="Text Box 2"/>
          <p:cNvSpPr txBox="1">
            <a:spLocks noChangeArrowheads="1"/>
          </p:cNvSpPr>
          <p:nvPr/>
        </p:nvSpPr>
        <p:spPr bwMode="auto">
          <a:xfrm>
            <a:off x="539552" y="4869160"/>
            <a:ext cx="7921575"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Use the 'Change Case' option to keep abbreviations in all upper case, or for any names with </a:t>
            </a:r>
            <a:r>
              <a:rPr lang="en-GB" sz="2400" b="1" dirty="0" smtClean="0">
                <a:solidFill>
                  <a:srgbClr val="000000"/>
                </a:solidFill>
                <a:latin typeface="Lucida Sans" pitchFamily="34" charset="0"/>
              </a:rPr>
              <a:t>irregular characters </a:t>
            </a:r>
            <a:r>
              <a:rPr lang="en-GB" sz="2400" b="1" dirty="0">
                <a:solidFill>
                  <a:srgbClr val="000000"/>
                </a:solidFill>
                <a:latin typeface="Lucida Sans" pitchFamily="34" charset="0"/>
              </a:rPr>
              <a:t>or non-standard capitalisation</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a:t>
            </a:fld>
            <a:endParaRPr lang="en-GB"/>
          </a:p>
        </p:txBody>
      </p:sp>
      <p:sp>
        <p:nvSpPr>
          <p:cNvPr id="3" name="Oval 2"/>
          <p:cNvSpPr/>
          <p:nvPr/>
        </p:nvSpPr>
        <p:spPr>
          <a:xfrm>
            <a:off x="1412771" y="764704"/>
            <a:ext cx="1359029"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3"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8596" name="Line 6"/>
          <p:cNvSpPr>
            <a:spLocks noChangeShapeType="1"/>
          </p:cNvSpPr>
          <p:nvPr/>
        </p:nvSpPr>
        <p:spPr bwMode="auto">
          <a:xfrm flipH="1" flipV="1">
            <a:off x="827584" y="4077072"/>
            <a:ext cx="2808312" cy="78861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78597" name="Text Box 10"/>
          <p:cNvSpPr txBox="1">
            <a:spLocks noChangeArrowheads="1"/>
          </p:cNvSpPr>
          <p:nvPr/>
        </p:nvSpPr>
        <p:spPr bwMode="auto">
          <a:xfrm>
            <a:off x="2987824" y="4471194"/>
            <a:ext cx="388778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In the </a:t>
            </a:r>
            <a:r>
              <a:rPr lang="en-GB" sz="2400" b="1" dirty="0" smtClean="0">
                <a:solidFill>
                  <a:srgbClr val="000000"/>
                </a:solidFill>
                <a:latin typeface="Lucida Sans" pitchFamily="34" charset="0"/>
              </a:rPr>
              <a:t>'Online Search' </a:t>
            </a:r>
            <a:r>
              <a:rPr lang="en-GB" sz="2400" b="1" dirty="0">
                <a:solidFill>
                  <a:srgbClr val="000000"/>
                </a:solidFill>
                <a:latin typeface="Lucida Sans" pitchFamily="34" charset="0"/>
              </a:rPr>
              <a:t>section, select 'more…'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8597"/>
                                        </p:tgtEl>
                                        <p:attrNameLst>
                                          <p:attrName>style.visibility</p:attrName>
                                        </p:attrNameLst>
                                      </p:cBhvr>
                                      <p:to>
                                        <p:strVal val="visible"/>
                                      </p:to>
                                    </p:set>
                                    <p:animEffect transition="in" filter="fade">
                                      <p:cBhvr>
                                        <p:cTn id="7" dur="2000"/>
                                        <p:tgtEl>
                                          <p:spTgt spid="878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8596"/>
                                        </p:tgtEl>
                                        <p:attrNameLst>
                                          <p:attrName>style.visibility</p:attrName>
                                        </p:attrNameLst>
                                      </p:cBhvr>
                                      <p:to>
                                        <p:strVal val="visible"/>
                                      </p:to>
                                    </p:set>
                                    <p:animEffect transition="in" filter="fade">
                                      <p:cBhvr>
                                        <p:cTn id="11" dur="2000"/>
                                        <p:tgtEl>
                                          <p:spTgt spid="87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nimBg="1"/>
      <p:bldP spid="878597"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98356" y="953052"/>
            <a:ext cx="4250725" cy="5214553"/>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43" name="Line 6"/>
          <p:cNvSpPr>
            <a:spLocks noChangeShapeType="1"/>
          </p:cNvSpPr>
          <p:nvPr/>
        </p:nvSpPr>
        <p:spPr bwMode="auto">
          <a:xfrm flipH="1">
            <a:off x="4149723" y="1384617"/>
            <a:ext cx="1871664" cy="74823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0644" name="Line 6"/>
          <p:cNvSpPr>
            <a:spLocks noChangeShapeType="1"/>
          </p:cNvSpPr>
          <p:nvPr/>
        </p:nvSpPr>
        <p:spPr bwMode="auto">
          <a:xfrm flipH="1">
            <a:off x="5724127" y="1628800"/>
            <a:ext cx="297259" cy="23542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0645" name="Text Box 10"/>
          <p:cNvSpPr txBox="1">
            <a:spLocks noChangeArrowheads="1"/>
          </p:cNvSpPr>
          <p:nvPr/>
        </p:nvSpPr>
        <p:spPr bwMode="auto">
          <a:xfrm>
            <a:off x="5589588" y="990123"/>
            <a:ext cx="315912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COPAC then click </a:t>
            </a:r>
            <a:r>
              <a:rPr lang="en-GB" sz="2400" b="1" dirty="0" smtClean="0">
                <a:solidFill>
                  <a:srgbClr val="000000"/>
                </a:solidFill>
                <a:latin typeface="Lucida Sans" pitchFamily="34" charset="0"/>
              </a:rPr>
              <a:t>'Choose'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0645"/>
                                        </p:tgtEl>
                                        <p:attrNameLst>
                                          <p:attrName>style.visibility</p:attrName>
                                        </p:attrNameLst>
                                      </p:cBhvr>
                                      <p:to>
                                        <p:strVal val="visible"/>
                                      </p:to>
                                    </p:set>
                                    <p:animEffect transition="in" filter="fade">
                                      <p:cBhvr>
                                        <p:cTn id="7" dur="2000"/>
                                        <p:tgtEl>
                                          <p:spTgt spid="8806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0643"/>
                                        </p:tgtEl>
                                        <p:attrNameLst>
                                          <p:attrName>style.visibility</p:attrName>
                                        </p:attrNameLst>
                                      </p:cBhvr>
                                      <p:to>
                                        <p:strVal val="visible"/>
                                      </p:to>
                                    </p:set>
                                    <p:animEffect transition="in" filter="fade">
                                      <p:cBhvr>
                                        <p:cTn id="11" dur="2000"/>
                                        <p:tgtEl>
                                          <p:spTgt spid="88064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80644"/>
                                        </p:tgtEl>
                                        <p:attrNameLst>
                                          <p:attrName>style.visibility</p:attrName>
                                        </p:attrNameLst>
                                      </p:cBhvr>
                                      <p:to>
                                        <p:strVal val="visible"/>
                                      </p:to>
                                    </p:set>
                                    <p:animEffect transition="in" filter="fade">
                                      <p:cBhvr>
                                        <p:cTn id="14" dur="20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3" grpId="0" animBg="1"/>
      <p:bldP spid="880644" grpId="0" animBg="1"/>
      <p:bldP spid="880645"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66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2692" name="Line 6"/>
          <p:cNvSpPr>
            <a:spLocks noChangeShapeType="1"/>
          </p:cNvSpPr>
          <p:nvPr/>
        </p:nvSpPr>
        <p:spPr bwMode="auto">
          <a:xfrm flipH="1">
            <a:off x="1619672" y="2296645"/>
            <a:ext cx="1872828" cy="55609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2693" name="Text Box 10"/>
          <p:cNvSpPr txBox="1">
            <a:spLocks noChangeArrowheads="1"/>
          </p:cNvSpPr>
          <p:nvPr/>
        </p:nvSpPr>
        <p:spPr bwMode="auto">
          <a:xfrm>
            <a:off x="2793246" y="1904230"/>
            <a:ext cx="4679950"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A link to COPAC will appear in the Online Search </a:t>
            </a:r>
            <a:r>
              <a:rPr lang="en-GB" sz="2400" b="1" dirty="0" smtClean="0">
                <a:solidFill>
                  <a:srgbClr val="000000"/>
                </a:solidFill>
                <a:latin typeface="Lucida Sans" pitchFamily="34" charset="0"/>
              </a:rPr>
              <a:t>list</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2693"/>
                                        </p:tgtEl>
                                        <p:attrNameLst>
                                          <p:attrName>style.visibility</p:attrName>
                                        </p:attrNameLst>
                                      </p:cBhvr>
                                      <p:to>
                                        <p:strVal val="visible"/>
                                      </p:to>
                                    </p:set>
                                    <p:animEffect transition="in" filter="fade">
                                      <p:cBhvr>
                                        <p:cTn id="7" dur="2000"/>
                                        <p:tgtEl>
                                          <p:spTgt spid="88269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2692"/>
                                        </p:tgtEl>
                                        <p:attrNameLst>
                                          <p:attrName>style.visibility</p:attrName>
                                        </p:attrNameLst>
                                      </p:cBhvr>
                                      <p:to>
                                        <p:strVal val="visible"/>
                                      </p:to>
                                    </p:set>
                                    <p:animEffect transition="in" filter="fade">
                                      <p:cBhvr>
                                        <p:cTn id="11" dur="20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2" grpId="0" animBg="1"/>
      <p:bldP spid="882693"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1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4742" name="Text Box 10"/>
          <p:cNvSpPr txBox="1">
            <a:spLocks noChangeArrowheads="1"/>
          </p:cNvSpPr>
          <p:nvPr/>
        </p:nvSpPr>
        <p:spPr bwMode="auto">
          <a:xfrm>
            <a:off x="1259632" y="2852936"/>
            <a:ext cx="2592388"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Click 'Search'</a:t>
            </a:r>
          </a:p>
        </p:txBody>
      </p:sp>
      <p:sp>
        <p:nvSpPr>
          <p:cNvPr id="884743" name="Line 6"/>
          <p:cNvSpPr>
            <a:spLocks noChangeShapeType="1"/>
          </p:cNvSpPr>
          <p:nvPr/>
        </p:nvSpPr>
        <p:spPr bwMode="auto">
          <a:xfrm flipH="1" flipV="1">
            <a:off x="5364087" y="1484782"/>
            <a:ext cx="288155" cy="19759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4744" name="Text Box 10"/>
          <p:cNvSpPr txBox="1">
            <a:spLocks noChangeArrowheads="1"/>
          </p:cNvSpPr>
          <p:nvPr/>
        </p:nvSpPr>
        <p:spPr bwMode="auto">
          <a:xfrm>
            <a:off x="4932101" y="2852936"/>
            <a:ext cx="2592387"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Enter the search criteria</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283</a:t>
            </a:fld>
            <a:endParaRPr lang="en-GB"/>
          </a:p>
        </p:txBody>
      </p:sp>
      <p:sp>
        <p:nvSpPr>
          <p:cNvPr id="3" name="Oval 2"/>
          <p:cNvSpPr/>
          <p:nvPr/>
        </p:nvSpPr>
        <p:spPr>
          <a:xfrm>
            <a:off x="1259632" y="476672"/>
            <a:ext cx="129619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4744"/>
                                        </p:tgtEl>
                                        <p:attrNameLst>
                                          <p:attrName>style.visibility</p:attrName>
                                        </p:attrNameLst>
                                      </p:cBhvr>
                                      <p:to>
                                        <p:strVal val="visible"/>
                                      </p:to>
                                    </p:set>
                                    <p:animEffect transition="in" filter="fade">
                                      <p:cBhvr>
                                        <p:cTn id="7" dur="2000"/>
                                        <p:tgtEl>
                                          <p:spTgt spid="88474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4743"/>
                                        </p:tgtEl>
                                        <p:attrNameLst>
                                          <p:attrName>style.visibility</p:attrName>
                                        </p:attrNameLst>
                                      </p:cBhvr>
                                      <p:to>
                                        <p:strVal val="visible"/>
                                      </p:to>
                                    </p:set>
                                    <p:animEffect transition="in" filter="fade">
                                      <p:cBhvr>
                                        <p:cTn id="11" dur="2000"/>
                                        <p:tgtEl>
                                          <p:spTgt spid="884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84742"/>
                                        </p:tgtEl>
                                        <p:attrNameLst>
                                          <p:attrName>style.visibility</p:attrName>
                                        </p:attrNameLst>
                                      </p:cBhvr>
                                      <p:to>
                                        <p:strVal val="visible"/>
                                      </p:to>
                                    </p:set>
                                    <p:animEffect transition="in" filter="fade">
                                      <p:cBhvr>
                                        <p:cTn id="15" dur="2000"/>
                                        <p:tgtEl>
                                          <p:spTgt spid="88474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2" grpId="0" animBg="1"/>
      <p:bldP spid="884743" grpId="0" animBg="1"/>
      <p:bldP spid="884744" grpId="0" animBg="1"/>
      <p:bldP spid="3"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75656" y="1458096"/>
            <a:ext cx="6192688" cy="2685177"/>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6787" name="Line 6"/>
          <p:cNvSpPr>
            <a:spLocks noChangeShapeType="1"/>
          </p:cNvSpPr>
          <p:nvPr/>
        </p:nvSpPr>
        <p:spPr bwMode="auto">
          <a:xfrm flipH="1" flipV="1">
            <a:off x="5148262" y="3717031"/>
            <a:ext cx="287337" cy="10438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6788" name="Text Box 10"/>
          <p:cNvSpPr txBox="1">
            <a:spLocks noChangeArrowheads="1"/>
          </p:cNvSpPr>
          <p:nvPr/>
        </p:nvSpPr>
        <p:spPr bwMode="auto">
          <a:xfrm>
            <a:off x="4679950" y="4724400"/>
            <a:ext cx="1944688"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Click 'OK'</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6788"/>
                                        </p:tgtEl>
                                        <p:attrNameLst>
                                          <p:attrName>style.visibility</p:attrName>
                                        </p:attrNameLst>
                                      </p:cBhvr>
                                      <p:to>
                                        <p:strVal val="visible"/>
                                      </p:to>
                                    </p:set>
                                    <p:animEffect transition="in" filter="fade">
                                      <p:cBhvr>
                                        <p:cTn id="7" dur="2000"/>
                                        <p:tgtEl>
                                          <p:spTgt spid="8867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6787"/>
                                        </p:tgtEl>
                                        <p:attrNameLst>
                                          <p:attrName>style.visibility</p:attrName>
                                        </p:attrNameLst>
                                      </p:cBhvr>
                                      <p:to>
                                        <p:strVal val="visible"/>
                                      </p:to>
                                    </p:set>
                                    <p:animEffect transition="in" filter="fade">
                                      <p:cBhvr>
                                        <p:cTn id="11" dur="2000"/>
                                        <p:tgtEl>
                                          <p:spTgt spid="88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7" grpId="0" animBg="1"/>
      <p:bldP spid="886788"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8837" name="Text Box 10"/>
          <p:cNvSpPr txBox="1">
            <a:spLocks noChangeArrowheads="1"/>
          </p:cNvSpPr>
          <p:nvPr/>
        </p:nvSpPr>
        <p:spPr bwMode="auto">
          <a:xfrm>
            <a:off x="3635897" y="3068960"/>
            <a:ext cx="5184254" cy="1523494"/>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Unwanted results can be deleted from this imported group, and </a:t>
            </a:r>
            <a:r>
              <a:rPr lang="en-GB" sz="2400" b="1" dirty="0" smtClean="0">
                <a:solidFill>
                  <a:srgbClr val="000000"/>
                </a:solidFill>
                <a:latin typeface="Lucida Sans" pitchFamily="34" charset="0"/>
              </a:rPr>
              <a:t>will also </a:t>
            </a:r>
            <a:r>
              <a:rPr lang="en-GB" sz="2400" b="1" dirty="0">
                <a:solidFill>
                  <a:srgbClr val="000000"/>
                </a:solidFill>
                <a:latin typeface="Lucida Sans" pitchFamily="34" charset="0"/>
              </a:rPr>
              <a:t>be deleted from the main library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8837"/>
                                        </p:tgtEl>
                                        <p:attrNameLst>
                                          <p:attrName>style.visibility</p:attrName>
                                        </p:attrNameLst>
                                      </p:cBhvr>
                                      <p:to>
                                        <p:strVal val="visible"/>
                                      </p:to>
                                    </p:set>
                                    <p:animEffect transition="in" filter="fade">
                                      <p:cBhvr>
                                        <p:cTn id="7" dur="20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7"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eaLnBrk="1" hangingPunct="1"/>
            <a:r>
              <a:rPr lang="en-GB" smtClean="0"/>
              <a:t>Working with e-prints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286</a:t>
            </a:fld>
            <a:endParaRPr lang="en-GB"/>
          </a:p>
        </p:txBody>
      </p:sp>
    </p:spTree>
  </p:cSld>
  <p:clrMapOvr>
    <a:masterClrMapping/>
  </p:clrMapOvr>
  <p:transition spd="med">
    <p:fade/>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983"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3955" name="Text Box 10"/>
          <p:cNvSpPr txBox="1">
            <a:spLocks noChangeArrowheads="1"/>
          </p:cNvSpPr>
          <p:nvPr/>
        </p:nvSpPr>
        <p:spPr bwMode="auto">
          <a:xfrm>
            <a:off x="468313" y="5445125"/>
            <a:ext cx="5256212"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Access 'eprints.soton.ac.uk' and carry out a search for relevant papers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3955"/>
                                        </p:tgtEl>
                                        <p:attrNameLst>
                                          <p:attrName>style.visibility</p:attrName>
                                        </p:attrNameLst>
                                      </p:cBhvr>
                                      <p:to>
                                        <p:strVal val="visible"/>
                                      </p:to>
                                    </p:set>
                                    <p:animEffect transition="in" filter="fade">
                                      <p:cBhvr>
                                        <p:cTn id="7" dur="2000"/>
                                        <p:tgtEl>
                                          <p:spTgt spid="893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43730"/>
            <a:ext cx="9202305" cy="690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6003" name="Text Box 10"/>
          <p:cNvSpPr txBox="1">
            <a:spLocks noChangeArrowheads="1"/>
          </p:cNvSpPr>
          <p:nvPr/>
        </p:nvSpPr>
        <p:spPr bwMode="auto">
          <a:xfrm>
            <a:off x="4356100" y="333375"/>
            <a:ext cx="442912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This is a simple search for 'holocaust'</a:t>
            </a:r>
          </a:p>
        </p:txBody>
      </p:sp>
      <p:sp>
        <p:nvSpPr>
          <p:cNvPr id="896004" name="Line 6"/>
          <p:cNvSpPr>
            <a:spLocks noChangeShapeType="1"/>
          </p:cNvSpPr>
          <p:nvPr/>
        </p:nvSpPr>
        <p:spPr bwMode="auto">
          <a:xfrm flipH="1" flipV="1">
            <a:off x="4140198" y="2276872"/>
            <a:ext cx="180182" cy="151199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96005" name="Text Box 10"/>
          <p:cNvSpPr txBox="1">
            <a:spLocks noChangeArrowheads="1"/>
          </p:cNvSpPr>
          <p:nvPr/>
        </p:nvSpPr>
        <p:spPr bwMode="auto">
          <a:xfrm>
            <a:off x="3815556" y="3501530"/>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The search can be refined if required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fade">
                                      <p:cBhvr>
                                        <p:cTn id="7" dur="2000"/>
                                        <p:tgtEl>
                                          <p:spTgt spid="89600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fade">
                                      <p:cBhvr>
                                        <p:cTn id="11" dur="2000"/>
                                        <p:tgtEl>
                                          <p:spTgt spid="89600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96004"/>
                                        </p:tgtEl>
                                        <p:attrNameLst>
                                          <p:attrName>style.visibility</p:attrName>
                                        </p:attrNameLst>
                                      </p:cBhvr>
                                      <p:to>
                                        <p:strVal val="visible"/>
                                      </p:to>
                                    </p:set>
                                    <p:animEffect transition="in" filter="fade">
                                      <p:cBhvr>
                                        <p:cTn id="15" dur="20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nimBg="1"/>
      <p:bldP spid="896004" grpId="0" animBg="1"/>
      <p:bldP spid="896005"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688" y="0"/>
            <a:ext cx="9164688" cy="687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8051" name="Line 6"/>
          <p:cNvSpPr>
            <a:spLocks noChangeShapeType="1"/>
          </p:cNvSpPr>
          <p:nvPr/>
        </p:nvSpPr>
        <p:spPr bwMode="auto">
          <a:xfrm flipH="1" flipV="1">
            <a:off x="5508104" y="3645024"/>
            <a:ext cx="936104" cy="15841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98052" name="Text Box 10"/>
          <p:cNvSpPr txBox="1">
            <a:spLocks noChangeArrowheads="1"/>
          </p:cNvSpPr>
          <p:nvPr/>
        </p:nvSpPr>
        <p:spPr bwMode="auto">
          <a:xfrm>
            <a:off x="5508104" y="5048249"/>
            <a:ext cx="2952750"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to export the results in EndNote format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8052"/>
                                        </p:tgtEl>
                                        <p:attrNameLst>
                                          <p:attrName>style.visibility</p:attrName>
                                        </p:attrNameLst>
                                      </p:cBhvr>
                                      <p:to>
                                        <p:strVal val="visible"/>
                                      </p:to>
                                    </p:set>
                                    <p:animEffect transition="in" filter="fade">
                                      <p:cBhvr>
                                        <p:cTn id="7" dur="2000"/>
                                        <p:tgtEl>
                                          <p:spTgt spid="8980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98051"/>
                                        </p:tgtEl>
                                        <p:attrNameLst>
                                          <p:attrName>style.visibility</p:attrName>
                                        </p:attrNameLst>
                                      </p:cBhvr>
                                      <p:to>
                                        <p:strVal val="visible"/>
                                      </p:to>
                                    </p:set>
                                    <p:animEffect transition="in" filter="fade">
                                      <p:cBhvr>
                                        <p:cTn id="11" dur="2000"/>
                                        <p:tgtEl>
                                          <p:spTgt spid="898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1" grpId="0" animBg="1"/>
      <p:bldP spid="8980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58008" y="908720"/>
            <a:ext cx="4702629" cy="425476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a:t>
            </a:fld>
            <a:endParaRPr lang="en-GB"/>
          </a:p>
        </p:txBody>
      </p:sp>
      <p:sp>
        <p:nvSpPr>
          <p:cNvPr id="3" name="Oval 2"/>
          <p:cNvSpPr/>
          <p:nvPr/>
        </p:nvSpPr>
        <p:spPr>
          <a:xfrm>
            <a:off x="2222511" y="1484784"/>
            <a:ext cx="129614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TextBox 3"/>
          <p:cNvSpPr txBox="1"/>
          <p:nvPr/>
        </p:nvSpPr>
        <p:spPr bwMode="auto">
          <a:xfrm>
            <a:off x="683568" y="5445224"/>
            <a:ext cx="78488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the 'Duplicates' option to set criteria for comparing records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185333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0099" name="Line 6"/>
          <p:cNvSpPr>
            <a:spLocks noChangeShapeType="1"/>
          </p:cNvSpPr>
          <p:nvPr/>
        </p:nvSpPr>
        <p:spPr bwMode="auto">
          <a:xfrm flipH="1" flipV="1">
            <a:off x="4283968" y="3573463"/>
            <a:ext cx="648395" cy="17272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00100" name="Text Box 10"/>
          <p:cNvSpPr txBox="1">
            <a:spLocks noChangeArrowheads="1"/>
          </p:cNvSpPr>
          <p:nvPr/>
        </p:nvSpPr>
        <p:spPr bwMode="auto">
          <a:xfrm>
            <a:off x="3708400" y="4941888"/>
            <a:ext cx="2447925"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'Open'</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0100"/>
                                        </p:tgtEl>
                                        <p:attrNameLst>
                                          <p:attrName>style.visibility</p:attrName>
                                        </p:attrNameLst>
                                      </p:cBhvr>
                                      <p:to>
                                        <p:strVal val="visible"/>
                                      </p:to>
                                    </p:set>
                                    <p:animEffect transition="in" filter="fade">
                                      <p:cBhvr>
                                        <p:cTn id="7" dur="2000"/>
                                        <p:tgtEl>
                                          <p:spTgt spid="90010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00099"/>
                                        </p:tgtEl>
                                        <p:attrNameLst>
                                          <p:attrName>style.visibility</p:attrName>
                                        </p:attrNameLst>
                                      </p:cBhvr>
                                      <p:to>
                                        <p:strVal val="visible"/>
                                      </p:to>
                                    </p:set>
                                    <p:animEffect transition="in" filter="fade">
                                      <p:cBhvr>
                                        <p:cTn id="11" dur="2000"/>
                                        <p:tgtEl>
                                          <p:spTgt spid="90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9" grpId="0" animBg="1"/>
      <p:bldP spid="900100"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572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0339" name="Text Box 10"/>
          <p:cNvSpPr txBox="1">
            <a:spLocks noChangeArrowheads="1"/>
          </p:cNvSpPr>
          <p:nvPr/>
        </p:nvSpPr>
        <p:spPr bwMode="auto">
          <a:xfrm>
            <a:off x="2555875" y="2677327"/>
            <a:ext cx="568960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Selected references are imported to the EndNote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fade">
                                      <p:cBhvr>
                                        <p:cTn id="7" dur="2000"/>
                                        <p:tgtEl>
                                          <p:spTgt spid="91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669"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2387" name="Line 6"/>
          <p:cNvSpPr>
            <a:spLocks noChangeShapeType="1"/>
          </p:cNvSpPr>
          <p:nvPr/>
        </p:nvSpPr>
        <p:spPr bwMode="auto">
          <a:xfrm flipH="1" flipV="1">
            <a:off x="1763686" y="5148262"/>
            <a:ext cx="1512911" cy="870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2388" name="Text Box 10"/>
          <p:cNvSpPr txBox="1">
            <a:spLocks noChangeArrowheads="1"/>
          </p:cNvSpPr>
          <p:nvPr/>
        </p:nvSpPr>
        <p:spPr bwMode="auto">
          <a:xfrm>
            <a:off x="2916238" y="4945035"/>
            <a:ext cx="374332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Follow the hyperlink…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fade">
                                      <p:cBhvr>
                                        <p:cTn id="7" dur="2000"/>
                                        <p:tgtEl>
                                          <p:spTgt spid="9123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2387"/>
                                        </p:tgtEl>
                                        <p:attrNameLst>
                                          <p:attrName>style.visibility</p:attrName>
                                        </p:attrNameLst>
                                      </p:cBhvr>
                                      <p:to>
                                        <p:strVal val="visible"/>
                                      </p:to>
                                    </p:set>
                                    <p:animEffect transition="in" filter="fade">
                                      <p:cBhvr>
                                        <p:cTn id="11" dur="2000"/>
                                        <p:tgtEl>
                                          <p:spTgt spid="91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animBg="1"/>
      <p:bldP spid="912388"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18938"/>
            <a:ext cx="9169249" cy="687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4435" name="Text Box 10"/>
          <p:cNvSpPr txBox="1">
            <a:spLocks noChangeArrowheads="1"/>
          </p:cNvSpPr>
          <p:nvPr/>
        </p:nvSpPr>
        <p:spPr bwMode="auto">
          <a:xfrm>
            <a:off x="1547813" y="404813"/>
            <a:ext cx="4319587"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…to the full eprint record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4435"/>
                                        </p:tgtEl>
                                        <p:attrNameLst>
                                          <p:attrName>style.visibility</p:attrName>
                                        </p:attrNameLst>
                                      </p:cBhvr>
                                      <p:to>
                                        <p:strVal val="visible"/>
                                      </p:to>
                                    </p:set>
                                    <p:animEffect transition="in" filter="fade">
                                      <p:cBhvr>
                                        <p:cTn id="7" dur="2000"/>
                                        <p:tgtEl>
                                          <p:spTgt spid="91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5"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4"/>
          <p:cNvSpPr>
            <a:spLocks noGrp="1" noChangeArrowheads="1"/>
          </p:cNvSpPr>
          <p:nvPr>
            <p:ph type="title" idx="4294967295"/>
          </p:nvPr>
        </p:nvSpPr>
        <p:spPr/>
        <p:txBody>
          <a:bodyPr/>
          <a:lstStyle/>
          <a:p>
            <a:pPr eaLnBrk="1" hangingPunct="1"/>
            <a:r>
              <a:rPr lang="en-GB" dirty="0" smtClean="0"/>
              <a:t>Synchronising a library with EndNote Web</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294</a:t>
            </a:fld>
            <a:endParaRPr lang="en-GB"/>
          </a:p>
        </p:txBody>
      </p:sp>
    </p:spTree>
  </p:cSld>
  <p:clrMapOvr>
    <a:masterClrMapping/>
  </p:clrMapOvr>
  <p:transition spd="med">
    <p:fade/>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7507" name="Line 6"/>
          <p:cNvSpPr>
            <a:spLocks noChangeShapeType="1"/>
          </p:cNvSpPr>
          <p:nvPr/>
        </p:nvSpPr>
        <p:spPr bwMode="auto">
          <a:xfrm flipH="1">
            <a:off x="2735262" y="1304925"/>
            <a:ext cx="1404937" cy="26281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7508" name="Text Box 10"/>
          <p:cNvSpPr txBox="1">
            <a:spLocks noChangeArrowheads="1"/>
          </p:cNvSpPr>
          <p:nvPr/>
        </p:nvSpPr>
        <p:spPr bwMode="auto">
          <a:xfrm>
            <a:off x="2735263" y="765175"/>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the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7508"/>
                                        </p:tgtEl>
                                        <p:attrNameLst>
                                          <p:attrName>style.visibility</p:attrName>
                                        </p:attrNameLst>
                                      </p:cBhvr>
                                      <p:to>
                                        <p:strVal val="visible"/>
                                      </p:to>
                                    </p:set>
                                    <p:animEffect transition="in" filter="fade">
                                      <p:cBhvr>
                                        <p:cTn id="7" dur="2000"/>
                                        <p:tgtEl>
                                          <p:spTgt spid="9175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7507"/>
                                        </p:tgtEl>
                                        <p:attrNameLst>
                                          <p:attrName>style.visibility</p:attrName>
                                        </p:attrNameLst>
                                      </p:cBhvr>
                                      <p:to>
                                        <p:strVal val="visible"/>
                                      </p:to>
                                    </p:set>
                                    <p:animEffect transition="in" filter="fade">
                                      <p:cBhvr>
                                        <p:cTn id="11" dur="2000"/>
                                        <p:tgtEl>
                                          <p:spTgt spid="91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animBg="1"/>
      <p:bldP spid="917508"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70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9555" name="Line 6"/>
          <p:cNvSpPr>
            <a:spLocks noChangeShapeType="1"/>
          </p:cNvSpPr>
          <p:nvPr/>
        </p:nvSpPr>
        <p:spPr bwMode="auto">
          <a:xfrm flipH="1">
            <a:off x="5141483" y="2961084"/>
            <a:ext cx="250825" cy="133191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9556" name="Text Box 10"/>
          <p:cNvSpPr txBox="1">
            <a:spLocks noChangeArrowheads="1"/>
          </p:cNvSpPr>
          <p:nvPr/>
        </p:nvSpPr>
        <p:spPr bwMode="auto">
          <a:xfrm>
            <a:off x="4096908" y="2276872"/>
            <a:ext cx="31686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Open the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fade">
                                      <p:cBhvr>
                                        <p:cTn id="7" dur="2000"/>
                                        <p:tgtEl>
                                          <p:spTgt spid="91955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9555"/>
                                        </p:tgtEl>
                                        <p:attrNameLst>
                                          <p:attrName>style.visibility</p:attrName>
                                        </p:attrNameLst>
                                      </p:cBhvr>
                                      <p:to>
                                        <p:strVal val="visible"/>
                                      </p:to>
                                    </p:set>
                                    <p:animEffect transition="in" filter="fade">
                                      <p:cBhvr>
                                        <p:cTn id="11" dur="2000"/>
                                        <p:tgtEl>
                                          <p:spTgt spid="91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55" grpId="0" animBg="1"/>
      <p:bldP spid="919556"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255" y="-37730"/>
            <a:ext cx="9194306" cy="689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05" name="Line 6"/>
          <p:cNvSpPr>
            <a:spLocks noChangeShapeType="1"/>
          </p:cNvSpPr>
          <p:nvPr/>
        </p:nvSpPr>
        <p:spPr bwMode="auto">
          <a:xfrm flipV="1">
            <a:off x="4932041" y="5013176"/>
            <a:ext cx="2376264" cy="3600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1606" name="Text Box 10"/>
          <p:cNvSpPr txBox="1">
            <a:spLocks noChangeArrowheads="1"/>
          </p:cNvSpPr>
          <p:nvPr/>
        </p:nvSpPr>
        <p:spPr bwMode="auto">
          <a:xfrm>
            <a:off x="2087537" y="4829754"/>
            <a:ext cx="39608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Register on the Web of Knowledge database…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2000"/>
                                        <p:tgtEl>
                                          <p:spTgt spid="9216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05"/>
                                        </p:tgtEl>
                                        <p:attrNameLst>
                                          <p:attrName>style.visibility</p:attrName>
                                        </p:attrNameLst>
                                      </p:cBhvr>
                                      <p:to>
                                        <p:strVal val="visible"/>
                                      </p:to>
                                    </p:set>
                                    <p:animEffect transition="in" filter="fade">
                                      <p:cBhvr>
                                        <p:cTn id="11" dur="20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5" grpId="0" animBg="1"/>
      <p:bldP spid="921606"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800" y="0"/>
            <a:ext cx="9156800" cy="686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651" name="Oval 3"/>
          <p:cNvSpPr>
            <a:spLocks noChangeArrowheads="1"/>
          </p:cNvSpPr>
          <p:nvPr/>
        </p:nvSpPr>
        <p:spPr bwMode="auto">
          <a:xfrm>
            <a:off x="201276" y="3645024"/>
            <a:ext cx="1655762" cy="11525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52" name="Text Box 10"/>
          <p:cNvSpPr txBox="1">
            <a:spLocks noChangeArrowheads="1"/>
          </p:cNvSpPr>
          <p:nvPr/>
        </p:nvSpPr>
        <p:spPr bwMode="auto">
          <a:xfrm>
            <a:off x="5076825" y="1268413"/>
            <a:ext cx="31686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Sign in to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fade">
                                      <p:cBhvr>
                                        <p:cTn id="7" dur="2000"/>
                                        <p:tgtEl>
                                          <p:spTgt spid="9236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3651"/>
                                        </p:tgtEl>
                                        <p:attrNameLst>
                                          <p:attrName>style.visibility</p:attrName>
                                        </p:attrNameLst>
                                      </p:cBhvr>
                                      <p:to>
                                        <p:strVal val="visible"/>
                                      </p:to>
                                    </p:set>
                                    <p:animEffect transition="in" filter="fade">
                                      <p:cBhvr>
                                        <p:cTn id="11" dur="2000"/>
                                        <p:tgtEl>
                                          <p:spTgt spid="92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1" grpId="0" animBg="1"/>
      <p:bldP spid="923652"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396" y="0"/>
            <a:ext cx="9159396" cy="686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027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40DE548-2917-478A-95D6-AF54AD48763D}" type="slidenum">
              <a:rPr lang="en-GB" sz="1400">
                <a:latin typeface="Lucida Sans" pitchFamily="34" charset="0"/>
              </a:rPr>
              <a:pPr algn="r"/>
              <a:t>299</a:t>
            </a:fld>
            <a:endParaRPr lang="en-GB" sz="1400">
              <a:latin typeface="Lucida Sans" pitchFamily="34" charset="0"/>
            </a:endParaRPr>
          </a:p>
        </p:txBody>
      </p:sp>
      <p:sp>
        <p:nvSpPr>
          <p:cNvPr id="925700" name="Line 6"/>
          <p:cNvSpPr>
            <a:spLocks noChangeShapeType="1"/>
          </p:cNvSpPr>
          <p:nvPr/>
        </p:nvSpPr>
        <p:spPr bwMode="auto">
          <a:xfrm flipV="1">
            <a:off x="4277518" y="1628800"/>
            <a:ext cx="323850" cy="11521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5701" name="Text Box 10"/>
          <p:cNvSpPr txBox="1">
            <a:spLocks noChangeArrowheads="1"/>
          </p:cNvSpPr>
          <p:nvPr/>
        </p:nvSpPr>
        <p:spPr bwMode="auto">
          <a:xfrm>
            <a:off x="2548731" y="2780928"/>
            <a:ext cx="4068762"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'My EndNote Web'</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5701"/>
                                        </p:tgtEl>
                                        <p:attrNameLst>
                                          <p:attrName>style.visibility</p:attrName>
                                        </p:attrNameLst>
                                      </p:cBhvr>
                                      <p:to>
                                        <p:strVal val="visible"/>
                                      </p:to>
                                    </p:set>
                                    <p:animEffect transition="in" filter="fade">
                                      <p:cBhvr>
                                        <p:cTn id="7" dur="2000"/>
                                        <p:tgtEl>
                                          <p:spTgt spid="9257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5700"/>
                                        </p:tgtEl>
                                        <p:attrNameLst>
                                          <p:attrName>style.visibility</p:attrName>
                                        </p:attrNameLst>
                                      </p:cBhvr>
                                      <p:to>
                                        <p:strVal val="visible"/>
                                      </p:to>
                                    </p:set>
                                    <p:animEffect transition="in" filter="fade">
                                      <p:cBhvr>
                                        <p:cTn id="11" dur="20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animBg="1"/>
      <p:bldP spid="92570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smtClean="0"/>
              <a:t>Edit the reference style - footnotes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a:t>
            </a:fld>
            <a:endParaRPr lang="en-GB"/>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a:t>
            </a:fld>
            <a:endParaRPr lang="en-GB"/>
          </a:p>
        </p:txBody>
      </p:sp>
      <p:pic>
        <p:nvPicPr>
          <p:cNvPr id="1208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20686" y="1343608"/>
            <a:ext cx="4683967" cy="4180114"/>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971600" y="4869160"/>
            <a:ext cx="71287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Web of Knowledge, DOI and PubMed boxes to retrieve free </a:t>
            </a:r>
            <a:r>
              <a:rPr lang="en-GB" sz="2400" b="1" dirty="0" err="1" smtClean="0">
                <a:solidFill>
                  <a:srgbClr val="000000"/>
                </a:solidFill>
                <a:latin typeface="Lucida Sans" pitchFamily="34" charset="0"/>
              </a:rPr>
              <a:t>pdf</a:t>
            </a:r>
            <a:r>
              <a:rPr lang="en-GB" sz="2400" b="1" dirty="0" smtClean="0">
                <a:solidFill>
                  <a:srgbClr val="000000"/>
                </a:solidFill>
                <a:latin typeface="Lucida Sans" pitchFamily="34" charset="0"/>
              </a:rPr>
              <a:t> files</a:t>
            </a:r>
            <a:endParaRPr lang="en-GB" sz="2400" b="1" dirty="0">
              <a:solidFill>
                <a:srgbClr val="000000"/>
              </a:solidFill>
              <a:latin typeface="Lucida Sans" pitchFamily="34" charset="0"/>
            </a:endParaRPr>
          </a:p>
        </p:txBody>
      </p:sp>
      <p:sp>
        <p:nvSpPr>
          <p:cNvPr id="4" name="Oval 3"/>
          <p:cNvSpPr/>
          <p:nvPr/>
        </p:nvSpPr>
        <p:spPr>
          <a:xfrm>
            <a:off x="2220686" y="2060848"/>
            <a:ext cx="1343202"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9410940"/>
      </p:ext>
    </p:extLst>
  </p:cSld>
  <p:clrMapOvr>
    <a:masterClrMapping/>
  </p:clrMapOvr>
  <p:transition spd="med">
    <p:fade/>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980" y="0"/>
            <a:ext cx="9187248" cy="689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300</a:t>
            </a:fld>
            <a:endParaRPr lang="en-GB"/>
          </a:p>
        </p:txBody>
      </p:sp>
    </p:spTree>
    <p:extLst>
      <p:ext uri="{BB962C8B-B14F-4D97-AF65-F5344CB8AC3E}">
        <p14:creationId xmlns:p14="http://schemas.microsoft.com/office/powerpoint/2010/main" val="952654922"/>
      </p:ext>
    </p:extLst>
  </p:cSld>
  <p:clrMapOvr>
    <a:masterClrMapping/>
  </p:clrMapOvr>
  <p:transition spd="med">
    <p:fade/>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301</a:t>
            </a:fld>
            <a:endParaRPr lang="en-GB"/>
          </a:p>
        </p:txBody>
      </p:sp>
      <p:pic>
        <p:nvPicPr>
          <p:cNvPr id="1157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156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51520" y="3140968"/>
            <a:ext cx="2304256"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3203848" y="1484784"/>
            <a:ext cx="25202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94715750"/>
      </p:ext>
    </p:extLst>
  </p:cSld>
  <p:clrMapOvr>
    <a:masterClrMapping/>
  </p:clrMapOvr>
  <p:transition spd="med">
    <p:fade/>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302</a:t>
            </a:fld>
            <a:endParaRPr lang="en-GB"/>
          </a:p>
        </p:txBody>
      </p:sp>
      <p:pic>
        <p:nvPicPr>
          <p:cNvPr id="1167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66" y="20247"/>
            <a:ext cx="9132934" cy="684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67744" y="3068960"/>
            <a:ext cx="1008112"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H="1">
            <a:off x="4211960" y="3320988"/>
            <a:ext cx="576064" cy="90010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923928" y="2708920"/>
            <a:ext cx="24482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Sync options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96931656"/>
      </p:ext>
    </p:extLst>
  </p:cSld>
  <p:clrMapOvr>
    <a:masterClrMapping/>
  </p:clrMapOvr>
  <p:transition spd="med">
    <p:fade/>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303</a:t>
            </a:fld>
            <a:endParaRPr lang="en-GB"/>
          </a:p>
        </p:txBody>
      </p:sp>
      <p:pic>
        <p:nvPicPr>
          <p:cNvPr id="1177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flipV="1">
            <a:off x="5220072" y="620688"/>
            <a:ext cx="720080" cy="131095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572000" y="1700808"/>
            <a:ext cx="345638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the sync icon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768787937"/>
      </p:ext>
    </p:extLst>
  </p:cSld>
  <p:clrMapOvr>
    <a:masterClrMapping/>
  </p:clrMapOvr>
  <p:transition spd="med">
    <p:fade/>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304</a:t>
            </a:fld>
            <a:endParaRPr lang="en-GB"/>
          </a:p>
        </p:txBody>
      </p:sp>
      <p:pic>
        <p:nvPicPr>
          <p:cNvPr id="1187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632" y="-363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755576" y="620688"/>
            <a:ext cx="31683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'Yes' to back up the library</a:t>
            </a:r>
            <a:endParaRPr lang="en-GB" sz="2400" b="1" dirty="0">
              <a:solidFill>
                <a:srgbClr val="000000"/>
              </a:solidFill>
              <a:latin typeface="Lucida Sans" pitchFamily="34" charset="0"/>
            </a:endParaRPr>
          </a:p>
        </p:txBody>
      </p:sp>
      <p:sp>
        <p:nvSpPr>
          <p:cNvPr id="4" name="Oval 3"/>
          <p:cNvSpPr/>
          <p:nvPr/>
        </p:nvSpPr>
        <p:spPr>
          <a:xfrm>
            <a:off x="3779912" y="3717032"/>
            <a:ext cx="1224136"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4110721"/>
      </p:ext>
    </p:extLst>
  </p:cSld>
  <p:clrMapOvr>
    <a:masterClrMapping/>
  </p:clrMapOvr>
  <p:transition spd="med">
    <p:fade/>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305</a:t>
            </a:fld>
            <a:endParaRPr lang="en-GB"/>
          </a:p>
        </p:txBody>
      </p:sp>
      <p:pic>
        <p:nvPicPr>
          <p:cNvPr id="1095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136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5292080" y="2924944"/>
            <a:ext cx="30963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Group and record numbers may not match</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772151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34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306</a:t>
            </a:fld>
            <a:endParaRPr lang="en-GB"/>
          </a:p>
        </p:txBody>
      </p:sp>
      <p:cxnSp>
        <p:nvCxnSpPr>
          <p:cNvPr id="5" name="Straight Arrow Connector 4"/>
          <p:cNvCxnSpPr/>
          <p:nvPr/>
        </p:nvCxnSpPr>
        <p:spPr>
          <a:xfrm flipH="1" flipV="1">
            <a:off x="899592" y="1196752"/>
            <a:ext cx="1872208" cy="108012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2195736" y="1988839"/>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'Sync Status'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878556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Sharing references with others </a:t>
            </a:r>
            <a:r>
              <a:rPr lang="en-GB" smtClean="0"/>
              <a:t>via EndNote Web</a:t>
            </a:r>
            <a:endParaRPr lang="en-GB"/>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307</a:t>
            </a:fld>
            <a:endParaRPr lang="en-GB"/>
          </a:p>
        </p:txBody>
      </p:sp>
    </p:spTree>
    <p:extLst>
      <p:ext uri="{BB962C8B-B14F-4D97-AF65-F5344CB8AC3E}">
        <p14:creationId xmlns:p14="http://schemas.microsoft.com/office/powerpoint/2010/main" val="164999175"/>
      </p:ext>
    </p:extLst>
  </p:cSld>
  <p:clrMapOvr>
    <a:masterClrMapping/>
  </p:clrMapOvr>
  <p:transition spd="med">
    <p:fade/>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346"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8AF64A7-F362-4447-A0DA-3E95874B34BC}" type="slidenum">
              <a:rPr lang="en-GB" sz="1400">
                <a:latin typeface="Lucida Sans" pitchFamily="34" charset="0"/>
              </a:rPr>
              <a:pPr algn="r"/>
              <a:t>308</a:t>
            </a:fld>
            <a:endParaRPr lang="en-GB" sz="1400">
              <a:latin typeface="Lucida Sans" pitchFamily="34" charset="0"/>
            </a:endParaRPr>
          </a:p>
        </p:txBody>
      </p:sp>
      <p:sp>
        <p:nvSpPr>
          <p:cNvPr id="931844" name="Line 6"/>
          <p:cNvSpPr>
            <a:spLocks noChangeShapeType="1"/>
          </p:cNvSpPr>
          <p:nvPr/>
        </p:nvSpPr>
        <p:spPr bwMode="auto">
          <a:xfrm flipH="1" flipV="1">
            <a:off x="3887689" y="3271629"/>
            <a:ext cx="684213"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1845" name="Text Box 10"/>
          <p:cNvSpPr txBox="1">
            <a:spLocks noChangeArrowheads="1"/>
          </p:cNvSpPr>
          <p:nvPr/>
        </p:nvSpPr>
        <p:spPr bwMode="auto">
          <a:xfrm>
            <a:off x="2916139" y="4208254"/>
            <a:ext cx="4248347"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a:t>
            </a:r>
            <a:r>
              <a:rPr lang="en-GB" sz="2400" b="1" dirty="0" smtClean="0">
                <a:solidFill>
                  <a:srgbClr val="000000"/>
                </a:solidFill>
                <a:latin typeface="Lucida Sans" pitchFamily="34" charset="0"/>
              </a:rPr>
              <a:t>'Manage Sharing'</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45"/>
                                        </p:tgtEl>
                                        <p:attrNameLst>
                                          <p:attrName>style.visibility</p:attrName>
                                        </p:attrNameLst>
                                      </p:cBhvr>
                                      <p:to>
                                        <p:strVal val="visible"/>
                                      </p:to>
                                    </p:set>
                                    <p:animEffect transition="in" filter="fade">
                                      <p:cBhvr>
                                        <p:cTn id="7" dur="2000"/>
                                        <p:tgtEl>
                                          <p:spTgt spid="9318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1844"/>
                                        </p:tgtEl>
                                        <p:attrNameLst>
                                          <p:attrName>style.visibility</p:attrName>
                                        </p:attrNameLst>
                                      </p:cBhvr>
                                      <p:to>
                                        <p:strVal val="visible"/>
                                      </p:to>
                                    </p:set>
                                    <p:animEffect transition="in" filter="fade">
                                      <p:cBhvr>
                                        <p:cTn id="11" dur="2000"/>
                                        <p:tgtEl>
                                          <p:spTgt spid="93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44" grpId="0" animBg="1"/>
      <p:bldP spid="931845"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893" y="-38100"/>
            <a:ext cx="9127107" cy="6845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437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0FA7BC8-5F52-49FB-B164-4F17EEF0C760}" type="slidenum">
              <a:rPr lang="en-GB" sz="1400">
                <a:latin typeface="Lucida Sans" pitchFamily="34" charset="0"/>
              </a:rPr>
              <a:pPr algn="r"/>
              <a:t>309</a:t>
            </a:fld>
            <a:endParaRPr lang="en-GB" sz="1400">
              <a:latin typeface="Lucida Sans" pitchFamily="34" charset="0"/>
            </a:endParaRPr>
          </a:p>
        </p:txBody>
      </p:sp>
      <p:sp>
        <p:nvSpPr>
          <p:cNvPr id="933893" name="Line 6"/>
          <p:cNvSpPr>
            <a:spLocks noChangeShapeType="1"/>
          </p:cNvSpPr>
          <p:nvPr/>
        </p:nvSpPr>
        <p:spPr bwMode="auto">
          <a:xfrm flipH="1" flipV="1">
            <a:off x="2051720" y="3140075"/>
            <a:ext cx="684213"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3894" name="Text Box 10"/>
          <p:cNvSpPr txBox="1">
            <a:spLocks noChangeArrowheads="1"/>
          </p:cNvSpPr>
          <p:nvPr/>
        </p:nvSpPr>
        <p:spPr bwMode="auto">
          <a:xfrm>
            <a:off x="2591593" y="3864769"/>
            <a:ext cx="3348559"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…followed by 'Start sharing this group'</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3894"/>
                                        </p:tgtEl>
                                        <p:attrNameLst>
                                          <p:attrName>style.visibility</p:attrName>
                                        </p:attrNameLst>
                                      </p:cBhvr>
                                      <p:to>
                                        <p:strVal val="visible"/>
                                      </p:to>
                                    </p:set>
                                    <p:animEffect transition="in" filter="fade">
                                      <p:cBhvr>
                                        <p:cTn id="7" dur="2000"/>
                                        <p:tgtEl>
                                          <p:spTgt spid="9338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3893"/>
                                        </p:tgtEl>
                                        <p:attrNameLst>
                                          <p:attrName>style.visibility</p:attrName>
                                        </p:attrNameLst>
                                      </p:cBhvr>
                                      <p:to>
                                        <p:strVal val="visible"/>
                                      </p:to>
                                    </p:set>
                                    <p:animEffect transition="in" filter="fade">
                                      <p:cBhvr>
                                        <p:cTn id="11" dur="20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3" grpId="0" animBg="1"/>
      <p:bldP spid="93389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a:t>
            </a:fld>
            <a:endParaRPr lang="en-GB"/>
          </a:p>
        </p:txBody>
      </p:sp>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39752" y="916225"/>
            <a:ext cx="4721290" cy="4161454"/>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339752" y="2068353"/>
            <a:ext cx="1152128"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bwMode="auto">
          <a:xfrm>
            <a:off x="1928089" y="5517231"/>
            <a:ext cx="554461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the 'Read/Unread' option to control function of record bullets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099045092"/>
      </p:ext>
    </p:extLst>
  </p:cSld>
  <p:clrMapOvr>
    <a:masterClrMapping/>
  </p:clrMapOvr>
  <p:transition spd="med">
    <p:fade/>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0664" y="846210"/>
            <a:ext cx="4906386" cy="5532733"/>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39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3C857F98-10EA-4F03-BB00-BD2ADE251C45}" type="slidenum">
              <a:rPr lang="en-GB" sz="1400">
                <a:latin typeface="Lucida Sans" pitchFamily="34" charset="0"/>
              </a:rPr>
              <a:pPr algn="r"/>
              <a:t>310</a:t>
            </a:fld>
            <a:endParaRPr lang="en-GB" sz="1400">
              <a:latin typeface="Lucida Sans" pitchFamily="34" charset="0"/>
            </a:endParaRPr>
          </a:p>
        </p:txBody>
      </p:sp>
      <p:sp>
        <p:nvSpPr>
          <p:cNvPr id="935940" name="Line 6"/>
          <p:cNvSpPr>
            <a:spLocks noChangeShapeType="1"/>
          </p:cNvSpPr>
          <p:nvPr/>
        </p:nvSpPr>
        <p:spPr bwMode="auto">
          <a:xfrm flipH="1">
            <a:off x="3779912" y="1989137"/>
            <a:ext cx="2015802" cy="3571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1" name="Text Box 10"/>
          <p:cNvSpPr txBox="1">
            <a:spLocks noChangeArrowheads="1"/>
          </p:cNvSpPr>
          <p:nvPr/>
        </p:nvSpPr>
        <p:spPr bwMode="auto">
          <a:xfrm>
            <a:off x="5724277" y="1557338"/>
            <a:ext cx="2016149"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Add email </a:t>
            </a:r>
            <a:r>
              <a:rPr lang="en-GB" sz="2400" b="1" dirty="0" smtClean="0">
                <a:solidFill>
                  <a:srgbClr val="000000"/>
                </a:solidFill>
                <a:latin typeface="Lucida Sans" pitchFamily="34" charset="0"/>
              </a:rPr>
              <a:t>address(</a:t>
            </a:r>
            <a:r>
              <a:rPr lang="en-GB" sz="2400" b="1" dirty="0" err="1" smtClean="0">
                <a:solidFill>
                  <a:srgbClr val="000000"/>
                </a:solidFill>
                <a:latin typeface="Lucida Sans" pitchFamily="34" charset="0"/>
              </a:rPr>
              <a:t>es</a:t>
            </a:r>
            <a:r>
              <a:rPr lang="en-GB" sz="2400" b="1" dirty="0" smtClean="0">
                <a:solidFill>
                  <a:srgbClr val="000000"/>
                </a:solidFill>
                <a:latin typeface="Lucida Sans" pitchFamily="34" charset="0"/>
              </a:rPr>
              <a:t>)</a:t>
            </a:r>
            <a:endParaRPr lang="en-GB" sz="2400" b="1" dirty="0">
              <a:solidFill>
                <a:srgbClr val="000000"/>
              </a:solidFill>
              <a:latin typeface="Lucida Sans" pitchFamily="34" charset="0"/>
            </a:endParaRPr>
          </a:p>
        </p:txBody>
      </p:sp>
      <p:sp>
        <p:nvSpPr>
          <p:cNvPr id="935942" name="Line 6"/>
          <p:cNvSpPr>
            <a:spLocks noChangeShapeType="1"/>
          </p:cNvSpPr>
          <p:nvPr/>
        </p:nvSpPr>
        <p:spPr bwMode="auto">
          <a:xfrm flipH="1" flipV="1">
            <a:off x="3779911" y="4862510"/>
            <a:ext cx="1273389"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3" name="Line 6"/>
          <p:cNvSpPr>
            <a:spLocks noChangeShapeType="1"/>
          </p:cNvSpPr>
          <p:nvPr/>
        </p:nvSpPr>
        <p:spPr bwMode="auto">
          <a:xfrm flipH="1" flipV="1">
            <a:off x="3829338" y="4286249"/>
            <a:ext cx="1189038" cy="5397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4" name="Text Box 10"/>
          <p:cNvSpPr txBox="1">
            <a:spLocks noChangeArrowheads="1"/>
          </p:cNvSpPr>
          <p:nvPr/>
        </p:nvSpPr>
        <p:spPr bwMode="auto">
          <a:xfrm>
            <a:off x="4910426" y="4502149"/>
            <a:ext cx="345638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access level, then </a:t>
            </a:r>
            <a:r>
              <a:rPr lang="en-GB" sz="2400" b="1" dirty="0" smtClean="0">
                <a:solidFill>
                  <a:srgbClr val="000000"/>
                </a:solidFill>
                <a:latin typeface="Lucida Sans" pitchFamily="34" charset="0"/>
              </a:rPr>
              <a:t>'Apply'</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5941"/>
                                        </p:tgtEl>
                                        <p:attrNameLst>
                                          <p:attrName>style.visibility</p:attrName>
                                        </p:attrNameLst>
                                      </p:cBhvr>
                                      <p:to>
                                        <p:strVal val="visible"/>
                                      </p:to>
                                    </p:set>
                                    <p:animEffect transition="in" filter="fade">
                                      <p:cBhvr>
                                        <p:cTn id="7" dur="2000"/>
                                        <p:tgtEl>
                                          <p:spTgt spid="9359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5940"/>
                                        </p:tgtEl>
                                        <p:attrNameLst>
                                          <p:attrName>style.visibility</p:attrName>
                                        </p:attrNameLst>
                                      </p:cBhvr>
                                      <p:to>
                                        <p:strVal val="visible"/>
                                      </p:to>
                                    </p:set>
                                    <p:animEffect transition="in" filter="fade">
                                      <p:cBhvr>
                                        <p:cTn id="11" dur="2000"/>
                                        <p:tgtEl>
                                          <p:spTgt spid="93594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35944"/>
                                        </p:tgtEl>
                                        <p:attrNameLst>
                                          <p:attrName>style.visibility</p:attrName>
                                        </p:attrNameLst>
                                      </p:cBhvr>
                                      <p:to>
                                        <p:strVal val="visible"/>
                                      </p:to>
                                    </p:set>
                                    <p:animEffect transition="in" filter="fade">
                                      <p:cBhvr>
                                        <p:cTn id="15" dur="2000"/>
                                        <p:tgtEl>
                                          <p:spTgt spid="93594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35943"/>
                                        </p:tgtEl>
                                        <p:attrNameLst>
                                          <p:attrName>style.visibility</p:attrName>
                                        </p:attrNameLst>
                                      </p:cBhvr>
                                      <p:to>
                                        <p:strVal val="visible"/>
                                      </p:to>
                                    </p:set>
                                    <p:animEffect transition="in" filter="fade">
                                      <p:cBhvr>
                                        <p:cTn id="19" dur="2000"/>
                                        <p:tgtEl>
                                          <p:spTgt spid="9359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35942"/>
                                        </p:tgtEl>
                                        <p:attrNameLst>
                                          <p:attrName>style.visibility</p:attrName>
                                        </p:attrNameLst>
                                      </p:cBhvr>
                                      <p:to>
                                        <p:strVal val="visible"/>
                                      </p:to>
                                    </p:set>
                                    <p:animEffect transition="in" filter="fade">
                                      <p:cBhvr>
                                        <p:cTn id="22" dur="2000"/>
                                        <p:tgtEl>
                                          <p:spTgt spid="935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animBg="1"/>
      <p:bldP spid="935941" grpId="0" animBg="1"/>
      <p:bldP spid="935942" grpId="0" animBg="1"/>
      <p:bldP spid="935943" grpId="0" animBg="1"/>
      <p:bldP spid="935944"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6418"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09C9482-2CCB-4029-B7B7-7B6DD87C94C8}" type="slidenum">
              <a:rPr lang="en-GB" sz="1400">
                <a:latin typeface="Lucida Sans" pitchFamily="34" charset="0"/>
              </a:rPr>
              <a:pPr algn="r"/>
              <a:t>311</a:t>
            </a:fld>
            <a:endParaRPr lang="en-GB" sz="1400">
              <a:latin typeface="Lucida Sans" pitchFamily="34" charset="0"/>
            </a:endParaRPr>
          </a:p>
        </p:txBody>
      </p:sp>
      <p:sp>
        <p:nvSpPr>
          <p:cNvPr id="937988" name="Line 6"/>
          <p:cNvSpPr>
            <a:spLocks noChangeShapeType="1"/>
          </p:cNvSpPr>
          <p:nvPr/>
        </p:nvSpPr>
        <p:spPr bwMode="auto">
          <a:xfrm flipH="1" flipV="1">
            <a:off x="3373686" y="3581401"/>
            <a:ext cx="129540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7989" name="Text Box 10"/>
          <p:cNvSpPr txBox="1">
            <a:spLocks noChangeArrowheads="1"/>
          </p:cNvSpPr>
          <p:nvPr/>
        </p:nvSpPr>
        <p:spPr bwMode="auto">
          <a:xfrm>
            <a:off x="4310311" y="3797301"/>
            <a:ext cx="399732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Sharing permissions can be changed at any time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fade">
                                      <p:cBhvr>
                                        <p:cTn id="7" dur="2000"/>
                                        <p:tgtEl>
                                          <p:spTgt spid="93798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fade">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88" grpId="0" animBg="1"/>
      <p:bldP spid="937989"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0275" name="Line 6"/>
          <p:cNvSpPr>
            <a:spLocks noChangeShapeType="1"/>
          </p:cNvSpPr>
          <p:nvPr/>
        </p:nvSpPr>
        <p:spPr bwMode="auto">
          <a:xfrm flipH="1" flipV="1">
            <a:off x="1007416" y="3284983"/>
            <a:ext cx="2088207" cy="93709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50276" name="Text Box 10"/>
          <p:cNvSpPr txBox="1">
            <a:spLocks noChangeArrowheads="1"/>
          </p:cNvSpPr>
          <p:nvPr/>
        </p:nvSpPr>
        <p:spPr bwMode="auto">
          <a:xfrm>
            <a:off x="2339330" y="3645025"/>
            <a:ext cx="4644727"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to access references that other users are sharing with you</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312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0276"/>
                                        </p:tgtEl>
                                        <p:attrNameLst>
                                          <p:attrName>style.visibility</p:attrName>
                                        </p:attrNameLst>
                                      </p:cBhvr>
                                      <p:to>
                                        <p:strVal val="visible"/>
                                      </p:to>
                                    </p:set>
                                    <p:animEffect transition="in" filter="fade">
                                      <p:cBhvr>
                                        <p:cTn id="7" dur="2000"/>
                                        <p:tgtEl>
                                          <p:spTgt spid="95027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50275"/>
                                        </p:tgtEl>
                                        <p:attrNameLst>
                                          <p:attrName>style.visibility</p:attrName>
                                        </p:attrNameLst>
                                      </p:cBhvr>
                                      <p:to>
                                        <p:strVal val="visible"/>
                                      </p:to>
                                    </p:set>
                                    <p:animEffect transition="in" filter="fade">
                                      <p:cBhvr>
                                        <p:cTn id="11" dur="2000"/>
                                        <p:tgtEl>
                                          <p:spTgt spid="950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5" grpId="0" animBg="1"/>
      <p:bldP spid="950276"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r>
              <a:rPr lang="en-GB" smtClean="0"/>
              <a:t>Get more help</a:t>
            </a:r>
          </a:p>
        </p:txBody>
      </p:sp>
      <p:sp>
        <p:nvSpPr>
          <p:cNvPr id="327683" name="Rectangle 3"/>
          <p:cNvSpPr>
            <a:spLocks noGrp="1" noChangeArrowheads="1"/>
          </p:cNvSpPr>
          <p:nvPr>
            <p:ph type="body" idx="1"/>
          </p:nvPr>
        </p:nvSpPr>
        <p:spPr>
          <a:xfrm>
            <a:off x="323850" y="2060575"/>
            <a:ext cx="8426450" cy="3313113"/>
          </a:xfrm>
        </p:spPr>
        <p:txBody>
          <a:bodyPr/>
          <a:lstStyle/>
          <a:p>
            <a:pPr eaLnBrk="1" hangingPunct="1"/>
            <a:r>
              <a:rPr lang="en-GB" sz="2600" dirty="0" smtClean="0"/>
              <a:t>Find library guides (Word and Presenter) at</a:t>
            </a:r>
          </a:p>
          <a:p>
            <a:pPr eaLnBrk="1" hangingPunct="1">
              <a:buFont typeface="Wingdings" pitchFamily="2" charset="2"/>
              <a:buNone/>
            </a:pPr>
            <a:r>
              <a:rPr lang="en-GB" sz="2600" dirty="0" smtClean="0">
                <a:hlinkClick r:id="rId4"/>
              </a:rPr>
              <a:t>http://www.soton.ac.uk/library/infoskills/bibliographic/endnote/endnotetraining.html</a:t>
            </a:r>
            <a:endParaRPr lang="en-GB" sz="2600" dirty="0" smtClean="0"/>
          </a:p>
          <a:p>
            <a:pPr eaLnBrk="1" hangingPunct="1"/>
            <a:r>
              <a:rPr lang="en-GB" sz="2600" dirty="0" smtClean="0"/>
              <a:t>These slides are available on </a:t>
            </a:r>
            <a:r>
              <a:rPr lang="en-GB" sz="2600" dirty="0" err="1" smtClean="0"/>
              <a:t>EdShare</a:t>
            </a:r>
            <a:endParaRPr lang="en-GB" sz="2600" dirty="0" smtClean="0"/>
          </a:p>
          <a:p>
            <a:pPr marL="0" indent="0" eaLnBrk="1" hangingPunct="1">
              <a:buNone/>
            </a:pPr>
            <a:r>
              <a:rPr lang="en-GB" sz="2600" dirty="0" smtClean="0"/>
              <a:t> 	</a:t>
            </a:r>
            <a:r>
              <a:rPr lang="en-GB" sz="2600" dirty="0" smtClean="0">
                <a:hlinkClick r:id="rId5"/>
              </a:rPr>
              <a:t>www.edshare.soton.ac.uk</a:t>
            </a:r>
            <a:r>
              <a:rPr lang="en-GB" sz="2600" dirty="0" smtClean="0"/>
              <a:t> </a:t>
            </a:r>
          </a:p>
          <a:p>
            <a:pPr eaLnBrk="1" hangingPunct="1"/>
            <a:r>
              <a:rPr lang="en-GB" sz="2600" dirty="0" smtClean="0"/>
              <a:t>EndNote Help pages</a:t>
            </a:r>
          </a:p>
          <a:p>
            <a:pPr eaLnBrk="1" hangingPunct="1"/>
            <a:r>
              <a:rPr lang="en-GB" sz="2600" dirty="0" smtClean="0"/>
              <a:t>Contact libenqs@soton.ac.uk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313</a:t>
            </a:fld>
            <a:endParaRPr lang="en-GB"/>
          </a:p>
        </p:txBody>
      </p:sp>
    </p:spTree>
    <p:custDataLst>
      <p:tags r:id="rId1"/>
    </p:custData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76667" y="1052736"/>
            <a:ext cx="4671597" cy="420051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32</a:t>
            </a:fld>
            <a:endParaRPr lang="en-GB"/>
          </a:p>
        </p:txBody>
      </p:sp>
      <p:sp>
        <p:nvSpPr>
          <p:cNvPr id="3" name="TextBox 2"/>
          <p:cNvSpPr txBox="1"/>
          <p:nvPr/>
        </p:nvSpPr>
        <p:spPr bwMode="auto">
          <a:xfrm>
            <a:off x="2236201" y="5589239"/>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Sync to link your library with EndNote Web</a:t>
            </a:r>
            <a:endParaRPr lang="en-GB" sz="2400" b="1" dirty="0">
              <a:solidFill>
                <a:srgbClr val="000000"/>
              </a:solidFill>
              <a:latin typeface="Lucida Sans" pitchFamily="34" charset="0"/>
            </a:endParaRPr>
          </a:p>
        </p:txBody>
      </p:sp>
      <p:sp>
        <p:nvSpPr>
          <p:cNvPr id="4" name="Oval 3"/>
          <p:cNvSpPr/>
          <p:nvPr/>
        </p:nvSpPr>
        <p:spPr>
          <a:xfrm>
            <a:off x="2236201" y="2708920"/>
            <a:ext cx="967647"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8416974"/>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GB" smtClean="0"/>
              <a:t>Using special characters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33</a:t>
            </a:fld>
            <a:endParaRPr lang="en-GB"/>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GB" smtClean="0"/>
              <a:t>Using special characters</a:t>
            </a:r>
          </a:p>
        </p:txBody>
      </p:sp>
      <p:sp>
        <p:nvSpPr>
          <p:cNvPr id="56323" name="Text Box 3"/>
          <p:cNvSpPr txBox="1">
            <a:spLocks noChangeArrowheads="1"/>
          </p:cNvSpPr>
          <p:nvPr/>
        </p:nvSpPr>
        <p:spPr bwMode="auto">
          <a:xfrm>
            <a:off x="4787900" y="2492375"/>
            <a:ext cx="3960813"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To insert special characters in EndNote records, go to Start </a:t>
            </a:r>
            <a:r>
              <a:rPr lang="en-GB" b="1">
                <a:solidFill>
                  <a:srgbClr val="000000"/>
                </a:solidFill>
                <a:sym typeface="Wingdings 3" pitchFamily="18" charset="2"/>
              </a:rPr>
              <a:t></a:t>
            </a:r>
            <a:r>
              <a:rPr lang="en-GB"/>
              <a:t>  </a:t>
            </a:r>
            <a:r>
              <a:rPr lang="en-GB" sz="2400" b="1">
                <a:solidFill>
                  <a:srgbClr val="000000"/>
                </a:solidFill>
                <a:latin typeface="Lucida Sans" pitchFamily="34" charset="0"/>
              </a:rPr>
              <a:t>All Programs </a:t>
            </a:r>
            <a:r>
              <a:rPr lang="en-GB" b="1">
                <a:solidFill>
                  <a:srgbClr val="000000"/>
                </a:solidFill>
                <a:sym typeface="Wingdings 3" pitchFamily="18" charset="2"/>
              </a:rPr>
              <a:t></a:t>
            </a:r>
            <a:r>
              <a:rPr lang="en-GB"/>
              <a:t>  </a:t>
            </a:r>
            <a:r>
              <a:rPr lang="en-GB" sz="2400" b="1">
                <a:solidFill>
                  <a:srgbClr val="000000"/>
                </a:solidFill>
                <a:latin typeface="Lucida Sans" pitchFamily="34" charset="0"/>
              </a:rPr>
              <a:t>Accessories </a:t>
            </a:r>
            <a:r>
              <a:rPr lang="en-GB" b="1">
                <a:solidFill>
                  <a:srgbClr val="000000"/>
                </a:solidFill>
                <a:sym typeface="Wingdings 3" pitchFamily="18" charset="2"/>
              </a:rPr>
              <a:t></a:t>
            </a:r>
            <a:r>
              <a:rPr lang="en-GB"/>
              <a:t>  </a:t>
            </a:r>
            <a:r>
              <a:rPr lang="en-GB" sz="2400" b="1">
                <a:solidFill>
                  <a:srgbClr val="000000"/>
                </a:solidFill>
                <a:latin typeface="Lucida Sans" pitchFamily="34" charset="0"/>
              </a:rPr>
              <a:t>System Tools </a:t>
            </a:r>
            <a:r>
              <a:rPr lang="en-GB" b="1">
                <a:solidFill>
                  <a:srgbClr val="000000"/>
                </a:solidFill>
                <a:sym typeface="Wingdings 3" pitchFamily="18" charset="2"/>
              </a:rPr>
              <a:t></a:t>
            </a:r>
            <a:r>
              <a:rPr lang="en-GB"/>
              <a:t>  </a:t>
            </a:r>
            <a:r>
              <a:rPr lang="en-GB" sz="2400" b="1">
                <a:solidFill>
                  <a:srgbClr val="000000"/>
                </a:solidFill>
                <a:latin typeface="Lucida Sans" pitchFamily="34" charset="0"/>
              </a:rPr>
              <a:t>Character Map</a:t>
            </a:r>
            <a:endParaRPr lang="en-GB" sz="2400" b="1">
              <a:solidFill>
                <a:srgbClr val="000000"/>
              </a:solidFill>
              <a:latin typeface="Lucida Sans" pitchFamily="34" charset="0"/>
              <a:sym typeface="Wingdings 3" pitchFamily="18" charset="2"/>
            </a:endParaRPr>
          </a:p>
        </p:txBody>
      </p:sp>
      <p:pic>
        <p:nvPicPr>
          <p:cNvPr id="50180" name="Picture 4" descr="pref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1700213"/>
            <a:ext cx="4246563" cy="446563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6325" name="Oval 5"/>
          <p:cNvSpPr>
            <a:spLocks noChangeArrowheads="1"/>
          </p:cNvSpPr>
          <p:nvPr/>
        </p:nvSpPr>
        <p:spPr bwMode="auto">
          <a:xfrm>
            <a:off x="179388" y="4149725"/>
            <a:ext cx="2447925" cy="64928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fade">
                                      <p:cBhvr>
                                        <p:cTn id="7" dur="2000"/>
                                        <p:tgtEl>
                                          <p:spTgt spid="5632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6325"/>
                                        </p:tgtEl>
                                        <p:attrNameLst>
                                          <p:attrName>style.visibility</p:attrName>
                                        </p:attrNameLst>
                                      </p:cBhvr>
                                      <p:to>
                                        <p:strVal val="visible"/>
                                      </p:to>
                                    </p:set>
                                    <p:animEffect transition="in" filter="fade">
                                      <p:cBhvr>
                                        <p:cTn id="11"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P spid="563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555875" y="5300663"/>
            <a:ext cx="59055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Select and copy required character, and paste in relevant location</a:t>
            </a:r>
            <a:endParaRPr lang="en-GB"/>
          </a:p>
        </p:txBody>
      </p:sp>
      <p:pic>
        <p:nvPicPr>
          <p:cNvPr id="51203" name="Picture 3" descr="pref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836613"/>
            <a:ext cx="4679950" cy="4032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smtClean="0"/>
              <a:t>Managing duplicates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36</a:t>
            </a:fld>
            <a:endParaRPr lang="en-GB"/>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37</a:t>
            </a:fld>
            <a:endParaRPr lang="en-GB"/>
          </a:p>
        </p:txBody>
      </p:sp>
      <p:sp>
        <p:nvSpPr>
          <p:cNvPr id="3" name="Oval 2"/>
          <p:cNvSpPr/>
          <p:nvPr/>
        </p:nvSpPr>
        <p:spPr>
          <a:xfrm>
            <a:off x="2338940" y="1844824"/>
            <a:ext cx="1080120"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729401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Text Box 5"/>
          <p:cNvSpPr txBox="1">
            <a:spLocks noChangeArrowheads="1"/>
          </p:cNvSpPr>
          <p:nvPr/>
        </p:nvSpPr>
        <p:spPr bwMode="auto">
          <a:xfrm>
            <a:off x="2771775" y="2997200"/>
            <a:ext cx="3887788"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Select 'All References'</a:t>
            </a:r>
            <a:endParaRPr lang="en-GB"/>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38</a:t>
            </a:fld>
            <a:endParaRPr lang="en-GB"/>
          </a:p>
        </p:txBody>
      </p:sp>
      <p:sp>
        <p:nvSpPr>
          <p:cNvPr id="5" name="Oval 4"/>
          <p:cNvSpPr/>
          <p:nvPr/>
        </p:nvSpPr>
        <p:spPr>
          <a:xfrm>
            <a:off x="0" y="692696"/>
            <a:ext cx="176368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fade">
                                      <p:cBhvr>
                                        <p:cTn id="7" dur="2000"/>
                                        <p:tgtEl>
                                          <p:spTgt spid="604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28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1" name="Line 7"/>
          <p:cNvSpPr>
            <a:spLocks noChangeShapeType="1"/>
          </p:cNvSpPr>
          <p:nvPr/>
        </p:nvSpPr>
        <p:spPr bwMode="auto">
          <a:xfrm flipH="1" flipV="1">
            <a:off x="2195513" y="476250"/>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2" name="Text Box 8"/>
          <p:cNvSpPr txBox="1">
            <a:spLocks noChangeArrowheads="1"/>
          </p:cNvSpPr>
          <p:nvPr/>
        </p:nvSpPr>
        <p:spPr bwMode="auto">
          <a:xfrm>
            <a:off x="3635375" y="1412875"/>
            <a:ext cx="41767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From the 'References' dropdown menu, choose 'Find Duplicates'</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39</a:t>
            </a:fld>
            <a:endParaRPr lang="en-GB"/>
          </a:p>
        </p:txBody>
      </p:sp>
      <p:sp>
        <p:nvSpPr>
          <p:cNvPr id="3" name="Oval 2"/>
          <p:cNvSpPr/>
          <p:nvPr/>
        </p:nvSpPr>
        <p:spPr>
          <a:xfrm>
            <a:off x="539552" y="3573016"/>
            <a:ext cx="20162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fade">
                                      <p:cBhvr>
                                        <p:cTn id="7" dur="2000"/>
                                        <p:tgtEl>
                                          <p:spTgt spid="6247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471"/>
                                        </p:tgtEl>
                                        <p:attrNameLst>
                                          <p:attrName>style.visibility</p:attrName>
                                        </p:attrNameLst>
                                      </p:cBhvr>
                                      <p:to>
                                        <p:strVal val="visible"/>
                                      </p:to>
                                    </p:set>
                                    <p:animEffect transition="in" filter="fade">
                                      <p:cBhvr>
                                        <p:cTn id="11" dur="2000"/>
                                        <p:tgtEl>
                                          <p:spTgt spid="6247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animBg="1"/>
      <p:bldP spid="6247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5"/>
          <p:cNvSpPr txBox="1">
            <a:spLocks noChangeArrowheads="1"/>
          </p:cNvSpPr>
          <p:nvPr/>
        </p:nvSpPr>
        <p:spPr bwMode="auto">
          <a:xfrm>
            <a:off x="2987675" y="2852738"/>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It may be necessary to edit the existing reference style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2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8550" y="627136"/>
            <a:ext cx="7574801" cy="447802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1" name="Text Box 9"/>
          <p:cNvSpPr txBox="1">
            <a:spLocks noChangeArrowheads="1"/>
          </p:cNvSpPr>
          <p:nvPr/>
        </p:nvSpPr>
        <p:spPr bwMode="auto">
          <a:xfrm>
            <a:off x="755650" y="5589588"/>
            <a:ext cx="57610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Records are displayed side by side: choose which to keep, or Skip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40</a:t>
            </a:fld>
            <a:endParaRPr lang="en-GB"/>
          </a:p>
        </p:txBody>
      </p:sp>
      <p:sp>
        <p:nvSpPr>
          <p:cNvPr id="3" name="Oval 2"/>
          <p:cNvSpPr/>
          <p:nvPr/>
        </p:nvSpPr>
        <p:spPr>
          <a:xfrm>
            <a:off x="4499992" y="1196752"/>
            <a:ext cx="1510049" cy="78417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Oval 3"/>
          <p:cNvSpPr/>
          <p:nvPr/>
        </p:nvSpPr>
        <p:spPr>
          <a:xfrm>
            <a:off x="6678538" y="836712"/>
            <a:ext cx="10447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Oval 4"/>
          <p:cNvSpPr/>
          <p:nvPr/>
        </p:nvSpPr>
        <p:spPr>
          <a:xfrm>
            <a:off x="4463380" y="4509120"/>
            <a:ext cx="3259882" cy="5960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fade">
                                      <p:cBhvr>
                                        <p:cTn id="7" dur="2000"/>
                                        <p:tgtEl>
                                          <p:spTgt spid="645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59631" y="908720"/>
            <a:ext cx="6896165" cy="403244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41</a:t>
            </a:fld>
            <a:endParaRPr lang="en-GB"/>
          </a:p>
        </p:txBody>
      </p:sp>
      <p:sp>
        <p:nvSpPr>
          <p:cNvPr id="3" name="TextBox 2"/>
          <p:cNvSpPr txBox="1"/>
          <p:nvPr/>
        </p:nvSpPr>
        <p:spPr bwMode="auto">
          <a:xfrm>
            <a:off x="2627784" y="5373216"/>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Fields which differ are highlighted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2829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GB" smtClean="0"/>
              <a:t>Working with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42</a:t>
            </a:fld>
            <a:endParaRPr lang="en-GB"/>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GB" smtClean="0"/>
              <a:t>Sort references into groups</a:t>
            </a:r>
          </a:p>
        </p:txBody>
      </p:sp>
      <p:sp>
        <p:nvSpPr>
          <p:cNvPr id="59395" name="Rectangle 3"/>
          <p:cNvSpPr>
            <a:spLocks noGrp="1" noChangeArrowheads="1"/>
          </p:cNvSpPr>
          <p:nvPr>
            <p:ph type="body" idx="1"/>
          </p:nvPr>
        </p:nvSpPr>
        <p:spPr/>
        <p:txBody>
          <a:bodyPr/>
          <a:lstStyle/>
          <a:p>
            <a:pPr eaLnBrk="1" hangingPunct="1"/>
            <a:r>
              <a:rPr lang="en-GB" sz="2400" dirty="0" smtClean="0"/>
              <a:t>Groups can be custom groups or Smart groups</a:t>
            </a:r>
          </a:p>
          <a:p>
            <a:pPr eaLnBrk="1" hangingPunct="1"/>
            <a:r>
              <a:rPr lang="en-GB" sz="2400" dirty="0" smtClean="0"/>
              <a:t>Records can be copied into more than one group</a:t>
            </a:r>
          </a:p>
          <a:p>
            <a:pPr eaLnBrk="1" hangingPunct="1"/>
            <a:r>
              <a:rPr lang="en-GB" sz="2400" dirty="0" smtClean="0"/>
              <a:t>Group sets can be created from a mixture of custom groups and smart groups</a:t>
            </a:r>
          </a:p>
          <a:p>
            <a:pPr eaLnBrk="1" hangingPunct="1"/>
            <a:r>
              <a:rPr lang="en-GB" sz="2400" dirty="0" smtClean="0"/>
              <a:t>New groups can be created from records in existing groups</a:t>
            </a:r>
          </a:p>
          <a:p>
            <a:pPr eaLnBrk="1" hangingPunct="1"/>
            <a:r>
              <a:rPr lang="en-GB" sz="2400" dirty="0" smtClean="0"/>
              <a:t>If syncing with EndNote Web, this will only include custom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2000"/>
                                        <p:tgtEl>
                                          <p:spTgt spid="5939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Effect transition="in" filter="fade">
                                      <p:cBhvr>
                                        <p:cTn id="11" dur="2000"/>
                                        <p:tgtEl>
                                          <p:spTgt spid="59395">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animEffect transition="in" filter="fade">
                                      <p:cBhvr>
                                        <p:cTn id="15" dur="2000"/>
                                        <p:tgtEl>
                                          <p:spTgt spid="59395">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animEffect transition="in" filter="fade">
                                      <p:cBhvr>
                                        <p:cTn id="19" dur="2000"/>
                                        <p:tgtEl>
                                          <p:spTgt spid="59395">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animEffect transition="in" filter="fade">
                                      <p:cBhvr>
                                        <p:cTn id="23" dur="20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GB" smtClean="0"/>
              <a:t>Create custom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44</a:t>
            </a:fld>
            <a:endParaRPr lang="en-GB"/>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93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Line 6"/>
          <p:cNvSpPr>
            <a:spLocks noChangeShapeType="1"/>
          </p:cNvSpPr>
          <p:nvPr/>
        </p:nvSpPr>
        <p:spPr bwMode="auto">
          <a:xfrm flipH="1" flipV="1">
            <a:off x="2195513" y="476250"/>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Text Box 7"/>
          <p:cNvSpPr txBox="1">
            <a:spLocks noChangeArrowheads="1"/>
          </p:cNvSpPr>
          <p:nvPr/>
        </p:nvSpPr>
        <p:spPr bwMode="auto">
          <a:xfrm>
            <a:off x="3635375" y="1412875"/>
            <a:ext cx="30241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to Create a Custom Group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45</a:t>
            </a:fld>
            <a:endParaRPr lang="en-GB"/>
          </a:p>
        </p:txBody>
      </p:sp>
    </p:spTree>
    <p:extLst>
      <p:ext uri="{BB962C8B-B14F-4D97-AF65-F5344CB8AC3E}">
        <p14:creationId xmlns:p14="http://schemas.microsoft.com/office/powerpoint/2010/main" val="3112686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2000"/>
                                        <p:tgtEl>
                                          <p:spTgt spid="215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fade">
                                      <p:cBhvr>
                                        <p:cTn id="11"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69" name="Line 5"/>
          <p:cNvSpPr>
            <a:spLocks noChangeShapeType="1"/>
          </p:cNvSpPr>
          <p:nvPr/>
        </p:nvSpPr>
        <p:spPr bwMode="auto">
          <a:xfrm flipH="1" flipV="1">
            <a:off x="1416059" y="1958284"/>
            <a:ext cx="2378075" cy="10080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Text Box 6"/>
          <p:cNvSpPr txBox="1">
            <a:spLocks noChangeArrowheads="1"/>
          </p:cNvSpPr>
          <p:nvPr/>
        </p:nvSpPr>
        <p:spPr bwMode="auto">
          <a:xfrm>
            <a:off x="2928947" y="2605984"/>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group can be named, and managed by </a:t>
            </a:r>
            <a:r>
              <a:rPr lang="en-GB" sz="2400" b="1" dirty="0" err="1">
                <a:solidFill>
                  <a:srgbClr val="000000"/>
                </a:solidFill>
                <a:latin typeface="Lucida Sans" pitchFamily="34" charset="0"/>
              </a:rPr>
              <a:t>rightclicking</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46</a:t>
            </a:fld>
            <a:endParaRPr lang="en-GB"/>
          </a:p>
        </p:txBody>
      </p:sp>
    </p:spTree>
    <p:extLst>
      <p:ext uri="{BB962C8B-B14F-4D97-AF65-F5344CB8AC3E}">
        <p14:creationId xmlns:p14="http://schemas.microsoft.com/office/powerpoint/2010/main" val="4956455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fade">
                                      <p:cBhvr>
                                        <p:cTn id="7" dur="2000"/>
                                        <p:tgtEl>
                                          <p:spTgt spid="190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0469"/>
                                        </p:tgtEl>
                                        <p:attrNameLst>
                                          <p:attrName>style.visibility</p:attrName>
                                        </p:attrNameLst>
                                      </p:cBhvr>
                                      <p:to>
                                        <p:strVal val="visible"/>
                                      </p:to>
                                    </p:set>
                                    <p:animEffect transition="in" filter="fade">
                                      <p:cBhvr>
                                        <p:cTn id="11" dur="2000"/>
                                        <p:tgtEl>
                                          <p:spTgt spid="190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0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3" name="Line 5"/>
          <p:cNvSpPr>
            <a:spLocks noChangeShapeType="1"/>
          </p:cNvSpPr>
          <p:nvPr/>
        </p:nvSpPr>
        <p:spPr bwMode="auto">
          <a:xfrm flipH="1">
            <a:off x="2413000" y="1387475"/>
            <a:ext cx="2590800" cy="146546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494" name="Text Box 6"/>
          <p:cNvSpPr txBox="1">
            <a:spLocks noChangeArrowheads="1"/>
          </p:cNvSpPr>
          <p:nvPr/>
        </p:nvSpPr>
        <p:spPr bwMode="auto">
          <a:xfrm>
            <a:off x="3635375" y="73977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Drag selected records on to the group name to add the records to the group</a:t>
            </a:r>
            <a:endParaRPr lang="en-GB" sz="2400" b="1" dirty="0">
              <a:latin typeface="Lucida Sans" pitchFamily="34" charset="0"/>
            </a:endParaRPr>
          </a:p>
        </p:txBody>
      </p:sp>
      <p:sp>
        <p:nvSpPr>
          <p:cNvPr id="191495" name="Line 7"/>
          <p:cNvSpPr>
            <a:spLocks noChangeShapeType="1"/>
          </p:cNvSpPr>
          <p:nvPr/>
        </p:nvSpPr>
        <p:spPr bwMode="auto">
          <a:xfrm flipH="1" flipV="1">
            <a:off x="899592" y="1772816"/>
            <a:ext cx="1297110" cy="939426"/>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47</a:t>
            </a:fld>
            <a:endParaRPr lang="en-GB"/>
          </a:p>
        </p:txBody>
      </p:sp>
    </p:spTree>
    <p:extLst>
      <p:ext uri="{BB962C8B-B14F-4D97-AF65-F5344CB8AC3E}">
        <p14:creationId xmlns:p14="http://schemas.microsoft.com/office/powerpoint/2010/main" val="3664242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1494"/>
                                        </p:tgtEl>
                                        <p:attrNameLst>
                                          <p:attrName>style.visibility</p:attrName>
                                        </p:attrNameLst>
                                      </p:cBhvr>
                                      <p:to>
                                        <p:strVal val="visible"/>
                                      </p:to>
                                    </p:set>
                                    <p:animEffect transition="in" filter="fade">
                                      <p:cBhvr>
                                        <p:cTn id="7" dur="2000"/>
                                        <p:tgtEl>
                                          <p:spTgt spid="1914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1493"/>
                                        </p:tgtEl>
                                        <p:attrNameLst>
                                          <p:attrName>style.visibility</p:attrName>
                                        </p:attrNameLst>
                                      </p:cBhvr>
                                      <p:to>
                                        <p:strVal val="visible"/>
                                      </p:to>
                                    </p:set>
                                    <p:animEffect transition="in" filter="fade">
                                      <p:cBhvr>
                                        <p:cTn id="11" dur="2000"/>
                                        <p:tgtEl>
                                          <p:spTgt spid="191493"/>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91495"/>
                                        </p:tgtEl>
                                        <p:attrNameLst>
                                          <p:attrName>style.visibility</p:attrName>
                                        </p:attrNameLst>
                                      </p:cBhvr>
                                      <p:to>
                                        <p:strVal val="visible"/>
                                      </p:to>
                                    </p:set>
                                    <p:animEffect transition="in" filter="wipe(down)">
                                      <p:cBhvr>
                                        <p:cTn id="15" dur="20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906" y="0"/>
            <a:ext cx="9162906" cy="687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48</a:t>
            </a:fld>
            <a:endParaRPr lang="en-GB"/>
          </a:p>
        </p:txBody>
      </p:sp>
      <p:sp>
        <p:nvSpPr>
          <p:cNvPr id="6" name="Text Box 5"/>
          <p:cNvSpPr txBox="1">
            <a:spLocks noChangeArrowheads="1"/>
          </p:cNvSpPr>
          <p:nvPr/>
        </p:nvSpPr>
        <p:spPr bwMode="auto">
          <a:xfrm>
            <a:off x="2987824" y="2605093"/>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or remove records in Custom Groups at any time</a:t>
            </a:r>
            <a:endParaRPr lang="en-GB" dirty="0"/>
          </a:p>
        </p:txBody>
      </p:sp>
    </p:spTree>
    <p:extLst>
      <p:ext uri="{BB962C8B-B14F-4D97-AF65-F5344CB8AC3E}">
        <p14:creationId xmlns:p14="http://schemas.microsoft.com/office/powerpoint/2010/main" val="3251356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GB" smtClean="0"/>
              <a:t>Create Smart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49</a:t>
            </a:fld>
            <a:endParaRPr lang="en-GB"/>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28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ext Box 3"/>
          <p:cNvSpPr txBox="1">
            <a:spLocks noChangeArrowheads="1"/>
          </p:cNvSpPr>
          <p:nvPr/>
        </p:nvSpPr>
        <p:spPr bwMode="auto">
          <a:xfrm>
            <a:off x="4716463" y="2060575"/>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To format the bibliography, go to 'Edit </a:t>
            </a:r>
            <a:r>
              <a:rPr lang="en-GB" sz="2400" b="1">
                <a:solidFill>
                  <a:srgbClr val="000000"/>
                </a:solidFill>
                <a:latin typeface="Lucida Sans" pitchFamily="34" charset="0"/>
                <a:sym typeface="Wingdings 3" pitchFamily="18" charset="2"/>
              </a:rPr>
              <a:t> Output Styles  Edit 'MHRA''</a:t>
            </a:r>
          </a:p>
        </p:txBody>
      </p:sp>
      <p:sp>
        <p:nvSpPr>
          <p:cNvPr id="17412" name="Oval 4"/>
          <p:cNvSpPr>
            <a:spLocks noChangeArrowheads="1"/>
          </p:cNvSpPr>
          <p:nvPr/>
        </p:nvSpPr>
        <p:spPr bwMode="auto">
          <a:xfrm>
            <a:off x="1979613" y="2203450"/>
            <a:ext cx="1944687" cy="64770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412"/>
                                        </p:tgtEl>
                                        <p:attrNameLst>
                                          <p:attrName>style.visibility</p:attrName>
                                        </p:attrNameLst>
                                      </p:cBhvr>
                                      <p:to>
                                        <p:strVal val="visible"/>
                                      </p:to>
                                    </p:set>
                                    <p:animEffect transition="in" filter="fade">
                                      <p:cBhvr>
                                        <p:cTn id="11"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5" name="Line 5"/>
          <p:cNvSpPr>
            <a:spLocks noChangeShapeType="1"/>
          </p:cNvSpPr>
          <p:nvPr/>
        </p:nvSpPr>
        <p:spPr bwMode="auto">
          <a:xfrm flipH="1" flipV="1">
            <a:off x="2411760" y="620712"/>
            <a:ext cx="2522190" cy="17287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926" name="Text Box 6"/>
          <p:cNvSpPr txBox="1">
            <a:spLocks noChangeArrowheads="1"/>
          </p:cNvSpPr>
          <p:nvPr/>
        </p:nvSpPr>
        <p:spPr bwMode="auto">
          <a:xfrm>
            <a:off x="3635375" y="1916113"/>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To create a Smart Group go to 'Groups </a:t>
            </a:r>
            <a:r>
              <a:rPr lang="en-GB" sz="2400" b="1">
                <a:solidFill>
                  <a:srgbClr val="000000"/>
                </a:solidFill>
                <a:latin typeface="Lucida Sans" pitchFamily="34" charset="0"/>
                <a:sym typeface="Wingdings 3" pitchFamily="18" charset="2"/>
              </a:rPr>
              <a:t> Create Smart Group'</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26"/>
                                        </p:tgtEl>
                                        <p:attrNameLst>
                                          <p:attrName>style.visibility</p:attrName>
                                        </p:attrNameLst>
                                      </p:cBhvr>
                                      <p:to>
                                        <p:strVal val="visible"/>
                                      </p:to>
                                    </p:set>
                                    <p:animEffect transition="in" filter="fade">
                                      <p:cBhvr>
                                        <p:cTn id="7" dur="2000"/>
                                        <p:tgtEl>
                                          <p:spTgt spid="8192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1925"/>
                                        </p:tgtEl>
                                        <p:attrNameLst>
                                          <p:attrName>style.visibility</p:attrName>
                                        </p:attrNameLst>
                                      </p:cBhvr>
                                      <p:to>
                                        <p:strVal val="visible"/>
                                      </p:to>
                                    </p:set>
                                    <p:animEffect transition="in" filter="fade">
                                      <p:cBhvr>
                                        <p:cTn id="11" dur="2000"/>
                                        <p:tgtEl>
                                          <p:spTgt spid="8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1" name="Line 3"/>
          <p:cNvSpPr>
            <a:spLocks noChangeShapeType="1"/>
          </p:cNvSpPr>
          <p:nvPr/>
        </p:nvSpPr>
        <p:spPr bwMode="auto">
          <a:xfrm flipH="1">
            <a:off x="3348038" y="1341438"/>
            <a:ext cx="1225550" cy="15113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2" name="Text Box 4"/>
          <p:cNvSpPr txBox="1">
            <a:spLocks noChangeArrowheads="1"/>
          </p:cNvSpPr>
          <p:nvPr/>
        </p:nvSpPr>
        <p:spPr bwMode="auto">
          <a:xfrm>
            <a:off x="3393752" y="692696"/>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Name the group and set the search criteria</a:t>
            </a:r>
            <a:endParaRPr lang="en-GB" sz="2400" b="1" dirty="0">
              <a:latin typeface="Lucida Sans" pitchFamily="34" charset="0"/>
            </a:endParaRPr>
          </a:p>
        </p:txBody>
      </p:sp>
      <p:sp>
        <p:nvSpPr>
          <p:cNvPr id="83973" name="Text Box 5"/>
          <p:cNvSpPr txBox="1">
            <a:spLocks noChangeArrowheads="1"/>
          </p:cNvSpPr>
          <p:nvPr/>
        </p:nvSpPr>
        <p:spPr bwMode="auto">
          <a:xfrm>
            <a:off x="3708400" y="5157788"/>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Search criteria can be applied to any field in the record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fade">
                                      <p:cBhvr>
                                        <p:cTn id="7" dur="2000"/>
                                        <p:tgtEl>
                                          <p:spTgt spid="8397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971"/>
                                        </p:tgtEl>
                                        <p:attrNameLst>
                                          <p:attrName>style.visibility</p:attrName>
                                        </p:attrNameLst>
                                      </p:cBhvr>
                                      <p:to>
                                        <p:strVal val="visible"/>
                                      </p:to>
                                    </p:set>
                                    <p:animEffect transition="in" filter="fade">
                                      <p:cBhvr>
                                        <p:cTn id="11" dur="2000"/>
                                        <p:tgtEl>
                                          <p:spTgt spid="8397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3973"/>
                                        </p:tgtEl>
                                        <p:attrNameLst>
                                          <p:attrName>style.visibility</p:attrName>
                                        </p:attrNameLst>
                                      </p:cBhvr>
                                      <p:to>
                                        <p:strVal val="visible"/>
                                      </p:to>
                                    </p:set>
                                    <p:animEffect transition="in" filter="fade">
                                      <p:cBhvr>
                                        <p:cTn id="15" dur="20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p:bldP spid="83972" grpId="0" animBg="1"/>
      <p:bldP spid="8397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Line 3"/>
          <p:cNvSpPr>
            <a:spLocks noChangeShapeType="1"/>
          </p:cNvSpPr>
          <p:nvPr/>
        </p:nvSpPr>
        <p:spPr bwMode="auto">
          <a:xfrm flipH="1">
            <a:off x="4716463" y="1340967"/>
            <a:ext cx="2590800"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0" name="Text Box 4"/>
          <p:cNvSpPr txBox="1">
            <a:spLocks noChangeArrowheads="1"/>
          </p:cNvSpPr>
          <p:nvPr/>
        </p:nvSpPr>
        <p:spPr bwMode="auto">
          <a:xfrm>
            <a:off x="3563938" y="764704"/>
            <a:ext cx="511175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This group will </a:t>
            </a:r>
            <a:r>
              <a:rPr lang="en-GB" sz="2400" b="1" dirty="0" smtClean="0">
                <a:solidFill>
                  <a:srgbClr val="000000"/>
                </a:solidFill>
                <a:latin typeface="Lucida Sans" pitchFamily="34" charset="0"/>
              </a:rPr>
              <a:t>include </a:t>
            </a:r>
            <a:r>
              <a:rPr lang="en-GB" sz="2400" b="1" dirty="0">
                <a:solidFill>
                  <a:srgbClr val="000000"/>
                </a:solidFill>
                <a:latin typeface="Lucida Sans" pitchFamily="34" charset="0"/>
              </a:rPr>
              <a:t>any record that has 'diabetes' in the title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2000"/>
                                        <p:tgtEl>
                                          <p:spTgt spid="860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6019"/>
                                        </p:tgtEl>
                                        <p:attrNameLst>
                                          <p:attrName>style.visibility</p:attrName>
                                        </p:attrNameLst>
                                      </p:cBhvr>
                                      <p:to>
                                        <p:strVal val="visible"/>
                                      </p:to>
                                    </p:set>
                                    <p:animEffect transition="in" filter="fade">
                                      <p:cBhvr>
                                        <p:cTn id="11" dur="20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860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7" name="Line 3"/>
          <p:cNvSpPr>
            <a:spLocks noChangeShapeType="1"/>
          </p:cNvSpPr>
          <p:nvPr/>
        </p:nvSpPr>
        <p:spPr bwMode="auto">
          <a:xfrm flipH="1" flipV="1">
            <a:off x="1547813" y="1844675"/>
            <a:ext cx="2305050" cy="25193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68" name="Text Box 4"/>
          <p:cNvSpPr txBox="1">
            <a:spLocks noChangeArrowheads="1"/>
          </p:cNvSpPr>
          <p:nvPr/>
        </p:nvSpPr>
        <p:spPr bwMode="auto">
          <a:xfrm>
            <a:off x="3276600" y="3716338"/>
            <a:ext cx="5111750"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Items already in the library that fit the Smart Group criteria have been added to the group</a:t>
            </a:r>
            <a:endParaRPr lang="en-GB" sz="2400" b="1">
              <a:latin typeface="Lucida Sans" pitchFamily="34" charset="0"/>
            </a:endParaRPr>
          </a:p>
        </p:txBody>
      </p:sp>
      <p:sp>
        <p:nvSpPr>
          <p:cNvPr id="88069" name="Text Box 5"/>
          <p:cNvSpPr txBox="1">
            <a:spLocks noChangeArrowheads="1"/>
          </p:cNvSpPr>
          <p:nvPr/>
        </p:nvSpPr>
        <p:spPr bwMode="auto">
          <a:xfrm>
            <a:off x="3419475" y="76517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group is automatically updated with any future items fitting these criteria</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2000"/>
                                        <p:tgtEl>
                                          <p:spTgt spid="8806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067"/>
                                        </p:tgtEl>
                                        <p:attrNameLst>
                                          <p:attrName>style.visibility</p:attrName>
                                        </p:attrNameLst>
                                      </p:cBhvr>
                                      <p:to>
                                        <p:strVal val="visible"/>
                                      </p:to>
                                    </p:set>
                                    <p:animEffect transition="in" filter="fade">
                                      <p:cBhvr>
                                        <p:cTn id="11" dur="2000"/>
                                        <p:tgtEl>
                                          <p:spTgt spid="8806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8069"/>
                                        </p:tgtEl>
                                        <p:attrNameLst>
                                          <p:attrName>style.visibility</p:attrName>
                                        </p:attrNameLst>
                                      </p:cBhvr>
                                      <p:to>
                                        <p:strVal val="visible"/>
                                      </p:to>
                                    </p:set>
                                    <p:animEffect transition="in" filter="fade">
                                      <p:cBhvr>
                                        <p:cTn id="15" dur="20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p:txBody>
          <a:bodyPr/>
          <a:lstStyle/>
          <a:p>
            <a:pPr eaLnBrk="1" hangingPunct="1"/>
            <a:r>
              <a:rPr lang="en-GB" smtClean="0"/>
              <a:t>Group sets</a:t>
            </a:r>
          </a:p>
        </p:txBody>
      </p:sp>
      <p:sp>
        <p:nvSpPr>
          <p:cNvPr id="70659" name="Rectangle 4"/>
          <p:cNvSpPr>
            <a:spLocks noGrp="1" noChangeArrowheads="1"/>
          </p:cNvSpPr>
          <p:nvPr>
            <p:ph type="body" idx="4294967295"/>
          </p:nvPr>
        </p:nvSpPr>
        <p:spPr/>
        <p:txBody>
          <a:bodyPr/>
          <a:lstStyle/>
          <a:p>
            <a:pPr eaLnBrk="1" hangingPunct="1">
              <a:buFont typeface="Wingdings" pitchFamily="2" charset="2"/>
              <a:buNone/>
            </a:pPr>
            <a:r>
              <a:rPr lang="en-GB" smtClean="0"/>
              <a:t>You can further organise your groups: </a:t>
            </a:r>
          </a:p>
          <a:p>
            <a:pPr lvl="1" eaLnBrk="1" hangingPunct="1"/>
            <a:endParaRPr lang="en-GB" smtClean="0"/>
          </a:p>
          <a:p>
            <a:pPr lvl="1" eaLnBrk="1" hangingPunct="1">
              <a:buFont typeface="Arial" charset="0"/>
              <a:buNone/>
            </a:pPr>
            <a:r>
              <a:rPr lang="en-GB" smtClean="0"/>
              <a:t>Combine selected </a:t>
            </a:r>
            <a:r>
              <a:rPr lang="en-GB" smtClean="0">
                <a:solidFill>
                  <a:srgbClr val="FFCC00"/>
                </a:solidFill>
              </a:rPr>
              <a:t>Custom Groups</a:t>
            </a:r>
            <a:r>
              <a:rPr lang="en-GB" smtClean="0"/>
              <a:t> and </a:t>
            </a:r>
          </a:p>
          <a:p>
            <a:pPr lvl="1" eaLnBrk="1" hangingPunct="1">
              <a:buFont typeface="Arial" charset="0"/>
              <a:buNone/>
            </a:pPr>
            <a:endParaRPr lang="en-GB" smtClean="0"/>
          </a:p>
          <a:p>
            <a:pPr lvl="1" eaLnBrk="1" hangingPunct="1">
              <a:buFont typeface="Arial" charset="0"/>
              <a:buNone/>
            </a:pPr>
            <a:r>
              <a:rPr lang="en-GB" smtClean="0">
                <a:solidFill>
                  <a:srgbClr val="FFCC00"/>
                </a:solidFill>
              </a:rPr>
              <a:t>Smart Groups</a:t>
            </a:r>
            <a:r>
              <a:rPr lang="en-GB" smtClean="0"/>
              <a:t> into a </a:t>
            </a:r>
            <a:r>
              <a:rPr lang="en-GB" smtClean="0">
                <a:solidFill>
                  <a:srgbClr val="FFCC00"/>
                </a:solidFill>
              </a:rPr>
              <a:t>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54</a:t>
            </a:fld>
            <a:endParaRPr lang="en-GB"/>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24" y="0"/>
            <a:ext cx="9171624" cy="687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2"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2451E789-C193-4B77-B16B-D79670018F36}" type="slidenum">
              <a:rPr lang="en-GB" sz="1400">
                <a:latin typeface="Lucida Sans" pitchFamily="34" charset="0"/>
              </a:rPr>
              <a:pPr algn="r"/>
              <a:t>55</a:t>
            </a:fld>
            <a:endParaRPr lang="en-GB" sz="1400">
              <a:latin typeface="Lucida Sans" pitchFamily="34" charset="0"/>
            </a:endParaRPr>
          </a:p>
        </p:txBody>
      </p:sp>
      <p:sp>
        <p:nvSpPr>
          <p:cNvPr id="93188" name="Line 6"/>
          <p:cNvSpPr>
            <a:spLocks noChangeShapeType="1"/>
          </p:cNvSpPr>
          <p:nvPr/>
        </p:nvSpPr>
        <p:spPr bwMode="auto">
          <a:xfrm flipH="1" flipV="1">
            <a:off x="2483768" y="2060848"/>
            <a:ext cx="1872206" cy="64807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189" name="Text Box 7"/>
          <p:cNvSpPr txBox="1">
            <a:spLocks noChangeArrowheads="1"/>
          </p:cNvSpPr>
          <p:nvPr/>
        </p:nvSpPr>
        <p:spPr bwMode="auto">
          <a:xfrm>
            <a:off x="4067944" y="2574129"/>
            <a:ext cx="26273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'Create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fade">
                                      <p:cBhvr>
                                        <p:cTn id="7" dur="2000"/>
                                        <p:tgtEl>
                                          <p:spTgt spid="9318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188"/>
                                        </p:tgtEl>
                                        <p:attrNameLst>
                                          <p:attrName>style.visibility</p:attrName>
                                        </p:attrNameLst>
                                      </p:cBhvr>
                                      <p:to>
                                        <p:strVal val="visible"/>
                                      </p:to>
                                    </p:set>
                                    <p:animEffect transition="in" filter="fade">
                                      <p:cBhvr>
                                        <p:cTn id="11" dur="20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6" name="Slide Number Placeholder 1"/>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D8F9A757-1AA3-4E7A-9D5C-7AFBC3FC81B2}" type="slidenum">
              <a:rPr lang="en-GB" sz="1400">
                <a:latin typeface="Lucida Sans" pitchFamily="34" charset="0"/>
              </a:rPr>
              <a:pPr algn="r"/>
              <a:t>56</a:t>
            </a:fld>
            <a:endParaRPr lang="en-GB" sz="1400">
              <a:latin typeface="Lucida Sans" pitchFamily="34" charset="0"/>
            </a:endParaRPr>
          </a:p>
        </p:txBody>
      </p:sp>
      <p:sp>
        <p:nvSpPr>
          <p:cNvPr id="95236" name="Line 6"/>
          <p:cNvSpPr>
            <a:spLocks noChangeShapeType="1"/>
          </p:cNvSpPr>
          <p:nvPr/>
        </p:nvSpPr>
        <p:spPr bwMode="auto">
          <a:xfrm flipH="1" flipV="1">
            <a:off x="1549581" y="2083593"/>
            <a:ext cx="2280230" cy="6238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5237" name="Text Box 7"/>
          <p:cNvSpPr txBox="1">
            <a:spLocks noChangeArrowheads="1"/>
          </p:cNvSpPr>
          <p:nvPr/>
        </p:nvSpPr>
        <p:spPr bwMode="auto">
          <a:xfrm>
            <a:off x="3025958" y="2130425"/>
            <a:ext cx="255415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Name the new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2000"/>
                                        <p:tgtEl>
                                          <p:spTgt spid="9523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5236"/>
                                        </p:tgtEl>
                                        <p:attrNameLst>
                                          <p:attrName>style.visibility</p:attrName>
                                        </p:attrNameLst>
                                      </p:cBhvr>
                                      <p:to>
                                        <p:strVal val="visible"/>
                                      </p:to>
                                    </p:set>
                                    <p:animEffect transition="in" filter="fade">
                                      <p:cBhvr>
                                        <p:cTn id="11" dur="20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nimBg="1"/>
      <p:bldP spid="9523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0" name="Slide Number Placeholder 1"/>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F1572A5-61B6-4C46-B6EF-F2B070A7B80D}" type="slidenum">
              <a:rPr lang="en-GB" sz="1400">
                <a:latin typeface="Lucida Sans" pitchFamily="34" charset="0"/>
              </a:rPr>
              <a:pPr algn="r"/>
              <a:t>57</a:t>
            </a:fld>
            <a:endParaRPr lang="en-GB" sz="1400">
              <a:latin typeface="Lucida Sans" pitchFamily="34" charset="0"/>
            </a:endParaRPr>
          </a:p>
        </p:txBody>
      </p:sp>
      <p:sp>
        <p:nvSpPr>
          <p:cNvPr id="97284" name="Line 6"/>
          <p:cNvSpPr>
            <a:spLocks noChangeShapeType="1"/>
          </p:cNvSpPr>
          <p:nvPr/>
        </p:nvSpPr>
        <p:spPr bwMode="auto">
          <a:xfrm flipH="1" flipV="1">
            <a:off x="1403647" y="2132856"/>
            <a:ext cx="1800199" cy="57606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7285" name="Text Box 7"/>
          <p:cNvSpPr txBox="1">
            <a:spLocks noChangeArrowheads="1"/>
          </p:cNvSpPr>
          <p:nvPr/>
        </p:nvSpPr>
        <p:spPr bwMode="auto">
          <a:xfrm>
            <a:off x="2735262" y="2501355"/>
            <a:ext cx="4357018"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Drag existing groups into the new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fade">
                                      <p:cBhvr>
                                        <p:cTn id="7" dur="2000"/>
                                        <p:tgtEl>
                                          <p:spTgt spid="972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7284"/>
                                        </p:tgtEl>
                                        <p:attrNameLst>
                                          <p:attrName>style.visibility</p:attrName>
                                        </p:attrNameLst>
                                      </p:cBhvr>
                                      <p:to>
                                        <p:strVal val="visible"/>
                                      </p:to>
                                    </p:set>
                                    <p:animEffect transition="in" filter="fade">
                                      <p:cBhvr>
                                        <p:cTn id="11" dur="20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28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Create from groups</a:t>
            </a:r>
            <a:endParaRPr lang="en-GB" dirty="0"/>
          </a:p>
        </p:txBody>
      </p:sp>
      <p:sp>
        <p:nvSpPr>
          <p:cNvPr id="3" name="Content Placeholder 2"/>
          <p:cNvSpPr>
            <a:spLocks noGrp="1"/>
          </p:cNvSpPr>
          <p:nvPr>
            <p:ph idx="1"/>
          </p:nvPr>
        </p:nvSpPr>
        <p:spPr/>
        <p:txBody>
          <a:bodyPr/>
          <a:lstStyle/>
          <a:p>
            <a:r>
              <a:rPr lang="en-GB" dirty="0" smtClean="0"/>
              <a:t>Existing groups can be combined with AND/OR operators</a:t>
            </a:r>
          </a:p>
          <a:p>
            <a:r>
              <a:rPr lang="en-GB" dirty="0" smtClean="0"/>
              <a:t>Identify records appearing in a particular combination of groups</a:t>
            </a:r>
          </a:p>
          <a:p>
            <a:r>
              <a:rPr lang="en-GB" dirty="0" smtClean="0"/>
              <a:t>Identify records appearing in one group but not in another</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58</a:t>
            </a:fld>
            <a:endParaRPr lang="en-GB"/>
          </a:p>
        </p:txBody>
      </p:sp>
    </p:spTree>
    <p:extLst>
      <p:ext uri="{BB962C8B-B14F-4D97-AF65-F5344CB8AC3E}">
        <p14:creationId xmlns:p14="http://schemas.microsoft.com/office/powerpoint/2010/main" val="2912775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500"/>
                                        <p:tgtEl>
                                          <p:spTgt spid="3">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965"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59</a:t>
            </a:fld>
            <a:endParaRPr lang="en-GB"/>
          </a:p>
        </p:txBody>
      </p:sp>
      <p:sp>
        <p:nvSpPr>
          <p:cNvPr id="3" name="Oval 2"/>
          <p:cNvSpPr/>
          <p:nvPr/>
        </p:nvSpPr>
        <p:spPr>
          <a:xfrm>
            <a:off x="1043608" y="476672"/>
            <a:ext cx="2592288"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TextBox 3"/>
          <p:cNvSpPr txBox="1"/>
          <p:nvPr/>
        </p:nvSpPr>
        <p:spPr bwMode="auto">
          <a:xfrm>
            <a:off x="2771800" y="3437198"/>
            <a:ext cx="50405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'Groups </a:t>
            </a:r>
            <a:r>
              <a:rPr lang="en-GB" sz="2400" b="1" dirty="0" smtClean="0">
                <a:solidFill>
                  <a:srgbClr val="000000"/>
                </a:solidFill>
                <a:latin typeface="Lucida Sans" pitchFamily="34" charset="0"/>
                <a:sym typeface="Wingdings"/>
              </a:rPr>
              <a:t></a:t>
            </a:r>
            <a:r>
              <a:rPr lang="en-GB" sz="2400" b="1" dirty="0" smtClean="0">
                <a:solidFill>
                  <a:srgbClr val="000000"/>
                </a:solidFill>
                <a:latin typeface="Lucida Sans" pitchFamily="34" charset="0"/>
              </a:rPr>
              <a:t> Create From Groups…'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232552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36" y="32008"/>
            <a:ext cx="9101322" cy="682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Line 3"/>
          <p:cNvSpPr>
            <a:spLocks noChangeShapeType="1"/>
          </p:cNvSpPr>
          <p:nvPr/>
        </p:nvSpPr>
        <p:spPr bwMode="auto">
          <a:xfrm flipH="1" flipV="1">
            <a:off x="900113" y="3977788"/>
            <a:ext cx="2303462" cy="7191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60" name="Text Box 4"/>
          <p:cNvSpPr txBox="1">
            <a:spLocks noChangeArrowheads="1"/>
          </p:cNvSpPr>
          <p:nvPr/>
        </p:nvSpPr>
        <p:spPr bwMode="auto">
          <a:xfrm>
            <a:off x="2700338" y="4554051"/>
            <a:ext cx="49672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This section allows you to change different elements of footnotes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2000"/>
                                        <p:tgtEl>
                                          <p:spTgt spid="1946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fade">
                                      <p:cBhvr>
                                        <p:cTn id="11"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702" y="0"/>
            <a:ext cx="9177702" cy="688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60</a:t>
            </a:fld>
            <a:endParaRPr lang="en-GB"/>
          </a:p>
        </p:txBody>
      </p:sp>
      <p:sp>
        <p:nvSpPr>
          <p:cNvPr id="3" name="TextBox 2"/>
          <p:cNvSpPr txBox="1"/>
          <p:nvPr/>
        </p:nvSpPr>
        <p:spPr bwMode="auto">
          <a:xfrm>
            <a:off x="2195736" y="5661248"/>
            <a:ext cx="59046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which groups to combine using the dropdown list</a:t>
            </a:r>
            <a:endParaRPr lang="en-GB" sz="2400" b="1" dirty="0">
              <a:solidFill>
                <a:srgbClr val="000000"/>
              </a:solidFill>
              <a:latin typeface="Lucida Sans" pitchFamily="34" charset="0"/>
            </a:endParaRPr>
          </a:p>
        </p:txBody>
      </p:sp>
      <p:cxnSp>
        <p:nvCxnSpPr>
          <p:cNvPr id="6" name="Straight Arrow Connector 5"/>
          <p:cNvCxnSpPr/>
          <p:nvPr/>
        </p:nvCxnSpPr>
        <p:spPr>
          <a:xfrm flipV="1">
            <a:off x="1907704" y="3442423"/>
            <a:ext cx="1224136" cy="123335"/>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12354" y="2780928"/>
            <a:ext cx="1800200"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Identify the Boolean operator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29744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70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61</a:t>
            </a:fld>
            <a:endParaRPr lang="en-GB"/>
          </a:p>
        </p:txBody>
      </p:sp>
      <p:sp>
        <p:nvSpPr>
          <p:cNvPr id="3" name="TextBox 2"/>
          <p:cNvSpPr txBox="1"/>
          <p:nvPr/>
        </p:nvSpPr>
        <p:spPr bwMode="auto">
          <a:xfrm>
            <a:off x="1835696" y="5301208"/>
            <a:ext cx="518457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new group will contain references that appear in both selected groups. Click 'Create'</a:t>
            </a:r>
            <a:endParaRPr lang="en-GB" sz="2400" b="1" dirty="0">
              <a:solidFill>
                <a:srgbClr val="000000"/>
              </a:solidFill>
              <a:latin typeface="Lucida Sans" pitchFamily="34" charset="0"/>
            </a:endParaRPr>
          </a:p>
        </p:txBody>
      </p:sp>
      <p:sp>
        <p:nvSpPr>
          <p:cNvPr id="4" name="Oval 3"/>
          <p:cNvSpPr/>
          <p:nvPr/>
        </p:nvSpPr>
        <p:spPr>
          <a:xfrm>
            <a:off x="4427984" y="4293096"/>
            <a:ext cx="1080120"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3699941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994" y="0"/>
            <a:ext cx="9157994" cy="686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62</a:t>
            </a:fld>
            <a:endParaRPr lang="en-GB"/>
          </a:p>
        </p:txBody>
      </p:sp>
      <p:sp>
        <p:nvSpPr>
          <p:cNvPr id="3" name="TextBox 2"/>
          <p:cNvSpPr txBox="1"/>
          <p:nvPr/>
        </p:nvSpPr>
        <p:spPr bwMode="auto">
          <a:xfrm>
            <a:off x="1187624" y="5157192"/>
            <a:ext cx="705678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This new group will contain references that are in the group 'diabetes' but not in the group 'diabetes key'</a:t>
            </a:r>
            <a:endParaRPr lang="en-GB" sz="2400" b="1" dirty="0">
              <a:solidFill>
                <a:srgbClr val="000000"/>
              </a:solidFill>
              <a:latin typeface="Lucida Sans" pitchFamily="34" charset="0"/>
            </a:endParaRPr>
          </a:p>
        </p:txBody>
      </p:sp>
      <p:sp>
        <p:nvSpPr>
          <p:cNvPr id="4" name="Oval 3"/>
          <p:cNvSpPr/>
          <p:nvPr/>
        </p:nvSpPr>
        <p:spPr>
          <a:xfrm>
            <a:off x="2915816" y="3140968"/>
            <a:ext cx="864096" cy="93610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2196610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57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63</a:t>
            </a:fld>
            <a:endParaRPr lang="en-GB"/>
          </a:p>
        </p:txBody>
      </p:sp>
      <p:cxnSp>
        <p:nvCxnSpPr>
          <p:cNvPr id="5" name="Straight Arrow Connector 4"/>
          <p:cNvCxnSpPr/>
          <p:nvPr/>
        </p:nvCxnSpPr>
        <p:spPr>
          <a:xfrm flipH="1" flipV="1">
            <a:off x="1619672" y="2564904"/>
            <a:ext cx="1728192" cy="106357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2987824" y="3403476"/>
            <a:ext cx="41044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new group is created within the group set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2165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smtClean="0"/>
              <a:t>Edit an existing reference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64</a:t>
            </a:fld>
            <a:endParaRPr lang="en-GB"/>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447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8" name="Oval 4"/>
          <p:cNvSpPr>
            <a:spLocks noChangeArrowheads="1"/>
          </p:cNvSpPr>
          <p:nvPr/>
        </p:nvSpPr>
        <p:spPr bwMode="auto">
          <a:xfrm>
            <a:off x="6156176" y="476672"/>
            <a:ext cx="1008460" cy="576263"/>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03431" name="Line 7"/>
          <p:cNvSpPr>
            <a:spLocks noChangeShapeType="1"/>
          </p:cNvSpPr>
          <p:nvPr/>
        </p:nvSpPr>
        <p:spPr bwMode="auto">
          <a:xfrm flipH="1" flipV="1">
            <a:off x="3865401" y="3463479"/>
            <a:ext cx="1413197" cy="13263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432" name="Text Box 8"/>
          <p:cNvSpPr txBox="1">
            <a:spLocks noChangeArrowheads="1"/>
          </p:cNvSpPr>
          <p:nvPr/>
        </p:nvSpPr>
        <p:spPr bwMode="auto">
          <a:xfrm>
            <a:off x="3865402" y="4364410"/>
            <a:ext cx="511175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There is a </a:t>
            </a:r>
            <a:r>
              <a:rPr lang="en-GB" sz="2400" b="1" dirty="0" smtClean="0">
                <a:solidFill>
                  <a:srgbClr val="000000"/>
                </a:solidFill>
                <a:latin typeface="Lucida Sans" pitchFamily="34" charset="0"/>
              </a:rPr>
              <a:t>formatting </a:t>
            </a:r>
            <a:r>
              <a:rPr lang="en-GB" sz="2400" b="1" dirty="0">
                <a:solidFill>
                  <a:srgbClr val="000000"/>
                </a:solidFill>
                <a:latin typeface="Lucida Sans" pitchFamily="34" charset="0"/>
              </a:rPr>
              <a:t>error in the title: go to the </a:t>
            </a:r>
            <a:r>
              <a:rPr lang="en-GB" sz="2400" b="1" dirty="0" smtClean="0">
                <a:solidFill>
                  <a:srgbClr val="000000"/>
                </a:solidFill>
                <a:latin typeface="Lucida Sans" pitchFamily="34" charset="0"/>
              </a:rPr>
              <a:t>'Reference' </a:t>
            </a:r>
            <a:r>
              <a:rPr lang="en-GB" sz="2400" b="1" dirty="0">
                <a:solidFill>
                  <a:srgbClr val="000000"/>
                </a:solidFill>
                <a:latin typeface="Lucida Sans" pitchFamily="34" charset="0"/>
              </a:rPr>
              <a:t>tab</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432"/>
                                        </p:tgtEl>
                                        <p:attrNameLst>
                                          <p:attrName>style.visibility</p:attrName>
                                        </p:attrNameLst>
                                      </p:cBhvr>
                                      <p:to>
                                        <p:strVal val="visible"/>
                                      </p:to>
                                    </p:set>
                                    <p:animEffect transition="in" filter="fade">
                                      <p:cBhvr>
                                        <p:cTn id="7" dur="2000"/>
                                        <p:tgtEl>
                                          <p:spTgt spid="10343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3431"/>
                                        </p:tgtEl>
                                        <p:attrNameLst>
                                          <p:attrName>style.visibility</p:attrName>
                                        </p:attrNameLst>
                                      </p:cBhvr>
                                      <p:to>
                                        <p:strVal val="visible"/>
                                      </p:to>
                                    </p:set>
                                    <p:animEffect transition="in" filter="fade">
                                      <p:cBhvr>
                                        <p:cTn id="11" dur="2000"/>
                                        <p:tgtEl>
                                          <p:spTgt spid="10343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3428"/>
                                        </p:tgtEl>
                                        <p:attrNameLst>
                                          <p:attrName>style.visibility</p:attrName>
                                        </p:attrNameLst>
                                      </p:cBhvr>
                                      <p:to>
                                        <p:strVal val="visible"/>
                                      </p:to>
                                    </p:set>
                                    <p:animEffect transition="in" filter="fade">
                                      <p:cBhvr>
                                        <p:cTn id="15" dur="20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p:bldP spid="103431" grpId="0" animBg="1"/>
      <p:bldP spid="10343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92" y="-1"/>
            <a:ext cx="9146492" cy="685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8" name="Line 6"/>
          <p:cNvSpPr>
            <a:spLocks noChangeShapeType="1"/>
          </p:cNvSpPr>
          <p:nvPr/>
        </p:nvSpPr>
        <p:spPr bwMode="auto">
          <a:xfrm>
            <a:off x="5292080" y="935784"/>
            <a:ext cx="2376264"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479" name="Text Box 7"/>
          <p:cNvSpPr txBox="1">
            <a:spLocks noChangeArrowheads="1"/>
          </p:cNvSpPr>
          <p:nvPr/>
        </p:nvSpPr>
        <p:spPr bwMode="auto">
          <a:xfrm>
            <a:off x="2346191" y="548680"/>
            <a:ext cx="31683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to </a:t>
            </a:r>
            <a:r>
              <a:rPr lang="en-GB" sz="2400" b="1" dirty="0" smtClean="0">
                <a:solidFill>
                  <a:srgbClr val="000000"/>
                </a:solidFill>
                <a:latin typeface="Lucida Sans" pitchFamily="34" charset="0"/>
              </a:rPr>
              <a:t>hide/show </a:t>
            </a:r>
            <a:r>
              <a:rPr lang="en-GB" sz="2400" b="1" dirty="0">
                <a:solidFill>
                  <a:srgbClr val="000000"/>
                </a:solidFill>
                <a:latin typeface="Lucida Sans" pitchFamily="34" charset="0"/>
              </a:rPr>
              <a:t>all record fields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66</a:t>
            </a:fld>
            <a:endParaRPr lang="en-GB"/>
          </a:p>
        </p:txBody>
      </p:sp>
      <p:cxnSp>
        <p:nvCxnSpPr>
          <p:cNvPr id="4" name="Straight Arrow Connector 3"/>
          <p:cNvCxnSpPr/>
          <p:nvPr/>
        </p:nvCxnSpPr>
        <p:spPr>
          <a:xfrm>
            <a:off x="3714343" y="2852936"/>
            <a:ext cx="1800200" cy="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9"/>
                                        </p:tgtEl>
                                        <p:attrNameLst>
                                          <p:attrName>style.visibility</p:attrName>
                                        </p:attrNameLst>
                                      </p:cBhvr>
                                      <p:to>
                                        <p:strVal val="visible"/>
                                      </p:to>
                                    </p:set>
                                    <p:animEffect transition="in" filter="fade">
                                      <p:cBhvr>
                                        <p:cTn id="7" dur="2000"/>
                                        <p:tgtEl>
                                          <p:spTgt spid="10547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5478"/>
                                        </p:tgtEl>
                                        <p:attrNameLst>
                                          <p:attrName>style.visibility</p:attrName>
                                        </p:attrNameLst>
                                      </p:cBhvr>
                                      <p:to>
                                        <p:strVal val="visible"/>
                                      </p:to>
                                    </p:set>
                                    <p:animEffect transition="in" filter="fade">
                                      <p:cBhvr>
                                        <p:cTn id="11" dur="2000"/>
                                        <p:tgtEl>
                                          <p:spTgt spid="10547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P spid="10547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4280"/>
            <a:ext cx="9098294" cy="68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Oval 3"/>
          <p:cNvSpPr>
            <a:spLocks noChangeArrowheads="1"/>
          </p:cNvSpPr>
          <p:nvPr/>
        </p:nvSpPr>
        <p:spPr bwMode="auto">
          <a:xfrm>
            <a:off x="4579361" y="4437112"/>
            <a:ext cx="1008062" cy="51125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07524" name="Line 4"/>
          <p:cNvSpPr>
            <a:spLocks noChangeShapeType="1"/>
          </p:cNvSpPr>
          <p:nvPr/>
        </p:nvSpPr>
        <p:spPr bwMode="auto">
          <a:xfrm>
            <a:off x="899591" y="981074"/>
            <a:ext cx="935557" cy="201587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7525" name="Text Box 5"/>
          <p:cNvSpPr txBox="1">
            <a:spLocks noChangeArrowheads="1"/>
          </p:cNvSpPr>
          <p:nvPr/>
        </p:nvSpPr>
        <p:spPr bwMode="auto">
          <a:xfrm>
            <a:off x="323528" y="373062"/>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When all edits are complete, click the next record in the library pane</a:t>
            </a:r>
            <a:endParaRPr lang="en-GB" sz="2400" b="1">
              <a:latin typeface="Lucida Sans" pitchFamily="34" charset="0"/>
              <a:sym typeface="Wingdings 3" pitchFamily="18" charset="2"/>
            </a:endParaRPr>
          </a:p>
        </p:txBody>
      </p:sp>
      <p:sp>
        <p:nvSpPr>
          <p:cNvPr id="107527" name="Text Box 7"/>
          <p:cNvSpPr txBox="1">
            <a:spLocks noChangeArrowheads="1"/>
          </p:cNvSpPr>
          <p:nvPr/>
        </p:nvSpPr>
        <p:spPr bwMode="auto">
          <a:xfrm>
            <a:off x="323528" y="5373216"/>
            <a:ext cx="3168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'Save' prompt displays</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2000"/>
                                        <p:tgtEl>
                                          <p:spTgt spid="10752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7524"/>
                                        </p:tgtEl>
                                        <p:attrNameLst>
                                          <p:attrName>style.visibility</p:attrName>
                                        </p:attrNameLst>
                                      </p:cBhvr>
                                      <p:to>
                                        <p:strVal val="visible"/>
                                      </p:to>
                                    </p:set>
                                    <p:animEffect transition="in" filter="fade">
                                      <p:cBhvr>
                                        <p:cTn id="11" dur="2000"/>
                                        <p:tgtEl>
                                          <p:spTgt spid="10752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7527"/>
                                        </p:tgtEl>
                                        <p:attrNameLst>
                                          <p:attrName>style.visibility</p:attrName>
                                        </p:attrNameLst>
                                      </p:cBhvr>
                                      <p:to>
                                        <p:strVal val="visible"/>
                                      </p:to>
                                    </p:set>
                                    <p:animEffect transition="in" filter="fade">
                                      <p:cBhvr>
                                        <p:cTn id="15" dur="2000"/>
                                        <p:tgtEl>
                                          <p:spTgt spid="107527"/>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07523"/>
                                        </p:tgtEl>
                                        <p:attrNameLst>
                                          <p:attrName>style.visibility</p:attrName>
                                        </p:attrNameLst>
                                      </p:cBhvr>
                                      <p:to>
                                        <p:strVal val="visible"/>
                                      </p:to>
                                    </p:set>
                                    <p:animEffect transition="in" filter="fade">
                                      <p:cBhvr>
                                        <p:cTn id="19" dur="20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p:bldP spid="107524" grpId="0" animBg="1"/>
      <p:bldP spid="107525" grpId="0" animBg="1"/>
      <p:bldP spid="10752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68</a:t>
            </a:fld>
            <a:endParaRPr lang="en-GB"/>
          </a:p>
        </p:txBody>
      </p:sp>
      <p:sp>
        <p:nvSpPr>
          <p:cNvPr id="3" name="TextBox 2"/>
          <p:cNvSpPr txBox="1"/>
          <p:nvPr/>
        </p:nvSpPr>
        <p:spPr bwMode="auto">
          <a:xfrm>
            <a:off x="4896036" y="3717032"/>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edited record is displayed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66636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GB" smtClean="0"/>
              <a:t>Edit a group of references</a:t>
            </a:r>
          </a:p>
        </p:txBody>
      </p:sp>
      <p:sp>
        <p:nvSpPr>
          <p:cNvPr id="110595" name="Rectangle 3"/>
          <p:cNvSpPr>
            <a:spLocks noGrp="1" noChangeArrowheads="1"/>
          </p:cNvSpPr>
          <p:nvPr>
            <p:ph type="body" idx="1"/>
          </p:nvPr>
        </p:nvSpPr>
        <p:spPr>
          <a:xfrm>
            <a:off x="323850" y="2276475"/>
            <a:ext cx="8426450" cy="2952750"/>
          </a:xfrm>
        </p:spPr>
        <p:txBody>
          <a:bodyPr/>
          <a:lstStyle/>
          <a:p>
            <a:pPr eaLnBrk="1" hangingPunct="1"/>
            <a:r>
              <a:rPr lang="en-GB" sz="3200" dirty="0" smtClean="0"/>
              <a:t>Make changes to any field in all references or a group of references</a:t>
            </a:r>
          </a:p>
          <a:p>
            <a:pPr eaLnBrk="1" hangingPunct="1"/>
            <a:r>
              <a:rPr lang="en-GB" sz="3200" dirty="0" smtClean="0"/>
              <a:t>Useful for adding keywords, or research notes, to a group of 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fade">
                                      <p:cBhvr>
                                        <p:cTn id="7" dur="2000"/>
                                        <p:tgtEl>
                                          <p:spTgt spid="11059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animEffect transition="in" filter="fade">
                                      <p:cBhvr>
                                        <p:cTn id="11" dur="2000"/>
                                        <p:tgtEl>
                                          <p:spTgt spid="1105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3"/>
          <p:cNvSpPr txBox="1">
            <a:spLocks noChangeArrowheads="1"/>
          </p:cNvSpPr>
          <p:nvPr/>
        </p:nvSpPr>
        <p:spPr bwMode="auto">
          <a:xfrm>
            <a:off x="4716463" y="2060575"/>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'Author Name' allows choices about capitalisation - choose 'Normal' for names in lower case but with initial capital letters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70</a:t>
            </a:fld>
            <a:endParaRPr lang="en-GB"/>
          </a:p>
        </p:txBody>
      </p:sp>
      <p:sp>
        <p:nvSpPr>
          <p:cNvPr id="4" name="TextBox 3"/>
          <p:cNvSpPr txBox="1"/>
          <p:nvPr/>
        </p:nvSpPr>
        <p:spPr bwMode="auto">
          <a:xfrm>
            <a:off x="2736101" y="2060848"/>
            <a:ext cx="5158207"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references to be edited and create a separate group if necessary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93290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Line 5"/>
          <p:cNvSpPr>
            <a:spLocks noChangeShapeType="1"/>
          </p:cNvSpPr>
          <p:nvPr/>
        </p:nvSpPr>
        <p:spPr bwMode="auto">
          <a:xfrm flipH="1" flipV="1">
            <a:off x="3324225" y="1340818"/>
            <a:ext cx="2087562" cy="14398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22" name="Text Box 6"/>
          <p:cNvSpPr txBox="1">
            <a:spLocks noChangeArrowheads="1"/>
          </p:cNvSpPr>
          <p:nvPr/>
        </p:nvSpPr>
        <p:spPr bwMode="auto">
          <a:xfrm>
            <a:off x="4139952" y="2348880"/>
            <a:ext cx="48245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'Tools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Change/Move/Copy </a:t>
            </a:r>
            <a:r>
              <a:rPr lang="en-GB" sz="2400" b="1" dirty="0">
                <a:solidFill>
                  <a:srgbClr val="000000"/>
                </a:solidFill>
                <a:latin typeface="Lucida Sans" pitchFamily="34" charset="0"/>
                <a:sym typeface="Wingdings 3" pitchFamily="18" charset="2"/>
              </a:rPr>
              <a:t>Fields…'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fade">
                                      <p:cBhvr>
                                        <p:cTn id="7" dur="2000"/>
                                        <p:tgtEl>
                                          <p:spTgt spid="11162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1621"/>
                                        </p:tgtEl>
                                        <p:attrNameLst>
                                          <p:attrName>style.visibility</p:attrName>
                                        </p:attrNameLst>
                                      </p:cBhvr>
                                      <p:to>
                                        <p:strVal val="visible"/>
                                      </p:to>
                                    </p:set>
                                    <p:animEffect transition="in" filter="fade">
                                      <p:cBhvr>
                                        <p:cTn id="11" dur="20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P spid="1116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566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3" name="Line 3"/>
          <p:cNvSpPr>
            <a:spLocks noChangeShapeType="1"/>
          </p:cNvSpPr>
          <p:nvPr/>
        </p:nvSpPr>
        <p:spPr bwMode="auto">
          <a:xfrm flipH="1">
            <a:off x="2916559" y="650874"/>
            <a:ext cx="1871663" cy="144025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644" name="Text Box 4"/>
          <p:cNvSpPr txBox="1">
            <a:spLocks noChangeArrowheads="1"/>
          </p:cNvSpPr>
          <p:nvPr/>
        </p:nvSpPr>
        <p:spPr bwMode="auto">
          <a:xfrm>
            <a:off x="3995936" y="411162"/>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Use the 'Change Fields' tab</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fade">
                                      <p:cBhvr>
                                        <p:cTn id="7" dur="2000"/>
                                        <p:tgtEl>
                                          <p:spTgt spid="11264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643"/>
                                        </p:tgtEl>
                                        <p:attrNameLst>
                                          <p:attrName>style.visibility</p:attrName>
                                        </p:attrNameLst>
                                      </p:cBhvr>
                                      <p:to>
                                        <p:strVal val="visible"/>
                                      </p:to>
                                    </p:set>
                                    <p:animEffect transition="in" filter="fade">
                                      <p:cBhvr>
                                        <p:cTn id="11" dur="2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Line 3"/>
          <p:cNvSpPr>
            <a:spLocks noChangeShapeType="1"/>
          </p:cNvSpPr>
          <p:nvPr/>
        </p:nvSpPr>
        <p:spPr bwMode="auto">
          <a:xfrm flipH="1" flipV="1">
            <a:off x="4355976" y="3452861"/>
            <a:ext cx="1873250" cy="20161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668" name="Text Box 4"/>
          <p:cNvSpPr txBox="1">
            <a:spLocks noChangeArrowheads="1"/>
          </p:cNvSpPr>
          <p:nvPr/>
        </p:nvSpPr>
        <p:spPr bwMode="auto">
          <a:xfrm>
            <a:off x="5076056" y="5108623"/>
            <a:ext cx="30956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field to modify</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fade">
                                      <p:cBhvr>
                                        <p:cTn id="7" dur="2000"/>
                                        <p:tgtEl>
                                          <p:spTgt spid="11366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3667"/>
                                        </p:tgtEl>
                                        <p:attrNameLst>
                                          <p:attrName>style.visibility</p:attrName>
                                        </p:attrNameLst>
                                      </p:cBhvr>
                                      <p:to>
                                        <p:strVal val="visible"/>
                                      </p:to>
                                    </p:set>
                                    <p:animEffect transition="in" filter="fade">
                                      <p:cBhvr>
                                        <p:cTn id="11" dur="20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nimBg="1"/>
      <p:bldP spid="11366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2" name="Text Box 4"/>
          <p:cNvSpPr txBox="1">
            <a:spLocks noChangeArrowheads="1"/>
          </p:cNvSpPr>
          <p:nvPr/>
        </p:nvSpPr>
        <p:spPr bwMode="auto">
          <a:xfrm>
            <a:off x="3347864" y="5157192"/>
            <a:ext cx="53292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This adds the term </a:t>
            </a:r>
            <a:r>
              <a:rPr lang="en-GB" sz="2400" b="1" dirty="0" smtClean="0">
                <a:solidFill>
                  <a:srgbClr val="000000"/>
                </a:solidFill>
                <a:latin typeface="Lucida Sans" pitchFamily="34" charset="0"/>
              </a:rPr>
              <a:t>'Chapter 3' </a:t>
            </a:r>
            <a:r>
              <a:rPr lang="en-GB" sz="2400" b="1" dirty="0">
                <a:solidFill>
                  <a:srgbClr val="000000"/>
                </a:solidFill>
                <a:latin typeface="Lucida Sans" pitchFamily="34" charset="0"/>
              </a:rPr>
              <a:t>to selected records as the first term in the keyword field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74</a:t>
            </a:fld>
            <a:endParaRPr lang="en-GB"/>
          </a:p>
        </p:txBody>
      </p:sp>
      <p:sp>
        <p:nvSpPr>
          <p:cNvPr id="3" name="Oval 2"/>
          <p:cNvSpPr/>
          <p:nvPr/>
        </p:nvSpPr>
        <p:spPr>
          <a:xfrm>
            <a:off x="4644008" y="2204864"/>
            <a:ext cx="2808312"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fade">
                                      <p:cBhvr>
                                        <p:cTn id="7" dur="20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188" y="0"/>
            <a:ext cx="9117812" cy="6838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6" name="Text Box 4"/>
          <p:cNvSpPr txBox="1">
            <a:spLocks noChangeArrowheads="1"/>
          </p:cNvSpPr>
          <p:nvPr/>
        </p:nvSpPr>
        <p:spPr bwMode="auto">
          <a:xfrm>
            <a:off x="3276600" y="4724400"/>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A popup window confirms the number of records selected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fade">
                                      <p:cBhvr>
                                        <p:cTn id="7" dur="20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Line 3"/>
          <p:cNvSpPr>
            <a:spLocks noChangeShapeType="1"/>
          </p:cNvSpPr>
          <p:nvPr/>
        </p:nvSpPr>
        <p:spPr bwMode="auto">
          <a:xfrm flipH="1">
            <a:off x="827584" y="2270274"/>
            <a:ext cx="3025278" cy="94270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0" name="Text Box 4"/>
          <p:cNvSpPr txBox="1">
            <a:spLocks noChangeArrowheads="1"/>
          </p:cNvSpPr>
          <p:nvPr/>
        </p:nvSpPr>
        <p:spPr bwMode="auto">
          <a:xfrm>
            <a:off x="3267422" y="1844824"/>
            <a:ext cx="5327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text is added to the chosen field in the selected records</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fade">
                                      <p:cBhvr>
                                        <p:cTn id="7" dur="2000"/>
                                        <p:tgtEl>
                                          <p:spTgt spid="1167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39"/>
                                        </p:tgtEl>
                                        <p:attrNameLst>
                                          <p:attrName>style.visibility</p:attrName>
                                        </p:attrNameLst>
                                      </p:cBhvr>
                                      <p:to>
                                        <p:strVal val="visible"/>
                                      </p:to>
                                    </p:set>
                                    <p:animEffect transition="in" filter="fade">
                                      <p:cBhvr>
                                        <p:cTn id="11" dur="20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GB" smtClean="0"/>
              <a:t>Working with figures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77</a:t>
            </a:fld>
            <a:endParaRPr lang="en-GB"/>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DF8D0BD-EB39-4F89-B92F-EB8726C13F89}" type="slidenum">
              <a:rPr lang="en-GB" sz="1400">
                <a:latin typeface="Lucida Sans" pitchFamily="34" charset="0"/>
              </a:rPr>
              <a:pPr algn="r"/>
              <a:t>78</a:t>
            </a:fld>
            <a:endParaRPr lang="en-GB" sz="1400">
              <a:latin typeface="Lucida Sans" pitchFamily="34" charset="0"/>
            </a:endParaRPr>
          </a:p>
        </p:txBody>
      </p:sp>
      <p:sp>
        <p:nvSpPr>
          <p:cNvPr id="61443" name="Rectangle 3"/>
          <p:cNvSpPr>
            <a:spLocks noGrp="1" noChangeArrowheads="1"/>
          </p:cNvSpPr>
          <p:nvPr>
            <p:ph type="body" idx="4294967295"/>
          </p:nvPr>
        </p:nvSpPr>
        <p:spPr>
          <a:xfrm>
            <a:off x="468313" y="981075"/>
            <a:ext cx="8426450" cy="4502150"/>
          </a:xfrm>
        </p:spPr>
        <p:txBody>
          <a:bodyPr/>
          <a:lstStyle/>
          <a:p>
            <a:pPr eaLnBrk="1" hangingPunct="1">
              <a:buFont typeface="Wingdings" pitchFamily="2" charset="2"/>
              <a:buNone/>
            </a:pPr>
            <a:r>
              <a:rPr lang="en-GB" sz="2800" dirty="0"/>
              <a:t>A</a:t>
            </a:r>
            <a:r>
              <a:rPr lang="en-GB" sz="2800" dirty="0" smtClean="0"/>
              <a:t>ttach a figure to any reference in the Endnote Library</a:t>
            </a:r>
          </a:p>
          <a:p>
            <a:pPr eaLnBrk="1" hangingPunct="1">
              <a:buFont typeface="Wingdings" pitchFamily="2" charset="2"/>
              <a:buNone/>
            </a:pPr>
            <a:r>
              <a:rPr lang="en-GB" sz="2800" dirty="0" smtClean="0"/>
              <a:t>The 'figure' can be:</a:t>
            </a:r>
          </a:p>
          <a:p>
            <a:pPr eaLnBrk="1" hangingPunct="1"/>
            <a:r>
              <a:rPr lang="en-GB" sz="2800" dirty="0" smtClean="0"/>
              <a:t>an image file (JPEG, GIF, TIFF, BMP)</a:t>
            </a:r>
          </a:p>
          <a:p>
            <a:pPr eaLnBrk="1" hangingPunct="1"/>
            <a:r>
              <a:rPr lang="en-GB" sz="2800" dirty="0" smtClean="0"/>
              <a:t>a multimedia file (MOV, QuickTime)</a:t>
            </a:r>
          </a:p>
          <a:p>
            <a:pPr eaLnBrk="1" hangingPunct="1">
              <a:buFont typeface="Wingdings" pitchFamily="2" charset="2"/>
              <a:buNone/>
            </a:pPr>
            <a:endParaRPr lang="en-GB" sz="2800" dirty="0" smtClean="0"/>
          </a:p>
          <a:p>
            <a:pPr eaLnBrk="1" hangingPunct="1">
              <a:buFont typeface="Wingdings" pitchFamily="2" charset="2"/>
              <a:buNone/>
            </a:pPr>
            <a:r>
              <a:rPr lang="en-GB" sz="2800" dirty="0" smtClean="0"/>
              <a:t> Audio files can also be added (WAV, MP3)</a:t>
            </a:r>
          </a:p>
          <a:p>
            <a:pPr eaLnBrk="1" hangingPunct="1">
              <a:buFont typeface="Wingdings" pitchFamily="2" charset="2"/>
              <a:buNone/>
            </a:pPr>
            <a:endParaRPr lang="en-GB" sz="2800" dirty="0" smtClean="0"/>
          </a:p>
          <a:p>
            <a:pPr eaLnBrk="1" hangingPunct="1">
              <a:buFont typeface="Wingdings" pitchFamily="2" charset="2"/>
              <a:buNone/>
            </a:pPr>
            <a:endParaRPr lang="en-GB" sz="2800" b="0" dirty="0" smtClean="0"/>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animEffect transition="in" filter="fade">
                                      <p:cBhvr>
                                        <p:cTn id="11" dur="2000"/>
                                        <p:tgtEl>
                                          <p:spTgt spid="61443">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animEffect transition="in" filter="fade">
                                      <p:cBhvr>
                                        <p:cTn id="15" dur="2000"/>
                                        <p:tgtEl>
                                          <p:spTgt spid="61443">
                                            <p:txEl>
                                              <p:pRg st="2" end="2"/>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animEffect transition="in" filter="fade">
                                      <p:cBhvr>
                                        <p:cTn id="19" dur="2000"/>
                                        <p:tgtEl>
                                          <p:spTgt spid="61443">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1443">
                                            <p:txEl>
                                              <p:pRg st="5" end="5"/>
                                            </p:txEl>
                                          </p:spTgt>
                                        </p:tgtEl>
                                        <p:attrNameLst>
                                          <p:attrName>style.visibility</p:attrName>
                                        </p:attrNameLst>
                                      </p:cBhvr>
                                      <p:to>
                                        <p:strVal val="visible"/>
                                      </p:to>
                                    </p:set>
                                    <p:animEffect transition="in" filter="fade">
                                      <p:cBhvr>
                                        <p:cTn id="23" dur="2000"/>
                                        <p:tgtEl>
                                          <p:spTgt spid="61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4"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D58FAF74-CD6A-4219-94A8-999A949DA6A5}" type="slidenum">
              <a:rPr lang="en-GB" sz="1400">
                <a:latin typeface="Lucida Sans" pitchFamily="34" charset="0"/>
              </a:rPr>
              <a:pPr algn="r"/>
              <a:t>79</a:t>
            </a:fld>
            <a:endParaRPr lang="en-GB" sz="1400">
              <a:latin typeface="Lucida Sans" pitchFamily="34" charset="0"/>
            </a:endParaRPr>
          </a:p>
        </p:txBody>
      </p:sp>
      <p:pic>
        <p:nvPicPr>
          <p:cNvPr id="79877" name="Picture 5" descr="facebook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2781300"/>
            <a:ext cx="4248150" cy="3186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8" name="Line 6"/>
          <p:cNvSpPr>
            <a:spLocks noChangeShapeType="1"/>
          </p:cNvSpPr>
          <p:nvPr/>
        </p:nvSpPr>
        <p:spPr bwMode="auto">
          <a:xfrm flipV="1">
            <a:off x="2268215" y="3203575"/>
            <a:ext cx="1588" cy="8270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3128" name="Text Box 8"/>
          <p:cNvSpPr txBox="1">
            <a:spLocks noChangeArrowheads="1"/>
          </p:cNvSpPr>
          <p:nvPr/>
        </p:nvSpPr>
        <p:spPr bwMode="auto">
          <a:xfrm>
            <a:off x="323528" y="3995737"/>
            <a:ext cx="3313112"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Open the reference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fade">
                                      <p:cBhvr>
                                        <p:cTn id="7" dur="2000"/>
                                        <p:tgtEl>
                                          <p:spTgt spid="7987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3128"/>
                                        </p:tgtEl>
                                        <p:attrNameLst>
                                          <p:attrName>style.visibility</p:attrName>
                                        </p:attrNameLst>
                                      </p:cBhvr>
                                      <p:to>
                                        <p:strVal val="visible"/>
                                      </p:to>
                                    </p:set>
                                    <p:animEffect transition="in" filter="fade">
                                      <p:cBhvr>
                                        <p:cTn id="11" dur="2000"/>
                                        <p:tgtEl>
                                          <p:spTgt spid="13312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9878"/>
                                        </p:tgtEl>
                                        <p:attrNameLst>
                                          <p:attrName>style.visibility</p:attrName>
                                        </p:attrNameLst>
                                      </p:cBhvr>
                                      <p:to>
                                        <p:strVal val="visible"/>
                                      </p:to>
                                    </p:set>
                                    <p:animEffect transition="in" filter="fade">
                                      <p:cBhvr>
                                        <p:cTn id="15" dur="20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animBg="1"/>
      <p:bldP spid="1331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135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3"/>
          <p:cNvSpPr txBox="1">
            <a:spLocks noChangeArrowheads="1"/>
          </p:cNvSpPr>
          <p:nvPr/>
        </p:nvSpPr>
        <p:spPr bwMode="auto">
          <a:xfrm>
            <a:off x="4211638" y="3068638"/>
            <a:ext cx="40322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Make choices about the punctuation of initials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385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58"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B452F01F-D0F3-4D82-A24C-FE74969DC506}" type="slidenum">
              <a:rPr lang="en-GB" sz="1400">
                <a:latin typeface="Lucida Sans" pitchFamily="34" charset="0"/>
              </a:rPr>
              <a:pPr algn="r"/>
              <a:t>80</a:t>
            </a:fld>
            <a:endParaRPr lang="en-GB" sz="1400">
              <a:latin typeface="Lucida Sans" pitchFamily="34" charset="0"/>
            </a:endParaRPr>
          </a:p>
        </p:txBody>
      </p:sp>
      <p:sp>
        <p:nvSpPr>
          <p:cNvPr id="69640" name="Line 8"/>
          <p:cNvSpPr>
            <a:spLocks noChangeShapeType="1"/>
          </p:cNvSpPr>
          <p:nvPr/>
        </p:nvSpPr>
        <p:spPr bwMode="auto">
          <a:xfrm flipH="1" flipV="1">
            <a:off x="1008062" y="4330699"/>
            <a:ext cx="1258887" cy="5762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5175" name="Text Box 7"/>
          <p:cNvSpPr txBox="1">
            <a:spLocks noChangeArrowheads="1"/>
          </p:cNvSpPr>
          <p:nvPr/>
        </p:nvSpPr>
        <p:spPr bwMode="auto">
          <a:xfrm>
            <a:off x="2051049" y="4510087"/>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Scroll down to the 'Figure' 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5"/>
                                        </p:tgtEl>
                                        <p:attrNameLst>
                                          <p:attrName>style.visibility</p:attrName>
                                        </p:attrNameLst>
                                      </p:cBhvr>
                                      <p:to>
                                        <p:strVal val="visible"/>
                                      </p:to>
                                    </p:set>
                                    <p:animEffect transition="in" filter="fade">
                                      <p:cBhvr>
                                        <p:cTn id="7" dur="2000"/>
                                        <p:tgtEl>
                                          <p:spTgt spid="1351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9640"/>
                                        </p:tgtEl>
                                        <p:attrNameLst>
                                          <p:attrName>style.visibility</p:attrName>
                                        </p:attrNameLst>
                                      </p:cBhvr>
                                      <p:to>
                                        <p:strVal val="visible"/>
                                      </p:to>
                                    </p:set>
                                    <p:animEffect transition="in" filter="fade">
                                      <p:cBhvr>
                                        <p:cTn id="11" dur="20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animBg="1"/>
      <p:bldP spid="13517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2"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88DC13B-66D0-48E8-92CB-73B1ADC37DDE}" type="slidenum">
              <a:rPr lang="en-GB" sz="1400">
                <a:latin typeface="Lucida Sans" pitchFamily="34" charset="0"/>
              </a:rPr>
              <a:pPr algn="r"/>
              <a:t>81</a:t>
            </a:fld>
            <a:endParaRPr lang="en-GB" sz="1400">
              <a:latin typeface="Lucida Sans" pitchFamily="34" charset="0"/>
            </a:endParaRPr>
          </a:p>
        </p:txBody>
      </p:sp>
      <p:sp>
        <p:nvSpPr>
          <p:cNvPr id="137222" name="Oval 6"/>
          <p:cNvSpPr>
            <a:spLocks noChangeArrowheads="1"/>
          </p:cNvSpPr>
          <p:nvPr/>
        </p:nvSpPr>
        <p:spPr bwMode="auto">
          <a:xfrm>
            <a:off x="27772" y="3690300"/>
            <a:ext cx="4572000" cy="115093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7223" name="Text Box 7"/>
          <p:cNvSpPr txBox="1">
            <a:spLocks noChangeArrowheads="1"/>
          </p:cNvSpPr>
          <p:nvPr/>
        </p:nvSpPr>
        <p:spPr bwMode="auto">
          <a:xfrm>
            <a:off x="3924300" y="1628775"/>
            <a:ext cx="48244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'References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Figure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Attach Figure' or right-click in the 'Figure' </a:t>
            </a:r>
            <a:r>
              <a:rPr lang="en-GB" sz="2400" b="1" dirty="0" smtClean="0">
                <a:solidFill>
                  <a:srgbClr val="000000"/>
                </a:solidFill>
                <a:latin typeface="Lucida Sans" pitchFamily="34" charset="0"/>
              </a:rPr>
              <a:t>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fade">
                                      <p:cBhvr>
                                        <p:cTn id="7" dur="2000"/>
                                        <p:tgtEl>
                                          <p:spTgt spid="13722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7222"/>
                                        </p:tgtEl>
                                        <p:attrNameLst>
                                          <p:attrName>style.visibility</p:attrName>
                                        </p:attrNameLst>
                                      </p:cBhvr>
                                      <p:to>
                                        <p:strVal val="visible"/>
                                      </p:to>
                                    </p:set>
                                    <p:animEffect transition="in" filter="fade">
                                      <p:cBhvr>
                                        <p:cTn id="11" dur="20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nimBg="1"/>
      <p:bldP spid="13722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6"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AA56940-0BA1-4E26-AA1E-24FF53FD5D06}" type="slidenum">
              <a:rPr lang="en-GB" sz="1400">
                <a:latin typeface="Lucida Sans" pitchFamily="34" charset="0"/>
              </a:rPr>
              <a:pPr algn="r"/>
              <a:t>82</a:t>
            </a:fld>
            <a:endParaRPr lang="en-GB" sz="1400">
              <a:latin typeface="Lucida Sans" pitchFamily="34" charset="0"/>
            </a:endParaRPr>
          </a:p>
        </p:txBody>
      </p:sp>
      <p:sp>
        <p:nvSpPr>
          <p:cNvPr id="75784" name="Line 8"/>
          <p:cNvSpPr>
            <a:spLocks noChangeShapeType="1"/>
          </p:cNvSpPr>
          <p:nvPr/>
        </p:nvSpPr>
        <p:spPr bwMode="auto">
          <a:xfrm flipH="1" flipV="1">
            <a:off x="6084887" y="3394076"/>
            <a:ext cx="828675" cy="19081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9271" name="Text Box 7"/>
          <p:cNvSpPr txBox="1">
            <a:spLocks noChangeArrowheads="1"/>
          </p:cNvSpPr>
          <p:nvPr/>
        </p:nvSpPr>
        <p:spPr bwMode="auto">
          <a:xfrm>
            <a:off x="5040312" y="4941888"/>
            <a:ext cx="36734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'Choose File' to browse for the figure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9271"/>
                                        </p:tgtEl>
                                        <p:attrNameLst>
                                          <p:attrName>style.visibility</p:attrName>
                                        </p:attrNameLst>
                                      </p:cBhvr>
                                      <p:to>
                                        <p:strVal val="visible"/>
                                      </p:to>
                                    </p:set>
                                    <p:animEffect transition="in" filter="fade">
                                      <p:cBhvr>
                                        <p:cTn id="7" dur="2000"/>
                                        <p:tgtEl>
                                          <p:spTgt spid="13927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5784"/>
                                        </p:tgtEl>
                                        <p:attrNameLst>
                                          <p:attrName>style.visibility</p:attrName>
                                        </p:attrNameLst>
                                      </p:cBhvr>
                                      <p:to>
                                        <p:strVal val="visible"/>
                                      </p:to>
                                    </p:set>
                                    <p:animEffect transition="in" filter="fade">
                                      <p:cBhvr>
                                        <p:cTn id="11" dur="2000"/>
                                        <p:tgtEl>
                                          <p:spTgt spid="75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13927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164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0"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E8FBD6ED-CA08-4F33-BA61-CC797BB71E25}" type="slidenum">
              <a:rPr lang="en-GB" sz="1400">
                <a:latin typeface="Lucida Sans" pitchFamily="34" charset="0"/>
              </a:rPr>
              <a:pPr algn="r"/>
              <a:t>83</a:t>
            </a:fld>
            <a:endParaRPr lang="en-GB" sz="1400">
              <a:latin typeface="Lucida Sans" pitchFamily="34" charset="0"/>
            </a:endParaRPr>
          </a:p>
        </p:txBody>
      </p:sp>
      <p:sp>
        <p:nvSpPr>
          <p:cNvPr id="141318" name="Oval 6"/>
          <p:cNvSpPr>
            <a:spLocks noChangeArrowheads="1"/>
          </p:cNvSpPr>
          <p:nvPr/>
        </p:nvSpPr>
        <p:spPr bwMode="auto">
          <a:xfrm>
            <a:off x="3563888" y="3460647"/>
            <a:ext cx="1296144" cy="1048471"/>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1319" name="Oval 7"/>
          <p:cNvSpPr>
            <a:spLocks noChangeArrowheads="1"/>
          </p:cNvSpPr>
          <p:nvPr/>
        </p:nvSpPr>
        <p:spPr bwMode="auto">
          <a:xfrm>
            <a:off x="5652120" y="5491957"/>
            <a:ext cx="1008063" cy="46831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1320" name="Text Box 8"/>
          <p:cNvSpPr txBox="1">
            <a:spLocks noChangeArrowheads="1"/>
          </p:cNvSpPr>
          <p:nvPr/>
        </p:nvSpPr>
        <p:spPr bwMode="auto">
          <a:xfrm>
            <a:off x="539750" y="5300663"/>
            <a:ext cx="35274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Locate the image file, and click 'Open'</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fade">
                                      <p:cBhvr>
                                        <p:cTn id="7" dur="2000"/>
                                        <p:tgtEl>
                                          <p:spTgt spid="1413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1318"/>
                                        </p:tgtEl>
                                        <p:attrNameLst>
                                          <p:attrName>style.visibility</p:attrName>
                                        </p:attrNameLst>
                                      </p:cBhvr>
                                      <p:to>
                                        <p:strVal val="visible"/>
                                      </p:to>
                                    </p:set>
                                    <p:animEffect transition="in" filter="fade">
                                      <p:cBhvr>
                                        <p:cTn id="11" dur="2000"/>
                                        <p:tgtEl>
                                          <p:spTgt spid="14131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1319"/>
                                        </p:tgtEl>
                                        <p:attrNameLst>
                                          <p:attrName>style.visibility</p:attrName>
                                        </p:attrNameLst>
                                      </p:cBhvr>
                                      <p:to>
                                        <p:strVal val="visible"/>
                                      </p:to>
                                    </p:set>
                                    <p:animEffect transition="in" filter="fade">
                                      <p:cBhvr>
                                        <p:cTn id="15" dur="20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animBg="1"/>
      <p:bldP spid="141319" grpId="0" animBg="1"/>
      <p:bldP spid="14132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30" y="-1"/>
            <a:ext cx="9141270" cy="685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4"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A073517-5A0C-4A04-9183-6B82E68C3A23}" type="slidenum">
              <a:rPr lang="en-GB" sz="1400">
                <a:latin typeface="Lucida Sans" pitchFamily="34" charset="0"/>
              </a:rPr>
              <a:pPr algn="r"/>
              <a:t>84</a:t>
            </a:fld>
            <a:endParaRPr lang="en-GB" sz="1400">
              <a:latin typeface="Lucida Sans" pitchFamily="34" charset="0"/>
            </a:endParaRPr>
          </a:p>
        </p:txBody>
      </p:sp>
      <p:sp>
        <p:nvSpPr>
          <p:cNvPr id="143367" name="Line 7"/>
          <p:cNvSpPr>
            <a:spLocks noChangeShapeType="1"/>
          </p:cNvSpPr>
          <p:nvPr/>
        </p:nvSpPr>
        <p:spPr bwMode="auto">
          <a:xfrm flipH="1" flipV="1">
            <a:off x="1225166" y="5474245"/>
            <a:ext cx="1868439" cy="5048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cxnSp>
        <p:nvCxnSpPr>
          <p:cNvPr id="4" name="Straight Arrow Connector 3"/>
          <p:cNvCxnSpPr/>
          <p:nvPr/>
        </p:nvCxnSpPr>
        <p:spPr>
          <a:xfrm flipH="1">
            <a:off x="1214105" y="3565044"/>
            <a:ext cx="2088232" cy="654943"/>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43368" name="Text Box 8"/>
          <p:cNvSpPr txBox="1">
            <a:spLocks noChangeArrowheads="1"/>
          </p:cNvSpPr>
          <p:nvPr/>
        </p:nvSpPr>
        <p:spPr bwMode="auto">
          <a:xfrm>
            <a:off x="2654935" y="2923843"/>
            <a:ext cx="48244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A thumbnail of the image is inserted in the 'Figure' field</a:t>
            </a:r>
            <a:endParaRPr lang="en-GB" sz="2400" b="1" dirty="0">
              <a:latin typeface="Lucida Sans" pitchFamily="34" charset="0"/>
            </a:endParaRPr>
          </a:p>
        </p:txBody>
      </p:sp>
      <p:sp>
        <p:nvSpPr>
          <p:cNvPr id="143369" name="Text Box 9"/>
          <p:cNvSpPr txBox="1">
            <a:spLocks noChangeArrowheads="1"/>
          </p:cNvSpPr>
          <p:nvPr/>
        </p:nvSpPr>
        <p:spPr bwMode="auto">
          <a:xfrm>
            <a:off x="2590220" y="5301208"/>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a title for the figure in the 'Caption' 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fade">
                                      <p:cBhvr>
                                        <p:cTn id="7" dur="2000"/>
                                        <p:tgtEl>
                                          <p:spTgt spid="14336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3369"/>
                                        </p:tgtEl>
                                        <p:attrNameLst>
                                          <p:attrName>style.visibility</p:attrName>
                                        </p:attrNameLst>
                                      </p:cBhvr>
                                      <p:to>
                                        <p:strVal val="visible"/>
                                      </p:to>
                                    </p:set>
                                    <p:animEffect transition="in" filter="fade">
                                      <p:cBhvr>
                                        <p:cTn id="15" dur="2000"/>
                                        <p:tgtEl>
                                          <p:spTgt spid="143369"/>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3367"/>
                                        </p:tgtEl>
                                        <p:attrNameLst>
                                          <p:attrName>style.visibility</p:attrName>
                                        </p:attrNameLst>
                                      </p:cBhvr>
                                      <p:to>
                                        <p:strVal val="visible"/>
                                      </p:to>
                                    </p:set>
                                    <p:animEffect transition="in" filter="fade">
                                      <p:cBhvr>
                                        <p:cTn id="19"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7" grpId="0" animBg="1"/>
      <p:bldP spid="143368" grpId="0" animBg="1"/>
      <p:bldP spid="14336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figures in Word documents</a:t>
            </a:r>
            <a:endParaRPr lang="en-GB"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85</a:t>
            </a:fld>
            <a:endParaRPr lang="en-GB"/>
          </a:p>
        </p:txBody>
      </p:sp>
    </p:spTree>
    <p:extLst>
      <p:ext uri="{BB962C8B-B14F-4D97-AF65-F5344CB8AC3E}">
        <p14:creationId xmlns:p14="http://schemas.microsoft.com/office/powerpoint/2010/main" val="3557748583"/>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9" name="Slide Number Placeholder 3"/>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B4E5350-33C7-467C-9627-8162D877E860}" type="slidenum">
              <a:rPr lang="en-GB" sz="1400">
                <a:latin typeface="Lucida Sans" pitchFamily="34" charset="0"/>
              </a:rPr>
              <a:pPr algn="r"/>
              <a:t>86</a:t>
            </a:fld>
            <a:endParaRPr lang="en-GB" sz="1400">
              <a:latin typeface="Lucida Sans" pitchFamily="34" charset="0"/>
            </a:endParaRPr>
          </a:p>
        </p:txBody>
      </p:sp>
      <p:sp>
        <p:nvSpPr>
          <p:cNvPr id="145414" name="Line 6"/>
          <p:cNvSpPr>
            <a:spLocks noChangeShapeType="1"/>
          </p:cNvSpPr>
          <p:nvPr/>
        </p:nvSpPr>
        <p:spPr bwMode="auto">
          <a:xfrm flipH="1" flipV="1">
            <a:off x="5526879" y="476672"/>
            <a:ext cx="1350169" cy="23460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45415" name="Rectangle 7"/>
          <p:cNvSpPr>
            <a:spLocks noChangeArrowheads="1"/>
          </p:cNvSpPr>
          <p:nvPr/>
        </p:nvSpPr>
        <p:spPr bwMode="auto">
          <a:xfrm>
            <a:off x="6516216" y="332656"/>
            <a:ext cx="1944216" cy="757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pPr algn="ctr" eaLnBrk="0" hangingPunct="0"/>
            <a:r>
              <a:rPr lang="en-GB" sz="2400" b="1" dirty="0">
                <a:solidFill>
                  <a:srgbClr val="000000"/>
                </a:solidFill>
                <a:latin typeface="Lucida Sans" pitchFamily="34" charset="0"/>
              </a:rPr>
              <a:t>Endnote </a:t>
            </a:r>
            <a:r>
              <a:rPr lang="en-GB" sz="2400" b="1" dirty="0" smtClean="0">
                <a:solidFill>
                  <a:srgbClr val="000000"/>
                </a:solidFill>
                <a:latin typeface="Lucida Sans" pitchFamily="34" charset="0"/>
              </a:rPr>
              <a:t>X6</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5"/>
                                        </p:tgtEl>
                                        <p:attrNameLst>
                                          <p:attrName>style.visibility</p:attrName>
                                        </p:attrNameLst>
                                      </p:cBhvr>
                                      <p:to>
                                        <p:strVal val="visible"/>
                                      </p:to>
                                    </p:set>
                                    <p:animEffect transition="in" filter="fade">
                                      <p:cBhvr>
                                        <p:cTn id="7" dur="2000"/>
                                        <p:tgtEl>
                                          <p:spTgt spid="14541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5414"/>
                                        </p:tgtEl>
                                        <p:attrNameLst>
                                          <p:attrName>style.visibility</p:attrName>
                                        </p:attrNameLst>
                                      </p:cBhvr>
                                      <p:to>
                                        <p:strVal val="visible"/>
                                      </p:to>
                                    </p:set>
                                    <p:animEffect transition="in" filter="fade">
                                      <p:cBhvr>
                                        <p:cTn id="11" dur="20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nimBg="1"/>
      <p:bldP spid="1454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3"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3E0746F-4B5C-4740-AE9B-EF30A85E10D1}" type="slidenum">
              <a:rPr lang="en-GB" sz="1400">
                <a:latin typeface="Lucida Sans" pitchFamily="34" charset="0"/>
              </a:rPr>
              <a:pPr algn="r"/>
              <a:t>87</a:t>
            </a:fld>
            <a:endParaRPr lang="en-GB" sz="1400">
              <a:latin typeface="Lucida Sans" pitchFamily="34" charset="0"/>
            </a:endParaRPr>
          </a:p>
        </p:txBody>
      </p:sp>
      <p:sp>
        <p:nvSpPr>
          <p:cNvPr id="147461" name="Oval 5"/>
          <p:cNvSpPr>
            <a:spLocks noChangeArrowheads="1"/>
          </p:cNvSpPr>
          <p:nvPr/>
        </p:nvSpPr>
        <p:spPr bwMode="auto">
          <a:xfrm>
            <a:off x="39688" y="1335088"/>
            <a:ext cx="1651992" cy="509736"/>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7463" name="Text Box 7"/>
          <p:cNvSpPr txBox="1">
            <a:spLocks noChangeArrowheads="1"/>
          </p:cNvSpPr>
          <p:nvPr/>
        </p:nvSpPr>
        <p:spPr bwMode="auto">
          <a:xfrm>
            <a:off x="4067175" y="333375"/>
            <a:ext cx="3961209"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Go to 'Insert Citation </a:t>
            </a:r>
            <a:r>
              <a:rPr lang="en-GB" sz="2400" b="1" dirty="0" smtClean="0">
                <a:solidFill>
                  <a:srgbClr val="000000"/>
                </a:solidFill>
                <a:latin typeface="Lucida Sans" pitchFamily="34" charset="0"/>
                <a:sym typeface="Wingdings"/>
              </a:rPr>
              <a:t></a:t>
            </a:r>
            <a:r>
              <a:rPr lang="en-GB" sz="2400" b="1" dirty="0" smtClean="0">
                <a:solidFill>
                  <a:srgbClr val="000000"/>
                </a:solidFill>
                <a:latin typeface="Lucida Sans" pitchFamily="34" charset="0"/>
              </a:rPr>
              <a:t> Find </a:t>
            </a:r>
            <a:r>
              <a:rPr lang="en-GB" sz="2400" b="1" dirty="0">
                <a:solidFill>
                  <a:srgbClr val="000000"/>
                </a:solidFill>
                <a:latin typeface="Lucida Sans" pitchFamily="34" charset="0"/>
              </a:rPr>
              <a:t>Figure'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7463"/>
                                        </p:tgtEl>
                                        <p:attrNameLst>
                                          <p:attrName>style.visibility</p:attrName>
                                        </p:attrNameLst>
                                      </p:cBhvr>
                                      <p:to>
                                        <p:strVal val="visible"/>
                                      </p:to>
                                    </p:set>
                                    <p:animEffect transition="in" filter="fade">
                                      <p:cBhvr>
                                        <p:cTn id="7" dur="2000"/>
                                        <p:tgtEl>
                                          <p:spTgt spid="14746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7461"/>
                                        </p:tgtEl>
                                        <p:attrNameLst>
                                          <p:attrName>style.visibility</p:attrName>
                                        </p:attrNameLst>
                                      </p:cBhvr>
                                      <p:to>
                                        <p:strVal val="visible"/>
                                      </p:to>
                                    </p:set>
                                    <p:animEffect transition="in" filter="fade">
                                      <p:cBhvr>
                                        <p:cTn id="11" dur="20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P spid="14746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7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1282B926-84C0-46E5-BB18-80547F5CA8BA}" type="slidenum">
              <a:rPr lang="en-GB" sz="1400">
                <a:latin typeface="Lucida Sans" pitchFamily="34" charset="0"/>
              </a:rPr>
              <a:pPr algn="r"/>
              <a:t>88</a:t>
            </a:fld>
            <a:endParaRPr lang="en-GB" sz="1400">
              <a:latin typeface="Lucida Sans" pitchFamily="34" charset="0"/>
            </a:endParaRPr>
          </a:p>
        </p:txBody>
      </p:sp>
      <p:cxnSp>
        <p:nvCxnSpPr>
          <p:cNvPr id="5" name="Straight Arrow Connector 4"/>
          <p:cNvCxnSpPr/>
          <p:nvPr/>
        </p:nvCxnSpPr>
        <p:spPr>
          <a:xfrm flipH="1" flipV="1">
            <a:off x="4067175" y="1592796"/>
            <a:ext cx="1944985" cy="118813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49511" name="Text Box 7"/>
          <p:cNvSpPr txBox="1">
            <a:spLocks noChangeArrowheads="1"/>
          </p:cNvSpPr>
          <p:nvPr/>
        </p:nvSpPr>
        <p:spPr bwMode="auto">
          <a:xfrm>
            <a:off x="4067175" y="2492375"/>
            <a:ext cx="48260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Enter keywords from the caption text, and click 'Find'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88</a:t>
            </a:fld>
            <a:endParaRPr lang="en-GB"/>
          </a:p>
        </p:txBody>
      </p:sp>
      <p:sp>
        <p:nvSpPr>
          <p:cNvPr id="3" name="Oval 2"/>
          <p:cNvSpPr/>
          <p:nvPr/>
        </p:nvSpPr>
        <p:spPr>
          <a:xfrm>
            <a:off x="1475656" y="1196752"/>
            <a:ext cx="151216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9511"/>
                                        </p:tgtEl>
                                        <p:attrNameLst>
                                          <p:attrName>style.visibility</p:attrName>
                                        </p:attrNameLst>
                                      </p:cBhvr>
                                      <p:to>
                                        <p:strVal val="visible"/>
                                      </p:to>
                                    </p:set>
                                    <p:animEffect transition="in" filter="fade">
                                      <p:cBhvr>
                                        <p:cTn id="7" dur="2000"/>
                                        <p:tgtEl>
                                          <p:spTgt spid="1495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060F6A8-37B1-4A19-BD3E-7C9C6E1AD903}" type="slidenum">
              <a:rPr lang="en-GB" sz="1400">
                <a:latin typeface="Lucida Sans" pitchFamily="34" charset="0"/>
              </a:rPr>
              <a:pPr algn="r"/>
              <a:t>89</a:t>
            </a:fld>
            <a:endParaRPr lang="en-GB" sz="1400">
              <a:latin typeface="Lucida Sans" pitchFamily="34" charset="0"/>
            </a:endParaRPr>
          </a:p>
        </p:txBody>
      </p:sp>
      <p:sp>
        <p:nvSpPr>
          <p:cNvPr id="151558" name="Line 6"/>
          <p:cNvSpPr>
            <a:spLocks noChangeShapeType="1"/>
          </p:cNvSpPr>
          <p:nvPr/>
        </p:nvSpPr>
        <p:spPr bwMode="auto">
          <a:xfrm flipH="1" flipV="1">
            <a:off x="6192837" y="1852612"/>
            <a:ext cx="828675" cy="4683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51560" name="Line 8"/>
          <p:cNvSpPr>
            <a:spLocks noChangeShapeType="1"/>
          </p:cNvSpPr>
          <p:nvPr/>
        </p:nvSpPr>
        <p:spPr bwMode="auto">
          <a:xfrm flipH="1">
            <a:off x="6012160" y="2932112"/>
            <a:ext cx="1188738" cy="208106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1559" name="Text Box 7"/>
          <p:cNvSpPr txBox="1">
            <a:spLocks noChangeArrowheads="1"/>
          </p:cNvSpPr>
          <p:nvPr/>
        </p:nvSpPr>
        <p:spPr bwMode="auto">
          <a:xfrm>
            <a:off x="4824412" y="2284412"/>
            <a:ext cx="41052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required image, and click 'Insert'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9"/>
                                        </p:tgtEl>
                                        <p:attrNameLst>
                                          <p:attrName>style.visibility</p:attrName>
                                        </p:attrNameLst>
                                      </p:cBhvr>
                                      <p:to>
                                        <p:strVal val="visible"/>
                                      </p:to>
                                    </p:set>
                                    <p:animEffect transition="in" filter="fade">
                                      <p:cBhvr>
                                        <p:cTn id="7" dur="2000"/>
                                        <p:tgtEl>
                                          <p:spTgt spid="15155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1558"/>
                                        </p:tgtEl>
                                        <p:attrNameLst>
                                          <p:attrName>style.visibility</p:attrName>
                                        </p:attrNameLst>
                                      </p:cBhvr>
                                      <p:to>
                                        <p:strVal val="visible"/>
                                      </p:to>
                                    </p:set>
                                    <p:animEffect transition="in" filter="fade">
                                      <p:cBhvr>
                                        <p:cTn id="11" dur="2000"/>
                                        <p:tgtEl>
                                          <p:spTgt spid="15155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51560"/>
                                        </p:tgtEl>
                                        <p:attrNameLst>
                                          <p:attrName>style.visibility</p:attrName>
                                        </p:attrNameLst>
                                      </p:cBhvr>
                                      <p:to>
                                        <p:strVal val="visible"/>
                                      </p:to>
                                    </p:set>
                                    <p:animEffect transition="in" filter="fade">
                                      <p:cBhvr>
                                        <p:cTn id="15" dur="2000"/>
                                        <p:tgtEl>
                                          <p:spTgt spid="15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p:bldP spid="151560" grpId="0" animBg="1"/>
      <p:bldP spid="1515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8296"/>
            <a:ext cx="9119605" cy="683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ext Box 3"/>
          <p:cNvSpPr txBox="1">
            <a:spLocks noChangeArrowheads="1"/>
          </p:cNvSpPr>
          <p:nvPr/>
        </p:nvSpPr>
        <p:spPr bwMode="auto">
          <a:xfrm>
            <a:off x="4716463" y="3429000"/>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Choose 'Headline Style' to capitalize major words, 'Sentence Style' for initial words only, or leave titles as they were typed in.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5"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3ABBFBD1-ACF7-42E2-A2F7-9FF06C5869DD}" type="slidenum">
              <a:rPr lang="en-GB" sz="1400">
                <a:latin typeface="Lucida Sans" pitchFamily="34" charset="0"/>
              </a:rPr>
              <a:pPr algn="r"/>
              <a:t>90</a:t>
            </a:fld>
            <a:endParaRPr lang="en-GB" sz="1400">
              <a:latin typeface="Lucida Sans" pitchFamily="34" charset="0"/>
            </a:endParaRPr>
          </a:p>
        </p:txBody>
      </p:sp>
      <p:cxnSp>
        <p:nvCxnSpPr>
          <p:cNvPr id="4" name="Straight Arrow Connector 3"/>
          <p:cNvCxnSpPr/>
          <p:nvPr/>
        </p:nvCxnSpPr>
        <p:spPr>
          <a:xfrm flipH="1">
            <a:off x="5652120" y="1700808"/>
            <a:ext cx="1224930" cy="144016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53606" name="Text Box 6"/>
          <p:cNvSpPr txBox="1">
            <a:spLocks noChangeArrowheads="1"/>
          </p:cNvSpPr>
          <p:nvPr/>
        </p:nvSpPr>
        <p:spPr bwMode="auto">
          <a:xfrm>
            <a:off x="4716463" y="333375"/>
            <a:ext cx="4105275"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image, with caption, is inserted at the next paragraph break following the insertion point</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fade">
                                      <p:cBhvr>
                                        <p:cTn id="7" dur="2000"/>
                                        <p:tgtEl>
                                          <p:spTgt spid="15360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smtClean="0"/>
              <a:t>Working with tables and charts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91</a:t>
            </a:fld>
            <a:endParaRPr lang="en-GB"/>
          </a:p>
        </p:txBody>
      </p:sp>
    </p:spTree>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7BF62BC4-38F0-4F69-B619-1D6B7B0A3143}" type="slidenum">
              <a:rPr lang="en-GB" sz="1400">
                <a:latin typeface="Lucida Sans" pitchFamily="34" charset="0"/>
              </a:rPr>
              <a:pPr algn="r"/>
              <a:t>92</a:t>
            </a:fld>
            <a:endParaRPr lang="en-GB" sz="1400">
              <a:latin typeface="Lucida Sans" pitchFamily="34" charset="0"/>
            </a:endParaRPr>
          </a:p>
        </p:txBody>
      </p:sp>
      <p:sp>
        <p:nvSpPr>
          <p:cNvPr id="156676" name="Rectangle 11"/>
          <p:cNvSpPr>
            <a:spLocks noGrp="1" noChangeArrowheads="1"/>
          </p:cNvSpPr>
          <p:nvPr>
            <p:ph type="body" idx="4294967295"/>
          </p:nvPr>
        </p:nvSpPr>
        <p:spPr>
          <a:xfrm>
            <a:off x="358775" y="2205038"/>
            <a:ext cx="8426450" cy="3997325"/>
          </a:xfrm>
        </p:spPr>
        <p:txBody>
          <a:bodyPr/>
          <a:lstStyle/>
          <a:p>
            <a:pPr eaLnBrk="1" hangingPunct="1"/>
            <a:r>
              <a:rPr lang="en-GB" sz="3200" dirty="0" smtClean="0"/>
              <a:t>Charts or tables cannot be inserted into existing references in Endnote</a:t>
            </a:r>
          </a:p>
          <a:p>
            <a:pPr eaLnBrk="1" hangingPunct="1">
              <a:buFont typeface="Wingdings" pitchFamily="2" charset="2"/>
              <a:buNone/>
            </a:pPr>
            <a:endParaRPr lang="en-GB" sz="3200" dirty="0" smtClean="0"/>
          </a:p>
          <a:p>
            <a:pPr eaLnBrk="1" hangingPunct="1"/>
            <a:r>
              <a:rPr lang="en-GB" sz="3200" dirty="0" smtClean="0"/>
              <a:t> A separate reference must be created for each table or chart that you want to add.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676">
                                            <p:txEl>
                                              <p:pRg st="0" end="0"/>
                                            </p:txEl>
                                          </p:spTgt>
                                        </p:tgtEl>
                                        <p:attrNameLst>
                                          <p:attrName>style.visibility</p:attrName>
                                        </p:attrNameLst>
                                      </p:cBhvr>
                                      <p:to>
                                        <p:strVal val="visible"/>
                                      </p:to>
                                    </p:set>
                                    <p:animEffect transition="in" filter="fade">
                                      <p:cBhvr>
                                        <p:cTn id="7" dur="2000"/>
                                        <p:tgtEl>
                                          <p:spTgt spid="156676">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6676">
                                            <p:txEl>
                                              <p:pRg st="2" end="2"/>
                                            </p:txEl>
                                          </p:spTgt>
                                        </p:tgtEl>
                                        <p:attrNameLst>
                                          <p:attrName>style.visibility</p:attrName>
                                        </p:attrNameLst>
                                      </p:cBhvr>
                                      <p:to>
                                        <p:strVal val="visible"/>
                                      </p:to>
                                    </p:set>
                                    <p:animEffect transition="in" filter="fade">
                                      <p:cBhvr>
                                        <p:cTn id="11" dur="2000"/>
                                        <p:tgtEl>
                                          <p:spTgt spid="1566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638" name="Picture 9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9" name="Line 13"/>
          <p:cNvSpPr>
            <a:spLocks noChangeShapeType="1"/>
          </p:cNvSpPr>
          <p:nvPr/>
        </p:nvSpPr>
        <p:spPr bwMode="auto">
          <a:xfrm flipV="1">
            <a:off x="2627784" y="584200"/>
            <a:ext cx="0" cy="8286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58726" name="Text Box 6"/>
          <p:cNvSpPr txBox="1">
            <a:spLocks noChangeArrowheads="1"/>
          </p:cNvSpPr>
          <p:nvPr/>
        </p:nvSpPr>
        <p:spPr bwMode="auto">
          <a:xfrm>
            <a:off x="1224434" y="1196975"/>
            <a:ext cx="26638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'Add New Reference'</a:t>
            </a:r>
            <a:endParaRPr lang="en-GB" sz="2400" b="1" dirty="0">
              <a:latin typeface="Lucida Sans" pitchFamily="34" charset="0"/>
            </a:endParaRPr>
          </a:p>
        </p:txBody>
      </p:sp>
      <p:sp>
        <p:nvSpPr>
          <p:cNvPr id="158728" name="Text Box 8"/>
          <p:cNvSpPr txBox="1">
            <a:spLocks noChangeArrowheads="1"/>
          </p:cNvSpPr>
          <p:nvPr/>
        </p:nvSpPr>
        <p:spPr bwMode="auto">
          <a:xfrm>
            <a:off x="3348038" y="5805488"/>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This pie chart is in an Excel spreadsheet</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93</a:t>
            </a:fld>
            <a:endParaRPr lang="en-GB"/>
          </a:p>
        </p:txBody>
      </p:sp>
      <p:pic>
        <p:nvPicPr>
          <p:cNvPr id="108669" name="Picture 12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35231" y="2047875"/>
            <a:ext cx="3024555" cy="341398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8728"/>
                                        </p:tgtEl>
                                        <p:attrNameLst>
                                          <p:attrName>style.visibility</p:attrName>
                                        </p:attrNameLst>
                                      </p:cBhvr>
                                      <p:to>
                                        <p:strVal val="visible"/>
                                      </p:to>
                                    </p:set>
                                    <p:animEffect transition="in" filter="fade">
                                      <p:cBhvr>
                                        <p:cTn id="7" dur="2000"/>
                                        <p:tgtEl>
                                          <p:spTgt spid="15872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8726"/>
                                        </p:tgtEl>
                                        <p:attrNameLst>
                                          <p:attrName>style.visibility</p:attrName>
                                        </p:attrNameLst>
                                      </p:cBhvr>
                                      <p:to>
                                        <p:strVal val="visible"/>
                                      </p:to>
                                    </p:set>
                                    <p:animEffect transition="in" filter="fade">
                                      <p:cBhvr>
                                        <p:cTn id="11" dur="2000"/>
                                        <p:tgtEl>
                                          <p:spTgt spid="15872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9709"/>
                                        </p:tgtEl>
                                        <p:attrNameLst>
                                          <p:attrName>style.visibility</p:attrName>
                                        </p:attrNameLst>
                                      </p:cBhvr>
                                      <p:to>
                                        <p:strVal val="visible"/>
                                      </p:to>
                                    </p:set>
                                    <p:animEffect transition="in" filter="fade">
                                      <p:cBhvr>
                                        <p:cTn id="15" dur="2000"/>
                                        <p:tgtEl>
                                          <p:spTgt spid="2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nimBg="1"/>
      <p:bldP spid="158726" grpId="0" animBg="1"/>
      <p:bldP spid="15872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2" name="Line 6"/>
          <p:cNvSpPr>
            <a:spLocks noChangeShapeType="1"/>
          </p:cNvSpPr>
          <p:nvPr/>
        </p:nvSpPr>
        <p:spPr bwMode="auto">
          <a:xfrm flipH="1" flipV="1">
            <a:off x="2195736" y="2125662"/>
            <a:ext cx="1079500" cy="5048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0773" name="Text Box 5"/>
          <p:cNvSpPr txBox="1">
            <a:spLocks noChangeArrowheads="1"/>
          </p:cNvSpPr>
          <p:nvPr/>
        </p:nvSpPr>
        <p:spPr bwMode="auto">
          <a:xfrm>
            <a:off x="3203799" y="2270124"/>
            <a:ext cx="36718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Choose the Reference Type 'Chart or Table'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0773"/>
                                        </p:tgtEl>
                                        <p:attrNameLst>
                                          <p:attrName>style.visibility</p:attrName>
                                        </p:attrNameLst>
                                      </p:cBhvr>
                                      <p:to>
                                        <p:strVal val="visible"/>
                                      </p:to>
                                    </p:set>
                                    <p:animEffect transition="in" filter="fade">
                                      <p:cBhvr>
                                        <p:cTn id="7" dur="2000"/>
                                        <p:tgtEl>
                                          <p:spTgt spid="16077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0772"/>
                                        </p:tgtEl>
                                        <p:attrNameLst>
                                          <p:attrName>style.visibility</p:attrName>
                                        </p:attrNameLst>
                                      </p:cBhvr>
                                      <p:to>
                                        <p:strVal val="visible"/>
                                      </p:to>
                                    </p:set>
                                    <p:animEffect transition="in" filter="fade">
                                      <p:cBhvr>
                                        <p:cTn id="11" dur="20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nimBg="1"/>
      <p:bldP spid="16077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1" name="Line 17"/>
          <p:cNvSpPr>
            <a:spLocks noChangeShapeType="1"/>
          </p:cNvSpPr>
          <p:nvPr/>
        </p:nvSpPr>
        <p:spPr bwMode="auto">
          <a:xfrm flipH="1" flipV="1">
            <a:off x="1691679" y="908718"/>
            <a:ext cx="1188045" cy="68354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2823" name="Text Box 7"/>
          <p:cNvSpPr txBox="1">
            <a:spLocks noChangeArrowheads="1"/>
          </p:cNvSpPr>
          <p:nvPr/>
        </p:nvSpPr>
        <p:spPr bwMode="auto">
          <a:xfrm>
            <a:off x="2339975" y="1341438"/>
            <a:ext cx="3528169"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Click to attach figure</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95</a:t>
            </a:fld>
            <a:endParaRPr lang="en-GB"/>
          </a:p>
        </p:txBody>
      </p:sp>
      <p:sp>
        <p:nvSpPr>
          <p:cNvPr id="3" name="TextBox 2"/>
          <p:cNvSpPr txBox="1"/>
          <p:nvPr/>
        </p:nvSpPr>
        <p:spPr bwMode="auto">
          <a:xfrm>
            <a:off x="2343829" y="2852936"/>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Insert the bibliographic details</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2823"/>
                                        </p:tgtEl>
                                        <p:attrNameLst>
                                          <p:attrName>style.visibility</p:attrName>
                                        </p:attrNameLst>
                                      </p:cBhvr>
                                      <p:to>
                                        <p:strVal val="visible"/>
                                      </p:to>
                                    </p:set>
                                    <p:animEffect transition="in" filter="fade">
                                      <p:cBhvr>
                                        <p:cTn id="11" dur="2000"/>
                                        <p:tgtEl>
                                          <p:spTgt spid="162823"/>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2821"/>
                                        </p:tgtEl>
                                        <p:attrNameLst>
                                          <p:attrName>style.visibility</p:attrName>
                                        </p:attrNameLst>
                                      </p:cBhvr>
                                      <p:to>
                                        <p:strVal val="visible"/>
                                      </p:to>
                                    </p:set>
                                    <p:animEffect transition="in" filter="fade">
                                      <p:cBhvr>
                                        <p:cTn id="15" dur="20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animBg="1"/>
      <p:bldP spid="162823" grpId="0" animBg="1"/>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360" y="-34652"/>
            <a:ext cx="9190203" cy="689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Line 6"/>
          <p:cNvSpPr>
            <a:spLocks noChangeShapeType="1"/>
          </p:cNvSpPr>
          <p:nvPr/>
        </p:nvSpPr>
        <p:spPr bwMode="auto">
          <a:xfrm flipH="1" flipV="1">
            <a:off x="6156325" y="3213100"/>
            <a:ext cx="75565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4869" name="Text Box 5"/>
          <p:cNvSpPr txBox="1">
            <a:spLocks noChangeArrowheads="1"/>
          </p:cNvSpPr>
          <p:nvPr/>
        </p:nvSpPr>
        <p:spPr bwMode="auto">
          <a:xfrm>
            <a:off x="5688013" y="3897313"/>
            <a:ext cx="2914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Browse to locate  the file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869"/>
                                        </p:tgtEl>
                                        <p:attrNameLst>
                                          <p:attrName>style.visibility</p:attrName>
                                        </p:attrNameLst>
                                      </p:cBhvr>
                                      <p:to>
                                        <p:strVal val="visible"/>
                                      </p:to>
                                    </p:set>
                                    <p:animEffect transition="in" filter="fade">
                                      <p:cBhvr>
                                        <p:cTn id="7" dur="2000"/>
                                        <p:tgtEl>
                                          <p:spTgt spid="16486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8918"/>
                                        </p:tgtEl>
                                        <p:attrNameLst>
                                          <p:attrName>style.visibility</p:attrName>
                                        </p:attrNameLst>
                                      </p:cBhvr>
                                      <p:to>
                                        <p:strVal val="visible"/>
                                      </p:to>
                                    </p:set>
                                    <p:animEffect transition="in" filter="fade">
                                      <p:cBhvr>
                                        <p:cTn id="11" dur="20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P spid="16486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444" y="0"/>
            <a:ext cx="9173444" cy="688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6" name="Line 4"/>
          <p:cNvSpPr>
            <a:spLocks noChangeShapeType="1"/>
          </p:cNvSpPr>
          <p:nvPr/>
        </p:nvSpPr>
        <p:spPr bwMode="auto">
          <a:xfrm flipH="1">
            <a:off x="4341540" y="3224141"/>
            <a:ext cx="2592388" cy="12239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6917" name="Line 5"/>
          <p:cNvSpPr>
            <a:spLocks noChangeShapeType="1"/>
          </p:cNvSpPr>
          <p:nvPr/>
        </p:nvSpPr>
        <p:spPr bwMode="auto">
          <a:xfrm flipH="1">
            <a:off x="5979874" y="3014591"/>
            <a:ext cx="828092" cy="25746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6918" name="Text Box 6"/>
          <p:cNvSpPr txBox="1">
            <a:spLocks noChangeArrowheads="1"/>
          </p:cNvSpPr>
          <p:nvPr/>
        </p:nvSpPr>
        <p:spPr bwMode="auto">
          <a:xfrm>
            <a:off x="3942556" y="2589141"/>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Locate the file containing the chart, and click 'Open'</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6"/>
                                        </p:tgtEl>
                                        <p:attrNameLst>
                                          <p:attrName>style.visibility</p:attrName>
                                        </p:attrNameLst>
                                      </p:cBhvr>
                                      <p:to>
                                        <p:strVal val="visible"/>
                                      </p:to>
                                    </p:set>
                                    <p:animEffect transition="in" filter="fade">
                                      <p:cBhvr>
                                        <p:cTn id="11" dur="2000"/>
                                        <p:tgtEl>
                                          <p:spTgt spid="16691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6917"/>
                                        </p:tgtEl>
                                        <p:attrNameLst>
                                          <p:attrName>style.visibility</p:attrName>
                                        </p:attrNameLst>
                                      </p:cBhvr>
                                      <p:to>
                                        <p:strVal val="visible"/>
                                      </p:to>
                                    </p:set>
                                    <p:animEffect transition="in" filter="fade">
                                      <p:cBhvr>
                                        <p:cTn id="15"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p:bldP spid="166917" grpId="0" animBg="1"/>
      <p:bldP spid="16691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611560" y="3140968"/>
            <a:ext cx="4104456" cy="122413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68967" name="Text Box 7"/>
          <p:cNvSpPr txBox="1">
            <a:spLocks noChangeArrowheads="1"/>
          </p:cNvSpPr>
          <p:nvPr/>
        </p:nvSpPr>
        <p:spPr bwMode="auto">
          <a:xfrm>
            <a:off x="4213920" y="2507531"/>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file is added to the 'Figure' field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98</a:t>
            </a:fld>
            <a:endParaRPr lang="en-GB"/>
          </a:p>
        </p:txBody>
      </p:sp>
      <p:cxnSp>
        <p:nvCxnSpPr>
          <p:cNvPr id="7" name="Straight Arrow Connector 6"/>
          <p:cNvCxnSpPr/>
          <p:nvPr/>
        </p:nvCxnSpPr>
        <p:spPr>
          <a:xfrm flipH="1" flipV="1">
            <a:off x="1403648" y="4797152"/>
            <a:ext cx="3024336" cy="72008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68968" name="Text Box 8"/>
          <p:cNvSpPr txBox="1">
            <a:spLocks noChangeArrowheads="1"/>
          </p:cNvSpPr>
          <p:nvPr/>
        </p:nvSpPr>
        <p:spPr bwMode="auto">
          <a:xfrm>
            <a:off x="4213920" y="4958283"/>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descriptive text in the 'Caption' field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967"/>
                                        </p:tgtEl>
                                        <p:attrNameLst>
                                          <p:attrName>style.visibility</p:attrName>
                                        </p:attrNameLst>
                                      </p:cBhvr>
                                      <p:to>
                                        <p:strVal val="visible"/>
                                      </p:to>
                                    </p:set>
                                    <p:animEffect transition="in" filter="fade">
                                      <p:cBhvr>
                                        <p:cTn id="7" dur="2000"/>
                                        <p:tgtEl>
                                          <p:spTgt spid="16896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8968"/>
                                        </p:tgtEl>
                                        <p:attrNameLst>
                                          <p:attrName>style.visibility</p:attrName>
                                        </p:attrNameLst>
                                      </p:cBhvr>
                                      <p:to>
                                        <p:strVal val="visible"/>
                                      </p:to>
                                    </p:set>
                                    <p:animEffect transition="in" filter="fade">
                                      <p:cBhvr>
                                        <p:cTn id="15" dur="2000"/>
                                        <p:tgtEl>
                                          <p:spTgt spid="16896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nimBg="1"/>
      <p:bldP spid="16896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008" y="5308"/>
            <a:ext cx="9159008" cy="686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0" name="Slide Number Placeholder 3"/>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50009B92-283B-416B-869D-50D5BF5555A6}" type="slidenum">
              <a:rPr lang="en-GB" sz="1400">
                <a:latin typeface="Lucida Sans" pitchFamily="34" charset="0"/>
              </a:rPr>
              <a:pPr algn="r"/>
              <a:t>99</a:t>
            </a:fld>
            <a:endParaRPr lang="en-GB" sz="1400">
              <a:latin typeface="Lucida Sans" pitchFamily="34" charset="0"/>
            </a:endParaRPr>
          </a:p>
        </p:txBody>
      </p:sp>
      <p:sp>
        <p:nvSpPr>
          <p:cNvPr id="9224" name="Line 8"/>
          <p:cNvSpPr>
            <a:spLocks noChangeShapeType="1"/>
          </p:cNvSpPr>
          <p:nvPr/>
        </p:nvSpPr>
        <p:spPr bwMode="auto">
          <a:xfrm flipH="1" flipV="1">
            <a:off x="4931319" y="476672"/>
            <a:ext cx="576784" cy="10442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71014" name="Text Box 6"/>
          <p:cNvSpPr txBox="1">
            <a:spLocks noChangeArrowheads="1"/>
          </p:cNvSpPr>
          <p:nvPr/>
        </p:nvSpPr>
        <p:spPr bwMode="auto">
          <a:xfrm>
            <a:off x="5074716" y="1341563"/>
            <a:ext cx="3168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the EndNote </a:t>
            </a:r>
            <a:r>
              <a:rPr lang="en-GB" sz="2400" b="1" dirty="0" smtClean="0">
                <a:solidFill>
                  <a:srgbClr val="000000"/>
                </a:solidFill>
                <a:latin typeface="Lucida Sans" pitchFamily="34" charset="0"/>
              </a:rPr>
              <a:t>X6 </a:t>
            </a:r>
            <a:r>
              <a:rPr lang="en-GB" sz="2400" b="1" dirty="0">
                <a:solidFill>
                  <a:srgbClr val="000000"/>
                </a:solidFill>
                <a:latin typeface="Lucida Sans" pitchFamily="34" charset="0"/>
              </a:rPr>
              <a:t>tab</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fade">
                                      <p:cBhvr>
                                        <p:cTn id="7" dur="2000"/>
                                        <p:tgtEl>
                                          <p:spTgt spid="1710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24"/>
                                        </p:tgtEl>
                                        <p:attrNameLst>
                                          <p:attrName>style.visibility</p:attrName>
                                        </p:attrNameLst>
                                      </p:cBhvr>
                                      <p:to>
                                        <p:strVal val="visible"/>
                                      </p:to>
                                    </p:set>
                                    <p:animEffect transition="in" filter="fade">
                                      <p:cBhvr>
                                        <p:cTn id="11"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1710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PROJECT_OPEN" val="0"/>
  <p:tag name="MMPROD_UIDATA" val="&lt;database version=&quot;7.0&quot;&gt;&lt;object type=&quot;1&quot; unique_id=&quot;10001&quot;&gt;&lt;object type=&quot;8&quot; unique_id=&quot;10311&quot;&gt;&lt;/object&gt;&lt;object type=&quot;2&quot; unique_id=&quot;10312&quot;&gt;&lt;object type=&quot;3&quot; unique_id=&quot;10313&quot;&gt;&lt;property id=&quot;20148&quot; value=&quot;5&quot;/&gt;&lt;property id=&quot;20300&quot; value=&quot;Slide 1 - &amp;quot;EndNote X6 - &amp;#x0D;&amp;#x0A;&amp;#x0D;&amp;#x0A;advanced graduate session&amp;quot;&quot;/&gt;&lt;property id=&quot;20307&quot; value=&quot;256&quot;/&gt;&lt;/object&gt;&lt;object type=&quot;3&quot; unique_id=&quot;10314&quot;&gt;&lt;property id=&quot;20148&quot; value=&quot;5&quot;/&gt;&lt;property id=&quot;20300&quot; value=&quot;Slide 2 - &amp;quot;Work with the EndNote Library&amp;quot;&quot;/&gt;&lt;property id=&quot;20307&quot; value=&quot;257&quot;/&gt;&lt;/object&gt;&lt;object type=&quot;3&quot; unique_id=&quot;10315&quot;&gt;&lt;property id=&quot;20148&quot; value=&quot;5&quot;/&gt;&lt;property id=&quot;20300&quot; value=&quot;Slide 4&quot;/&gt;&lt;property id=&quot;20307&quot; value=&quot;260&quot;/&gt;&lt;/object&gt;&lt;object type=&quot;3&quot; unique_id=&quot;10318&quot;&gt;&lt;property id=&quot;20148&quot; value=&quot;5&quot;/&gt;&lt;property id=&quot;20300&quot; value=&quot;Slide 5&quot;/&gt;&lt;property id=&quot;20307&quot; value=&quot;263&quot;/&gt;&lt;/object&gt;&lt;object type=&quot;3&quot; unique_id=&quot;10319&quot;&gt;&lt;property id=&quot;20148&quot; value=&quot;5&quot;/&gt;&lt;property id=&quot;20300&quot; value=&quot;Slide 6&quot;/&gt;&lt;property id=&quot;20307&quot; value=&quot;264&quot;/&gt;&lt;/object&gt;&lt;object type=&quot;3&quot; unique_id=&quot;10320&quot;&gt;&lt;property id=&quot;20148&quot; value=&quot;5&quot;/&gt;&lt;property id=&quot;20300&quot; value=&quot;Slide 7&quot;/&gt;&lt;property id=&quot;20307&quot; value=&quot;265&quot;/&gt;&lt;/object&gt;&lt;object type=&quot;3&quot; unique_id=&quot;10321&quot;&gt;&lt;property id=&quot;20148&quot; value=&quot;5&quot;/&gt;&lt;property id=&quot;20300&quot; value=&quot;Slide 8&quot;/&gt;&lt;property id=&quot;20307&quot; value=&quot;266&quot;/&gt;&lt;/object&gt;&lt;object type=&quot;3&quot; unique_id=&quot;10322&quot;&gt;&lt;property id=&quot;20148&quot; value=&quot;5&quot;/&gt;&lt;property id=&quot;20300&quot; value=&quot;Slide 9&quot;/&gt;&lt;property id=&quot;20307&quot; value=&quot;267&quot;/&gt;&lt;/object&gt;&lt;object type=&quot;3&quot; unique_id=&quot;10323&quot;&gt;&lt;property id=&quot;20148&quot; value=&quot;5&quot;/&gt;&lt;property id=&quot;20300&quot; value=&quot;Slide 10&quot;/&gt;&lt;property id=&quot;20307&quot; value=&quot;268&quot;/&gt;&lt;/object&gt;&lt;object type=&quot;3&quot; unique_id=&quot;10324&quot;&gt;&lt;property id=&quot;20148&quot; value=&quot;5&quot;/&gt;&lt;property id=&quot;20300&quot; value=&quot;Slide 11&quot;/&gt;&lt;property id=&quot;20307&quot; value=&quot;269&quot;/&gt;&lt;/object&gt;&lt;object type=&quot;3&quot; unique_id=&quot;10325&quot;&gt;&lt;property id=&quot;20148&quot; value=&quot;5&quot;/&gt;&lt;property id=&quot;20300&quot; value=&quot;Slide 15&quot;/&gt;&lt;property id=&quot;20307&quot; value=&quot;270&quot;/&gt;&lt;/object&gt;&lt;object type=&quot;3&quot; unique_id=&quot;10326&quot;&gt;&lt;property id=&quot;20148&quot; value=&quot;5&quot;/&gt;&lt;property id=&quot;20300&quot; value=&quot;Slide 12 - &amp;quot;Apply an edited reference style&amp;quot;&quot;/&gt;&lt;property id=&quot;20307&quot; value=&quot;275&quot;/&gt;&lt;/object&gt;&lt;object type=&quot;3&quot; unique_id=&quot;10327&quot;&gt;&lt;property id=&quot;20148&quot; value=&quot;5&quot;/&gt;&lt;property id=&quot;20300&quot; value=&quot;Slide 13&quot;/&gt;&lt;property id=&quot;20307&quot; value=&quot;276&quot;/&gt;&lt;/object&gt;&lt;object type=&quot;3&quot; unique_id=&quot;10328&quot;&gt;&lt;property id=&quot;20148&quot; value=&quot;5&quot;/&gt;&lt;property id=&quot;20300&quot; value=&quot;Slide 14&quot;/&gt;&lt;property id=&quot;20307&quot; value=&quot;277&quot;/&gt;&lt;/object&gt;&lt;object type=&quot;3&quot; unique_id=&quot;10331&quot;&gt;&lt;property id=&quot;20148&quot; value=&quot;5&quot;/&gt;&lt;property id=&quot;20300&quot; value=&quot;Slide 16 - &amp;quot;Templates - how they work&amp;quot;&quot;/&gt;&lt;property id=&quot;20307&quot; value=&quot;271&quot;/&gt;&lt;/object&gt;&lt;object type=&quot;3&quot; unique_id=&quot;10335&quot;&gt;&lt;property id=&quot;20148&quot; value=&quot;5&quot;/&gt;&lt;property id=&quot;20300&quot; value=&quot;Slide 25 - &amp;quot;Set some EndNote preferences&amp;quot;&quot;/&gt;&lt;property id=&quot;20307&quot; value=&quot;280&quot;/&gt;&lt;/object&gt;&lt;object type=&quot;3&quot; unique_id=&quot;10336&quot;&gt;&lt;property id=&quot;20148&quot; value=&quot;5&quot;/&gt;&lt;property id=&quot;20300&quot; value=&quot;Slide 26&quot;/&gt;&lt;property id=&quot;20307&quot; value=&quot;281&quot;/&gt;&lt;/object&gt;&lt;object type=&quot;3&quot; unique_id=&quot;10337&quot;&gt;&lt;property id=&quot;20148&quot; value=&quot;5&quot;/&gt;&lt;property id=&quot;20300&quot; value=&quot;Slide 27&quot;/&gt;&lt;property id=&quot;20307&quot; value=&quot;282&quot;/&gt;&lt;/object&gt;&lt;object type=&quot;3&quot; unique_id=&quot;10338&quot;&gt;&lt;property id=&quot;20148&quot; value=&quot;5&quot;/&gt;&lt;property id=&quot;20300&quot; value=&quot;Slide 28&quot;/&gt;&lt;property id=&quot;20307&quot; value=&quot;283&quot;/&gt;&lt;/object&gt;&lt;object type=&quot;3&quot; unique_id=&quot;10339&quot;&gt;&lt;property id=&quot;20148&quot; value=&quot;5&quot;/&gt;&lt;property id=&quot;20300&quot; value=&quot;Slide 33 - &amp;quot;Using special characters&amp;quot;&quot;/&gt;&lt;property id=&quot;20307&quot; value=&quot;284&quot;/&gt;&lt;/object&gt;&lt;object type=&quot;3&quot; unique_id=&quot;10340&quot;&gt;&lt;property id=&quot;20148&quot; value=&quot;5&quot;/&gt;&lt;property id=&quot;20300&quot; value=&quot;Slide 34 - &amp;quot;Using special characters&amp;quot;&quot;/&gt;&lt;property id=&quot;20307&quot; value=&quot;285&quot;/&gt;&lt;/object&gt;&lt;object type=&quot;3&quot; unique_id=&quot;10341&quot;&gt;&lt;property id=&quot;20148&quot; value=&quot;5&quot;/&gt;&lt;property id=&quot;20300&quot; value=&quot;Slide 35&quot;/&gt;&lt;property id=&quot;20307&quot; value=&quot;286&quot;/&gt;&lt;/object&gt;&lt;object type=&quot;3&quot; unique_id=&quot;10342&quot;&gt;&lt;property id=&quot;20148&quot; value=&quot;5&quot;/&gt;&lt;property id=&quot;20300&quot; value=&quot;Slide 123 - &amp;quot;Use EndNote with Word&amp;quot;&quot;/&gt;&lt;property id=&quot;20307&quot; value=&quot;258&quot;/&gt;&lt;/object&gt;&lt;object type=&quot;3&quot; unique_id=&quot;10343&quot;&gt;&lt;property id=&quot;20148&quot; value=&quot;5&quot;/&gt;&lt;property id=&quot;20300&quot; value=&quot;Slide 185 - &amp;quot;Export references from external databases&amp;quot;&quot;/&gt;&lt;property id=&quot;20307&quot; value=&quot;259&quot;/&gt;&lt;/object&gt;&lt;object type=&quot;3&quot; unique_id=&quot;11070&quot;&gt;&lt;property id=&quot;20148&quot; value=&quot;5&quot;/&gt;&lt;property id=&quot;20300&quot; value=&quot;Slide 36 - &amp;quot;Managing duplicates&amp;quot;&quot;/&gt;&lt;property id=&quot;20307&quot; value=&quot;292&quot;/&gt;&lt;/object&gt;&lt;object type=&quot;3&quot; unique_id=&quot;11071&quot;&gt;&lt;property id=&quot;20148&quot; value=&quot;5&quot;/&gt;&lt;property id=&quot;20300&quot; value=&quot;Slide 38&quot;/&gt;&lt;property id=&quot;20307&quot; value=&quot;287&quot;/&gt;&lt;/object&gt;&lt;object type=&quot;3&quot; unique_id=&quot;11072&quot;&gt;&lt;property id=&quot;20148&quot; value=&quot;5&quot;/&gt;&lt;property id=&quot;20300&quot; value=&quot;Slide 39&quot;/&gt;&lt;property id=&quot;20307&quot; value=&quot;288&quot;/&gt;&lt;/object&gt;&lt;object type=&quot;3&quot; unique_id=&quot;11073&quot;&gt;&lt;property id=&quot;20148&quot; value=&quot;5&quot;/&gt;&lt;property id=&quot;20300&quot; value=&quot;Slide 40&quot;/&gt;&lt;property id=&quot;20307&quot; value=&quot;289&quot;/&gt;&lt;/object&gt;&lt;object type=&quot;3&quot; unique_id=&quot;11076&quot;&gt;&lt;property id=&quot;20148&quot; value=&quot;5&quot;/&gt;&lt;property id=&quot;20300&quot; value=&quot;Slide 43 - &amp;quot;Sort references into groups&amp;quot;&quot;/&gt;&lt;property id=&quot;20307&quot; value=&quot;293&quot;/&gt;&lt;/object&gt;&lt;object type=&quot;3&quot; unique_id=&quot;11081&quot;&gt;&lt;property id=&quot;20148&quot; value=&quot;5&quot;/&gt;&lt;property id=&quot;20300&quot; value=&quot;Slide 49 - &amp;quot;Create Smart groups&amp;quot;&quot;/&gt;&lt;property id=&quot;20307&quot; value=&quot;298&quot;/&gt;&lt;/object&gt;&lt;object type=&quot;3&quot; unique_id=&quot;11082&quot;&gt;&lt;property id=&quot;20148&quot; value=&quot;5&quot;/&gt;&lt;property id=&quot;20300&quot; value=&quot;Slide 50&quot;/&gt;&lt;property id=&quot;20307&quot; value=&quot;299&quot;/&gt;&lt;/object&gt;&lt;object type=&quot;3&quot; unique_id=&quot;11083&quot;&gt;&lt;property id=&quot;20148&quot; value=&quot;5&quot;/&gt;&lt;property id=&quot;20300&quot; value=&quot;Slide 51&quot;/&gt;&lt;property id=&quot;20307&quot; value=&quot;300&quot;/&gt;&lt;/object&gt;&lt;object type=&quot;3&quot; unique_id=&quot;11084&quot;&gt;&lt;property id=&quot;20148&quot; value=&quot;5&quot;/&gt;&lt;property id=&quot;20300&quot; value=&quot;Slide 52&quot;/&gt;&lt;property id=&quot;20307&quot; value=&quot;301&quot;/&gt;&lt;/object&gt;&lt;object type=&quot;3&quot; unique_id=&quot;11085&quot;&gt;&lt;property id=&quot;20148&quot; value=&quot;5&quot;/&gt;&lt;property id=&quot;20300&quot; value=&quot;Slide 53&quot;/&gt;&lt;property id=&quot;20307&quot; value=&quot;302&quot;/&gt;&lt;/object&gt;&lt;object type=&quot;3&quot; unique_id=&quot;12213&quot;&gt;&lt;property id=&quot;20148&quot; value=&quot;5&quot;/&gt;&lt;property id=&quot;20300&quot; value=&quot;Slide 42 - &amp;quot;Working with groups&amp;quot;&quot;/&gt;&lt;property id=&quot;20307&quot; value=&quot;303&quot;/&gt;&lt;/object&gt;&lt;object type=&quot;3&quot; unique_id=&quot;12214&quot;&gt;&lt;property id=&quot;20148&quot; value=&quot;5&quot;/&gt;&lt;property id=&quot;20300&quot; value=&quot;Slide 44 - &amp;quot;Create custom groups&amp;quot;&quot;/&gt;&lt;property id=&quot;20307&quot; value=&quot;304&quot;/&gt;&lt;/object&gt;&lt;object type=&quot;3&quot; unique_id=&quot;12215&quot;&gt;&lt;property id=&quot;20148&quot; value=&quot;5&quot;/&gt;&lt;property id=&quot;20300&quot; value=&quot;Slide 54 - &amp;quot;Group sets&amp;quot;&quot;/&gt;&lt;property id=&quot;20307&quot; value=&quot;305&quot;/&gt;&lt;/object&gt;&lt;object type=&quot;3&quot; unique_id=&quot;12216&quot;&gt;&lt;property id=&quot;20148&quot; value=&quot;5&quot;/&gt;&lt;property id=&quot;20300&quot; value=&quot;Slide 55&quot;/&gt;&lt;property id=&quot;20307&quot; value=&quot;306&quot;/&gt;&lt;/object&gt;&lt;object type=&quot;3&quot; unique_id=&quot;12217&quot;&gt;&lt;property id=&quot;20148&quot; value=&quot;5&quot;/&gt;&lt;property id=&quot;20300&quot; value=&quot;Slide 56&quot;/&gt;&lt;property id=&quot;20307&quot; value=&quot;307&quot;/&gt;&lt;/object&gt;&lt;object type=&quot;3&quot; unique_id=&quot;12218&quot;&gt;&lt;property id=&quot;20148&quot; value=&quot;5&quot;/&gt;&lt;property id=&quot;20300&quot; value=&quot;Slide 57&quot;/&gt;&lt;property id=&quot;20307&quot; value=&quot;308&quot;/&gt;&lt;/object&gt;&lt;object type=&quot;3&quot; unique_id=&quot;12220&quot;&gt;&lt;property id=&quot;20148&quot; value=&quot;5&quot;/&gt;&lt;property id=&quot;20300&quot; value=&quot;Slide 64 - &amp;quot;Edit an existing reference&amp;quot;&quot;/&gt;&lt;property id=&quot;20307&quot; value=&quot;315&quot;/&gt;&lt;/object&gt;&lt;object type=&quot;3&quot; unique_id=&quot;12221&quot;&gt;&lt;property id=&quot;20148&quot; value=&quot;5&quot;/&gt;&lt;property id=&quot;20300&quot; value=&quot;Slide 65&quot;/&gt;&lt;property id=&quot;20307&quot; value=&quot;311&quot;/&gt;&lt;/object&gt;&lt;object type=&quot;3&quot; unique_id=&quot;12222&quot;&gt;&lt;property id=&quot;20148&quot; value=&quot;5&quot;/&gt;&lt;property id=&quot;20300&quot; value=&quot;Slide 66&quot;/&gt;&lt;property id=&quot;20307&quot; value=&quot;312&quot;/&gt;&lt;/object&gt;&lt;object type=&quot;3&quot; unique_id=&quot;12223&quot;&gt;&lt;property id=&quot;20148&quot; value=&quot;5&quot;/&gt;&lt;property id=&quot;20300&quot; value=&quot;Slide 67&quot;/&gt;&lt;property id=&quot;20307&quot; value=&quot;313&quot;/&gt;&lt;/object&gt;&lt;object type=&quot;3&quot; unique_id=&quot;12224&quot;&gt;&lt;property id=&quot;20148&quot; value=&quot;5&quot;/&gt;&lt;property id=&quot;20300&quot; value=&quot;Slide 69 - &amp;quot;Edit a group of references&amp;quot;&quot;/&gt;&lt;property id=&quot;20307&quot; value=&quot;316&quot;/&gt;&lt;/object&gt;&lt;object type=&quot;3&quot; unique_id=&quot;12225&quot;&gt;&lt;property id=&quot;20148&quot; value=&quot;5&quot;/&gt;&lt;property id=&quot;20300&quot; value=&quot;Slide 71&quot;/&gt;&lt;property id=&quot;20307&quot; value=&quot;317&quot;/&gt;&lt;/object&gt;&lt;object type=&quot;3&quot; unique_id=&quot;12226&quot;&gt;&lt;property id=&quot;20148&quot; value=&quot;5&quot;/&gt;&lt;property id=&quot;20300&quot; value=&quot;Slide 72&quot;/&gt;&lt;property id=&quot;20307&quot; value=&quot;318&quot;/&gt;&lt;/object&gt;&lt;object type=&quot;3&quot; unique_id=&quot;12227&quot;&gt;&lt;property id=&quot;20148&quot; value=&quot;5&quot;/&gt;&lt;property id=&quot;20300&quot; value=&quot;Slide 73&quot;/&gt;&lt;property id=&quot;20307&quot; value=&quot;319&quot;/&gt;&lt;/object&gt;&lt;object type=&quot;3&quot; unique_id=&quot;12228&quot;&gt;&lt;property id=&quot;20148&quot; value=&quot;5&quot;/&gt;&lt;property id=&quot;20300&quot; value=&quot;Slide 74&quot;/&gt;&lt;property id=&quot;20307&quot; value=&quot;320&quot;/&gt;&lt;/object&gt;&lt;object type=&quot;3&quot; unique_id=&quot;12229&quot;&gt;&lt;property id=&quot;20148&quot; value=&quot;5&quot;/&gt;&lt;property id=&quot;20300&quot; value=&quot;Slide 75&quot;/&gt;&lt;property id=&quot;20307&quot; value=&quot;321&quot;/&gt;&lt;/object&gt;&lt;object type=&quot;3&quot; unique_id=&quot;12230&quot;&gt;&lt;property id=&quot;20148&quot; value=&quot;5&quot;/&gt;&lt;property id=&quot;20300&quot; value=&quot;Slide 76&quot;/&gt;&lt;property id=&quot;20307&quot; value=&quot;322&quot;/&gt;&lt;/object&gt;&lt;object type=&quot;3&quot; unique_id=&quot;13510&quot;&gt;&lt;property id=&quot;20148&quot; value=&quot;5&quot;/&gt;&lt;property id=&quot;20300&quot; value=&quot;Slide 77 - &amp;quot;Working with figures&amp;quot;&quot;/&gt;&lt;property id=&quot;20307&quot; value=&quot;341&quot;/&gt;&lt;/object&gt;&lt;object type=&quot;3&quot; unique_id=&quot;13511&quot;&gt;&lt;property id=&quot;20148&quot; value=&quot;5&quot;/&gt;&lt;property id=&quot;20300&quot; value=&quot;Slide 78&quot;/&gt;&lt;property id=&quot;20307&quot; value=&quot;329&quot;/&gt;&lt;/object&gt;&lt;object type=&quot;3&quot; unique_id=&quot;13512&quot;&gt;&lt;property id=&quot;20148&quot; value=&quot;5&quot;/&gt;&lt;property id=&quot;20300&quot; value=&quot;Slide 79&quot;/&gt;&lt;property id=&quot;20307&quot; value=&quot;330&quot;/&gt;&lt;/object&gt;&lt;object type=&quot;3&quot; unique_id=&quot;13513&quot;&gt;&lt;property id=&quot;20148&quot; value=&quot;5&quot;/&gt;&lt;property id=&quot;20300&quot; value=&quot;Slide 80&quot;/&gt;&lt;property id=&quot;20307&quot; value=&quot;331&quot;/&gt;&lt;/object&gt;&lt;object type=&quot;3&quot; unique_id=&quot;13514&quot;&gt;&lt;property id=&quot;20148&quot; value=&quot;5&quot;/&gt;&lt;property id=&quot;20300&quot; value=&quot;Slide 81&quot;/&gt;&lt;property id=&quot;20307&quot; value=&quot;332&quot;/&gt;&lt;/object&gt;&lt;object type=&quot;3&quot; unique_id=&quot;13515&quot;&gt;&lt;property id=&quot;20148&quot; value=&quot;5&quot;/&gt;&lt;property id=&quot;20300&quot; value=&quot;Slide 82&quot;/&gt;&lt;property id=&quot;20307&quot; value=&quot;333&quot;/&gt;&lt;/object&gt;&lt;object type=&quot;3&quot; unique_id=&quot;13516&quot;&gt;&lt;property id=&quot;20148&quot; value=&quot;5&quot;/&gt;&lt;property id=&quot;20300&quot; value=&quot;Slide 83&quot;/&gt;&lt;property id=&quot;20307&quot; value=&quot;334&quot;/&gt;&lt;/object&gt;&lt;object type=&quot;3&quot; unique_id=&quot;13517&quot;&gt;&lt;property id=&quot;20148&quot; value=&quot;5&quot;/&gt;&lt;property id=&quot;20300&quot; value=&quot;Slide 84&quot;/&gt;&lt;property id=&quot;20307&quot; value=&quot;335&quot;/&gt;&lt;/object&gt;&lt;object type=&quot;3&quot; unique_id=&quot;13518&quot;&gt;&lt;property id=&quot;20148&quot; value=&quot;5&quot;/&gt;&lt;property id=&quot;20300&quot; value=&quot;Slide 86&quot;/&gt;&lt;property id=&quot;20307&quot; value=&quot;336&quot;/&gt;&lt;/object&gt;&lt;object type=&quot;3&quot; unique_id=&quot;13519&quot;&gt;&lt;property id=&quot;20148&quot; value=&quot;5&quot;/&gt;&lt;property id=&quot;20300&quot; value=&quot;Slide 87&quot;/&gt;&lt;property id=&quot;20307&quot; value=&quot;337&quot;/&gt;&lt;/object&gt;&lt;object type=&quot;3&quot; unique_id=&quot;13520&quot;&gt;&lt;property id=&quot;20148&quot; value=&quot;5&quot;/&gt;&lt;property id=&quot;20300&quot; value=&quot;Slide 88&quot;/&gt;&lt;property id=&quot;20307&quot; value=&quot;338&quot;/&gt;&lt;/object&gt;&lt;object type=&quot;3&quot; unique_id=&quot;13521&quot;&gt;&lt;property id=&quot;20148&quot; value=&quot;5&quot;/&gt;&lt;property id=&quot;20300&quot; value=&quot;Slide 89&quot;/&gt;&lt;property id=&quot;20307&quot; value=&quot;339&quot;/&gt;&lt;/object&gt;&lt;object type=&quot;3&quot; unique_id=&quot;13522&quot;&gt;&lt;property id=&quot;20148&quot; value=&quot;5&quot;/&gt;&lt;property id=&quot;20300&quot; value=&quot;Slide 90&quot;/&gt;&lt;property id=&quot;20307&quot; value=&quot;340&quot;/&gt;&lt;/object&gt;&lt;object type=&quot;3&quot; unique_id=&quot;15415&quot;&gt;&lt;property id=&quot;20148&quot; value=&quot;5&quot;/&gt;&lt;property id=&quot;20300&quot; value=&quot;Slide 91 - &amp;quot;Working with tables and charts&amp;quot;&quot;/&gt;&lt;property id=&quot;20307&quot; value=&quot;354&quot;/&gt;&lt;/object&gt;&lt;object type=&quot;3&quot; unique_id=&quot;15416&quot;&gt;&lt;property id=&quot;20148&quot; value=&quot;5&quot;/&gt;&lt;property id=&quot;20300&quot; value=&quot;Slide 92&quot;/&gt;&lt;property id=&quot;20307&quot; value=&quot;342&quot;/&gt;&lt;/object&gt;&lt;object type=&quot;3&quot; unique_id=&quot;15417&quot;&gt;&lt;property id=&quot;20148&quot; value=&quot;5&quot;/&gt;&lt;property id=&quot;20300&quot; value=&quot;Slide 93&quot;/&gt;&lt;property id=&quot;20307&quot; value=&quot;343&quot;/&gt;&lt;/object&gt;&lt;object type=&quot;3&quot; unique_id=&quot;15418&quot;&gt;&lt;property id=&quot;20148&quot; value=&quot;5&quot;/&gt;&lt;property id=&quot;20300&quot; value=&quot;Slide 94&quot;/&gt;&lt;property id=&quot;20307&quot; value=&quot;344&quot;/&gt;&lt;/object&gt;&lt;object type=&quot;3&quot; unique_id=&quot;15419&quot;&gt;&lt;property id=&quot;20148&quot; value=&quot;5&quot;/&gt;&lt;property id=&quot;20300&quot; value=&quot;Slide 95&quot;/&gt;&lt;property id=&quot;20307&quot; value=&quot;345&quot;/&gt;&lt;/object&gt;&lt;object type=&quot;3&quot; unique_id=&quot;15420&quot;&gt;&lt;property id=&quot;20148&quot; value=&quot;5&quot;/&gt;&lt;property id=&quot;20300&quot; value=&quot;Slide 96&quot;/&gt;&lt;property id=&quot;20307&quot; value=&quot;346&quot;/&gt;&lt;/object&gt;&lt;object type=&quot;3&quot; unique_id=&quot;15421&quot;&gt;&lt;property id=&quot;20148&quot; value=&quot;5&quot;/&gt;&lt;property id=&quot;20300&quot; value=&quot;Slide 97&quot;/&gt;&lt;property id=&quot;20307&quot; value=&quot;347&quot;/&gt;&lt;/object&gt;&lt;object type=&quot;3&quot; unique_id=&quot;15422&quot;&gt;&lt;property id=&quot;20148&quot; value=&quot;5&quot;/&gt;&lt;property id=&quot;20300&quot; value=&quot;Slide 98&quot;/&gt;&lt;property id=&quot;20307&quot; value=&quot;348&quot;/&gt;&lt;/object&gt;&lt;object type=&quot;3&quot; unique_id=&quot;15423&quot;&gt;&lt;property id=&quot;20148&quot; value=&quot;5&quot;/&gt;&lt;property id=&quot;20300&quot; value=&quot;Slide 99&quot;/&gt;&lt;property id=&quot;20307&quot; value=&quot;349&quot;/&gt;&lt;/object&gt;&lt;object type=&quot;3&quot; unique_id=&quot;15424&quot;&gt;&lt;property id=&quot;20148&quot; value=&quot;5&quot;/&gt;&lt;property id=&quot;20300&quot; value=&quot;Slide 100&quot;/&gt;&lt;property id=&quot;20307&quot; value=&quot;350&quot;/&gt;&lt;/object&gt;&lt;object type=&quot;3&quot; unique_id=&quot;15426&quot;&gt;&lt;property id=&quot;20148&quot; value=&quot;5&quot;/&gt;&lt;property id=&quot;20300&quot; value=&quot;Slide 101&quot;/&gt;&lt;property id=&quot;20307&quot; value=&quot;352&quot;/&gt;&lt;/object&gt;&lt;object type=&quot;3&quot; unique_id=&quot;15427&quot;&gt;&lt;property id=&quot;20148&quot; value=&quot;5&quot;/&gt;&lt;property id=&quot;20300&quot; value=&quot;Slide 102&quot;/&gt;&lt;property id=&quot;20307&quot; value=&quot;353&quot;/&gt;&lt;/object&gt;&lt;object type=&quot;3&quot; unique_id=&quot;55523&quot;&gt;&lt;property id=&quot;20148&quot; value=&quot;5&quot;/&gt;&lt;property id=&quot;20300&quot; value=&quot;Slide 108 - &amp;quot;Attach PDF files to records&amp;quot;&quot;/&gt;&lt;property id=&quot;20307&quot; value=&quot;355&quot;/&gt;&lt;/object&gt;&lt;object type=&quot;3&quot; unique_id=&quot;55530&quot;&gt;&lt;property id=&quot;20148&quot; value=&quot;5&quot;/&gt;&lt;property id=&quot;20300&quot; value=&quot;Slide 114 - &amp;quot;Importing references from existing PDF files&amp;quot;&quot;/&gt;&lt;property id=&quot;20307&quot; value=&quot;362&quot;/&gt;&lt;/object&gt;&lt;object type=&quot;3&quot; unique_id=&quot;55532&quot;&gt;&lt;property id=&quot;20148&quot; value=&quot;5&quot;/&gt;&lt;property id=&quot;20300&quot; value=&quot;Slide 115&quot;/&gt;&lt;property id=&quot;20307&quot; value=&quot;364&quot;/&gt;&lt;/object&gt;&lt;object type=&quot;3&quot; unique_id=&quot;55533&quot;&gt;&lt;property id=&quot;20148&quot; value=&quot;5&quot;/&gt;&lt;property id=&quot;20300&quot; value=&quot;Slide 116&quot;/&gt;&lt;property id=&quot;20307&quot; value=&quot;365&quot;/&gt;&lt;/object&gt;&lt;object type=&quot;3&quot; unique_id=&quot;55534&quot;&gt;&lt;property id=&quot;20148&quot; value=&quot;5&quot;/&gt;&lt;property id=&quot;20300&quot; value=&quot;Slide 117&quot;/&gt;&lt;property id=&quot;20307&quot; value=&quot;366&quot;/&gt;&lt;/object&gt;&lt;object type=&quot;3&quot; unique_id=&quot;55535&quot;&gt;&lt;property id=&quot;20148&quot; value=&quot;5&quot;/&gt;&lt;property id=&quot;20300&quot; value=&quot;Slide 119 - &amp;quot;Importing files from a pdf folder containing pdf files&amp;quot;&quot;/&gt;&lt;property id=&quot;20307&quot; value=&quot;367&quot;/&gt;&lt;/object&gt;&lt;object type=&quot;3&quot; unique_id=&quot;55536&quot;&gt;&lt;property id=&quot;20148&quot; value=&quot;5&quot;/&gt;&lt;property id=&quot;20300&quot; value=&quot;Slide 120&quot;/&gt;&lt;property id=&quot;20307&quot; value=&quot;368&quot;/&gt;&lt;/object&gt;&lt;object type=&quot;3&quot; unique_id=&quot;55537&quot;&gt;&lt;property id=&quot;20148&quot; value=&quot;5&quot;/&gt;&lt;property id=&quot;20300&quot; value=&quot;Slide 121&quot;/&gt;&lt;property id=&quot;20307&quot; value=&quot;369&quot;/&gt;&lt;/object&gt;&lt;object type=&quot;3&quot; unique_id=&quot;55538&quot;&gt;&lt;property id=&quot;20148&quot; value=&quot;5&quot;/&gt;&lt;property id=&quot;20300&quot; value=&quot;Slide 122&quot;/&gt;&lt;property id=&quot;20307&quot; value=&quot;370&quot;/&gt;&lt;/object&gt;&lt;object type=&quot;3&quot; unique_id=&quot;55539&quot;&gt;&lt;property id=&quot;20148&quot; value=&quot;5&quot;/&gt;&lt;property id=&quot;20300&quot; value=&quot;Slide 130 - &amp;quot;Manage the bibliography layout&amp;quot;&quot;/&gt;&lt;property id=&quot;20307&quot; value=&quot;371&quot;/&gt;&lt;/object&gt;&lt;object type=&quot;3&quot; unique_id=&quot;55540&quot;&gt;&lt;property id=&quot;20148&quot; value=&quot;5&quot;/&gt;&lt;property id=&quot;20300&quot; value=&quot;Slide 131&quot;/&gt;&lt;property id=&quot;20307&quot; value=&quot;372&quot;/&gt;&lt;/object&gt;&lt;object type=&quot;3&quot; unique_id=&quot;55541&quot;&gt;&lt;property id=&quot;20148&quot; value=&quot;5&quot;/&gt;&lt;property id=&quot;20300&quot; value=&quot;Slide 132&quot;/&gt;&lt;property id=&quot;20307&quot; value=&quot;373&quot;/&gt;&lt;/object&gt;&lt;object type=&quot;3&quot; unique_id=&quot;55542&quot;&gt;&lt;property id=&quot;20148&quot; value=&quot;5&quot;/&gt;&lt;property id=&quot;20300&quot; value=&quot;Slide 133&quot;/&gt;&lt;property id=&quot;20307&quot; value=&quot;374&quot;/&gt;&lt;/object&gt;&lt;object type=&quot;3&quot; unique_id=&quot;55547&quot;&gt;&lt;property id=&quot;20148&quot; value=&quot;5&quot;/&gt;&lt;property id=&quot;20300&quot; value=&quot;Slide 136 - &amp;quot;Remove field codes&amp;quot;&quot;/&gt;&lt;property id=&quot;20307&quot; value=&quot;383&quot;/&gt;&lt;/object&gt;&lt;object type=&quot;3&quot; unique_id=&quot;55548&quot;&gt;&lt;property id=&quot;20148&quot; value=&quot;5&quot;/&gt;&lt;property id=&quot;20300&quot; value=&quot;Slide 137 - &amp;quot;Create a plain text document&amp;quot;&quot;/&gt;&lt;property id=&quot;20307&quot; value=&quot;381&quot;/&gt;&lt;/object&gt;&lt;object type=&quot;3&quot; unique_id=&quot;55549&quot;&gt;&lt;property id=&quot;20148&quot; value=&quot;5&quot;/&gt;&lt;property id=&quot;20300&quot; value=&quot;Slide 138&quot;/&gt;&lt;property id=&quot;20307&quot; value=&quot;382&quot;/&gt;&lt;/object&gt;&lt;object type=&quot;3&quot; unique_id=&quot;55550&quot;&gt;&lt;property id=&quot;20148&quot; value=&quot;5&quot;/&gt;&lt;property id=&quot;20300&quot; value=&quot;Slide 139 - &amp;quot;Creating a subject bibliography&amp;quot;&quot;/&gt;&lt;property id=&quot;20307&quot; value=&quot;384&quot;/&gt;&lt;/object&gt;&lt;object type=&quot;3&quot; unique_id=&quot;55552&quot;&gt;&lt;property id=&quot;20148&quot; value=&quot;5&quot;/&gt;&lt;property id=&quot;20300&quot; value=&quot;Slide 140&quot;/&gt;&lt;property id=&quot;20307&quot; value=&quot;386&quot;/&gt;&lt;/object&gt;&lt;object type=&quot;3&quot; unique_id=&quot;55553&quot;&gt;&lt;property id=&quot;20148&quot; value=&quot;5&quot;/&gt;&lt;property id=&quot;20300&quot; value=&quot;Slide 141&quot;/&gt;&lt;property id=&quot;20307&quot; value=&quot;387&quot;/&gt;&lt;/object&gt;&lt;object type=&quot;3&quot; unique_id=&quot;55554&quot;&gt;&lt;property id=&quot;20148&quot; value=&quot;5&quot;/&gt;&lt;property id=&quot;20300&quot; value=&quot;Slide 142&quot;/&gt;&lt;property id=&quot;20307&quot; value=&quot;388&quot;/&gt;&lt;/object&gt;&lt;object type=&quot;3&quot; unique_id=&quot;55555&quot;&gt;&lt;property id=&quot;20148&quot; value=&quot;5&quot;/&gt;&lt;property id=&quot;20300&quot; value=&quot;Slide 143&quot;/&gt;&lt;property id=&quot;20307&quot; value=&quot;389&quot;/&gt;&lt;/object&gt;&lt;object type=&quot;3&quot; unique_id=&quot;55556&quot;&gt;&lt;property id=&quot;20148&quot; value=&quot;5&quot;/&gt;&lt;property id=&quot;20300&quot; value=&quot;Slide 144&quot;/&gt;&lt;property id=&quot;20307&quot; value=&quot;390&quot;/&gt;&lt;/object&gt;&lt;object type=&quot;3&quot; unique_id=&quot;55557&quot;&gt;&lt;property id=&quot;20148&quot; value=&quot;5&quot;/&gt;&lt;property id=&quot;20300&quot; value=&quot;Slide 145&quot;/&gt;&lt;property id=&quot;20307&quot; value=&quot;391&quot;/&gt;&lt;/object&gt;&lt;object type=&quot;3&quot; unique_id=&quot;55558&quot;&gt;&lt;property id=&quot;20148&quot; value=&quot;5&quot;/&gt;&lt;property id=&quot;20300&quot; value=&quot;Slide 146&quot;/&gt;&lt;property id=&quot;20307&quot; value=&quot;392&quot;/&gt;&lt;/object&gt;&lt;object type=&quot;3&quot; unique_id=&quot;55559&quot;&gt;&lt;property id=&quot;20148&quot; value=&quot;5&quot;/&gt;&lt;property id=&quot;20300&quot; value=&quot;Slide 148&quot;/&gt;&lt;property id=&quot;20307&quot; value=&quot;393&quot;/&gt;&lt;/object&gt;&lt;object type=&quot;3&quot; unique_id=&quot;55560&quot;&gt;&lt;property id=&quot;20148&quot; value=&quot;5&quot;/&gt;&lt;property id=&quot;20300&quot; value=&quot;Slide 149 - &amp;quot;Use abbreviated journal titles&amp;quot;&quot;/&gt;&lt;property id=&quot;20307&quot; value=&quot;406&quot;/&gt;&lt;/object&gt;&lt;object type=&quot;3&quot; unique_id=&quot;55561&quot;&gt;&lt;property id=&quot;20148&quot; value=&quot;5&quot;/&gt;&lt;property id=&quot;20300&quot; value=&quot;Slide 150&quot;/&gt;&lt;property id=&quot;20307&quot; value=&quot;407&quot;/&gt;&lt;/object&gt;&lt;object type=&quot;3&quot; unique_id=&quot;55562&quot;&gt;&lt;property id=&quot;20148&quot; value=&quot;5&quot;/&gt;&lt;property id=&quot;20300&quot; value=&quot;Slide 151&quot;/&gt;&lt;property id=&quot;20307&quot; value=&quot;408&quot;/&gt;&lt;/object&gt;&lt;object type=&quot;3&quot; unique_id=&quot;55563&quot;&gt;&lt;property id=&quot;20148&quot; value=&quot;5&quot;/&gt;&lt;property id=&quot;20300&quot; value=&quot;Slide 152&quot;/&gt;&lt;property id=&quot;20307&quot; value=&quot;409&quot;/&gt;&lt;/object&gt;&lt;object type=&quot;3&quot; unique_id=&quot;55564&quot;&gt;&lt;property id=&quot;20148&quot; value=&quot;5&quot;/&gt;&lt;property id=&quot;20300&quot; value=&quot;Slide 153&quot;/&gt;&lt;property id=&quot;20307&quot; value=&quot;394&quot;/&gt;&lt;/object&gt;&lt;object type=&quot;3&quot; unique_id=&quot;55565&quot;&gt;&lt;property id=&quot;20148&quot; value=&quot;5&quot;/&gt;&lt;property id=&quot;20300&quot; value=&quot;Slide 154&quot;/&gt;&lt;property id=&quot;20307&quot; value=&quot;396&quot;/&gt;&lt;/object&gt;&lt;object type=&quot;3&quot; unique_id=&quot;55566&quot;&gt;&lt;property id=&quot;20148&quot; value=&quot;5&quot;/&gt;&lt;property id=&quot;20300&quot; value=&quot;Slide 155&quot;/&gt;&lt;property id=&quot;20307&quot; value=&quot;397&quot;/&gt;&lt;/object&gt;&lt;object type=&quot;3&quot; unique_id=&quot;55567&quot;&gt;&lt;property id=&quot;20148&quot; value=&quot;5&quot;/&gt;&lt;property id=&quot;20300&quot; value=&quot;Slide 156&quot;/&gt;&lt;property id=&quot;20307&quot; value=&quot;398&quot;/&gt;&lt;/object&gt;&lt;object type=&quot;3&quot; unique_id=&quot;55568&quot;&gt;&lt;property id=&quot;20148&quot; value=&quot;5&quot;/&gt;&lt;property id=&quot;20300&quot; value=&quot;Slide 157&quot;/&gt;&lt;property id=&quot;20307&quot; value=&quot;399&quot;/&gt;&lt;/object&gt;&lt;object type=&quot;3&quot; unique_id=&quot;55569&quot;&gt;&lt;property id=&quot;20148&quot; value=&quot;5&quot;/&gt;&lt;property id=&quot;20300&quot; value=&quot;Slide 158&quot;/&gt;&lt;property id=&quot;20307&quot; value=&quot;400&quot;/&gt;&lt;/object&gt;&lt;object type=&quot;3&quot; unique_id=&quot;55570&quot;&gt;&lt;property id=&quot;20148&quot; value=&quot;5&quot;/&gt;&lt;property id=&quot;20300&quot; value=&quot;Slide 159&quot;/&gt;&lt;property id=&quot;20307&quot; value=&quot;401&quot;/&gt;&lt;/object&gt;&lt;object type=&quot;3&quot; unique_id=&quot;55571&quot;&gt;&lt;property id=&quot;20148&quot; value=&quot;5&quot;/&gt;&lt;property id=&quot;20300&quot; value=&quot;Slide 160&quot;/&gt;&lt;property id=&quot;20307&quot; value=&quot;402&quot;/&gt;&lt;/object&gt;&lt;object type=&quot;3&quot; unique_id=&quot;55572&quot;&gt;&lt;property id=&quot;20148&quot; value=&quot;5&quot;/&gt;&lt;property id=&quot;20300&quot; value=&quot;Slide 161&quot;/&gt;&lt;property id=&quot;20307&quot; value=&quot;403&quot;/&gt;&lt;/object&gt;&lt;object type=&quot;3&quot; unique_id=&quot;55573&quot;&gt;&lt;property id=&quot;20148&quot; value=&quot;5&quot;/&gt;&lt;property id=&quot;20300&quot; value=&quot;Slide 162&quot;/&gt;&lt;property id=&quot;20307&quot; value=&quot;404&quot;/&gt;&lt;/object&gt;&lt;object type=&quot;3&quot; unique_id=&quot;55574&quot;&gt;&lt;property id=&quot;20148&quot; value=&quot;5&quot;/&gt;&lt;property id=&quot;20300&quot; value=&quot;Slide 163&quot;/&gt;&lt;property id=&quot;20307&quot; value=&quot;405&quot;/&gt;&lt;/object&gt;&lt;object type=&quot;3&quot; unique_id=&quot;55587&quot;&gt;&lt;property id=&quot;20148&quot; value=&quot;5&quot;/&gt;&lt;property id=&quot;20300&quot; value=&quot;Slide 203 - &amp;quot;Exporting from the Cochrane Library&amp;quot;&quot;/&gt;&lt;property id=&quot;20307&quot; value=&quot;428&quot;/&gt;&lt;/object&gt;&lt;object type=&quot;3&quot; unique_id=&quot;55588&quot;&gt;&lt;property id=&quot;20148&quot; value=&quot;5&quot;/&gt;&lt;property id=&quot;20300&quot; value=&quot;Slide 204&quot;/&gt;&lt;property id=&quot;20307&quot; value=&quot;429&quot;/&gt;&lt;/object&gt;&lt;object type=&quot;3&quot; unique_id=&quot;55589&quot;&gt;&lt;property id=&quot;20148&quot; value=&quot;5&quot;/&gt;&lt;property id=&quot;20300&quot; value=&quot;Slide 205&quot;/&gt;&lt;property id=&quot;20307&quot; value=&quot;430&quot;/&gt;&lt;/object&gt;&lt;object type=&quot;3&quot; unique_id=&quot;55590&quot;&gt;&lt;property id=&quot;20148&quot; value=&quot;5&quot;/&gt;&lt;property id=&quot;20300&quot; value=&quot;Slide 206&quot;/&gt;&lt;property id=&quot;20307&quot; value=&quot;431&quot;/&gt;&lt;/object&gt;&lt;object type=&quot;3&quot; unique_id=&quot;55591&quot;&gt;&lt;property id=&quot;20148&quot; value=&quot;5&quot;/&gt;&lt;property id=&quot;20300&quot; value=&quot;Slide 207&quot;/&gt;&lt;property id=&quot;20307&quot; value=&quot;432&quot;/&gt;&lt;/object&gt;&lt;object type=&quot;3&quot; unique_id=&quot;55592&quot;&gt;&lt;property id=&quot;20148&quot; value=&quot;5&quot;/&gt;&lt;property id=&quot;20300&quot; value=&quot;Slide 209&quot;/&gt;&lt;property id=&quot;20307&quot; value=&quot;433&quot;/&gt;&lt;/object&gt;&lt;object type=&quot;3&quot; unique_id=&quot;55593&quot;&gt;&lt;property id=&quot;20148&quot; value=&quot;5&quot;/&gt;&lt;property id=&quot;20300&quot; value=&quot;Slide 210&quot;/&gt;&lt;property id=&quot;20307&quot; value=&quot;434&quot;/&gt;&lt;/object&gt;&lt;object type=&quot;3&quot; unique_id=&quot;55595&quot;&gt;&lt;property id=&quot;20148&quot; value=&quot;5&quot;/&gt;&lt;property id=&quot;20300&quot; value=&quot;Slide 211&quot;/&gt;&lt;property id=&quot;20307&quot; value=&quot;436&quot;/&gt;&lt;/object&gt;&lt;object type=&quot;3&quot; unique_id=&quot;55596&quot;&gt;&lt;property id=&quot;20148&quot; value=&quot;5&quot;/&gt;&lt;property id=&quot;20300&quot; value=&quot;Slide 212&quot;/&gt;&lt;property id=&quot;20307&quot; value=&quot;437&quot;/&gt;&lt;/object&gt;&lt;object type=&quot;3&quot; unique_id=&quot;55597&quot;&gt;&lt;property id=&quot;20148&quot; value=&quot;5&quot;/&gt;&lt;property id=&quot;20300&quot; value=&quot;Slide 213&quot;/&gt;&lt;property id=&quot;20307&quot; value=&quot;438&quot;/&gt;&lt;/object&gt;&lt;object type=&quot;3&quot; unique_id=&quot;55598&quot;&gt;&lt;property id=&quot;20148&quot; value=&quot;5&quot;/&gt;&lt;property id=&quot;20300&quot; value=&quot;Slide 214&quot;/&gt;&lt;property id=&quot;20307&quot; value=&quot;439&quot;/&gt;&lt;/object&gt;&lt;object type=&quot;3&quot; unique_id=&quot;55599&quot;&gt;&lt;property id=&quot;20148&quot; value=&quot;5&quot;/&gt;&lt;property id=&quot;20300&quot; value=&quot;Slide 215 - &amp;quot;Exporting from Emerald&amp;quot;&quot;/&gt;&lt;property id=&quot;20307&quot; value=&quot;440&quot;/&gt;&lt;/object&gt;&lt;object type=&quot;3&quot; unique_id=&quot;55618&quot;&gt;&lt;property id=&quot;20148&quot; value=&quot;5&quot;/&gt;&lt;property id=&quot;20300&quot; value=&quot;Slide 216&quot;/&gt;&lt;property id=&quot;20307&quot; value=&quot;459&quot;/&gt;&lt;/object&gt;&lt;object type=&quot;3&quot; unique_id=&quot;55619&quot;&gt;&lt;property id=&quot;20148&quot; value=&quot;5&quot;/&gt;&lt;property id=&quot;20300&quot; value=&quot;Slide 217&quot;/&gt;&lt;property id=&quot;20307&quot; value=&quot;460&quot;/&gt;&lt;/object&gt;&lt;object type=&quot;3&quot; unique_id=&quot;55620&quot;&gt;&lt;property id=&quot;20148&quot; value=&quot;5&quot;/&gt;&lt;property id=&quot;20300&quot; value=&quot;Slide 218&quot;/&gt;&lt;property id=&quot;20307&quot; value=&quot;461&quot;/&gt;&lt;/object&gt;&lt;object type=&quot;3&quot; unique_id=&quot;55621&quot;&gt;&lt;property id=&quot;20148&quot; value=&quot;5&quot;/&gt;&lt;property id=&quot;20300&quot; value=&quot;Slide 219&quot;/&gt;&lt;property id=&quot;20307&quot; value=&quot;462&quot;/&gt;&lt;/object&gt;&lt;object type=&quot;3&quot; unique_id=&quot;55622&quot;&gt;&lt;property id=&quot;20148&quot; value=&quot;5&quot;/&gt;&lt;property id=&quot;20300&quot; value=&quot;Slide 220&quot;/&gt;&lt;property id=&quot;20307&quot; value=&quot;463&quot;/&gt;&lt;/object&gt;&lt;object type=&quot;3&quot; unique_id=&quot;55623&quot;&gt;&lt;property id=&quot;20148&quot; value=&quot;5&quot;/&gt;&lt;property id=&quot;20300&quot; value=&quot;Slide 221&quot;/&gt;&lt;property id=&quot;20307&quot; value=&quot;464&quot;/&gt;&lt;/object&gt;&lt;object type=&quot;3&quot; unique_id=&quot;55625&quot;&gt;&lt;property id=&quot;20148&quot; value=&quot;5&quot;/&gt;&lt;property id=&quot;20300&quot; value=&quot;Slide 224&quot;/&gt;&lt;property id=&quot;20307&quot; value=&quot;466&quot;/&gt;&lt;/object&gt;&lt;object type=&quot;3&quot; unique_id=&quot;55626&quot;&gt;&lt;property id=&quot;20148&quot; value=&quot;5&quot;/&gt;&lt;property id=&quot;20300&quot; value=&quot;Slide 225&quot;/&gt;&lt;property id=&quot;20307&quot; value=&quot;467&quot;/&gt;&lt;/object&gt;&lt;object type=&quot;3&quot; unique_id=&quot;55627&quot;&gt;&lt;property id=&quot;20148&quot; value=&quot;5&quot;/&gt;&lt;property id=&quot;20300&quot; value=&quot;Slide 226&quot;/&gt;&lt;property id=&quot;20307&quot; value=&quot;468&quot;/&gt;&lt;/object&gt;&lt;object type=&quot;3&quot; unique_id=&quot;55628&quot;&gt;&lt;property id=&quot;20148&quot; value=&quot;5&quot;/&gt;&lt;property id=&quot;20300&quot; value=&quot;Slide 227&quot;/&gt;&lt;property id=&quot;20307&quot; value=&quot;469&quot;/&gt;&lt;/object&gt;&lt;object type=&quot;3&quot; unique_id=&quot;55629&quot;&gt;&lt;property id=&quot;20148&quot; value=&quot;5&quot;/&gt;&lt;property id=&quot;20300&quot; value=&quot;Slide 228&quot;/&gt;&lt;property id=&quot;20307&quot; value=&quot;470&quot;/&gt;&lt;/object&gt;&lt;object type=&quot;3&quot; unique_id=&quot;55630&quot;&gt;&lt;property id=&quot;20148&quot; value=&quot;5&quot;/&gt;&lt;property id=&quot;20300&quot; value=&quot;Slide 229&quot;/&gt;&lt;property id=&quot;20307&quot; value=&quot;471&quot;/&gt;&lt;/object&gt;&lt;object type=&quot;3&quot; unique_id=&quot;55631&quot;&gt;&lt;property id=&quot;20148&quot; value=&quot;5&quot;/&gt;&lt;property id=&quot;20300&quot; value=&quot;Slide 230&quot;/&gt;&lt;property id=&quot;20307&quot; value=&quot;472&quot;/&gt;&lt;/object&gt;&lt;object type=&quot;3&quot; unique_id=&quot;55632&quot;&gt;&lt;property id=&quot;20148&quot; value=&quot;5&quot;/&gt;&lt;property id=&quot;20300&quot; value=&quot;Slide 231&quot;/&gt;&lt;property id=&quot;20307&quot; value=&quot;473&quot;/&gt;&lt;/object&gt;&lt;object type=&quot;3&quot; unique_id=&quot;55633&quot;&gt;&lt;property id=&quot;20148&quot; value=&quot;5&quot;/&gt;&lt;property id=&quot;20300&quot; value=&quot;Slide 232&quot;/&gt;&lt;property id=&quot;20307&quot; value=&quot;474&quot;/&gt;&lt;/object&gt;&lt;object type=&quot;3&quot; unique_id=&quot;55634&quot;&gt;&lt;property id=&quot;20148&quot; value=&quot;5&quot;/&gt;&lt;property id=&quot;20300&quot; value=&quot;Slide 233&quot;/&gt;&lt;property id=&quot;20307&quot; value=&quot;475&quot;/&gt;&lt;/object&gt;&lt;object type=&quot;3&quot; unique_id=&quot;55636&quot;&gt;&lt;property id=&quot;20148&quot; value=&quot;5&quot;/&gt;&lt;property id=&quot;20300&quot; value=&quot;Slide 235&quot;/&gt;&lt;property id=&quot;20307&quot; value=&quot;477&quot;/&gt;&lt;/object&gt;&lt;object type=&quot;3&quot; unique_id=&quot;55637&quot;&gt;&lt;property id=&quot;20148&quot; value=&quot;5&quot;/&gt;&lt;property id=&quot;20300&quot; value=&quot;Slide 236&quot;/&gt;&lt;property id=&quot;20307&quot; value=&quot;478&quot;/&gt;&lt;/object&gt;&lt;object type=&quot;3&quot; unique_id=&quot;55638&quot;&gt;&lt;property id=&quot;20148&quot; value=&quot;5&quot;/&gt;&lt;property id=&quot;20300&quot; value=&quot;Slide 237&quot;/&gt;&lt;property id=&quot;20307&quot; value=&quot;479&quot;/&gt;&lt;/object&gt;&lt;object type=&quot;3&quot; unique_id=&quot;55639&quot;&gt;&lt;property id=&quot;20148&quot; value=&quot;5&quot;/&gt;&lt;property id=&quot;20300&quot; value=&quot;Slide 238&quot;/&gt;&lt;property id=&quot;20307&quot; value=&quot;480&quot;/&gt;&lt;/object&gt;&lt;object type=&quot;3&quot; unique_id=&quot;55640&quot;&gt;&lt;property id=&quot;20148&quot; value=&quot;5&quot;/&gt;&lt;property id=&quot;20300&quot; value=&quot;Slide 239&quot;/&gt;&lt;property id=&quot;20307&quot; value=&quot;481&quot;/&gt;&lt;/object&gt;&lt;object type=&quot;3&quot; unique_id=&quot;55642&quot;&gt;&lt;property id=&quot;20148&quot; value=&quot;5&quot;/&gt;&lt;property id=&quot;20300&quot; value=&quot;Slide 240&quot;/&gt;&lt;property id=&quot;20307&quot; value=&quot;483&quot;/&gt;&lt;/object&gt;&lt;object type=&quot;3&quot; unique_id=&quot;55643&quot;&gt;&lt;property id=&quot;20148&quot; value=&quot;5&quot;/&gt;&lt;property id=&quot;20300&quot; value=&quot;Slide 241 - &amp;quot;Exporting from IBSS (ProQuest)&amp;quot;&quot;/&gt;&lt;property id=&quot;20307&quot; value=&quot;484&quot;/&gt;&lt;/object&gt;&lt;object type=&quot;3&quot; unique_id=&quot;55644&quot;&gt;&lt;property id=&quot;20148&quot; value=&quot;5&quot;/&gt;&lt;property id=&quot;20300&quot; value=&quot;Slide 243&quot;/&gt;&lt;property id=&quot;20307&quot; value=&quot;485&quot;/&gt;&lt;/object&gt;&lt;object type=&quot;3&quot; unique_id=&quot;55645&quot;&gt;&lt;property id=&quot;20148&quot; value=&quot;5&quot;/&gt;&lt;property id=&quot;20300&quot; value=&quot;Slide 245&quot;/&gt;&lt;property id=&quot;20307&quot; value=&quot;486&quot;/&gt;&lt;/object&gt;&lt;object type=&quot;3&quot; unique_id=&quot;55647&quot;&gt;&lt;property id=&quot;20148&quot; value=&quot;5&quot;/&gt;&lt;property id=&quot;20300&quot; value=&quot;Slide 246&quot;/&gt;&lt;property id=&quot;20307&quot; value=&quot;488&quot;/&gt;&lt;/object&gt;&lt;object type=&quot;3&quot; unique_id=&quot;55653&quot;&gt;&lt;property id=&quot;20148&quot; value=&quot;5&quot;/&gt;&lt;property id=&quot;20300&quot; value=&quot;Slide 249&quot;/&gt;&lt;property id=&quot;20307&quot; value=&quot;494&quot;/&gt;&lt;/object&gt;&lt;object type=&quot;3&quot; unique_id=&quot;55654&quot;&gt;&lt;property id=&quot;20148&quot; value=&quot;5&quot;/&gt;&lt;property id=&quot;20300&quot; value=&quot;Slide 250&quot;/&gt;&lt;property id=&quot;20307&quot; value=&quot;495&quot;/&gt;&lt;/object&gt;&lt;object type=&quot;3&quot; unique_id=&quot;55655&quot;&gt;&lt;property id=&quot;20148&quot; value=&quot;5&quot;/&gt;&lt;property id=&quot;20300&quot; value=&quot;Slide 251&quot;/&gt;&lt;property id=&quot;20307&quot; value=&quot;496&quot;/&gt;&lt;/object&gt;&lt;object type=&quot;3&quot; unique_id=&quot;55656&quot;&gt;&lt;property id=&quot;20148&quot; value=&quot;5&quot;/&gt;&lt;property id=&quot;20300&quot; value=&quot;Slide 252&quot;/&gt;&lt;property id=&quot;20307&quot; value=&quot;497&quot;/&gt;&lt;/object&gt;&lt;object type=&quot;3&quot; unique_id=&quot;55657&quot;&gt;&lt;property id=&quot;20148&quot; value=&quot;5&quot;/&gt;&lt;property id=&quot;20300&quot; value=&quot;Slide 253&quot;/&gt;&lt;property id=&quot;20307&quot; value=&quot;498&quot;/&gt;&lt;/object&gt;&lt;object type=&quot;3&quot; unique_id=&quot;55670&quot;&gt;&lt;property id=&quot;20148&quot; value=&quot;5&quot;/&gt;&lt;property id=&quot;20300&quot; value=&quot;Slide 254 - &amp;quot;Exporting from JSTOR&amp;quot;&quot;/&gt;&lt;property id=&quot;20307&quot; value=&quot;410&quot;/&gt;&lt;/object&gt;&lt;object type=&quot;3&quot; unique_id=&quot;55676&quot;&gt;&lt;property id=&quot;20148&quot; value=&quot;5&quot;/&gt;&lt;property id=&quot;20300&quot; value=&quot;Slide 271&quot;/&gt;&lt;property id=&quot;20307&quot; value=&quot;499&quot;/&gt;&lt;/object&gt;&lt;object type=&quot;3&quot; unique_id=&quot;55677&quot;&gt;&lt;property id=&quot;20148&quot; value=&quot;5&quot;/&gt;&lt;property id=&quot;20300&quot; value=&quot;Slide 272&quot;/&gt;&lt;property id=&quot;20307&quot; value=&quot;500&quot;/&gt;&lt;/object&gt;&lt;object type=&quot;3&quot; unique_id=&quot;55678&quot;&gt;&lt;property id=&quot;20148&quot; value=&quot;5&quot;/&gt;&lt;property id=&quot;20300&quot; value=&quot;Slide 273&quot;/&gt;&lt;property id=&quot;20307&quot; value=&quot;501&quot;/&gt;&lt;/object&gt;&lt;object type=&quot;3&quot; unique_id=&quot;55679&quot;&gt;&lt;property id=&quot;20148&quot; value=&quot;5&quot;/&gt;&lt;property id=&quot;20300&quot; value=&quot;Slide 274&quot;/&gt;&lt;property id=&quot;20307&quot; value=&quot;502&quot;/&gt;&lt;/object&gt;&lt;object type=&quot;3&quot; unique_id=&quot;55680&quot;&gt;&lt;property id=&quot;20148&quot; value=&quot;5&quot;/&gt;&lt;property id=&quot;20300&quot; value=&quot;Slide 275&quot;/&gt;&lt;property id=&quot;20307&quot; value=&quot;503&quot;/&gt;&lt;/object&gt;&lt;object type=&quot;3&quot; unique_id=&quot;55681&quot;&gt;&lt;property id=&quot;20148&quot; value=&quot;5&quot;/&gt;&lt;property id=&quot;20300&quot; value=&quot;Slide 276&quot;/&gt;&lt;property id=&quot;20307&quot; value=&quot;504&quot;/&gt;&lt;/object&gt;&lt;object type=&quot;3&quot; unique_id=&quot;55682&quot;&gt;&lt;property id=&quot;20148&quot; value=&quot;5&quot;/&gt;&lt;property id=&quot;20300&quot; value=&quot;Slide 277&quot;/&gt;&lt;property id=&quot;20307&quot; value=&quot;505&quot;/&gt;&lt;/object&gt;&lt;object type=&quot;3&quot; unique_id=&quot;55683&quot;&gt;&lt;property id=&quot;20148&quot; value=&quot;5&quot;/&gt;&lt;property id=&quot;20300&quot; value=&quot;Slide 278&quot;/&gt;&lt;property id=&quot;20307&quot; value=&quot;506&quot;/&gt;&lt;/object&gt;&lt;object type=&quot;3&quot; unique_id=&quot;55690&quot;&gt;&lt;property id=&quot;20148&quot; value=&quot;5&quot;/&gt;&lt;property id=&quot;20300&quot; value=&quot;Slide 279 - &amp;quot;Searching COPAC&amp;quot;&quot;/&gt;&lt;property id=&quot;20307&quot; value=&quot;525&quot;/&gt;&lt;/object&gt;&lt;object type=&quot;3&quot; unique_id=&quot;55691&quot;&gt;&lt;property id=&quot;20148&quot; value=&quot;5&quot;/&gt;&lt;property id=&quot;20300&quot; value=&quot;Slide 280&quot;/&gt;&lt;property id=&quot;20307&quot; value=&quot;526&quot;/&gt;&lt;/object&gt;&lt;object type=&quot;3&quot; unique_id=&quot;55692&quot;&gt;&lt;property id=&quot;20148&quot; value=&quot;5&quot;/&gt;&lt;property id=&quot;20300&quot; value=&quot;Slide 281&quot;/&gt;&lt;property id=&quot;20307&quot; value=&quot;527&quot;/&gt;&lt;/object&gt;&lt;object type=&quot;3&quot; unique_id=&quot;55693&quot;&gt;&lt;property id=&quot;20148&quot; value=&quot;5&quot;/&gt;&lt;property id=&quot;20300&quot; value=&quot;Slide 282&quot;/&gt;&lt;property id=&quot;20307&quot; value=&quot;528&quot;/&gt;&lt;/object&gt;&lt;object type=&quot;3&quot; unique_id=&quot;55694&quot;&gt;&lt;property id=&quot;20148&quot; value=&quot;5&quot;/&gt;&lt;property id=&quot;20300&quot; value=&quot;Slide 283&quot;/&gt;&lt;property id=&quot;20307&quot; value=&quot;529&quot;/&gt;&lt;/object&gt;&lt;object type=&quot;3&quot; unique_id=&quot;55695&quot;&gt;&lt;property id=&quot;20148&quot; value=&quot;5&quot;/&gt;&lt;property id=&quot;20300&quot; value=&quot;Slide 284&quot;/&gt;&lt;property id=&quot;20307&quot; value=&quot;530&quot;/&gt;&lt;/object&gt;&lt;object type=&quot;3&quot; unique_id=&quot;55696&quot;&gt;&lt;property id=&quot;20148&quot; value=&quot;5&quot;/&gt;&lt;property id=&quot;20300&quot; value=&quot;Slide 285&quot;/&gt;&lt;property id=&quot;20307&quot; value=&quot;531&quot;/&gt;&lt;/object&gt;&lt;object type=&quot;3&quot; unique_id=&quot;55698&quot;&gt;&lt;property id=&quot;20148&quot; value=&quot;5&quot;/&gt;&lt;property id=&quot;20300&quot; value=&quot;Slide 286 - &amp;quot;Working with e-prints&amp;quot;&quot;/&gt;&lt;property id=&quot;20307&quot; value=&quot;533&quot;/&gt;&lt;/object&gt;&lt;object type=&quot;3&quot; unique_id=&quot;55699&quot;&gt;&lt;property id=&quot;20148&quot; value=&quot;5&quot;/&gt;&lt;property id=&quot;20300&quot; value=&quot;Slide 287&quot;/&gt;&lt;property id=&quot;20307&quot; value=&quot;534&quot;/&gt;&lt;/object&gt;&lt;object type=&quot;3&quot; unique_id=&quot;55700&quot;&gt;&lt;property id=&quot;20148&quot; value=&quot;5&quot;/&gt;&lt;property id=&quot;20300&quot; value=&quot;Slide 288&quot;/&gt;&lt;property id=&quot;20307&quot; value=&quot;535&quot;/&gt;&lt;/object&gt;&lt;object type=&quot;3&quot; unique_id=&quot;55701&quot;&gt;&lt;property id=&quot;20148&quot; value=&quot;5&quot;/&gt;&lt;property id=&quot;20300&quot; value=&quot;Slide 289&quot;/&gt;&lt;property id=&quot;20307&quot; value=&quot;536&quot;/&gt;&lt;/object&gt;&lt;object type=&quot;3&quot; unique_id=&quot;55702&quot;&gt;&lt;property id=&quot;20148&quot; value=&quot;5&quot;/&gt;&lt;property id=&quot;20300&quot; value=&quot;Slide 290&quot;/&gt;&lt;property id=&quot;20307&quot; value=&quot;537&quot;/&gt;&lt;/object&gt;&lt;object type=&quot;3&quot; unique_id=&quot;55707&quot;&gt;&lt;property id=&quot;20148&quot; value=&quot;5&quot;/&gt;&lt;property id=&quot;20300&quot; value=&quot;Slide 291&quot;/&gt;&lt;property id=&quot;20307&quot; value=&quot;542&quot;/&gt;&lt;/object&gt;&lt;object type=&quot;3&quot; unique_id=&quot;55708&quot;&gt;&lt;property id=&quot;20148&quot; value=&quot;5&quot;/&gt;&lt;property id=&quot;20300&quot; value=&quot;Slide 292&quot;/&gt;&lt;property id=&quot;20307&quot; value=&quot;543&quot;/&gt;&lt;/object&gt;&lt;object type=&quot;3&quot; unique_id=&quot;55709&quot;&gt;&lt;property id=&quot;20148&quot; value=&quot;5&quot;/&gt;&lt;property id=&quot;20300&quot; value=&quot;Slide 293&quot;/&gt;&lt;property id=&quot;20307&quot; value=&quot;544&quot;/&gt;&lt;/object&gt;&lt;object type=&quot;3&quot; unique_id=&quot;55710&quot;&gt;&lt;property id=&quot;20148&quot; value=&quot;5&quot;/&gt;&lt;property id=&quot;20300&quot; value=&quot;Slide 294 - &amp;quot;Synchronising a library with EndNote Web&amp;quot;&quot;/&gt;&lt;property id=&quot;20307&quot; value=&quot;545&quot;/&gt;&lt;/object&gt;&lt;object type=&quot;3&quot; unique_id=&quot;55711&quot;&gt;&lt;property id=&quot;20148&quot; value=&quot;5&quot;/&gt;&lt;property id=&quot;20300&quot; value=&quot;Slide 295&quot;/&gt;&lt;property id=&quot;20307&quot; value=&quot;546&quot;/&gt;&lt;/object&gt;&lt;object type=&quot;3&quot; unique_id=&quot;55712&quot;&gt;&lt;property id=&quot;20148&quot; value=&quot;5&quot;/&gt;&lt;property id=&quot;20300&quot; value=&quot;Slide 296&quot;/&gt;&lt;property id=&quot;20307&quot; value=&quot;547&quot;/&gt;&lt;/object&gt;&lt;object type=&quot;3&quot; unique_id=&quot;55713&quot;&gt;&lt;property id=&quot;20148&quot; value=&quot;5&quot;/&gt;&lt;property id=&quot;20300&quot; value=&quot;Slide 297&quot;/&gt;&lt;property id=&quot;20307&quot; value=&quot;548&quot;/&gt;&lt;/object&gt;&lt;object type=&quot;3&quot; unique_id=&quot;55714&quot;&gt;&lt;property id=&quot;20148&quot; value=&quot;5&quot;/&gt;&lt;property id=&quot;20300&quot; value=&quot;Slide 298&quot;/&gt;&lt;property id=&quot;20307&quot; value=&quot;549&quot;/&gt;&lt;/object&gt;&lt;object type=&quot;3&quot; unique_id=&quot;55715&quot;&gt;&lt;property id=&quot;20148&quot; value=&quot;5&quot;/&gt;&lt;property id=&quot;20300&quot; value=&quot;Slide 299&quot;/&gt;&lt;property id=&quot;20307&quot; value=&quot;550&quot;/&gt;&lt;/object&gt;&lt;object type=&quot;3&quot; unique_id=&quot;55718&quot;&gt;&lt;property id=&quot;20148&quot; value=&quot;5&quot;/&gt;&lt;property id=&quot;20300&quot; value=&quot;Slide 308&quot;/&gt;&lt;property id=&quot;20307&quot; value=&quot;553&quot;/&gt;&lt;/object&gt;&lt;object type=&quot;3&quot; unique_id=&quot;55719&quot;&gt;&lt;property id=&quot;20148&quot; value=&quot;5&quot;/&gt;&lt;property id=&quot;20300&quot; value=&quot;Slide 309&quot;/&gt;&lt;property id=&quot;20307&quot; value=&quot;554&quot;/&gt;&lt;/object&gt;&lt;object type=&quot;3&quot; unique_id=&quot;55720&quot;&gt;&lt;property id=&quot;20148&quot; value=&quot;5&quot;/&gt;&lt;property id=&quot;20300&quot; value=&quot;Slide 310&quot;/&gt;&lt;property id=&quot;20307&quot; value=&quot;555&quot;/&gt;&lt;/object&gt;&lt;object type=&quot;3&quot; unique_id=&quot;55721&quot;&gt;&lt;property id=&quot;20148&quot; value=&quot;5&quot;/&gt;&lt;property id=&quot;20300&quot; value=&quot;Slide 311&quot;/&gt;&lt;property id=&quot;20307&quot; value=&quot;556&quot;/&gt;&lt;/object&gt;&lt;object type=&quot;3&quot; unique_id=&quot;55727&quot;&gt;&lt;property id=&quot;20148&quot; value=&quot;5&quot;/&gt;&lt;property id=&quot;20300&quot; value=&quot;Slide 312&quot;/&gt;&lt;property id=&quot;20307&quot; value=&quot;562&quot;/&gt;&lt;/object&gt;&lt;object type=&quot;3&quot; unique_id=&quot;58164&quot;&gt;&lt;property id=&quot;20148&quot; value=&quot;5&quot;/&gt;&lt;property id=&quot;20300&quot; value=&quot;Slide 313 - &amp;quot;Get more help&amp;quot;&quot;/&gt;&lt;property id=&quot;20307&quot; value=&quot;567&quot;/&gt;&lt;/object&gt;&lt;object type=&quot;3&quot; unique_id=&quot;59706&quot;&gt;&lt;property id=&quot;20148&quot; value=&quot;5&quot;/&gt;&lt;property id=&quot;20300&quot; value=&quot;Slide 234 - &amp;quot;Export references from Engineering Village databases&amp;quot;&quot;/&gt;&lt;property id=&quot;20307&quot; value=&quot;568&quot;/&gt;&lt;/object&gt;&lt;object type=&quot;3&quot; unique_id=&quot;60015&quot;&gt;&lt;property id=&quot;20148&quot; value=&quot;5&quot;/&gt;&lt;property id=&quot;20300&quot; value=&quot;Slide 248 - &amp;quot;Export from IEEE Xplore&amp;quot;&quot;/&gt;&lt;property id=&quot;20307&quot; value=&quot;569&quot;/&gt;&lt;/object&gt;&lt;object type=&quot;3&quot; unique_id=&quot;61864&quot;&gt;&lt;property id=&quot;20148&quot; value=&quot;5&quot;/&gt;&lt;property id=&quot;20300&quot; value=&quot;Slide 3 - &amp;quot;Edit the reference style - footnotes&amp;quot;&quot;/&gt;&lt;property id=&quot;20307&quot; value=&quot;570&quot;/&gt;&lt;/object&gt;&lt;object type=&quot;3&quot; unique_id=&quot;69760&quot;&gt;&lt;property id=&quot;20148&quot; value=&quot;5&quot;/&gt;&lt;property id=&quot;20300&quot; value=&quot;Slide 256&quot;/&gt;&lt;property id=&quot;20307&quot; value=&quot;582&quot;/&gt;&lt;/object&gt;&lt;object type=&quot;3&quot; unique_id=&quot;69761&quot;&gt;&lt;property id=&quot;20148&quot; value=&quot;5&quot;/&gt;&lt;property id=&quot;20300&quot; value=&quot;Slide 257&quot;/&gt;&lt;property id=&quot;20307&quot; value=&quot;583&quot;/&gt;&lt;/object&gt;&lt;object type=&quot;3&quot; unique_id=&quot;69762&quot;&gt;&lt;property id=&quot;20148&quot; value=&quot;5&quot;/&gt;&lt;property id=&quot;20300&quot; value=&quot;Slide 258&quot;/&gt;&lt;property id=&quot;20307&quot; value=&quot;584&quot;/&gt;&lt;/object&gt;&lt;object type=&quot;3&quot; unique_id=&quot;69763&quot;&gt;&lt;property id=&quot;20148&quot; value=&quot;5&quot;/&gt;&lt;property id=&quot;20300&quot; value=&quot;Slide 260&quot;/&gt;&lt;property id=&quot;20307&quot; value=&quot;585&quot;/&gt;&lt;/object&gt;&lt;object type=&quot;3&quot; unique_id=&quot;69764&quot;&gt;&lt;property id=&quot;20148&quot; value=&quot;5&quot;/&gt;&lt;property id=&quot;20300&quot; value=&quot;Slide 261&quot;/&gt;&lt;property id=&quot;20307&quot; value=&quot;586&quot;/&gt;&lt;/object&gt;&lt;object type=&quot;3&quot; unique_id=&quot;69765&quot;&gt;&lt;property id=&quot;20148&quot; value=&quot;5&quot;/&gt;&lt;property id=&quot;20300&quot; value=&quot;Slide 262&quot;/&gt;&lt;property id=&quot;20307&quot; value=&quot;587&quot;/&gt;&lt;/object&gt;&lt;object type=&quot;3&quot; unique_id=&quot;69766&quot;&gt;&lt;property id=&quot;20148&quot; value=&quot;5&quot;/&gt;&lt;property id=&quot;20300&quot; value=&quot;Slide 263&quot;/&gt;&lt;property id=&quot;20307&quot; value=&quot;588&quot;/&gt;&lt;/object&gt;&lt;object type=&quot;3&quot; unique_id=&quot;69767&quot;&gt;&lt;property id=&quot;20148&quot; value=&quot;5&quot;/&gt;&lt;property id=&quot;20300&quot; value=&quot;Slide 265&quot;/&gt;&lt;property id=&quot;20307&quot; value=&quot;589&quot;/&gt;&lt;/object&gt;&lt;object type=&quot;3&quot; unique_id=&quot;69768&quot;&gt;&lt;property id=&quot;20148&quot; value=&quot;5&quot;/&gt;&lt;property id=&quot;20300&quot; value=&quot;Slide 266&quot;/&gt;&lt;property id=&quot;20307&quot; value=&quot;590&quot;/&gt;&lt;/object&gt;&lt;object type=&quot;3&quot; unique_id=&quot;69769&quot;&gt;&lt;property id=&quot;20148&quot; value=&quot;5&quot;/&gt;&lt;property id=&quot;20300&quot; value=&quot;Slide 267&quot;/&gt;&lt;property id=&quot;20307&quot; value=&quot;591&quot;/&gt;&lt;/object&gt;&lt;object type=&quot;3&quot; unique_id=&quot;69770&quot;&gt;&lt;property id=&quot;20148&quot; value=&quot;5&quot;/&gt;&lt;property id=&quot;20300&quot; value=&quot;Slide 268&quot;/&gt;&lt;property id=&quot;20307&quot; value=&quot;592&quot;/&gt;&lt;/object&gt;&lt;object type=&quot;3&quot; unique_id=&quot;72155&quot;&gt;&lt;property id=&quot;20148&quot; value=&quot;5&quot;/&gt;&lt;property id=&quot;20300&quot; value=&quot;Slide 29&quot;/&gt;&lt;property id=&quot;20307&quot; value=&quot;593&quot;/&gt;&lt;/object&gt;&lt;object type=&quot;3&quot; unique_id=&quot;72156&quot;&gt;&lt;property id=&quot;20148&quot; value=&quot;5&quot;/&gt;&lt;property id=&quot;20300&quot; value=&quot;Slide 37&quot;/&gt;&lt;property id=&quot;20307&quot; value=&quot;594&quot;/&gt;&lt;/object&gt;&lt;object type=&quot;3&quot; unique_id=&quot;72157&quot;&gt;&lt;property id=&quot;20148&quot; value=&quot;5&quot;/&gt;&lt;property id=&quot;20300&quot; value=&quot;Slide 41&quot;/&gt;&lt;property id=&quot;20307&quot; value=&quot;595&quot;/&gt;&lt;/object&gt;&lt;object type=&quot;3&quot; unique_id=&quot;75169&quot;&gt;&lt;property id=&quot;20148&quot; value=&quot;5&quot;/&gt;&lt;property id=&quot;20300&quot; value=&quot;Slide 59&quot;/&gt;&lt;property id=&quot;20307&quot; value=&quot;597&quot;/&gt;&lt;/object&gt;&lt;object type=&quot;3&quot; unique_id=&quot;75170&quot;&gt;&lt;property id=&quot;20148&quot; value=&quot;5&quot;/&gt;&lt;property id=&quot;20300&quot; value=&quot;Slide 60&quot;/&gt;&lt;property id=&quot;20307&quot; value=&quot;598&quot;/&gt;&lt;/object&gt;&lt;object type=&quot;3&quot; unique_id=&quot;75171&quot;&gt;&lt;property id=&quot;20148&quot; value=&quot;5&quot;/&gt;&lt;property id=&quot;20300&quot; value=&quot;Slide 61&quot;/&gt;&lt;property id=&quot;20307&quot; value=&quot;599&quot;/&gt;&lt;/object&gt;&lt;object type=&quot;3&quot; unique_id=&quot;75173&quot;&gt;&lt;property id=&quot;20148&quot; value=&quot;5&quot;/&gt;&lt;property id=&quot;20300&quot; value=&quot;Slide 62&quot;/&gt;&lt;property id=&quot;20307&quot; value=&quot;601&quot;/&gt;&lt;/object&gt;&lt;object type=&quot;3&quot; unique_id=&quot;75174&quot;&gt;&lt;property id=&quot;20148&quot; value=&quot;5&quot;/&gt;&lt;property id=&quot;20300&quot; value=&quot;Slide 63&quot;/&gt;&lt;property id=&quot;20307&quot; value=&quot;602&quot;/&gt;&lt;/object&gt;&lt;object type=&quot;3&quot; unique_id=&quot;75175&quot;&gt;&lt;property id=&quot;20148&quot; value=&quot;5&quot;/&gt;&lt;property id=&quot;20300&quot; value=&quot;Slide 68&quot;/&gt;&lt;property id=&quot;20307&quot; value=&quot;603&quot;/&gt;&lt;/object&gt;&lt;object type=&quot;3&quot; unique_id=&quot;77950&quot;&gt;&lt;property id=&quot;20148&quot; value=&quot;5&quot;/&gt;&lt;property id=&quot;20300&quot; value=&quot;Slide 70&quot;/&gt;&lt;property id=&quot;20307&quot; value=&quot;604&quot;/&gt;&lt;/object&gt;&lt;object type=&quot;3&quot; unique_id=&quot;80441&quot;&gt;&lt;property id=&quot;20148&quot; value=&quot;5&quot;/&gt;&lt;property id=&quot;20300&quot; value=&quot;Slide 103 - &amp;quot;Manage caption layout for tables and figures&amp;quot;&quot;/&gt;&lt;property id=&quot;20307&quot; value=&quot;608&quot;/&gt;&lt;/object&gt;&lt;object type=&quot;3&quot; unique_id=&quot;80442&quot;&gt;&lt;property id=&quot;20148&quot; value=&quot;5&quot;/&gt;&lt;property id=&quot;20300&quot; value=&quot;Slide 104&quot;/&gt;&lt;property id=&quot;20307&quot; value=&quot;609&quot;/&gt;&lt;/object&gt;&lt;object type=&quot;3&quot; unique_id=&quot;80443&quot;&gt;&lt;property id=&quot;20148&quot; value=&quot;5&quot;/&gt;&lt;property id=&quot;20300&quot; value=&quot;Slide 105&quot;/&gt;&lt;property id=&quot;20307&quot; value=&quot;610&quot;/&gt;&lt;/object&gt;&lt;object type=&quot;3&quot; unique_id=&quot;80444&quot;&gt;&lt;property id=&quot;20148&quot; value=&quot;5&quot;/&gt;&lt;property id=&quot;20300&quot; value=&quot;Slide 106&quot;/&gt;&lt;property id=&quot;20307&quot; value=&quot;611&quot;/&gt;&lt;/object&gt;&lt;object type=&quot;3&quot; unique_id=&quot;80445&quot;&gt;&lt;property id=&quot;20148&quot; value=&quot;5&quot;/&gt;&lt;property id=&quot;20300&quot; value=&quot;Slide 107&quot;/&gt;&lt;property id=&quot;20307&quot; value=&quot;612&quot;/&gt;&lt;/object&gt;&lt;object type=&quot;3&quot; unique_id=&quot;82350&quot;&gt;&lt;property id=&quot;20148&quot; value=&quot;5&quot;/&gt;&lt;property id=&quot;20300&quot; value=&quot;Slide 118&quot;/&gt;&lt;property id=&quot;20307&quot; value=&quot;614&quot;/&gt;&lt;/object&gt;&lt;object type=&quot;3&quot; unique_id=&quot;92812&quot;&gt;&lt;property id=&quot;20148&quot; value=&quot;5&quot;/&gt;&lt;property id=&quot;20300&quot; value=&quot;Slide 134&quot;/&gt;&lt;property id=&quot;20307&quot; value=&quot;615&quot;/&gt;&lt;/object&gt;&lt;object type=&quot;3&quot; unique_id=&quot;92813&quot;&gt;&lt;property id=&quot;20148&quot; value=&quot;5&quot;/&gt;&lt;property id=&quot;20300&quot; value=&quot;Slide 135&quot;/&gt;&lt;property id=&quot;20307&quot; value=&quot;616&quot;/&gt;&lt;/object&gt;&lt;object type=&quot;3&quot; unique_id=&quot;92816&quot;&gt;&lt;property id=&quot;20148&quot; value=&quot;5&quot;/&gt;&lt;property id=&quot;20300&quot; value=&quot;Slide 147&quot;/&gt;&lt;property id=&quot;20307&quot; value=&quot;619&quot;/&gt;&lt;/object&gt;&lt;object type=&quot;3&quot; unique_id=&quot;92817&quot;&gt;&lt;property id=&quot;20148&quot; value=&quot;5&quot;/&gt;&lt;property id=&quot;20300&quot; value=&quot;Slide 164 - &amp;quot;Combine chapters into a single document&amp;quot;&quot;/&gt;&lt;property id=&quot;20307&quot; value=&quot;620&quot;/&gt;&lt;/object&gt;&lt;object type=&quot;3&quot; unique_id=&quot;92818&quot;&gt;&lt;property id=&quot;20148&quot; value=&quot;5&quot;/&gt;&lt;property id=&quot;20300&quot; value=&quot;Slide 165&quot;/&gt;&lt;property id=&quot;20307&quot; value=&quot;621&quot;/&gt;&lt;/object&gt;&lt;object type=&quot;3&quot; unique_id=&quot;92819&quot;&gt;&lt;property id=&quot;20148&quot; value=&quot;5&quot;/&gt;&lt;property id=&quot;20300&quot; value=&quot;Slide 166&quot;/&gt;&lt;property id=&quot;20307&quot; value=&quot;622&quot;/&gt;&lt;/object&gt;&lt;object type=&quot;3&quot; unique_id=&quot;92820&quot;&gt;&lt;property id=&quot;20148&quot; value=&quot;5&quot;/&gt;&lt;property id=&quot;20300&quot; value=&quot;Slide 167&quot;/&gt;&lt;property id=&quot;20307&quot; value=&quot;623&quot;/&gt;&lt;/object&gt;&lt;object type=&quot;3&quot; unique_id=&quot;92821&quot;&gt;&lt;property id=&quot;20148&quot; value=&quot;5&quot;/&gt;&lt;property id=&quot;20300&quot; value=&quot;Slide 168&quot;/&gt;&lt;property id=&quot;20307&quot; value=&quot;624&quot;/&gt;&lt;/object&gt;&lt;object type=&quot;3&quot; unique_id=&quot;92823&quot;&gt;&lt;property id=&quot;20148&quot; value=&quot;5&quot;/&gt;&lt;property id=&quot;20300&quot; value=&quot;Slide 169&quot;/&gt;&lt;property id=&quot;20307&quot; value=&quot;626&quot;/&gt;&lt;/object&gt;&lt;object type=&quot;3&quot; unique_id=&quot;92824&quot;&gt;&lt;property id=&quot;20148&quot; value=&quot;5&quot;/&gt;&lt;property id=&quot;20300&quot; value=&quot;Slide 170&quot;/&gt;&lt;property id=&quot;20307&quot; value=&quot;627&quot;/&gt;&lt;/object&gt;&lt;object type=&quot;3&quot; unique_id=&quot;92825&quot;&gt;&lt;property id=&quot;20148&quot; value=&quot;5&quot;/&gt;&lt;property id=&quot;20300&quot; value=&quot;Slide 171&quot;/&gt;&lt;property id=&quot;20307&quot; value=&quot;628&quot;/&gt;&lt;/object&gt;&lt;object type=&quot;3&quot; unique_id=&quot;92826&quot;&gt;&lt;property id=&quot;20148&quot; value=&quot;5&quot;/&gt;&lt;property id=&quot;20300&quot; value=&quot;Slide 186 - &amp;quot;Export from OVID databases&amp;quot;&quot;/&gt;&lt;property id=&quot;20307&quot; value=&quot;629&quot;/&gt;&lt;/object&gt;&lt;object type=&quot;3&quot; unique_id=&quot;92827&quot;&gt;&lt;property id=&quot;20148&quot; value=&quot;5&quot;/&gt;&lt;property id=&quot;20300&quot; value=&quot;Slide 187&quot;/&gt;&lt;property id=&quot;20307&quot; value=&quot;631&quot;/&gt;&lt;/object&gt;&lt;object type=&quot;3&quot; unique_id=&quot;92828&quot;&gt;&lt;property id=&quot;20148&quot; value=&quot;5&quot;/&gt;&lt;property id=&quot;20300&quot; value=&quot;Slide 188&quot;/&gt;&lt;property id=&quot;20307&quot; value=&quot;632&quot;/&gt;&lt;/object&gt;&lt;object type=&quot;3&quot; unique_id=&quot;92829&quot;&gt;&lt;property id=&quot;20148&quot; value=&quot;5&quot;/&gt;&lt;property id=&quot;20300&quot; value=&quot;Slide 189&quot;/&gt;&lt;property id=&quot;20307&quot; value=&quot;633&quot;/&gt;&lt;/object&gt;&lt;object type=&quot;3&quot; unique_id=&quot;92830&quot;&gt;&lt;property id=&quot;20148&quot; value=&quot;5&quot;/&gt;&lt;property id=&quot;20300&quot; value=&quot;Slide 192&quot;/&gt;&lt;property id=&quot;20307&quot; value=&quot;634&quot;/&gt;&lt;/object&gt;&lt;object type=&quot;3&quot; unique_id=&quot;92831&quot;&gt;&lt;property id=&quot;20148&quot; value=&quot;5&quot;/&gt;&lt;property id=&quot;20300&quot; value=&quot;Slide 193&quot;/&gt;&lt;property id=&quot;20307&quot; value=&quot;635&quot;/&gt;&lt;/object&gt;&lt;object type=&quot;3&quot; unique_id=&quot;92836&quot;&gt;&lt;property id=&quot;20148&quot; value=&quot;5&quot;/&gt;&lt;property id=&quot;20300&quot; value=&quot;Slide 194 - &amp;quot;Export from EBSCO databases&amp;quot;&quot;/&gt;&lt;property id=&quot;20307&quot; value=&quot;630&quot;/&gt;&lt;/object&gt;&lt;object type=&quot;3&quot; unique_id=&quot;92837&quot;&gt;&lt;property id=&quot;20148&quot; value=&quot;5&quot;/&gt;&lt;property id=&quot;20300&quot; value=&quot;Slide 195&quot;/&gt;&lt;property id=&quot;20307&quot; value=&quot;640&quot;/&gt;&lt;/object&gt;&lt;object type=&quot;3&quot; unique_id=&quot;92838&quot;&gt;&lt;property id=&quot;20148&quot; value=&quot;5&quot;/&gt;&lt;property id=&quot;20300&quot; value=&quot;Slide 196&quot;/&gt;&lt;property id=&quot;20307&quot; value=&quot;641&quot;/&gt;&lt;/object&gt;&lt;object type=&quot;3&quot; unique_id=&quot;92840&quot;&gt;&lt;property id=&quot;20148&quot; value=&quot;5&quot;/&gt;&lt;property id=&quot;20300&quot; value=&quot;Slide 197&quot;/&gt;&lt;property id=&quot;20307&quot; value=&quot;643&quot;/&gt;&lt;/object&gt;&lt;object type=&quot;3&quot; unique_id=&quot;92841&quot;&gt;&lt;property id=&quot;20148&quot; value=&quot;5&quot;/&gt;&lt;property id=&quot;20300&quot; value=&quot;Slide 198&quot;/&gt;&lt;property id=&quot;20307&quot; value=&quot;644&quot;/&gt;&lt;/object&gt;&lt;object type=&quot;3&quot; unique_id=&quot;92842&quot;&gt;&lt;property id=&quot;20148&quot; value=&quot;5&quot;/&gt;&lt;property id=&quot;20300&quot; value=&quot;Slide 199&quot;/&gt;&lt;property id=&quot;20307&quot; value=&quot;645&quot;/&gt;&lt;/object&gt;&lt;object type=&quot;3&quot; unique_id=&quot;92843&quot;&gt;&lt;property id=&quot;20148&quot; value=&quot;5&quot;/&gt;&lt;property id=&quot;20300&quot; value=&quot;Slide 200&quot;/&gt;&lt;property id=&quot;20307&quot; value=&quot;646&quot;/&gt;&lt;/object&gt;&lt;object type=&quot;3&quot; unique_id=&quot;97381&quot;&gt;&lt;property id=&quot;20148&quot; value=&quot;5&quot;/&gt;&lt;property id=&quot;20300&quot; value=&quot;Slide 124 - &amp;quot;Insert footnote references into Word&amp;quot;&quot;/&gt;&lt;property id=&quot;20307&quot; value=&quot;647&quot;/&gt;&lt;/object&gt;&lt;object type=&quot;3&quot; unique_id=&quot;97382&quot;&gt;&lt;property id=&quot;20148&quot; value=&quot;5&quot;/&gt;&lt;property id=&quot;20300&quot; value=&quot;Slide 125&quot;/&gt;&lt;property id=&quot;20307&quot; value=&quot;648&quot;/&gt;&lt;/object&gt;&lt;object type=&quot;3&quot; unique_id=&quot;97383&quot;&gt;&lt;property id=&quot;20148&quot; value=&quot;5&quot;/&gt;&lt;property id=&quot;20300&quot; value=&quot;Slide 126&quot;/&gt;&lt;property id=&quot;20307&quot; value=&quot;649&quot;/&gt;&lt;/object&gt;&lt;object type=&quot;3&quot; unique_id=&quot;97384&quot;&gt;&lt;property id=&quot;20148&quot; value=&quot;5&quot;/&gt;&lt;property id=&quot;20300&quot; value=&quot;Slide 128&quot;/&gt;&lt;property id=&quot;20307&quot; value=&quot;650&quot;/&gt;&lt;/object&gt;&lt;object type=&quot;3&quot; unique_id=&quot;97385&quot;&gt;&lt;property id=&quot;20148&quot; value=&quot;5&quot;/&gt;&lt;property id=&quot;20300&quot; value=&quot;Slide 129&quot;/&gt;&lt;property id=&quot;20307&quot; value=&quot;651&quot;/&gt;&lt;/object&gt;&lt;object type=&quot;3&quot; unique_id=&quot;97389&quot;&gt;&lt;property id=&quot;20148&quot; value=&quot;5&quot;/&gt;&lt;property id=&quot;20300&quot; value=&quot;Slide 201&quot;/&gt;&lt;property id=&quot;20307&quot; value=&quot;655&quot;/&gt;&lt;/object&gt;&lt;object type=&quot;3&quot; unique_id=&quot;97390&quot;&gt;&lt;property id=&quot;20148&quot; value=&quot;5&quot;/&gt;&lt;property id=&quot;20300&quot; value=&quot;Slide 202&quot;/&gt;&lt;property id=&quot;20307&quot; value=&quot;656&quot;/&gt;&lt;/object&gt;&lt;object type=&quot;3&quot; unique_id=&quot;98812&quot;&gt;&lt;property id=&quot;20148&quot; value=&quot;5&quot;/&gt;&lt;property id=&quot;20300&quot; value=&quot;Slide 208&quot;/&gt;&lt;property id=&quot;20307&quot; value=&quot;657&quot;/&gt;&lt;/object&gt;&lt;object type=&quot;3&quot; unique_id=&quot;102833&quot;&gt;&lt;property id=&quot;20148&quot; value=&quot;5&quot;/&gt;&lt;property id=&quot;20300&quot; value=&quot;Slide 242&quot;/&gt;&lt;property id=&quot;20307&quot; value=&quot;658&quot;/&gt;&lt;/object&gt;&lt;object type=&quot;3&quot; unique_id=&quot;102834&quot;&gt;&lt;property id=&quot;20148&quot; value=&quot;5&quot;/&gt;&lt;property id=&quot;20300&quot; value=&quot;Slide 244&quot;/&gt;&lt;property id=&quot;20307&quot; value=&quot;659&quot;/&gt;&lt;/object&gt;&lt;object type=&quot;3&quot; unique_id=&quot;102837&quot;&gt;&lt;property id=&quot;20148&quot; value=&quot;5&quot;/&gt;&lt;property id=&quot;20300&quot; value=&quot;Slide 247&quot;/&gt;&lt;property id=&quot;20307&quot; value=&quot;662&quot;/&gt;&lt;/object&gt;&lt;object type=&quot;3&quot; unique_id=&quot;102838&quot;&gt;&lt;property id=&quot;20148&quot; value=&quot;5&quot;/&gt;&lt;property id=&quot;20300&quot; value=&quot;Slide 255&quot;/&gt;&lt;property id=&quot;20307&quot; value=&quot;663&quot;/&gt;&lt;/object&gt;&lt;object type=&quot;3&quot; unique_id=&quot;102839&quot;&gt;&lt;property id=&quot;20148&quot; value=&quot;5&quot;/&gt;&lt;property id=&quot;20300&quot; value=&quot;Slide 259&quot;/&gt;&lt;property id=&quot;20307&quot; value=&quot;664&quot;/&gt;&lt;/object&gt;&lt;object type=&quot;3&quot; unique_id=&quot;102840&quot;&gt;&lt;property id=&quot;20148&quot; value=&quot;5&quot;/&gt;&lt;property id=&quot;20300&quot; value=&quot;Slide 264&quot;/&gt;&lt;property id=&quot;20307&quot; value=&quot;665&quot;/&gt;&lt;/object&gt;&lt;object type=&quot;3&quot; unique_id=&quot;102841&quot;&gt;&lt;property id=&quot;20148&quot; value=&quot;5&quot;/&gt;&lt;property id=&quot;20300&quot; value=&quot;Slide 269&quot;/&gt;&lt;property id=&quot;20307&quot; value=&quot;666&quot;/&gt;&lt;/object&gt;&lt;object type=&quot;3&quot; unique_id=&quot;106933&quot;&gt;&lt;property id=&quot;20148&quot; value=&quot;5&quot;/&gt;&lt;property id=&quot;20300&quot; value=&quot;Slide 172&quot;/&gt;&lt;property id=&quot;20307&quot; value=&quot;668&quot;/&gt;&lt;/object&gt;&lt;object type=&quot;3&quot; unique_id=&quot;106934&quot;&gt;&lt;property id=&quot;20148&quot; value=&quot;5&quot;/&gt;&lt;property id=&quot;20300&quot; value=&quot;Slide 179 - &amp;quot;Export the EndNote Library&amp;quot;&quot;/&gt;&lt;property id=&quot;20307&quot; value=&quot;669&quot;/&gt;&lt;/object&gt;&lt;object type=&quot;3&quot; unique_id=&quot;106935&quot;&gt;&lt;property id=&quot;20148&quot; value=&quot;5&quot;/&gt;&lt;property id=&quot;20300&quot; value=&quot;Slide 180&quot;/&gt;&lt;property id=&quot;20307&quot; value=&quot;670&quot;/&gt;&lt;/object&gt;&lt;object type=&quot;3&quot; unique_id=&quot;106936&quot;&gt;&lt;property id=&quot;20148&quot; value=&quot;5&quot;/&gt;&lt;property id=&quot;20300&quot; value=&quot;Slide 181&quot;/&gt;&lt;property id=&quot;20307&quot; value=&quot;671&quot;/&gt;&lt;/object&gt;&lt;object type=&quot;3&quot; unique_id=&quot;106937&quot;&gt;&lt;property id=&quot;20148&quot; value=&quot;5&quot;/&gt;&lt;property id=&quot;20300&quot; value=&quot;Slide 182&quot;/&gt;&lt;property id=&quot;20307&quot; value=&quot;672&quot;/&gt;&lt;/object&gt;&lt;object type=&quot;3&quot; unique_id=&quot;106938&quot;&gt;&lt;property id=&quot;20148&quot; value=&quot;5&quot;/&gt;&lt;property id=&quot;20300&quot; value=&quot;Slide 183&quot;/&gt;&lt;property id=&quot;20307&quot; value=&quot;673&quot;/&gt;&lt;/object&gt;&lt;object type=&quot;3&quot; unique_id=&quot;106939&quot;&gt;&lt;property id=&quot;20148&quot; value=&quot;5&quot;/&gt;&lt;property id=&quot;20300&quot; value=&quot;Slide 184&quot;/&gt;&lt;property id=&quot;20307&quot; value=&quot;674&quot;/&gt;&lt;/object&gt;&lt;object type=&quot;3&quot; unique_id=&quot;110411&quot;&gt;&lt;property id=&quot;20148&quot; value=&quot;5&quot;/&gt;&lt;property id=&quot;20300&quot; value=&quot;Slide 174&quot;/&gt;&lt;property id=&quot;20307&quot; value=&quot;676&quot;/&gt;&lt;/object&gt;&lt;object type=&quot;3&quot; unique_id=&quot;110412&quot;&gt;&lt;property id=&quot;20148&quot; value=&quot;5&quot;/&gt;&lt;property id=&quot;20300&quot; value=&quot;Slide 175&quot;/&gt;&lt;property id=&quot;20307&quot; value=&quot;677&quot;/&gt;&lt;/object&gt;&lt;object type=&quot;3&quot; unique_id=&quot;110413&quot;&gt;&lt;property id=&quot;20148&quot; value=&quot;5&quot;/&gt;&lt;property id=&quot;20300&quot; value=&quot;Slide 176&quot;/&gt;&lt;property id=&quot;20307&quot; value=&quot;678&quot;/&gt;&lt;/object&gt;&lt;object type=&quot;3&quot; unique_id=&quot;110414&quot;&gt;&lt;property id=&quot;20148&quot; value=&quot;5&quot;/&gt;&lt;property id=&quot;20300&quot; value=&quot;Slide 177&quot;/&gt;&lt;property id=&quot;20307&quot; value=&quot;679&quot;/&gt;&lt;/object&gt;&lt;object type=&quot;3&quot; unique_id=&quot;110415&quot;&gt;&lt;property id=&quot;20148&quot; value=&quot;5&quot;/&gt;&lt;property id=&quot;20300&quot; value=&quot;Slide 178&quot;/&gt;&lt;property id=&quot;20307&quot; value=&quot;680&quot;/&gt;&lt;/object&gt;&lt;object type=&quot;3&quot; unique_id=&quot;115370&quot;&gt;&lt;property id=&quot;20148&quot; value=&quot;5&quot;/&gt;&lt;property id=&quot;20300&quot; value=&quot;Slide 85 - &amp;quot;Insert figures in Word documents&amp;quot;&quot;/&gt;&lt;property id=&quot;20307&quot; value=&quot;686&quot;/&gt;&lt;/object&gt;&lt;object type=&quot;3&quot; unique_id=&quot;119277&quot;&gt;&lt;property id=&quot;20148&quot; value=&quot;5&quot;/&gt;&lt;property id=&quot;20300&quot; value=&quot;Slide 127&quot;/&gt;&lt;property id=&quot;20307&quot; value=&quot;692&quot;/&gt;&lt;/object&gt;&lt;object type=&quot;3&quot; unique_id=&quot;122413&quot;&gt;&lt;property id=&quot;20148&quot; value=&quot;5&quot;/&gt;&lt;property id=&quot;20300&quot; value=&quot;Slide 190&quot;/&gt;&lt;property id=&quot;20307&quot; value=&quot;693&quot;/&gt;&lt;/object&gt;&lt;object type=&quot;3&quot; unique_id=&quot;122414&quot;&gt;&lt;property id=&quot;20148&quot; value=&quot;5&quot;/&gt;&lt;property id=&quot;20300&quot; value=&quot;Slide 191&quot;/&gt;&lt;property id=&quot;20307&quot; value=&quot;694&quot;/&gt;&lt;/object&gt;&lt;object type=&quot;3&quot; unique_id=&quot;124160&quot;&gt;&lt;property id=&quot;20148&quot; value=&quot;5&quot;/&gt;&lt;property id=&quot;20300&quot; value=&quot;Slide 223&quot;/&gt;&lt;property id=&quot;20307&quot; value=&quot;695&quot;/&gt;&lt;/object&gt;&lt;object type=&quot;3&quot; unique_id=&quot;125209&quot;&gt;&lt;property id=&quot;20148&quot; value=&quot;5&quot;/&gt;&lt;property id=&quot;20300&quot; value=&quot;Slide 270 - &amp;quot;Import references from Google Scholar&amp;quot;&quot;/&gt;&lt;property id=&quot;20307&quot; value=&quot;696&quot;/&gt;&lt;/object&gt;&lt;object type=&quot;3&quot; unique_id=&quot;132110&quot;&gt;&lt;property id=&quot;20148&quot; value=&quot;5&quot;/&gt;&lt;property id=&quot;20300&quot; value=&quot;Slide 17&quot;/&gt;&lt;property id=&quot;20307&quot; value=&quot;697&quot;/&gt;&lt;/object&gt;&lt;object type=&quot;3&quot; unique_id=&quot;132111&quot;&gt;&lt;property id=&quot;20148&quot; value=&quot;5&quot;/&gt;&lt;property id=&quot;20300&quot; value=&quot;Slide 18&quot;/&gt;&lt;property id=&quot;20307&quot; value=&quot;698&quot;/&gt;&lt;/object&gt;&lt;object type=&quot;3&quot; unique_id=&quot;132112&quot;&gt;&lt;property id=&quot;20148&quot; value=&quot;5&quot;/&gt;&lt;property id=&quot;20300&quot; value=&quot;Slide 19&quot;/&gt;&lt;property id=&quot;20307&quot; value=&quot;699&quot;/&gt;&lt;/object&gt;&lt;object type=&quot;3&quot; unique_id=&quot;132113&quot;&gt;&lt;property id=&quot;20148&quot; value=&quot;5&quot;/&gt;&lt;property id=&quot;20300&quot; value=&quot;Slide 20 - &amp;quot;Special characters in templates&amp;quot;&quot;/&gt;&lt;property id=&quot;20307&quot; value=&quot;700&quot;/&gt;&lt;/object&gt;&lt;object type=&quot;3&quot; unique_id=&quot;132114&quot;&gt;&lt;property id=&quot;20148&quot; value=&quot;5&quot;/&gt;&lt;property id=&quot;20300&quot; value=&quot;Slide 21&quot;/&gt;&lt;property id=&quot;20307&quot; value=&quot;701&quot;/&gt;&lt;/object&gt;&lt;object type=&quot;3&quot; unique_id=&quot;132115&quot;&gt;&lt;property id=&quot;20148&quot; value=&quot;5&quot;/&gt;&lt;property id=&quot;20300&quot; value=&quot;Slide 22&quot;/&gt;&lt;property id=&quot;20307&quot; value=&quot;702&quot;/&gt;&lt;/object&gt;&lt;object type=&quot;3&quot; unique_id=&quot;132116&quot;&gt;&lt;property id=&quot;20148&quot; value=&quot;5&quot;/&gt;&lt;property id=&quot;20300&quot; value=&quot;Slide 23&quot;/&gt;&lt;property id=&quot;20307&quot; value=&quot;703&quot;/&gt;&lt;/object&gt;&lt;object type=&quot;3&quot; unique_id=&quot;132117&quot;&gt;&lt;property id=&quot;20148&quot; value=&quot;5&quot;/&gt;&lt;property id=&quot;20300&quot; value=&quot;Slide 24&quot;/&gt;&lt;property id=&quot;20307&quot; value=&quot;704&quot;/&gt;&lt;/object&gt;&lt;object type=&quot;3&quot; unique_id=&quot;132118&quot;&gt;&lt;property id=&quot;20148&quot; value=&quot;5&quot;/&gt;&lt;property id=&quot;20300&quot; value=&quot;Slide 45&quot;/&gt;&lt;property id=&quot;20307&quot; value=&quot;705&quot;/&gt;&lt;/object&gt;&lt;object type=&quot;3&quot; unique_id=&quot;132119&quot;&gt;&lt;property id=&quot;20148&quot; value=&quot;5&quot;/&gt;&lt;property id=&quot;20300&quot; value=&quot;Slide 46&quot;/&gt;&lt;property id=&quot;20307&quot; value=&quot;706&quot;/&gt;&lt;/object&gt;&lt;object type=&quot;3&quot; unique_id=&quot;132120&quot;&gt;&lt;property id=&quot;20148&quot; value=&quot;5&quot;/&gt;&lt;property id=&quot;20300&quot; value=&quot;Slide 47&quot;/&gt;&lt;property id=&quot;20307&quot; value=&quot;707&quot;/&gt;&lt;/object&gt;&lt;object type=&quot;3&quot; unique_id=&quot;132121&quot;&gt;&lt;property id=&quot;20148&quot; value=&quot;5&quot;/&gt;&lt;property id=&quot;20300&quot; value=&quot;Slide 48&quot;/&gt;&lt;property id=&quot;20307&quot; value=&quot;708&quot;/&gt;&lt;/object&gt;&lt;object type=&quot;3&quot; unique_id=&quot;132122&quot;&gt;&lt;property id=&quot;20148&quot; value=&quot;5&quot;/&gt;&lt;property id=&quot;20300&quot; value=&quot;Slide 109&quot;/&gt;&lt;property id=&quot;20307&quot; value=&quot;709&quot;/&gt;&lt;/object&gt;&lt;object type=&quot;3&quot; unique_id=&quot;132123&quot;&gt;&lt;property id=&quot;20148&quot; value=&quot;5&quot;/&gt;&lt;property id=&quot;20300&quot; value=&quot;Slide 110&quot;/&gt;&lt;property id=&quot;20307&quot; value=&quot;710&quot;/&gt;&lt;/object&gt;&lt;object type=&quot;3&quot; unique_id=&quot;132124&quot;&gt;&lt;property id=&quot;20148&quot; value=&quot;5&quot;/&gt;&lt;property id=&quot;20300&quot; value=&quot;Slide 111&quot;/&gt;&lt;property id=&quot;20307&quot; value=&quot;711&quot;/&gt;&lt;/object&gt;&lt;object type=&quot;3&quot; unique_id=&quot;132125&quot;&gt;&lt;property id=&quot;20148&quot; value=&quot;5&quot;/&gt;&lt;property id=&quot;20300&quot; value=&quot;Slide 112&quot;/&gt;&lt;property id=&quot;20307&quot; value=&quot;712&quot;/&gt;&lt;/object&gt;&lt;object type=&quot;3&quot; unique_id=&quot;132126&quot;&gt;&lt;property id=&quot;20148&quot; value=&quot;5&quot;/&gt;&lt;property id=&quot;20300&quot; value=&quot;Slide 113&quot;/&gt;&lt;property id=&quot;20307&quot; value=&quot;713&quot;/&gt;&lt;/object&gt;&lt;object type=&quot;3&quot; unique_id=&quot;133483&quot;&gt;&lt;property id=&quot;20148&quot; value=&quot;5&quot;/&gt;&lt;property id=&quot;20300&quot; value=&quot;Slide 173&quot;/&gt;&lt;property id=&quot;20307&quot; value=&quot;714&quot;/&gt;&lt;/object&gt;&lt;object type=&quot;3&quot; unique_id=&quot;135169&quot;&gt;&lt;property id=&quot;20148&quot; value=&quot;5&quot;/&gt;&lt;property id=&quot;20300&quot; value=&quot;Slide 222&quot;/&gt;&lt;property id=&quot;20307&quot; value=&quot;715&quot;/&gt;&lt;/object&gt;&lt;object type=&quot;3&quot; unique_id=&quot;135170&quot;&gt;&lt;property id=&quot;20148&quot; value=&quot;5&quot;/&gt;&lt;property id=&quot;20300&quot; value=&quot;Slide 307 - &amp;quot;Sharing references with others via EndNote Web&amp;quot;&quot;/&gt;&lt;property id=&quot;20307&quot; value=&quot;716&quot;/&gt;&lt;/object&gt;&lt;object type=&quot;3&quot; unique_id=&quot;138614&quot;&gt;&lt;property id=&quot;20148&quot; value=&quot;5&quot;/&gt;&lt;property id=&quot;20300&quot; value=&quot;Slide 300&quot;/&gt;&lt;property id=&quot;20307&quot; value=&quot;717&quot;/&gt;&lt;/object&gt;&lt;object type=&quot;3&quot; unique_id=&quot;138615&quot;&gt;&lt;property id=&quot;20148&quot; value=&quot;5&quot;/&gt;&lt;property id=&quot;20300&quot; value=&quot;Slide 301&quot;/&gt;&lt;property id=&quot;20307&quot; value=&quot;718&quot;/&gt;&lt;/object&gt;&lt;object type=&quot;3&quot; unique_id=&quot;138616&quot;&gt;&lt;property id=&quot;20148&quot; value=&quot;5&quot;/&gt;&lt;property id=&quot;20300&quot; value=&quot;Slide 302&quot;/&gt;&lt;property id=&quot;20307&quot; value=&quot;719&quot;/&gt;&lt;/object&gt;&lt;object type=&quot;3&quot; unique_id=&quot;138617&quot;&gt;&lt;property id=&quot;20148&quot; value=&quot;5&quot;/&gt;&lt;property id=&quot;20300&quot; value=&quot;Slide 303&quot;/&gt;&lt;property id=&quot;20307&quot; value=&quot;720&quot;/&gt;&lt;/object&gt;&lt;object type=&quot;3&quot; unique_id=&quot;138618&quot;&gt;&lt;property id=&quot;20148&quot; value=&quot;5&quot;/&gt;&lt;property id=&quot;20300&quot; value=&quot;Slide 304&quot;/&gt;&lt;property id=&quot;20307&quot; value=&quot;721&quot;/&gt;&lt;/object&gt;&lt;object type=&quot;3&quot; unique_id=&quot;138619&quot;&gt;&lt;property id=&quot;20148&quot; value=&quot;5&quot;/&gt;&lt;property id=&quot;20300&quot; value=&quot;Slide 305&quot;/&gt;&lt;property id=&quot;20307&quot; value=&quot;722&quot;/&gt;&lt;/object&gt;&lt;object type=&quot;3&quot; unique_id=&quot;138620&quot;&gt;&lt;property id=&quot;20148&quot; value=&quot;5&quot;/&gt;&lt;property id=&quot;20300&quot; value=&quot;Slide 306&quot;/&gt;&lt;property id=&quot;20307&quot; value=&quot;723&quot;/&gt;&lt;/object&gt;&lt;object type=&quot;3&quot; unique_id=&quot;145528&quot;&gt;&lt;property id=&quot;20148&quot; value=&quot;5&quot;/&gt;&lt;property id=&quot;20300&quot; value=&quot;Slide 30&quot;/&gt;&lt;property id=&quot;20307&quot; value=&quot;724&quot;/&gt;&lt;/object&gt;&lt;object type=&quot;3&quot; unique_id=&quot;145529&quot;&gt;&lt;property id=&quot;20148&quot; value=&quot;5&quot;/&gt;&lt;property id=&quot;20300&quot; value=&quot;Slide 31&quot;/&gt;&lt;property id=&quot;20307&quot; value=&quot;725&quot;/&gt;&lt;/object&gt;&lt;object type=&quot;3&quot; unique_id=&quot;145530&quot;&gt;&lt;property id=&quot;20148&quot; value=&quot;5&quot;/&gt;&lt;property id=&quot;20300&quot; value=&quot;Slide 32&quot;/&gt;&lt;property id=&quot;20307&quot; value=&quot;726&quot;/&gt;&lt;/object&gt;&lt;object type=&quot;3&quot; unique_id=&quot;150903&quot;&gt;&lt;property id=&quot;20148&quot; value=&quot;5&quot;/&gt;&lt;property id=&quot;20300&quot; value=&quot;Slide 58 - &amp;quot;Create from groups&amp;quot;&quot;/&gt;&lt;property id=&quot;20307&quot; value=&quot;72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9,1601515994,C:\My backup_docs\GradSchool_2012\EndNote_X6_advanced_graduate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1601515994,C:\My backup_docs\GradSchool_2012\EndNote_X6_advanced_graduate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1601515994,C:\My backup_docs\GradSchool_2012\EndNote_X6_advanced_graduate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1601515994,C:\My backup_docs\GradSchool_2012\EndNote_X6_advanced_graduate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4,1601515994,C:\My backup_docs\GradSchool_2012\EndNote_X6_advanced_graduate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5,1601515994,C:\My backup_docs\GradSchool_2012\EndNote_X6_advanced_graduate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6,1601515994,C:\My backup_docs\GradSchool_2012\EndNote_X6_advanced_graduate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7,1601515994,C:\My backup_docs\GradSchool_2012\EndNote_X6_advanced_graduate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8,1601515994,C:\My backup_docs\GradSchool_2012\EndNote_X6_advanced_graduate_pptx\Media.ppcx"/>
</p:tagLst>
</file>

<file path=ppt/theme/theme1.xml><?xml version="1.0" encoding="utf-8"?>
<a:theme xmlns:a="http://schemas.openxmlformats.org/drawingml/2006/main" name="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6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rgbClr val="FF0066"/>
          </a:solidFill>
          <a:tailEnd type="triangle" w="lg" len="lg"/>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FFFFFF"/>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wrap="none" anchor="ctr"/>
      <a:lstStyle>
        <a:defPPr algn="ctr">
          <a:defRPr>
            <a:solidFill>
              <a:srgbClr val="FFFFFF"/>
            </a:solidFill>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wrap="square">
        <a:spAutoFit/>
      </a:bodyPr>
      <a:lstStyle>
        <a:defPPr eaLnBrk="1" hangingPunct="1">
          <a:defRPr sz="2400" b="1" dirty="0" smtClean="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wrap="square">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74167</TotalTime>
  <Words>12236</Words>
  <Application>Microsoft Office PowerPoint</Application>
  <PresentationFormat>On-screen Show (4:3)</PresentationFormat>
  <Paragraphs>1414</Paragraphs>
  <Slides>313</Slides>
  <Notes>277</Notes>
  <HiddenSlides>0</HiddenSlides>
  <MMClips>0</MMClips>
  <ScaleCrop>false</ScaleCrop>
  <HeadingPairs>
    <vt:vector size="4" baseType="variant">
      <vt:variant>
        <vt:lpstr>Theme</vt:lpstr>
      </vt:variant>
      <vt:variant>
        <vt:i4>12</vt:i4>
      </vt:variant>
      <vt:variant>
        <vt:lpstr>Slide Titles</vt:lpstr>
      </vt:variant>
      <vt:variant>
        <vt:i4>313</vt:i4>
      </vt:variant>
    </vt:vector>
  </HeadingPairs>
  <TitlesOfParts>
    <vt:vector size="325" baseType="lpstr">
      <vt:lpstr>Presentation master linda new brand</vt:lpstr>
      <vt:lpstr>1_Presentation master linda new brand</vt:lpstr>
      <vt:lpstr>2_Presentation master linda new brand</vt:lpstr>
      <vt:lpstr>3_Presentation master linda new brand</vt:lpstr>
      <vt:lpstr>4_Presentation master linda new brand</vt:lpstr>
      <vt:lpstr>5_Presentation master linda new brand</vt:lpstr>
      <vt:lpstr>6_Presentation master linda new brand</vt:lpstr>
      <vt:lpstr>7_Presentation master linda new brand</vt:lpstr>
      <vt:lpstr>8_Presentation master linda new brand</vt:lpstr>
      <vt:lpstr>9_Presentation master linda new brand</vt:lpstr>
      <vt:lpstr>10_Presentation master linda new brand</vt:lpstr>
      <vt:lpstr>11_Presentation master linda new brand</vt:lpstr>
      <vt:lpstr>EndNote X6 -   advanced graduate session</vt:lpstr>
      <vt:lpstr>Work with the EndNote Library</vt:lpstr>
      <vt:lpstr>Edit the reference style - footnotes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 an edited reference style</vt:lpstr>
      <vt:lpstr>PowerPoint Presentation</vt:lpstr>
      <vt:lpstr>PowerPoint Presentation</vt:lpstr>
      <vt:lpstr>PowerPoint Presentation</vt:lpstr>
      <vt:lpstr>Templates - how they work</vt:lpstr>
      <vt:lpstr>PowerPoint Presentation</vt:lpstr>
      <vt:lpstr>PowerPoint Presentation</vt:lpstr>
      <vt:lpstr>PowerPoint Presentation</vt:lpstr>
      <vt:lpstr>Special characters in templates</vt:lpstr>
      <vt:lpstr>PowerPoint Presentation</vt:lpstr>
      <vt:lpstr>PowerPoint Presentation</vt:lpstr>
      <vt:lpstr>PowerPoint Presentation</vt:lpstr>
      <vt:lpstr>PowerPoint Presentation</vt:lpstr>
      <vt:lpstr>Set some EndNote preferences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special characters</vt:lpstr>
      <vt:lpstr>Using special characters</vt:lpstr>
      <vt:lpstr>PowerPoint Presentation</vt:lpstr>
      <vt:lpstr>Managing duplicates</vt:lpstr>
      <vt:lpstr>PowerPoint Presentation</vt:lpstr>
      <vt:lpstr>PowerPoint Presentation</vt:lpstr>
      <vt:lpstr>PowerPoint Presentation</vt:lpstr>
      <vt:lpstr>PowerPoint Presentation</vt:lpstr>
      <vt:lpstr>PowerPoint Presentation</vt:lpstr>
      <vt:lpstr>Working with groups</vt:lpstr>
      <vt:lpstr>Sort references into groups</vt:lpstr>
      <vt:lpstr>Create custom groups</vt:lpstr>
      <vt:lpstr>PowerPoint Presentation</vt:lpstr>
      <vt:lpstr>PowerPoint Presentation</vt:lpstr>
      <vt:lpstr>PowerPoint Presentation</vt:lpstr>
      <vt:lpstr>PowerPoint Presentation</vt:lpstr>
      <vt:lpstr>Create Smart groups</vt:lpstr>
      <vt:lpstr>PowerPoint Presentation</vt:lpstr>
      <vt:lpstr>PowerPoint Presentation</vt:lpstr>
      <vt:lpstr>PowerPoint Presentation</vt:lpstr>
      <vt:lpstr>PowerPoint Presentation</vt:lpstr>
      <vt:lpstr>Group sets</vt:lpstr>
      <vt:lpstr>PowerPoint Presentation</vt:lpstr>
      <vt:lpstr>PowerPoint Presentation</vt:lpstr>
      <vt:lpstr>PowerPoint Presentation</vt:lpstr>
      <vt:lpstr>Create from groups</vt:lpstr>
      <vt:lpstr>PowerPoint Presentation</vt:lpstr>
      <vt:lpstr>PowerPoint Presentation</vt:lpstr>
      <vt:lpstr>PowerPoint Presentation</vt:lpstr>
      <vt:lpstr>PowerPoint Presentation</vt:lpstr>
      <vt:lpstr>PowerPoint Presentation</vt:lpstr>
      <vt:lpstr>Edit an existing reference</vt:lpstr>
      <vt:lpstr>PowerPoint Presentation</vt:lpstr>
      <vt:lpstr>PowerPoint Presentation</vt:lpstr>
      <vt:lpstr>PowerPoint Presentation</vt:lpstr>
      <vt:lpstr>PowerPoint Presentation</vt:lpstr>
      <vt:lpstr>Edit a group of 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with figures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figures in Word documents</vt:lpstr>
      <vt:lpstr>PowerPoint Presentation</vt:lpstr>
      <vt:lpstr>PowerPoint Presentation</vt:lpstr>
      <vt:lpstr>PowerPoint Presentation</vt:lpstr>
      <vt:lpstr>PowerPoint Presentation</vt:lpstr>
      <vt:lpstr>PowerPoint Presentation</vt:lpstr>
      <vt:lpstr>Working with tables and 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caption layout for tables and figures</vt:lpstr>
      <vt:lpstr>PowerPoint Presentation</vt:lpstr>
      <vt:lpstr>PowerPoint Presentation</vt:lpstr>
      <vt:lpstr>PowerPoint Presentation</vt:lpstr>
      <vt:lpstr>PowerPoint Presentation</vt:lpstr>
      <vt:lpstr>Attach PDF files to records</vt:lpstr>
      <vt:lpstr>PowerPoint Presentation</vt:lpstr>
      <vt:lpstr>PowerPoint Presentation</vt:lpstr>
      <vt:lpstr>PowerPoint Presentation</vt:lpstr>
      <vt:lpstr>PowerPoint Presentation</vt:lpstr>
      <vt:lpstr>PowerPoint Presentation</vt:lpstr>
      <vt:lpstr>Importing references from existing PDF files</vt:lpstr>
      <vt:lpstr>PowerPoint Presentation</vt:lpstr>
      <vt:lpstr>PowerPoint Presentation</vt:lpstr>
      <vt:lpstr>PowerPoint Presentation</vt:lpstr>
      <vt:lpstr>PowerPoint Presentation</vt:lpstr>
      <vt:lpstr>Importing files from a pdf folder containing pdf files</vt:lpstr>
      <vt:lpstr>PowerPoint Presentation</vt:lpstr>
      <vt:lpstr>PowerPoint Presentation</vt:lpstr>
      <vt:lpstr>PowerPoint Presentation</vt:lpstr>
      <vt:lpstr>Use EndNote with Word</vt:lpstr>
      <vt:lpstr>Insert footnote references into Word</vt:lpstr>
      <vt:lpstr>PowerPoint Presentation</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PowerPoint Presentation</vt:lpstr>
      <vt:lpstr>PowerPoint Presentation</vt:lpstr>
      <vt:lpstr>Remove field codes</vt:lpstr>
      <vt:lpstr>Create a plain text document</vt:lpstr>
      <vt:lpstr>PowerPoint Presentation</vt:lpstr>
      <vt:lpstr>Creating a subject bibliography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abbreviated journal titles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Combine chapters into a single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the EndNote Library</vt:lpstr>
      <vt:lpstr>PowerPoint Presentation</vt:lpstr>
      <vt:lpstr>PowerPoint Presentation</vt:lpstr>
      <vt:lpstr>PowerPoint Presentation</vt:lpstr>
      <vt:lpstr>PowerPoint Presentation</vt:lpstr>
      <vt:lpstr>PowerPoint Presentation</vt:lpstr>
      <vt:lpstr>Export references from external databases</vt:lpstr>
      <vt:lpstr>Export from OVID databases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from EBSCO databases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Exporting from the Cochrane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Exporting from Emerald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references from Engineering Village databases</vt:lpstr>
      <vt:lpstr>PowerPoint Presentation</vt:lpstr>
      <vt:lpstr>PowerPoint Presentation</vt:lpstr>
      <vt:lpstr>PowerPoint Presentation</vt:lpstr>
      <vt:lpstr>PowerPoint Presentation</vt:lpstr>
      <vt:lpstr>PowerPoint Presentation</vt:lpstr>
      <vt:lpstr>PowerPoint Presentation</vt:lpstr>
      <vt:lpstr>Exporting from IBSS (ProQuest)</vt:lpstr>
      <vt:lpstr>PowerPoint Presentation</vt:lpstr>
      <vt:lpstr>PowerPoint Presentation</vt:lpstr>
      <vt:lpstr>PowerPoint Presentation</vt:lpstr>
      <vt:lpstr>PowerPoint Presentation</vt:lpstr>
      <vt:lpstr>PowerPoint Presentation</vt:lpstr>
      <vt:lpstr>PowerPoint Presentation</vt:lpstr>
      <vt:lpstr>Export from IEEE Xplore</vt:lpstr>
      <vt:lpstr>PowerPoint Presentation</vt:lpstr>
      <vt:lpstr>PowerPoint Presentation</vt:lpstr>
      <vt:lpstr>PowerPoint Presentation</vt:lpstr>
      <vt:lpstr>PowerPoint Presentation</vt:lpstr>
      <vt:lpstr>PowerPoint Presentation</vt:lpstr>
      <vt:lpstr>Exporting from JSTOR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 references from Google Scholar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Searching COPAC</vt:lpstr>
      <vt:lpstr>PowerPoint Presentation</vt:lpstr>
      <vt:lpstr>PowerPoint Presentation</vt:lpstr>
      <vt:lpstr>PowerPoint Presentation</vt:lpstr>
      <vt:lpstr>PowerPoint Presentation</vt:lpstr>
      <vt:lpstr>PowerPoint Presentation</vt:lpstr>
      <vt:lpstr>PowerPoint Presentation</vt:lpstr>
      <vt:lpstr>Working with e-prints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Synchronising a library with EndNote Web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references with others via EndNote Web</vt:lpstr>
      <vt:lpstr>PowerPoint Presentation</vt:lpstr>
      <vt:lpstr>PowerPoint Presentation</vt:lpstr>
      <vt:lpstr>PowerPoint Presentation</vt:lpstr>
      <vt:lpstr>PowerPoint Presentation</vt:lpstr>
      <vt:lpstr>PowerPoint Presentation</vt:lpstr>
      <vt:lpstr>Get more help</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EndNote X4 -   advanced graduate session</dc:title>
  <dc:creator>lmr</dc:creator>
  <cp:lastModifiedBy>Robertson L.M.</cp:lastModifiedBy>
  <cp:revision>372</cp:revision>
  <dcterms:created xsi:type="dcterms:W3CDTF">2010-10-20T11:49:59Z</dcterms:created>
  <dcterms:modified xsi:type="dcterms:W3CDTF">2012-10-25T13:16:42Z</dcterms:modified>
</cp:coreProperties>
</file>