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51"/>
  </p:notesMasterIdLst>
  <p:handoutMasterIdLst>
    <p:handoutMasterId r:id="rId52"/>
  </p:handoutMasterIdLst>
  <p:sldIdLst>
    <p:sldId id="256" r:id="rId2"/>
    <p:sldId id="258" r:id="rId3"/>
    <p:sldId id="257" r:id="rId4"/>
    <p:sldId id="261" r:id="rId5"/>
    <p:sldId id="259" r:id="rId6"/>
    <p:sldId id="260" r:id="rId7"/>
    <p:sldId id="303" r:id="rId8"/>
    <p:sldId id="264" r:id="rId9"/>
    <p:sldId id="316" r:id="rId10"/>
    <p:sldId id="317" r:id="rId11"/>
    <p:sldId id="266" r:id="rId12"/>
    <p:sldId id="304" r:id="rId13"/>
    <p:sldId id="305" r:id="rId14"/>
    <p:sldId id="306" r:id="rId15"/>
    <p:sldId id="307" r:id="rId16"/>
    <p:sldId id="308" r:id="rId17"/>
    <p:sldId id="309" r:id="rId18"/>
    <p:sldId id="310" r:id="rId19"/>
    <p:sldId id="311" r:id="rId20"/>
    <p:sldId id="318" r:id="rId21"/>
    <p:sldId id="275" r:id="rId22"/>
    <p:sldId id="312" r:id="rId23"/>
    <p:sldId id="313" r:id="rId24"/>
    <p:sldId id="314" r:id="rId25"/>
    <p:sldId id="315" r:id="rId26"/>
    <p:sldId id="276" r:id="rId27"/>
    <p:sldId id="265" r:id="rId28"/>
    <p:sldId id="270" r:id="rId29"/>
    <p:sldId id="262" r:id="rId30"/>
    <p:sldId id="272" r:id="rId31"/>
    <p:sldId id="293" r:id="rId32"/>
    <p:sldId id="273" r:id="rId33"/>
    <p:sldId id="263" r:id="rId34"/>
    <p:sldId id="319" r:id="rId35"/>
    <p:sldId id="279" r:id="rId36"/>
    <p:sldId id="280" r:id="rId37"/>
    <p:sldId id="281" r:id="rId38"/>
    <p:sldId id="282" r:id="rId39"/>
    <p:sldId id="283" r:id="rId40"/>
    <p:sldId id="284" r:id="rId41"/>
    <p:sldId id="285" r:id="rId42"/>
    <p:sldId id="286" r:id="rId43"/>
    <p:sldId id="297" r:id="rId44"/>
    <p:sldId id="298" r:id="rId45"/>
    <p:sldId id="287" r:id="rId46"/>
    <p:sldId id="299" r:id="rId47"/>
    <p:sldId id="300" r:id="rId48"/>
    <p:sldId id="301" r:id="rId49"/>
    <p:sldId id="29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0" d="100"/>
          <a:sy n="80" d="100"/>
        </p:scale>
        <p:origin x="-152" y="-112"/>
      </p:cViewPr>
      <p:guideLst>
        <p:guide orient="horz" pos="2160"/>
        <p:guide pos="2878"/>
      </p:guideLst>
    </p:cSldViewPr>
  </p:slideViewPr>
  <p:notesTextViewPr>
    <p:cViewPr>
      <p:scale>
        <a:sx n="100" d="100"/>
        <a:sy n="100" d="100"/>
      </p:scale>
      <p:origin x="0" y="0"/>
    </p:cViewPr>
  </p:notesTextViewPr>
  <p:sorterViewPr>
    <p:cViewPr>
      <p:scale>
        <a:sx n="66" d="100"/>
        <a:sy n="66" d="100"/>
      </p:scale>
      <p:origin x="0" y="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275D02-637B-E74D-8027-00A4B4F039CE}" type="datetimeFigureOut">
              <a:rPr lang="en-US" smtClean="0"/>
              <a:t>03/10/2013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0B10A9-ABBC-3A4A-972D-A8C306A72244}" type="slidenum">
              <a:rPr lang="en-US" smtClean="0"/>
              <a:t>‹#›</a:t>
            </a:fld>
            <a:endParaRPr lang="en-US"/>
          </a:p>
        </p:txBody>
      </p:sp>
    </p:spTree>
    <p:extLst>
      <p:ext uri="{BB962C8B-B14F-4D97-AF65-F5344CB8AC3E}">
        <p14:creationId xmlns:p14="http://schemas.microsoft.com/office/powerpoint/2010/main" val="4113131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52386-3D2F-9C4C-9081-71BB3A5D2968}" type="datetimeFigureOut">
              <a:rPr lang="en-US" smtClean="0"/>
              <a:t>03/10/2013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C8BD70-F332-4C4B-A143-0313A55EFADB}" type="slidenum">
              <a:rPr lang="en-US" smtClean="0"/>
              <a:t>‹#›</a:t>
            </a:fld>
            <a:endParaRPr lang="en-US"/>
          </a:p>
        </p:txBody>
      </p:sp>
    </p:spTree>
    <p:extLst>
      <p:ext uri="{BB962C8B-B14F-4D97-AF65-F5344CB8AC3E}">
        <p14:creationId xmlns:p14="http://schemas.microsoft.com/office/powerpoint/2010/main" val="29680980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C8BD70-F332-4C4B-A143-0313A55EFADB}" type="slidenum">
              <a:rPr lang="en-US" smtClean="0"/>
              <a:t>5</a:t>
            </a:fld>
            <a:endParaRPr lang="en-US"/>
          </a:p>
        </p:txBody>
      </p:sp>
    </p:spTree>
    <p:extLst>
      <p:ext uri="{BB962C8B-B14F-4D97-AF65-F5344CB8AC3E}">
        <p14:creationId xmlns:p14="http://schemas.microsoft.com/office/powerpoint/2010/main" val="1076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143000" y="695325"/>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Arial" charset="0"/>
              </a:defRPr>
            </a:lvl1pPr>
            <a:lvl2pPr marL="37931725" indent="-37474525" eaLnBrk="0" hangingPunct="0">
              <a:defRPr sz="2400">
                <a:solidFill>
                  <a:schemeClr val="bg1"/>
                </a:solidFill>
                <a:latin typeface="Arial" charset="0"/>
                <a:ea typeface="Arial" charset="0"/>
                <a:cs typeface="Arial" charset="0"/>
              </a:defRPr>
            </a:lvl2pPr>
            <a:lvl3pPr eaLnBrk="0" hangingPunct="0">
              <a:defRPr sz="2400">
                <a:solidFill>
                  <a:schemeClr val="bg1"/>
                </a:solidFill>
                <a:latin typeface="Arial" charset="0"/>
                <a:ea typeface="Arial" charset="0"/>
                <a:cs typeface="Arial" charset="0"/>
              </a:defRPr>
            </a:lvl3pPr>
            <a:lvl4pPr eaLnBrk="0" hangingPunct="0">
              <a:defRPr sz="2400">
                <a:solidFill>
                  <a:schemeClr val="bg1"/>
                </a:solidFill>
                <a:latin typeface="Arial" charset="0"/>
                <a:ea typeface="Arial" charset="0"/>
                <a:cs typeface="Arial" charset="0"/>
              </a:defRPr>
            </a:lvl4pPr>
            <a:lvl5pPr eaLnBrk="0" hangingPunct="0">
              <a:defRPr sz="2400">
                <a:solidFill>
                  <a:schemeClr val="bg1"/>
                </a:solidFill>
                <a:latin typeface="Arial" charset="0"/>
                <a:ea typeface="Arial" charset="0"/>
                <a:cs typeface="Arial" charset="0"/>
              </a:defRPr>
            </a:lvl5pPr>
            <a:lvl6pPr marL="457200" eaLnBrk="0" fontAlgn="base" hangingPunct="0">
              <a:spcBef>
                <a:spcPct val="0"/>
              </a:spcBef>
              <a:spcAft>
                <a:spcPct val="0"/>
              </a:spcAft>
              <a:defRPr sz="2400">
                <a:solidFill>
                  <a:schemeClr val="bg1"/>
                </a:solidFill>
                <a:latin typeface="Arial" charset="0"/>
                <a:ea typeface="Arial" charset="0"/>
                <a:cs typeface="Arial" charset="0"/>
              </a:defRPr>
            </a:lvl6pPr>
            <a:lvl7pPr marL="914400" eaLnBrk="0" fontAlgn="base" hangingPunct="0">
              <a:spcBef>
                <a:spcPct val="0"/>
              </a:spcBef>
              <a:spcAft>
                <a:spcPct val="0"/>
              </a:spcAft>
              <a:defRPr sz="2400">
                <a:solidFill>
                  <a:schemeClr val="bg1"/>
                </a:solidFill>
                <a:latin typeface="Arial" charset="0"/>
                <a:ea typeface="Arial" charset="0"/>
                <a:cs typeface="Arial" charset="0"/>
              </a:defRPr>
            </a:lvl7pPr>
            <a:lvl8pPr marL="1371600" eaLnBrk="0" fontAlgn="base" hangingPunct="0">
              <a:spcBef>
                <a:spcPct val="0"/>
              </a:spcBef>
              <a:spcAft>
                <a:spcPct val="0"/>
              </a:spcAft>
              <a:defRPr sz="2400">
                <a:solidFill>
                  <a:schemeClr val="bg1"/>
                </a:solidFill>
                <a:latin typeface="Arial" charset="0"/>
                <a:ea typeface="Arial" charset="0"/>
                <a:cs typeface="Arial" charset="0"/>
              </a:defRPr>
            </a:lvl8pPr>
            <a:lvl9pPr marL="18288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endParaRPr lang="en-US" sz="1800"/>
          </a:p>
        </p:txBody>
      </p:sp>
      <p:sp>
        <p:nvSpPr>
          <p:cNvPr id="17411" name="Text Box 2"/>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143000" y="695325"/>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Arial" charset="0"/>
              </a:defRPr>
            </a:lvl1pPr>
            <a:lvl2pPr marL="37931725" indent="-37474525" eaLnBrk="0" hangingPunct="0">
              <a:defRPr sz="2400">
                <a:solidFill>
                  <a:schemeClr val="bg1"/>
                </a:solidFill>
                <a:latin typeface="Arial" charset="0"/>
                <a:ea typeface="Arial" charset="0"/>
                <a:cs typeface="Arial" charset="0"/>
              </a:defRPr>
            </a:lvl2pPr>
            <a:lvl3pPr eaLnBrk="0" hangingPunct="0">
              <a:defRPr sz="2400">
                <a:solidFill>
                  <a:schemeClr val="bg1"/>
                </a:solidFill>
                <a:latin typeface="Arial" charset="0"/>
                <a:ea typeface="Arial" charset="0"/>
                <a:cs typeface="Arial" charset="0"/>
              </a:defRPr>
            </a:lvl3pPr>
            <a:lvl4pPr eaLnBrk="0" hangingPunct="0">
              <a:defRPr sz="2400">
                <a:solidFill>
                  <a:schemeClr val="bg1"/>
                </a:solidFill>
                <a:latin typeface="Arial" charset="0"/>
                <a:ea typeface="Arial" charset="0"/>
                <a:cs typeface="Arial" charset="0"/>
              </a:defRPr>
            </a:lvl4pPr>
            <a:lvl5pPr eaLnBrk="0" hangingPunct="0">
              <a:defRPr sz="2400">
                <a:solidFill>
                  <a:schemeClr val="bg1"/>
                </a:solidFill>
                <a:latin typeface="Arial" charset="0"/>
                <a:ea typeface="Arial" charset="0"/>
                <a:cs typeface="Arial" charset="0"/>
              </a:defRPr>
            </a:lvl5pPr>
            <a:lvl6pPr marL="457200" eaLnBrk="0" fontAlgn="base" hangingPunct="0">
              <a:spcBef>
                <a:spcPct val="0"/>
              </a:spcBef>
              <a:spcAft>
                <a:spcPct val="0"/>
              </a:spcAft>
              <a:defRPr sz="2400">
                <a:solidFill>
                  <a:schemeClr val="bg1"/>
                </a:solidFill>
                <a:latin typeface="Arial" charset="0"/>
                <a:ea typeface="Arial" charset="0"/>
                <a:cs typeface="Arial" charset="0"/>
              </a:defRPr>
            </a:lvl6pPr>
            <a:lvl7pPr marL="914400" eaLnBrk="0" fontAlgn="base" hangingPunct="0">
              <a:spcBef>
                <a:spcPct val="0"/>
              </a:spcBef>
              <a:spcAft>
                <a:spcPct val="0"/>
              </a:spcAft>
              <a:defRPr sz="2400">
                <a:solidFill>
                  <a:schemeClr val="bg1"/>
                </a:solidFill>
                <a:latin typeface="Arial" charset="0"/>
                <a:ea typeface="Arial" charset="0"/>
                <a:cs typeface="Arial" charset="0"/>
              </a:defRPr>
            </a:lvl7pPr>
            <a:lvl8pPr marL="1371600" eaLnBrk="0" fontAlgn="base" hangingPunct="0">
              <a:spcBef>
                <a:spcPct val="0"/>
              </a:spcBef>
              <a:spcAft>
                <a:spcPct val="0"/>
              </a:spcAft>
              <a:defRPr sz="2400">
                <a:solidFill>
                  <a:schemeClr val="bg1"/>
                </a:solidFill>
                <a:latin typeface="Arial" charset="0"/>
                <a:ea typeface="Arial" charset="0"/>
                <a:cs typeface="Arial" charset="0"/>
              </a:defRPr>
            </a:lvl8pPr>
            <a:lvl9pPr marL="1828800" eaLnBrk="0" fontAlgn="base" hangingPunct="0">
              <a:spcBef>
                <a:spcPct val="0"/>
              </a:spcBef>
              <a:spcAft>
                <a:spcPct val="0"/>
              </a:spcAft>
              <a:defRPr sz="2400">
                <a:solidFill>
                  <a:schemeClr val="bg1"/>
                </a:solidFill>
                <a:latin typeface="Arial" charset="0"/>
                <a:ea typeface="Arial" charset="0"/>
                <a:cs typeface="Arial" charset="0"/>
              </a:defRPr>
            </a:lvl9pPr>
          </a:lstStyle>
          <a:p>
            <a:pPr eaLnBrk="1" hangingPunct="1"/>
            <a:endParaRPr lang="en-US" sz="1800"/>
          </a:p>
        </p:txBody>
      </p:sp>
      <p:sp>
        <p:nvSpPr>
          <p:cNvPr id="19459" name="Text Box 2"/>
          <p:cNvSpPr txBox="1">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C49C00AF-4B0A-AA4F-A4FC-C55EC643C9DE}" type="slidenum">
              <a:rPr lang="en-GB"/>
              <a:pPr/>
              <a:t>‹#›</a:t>
            </a:fld>
            <a:endParaRPr lang="en-GB"/>
          </a:p>
        </p:txBody>
      </p:sp>
    </p:spTree>
    <p:extLst>
      <p:ext uri="{BB962C8B-B14F-4D97-AF65-F5344CB8AC3E}">
        <p14:creationId xmlns:p14="http://schemas.microsoft.com/office/powerpoint/2010/main" val="19485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0" r:id="rId7"/>
    <p:sldLayoutId id="2147483744" r:id="rId8"/>
    <p:sldLayoutId id="2147483745" r:id="rId9"/>
    <p:sldLayoutId id="2147483753" r:id="rId10"/>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Topics on </a:t>
            </a:r>
            <a:br>
              <a:rPr lang="en-US" dirty="0" smtClean="0"/>
            </a:br>
            <a:r>
              <a:rPr lang="en-US" dirty="0" smtClean="0"/>
              <a:t>Web Services</a:t>
            </a:r>
            <a:endParaRPr lang="en-US" dirty="0"/>
          </a:p>
        </p:txBody>
      </p:sp>
      <p:sp>
        <p:nvSpPr>
          <p:cNvPr id="3" name="Subtitle 2"/>
          <p:cNvSpPr>
            <a:spLocks noGrp="1"/>
          </p:cNvSpPr>
          <p:nvPr>
            <p:ph type="subTitle" idx="1"/>
          </p:nvPr>
        </p:nvSpPr>
        <p:spPr/>
        <p:txBody>
          <a:bodyPr/>
          <a:lstStyle/>
          <a:p>
            <a:r>
              <a:rPr lang="en-US" dirty="0" smtClean="0"/>
              <a:t>COMP6017</a:t>
            </a:r>
            <a:endParaRPr lang="en-US" dirty="0"/>
          </a:p>
        </p:txBody>
      </p:sp>
      <p:sp>
        <p:nvSpPr>
          <p:cNvPr id="4" name="Text Placeholder 3"/>
          <p:cNvSpPr>
            <a:spLocks noGrp="1"/>
          </p:cNvSpPr>
          <p:nvPr>
            <p:ph type="body" sz="quarter" idx="10"/>
          </p:nvPr>
        </p:nvSpPr>
        <p:spPr/>
        <p:txBody>
          <a:bodyPr/>
          <a:lstStyle/>
          <a:p>
            <a:r>
              <a:rPr lang="en-US" dirty="0" err="1" smtClean="0"/>
              <a:t>Dr</a:t>
            </a:r>
            <a:r>
              <a:rPr lang="en-US" dirty="0" smtClean="0"/>
              <a:t> Nicholas Gibbins – </a:t>
            </a:r>
            <a:r>
              <a:rPr lang="en-US" dirty="0" err="1" smtClean="0"/>
              <a:t>nmg@ecs.soton.ac.uk</a:t>
            </a:r>
            <a:endParaRPr lang="en-US" dirty="0" smtClean="0"/>
          </a:p>
          <a:p>
            <a:r>
              <a:rPr lang="en-US" dirty="0" smtClean="0"/>
              <a:t>2013-2014</a:t>
            </a:r>
            <a:endParaRPr lang="en-US" dirty="0"/>
          </a:p>
        </p:txBody>
      </p:sp>
    </p:spTree>
    <p:extLst>
      <p:ext uri="{BB962C8B-B14F-4D97-AF65-F5344CB8AC3E}">
        <p14:creationId xmlns:p14="http://schemas.microsoft.com/office/powerpoint/2010/main" val="9925553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service?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idx="1"/>
          </p:nvPr>
        </p:nvSpPr>
        <p:spPr/>
        <p:txBody>
          <a:bodyPr/>
          <a:lstStyle/>
          <a:p>
            <a:r>
              <a:rPr lang="en-US" dirty="0"/>
              <a:t>Services as contractually defined </a:t>
            </a:r>
            <a:r>
              <a:rPr lang="en-US" dirty="0" err="1"/>
              <a:t>behaviours</a:t>
            </a:r>
            <a:endParaRPr lang="en-US" dirty="0"/>
          </a:p>
          <a:p>
            <a:r>
              <a:rPr lang="en-US" dirty="0" smtClean="0"/>
              <a:t>Services as task-performing components</a:t>
            </a:r>
          </a:p>
          <a:p>
            <a:r>
              <a:rPr lang="en-US" dirty="0" smtClean="0"/>
              <a:t>Services as collections of related capabilities</a:t>
            </a:r>
          </a:p>
          <a:p>
            <a:r>
              <a:rPr lang="en-US" dirty="0" smtClean="0"/>
              <a:t>Services combine information and </a:t>
            </a:r>
            <a:r>
              <a:rPr lang="en-US" dirty="0" err="1" smtClean="0"/>
              <a:t>behaviour</a:t>
            </a:r>
            <a:endParaRPr lang="en-US" dirty="0" smtClean="0"/>
          </a:p>
        </p:txBody>
      </p:sp>
    </p:spTree>
    <p:extLst>
      <p:ext uri="{BB962C8B-B14F-4D97-AF65-F5344CB8AC3E}">
        <p14:creationId xmlns:p14="http://schemas.microsoft.com/office/powerpoint/2010/main" val="18662646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8 Principles for Service Orientation</a:t>
            </a:r>
            <a:endParaRPr lang="en-US" dirty="0"/>
          </a:p>
        </p:txBody>
      </p:sp>
      <p:sp>
        <p:nvSpPr>
          <p:cNvPr id="4" name="Content Placeholder 3"/>
          <p:cNvSpPr>
            <a:spLocks noGrp="1"/>
          </p:cNvSpPr>
          <p:nvPr>
            <p:ph idx="1"/>
          </p:nvPr>
        </p:nvSpPr>
        <p:spPr/>
        <p:txBody>
          <a:bodyPr/>
          <a:lstStyle/>
          <a:p>
            <a:r>
              <a:rPr lang="en-US" dirty="0" smtClean="0"/>
              <a:t>Loose coupling</a:t>
            </a:r>
          </a:p>
          <a:p>
            <a:r>
              <a:rPr lang="en-US" dirty="0" smtClean="0"/>
              <a:t>Shared formal contracts</a:t>
            </a:r>
          </a:p>
          <a:p>
            <a:r>
              <a:rPr lang="en-US" dirty="0" smtClean="0"/>
              <a:t>Abstraction</a:t>
            </a:r>
          </a:p>
          <a:p>
            <a:r>
              <a:rPr lang="en-US" dirty="0" err="1"/>
              <a:t>Composability</a:t>
            </a:r>
            <a:endParaRPr lang="en-US" dirty="0"/>
          </a:p>
          <a:p>
            <a:r>
              <a:rPr lang="en-US" dirty="0" smtClean="0"/>
              <a:t>Reusability</a:t>
            </a:r>
          </a:p>
          <a:p>
            <a:r>
              <a:rPr lang="en-US" dirty="0" smtClean="0"/>
              <a:t>Autonomy</a:t>
            </a:r>
          </a:p>
          <a:p>
            <a:r>
              <a:rPr lang="en-US" dirty="0" smtClean="0"/>
              <a:t>Statelessness</a:t>
            </a:r>
          </a:p>
          <a:p>
            <a:r>
              <a:rPr lang="en-US" dirty="0" smtClean="0"/>
              <a:t>Discoverability</a:t>
            </a:r>
          </a:p>
        </p:txBody>
      </p:sp>
      <p:sp>
        <p:nvSpPr>
          <p:cNvPr id="5" name="Slide Number Placeholder 4"/>
          <p:cNvSpPr>
            <a:spLocks noGrp="1"/>
          </p:cNvSpPr>
          <p:nvPr>
            <p:ph type="sldNum" sz="quarter" idx="12"/>
          </p:nvPr>
        </p:nvSpPr>
        <p:spPr/>
        <p:txBody>
          <a:bodyPr/>
          <a:lstStyle/>
          <a:p>
            <a:fld id="{03AC6681-E0FD-2C4C-B392-04A572FD2AAE}" type="slidenum">
              <a:rPr lang="en-US" smtClean="0"/>
              <a:pPr/>
              <a:t>11</a:t>
            </a:fld>
            <a:endParaRPr lang="en-US" dirty="0"/>
          </a:p>
        </p:txBody>
      </p:sp>
    </p:spTree>
    <p:extLst>
      <p:ext uri="{BB962C8B-B14F-4D97-AF65-F5344CB8AC3E}">
        <p14:creationId xmlns:p14="http://schemas.microsoft.com/office/powerpoint/2010/main" val="5078562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Loose Coupling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p:txBody>
          <a:bodyPr/>
          <a:lstStyle/>
          <a:p>
            <a:pPr marL="0" indent="0">
              <a:buNone/>
            </a:pPr>
            <a:r>
              <a:rPr lang="en-US" dirty="0" smtClean="0"/>
              <a:t>Coupling is a measure of the degree of dependency between components</a:t>
            </a:r>
          </a:p>
          <a:p>
            <a:pPr lvl="1"/>
            <a:r>
              <a:rPr lang="en-US" dirty="0" smtClean="0"/>
              <a:t>Tight coupling limits flexibility</a:t>
            </a:r>
          </a:p>
          <a:p>
            <a:pPr lvl="1"/>
            <a:r>
              <a:rPr lang="en-US" dirty="0" smtClean="0"/>
              <a:t>Loose coupling promotes ad hoc reuse of components</a:t>
            </a:r>
            <a:endParaRPr lang="en-US" dirty="0"/>
          </a:p>
        </p:txBody>
      </p:sp>
    </p:spTree>
    <p:extLst>
      <p:ext uri="{BB962C8B-B14F-4D97-AF65-F5344CB8AC3E}">
        <p14:creationId xmlns:p14="http://schemas.microsoft.com/office/powerpoint/2010/main" val="30236170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Formal Contract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idx="1"/>
          </p:nvPr>
        </p:nvSpPr>
        <p:spPr/>
        <p:txBody>
          <a:bodyPr/>
          <a:lstStyle/>
          <a:p>
            <a:pPr marL="0" indent="0">
              <a:buNone/>
            </a:pPr>
            <a:r>
              <a:rPr lang="en-US" dirty="0" smtClean="0"/>
              <a:t>Services have descriptions that document:</a:t>
            </a:r>
          </a:p>
          <a:p>
            <a:pPr lvl="1"/>
            <a:r>
              <a:rPr lang="en-US" dirty="0" smtClean="0"/>
              <a:t>programmatic interface</a:t>
            </a:r>
          </a:p>
          <a:p>
            <a:pPr lvl="1"/>
            <a:r>
              <a:rPr lang="en-US" dirty="0" smtClean="0"/>
              <a:t>communication requirements and protocols</a:t>
            </a:r>
          </a:p>
          <a:p>
            <a:pPr lvl="1"/>
            <a:r>
              <a:rPr lang="en-US" dirty="0" smtClean="0"/>
              <a:t>constraints</a:t>
            </a:r>
          </a:p>
          <a:p>
            <a:pPr lvl="1"/>
            <a:r>
              <a:rPr lang="en-US" dirty="0" smtClean="0"/>
              <a:t>usage policies</a:t>
            </a:r>
            <a:endParaRPr lang="en-US" dirty="0"/>
          </a:p>
        </p:txBody>
      </p:sp>
    </p:spTree>
    <p:extLst>
      <p:ext uri="{BB962C8B-B14F-4D97-AF65-F5344CB8AC3E}">
        <p14:creationId xmlns:p14="http://schemas.microsoft.com/office/powerpoint/2010/main" val="7818333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14</a:t>
            </a:fld>
            <a:endParaRPr lang="en-US" dirty="0"/>
          </a:p>
        </p:txBody>
      </p:sp>
      <p:sp>
        <p:nvSpPr>
          <p:cNvPr id="4" name="Content Placeholder 3"/>
          <p:cNvSpPr>
            <a:spLocks noGrp="1"/>
          </p:cNvSpPr>
          <p:nvPr>
            <p:ph idx="1"/>
          </p:nvPr>
        </p:nvSpPr>
        <p:spPr/>
        <p:txBody>
          <a:bodyPr/>
          <a:lstStyle/>
          <a:p>
            <a:pPr marL="0" indent="0">
              <a:buNone/>
            </a:pPr>
            <a:r>
              <a:rPr lang="en-US" dirty="0" smtClean="0"/>
              <a:t>Service contract describes the external view of a service</a:t>
            </a:r>
          </a:p>
          <a:p>
            <a:pPr lvl="1"/>
            <a:r>
              <a:rPr lang="en-US" dirty="0" smtClean="0"/>
              <a:t>service internals are hidden</a:t>
            </a:r>
          </a:p>
          <a:p>
            <a:pPr lvl="1"/>
            <a:r>
              <a:rPr lang="en-US" dirty="0" smtClean="0"/>
              <a:t>limits formation of dependencies (loosens coupling)</a:t>
            </a:r>
          </a:p>
          <a:p>
            <a:endParaRPr lang="en-US" dirty="0" smtClean="0"/>
          </a:p>
          <a:p>
            <a:pPr marL="0" indent="0">
              <a:buNone/>
            </a:pPr>
            <a:r>
              <a:rPr lang="en-US" dirty="0" smtClean="0"/>
              <a:t>Service </a:t>
            </a:r>
            <a:r>
              <a:rPr lang="en-US" dirty="0" smtClean="0"/>
              <a:t>internals may change with minimal impact on clients</a:t>
            </a:r>
            <a:endParaRPr lang="en-US" dirty="0"/>
          </a:p>
        </p:txBody>
      </p:sp>
    </p:spTree>
    <p:extLst>
      <p:ext uri="{BB962C8B-B14F-4D97-AF65-F5344CB8AC3E}">
        <p14:creationId xmlns:p14="http://schemas.microsoft.com/office/powerpoint/2010/main" val="246276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Composability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15</a:t>
            </a:fld>
            <a:endParaRPr lang="en-US" dirty="0"/>
          </a:p>
        </p:txBody>
      </p:sp>
      <p:sp>
        <p:nvSpPr>
          <p:cNvPr id="4" name="Content Placeholder 3"/>
          <p:cNvSpPr>
            <a:spLocks noGrp="1"/>
          </p:cNvSpPr>
          <p:nvPr>
            <p:ph idx="1"/>
          </p:nvPr>
        </p:nvSpPr>
        <p:spPr/>
        <p:txBody>
          <a:bodyPr/>
          <a:lstStyle/>
          <a:p>
            <a:pPr marL="0" indent="0">
              <a:buNone/>
            </a:pPr>
            <a:r>
              <a:rPr lang="en-US" dirty="0" smtClean="0"/>
              <a:t>Service abstraction allows the encapsulation of other services</a:t>
            </a:r>
          </a:p>
          <a:p>
            <a:pPr lvl="1"/>
            <a:r>
              <a:rPr lang="en-US" dirty="0" smtClean="0"/>
              <a:t>internally, a service may be a client of other services</a:t>
            </a:r>
          </a:p>
          <a:p>
            <a:pPr lvl="1"/>
            <a:r>
              <a:rPr lang="en-US" dirty="0" smtClean="0"/>
              <a:t>services may aggregate several services</a:t>
            </a:r>
          </a:p>
          <a:p>
            <a:pPr lvl="1"/>
            <a:endParaRPr lang="en-US" dirty="0"/>
          </a:p>
        </p:txBody>
      </p:sp>
    </p:spTree>
    <p:extLst>
      <p:ext uri="{BB962C8B-B14F-4D97-AF65-F5344CB8AC3E}">
        <p14:creationId xmlns:p14="http://schemas.microsoft.com/office/powerpoint/2010/main" val="28254900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Reusability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idx="1"/>
          </p:nvPr>
        </p:nvSpPr>
        <p:spPr/>
        <p:txBody>
          <a:bodyPr/>
          <a:lstStyle/>
          <a:p>
            <a:pPr marL="0" indent="0">
              <a:buNone/>
            </a:pPr>
            <a:r>
              <a:rPr lang="en-US" dirty="0" smtClean="0"/>
              <a:t>Separation of concerns encourages reuse of components</a:t>
            </a:r>
          </a:p>
          <a:p>
            <a:pPr lvl="1"/>
            <a:r>
              <a:rPr lang="en-US" dirty="0" smtClean="0"/>
              <a:t>Service contracts describe services to clients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1777278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17</a:t>
            </a:fld>
            <a:endParaRPr lang="en-US" dirty="0"/>
          </a:p>
        </p:txBody>
      </p:sp>
      <p:sp>
        <p:nvSpPr>
          <p:cNvPr id="4" name="Content Placeholder 3"/>
          <p:cNvSpPr>
            <a:spLocks noGrp="1"/>
          </p:cNvSpPr>
          <p:nvPr>
            <p:ph idx="1"/>
          </p:nvPr>
        </p:nvSpPr>
        <p:spPr/>
        <p:txBody>
          <a:bodyPr/>
          <a:lstStyle/>
          <a:p>
            <a:pPr marL="0" indent="0">
              <a:buNone/>
            </a:pPr>
            <a:r>
              <a:rPr lang="en-US" dirty="0" smtClean="0"/>
              <a:t>Services exist independently</a:t>
            </a:r>
          </a:p>
          <a:p>
            <a:pPr marL="0" indent="0">
              <a:buNone/>
            </a:pPr>
            <a:endParaRPr lang="en-US" dirty="0" smtClean="0"/>
          </a:p>
          <a:p>
            <a:pPr marL="0" indent="0">
              <a:buNone/>
            </a:pPr>
            <a:r>
              <a:rPr lang="en-US" dirty="0" smtClean="0"/>
              <a:t>Services </a:t>
            </a:r>
            <a:r>
              <a:rPr lang="en-US" dirty="0" smtClean="0"/>
              <a:t>control their underlying logic</a:t>
            </a:r>
          </a:p>
          <a:p>
            <a:pPr lvl="1"/>
            <a:r>
              <a:rPr lang="en-US" dirty="0" smtClean="0"/>
              <a:t>subject to commitments made in service contracts</a:t>
            </a:r>
            <a:endParaRPr lang="en-US" dirty="0"/>
          </a:p>
        </p:txBody>
      </p:sp>
    </p:spTree>
    <p:extLst>
      <p:ext uri="{BB962C8B-B14F-4D97-AF65-F5344CB8AC3E}">
        <p14:creationId xmlns:p14="http://schemas.microsoft.com/office/powerpoint/2010/main" val="14487805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Statelessness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idx="1"/>
          </p:nvPr>
        </p:nvSpPr>
        <p:spPr/>
        <p:txBody>
          <a:bodyPr/>
          <a:lstStyle/>
          <a:p>
            <a:pPr marL="0" indent="0">
              <a:buNone/>
            </a:pPr>
            <a:r>
              <a:rPr lang="en-US" dirty="0" smtClean="0"/>
              <a:t>State consists of data specific to current activity</a:t>
            </a:r>
          </a:p>
          <a:p>
            <a:pPr lvl="1"/>
            <a:r>
              <a:rPr lang="en-US" dirty="0" smtClean="0"/>
              <a:t>State management consumes resources</a:t>
            </a:r>
          </a:p>
          <a:p>
            <a:pPr marL="0" indent="0">
              <a:buNone/>
            </a:pPr>
            <a:endParaRPr lang="en-US" dirty="0" smtClean="0"/>
          </a:p>
          <a:p>
            <a:pPr marL="0" indent="0">
              <a:buNone/>
            </a:pPr>
            <a:r>
              <a:rPr lang="en-US" dirty="0" smtClean="0"/>
              <a:t>Statelessness </a:t>
            </a:r>
            <a:r>
              <a:rPr lang="en-US" dirty="0" smtClean="0"/>
              <a:t>increases scalability and availability</a:t>
            </a:r>
            <a:endParaRPr lang="en-US" dirty="0"/>
          </a:p>
        </p:txBody>
      </p:sp>
    </p:spTree>
    <p:extLst>
      <p:ext uri="{BB962C8B-B14F-4D97-AF65-F5344CB8AC3E}">
        <p14:creationId xmlns:p14="http://schemas.microsoft.com/office/powerpoint/2010/main" val="36451315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Discoverability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sp>
        <p:nvSpPr>
          <p:cNvPr id="4" name="Content Placeholder 3"/>
          <p:cNvSpPr>
            <a:spLocks noGrp="1"/>
          </p:cNvSpPr>
          <p:nvPr>
            <p:ph idx="1"/>
          </p:nvPr>
        </p:nvSpPr>
        <p:spPr/>
        <p:txBody>
          <a:bodyPr/>
          <a:lstStyle/>
          <a:p>
            <a:pPr marL="0" indent="0">
              <a:buNone/>
            </a:pPr>
            <a:r>
              <a:rPr lang="en-US" dirty="0" smtClean="0"/>
              <a:t>Service discovery is key to SOA</a:t>
            </a:r>
          </a:p>
          <a:p>
            <a:pPr lvl="1"/>
            <a:r>
              <a:rPr lang="en-US" dirty="0"/>
              <a:t>s</a:t>
            </a:r>
            <a:r>
              <a:rPr lang="en-US" dirty="0" smtClean="0"/>
              <a:t>ervice contracts describe services to facilitate consumption by potential clients</a:t>
            </a:r>
          </a:p>
          <a:p>
            <a:pPr lvl="1"/>
            <a:r>
              <a:rPr lang="en-US" dirty="0" smtClean="0"/>
              <a:t>clients may search for services by the features of their contracts</a:t>
            </a:r>
            <a:endParaRPr lang="en-US" dirty="0"/>
          </a:p>
        </p:txBody>
      </p:sp>
    </p:spTree>
    <p:extLst>
      <p:ext uri="{BB962C8B-B14F-4D97-AF65-F5344CB8AC3E}">
        <p14:creationId xmlns:p14="http://schemas.microsoft.com/office/powerpoint/2010/main" val="25910461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Aims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a:t>
            </a:fld>
            <a:endParaRPr lang="en-US" dirty="0"/>
          </a:p>
        </p:txBody>
      </p:sp>
      <p:sp>
        <p:nvSpPr>
          <p:cNvPr id="4" name="Content Placeholder 3"/>
          <p:cNvSpPr>
            <a:spLocks noGrp="1"/>
          </p:cNvSpPr>
          <p:nvPr>
            <p:ph idx="1"/>
          </p:nvPr>
        </p:nvSpPr>
        <p:spPr/>
        <p:txBody>
          <a:bodyPr/>
          <a:lstStyle/>
          <a:p>
            <a:r>
              <a:rPr lang="en-US" dirty="0" smtClean="0"/>
              <a:t>Introduce you to service oriented architectures</a:t>
            </a:r>
          </a:p>
          <a:p>
            <a:r>
              <a:rPr lang="en-US" dirty="0" smtClean="0"/>
              <a:t>Introduce you to both traditional and </a:t>
            </a:r>
            <a:r>
              <a:rPr lang="en-US" dirty="0" err="1" smtClean="0"/>
              <a:t>RESTful</a:t>
            </a:r>
            <a:r>
              <a:rPr lang="en-US" dirty="0" smtClean="0"/>
              <a:t> Web Services</a:t>
            </a:r>
          </a:p>
          <a:p>
            <a:r>
              <a:rPr lang="en-US" dirty="0" smtClean="0"/>
              <a:t>Give you in-depth knowledge of Web Services</a:t>
            </a:r>
          </a:p>
          <a:p>
            <a:r>
              <a:rPr lang="en-US" dirty="0" smtClean="0"/>
              <a:t>Give you practical hands-on experience of </a:t>
            </a:r>
            <a:r>
              <a:rPr lang="en-US" dirty="0" err="1" smtClean="0"/>
              <a:t>RESTful</a:t>
            </a:r>
            <a:r>
              <a:rPr lang="en-US" dirty="0" smtClean="0"/>
              <a:t> Web Services</a:t>
            </a:r>
            <a:endParaRPr lang="en-US" dirty="0"/>
          </a:p>
        </p:txBody>
      </p:sp>
    </p:spTree>
    <p:extLst>
      <p:ext uri="{BB962C8B-B14F-4D97-AF65-F5344CB8AC3E}">
        <p14:creationId xmlns:p14="http://schemas.microsoft.com/office/powerpoint/2010/main" val="41480850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Architecture</a:t>
            </a:r>
            <a:endParaRPr lang="en-US" dirty="0"/>
          </a:p>
        </p:txBody>
      </p:sp>
      <p:sp>
        <p:nvSpPr>
          <p:cNvPr id="3" name="Slide Number Placeholder 2"/>
          <p:cNvSpPr>
            <a:spLocks noGrp="1"/>
          </p:cNvSpPr>
          <p:nvPr>
            <p:ph type="sldNum" sz="quarter" idx="4294967295"/>
          </p:nvPr>
        </p:nvSpPr>
        <p:spPr>
          <a:xfrm>
            <a:off x="7391400" y="6316663"/>
            <a:ext cx="1752600" cy="312737"/>
          </a:xfrm>
        </p:spPr>
        <p:txBody>
          <a:bodyPr/>
          <a:lstStyle/>
          <a:p>
            <a:fld id="{03AC6681-E0FD-2C4C-B392-04A572FD2AAE}" type="slidenum">
              <a:rPr lang="en-US" smtClean="0"/>
              <a:pPr/>
              <a:t>20</a:t>
            </a:fld>
            <a:endParaRPr lang="en-US" dirty="0"/>
          </a:p>
        </p:txBody>
      </p:sp>
    </p:spTree>
    <p:extLst>
      <p:ext uri="{BB962C8B-B14F-4D97-AF65-F5344CB8AC3E}">
        <p14:creationId xmlns:p14="http://schemas.microsoft.com/office/powerpoint/2010/main" val="3488131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mtClean="0"/>
              <a:t>What is an architecture?</a:t>
            </a:r>
            <a:endParaRPr lang="en-GB"/>
          </a:p>
        </p:txBody>
      </p:sp>
      <p:sp>
        <p:nvSpPr>
          <p:cNvPr id="21507" name="Rectangle 3"/>
          <p:cNvSpPr>
            <a:spLocks noGrp="1" noChangeArrowheads="1"/>
          </p:cNvSpPr>
          <p:nvPr>
            <p:ph type="body" idx="1"/>
          </p:nvPr>
        </p:nvSpPr>
        <p:spPr/>
        <p:txBody>
          <a:bodyPr/>
          <a:lstStyle/>
          <a:p>
            <a:r>
              <a:rPr lang="en-GB" dirty="0" smtClean="0"/>
              <a:t>Logical architecture </a:t>
            </a:r>
          </a:p>
          <a:p>
            <a:r>
              <a:rPr lang="en-GB" dirty="0" smtClean="0"/>
              <a:t>Process architecture</a:t>
            </a:r>
          </a:p>
          <a:p>
            <a:r>
              <a:rPr lang="en-GB" dirty="0" smtClean="0"/>
              <a:t>Development architecture </a:t>
            </a:r>
          </a:p>
          <a:p>
            <a:r>
              <a:rPr lang="en-GB" dirty="0" smtClean="0"/>
              <a:t>Physical architecture</a:t>
            </a:r>
            <a:endParaRPr lang="en-GB"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21</a:t>
            </a:fld>
            <a:endParaRPr lang="en-US" dirty="0"/>
          </a:p>
        </p:txBody>
      </p:sp>
    </p:spTree>
    <p:extLst>
      <p:ext uri="{BB962C8B-B14F-4D97-AF65-F5344CB8AC3E}">
        <p14:creationId xmlns:p14="http://schemas.microsoft.com/office/powerpoint/2010/main" val="4053845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Logical Architecture</a:t>
            </a:r>
            <a:endParaRPr lang="en-GB" dirty="0"/>
          </a:p>
        </p:txBody>
      </p:sp>
      <p:sp>
        <p:nvSpPr>
          <p:cNvPr id="21507" name="Rectangle 3"/>
          <p:cNvSpPr>
            <a:spLocks noGrp="1" noChangeArrowheads="1"/>
          </p:cNvSpPr>
          <p:nvPr>
            <p:ph type="body" idx="1"/>
          </p:nvPr>
        </p:nvSpPr>
        <p:spPr/>
        <p:txBody>
          <a:bodyPr/>
          <a:lstStyle/>
          <a:p>
            <a:pPr marL="0" indent="0">
              <a:buNone/>
            </a:pPr>
            <a:r>
              <a:rPr lang="en-GB" dirty="0" smtClean="0"/>
              <a:t>Primarily supports the functional requirements</a:t>
            </a:r>
          </a:p>
          <a:p>
            <a:pPr lvl="1"/>
            <a:r>
              <a:rPr lang="en-GB" dirty="0" smtClean="0"/>
              <a:t>i.e. what the system should provide in terms of services to its users. </a:t>
            </a:r>
          </a:p>
          <a:p>
            <a:pPr marL="0" indent="0">
              <a:buNone/>
            </a:pPr>
            <a:endParaRPr lang="en-GB" dirty="0" smtClean="0"/>
          </a:p>
          <a:p>
            <a:pPr marL="0" indent="0">
              <a:buNone/>
            </a:pPr>
            <a:r>
              <a:rPr lang="en-GB" dirty="0" smtClean="0"/>
              <a:t>The </a:t>
            </a:r>
            <a:r>
              <a:rPr lang="en-GB" dirty="0" smtClean="0"/>
              <a:t>system will be decomposed into a set of abstractions, and their high level interactions will be identified</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22</a:t>
            </a:fld>
            <a:endParaRPr lang="en-US" dirty="0"/>
          </a:p>
        </p:txBody>
      </p:sp>
    </p:spTree>
    <p:extLst>
      <p:ext uri="{BB962C8B-B14F-4D97-AF65-F5344CB8AC3E}">
        <p14:creationId xmlns:p14="http://schemas.microsoft.com/office/powerpoint/2010/main" val="42733002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Process Architecture</a:t>
            </a:r>
            <a:endParaRPr lang="en-GB" dirty="0"/>
          </a:p>
        </p:txBody>
      </p:sp>
      <p:sp>
        <p:nvSpPr>
          <p:cNvPr id="21507" name="Rectangle 3"/>
          <p:cNvSpPr>
            <a:spLocks noGrp="1" noChangeArrowheads="1"/>
          </p:cNvSpPr>
          <p:nvPr>
            <p:ph type="body" idx="1"/>
          </p:nvPr>
        </p:nvSpPr>
        <p:spPr/>
        <p:txBody>
          <a:bodyPr/>
          <a:lstStyle/>
          <a:p>
            <a:pPr marL="0" indent="0">
              <a:buNone/>
            </a:pPr>
            <a:r>
              <a:rPr lang="en-GB" dirty="0"/>
              <a:t>T</a:t>
            </a:r>
            <a:r>
              <a:rPr lang="en-GB" dirty="0" smtClean="0"/>
              <a:t>akes into account some non-functional requirements, such as performance and availability</a:t>
            </a:r>
          </a:p>
          <a:p>
            <a:pPr marL="0" indent="0">
              <a:buNone/>
            </a:pPr>
            <a:endParaRPr lang="en-GB" dirty="0" smtClean="0"/>
          </a:p>
          <a:p>
            <a:pPr marL="0" indent="0">
              <a:buNone/>
            </a:pPr>
            <a:r>
              <a:rPr lang="en-GB" dirty="0" smtClean="0"/>
              <a:t>Addresses </a:t>
            </a:r>
            <a:r>
              <a:rPr lang="en-GB" dirty="0" smtClean="0"/>
              <a:t>issues of concurrency and distribution, of system integrity, of fault-tolerance</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23</a:t>
            </a:fld>
            <a:endParaRPr lang="en-US" dirty="0"/>
          </a:p>
        </p:txBody>
      </p:sp>
    </p:spTree>
    <p:extLst>
      <p:ext uri="{BB962C8B-B14F-4D97-AF65-F5344CB8AC3E}">
        <p14:creationId xmlns:p14="http://schemas.microsoft.com/office/powerpoint/2010/main" val="42733002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Development Architecture</a:t>
            </a:r>
            <a:endParaRPr lang="en-GB" dirty="0"/>
          </a:p>
        </p:txBody>
      </p:sp>
      <p:sp>
        <p:nvSpPr>
          <p:cNvPr id="21507" name="Rectangle 3"/>
          <p:cNvSpPr>
            <a:spLocks noGrp="1" noChangeArrowheads="1"/>
          </p:cNvSpPr>
          <p:nvPr>
            <p:ph type="body" idx="1"/>
          </p:nvPr>
        </p:nvSpPr>
        <p:spPr/>
        <p:txBody>
          <a:bodyPr/>
          <a:lstStyle/>
          <a:p>
            <a:pPr marL="0" indent="0">
              <a:buNone/>
            </a:pPr>
            <a:r>
              <a:rPr lang="en-GB" dirty="0"/>
              <a:t>F</a:t>
            </a:r>
            <a:r>
              <a:rPr lang="en-GB" dirty="0" smtClean="0"/>
              <a:t>ocuses on the actual software module organisation, including libraries</a:t>
            </a:r>
          </a:p>
        </p:txBody>
      </p:sp>
      <p:sp>
        <p:nvSpPr>
          <p:cNvPr id="2" name="Slide Number Placeholder 1"/>
          <p:cNvSpPr>
            <a:spLocks noGrp="1"/>
          </p:cNvSpPr>
          <p:nvPr>
            <p:ph type="sldNum" sz="quarter" idx="12"/>
          </p:nvPr>
        </p:nvSpPr>
        <p:spPr/>
        <p:txBody>
          <a:bodyPr/>
          <a:lstStyle/>
          <a:p>
            <a:fld id="{03AC6681-E0FD-2C4C-B392-04A572FD2AAE}" type="slidenum">
              <a:rPr lang="en-US" smtClean="0"/>
              <a:pPr/>
              <a:t>24</a:t>
            </a:fld>
            <a:endParaRPr lang="en-US" dirty="0"/>
          </a:p>
        </p:txBody>
      </p:sp>
    </p:spTree>
    <p:extLst>
      <p:ext uri="{BB962C8B-B14F-4D97-AF65-F5344CB8AC3E}">
        <p14:creationId xmlns:p14="http://schemas.microsoft.com/office/powerpoint/2010/main" val="42733002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Physical Architecture</a:t>
            </a:r>
            <a:endParaRPr lang="en-GB" dirty="0"/>
          </a:p>
        </p:txBody>
      </p:sp>
      <p:sp>
        <p:nvSpPr>
          <p:cNvPr id="21507" name="Rectangle 3"/>
          <p:cNvSpPr>
            <a:spLocks noGrp="1" noChangeArrowheads="1"/>
          </p:cNvSpPr>
          <p:nvPr>
            <p:ph type="body" idx="1"/>
          </p:nvPr>
        </p:nvSpPr>
        <p:spPr/>
        <p:txBody>
          <a:bodyPr/>
          <a:lstStyle/>
          <a:p>
            <a:pPr marL="0" indent="0">
              <a:buNone/>
            </a:pPr>
            <a:r>
              <a:rPr lang="en-GB" dirty="0"/>
              <a:t>T</a:t>
            </a:r>
            <a:r>
              <a:rPr lang="en-GB" dirty="0" smtClean="0"/>
              <a:t>akes into account primarily the non-functional requirements of the system</a:t>
            </a:r>
          </a:p>
          <a:p>
            <a:pPr lvl="1"/>
            <a:r>
              <a:rPr lang="en-GB" dirty="0" smtClean="0"/>
              <a:t>availability</a:t>
            </a:r>
          </a:p>
          <a:p>
            <a:pPr lvl="1"/>
            <a:r>
              <a:rPr lang="en-GB" dirty="0" smtClean="0"/>
              <a:t>reliability</a:t>
            </a:r>
          </a:p>
          <a:p>
            <a:pPr lvl="1"/>
            <a:r>
              <a:rPr lang="en-GB" dirty="0" smtClean="0"/>
              <a:t>performance</a:t>
            </a:r>
          </a:p>
          <a:p>
            <a:pPr lvl="1"/>
            <a:r>
              <a:rPr lang="en-GB" dirty="0" smtClean="0"/>
              <a:t>scalability</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25</a:t>
            </a:fld>
            <a:endParaRPr lang="en-US" dirty="0"/>
          </a:p>
        </p:txBody>
      </p:sp>
    </p:spTree>
    <p:extLst>
      <p:ext uri="{BB962C8B-B14F-4D97-AF65-F5344CB8AC3E}">
        <p14:creationId xmlns:p14="http://schemas.microsoft.com/office/powerpoint/2010/main" val="42733002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dirty="0" smtClean="0"/>
              <a:t>… what about COMP6017?</a:t>
            </a:r>
            <a:endParaRPr lang="en-GB" dirty="0"/>
          </a:p>
        </p:txBody>
      </p:sp>
      <p:sp>
        <p:nvSpPr>
          <p:cNvPr id="2" name="Slide Number Placeholder 1"/>
          <p:cNvSpPr>
            <a:spLocks noGrp="1"/>
          </p:cNvSpPr>
          <p:nvPr>
            <p:ph type="sldNum" sz="quarter" idx="12"/>
          </p:nvPr>
        </p:nvSpPr>
        <p:spPr/>
        <p:txBody>
          <a:bodyPr/>
          <a:lstStyle/>
          <a:p>
            <a:fld id="{03AC6681-E0FD-2C4C-B392-04A572FD2AAE}" type="slidenum">
              <a:rPr lang="en-US" smtClean="0"/>
              <a:pPr/>
              <a:t>26</a:t>
            </a:fld>
            <a:endParaRPr lang="en-US" dirty="0"/>
          </a:p>
        </p:txBody>
      </p:sp>
      <p:sp>
        <p:nvSpPr>
          <p:cNvPr id="22531" name="Rectangle 3"/>
          <p:cNvSpPr>
            <a:spLocks noGrp="1" noChangeArrowheads="1"/>
          </p:cNvSpPr>
          <p:nvPr>
            <p:ph type="body" idx="1"/>
          </p:nvPr>
        </p:nvSpPr>
        <p:spPr/>
        <p:txBody>
          <a:bodyPr/>
          <a:lstStyle/>
          <a:p>
            <a:r>
              <a:rPr lang="en-GB" dirty="0" smtClean="0"/>
              <a:t>We are essentially going to cover a logical architecture, identifying core functionality offered by Web Services.  </a:t>
            </a:r>
          </a:p>
          <a:p>
            <a:r>
              <a:rPr lang="en-GB" dirty="0" smtClean="0"/>
              <a:t>Some elements of process architecture, and in particular concurrency and distribution, will be addressed too.  </a:t>
            </a:r>
          </a:p>
          <a:p>
            <a:r>
              <a:rPr lang="en-GB" dirty="0" smtClean="0"/>
              <a:t>We discuss the development architecture, when investigating REST.</a:t>
            </a:r>
            <a:endParaRPr lang="en-GB" dirty="0"/>
          </a:p>
        </p:txBody>
      </p:sp>
    </p:spTree>
    <p:extLst>
      <p:ext uri="{BB962C8B-B14F-4D97-AF65-F5344CB8AC3E}">
        <p14:creationId xmlns:p14="http://schemas.microsoft.com/office/powerpoint/2010/main" val="9542379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br>
              <a:rPr lang="en-US" dirty="0" smtClean="0"/>
            </a:br>
            <a:r>
              <a:rPr lang="en-US" dirty="0" smtClean="0"/>
              <a:t>Web Services</a:t>
            </a:r>
            <a:endParaRPr lang="en-US" dirty="0"/>
          </a:p>
        </p:txBody>
      </p:sp>
    </p:spTree>
    <p:extLst>
      <p:ext uri="{BB962C8B-B14F-4D97-AF65-F5344CB8AC3E}">
        <p14:creationId xmlns:p14="http://schemas.microsoft.com/office/powerpoint/2010/main" val="36732066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stackDiagram"/>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491456" y="274638"/>
            <a:ext cx="6262688" cy="5851525"/>
          </a:xfrm>
          <a:noFill/>
        </p:spPr>
      </p:pic>
    </p:spTree>
    <p:extLst>
      <p:ext uri="{BB962C8B-B14F-4D97-AF65-F5344CB8AC3E}">
        <p14:creationId xmlns:p14="http://schemas.microsoft.com/office/powerpoint/2010/main" val="42317631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0"/>
            <a:ext cx="4545012"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232225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11" name="Content Placeholder 10"/>
          <p:cNvSpPr>
            <a:spLocks noGrp="1"/>
          </p:cNvSpPr>
          <p:nvPr>
            <p:ph idx="1"/>
          </p:nvPr>
        </p:nvSpPr>
        <p:spPr/>
        <p:txBody>
          <a:bodyPr/>
          <a:lstStyle/>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Office hours for </a:t>
            </a:r>
            <a:r>
              <a:rPr lang="en-US" dirty="0" err="1" smtClean="0"/>
              <a:t>nmg</a:t>
            </a:r>
            <a:r>
              <a:rPr lang="en-US" dirty="0" smtClean="0"/>
              <a:t>: Friday 1100-1200</a:t>
            </a:r>
            <a:endParaRPr lang="en-US" dirty="0"/>
          </a:p>
        </p:txBody>
      </p:sp>
      <p:pic>
        <p:nvPicPr>
          <p:cNvPr id="6" name="Picture 5"/>
          <p:cNvPicPr>
            <a:picLocks noChangeAspect="1"/>
          </p:cNvPicPr>
          <p:nvPr/>
        </p:nvPicPr>
        <p:blipFill rotWithShape="1">
          <a:blip r:embed="rId2"/>
          <a:srcRect b="19728"/>
          <a:stretch/>
        </p:blipFill>
        <p:spPr>
          <a:xfrm>
            <a:off x="324000" y="1662357"/>
            <a:ext cx="2290350" cy="2451357"/>
          </a:xfrm>
          <a:prstGeom prst="rect">
            <a:avLst/>
          </a:prstGeom>
        </p:spPr>
      </p:pic>
      <p:sp>
        <p:nvSpPr>
          <p:cNvPr id="8" name="TextBox 7"/>
          <p:cNvSpPr txBox="1"/>
          <p:nvPr/>
        </p:nvSpPr>
        <p:spPr>
          <a:xfrm>
            <a:off x="324000" y="4138335"/>
            <a:ext cx="1510825" cy="369332"/>
          </a:xfrm>
          <a:prstGeom prst="rect">
            <a:avLst/>
          </a:prstGeom>
          <a:noFill/>
        </p:spPr>
        <p:txBody>
          <a:bodyPr wrap="none" rtlCol="0">
            <a:spAutoFit/>
          </a:bodyPr>
          <a:lstStyle/>
          <a:p>
            <a:r>
              <a:rPr lang="en-US" dirty="0" smtClean="0"/>
              <a:t>Nick Gibbins</a:t>
            </a:r>
            <a:endParaRPr lang="en-US" dirty="0"/>
          </a:p>
        </p:txBody>
      </p:sp>
      <p:sp>
        <p:nvSpPr>
          <p:cNvPr id="9" name="TextBox 8"/>
          <p:cNvSpPr txBox="1"/>
          <p:nvPr/>
        </p:nvSpPr>
        <p:spPr>
          <a:xfrm>
            <a:off x="2954942" y="4138335"/>
            <a:ext cx="1842534" cy="369332"/>
          </a:xfrm>
          <a:prstGeom prst="rect">
            <a:avLst/>
          </a:prstGeom>
          <a:noFill/>
        </p:spPr>
        <p:txBody>
          <a:bodyPr wrap="none" rtlCol="0">
            <a:spAutoFit/>
          </a:bodyPr>
          <a:lstStyle/>
          <a:p>
            <a:r>
              <a:rPr lang="en-US" dirty="0" smtClean="0"/>
              <a:t>Enrico </a:t>
            </a:r>
            <a:r>
              <a:rPr lang="en-US" dirty="0" err="1" smtClean="0"/>
              <a:t>Costanza</a:t>
            </a:r>
            <a:endParaRPr lang="en-US" dirty="0"/>
          </a:p>
        </p:txBody>
      </p:sp>
      <p:pic>
        <p:nvPicPr>
          <p:cNvPr id="4" name="Picture 3"/>
          <p:cNvPicPr>
            <a:picLocks noChangeAspect="1"/>
          </p:cNvPicPr>
          <p:nvPr/>
        </p:nvPicPr>
        <p:blipFill rotWithShape="1">
          <a:blip r:embed="rId3"/>
          <a:srcRect l="16837" t="6545" r="11026" b="8797"/>
          <a:stretch/>
        </p:blipFill>
        <p:spPr>
          <a:xfrm>
            <a:off x="3064875" y="1662357"/>
            <a:ext cx="2290350" cy="2451357"/>
          </a:xfrm>
          <a:prstGeom prst="rect">
            <a:avLst/>
          </a:prstGeom>
        </p:spPr>
      </p:pic>
    </p:spTree>
    <p:extLst>
      <p:ext uri="{BB962C8B-B14F-4D97-AF65-F5344CB8AC3E}">
        <p14:creationId xmlns:p14="http://schemas.microsoft.com/office/powerpoint/2010/main" val="37242189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standardisation"/>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67607" y="169862"/>
            <a:ext cx="6773862" cy="6518275"/>
          </a:xfrm>
          <a:noFill/>
        </p:spPr>
      </p:pic>
    </p:spTree>
    <p:extLst>
      <p:ext uri="{BB962C8B-B14F-4D97-AF65-F5344CB8AC3E}">
        <p14:creationId xmlns:p14="http://schemas.microsoft.com/office/powerpoint/2010/main" val="17498746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ibm-stack"/>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62038" y="887412"/>
            <a:ext cx="6985000" cy="5083175"/>
          </a:xfrm>
          <a:noFill/>
        </p:spPr>
      </p:pic>
    </p:spTree>
    <p:extLst>
      <p:ext uri="{BB962C8B-B14F-4D97-AF65-F5344CB8AC3E}">
        <p14:creationId xmlns:p14="http://schemas.microsoft.com/office/powerpoint/2010/main" val="33062357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6" descr="layers5.jpg"/>
          <p:cNvPicPr>
            <a:picLocks noGrp="1" noChangeAspect="1"/>
          </p:cNvPicPr>
          <p:nvPr>
            <p:ph idx="4294967295"/>
          </p:nvPr>
        </p:nvPicPr>
        <p:blipFill>
          <a:blip r:embed="rId2">
            <a:extLst>
              <a:ext uri="{28A0092B-C50C-407E-A947-70E740481C1C}">
                <a14:useLocalDpi xmlns:a14="http://schemas.microsoft.com/office/drawing/2010/main" val="0"/>
              </a:ext>
            </a:extLst>
          </a:blip>
          <a:srcRect l="-15932" r="-15932"/>
          <a:stretch>
            <a:fillRect/>
          </a:stretch>
        </p:blipFill>
        <p:spPr>
          <a:xfrm>
            <a:off x="306388" y="1194593"/>
            <a:ext cx="8496300" cy="4468813"/>
          </a:xfrm>
        </p:spPr>
      </p:pic>
    </p:spTree>
    <p:extLst>
      <p:ext uri="{BB962C8B-B14F-4D97-AF65-F5344CB8AC3E}">
        <p14:creationId xmlns:p14="http://schemas.microsoft.com/office/powerpoint/2010/main" val="22264381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82089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394256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smtClean="0"/>
              <a:t>Web Service Definition</a:t>
            </a:r>
            <a:endParaRPr lang="en-GB"/>
          </a:p>
        </p:txBody>
      </p:sp>
      <p:sp>
        <p:nvSpPr>
          <p:cNvPr id="24579" name="Rectangle 3"/>
          <p:cNvSpPr>
            <a:spLocks noGrp="1" noChangeArrowheads="1"/>
          </p:cNvSpPr>
          <p:nvPr>
            <p:ph type="body" idx="1"/>
          </p:nvPr>
        </p:nvSpPr>
        <p:spPr/>
        <p:txBody>
          <a:bodyPr/>
          <a:lstStyle/>
          <a:p>
            <a:r>
              <a:rPr lang="en-GB" dirty="0" smtClean="0"/>
              <a:t>A Web Service is a software system designed to support interoperable machine-to-machine interaction over a network. </a:t>
            </a:r>
          </a:p>
          <a:p>
            <a:r>
              <a:rPr lang="en-GB" dirty="0" smtClean="0"/>
              <a:t>It has an interface described in a machine-</a:t>
            </a:r>
            <a:r>
              <a:rPr lang="en-GB" dirty="0" err="1" smtClean="0"/>
              <a:t>processable</a:t>
            </a:r>
            <a:r>
              <a:rPr lang="en-GB" dirty="0" smtClean="0"/>
              <a:t> format (specifically WSDL). </a:t>
            </a:r>
          </a:p>
          <a:p>
            <a:r>
              <a:rPr lang="en-GB" dirty="0" smtClean="0"/>
              <a:t>Other systems interact with the Web service in a manner prescribed by its description using SOAP messages, typically conveyed using HTTP with an XML serialization in conjunction with other Web-related standards. </a:t>
            </a:r>
          </a:p>
          <a:p>
            <a:pPr marL="0" indent="0">
              <a:buNone/>
            </a:pPr>
            <a:r>
              <a:rPr lang="en-GB" dirty="0" smtClean="0"/>
              <a:t>					(Web Service Glossary)</a:t>
            </a:r>
            <a:endParaRPr lang="en-GB" dirty="0"/>
          </a:p>
        </p:txBody>
      </p:sp>
      <p:sp>
        <p:nvSpPr>
          <p:cNvPr id="4" name="Slide Number Placeholder 3"/>
          <p:cNvSpPr>
            <a:spLocks noGrp="1"/>
          </p:cNvSpPr>
          <p:nvPr>
            <p:ph type="sldNum" sz="quarter" idx="12"/>
          </p:nvPr>
        </p:nvSpPr>
        <p:spPr/>
        <p:txBody>
          <a:bodyPr/>
          <a:lstStyle/>
          <a:p>
            <a:fld id="{03AC6681-E0FD-2C4C-B392-04A572FD2AAE}" type="slidenum">
              <a:rPr lang="en-US" smtClean="0"/>
              <a:pPr/>
              <a:t>34</a:t>
            </a:fld>
            <a:endParaRPr lang="en-US" dirty="0"/>
          </a:p>
        </p:txBody>
      </p:sp>
    </p:spTree>
    <p:extLst>
      <p:ext uri="{BB962C8B-B14F-4D97-AF65-F5344CB8AC3E}">
        <p14:creationId xmlns:p14="http://schemas.microsoft.com/office/powerpoint/2010/main" val="9535014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mtClean="0"/>
              <a:t>Discussion	</a:t>
            </a:r>
            <a:endParaRPr lang="en-GB"/>
          </a:p>
        </p:txBody>
      </p:sp>
      <p:sp>
        <p:nvSpPr>
          <p:cNvPr id="25603" name="Rectangle 3"/>
          <p:cNvSpPr>
            <a:spLocks noGrp="1" noChangeArrowheads="1"/>
          </p:cNvSpPr>
          <p:nvPr>
            <p:ph type="body" idx="1"/>
          </p:nvPr>
        </p:nvSpPr>
        <p:spPr/>
        <p:txBody>
          <a:bodyPr/>
          <a:lstStyle/>
          <a:p>
            <a:r>
              <a:rPr lang="en-GB" smtClean="0"/>
              <a:t>Not universally accepted</a:t>
            </a:r>
          </a:p>
          <a:p>
            <a:r>
              <a:rPr lang="en-GB" smtClean="0"/>
              <a:t>Too minimalist: does not mention policies, choreography, security</a:t>
            </a:r>
          </a:p>
          <a:p>
            <a:r>
              <a:rPr lang="en-GB" smtClean="0"/>
              <a:t>Too specific, refers to standards that are not universally accepted (e.g., wsdl)</a:t>
            </a:r>
            <a:endParaRPr lang="en-GB"/>
          </a:p>
        </p:txBody>
      </p:sp>
      <p:sp>
        <p:nvSpPr>
          <p:cNvPr id="4" name="Slide Number Placeholder 3"/>
          <p:cNvSpPr>
            <a:spLocks noGrp="1"/>
          </p:cNvSpPr>
          <p:nvPr>
            <p:ph type="sldNum" sz="quarter" idx="12"/>
          </p:nvPr>
        </p:nvSpPr>
        <p:spPr/>
        <p:txBody>
          <a:bodyPr/>
          <a:lstStyle/>
          <a:p>
            <a:fld id="{03AC6681-E0FD-2C4C-B392-04A572FD2AAE}" type="slidenum">
              <a:rPr lang="en-US" smtClean="0"/>
              <a:pPr/>
              <a:t>35</a:t>
            </a:fld>
            <a:endParaRPr lang="en-US" dirty="0"/>
          </a:p>
        </p:txBody>
      </p:sp>
    </p:spTree>
    <p:extLst>
      <p:ext uri="{BB962C8B-B14F-4D97-AF65-F5344CB8AC3E}">
        <p14:creationId xmlns:p14="http://schemas.microsoft.com/office/powerpoint/2010/main" val="29109599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mtClean="0"/>
              <a:t>Service Definition</a:t>
            </a:r>
            <a:endParaRPr lang="en-GB"/>
          </a:p>
        </p:txBody>
      </p:sp>
      <p:sp>
        <p:nvSpPr>
          <p:cNvPr id="26627" name="Rectangle 3"/>
          <p:cNvSpPr>
            <a:spLocks noGrp="1" noChangeArrowheads="1"/>
          </p:cNvSpPr>
          <p:nvPr>
            <p:ph type="body" idx="1"/>
          </p:nvPr>
        </p:nvSpPr>
        <p:spPr/>
        <p:txBody>
          <a:bodyPr/>
          <a:lstStyle/>
          <a:p>
            <a:r>
              <a:rPr lang="en-GB" smtClean="0"/>
              <a:t>A service is a mechanism to enable access to a set of capabilities, where the access is provided using a prescribed interface and is exercised consistent with constraints and policies as specified by the service description. </a:t>
            </a:r>
          </a:p>
          <a:p>
            <a:r>
              <a:rPr lang="en-GB" smtClean="0"/>
              <a:t>A service is provided by one entity for use by others, but the eventual consumers of the service may not be known to the service provider and may demonstrate uses of the service beyond the scope originally conceived by the provider. (OASIS SOA Reference Model)</a:t>
            </a:r>
            <a:endParaRPr lang="en-GB"/>
          </a:p>
        </p:txBody>
      </p:sp>
      <p:sp>
        <p:nvSpPr>
          <p:cNvPr id="4" name="Slide Number Placeholder 3"/>
          <p:cNvSpPr>
            <a:spLocks noGrp="1"/>
          </p:cNvSpPr>
          <p:nvPr>
            <p:ph type="sldNum" sz="quarter" idx="12"/>
          </p:nvPr>
        </p:nvSpPr>
        <p:spPr/>
        <p:txBody>
          <a:bodyPr/>
          <a:lstStyle/>
          <a:p>
            <a:fld id="{03AC6681-E0FD-2C4C-B392-04A572FD2AAE}" type="slidenum">
              <a:rPr lang="en-US" smtClean="0"/>
              <a:pPr/>
              <a:t>36</a:t>
            </a:fld>
            <a:endParaRPr lang="en-US" dirty="0"/>
          </a:p>
        </p:txBody>
      </p:sp>
    </p:spTree>
    <p:extLst>
      <p:ext uri="{BB962C8B-B14F-4D97-AF65-F5344CB8AC3E}">
        <p14:creationId xmlns:p14="http://schemas.microsoft.com/office/powerpoint/2010/main" val="29019639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smtClean="0"/>
              <a:t>Engaging a Web Service</a:t>
            </a:r>
            <a:endParaRPr lang="en-GB"/>
          </a:p>
        </p:txBody>
      </p:sp>
      <p:pic>
        <p:nvPicPr>
          <p:cNvPr id="27651" name="Picture 5" descr="intro_ws_ro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225" r="-16225"/>
          <a:stretch>
            <a:fillRect/>
          </a:stretch>
        </p:blipFill>
        <p:spPr/>
      </p:pic>
      <p:sp>
        <p:nvSpPr>
          <p:cNvPr id="4" name="Slide Number Placeholder 3"/>
          <p:cNvSpPr>
            <a:spLocks noGrp="1"/>
          </p:cNvSpPr>
          <p:nvPr>
            <p:ph type="sldNum" sz="quarter" idx="12"/>
          </p:nvPr>
        </p:nvSpPr>
        <p:spPr/>
        <p:txBody>
          <a:bodyPr/>
          <a:lstStyle/>
          <a:p>
            <a:fld id="{03AC6681-E0FD-2C4C-B392-04A572FD2AAE}" type="slidenum">
              <a:rPr lang="en-US" smtClean="0"/>
              <a:pPr/>
              <a:t>37</a:t>
            </a:fld>
            <a:endParaRPr lang="en-US" dirty="0"/>
          </a:p>
        </p:txBody>
      </p:sp>
    </p:spTree>
    <p:extLst>
      <p:ext uri="{BB962C8B-B14F-4D97-AF65-F5344CB8AC3E}">
        <p14:creationId xmlns:p14="http://schemas.microsoft.com/office/powerpoint/2010/main" val="746038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smtClean="0"/>
              <a:t>Roles (1): service vs. agent</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38</a:t>
            </a:fld>
            <a:endParaRPr lang="en-US" dirty="0"/>
          </a:p>
        </p:txBody>
      </p:sp>
      <p:sp>
        <p:nvSpPr>
          <p:cNvPr id="28675" name="Rectangle 3"/>
          <p:cNvSpPr>
            <a:spLocks noGrp="1" noChangeArrowheads="1"/>
          </p:cNvSpPr>
          <p:nvPr>
            <p:ph type="body" idx="1"/>
          </p:nvPr>
        </p:nvSpPr>
        <p:spPr/>
        <p:txBody>
          <a:bodyPr/>
          <a:lstStyle/>
          <a:p>
            <a:r>
              <a:rPr lang="en-GB" dirty="0" smtClean="0"/>
              <a:t>A</a:t>
            </a:r>
            <a:r>
              <a:rPr lang="en-GB" b="1" dirty="0" smtClean="0"/>
              <a:t> Web </a:t>
            </a:r>
            <a:r>
              <a:rPr lang="en-GB" b="1" dirty="0"/>
              <a:t>S</a:t>
            </a:r>
            <a:r>
              <a:rPr lang="en-GB" b="1" dirty="0" smtClean="0"/>
              <a:t>ervice </a:t>
            </a:r>
            <a:r>
              <a:rPr lang="en-GB" dirty="0" smtClean="0"/>
              <a:t>is an abstract notion that must be implemented by a concrete agent.</a:t>
            </a:r>
          </a:p>
          <a:p>
            <a:r>
              <a:rPr lang="en-GB" dirty="0" smtClean="0"/>
              <a:t>The </a:t>
            </a:r>
            <a:r>
              <a:rPr lang="en-GB" b="1" dirty="0"/>
              <a:t>A</a:t>
            </a:r>
            <a:r>
              <a:rPr lang="en-GB" b="1" dirty="0" smtClean="0"/>
              <a:t>gent</a:t>
            </a:r>
            <a:r>
              <a:rPr lang="en-GB" dirty="0" smtClean="0"/>
              <a:t> </a:t>
            </a:r>
            <a:r>
              <a:rPr lang="en-GB" dirty="0" smtClean="0"/>
              <a:t>is the concrete piece of software that sends and receives messages, while the service is the resource characterized by the abstract set of functionality that is provided</a:t>
            </a:r>
            <a:endParaRPr lang="en-GB" dirty="0"/>
          </a:p>
        </p:txBody>
      </p:sp>
    </p:spTree>
    <p:extLst>
      <p:ext uri="{BB962C8B-B14F-4D97-AF65-F5344CB8AC3E}">
        <p14:creationId xmlns:p14="http://schemas.microsoft.com/office/powerpoint/2010/main" val="34723142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mtClean="0"/>
              <a:t>Roles (2): provider vs requester</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39</a:t>
            </a:fld>
            <a:endParaRPr lang="en-US" dirty="0"/>
          </a:p>
        </p:txBody>
      </p:sp>
      <p:sp>
        <p:nvSpPr>
          <p:cNvPr id="29699" name="Rectangle 3"/>
          <p:cNvSpPr>
            <a:spLocks noGrp="1" noChangeArrowheads="1"/>
          </p:cNvSpPr>
          <p:nvPr>
            <p:ph type="body" idx="1"/>
          </p:nvPr>
        </p:nvSpPr>
        <p:spPr/>
        <p:txBody>
          <a:bodyPr/>
          <a:lstStyle/>
          <a:p>
            <a:r>
              <a:rPr lang="en-GB" dirty="0" smtClean="0"/>
              <a:t>The service provides functionality on behalf of its owner (a person or organisation): the </a:t>
            </a:r>
            <a:r>
              <a:rPr lang="en-GB" b="1" dirty="0" smtClean="0"/>
              <a:t>provider entity</a:t>
            </a:r>
            <a:r>
              <a:rPr lang="en-GB" dirty="0" smtClean="0"/>
              <a:t>.</a:t>
            </a:r>
          </a:p>
          <a:p>
            <a:r>
              <a:rPr lang="en-GB" dirty="0" smtClean="0"/>
              <a:t>A </a:t>
            </a:r>
            <a:r>
              <a:rPr lang="en-GB" b="1" dirty="0" smtClean="0"/>
              <a:t>requester entity </a:t>
            </a:r>
            <a:r>
              <a:rPr lang="en-GB" dirty="0" smtClean="0"/>
              <a:t>is a person or organization that wishes to make use of a provider entity's Web service.</a:t>
            </a:r>
          </a:p>
          <a:p>
            <a:r>
              <a:rPr lang="en-GB" dirty="0" smtClean="0"/>
              <a:t>A requester entity</a:t>
            </a:r>
            <a:r>
              <a:rPr lang="en-GB" dirty="0" smtClean="0"/>
              <a:t> uses a </a:t>
            </a:r>
            <a:r>
              <a:rPr lang="en-GB" b="1" dirty="0" smtClean="0"/>
              <a:t>requester</a:t>
            </a:r>
            <a:r>
              <a:rPr lang="en-GB" dirty="0" smtClean="0"/>
              <a:t> </a:t>
            </a:r>
            <a:r>
              <a:rPr lang="en-GB" b="1" dirty="0" smtClean="0"/>
              <a:t>agent</a:t>
            </a:r>
            <a:r>
              <a:rPr lang="en-GB" dirty="0" smtClean="0"/>
              <a:t> to exchange messages with the provider entity's </a:t>
            </a:r>
            <a:r>
              <a:rPr lang="en-GB" b="1" dirty="0" smtClean="0"/>
              <a:t>provider</a:t>
            </a:r>
            <a:r>
              <a:rPr lang="en-GB" dirty="0" smtClean="0"/>
              <a:t> </a:t>
            </a:r>
            <a:r>
              <a:rPr lang="en-GB" b="1" dirty="0" smtClean="0"/>
              <a:t>agent</a:t>
            </a:r>
            <a:r>
              <a:rPr lang="en-GB" dirty="0" smtClean="0"/>
              <a:t>.</a:t>
            </a:r>
          </a:p>
          <a:p>
            <a:endParaRPr lang="en-GB" dirty="0"/>
          </a:p>
        </p:txBody>
      </p:sp>
    </p:spTree>
    <p:extLst>
      <p:ext uri="{BB962C8B-B14F-4D97-AF65-F5344CB8AC3E}">
        <p14:creationId xmlns:p14="http://schemas.microsoft.com/office/powerpoint/2010/main" val="39989413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Structure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idx="1"/>
          </p:nvPr>
        </p:nvSpPr>
        <p:spPr/>
        <p:txBody>
          <a:bodyPr/>
          <a:lstStyle/>
          <a:p>
            <a:pPr marL="0" indent="0">
              <a:buNone/>
            </a:pPr>
            <a:r>
              <a:rPr lang="en-US" dirty="0" smtClean="0"/>
              <a:t>One double lecture each week</a:t>
            </a:r>
          </a:p>
          <a:p>
            <a:pPr lvl="1"/>
            <a:r>
              <a:rPr lang="en-US" dirty="0" smtClean="0"/>
              <a:t>Friday 0900</a:t>
            </a:r>
            <a:r>
              <a:rPr lang="en-US" dirty="0"/>
              <a:t>-1100, </a:t>
            </a:r>
            <a:r>
              <a:rPr lang="en-US" dirty="0" smtClean="0"/>
              <a:t>05/2015</a:t>
            </a:r>
            <a:endParaRPr lang="en-US" dirty="0" smtClean="0"/>
          </a:p>
          <a:p>
            <a:pPr lvl="1"/>
            <a:r>
              <a:rPr lang="en-US" dirty="0" smtClean="0"/>
              <a:t>Note: extra slots in timetable </a:t>
            </a:r>
            <a:r>
              <a:rPr lang="en-US" dirty="0" smtClean="0"/>
              <a:t>in week 4 are incorrect</a:t>
            </a:r>
            <a:endParaRPr lang="en-US" dirty="0" smtClean="0"/>
          </a:p>
          <a:p>
            <a:pPr marL="0" indent="0">
              <a:buNone/>
            </a:pPr>
            <a:endParaRPr lang="en-US" dirty="0" smtClean="0"/>
          </a:p>
          <a:p>
            <a:pPr marL="0" indent="0">
              <a:buNone/>
            </a:pPr>
            <a:r>
              <a:rPr lang="en-US" dirty="0" smtClean="0"/>
              <a:t>Assessment</a:t>
            </a:r>
          </a:p>
          <a:p>
            <a:pPr lvl="1"/>
            <a:r>
              <a:rPr lang="en-US" dirty="0" smtClean="0"/>
              <a:t>75% Exam</a:t>
            </a:r>
          </a:p>
          <a:p>
            <a:pPr lvl="1"/>
            <a:r>
              <a:rPr lang="en-US" dirty="0" smtClean="0"/>
              <a:t>25% Group Coursework</a:t>
            </a:r>
            <a:endParaRPr lang="en-US" dirty="0"/>
          </a:p>
          <a:p>
            <a:endParaRPr lang="en-US" dirty="0"/>
          </a:p>
        </p:txBody>
      </p:sp>
    </p:spTree>
    <p:extLst>
      <p:ext uri="{BB962C8B-B14F-4D97-AF65-F5344CB8AC3E}">
        <p14:creationId xmlns:p14="http://schemas.microsoft.com/office/powerpoint/2010/main" val="688689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mtClean="0"/>
              <a:t>Roles (3): description</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40</a:t>
            </a:fld>
            <a:endParaRPr lang="en-US" dirty="0"/>
          </a:p>
        </p:txBody>
      </p:sp>
      <p:sp>
        <p:nvSpPr>
          <p:cNvPr id="30723" name="Rectangle 3"/>
          <p:cNvSpPr>
            <a:spLocks noGrp="1" noChangeArrowheads="1"/>
          </p:cNvSpPr>
          <p:nvPr>
            <p:ph type="body" idx="1"/>
          </p:nvPr>
        </p:nvSpPr>
        <p:spPr/>
        <p:txBody>
          <a:bodyPr/>
          <a:lstStyle/>
          <a:p>
            <a:r>
              <a:rPr lang="en-GB" dirty="0" smtClean="0"/>
              <a:t>The mechanics of the message exchange are documented in a Web Service </a:t>
            </a:r>
            <a:r>
              <a:rPr lang="en-GB" b="1" dirty="0" smtClean="0"/>
              <a:t>description</a:t>
            </a:r>
            <a:r>
              <a:rPr lang="en-GB" dirty="0" smtClean="0"/>
              <a:t>.</a:t>
            </a:r>
          </a:p>
          <a:p>
            <a:r>
              <a:rPr lang="en-GB" dirty="0" smtClean="0"/>
              <a:t>It defines the </a:t>
            </a:r>
          </a:p>
          <a:p>
            <a:pPr lvl="1"/>
            <a:r>
              <a:rPr lang="en-GB" dirty="0" smtClean="0"/>
              <a:t>message formats, </a:t>
            </a:r>
          </a:p>
          <a:p>
            <a:pPr lvl="1"/>
            <a:r>
              <a:rPr lang="en-GB" dirty="0" err="1" smtClean="0"/>
              <a:t>datatypes</a:t>
            </a:r>
            <a:r>
              <a:rPr lang="en-GB" dirty="0" smtClean="0"/>
              <a:t>, </a:t>
            </a:r>
          </a:p>
          <a:p>
            <a:pPr lvl="1"/>
            <a:r>
              <a:rPr lang="en-GB" dirty="0" smtClean="0"/>
              <a:t>transport protocols, and</a:t>
            </a:r>
          </a:p>
          <a:p>
            <a:pPr lvl="1"/>
            <a:r>
              <a:rPr lang="en-GB" dirty="0" smtClean="0"/>
              <a:t> transport serialization formats</a:t>
            </a:r>
          </a:p>
          <a:p>
            <a:pPr marL="0" indent="0">
              <a:buNone/>
            </a:pPr>
            <a:r>
              <a:rPr lang="en-GB" dirty="0" smtClean="0"/>
              <a:t>that </a:t>
            </a:r>
            <a:r>
              <a:rPr lang="en-GB" dirty="0" smtClean="0"/>
              <a:t>should be used between the requester agent and the provider agent.</a:t>
            </a:r>
            <a:endParaRPr lang="en-GB" dirty="0"/>
          </a:p>
        </p:txBody>
      </p:sp>
    </p:spTree>
    <p:extLst>
      <p:ext uri="{BB962C8B-B14F-4D97-AF65-F5344CB8AC3E}">
        <p14:creationId xmlns:p14="http://schemas.microsoft.com/office/powerpoint/2010/main" val="12449750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mtClean="0"/>
              <a:t>Roles (4): semantics</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41</a:t>
            </a:fld>
            <a:endParaRPr lang="en-US" dirty="0"/>
          </a:p>
        </p:txBody>
      </p:sp>
      <p:sp>
        <p:nvSpPr>
          <p:cNvPr id="31747" name="Rectangle 3"/>
          <p:cNvSpPr>
            <a:spLocks noGrp="1" noChangeArrowheads="1"/>
          </p:cNvSpPr>
          <p:nvPr>
            <p:ph type="body" idx="1"/>
          </p:nvPr>
        </p:nvSpPr>
        <p:spPr/>
        <p:txBody>
          <a:bodyPr/>
          <a:lstStyle/>
          <a:p>
            <a:r>
              <a:rPr lang="en-GB" dirty="0" smtClean="0"/>
              <a:t>The </a:t>
            </a:r>
            <a:r>
              <a:rPr lang="en-GB" b="1" dirty="0" smtClean="0"/>
              <a:t>semantics</a:t>
            </a:r>
            <a:r>
              <a:rPr lang="en-GB" dirty="0" smtClean="0"/>
              <a:t> of a Web service is the shared expectation about the behaviour of the service, in particular in response to messages that are sent to it.</a:t>
            </a:r>
          </a:p>
          <a:p>
            <a:r>
              <a:rPr lang="en-GB" dirty="0" smtClean="0"/>
              <a:t>In effect, this is the </a:t>
            </a:r>
            <a:r>
              <a:rPr lang="en-GB" b="1" dirty="0" smtClean="0"/>
              <a:t>contract</a:t>
            </a:r>
            <a:r>
              <a:rPr lang="en-GB" dirty="0" smtClean="0"/>
              <a:t> between the requester entity and the provider entity regarding the purpose and consequences of the interaction.</a:t>
            </a:r>
            <a:endParaRPr lang="en-GB" dirty="0"/>
          </a:p>
        </p:txBody>
      </p:sp>
    </p:spTree>
    <p:extLst>
      <p:ext uri="{BB962C8B-B14F-4D97-AF65-F5344CB8AC3E}">
        <p14:creationId xmlns:p14="http://schemas.microsoft.com/office/powerpoint/2010/main" val="5964509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Engaging a Web Service</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42</a:t>
            </a:fld>
            <a:endParaRPr lang="en-US" dirty="0"/>
          </a:p>
        </p:txBody>
      </p:sp>
      <p:sp>
        <p:nvSpPr>
          <p:cNvPr id="32771" name="Rectangle 3"/>
          <p:cNvSpPr>
            <a:spLocks noGrp="1" noChangeArrowheads="1"/>
          </p:cNvSpPr>
          <p:nvPr>
            <p:ph type="body" idx="1"/>
          </p:nvPr>
        </p:nvSpPr>
        <p:spPr/>
        <p:txBody>
          <a:bodyPr/>
          <a:lstStyle/>
          <a:p>
            <a:pPr marL="457200" indent="-457200">
              <a:buFont typeface="+mj-lt"/>
              <a:buAutoNum type="arabicPeriod"/>
            </a:pPr>
            <a:r>
              <a:rPr lang="en-GB" dirty="0" smtClean="0"/>
              <a:t>The requester and provider entities become known to each other (or at least one becomes known to the other); </a:t>
            </a:r>
          </a:p>
          <a:p>
            <a:pPr marL="457200" indent="-457200">
              <a:buFont typeface="+mj-lt"/>
              <a:buAutoNum type="arabicPeriod"/>
            </a:pPr>
            <a:r>
              <a:rPr lang="en-GB" dirty="0" smtClean="0"/>
              <a:t>The requester and provider entities somehow agree on the service description and semantics that will govern the interactions between them;</a:t>
            </a:r>
          </a:p>
          <a:p>
            <a:pPr marL="457200" indent="-457200">
              <a:buFont typeface="+mj-lt"/>
              <a:buAutoNum type="arabicPeriod"/>
            </a:pPr>
            <a:r>
              <a:rPr lang="en-GB" dirty="0" smtClean="0"/>
              <a:t>The service description and semantics are exploited by the requester and provider agents; </a:t>
            </a:r>
          </a:p>
          <a:p>
            <a:pPr marL="457200" indent="-457200">
              <a:buFont typeface="+mj-lt"/>
              <a:buAutoNum type="arabicPeriod"/>
            </a:pPr>
            <a:r>
              <a:rPr lang="en-GB" dirty="0" smtClean="0"/>
              <a:t>The requester and provider agents exchange messages. (I.e., the exchange of messages with the provider agent represents the concrete manifestation of interacting with the provider entity's Web service.) </a:t>
            </a:r>
          </a:p>
          <a:p>
            <a:endParaRPr lang="en-GB" dirty="0"/>
          </a:p>
        </p:txBody>
      </p:sp>
    </p:spTree>
    <p:extLst>
      <p:ext uri="{BB962C8B-B14F-4D97-AF65-F5344CB8AC3E}">
        <p14:creationId xmlns:p14="http://schemas.microsoft.com/office/powerpoint/2010/main" val="38994167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Web Service Models</a:t>
            </a:r>
            <a:endParaRPr lang="en-US" dirty="0"/>
          </a:p>
        </p:txBody>
      </p:sp>
      <p:sp>
        <p:nvSpPr>
          <p:cNvPr id="3" name="Slide Number Placeholder 2"/>
          <p:cNvSpPr>
            <a:spLocks noGrp="1"/>
          </p:cNvSpPr>
          <p:nvPr>
            <p:ph type="sldNum" sz="quarter" idx="4294967295"/>
          </p:nvPr>
        </p:nvSpPr>
        <p:spPr>
          <a:xfrm>
            <a:off x="7391400" y="6316663"/>
            <a:ext cx="1752600" cy="312737"/>
          </a:xfrm>
        </p:spPr>
        <p:txBody>
          <a:bodyPr/>
          <a:lstStyle/>
          <a:p>
            <a:fld id="{03AC6681-E0FD-2C4C-B392-04A572FD2AAE}" type="slidenum">
              <a:rPr lang="en-US" smtClean="0"/>
              <a:pPr/>
              <a:t>43</a:t>
            </a:fld>
            <a:endParaRPr lang="en-US" dirty="0"/>
          </a:p>
        </p:txBody>
      </p:sp>
    </p:spTree>
    <p:extLst>
      <p:ext uri="{BB962C8B-B14F-4D97-AF65-F5344CB8AC3E}">
        <p14:creationId xmlns:p14="http://schemas.microsoft.com/office/powerpoint/2010/main" val="12643991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Web Service Models</a:t>
            </a:r>
            <a:endParaRPr lang="en-US" dirty="0"/>
          </a:p>
        </p:txBody>
      </p:sp>
      <p:sp>
        <p:nvSpPr>
          <p:cNvPr id="4" name="Content Placeholder 3"/>
          <p:cNvSpPr>
            <a:spLocks noGrp="1"/>
          </p:cNvSpPr>
          <p:nvPr>
            <p:ph idx="1"/>
          </p:nvPr>
        </p:nvSpPr>
        <p:spPr/>
        <p:txBody>
          <a:bodyPr/>
          <a:lstStyle/>
          <a:p>
            <a:r>
              <a:rPr lang="en-US" dirty="0" smtClean="0"/>
              <a:t>Message Oriented Model</a:t>
            </a:r>
          </a:p>
          <a:p>
            <a:r>
              <a:rPr lang="en-US" dirty="0" smtClean="0"/>
              <a:t>Service Oriented Model</a:t>
            </a:r>
          </a:p>
          <a:p>
            <a:r>
              <a:rPr lang="en-US" dirty="0" smtClean="0"/>
              <a:t>Resource Oriented Model</a:t>
            </a:r>
          </a:p>
          <a:p>
            <a:r>
              <a:rPr lang="en-US" dirty="0" smtClean="0"/>
              <a:t>Policy Model</a:t>
            </a:r>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44</a:t>
            </a:fld>
            <a:endParaRPr lang="en-US" dirty="0"/>
          </a:p>
        </p:txBody>
      </p:sp>
    </p:spTree>
    <p:extLst>
      <p:ext uri="{BB962C8B-B14F-4D97-AF65-F5344CB8AC3E}">
        <p14:creationId xmlns:p14="http://schemas.microsoft.com/office/powerpoint/2010/main" val="38555850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M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091" y="1923143"/>
            <a:ext cx="5919719" cy="4581147"/>
          </a:xfrm>
          <a:prstGeom prst="rect">
            <a:avLst/>
          </a:prstGeom>
          <a:noFill/>
          <a:ln w="9525">
            <a:noFill/>
            <a:miter lim="800000"/>
            <a:headEnd/>
            <a:tailEnd/>
          </a:ln>
        </p:spPr>
      </p:pic>
      <p:sp>
        <p:nvSpPr>
          <p:cNvPr id="33795" name="Rectangle 3"/>
          <p:cNvSpPr>
            <a:spLocks noGrp="1" noChangeArrowheads="1"/>
          </p:cNvSpPr>
          <p:nvPr>
            <p:ph sz="half" idx="1"/>
          </p:nvPr>
        </p:nvSpPr>
        <p:spPr/>
        <p:txBody>
          <a:bodyPr/>
          <a:lstStyle/>
          <a:p>
            <a:pPr marL="0" indent="0">
              <a:buNone/>
            </a:pPr>
            <a:r>
              <a:rPr lang="en-GB" dirty="0" smtClean="0"/>
              <a:t>Focuses on messages, message structure, message transport and so on</a:t>
            </a:r>
          </a:p>
        </p:txBody>
      </p:sp>
      <p:sp>
        <p:nvSpPr>
          <p:cNvPr id="33794" name="Rectangle 2"/>
          <p:cNvSpPr>
            <a:spLocks noGrp="1" noChangeArrowheads="1"/>
          </p:cNvSpPr>
          <p:nvPr>
            <p:ph type="title"/>
          </p:nvPr>
        </p:nvSpPr>
        <p:spPr/>
        <p:txBody>
          <a:bodyPr/>
          <a:lstStyle/>
          <a:p>
            <a:r>
              <a:rPr lang="en-GB" dirty="0" smtClean="0"/>
              <a:t>Message Oriented Model</a:t>
            </a:r>
            <a:endParaRPr lang="en-GB"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45</a:t>
            </a:fld>
            <a:endParaRPr lang="en-US"/>
          </a:p>
        </p:txBody>
      </p:sp>
    </p:spTree>
    <p:extLst>
      <p:ext uri="{BB962C8B-B14F-4D97-AF65-F5344CB8AC3E}">
        <p14:creationId xmlns:p14="http://schemas.microsoft.com/office/powerpoint/2010/main" val="30026313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ervice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115" y="1496861"/>
            <a:ext cx="5680075" cy="4973637"/>
          </a:xfrm>
          <a:prstGeom prst="rect">
            <a:avLst/>
          </a:prstGeom>
          <a:noFill/>
          <a:ln w="9525">
            <a:noFill/>
            <a:miter lim="800000"/>
            <a:headEnd/>
            <a:tailEnd/>
          </a:ln>
        </p:spPr>
      </p:pic>
      <p:sp>
        <p:nvSpPr>
          <p:cNvPr id="33795" name="Rectangle 3"/>
          <p:cNvSpPr>
            <a:spLocks noGrp="1" noChangeArrowheads="1"/>
          </p:cNvSpPr>
          <p:nvPr>
            <p:ph sz="half" idx="1"/>
          </p:nvPr>
        </p:nvSpPr>
        <p:spPr>
          <a:xfrm>
            <a:off x="324000" y="1682750"/>
            <a:ext cx="3057375" cy="4489450"/>
          </a:xfrm>
        </p:spPr>
        <p:txBody>
          <a:bodyPr/>
          <a:lstStyle/>
          <a:p>
            <a:pPr marL="0" indent="0">
              <a:buNone/>
            </a:pPr>
            <a:r>
              <a:rPr lang="en-GB" dirty="0"/>
              <a:t>F</a:t>
            </a:r>
            <a:r>
              <a:rPr lang="en-GB" dirty="0" smtClean="0"/>
              <a:t>ocuses on aspects of service, action and so on. </a:t>
            </a:r>
          </a:p>
          <a:p>
            <a:pPr lvl="1"/>
            <a:r>
              <a:rPr lang="en-GB" dirty="0" smtClean="0"/>
              <a:t>In any distributed system, services cannot be adequately realized without some means of messaging, the converse is not the case: messages do not need to relate to services.</a:t>
            </a:r>
          </a:p>
        </p:txBody>
      </p:sp>
      <p:sp>
        <p:nvSpPr>
          <p:cNvPr id="33794" name="Rectangle 2"/>
          <p:cNvSpPr>
            <a:spLocks noGrp="1" noChangeArrowheads="1"/>
          </p:cNvSpPr>
          <p:nvPr>
            <p:ph type="title"/>
          </p:nvPr>
        </p:nvSpPr>
        <p:spPr/>
        <p:txBody>
          <a:bodyPr/>
          <a:lstStyle/>
          <a:p>
            <a:r>
              <a:rPr lang="en-GB" dirty="0" smtClean="0"/>
              <a:t>Service Oriented Model</a:t>
            </a:r>
            <a:endParaRPr lang="en-GB"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46</a:t>
            </a:fld>
            <a:endParaRPr lang="en-US"/>
          </a:p>
        </p:txBody>
      </p:sp>
    </p:spTree>
    <p:extLst>
      <p:ext uri="{BB962C8B-B14F-4D97-AF65-F5344CB8AC3E}">
        <p14:creationId xmlns:p14="http://schemas.microsoft.com/office/powerpoint/2010/main" val="29965949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sz="half" idx="1"/>
          </p:nvPr>
        </p:nvSpPr>
        <p:spPr/>
        <p:txBody>
          <a:bodyPr/>
          <a:lstStyle/>
          <a:p>
            <a:pPr marL="0" indent="0">
              <a:buNone/>
            </a:pPr>
            <a:r>
              <a:rPr lang="en-GB" dirty="0"/>
              <a:t>F</a:t>
            </a:r>
            <a:r>
              <a:rPr lang="en-GB" dirty="0" smtClean="0"/>
              <a:t>ocuses on resources that exist and have owners.</a:t>
            </a:r>
          </a:p>
        </p:txBody>
      </p:sp>
      <p:sp>
        <p:nvSpPr>
          <p:cNvPr id="33794" name="Rectangle 2"/>
          <p:cNvSpPr>
            <a:spLocks noGrp="1" noChangeArrowheads="1"/>
          </p:cNvSpPr>
          <p:nvPr>
            <p:ph type="title"/>
          </p:nvPr>
        </p:nvSpPr>
        <p:spPr/>
        <p:txBody>
          <a:bodyPr/>
          <a:lstStyle/>
          <a:p>
            <a:r>
              <a:rPr lang="en-GB" dirty="0" smtClean="0"/>
              <a:t>Resource Oriented Model</a:t>
            </a:r>
            <a:endParaRPr lang="en-GB" dirty="0"/>
          </a:p>
        </p:txBody>
      </p:sp>
      <p:pic>
        <p:nvPicPr>
          <p:cNvPr id="6" name="Picture 6" descr="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50" y="2273905"/>
            <a:ext cx="6316931" cy="428882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3AC6681-E0FD-2C4C-B392-04A572FD2AAE}" type="slidenum">
              <a:rPr lang="en-US" smtClean="0"/>
              <a:pPr/>
              <a:t>47</a:t>
            </a:fld>
            <a:endParaRPr lang="en-US"/>
          </a:p>
        </p:txBody>
      </p:sp>
    </p:spTree>
    <p:extLst>
      <p:ext uri="{BB962C8B-B14F-4D97-AF65-F5344CB8AC3E}">
        <p14:creationId xmlns:p14="http://schemas.microsoft.com/office/powerpoint/2010/main" val="29965949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olic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40667" y="2477845"/>
            <a:ext cx="5179333" cy="4037936"/>
          </a:xfrm>
          <a:noFill/>
        </p:spPr>
      </p:pic>
      <p:sp>
        <p:nvSpPr>
          <p:cNvPr id="33795" name="Rectangle 3"/>
          <p:cNvSpPr>
            <a:spLocks noGrp="1" noChangeArrowheads="1"/>
          </p:cNvSpPr>
          <p:nvPr>
            <p:ph sz="half" idx="1"/>
          </p:nvPr>
        </p:nvSpPr>
        <p:spPr/>
        <p:txBody>
          <a:bodyPr/>
          <a:lstStyle/>
          <a:p>
            <a:pPr marL="0" indent="0">
              <a:buNone/>
            </a:pPr>
            <a:r>
              <a:rPr lang="en-GB" dirty="0"/>
              <a:t>F</a:t>
            </a:r>
            <a:r>
              <a:rPr lang="en-GB" dirty="0" smtClean="0"/>
              <a:t>ocuses on constraints on the behaviour of agents and services. </a:t>
            </a:r>
          </a:p>
          <a:p>
            <a:pPr lvl="1"/>
            <a:r>
              <a:rPr lang="en-GB" dirty="0"/>
              <a:t>G</a:t>
            </a:r>
            <a:r>
              <a:rPr lang="en-GB" dirty="0" smtClean="0"/>
              <a:t>eneralize to resources </a:t>
            </a:r>
          </a:p>
          <a:p>
            <a:pPr lvl="1"/>
            <a:r>
              <a:rPr lang="en-GB" dirty="0"/>
              <a:t>P</a:t>
            </a:r>
            <a:r>
              <a:rPr lang="en-GB" dirty="0" smtClean="0"/>
              <a:t>olicies can apply equally to documents (such as service descriptions) as well as </a:t>
            </a:r>
            <a:br>
              <a:rPr lang="en-GB" dirty="0" smtClean="0"/>
            </a:br>
            <a:r>
              <a:rPr lang="en-GB" dirty="0" smtClean="0"/>
              <a:t>active computational </a:t>
            </a:r>
            <a:br>
              <a:rPr lang="en-GB" dirty="0" smtClean="0"/>
            </a:br>
            <a:r>
              <a:rPr lang="en-GB" dirty="0" smtClean="0"/>
              <a:t>resources.</a:t>
            </a:r>
            <a:endParaRPr lang="en-GB" dirty="0"/>
          </a:p>
        </p:txBody>
      </p:sp>
      <p:sp>
        <p:nvSpPr>
          <p:cNvPr id="33794" name="Rectangle 2"/>
          <p:cNvSpPr>
            <a:spLocks noGrp="1" noChangeArrowheads="1"/>
          </p:cNvSpPr>
          <p:nvPr>
            <p:ph type="title"/>
          </p:nvPr>
        </p:nvSpPr>
        <p:spPr/>
        <p:txBody>
          <a:bodyPr/>
          <a:lstStyle/>
          <a:p>
            <a:r>
              <a:rPr lang="en-GB" dirty="0" smtClean="0"/>
              <a:t>Policy Model</a:t>
            </a:r>
            <a:endParaRPr lang="en-GB"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48</a:t>
            </a:fld>
            <a:endParaRPr lang="en-US"/>
          </a:p>
        </p:txBody>
      </p:sp>
    </p:spTree>
    <p:extLst>
      <p:ext uri="{BB962C8B-B14F-4D97-AF65-F5344CB8AC3E}">
        <p14:creationId xmlns:p14="http://schemas.microsoft.com/office/powerpoint/2010/main" val="29965949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Conclusion</a:t>
            </a:r>
            <a:endParaRPr lang="en-GB"/>
          </a:p>
        </p:txBody>
      </p:sp>
      <p:sp>
        <p:nvSpPr>
          <p:cNvPr id="2" name="Slide Number Placeholder 1"/>
          <p:cNvSpPr>
            <a:spLocks noGrp="1"/>
          </p:cNvSpPr>
          <p:nvPr>
            <p:ph type="sldNum" sz="quarter" idx="12"/>
          </p:nvPr>
        </p:nvSpPr>
        <p:spPr/>
        <p:txBody>
          <a:bodyPr/>
          <a:lstStyle/>
          <a:p>
            <a:fld id="{03AC6681-E0FD-2C4C-B392-04A572FD2AAE}" type="slidenum">
              <a:rPr lang="en-US" smtClean="0"/>
              <a:pPr/>
              <a:t>49</a:t>
            </a:fld>
            <a:endParaRPr lang="en-US" dirty="0"/>
          </a:p>
        </p:txBody>
      </p:sp>
      <p:sp>
        <p:nvSpPr>
          <p:cNvPr id="43011" name="Rectangle 3"/>
          <p:cNvSpPr>
            <a:spLocks noGrp="1" noChangeArrowheads="1"/>
          </p:cNvSpPr>
          <p:nvPr>
            <p:ph type="body" idx="1"/>
          </p:nvPr>
        </p:nvSpPr>
        <p:spPr/>
        <p:txBody>
          <a:bodyPr/>
          <a:lstStyle/>
          <a:p>
            <a:r>
              <a:rPr lang="en-GB" smtClean="0"/>
              <a:t>No agreed definition of what a Web Service is, but a reasonable intuition</a:t>
            </a:r>
          </a:p>
          <a:p>
            <a:r>
              <a:rPr lang="en-GB" smtClean="0"/>
              <a:t>Not a single vision for Web Services (multiple standardisation committees, etc)</a:t>
            </a:r>
          </a:p>
          <a:p>
            <a:r>
              <a:rPr lang="en-GB" smtClean="0"/>
              <a:t>Multiple  and competing WS stacks</a:t>
            </a:r>
          </a:p>
          <a:p>
            <a:r>
              <a:rPr lang="en-GB" smtClean="0"/>
              <a:t>Architecture does not discuss resources with state</a:t>
            </a:r>
            <a:endParaRPr lang="en-GB"/>
          </a:p>
        </p:txBody>
      </p:sp>
    </p:spTree>
    <p:extLst>
      <p:ext uri="{BB962C8B-B14F-4D97-AF65-F5344CB8AC3E}">
        <p14:creationId xmlns:p14="http://schemas.microsoft.com/office/powerpoint/2010/main" val="4029382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Coursework</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4" name="Content Placeholder 3"/>
          <p:cNvSpPr>
            <a:spLocks noGrp="1"/>
          </p:cNvSpPr>
          <p:nvPr>
            <p:ph idx="1"/>
          </p:nvPr>
        </p:nvSpPr>
        <p:spPr/>
        <p:txBody>
          <a:bodyPr/>
          <a:lstStyle/>
          <a:p>
            <a:pPr marL="0" indent="0">
              <a:buNone/>
            </a:pPr>
            <a:r>
              <a:rPr lang="en-US" dirty="0" smtClean="0"/>
              <a:t>One coursework worth 25% of your final mark</a:t>
            </a:r>
          </a:p>
          <a:p>
            <a:pPr lvl="1"/>
            <a:r>
              <a:rPr lang="en-US" dirty="0" smtClean="0"/>
              <a:t>Groups of three</a:t>
            </a:r>
          </a:p>
          <a:p>
            <a:pPr lvl="1"/>
            <a:r>
              <a:rPr lang="en-US" dirty="0" smtClean="0"/>
              <a:t>Construct a </a:t>
            </a:r>
            <a:r>
              <a:rPr lang="en-US" dirty="0" err="1" smtClean="0"/>
              <a:t>RESTful</a:t>
            </a:r>
            <a:r>
              <a:rPr lang="en-US" dirty="0" smtClean="0"/>
              <a:t> web service and client </a:t>
            </a:r>
            <a:r>
              <a:rPr lang="en-US" dirty="0" smtClean="0"/>
              <a:t>using JavaScript </a:t>
            </a:r>
            <a:r>
              <a:rPr lang="en-US" dirty="0" smtClean="0"/>
              <a:t>and </a:t>
            </a:r>
            <a:r>
              <a:rPr lang="en-US" dirty="0" err="1" smtClean="0"/>
              <a:t>node.js</a:t>
            </a:r>
            <a:endParaRPr lang="en-US" dirty="0" smtClean="0"/>
          </a:p>
          <a:p>
            <a:pPr lvl="1"/>
            <a:r>
              <a:rPr lang="en-US" dirty="0" smtClean="0"/>
              <a:t>Coursework </a:t>
            </a:r>
            <a:r>
              <a:rPr lang="en-US" dirty="0" smtClean="0"/>
              <a:t>specification published on </a:t>
            </a:r>
            <a:r>
              <a:rPr lang="en-US" dirty="0" smtClean="0"/>
              <a:t>Friday of </a:t>
            </a:r>
            <a:r>
              <a:rPr lang="en-US" dirty="0" smtClean="0"/>
              <a:t>week </a:t>
            </a:r>
            <a:r>
              <a:rPr lang="en-US" dirty="0" smtClean="0"/>
              <a:t>5</a:t>
            </a:r>
            <a:endParaRPr lang="en-US" dirty="0" smtClean="0"/>
          </a:p>
          <a:p>
            <a:pPr lvl="1"/>
            <a:r>
              <a:rPr lang="en-US" dirty="0" smtClean="0"/>
              <a:t>Deadline on </a:t>
            </a:r>
            <a:r>
              <a:rPr lang="en-US" dirty="0" smtClean="0"/>
              <a:t>Tuesday </a:t>
            </a:r>
            <a:r>
              <a:rPr lang="en-US" dirty="0" smtClean="0"/>
              <a:t>of </a:t>
            </a:r>
            <a:r>
              <a:rPr lang="en-US" dirty="0" smtClean="0"/>
              <a:t>week </a:t>
            </a:r>
            <a:r>
              <a:rPr lang="en-US" dirty="0" smtClean="0"/>
              <a:t>11 (10</a:t>
            </a:r>
            <a:r>
              <a:rPr lang="en-US" baseline="30000" dirty="0" smtClean="0"/>
              <a:t>th</a:t>
            </a:r>
            <a:r>
              <a:rPr lang="en-US" dirty="0" smtClean="0"/>
              <a:t> </a:t>
            </a:r>
            <a:r>
              <a:rPr lang="en-US" dirty="0" smtClean="0"/>
              <a:t>December)</a:t>
            </a:r>
          </a:p>
          <a:p>
            <a:pPr lvl="1"/>
            <a:r>
              <a:rPr lang="en-US" dirty="0" smtClean="0"/>
              <a:t>Feedback by the end of week 12</a:t>
            </a:r>
            <a:endParaRPr lang="en-US" dirty="0"/>
          </a:p>
        </p:txBody>
      </p:sp>
    </p:spTree>
    <p:extLst>
      <p:ext uri="{BB962C8B-B14F-4D97-AF65-F5344CB8AC3E}">
        <p14:creationId xmlns:p14="http://schemas.microsoft.com/office/powerpoint/2010/main" val="575320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Schedule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6</a:t>
            </a:fld>
            <a:endParaRPr lang="en-US" dirty="0"/>
          </a:p>
        </p:txBody>
      </p:sp>
      <p:sp>
        <p:nvSpPr>
          <p:cNvPr id="4" name="Content Placeholder 3"/>
          <p:cNvSpPr>
            <a:spLocks noGrp="1"/>
          </p:cNvSpPr>
          <p:nvPr>
            <p:ph idx="1"/>
          </p:nvPr>
        </p:nvSpPr>
        <p:spPr/>
        <p:txBody>
          <a:bodyPr/>
          <a:lstStyle/>
          <a:p>
            <a:pPr marL="0" indent="0">
              <a:buNone/>
            </a:pPr>
            <a:r>
              <a:rPr lang="en-US" dirty="0" smtClean="0"/>
              <a:t>Week 1	Overview</a:t>
            </a:r>
            <a:br>
              <a:rPr lang="en-US" dirty="0" smtClean="0"/>
            </a:br>
            <a:r>
              <a:rPr lang="en-US" dirty="0"/>
              <a:t>		Web Services </a:t>
            </a:r>
            <a:r>
              <a:rPr lang="en-US" dirty="0" smtClean="0"/>
              <a:t>Architecture</a:t>
            </a:r>
            <a:br>
              <a:rPr lang="en-US" dirty="0" smtClean="0"/>
            </a:br>
            <a:r>
              <a:rPr lang="en-US" dirty="0" smtClean="0"/>
              <a:t>		Architecture </a:t>
            </a:r>
            <a:r>
              <a:rPr lang="en-US" dirty="0"/>
              <a:t>of the World Wide </a:t>
            </a:r>
            <a:r>
              <a:rPr lang="en-US" dirty="0" smtClean="0"/>
              <a:t>Web</a:t>
            </a:r>
            <a:endParaRPr lang="en-US" dirty="0"/>
          </a:p>
          <a:p>
            <a:pPr marL="0" indent="0">
              <a:buNone/>
            </a:pPr>
            <a:r>
              <a:rPr lang="en-US" dirty="0"/>
              <a:t>Week 2	</a:t>
            </a:r>
            <a:r>
              <a:rPr lang="en-US" dirty="0" smtClean="0"/>
              <a:t>CANCELLED</a:t>
            </a:r>
            <a:r>
              <a:rPr lang="en-US" dirty="0" smtClean="0"/>
              <a:t>		</a:t>
            </a:r>
            <a:endParaRPr lang="en-US" dirty="0"/>
          </a:p>
          <a:p>
            <a:pPr marL="0" indent="0">
              <a:buNone/>
            </a:pPr>
            <a:r>
              <a:rPr lang="en-US" dirty="0" smtClean="0"/>
              <a:t>Week 3	Web Protocols: HTTP</a:t>
            </a:r>
            <a:br>
              <a:rPr lang="en-US" dirty="0" smtClean="0"/>
            </a:br>
            <a:r>
              <a:rPr lang="en-US" dirty="0" smtClean="0"/>
              <a:t>		REST and Resource Oriented Architectures</a:t>
            </a:r>
          </a:p>
          <a:p>
            <a:pPr marL="0" indent="0">
              <a:buNone/>
            </a:pPr>
            <a:r>
              <a:rPr lang="en-US" dirty="0" smtClean="0"/>
              <a:t>Week 4	Web Protocols: SOAP</a:t>
            </a:r>
            <a:br>
              <a:rPr lang="en-US" dirty="0" smtClean="0"/>
            </a:br>
            <a:r>
              <a:rPr lang="en-US" dirty="0" smtClean="0"/>
              <a:t>		REST in Practice</a:t>
            </a:r>
          </a:p>
          <a:p>
            <a:pPr marL="0" indent="0">
              <a:buNone/>
            </a:pPr>
            <a:r>
              <a:rPr lang="en-US" dirty="0" smtClean="0"/>
              <a:t>Week </a:t>
            </a:r>
            <a:r>
              <a:rPr lang="en-US" dirty="0"/>
              <a:t>5</a:t>
            </a:r>
            <a:r>
              <a:rPr lang="en-US" dirty="0"/>
              <a:t>	</a:t>
            </a:r>
            <a:r>
              <a:rPr lang="en-US" dirty="0" smtClean="0"/>
              <a:t>Service Description: WSDL</a:t>
            </a:r>
            <a:r>
              <a:rPr lang="en-US" dirty="0"/>
              <a:t>	</a:t>
            </a:r>
            <a:r>
              <a:rPr lang="en-US" dirty="0" smtClean="0"/>
              <a:t>		</a:t>
            </a:r>
            <a:r>
              <a:rPr lang="en-US" dirty="0"/>
              <a:t>	</a:t>
            </a:r>
            <a:r>
              <a:rPr lang="en-US" dirty="0" smtClean="0"/>
              <a:t>	Introduction </a:t>
            </a:r>
            <a:r>
              <a:rPr lang="en-US" dirty="0"/>
              <a:t>to JavaScript and </a:t>
            </a:r>
            <a:r>
              <a:rPr lang="en-US" dirty="0" err="1" smtClean="0"/>
              <a:t>node.js</a:t>
            </a:r>
            <a:r>
              <a:rPr lang="en-US" dirty="0" smtClean="0"/>
              <a:t/>
            </a:r>
            <a:br>
              <a:rPr lang="en-US" dirty="0" smtClean="0"/>
            </a:br>
            <a:r>
              <a:rPr lang="en-US" dirty="0" smtClean="0"/>
              <a:t>		</a:t>
            </a:r>
            <a:endParaRPr lang="en-US" dirty="0"/>
          </a:p>
        </p:txBody>
      </p:sp>
    </p:spTree>
    <p:extLst>
      <p:ext uri="{BB962C8B-B14F-4D97-AF65-F5344CB8AC3E}">
        <p14:creationId xmlns:p14="http://schemas.microsoft.com/office/powerpoint/2010/main" val="19217276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Schedule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7</a:t>
            </a:fld>
            <a:endParaRPr lang="en-US" dirty="0"/>
          </a:p>
        </p:txBody>
      </p:sp>
      <p:sp>
        <p:nvSpPr>
          <p:cNvPr id="4" name="Content Placeholder 3"/>
          <p:cNvSpPr>
            <a:spLocks noGrp="1"/>
          </p:cNvSpPr>
          <p:nvPr>
            <p:ph idx="1"/>
          </p:nvPr>
        </p:nvSpPr>
        <p:spPr/>
        <p:txBody>
          <a:bodyPr/>
          <a:lstStyle/>
          <a:p>
            <a:pPr marL="0" indent="0">
              <a:buNone/>
            </a:pPr>
            <a:r>
              <a:rPr lang="en-US" dirty="0"/>
              <a:t>Week 6	</a:t>
            </a:r>
            <a:r>
              <a:rPr lang="en-US" dirty="0" smtClean="0"/>
              <a:t>Service Discovery: UDDI </a:t>
            </a:r>
            <a:br>
              <a:rPr lang="en-US" dirty="0" smtClean="0"/>
            </a:br>
            <a:r>
              <a:rPr lang="en-US" dirty="0" smtClean="0"/>
              <a:t>		</a:t>
            </a:r>
            <a:r>
              <a:rPr lang="en-US" dirty="0"/>
              <a:t>Coursework Briefing</a:t>
            </a:r>
          </a:p>
          <a:p>
            <a:pPr marL="0" indent="0">
              <a:buNone/>
            </a:pPr>
            <a:r>
              <a:rPr lang="en-US" dirty="0" smtClean="0"/>
              <a:t>Week </a:t>
            </a:r>
            <a:r>
              <a:rPr lang="en-US" dirty="0"/>
              <a:t>7 	</a:t>
            </a:r>
            <a:r>
              <a:rPr lang="en-US" dirty="0" smtClean="0"/>
              <a:t>Addressing </a:t>
            </a:r>
            <a:r>
              <a:rPr lang="en-US" dirty="0"/>
              <a:t>and </a:t>
            </a:r>
            <a:r>
              <a:rPr lang="en-US" dirty="0" smtClean="0"/>
              <a:t>Policy</a:t>
            </a:r>
            <a:br>
              <a:rPr lang="en-US" dirty="0" smtClean="0"/>
            </a:br>
            <a:r>
              <a:rPr lang="en-US" dirty="0" smtClean="0"/>
              <a:t>		Coursework Support</a:t>
            </a:r>
            <a:endParaRPr lang="en-US" dirty="0"/>
          </a:p>
          <a:p>
            <a:pPr marL="0" indent="0">
              <a:buNone/>
            </a:pPr>
            <a:r>
              <a:rPr lang="en-US" dirty="0" smtClean="0"/>
              <a:t>Week </a:t>
            </a:r>
            <a:r>
              <a:rPr lang="en-US" dirty="0"/>
              <a:t>8</a:t>
            </a:r>
            <a:r>
              <a:rPr lang="en-US" dirty="0" smtClean="0"/>
              <a:t> </a:t>
            </a:r>
            <a:r>
              <a:rPr lang="en-US" dirty="0"/>
              <a:t> 	</a:t>
            </a:r>
            <a:r>
              <a:rPr lang="en-US" dirty="0" smtClean="0"/>
              <a:t>Security</a:t>
            </a:r>
            <a:r>
              <a:rPr lang="en-US" dirty="0"/>
              <a:t/>
            </a:r>
            <a:br>
              <a:rPr lang="en-US" dirty="0"/>
            </a:br>
            <a:r>
              <a:rPr lang="en-US" dirty="0"/>
              <a:t>		Coursework </a:t>
            </a:r>
            <a:r>
              <a:rPr lang="en-US" dirty="0" smtClean="0"/>
              <a:t>Support</a:t>
            </a:r>
            <a:endParaRPr lang="en-US" dirty="0" smtClean="0"/>
          </a:p>
          <a:p>
            <a:pPr marL="0" indent="0">
              <a:buNone/>
            </a:pPr>
            <a:r>
              <a:rPr lang="en-US" dirty="0" smtClean="0"/>
              <a:t>Week </a:t>
            </a:r>
            <a:r>
              <a:rPr lang="en-US" dirty="0"/>
              <a:t>9</a:t>
            </a:r>
            <a:r>
              <a:rPr lang="en-US" dirty="0" smtClean="0"/>
              <a:t>-11</a:t>
            </a:r>
            <a:r>
              <a:rPr lang="en-US" dirty="0" smtClean="0"/>
              <a:t>	Coursework Support</a:t>
            </a:r>
          </a:p>
          <a:p>
            <a:pPr marL="0" indent="0">
              <a:buNone/>
            </a:pPr>
            <a:r>
              <a:rPr lang="en-US" dirty="0" smtClean="0"/>
              <a:t>Week 12	Review</a:t>
            </a:r>
            <a:endParaRPr lang="en-US" dirty="0"/>
          </a:p>
        </p:txBody>
      </p:sp>
    </p:spTree>
    <p:extLst>
      <p:ext uri="{BB962C8B-B14F-4D97-AF65-F5344CB8AC3E}">
        <p14:creationId xmlns:p14="http://schemas.microsoft.com/office/powerpoint/2010/main" val="33422073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Service Orientation</a:t>
            </a:r>
            <a:endParaRPr lang="en-US" dirty="0"/>
          </a:p>
        </p:txBody>
      </p:sp>
    </p:spTree>
    <p:extLst>
      <p:ext uri="{BB962C8B-B14F-4D97-AF65-F5344CB8AC3E}">
        <p14:creationId xmlns:p14="http://schemas.microsoft.com/office/powerpoint/2010/main" val="975971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Service Orientation</a:t>
            </a:r>
            <a:endParaRPr lang="en-US" dirty="0"/>
          </a:p>
        </p:txBody>
      </p:sp>
      <p:sp>
        <p:nvSpPr>
          <p:cNvPr id="4" name="Content Placeholder 3"/>
          <p:cNvSpPr>
            <a:spLocks noGrp="1"/>
          </p:cNvSpPr>
          <p:nvPr>
            <p:ph idx="1"/>
          </p:nvPr>
        </p:nvSpPr>
        <p:spPr/>
        <p:txBody>
          <a:bodyPr/>
          <a:lstStyle/>
          <a:p>
            <a:r>
              <a:rPr lang="en-US" dirty="0" smtClean="0"/>
              <a:t>Component-based software design paradigm</a:t>
            </a:r>
          </a:p>
          <a:p>
            <a:r>
              <a:rPr lang="en-US" dirty="0" err="1"/>
              <a:t>O</a:t>
            </a:r>
            <a:r>
              <a:rPr lang="en-US" dirty="0" err="1" smtClean="0"/>
              <a:t>rganise</a:t>
            </a:r>
            <a:r>
              <a:rPr lang="en-US" dirty="0" smtClean="0"/>
              <a:t> and use heterogeneous distributed capabilities</a:t>
            </a:r>
          </a:p>
          <a:p>
            <a:endParaRPr lang="en-US" dirty="0"/>
          </a:p>
          <a:p>
            <a:r>
              <a:rPr lang="en-US" dirty="0" smtClean="0"/>
              <a:t>Many existing technologies:</a:t>
            </a:r>
          </a:p>
          <a:p>
            <a:pPr lvl="1"/>
            <a:r>
              <a:rPr lang="en-US" dirty="0" smtClean="0"/>
              <a:t>Java RMI, CORBA, DCOM, WCF, Web Services, REST</a:t>
            </a:r>
            <a:endParaRPr lang="en-US" dirty="0"/>
          </a:p>
        </p:txBody>
      </p:sp>
    </p:spTree>
    <p:extLst>
      <p:ext uri="{BB962C8B-B14F-4D97-AF65-F5344CB8AC3E}">
        <p14:creationId xmlns:p14="http://schemas.microsoft.com/office/powerpoint/2010/main" val="10681409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ECS.thmx</Template>
  <TotalTime>5461</TotalTime>
  <Words>1300</Words>
  <Application>Microsoft Macintosh PowerPoint</Application>
  <PresentationFormat>On-screen Show (4:3)</PresentationFormat>
  <Paragraphs>230</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ECS</vt:lpstr>
      <vt:lpstr>Topics on  Web Services</vt:lpstr>
      <vt:lpstr>Module Aims</vt:lpstr>
      <vt:lpstr>People</vt:lpstr>
      <vt:lpstr>Module Structure</vt:lpstr>
      <vt:lpstr>Coursework</vt:lpstr>
      <vt:lpstr>Teaching Schedule</vt:lpstr>
      <vt:lpstr>Teaching Schedule</vt:lpstr>
      <vt:lpstr>Service Orientation</vt:lpstr>
      <vt:lpstr>Service Orientation</vt:lpstr>
      <vt:lpstr>What is a service?</vt:lpstr>
      <vt:lpstr>8 Principles for Service Orientation</vt:lpstr>
      <vt:lpstr>Loose Coupling</vt:lpstr>
      <vt:lpstr>Shared Formal Contract</vt:lpstr>
      <vt:lpstr>Abstraction</vt:lpstr>
      <vt:lpstr>Composability</vt:lpstr>
      <vt:lpstr>Reusability</vt:lpstr>
      <vt:lpstr>Autonomy</vt:lpstr>
      <vt:lpstr>Statelessness</vt:lpstr>
      <vt:lpstr>Discoverability</vt:lpstr>
      <vt:lpstr>Architecture</vt:lpstr>
      <vt:lpstr>What is an architecture?</vt:lpstr>
      <vt:lpstr>Logical Architecture</vt:lpstr>
      <vt:lpstr>Process Architecture</vt:lpstr>
      <vt:lpstr>Development Architecture</vt:lpstr>
      <vt:lpstr>Physical Architecture</vt:lpstr>
      <vt:lpstr>… what about COMP6017?</vt:lpstr>
      <vt:lpstr>Introduction to  Web Services</vt:lpstr>
      <vt:lpstr>PowerPoint Presentation</vt:lpstr>
      <vt:lpstr>PowerPoint Presentation</vt:lpstr>
      <vt:lpstr>PowerPoint Presentation</vt:lpstr>
      <vt:lpstr>PowerPoint Presentation</vt:lpstr>
      <vt:lpstr>PowerPoint Presentation</vt:lpstr>
      <vt:lpstr>PowerPoint Presentation</vt:lpstr>
      <vt:lpstr>Web Service Definition</vt:lpstr>
      <vt:lpstr>Discussion </vt:lpstr>
      <vt:lpstr>Service Definition</vt:lpstr>
      <vt:lpstr>Engaging a Web Service</vt:lpstr>
      <vt:lpstr>Roles (1): service vs. agent</vt:lpstr>
      <vt:lpstr>Roles (2): provider vs requester</vt:lpstr>
      <vt:lpstr>Roles (3): description</vt:lpstr>
      <vt:lpstr>Roles (4): semantics</vt:lpstr>
      <vt:lpstr>Engaging a Web Service</vt:lpstr>
      <vt:lpstr>Web Service Models</vt:lpstr>
      <vt:lpstr>Web Service Models</vt:lpstr>
      <vt:lpstr>Message Oriented Model</vt:lpstr>
      <vt:lpstr>Service Oriented Model</vt:lpstr>
      <vt:lpstr>Resource Oriented Model</vt:lpstr>
      <vt:lpstr>Policy Model</vt:lpstr>
      <vt:lpstr>Conclusion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Gibbins</dc:creator>
  <cp:lastModifiedBy>Nicholas Gibbins</cp:lastModifiedBy>
  <cp:revision>43</cp:revision>
  <dcterms:created xsi:type="dcterms:W3CDTF">2012-09-29T09:22:08Z</dcterms:created>
  <dcterms:modified xsi:type="dcterms:W3CDTF">2013-10-04T13:52:55Z</dcterms:modified>
</cp:coreProperties>
</file>