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  <p:sldMasterId id="2147483753" r:id="rId2"/>
  </p:sldMasterIdLst>
  <p:notesMasterIdLst>
    <p:notesMasterId r:id="rId40"/>
  </p:notesMasterIdLst>
  <p:sldIdLst>
    <p:sldId id="257" r:id="rId3"/>
    <p:sldId id="280" r:id="rId4"/>
    <p:sldId id="259" r:id="rId5"/>
    <p:sldId id="281" r:id="rId6"/>
    <p:sldId id="282" r:id="rId7"/>
    <p:sldId id="283" r:id="rId8"/>
    <p:sldId id="296" r:id="rId9"/>
    <p:sldId id="284" r:id="rId10"/>
    <p:sldId id="285" r:id="rId11"/>
    <p:sldId id="286" r:id="rId12"/>
    <p:sldId id="287" r:id="rId13"/>
    <p:sldId id="288" r:id="rId14"/>
    <p:sldId id="261" r:id="rId15"/>
    <p:sldId id="262" r:id="rId16"/>
    <p:sldId id="265" r:id="rId17"/>
    <p:sldId id="263" r:id="rId18"/>
    <p:sldId id="264" r:id="rId19"/>
    <p:sldId id="266" r:id="rId20"/>
    <p:sldId id="294" r:id="rId21"/>
    <p:sldId id="289" r:id="rId22"/>
    <p:sldId id="267" r:id="rId23"/>
    <p:sldId id="268" r:id="rId24"/>
    <p:sldId id="269" r:id="rId25"/>
    <p:sldId id="270" r:id="rId26"/>
    <p:sldId id="271" r:id="rId27"/>
    <p:sldId id="273" r:id="rId28"/>
    <p:sldId id="274" r:id="rId29"/>
    <p:sldId id="275" r:id="rId30"/>
    <p:sldId id="290" r:id="rId31"/>
    <p:sldId id="291" r:id="rId32"/>
    <p:sldId id="292" r:id="rId33"/>
    <p:sldId id="293" r:id="rId34"/>
    <p:sldId id="295" r:id="rId35"/>
    <p:sldId id="276" r:id="rId36"/>
    <p:sldId id="277" r:id="rId37"/>
    <p:sldId id="278" r:id="rId38"/>
    <p:sldId id="27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78649" autoAdjust="0"/>
  </p:normalViewPr>
  <p:slideViewPr>
    <p:cSldViewPr snapToGrid="0" snapToObjects="1" showGuides="1">
      <p:cViewPr>
        <p:scale>
          <a:sx n="85" d="100"/>
          <a:sy n="85" d="100"/>
        </p:scale>
        <p:origin x="-1656" y="-104"/>
      </p:cViewPr>
      <p:guideLst>
        <p:guide orient="horz" pos="388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74D49-42AA-CD43-B471-ACD3639A9F7F}" type="datetimeFigureOut">
              <a:rPr lang="en-US" smtClean="0"/>
              <a:t>01/05/2012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C384D-4FD9-9246-B30F-438531BC6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6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38F404-29B8-2443-B783-733FAA91F135}" type="slidenum">
              <a:rPr lang="en-US"/>
              <a:pPr/>
              <a:t>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D51813-D50D-C34A-A768-82B3022041D0}" type="slidenum">
              <a:rPr lang="en-US"/>
              <a:pPr/>
              <a:t>14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he calls harnessing </a:t>
            </a:r>
            <a:r>
              <a:rPr lang="en-US" dirty="0" smtClean="0"/>
              <a:t>collective </a:t>
            </a:r>
            <a:r>
              <a:rPr lang="en-US" dirty="0"/>
              <a:t>intelligence 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Semantic Web was here before all of the above! (FOAF)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from Web1.0 to Web2.0 could be </a:t>
            </a:r>
            <a:r>
              <a:rPr lang="en-US" dirty="0" err="1" smtClean="0"/>
              <a:t>characterised</a:t>
            </a:r>
            <a:r>
              <a:rPr lang="en-US" dirty="0" smtClean="0"/>
              <a:t> as a move from the personal to the social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C384D-4FD9-9246-B30F-438531BC6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B2E54-89D7-0D49-A68F-F5AFCE54D37E}" type="slidenum">
              <a:rPr lang="en-US"/>
              <a:pPr/>
              <a:t>16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Usability still good?</a:t>
            </a:r>
          </a:p>
          <a:p>
            <a:r>
              <a:rPr lang="en-GB" dirty="0" smtClean="0"/>
              <a:t>Domain has expanded beyond college students</a:t>
            </a:r>
          </a:p>
          <a:p>
            <a:r>
              <a:rPr lang="en-GB" dirty="0" smtClean="0"/>
              <a:t>Refer using URIs? </a:t>
            </a:r>
            <a:r>
              <a:rPr lang="en-GB" dirty="0" err="1" smtClean="0"/>
              <a:t>Siloing</a:t>
            </a:r>
            <a:r>
              <a:rPr lang="en-GB" dirty="0" smtClean="0"/>
              <a:t>?</a:t>
            </a: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39C6C-4796-6349-97ED-6E825727F04E}" type="slidenum">
              <a:rPr lang="en-US"/>
              <a:pPr/>
              <a:t>17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Ulterior motives – monetising personal data?</a:t>
            </a: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19531B-7C26-7041-8072-2EEDF62139F8}" type="slidenum">
              <a:rPr lang="en-US"/>
              <a:pPr/>
              <a:t>18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Online activities, online</a:t>
            </a:r>
            <a:r>
              <a:rPr lang="en-GB" baseline="0" dirty="0" smtClean="0"/>
              <a:t> CVs</a:t>
            </a:r>
            <a:endParaRPr lang="en-GB" dirty="0" smtClean="0"/>
          </a:p>
          <a:p>
            <a:r>
              <a:rPr lang="en-GB" dirty="0" smtClean="0"/>
              <a:t>Georgia Sex Offenders</a:t>
            </a:r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31052-1FB6-A64D-BD5D-3659CC21E0A6}" type="slidenum">
              <a:rPr lang="en-US"/>
              <a:pPr/>
              <a:t>21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PageRank – but does this</a:t>
            </a:r>
            <a:r>
              <a:rPr lang="en-GB" baseline="0" dirty="0" smtClean="0"/>
              <a:t> still hold?</a:t>
            </a:r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9E5FA-9C7A-C142-8472-1456C1F7A8BE}" type="slidenum">
              <a:rPr lang="en-US"/>
              <a:pPr/>
              <a:t>22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2E09DA-C793-C747-ADBD-AD654F5614D2}" type="slidenum">
              <a:rPr lang="en-US"/>
              <a:pPr/>
              <a:t>23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8F89A-F88C-5741-9EF2-32B7F448E146}" type="slidenum">
              <a:rPr lang="en-US"/>
              <a:pPr/>
              <a:t>24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F7CEC-D696-9E44-8E1D-E0F8BC481F2D}" type="slidenum">
              <a:rPr lang="en-US"/>
              <a:pPr/>
              <a:t>25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Resolvable URIs</a:t>
            </a: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C8A43-06EB-FF40-97A2-916F382A4D16}" type="slidenum">
              <a:rPr lang="en-US"/>
              <a:pPr/>
              <a:t>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000"/>
              <a:t>Source of friction with Semantic Web community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No hierarchy or explicit relations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Ambiguity (SF = San Francisco or Science Fiction?)</a:t>
            </a:r>
          </a:p>
          <a:p>
            <a:pPr>
              <a:lnSpc>
                <a:spcPct val="80000"/>
              </a:lnSpc>
            </a:pPr>
            <a:r>
              <a:rPr lang="en-GB" sz="1000"/>
              <a:t>Death of the META tag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Rarely truthful, ignored by search engines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7DAC3-5853-574D-B6A6-E24C9F302FAB}" type="slidenum">
              <a:rPr lang="en-US"/>
              <a:pPr/>
              <a:t>28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E1532-AE58-9B49-AA9B-5002CA8FAD0D}" type="slidenum">
              <a:rPr lang="en-US"/>
              <a:pPr/>
              <a:t>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term for old ideas </a:t>
            </a:r>
          </a:p>
          <a:p>
            <a:pPr lvl="1"/>
            <a:r>
              <a:rPr lang="en-GB" dirty="0"/>
              <a:t>Thick clients (a reaction against thin web clients?)</a:t>
            </a:r>
          </a:p>
          <a:p>
            <a:r>
              <a:rPr lang="en-GB" dirty="0" smtClean="0"/>
              <a:t>Potential </a:t>
            </a:r>
            <a:r>
              <a:rPr lang="en-GB" dirty="0"/>
              <a:t>issues with accessibility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E8CAB-9C8F-B64C-8AC6-0DBB2D38DA5A}" type="slidenum">
              <a:rPr lang="en-US"/>
              <a:pPr/>
              <a:t>7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smtClean="0"/>
              <a:t>CS </a:t>
            </a:r>
            <a:r>
              <a:rPr lang="en-GB" dirty="0" err="1" smtClean="0"/>
              <a:t>AKTiveSpace</a:t>
            </a:r>
            <a:r>
              <a:rPr lang="en-GB" dirty="0" smtClean="0"/>
              <a:t> was AJAX before AJAX existed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00D30-A793-6F47-9A0E-506CD0FDB90E}" type="slidenum">
              <a:rPr lang="en-US"/>
              <a:pPr/>
              <a:t>8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000"/>
              <a:t>Fits in well with our existing research agenda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Agents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Grid Computing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8F325-00B6-3942-BB8D-125ADDEFD78A}" type="slidenum">
              <a:rPr lang="en-US"/>
              <a:pPr/>
              <a:t>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000"/>
              <a:t>Likely to encourage a small number of large websites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2F409-16AF-D741-8176-BB142E1FE55B}" type="slidenum">
              <a:rPr lang="en-US"/>
              <a:pPr/>
              <a:t>10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579D6-08BA-A04F-BBB2-B9957E5536AA}" type="slidenum">
              <a:rPr lang="en-US"/>
              <a:pPr/>
              <a:t>11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000"/>
              <a:t>Everyone</a:t>
            </a:r>
            <a:r>
              <a:rPr lang="ja-JP" altLang="en-GB" sz="1000">
                <a:latin typeface="Arial"/>
              </a:rPr>
              <a:t>’</a:t>
            </a:r>
            <a:r>
              <a:rPr lang="en-GB" sz="1000"/>
              <a:t>s got a blog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50 million blogs and nothing</a:t>
            </a:r>
            <a:r>
              <a:rPr lang="ja-JP" altLang="en-GB" sz="1000">
                <a:latin typeface="Arial"/>
              </a:rPr>
              <a:t>’</a:t>
            </a:r>
            <a:r>
              <a:rPr lang="en-GB" sz="1000"/>
              <a:t>s on</a:t>
            </a:r>
          </a:p>
          <a:p>
            <a:pPr lvl="1">
              <a:lnSpc>
                <a:spcPct val="80000"/>
              </a:lnSpc>
            </a:pPr>
            <a:r>
              <a:rPr lang="en-GB" sz="1000"/>
              <a:t>Sturgeon</a:t>
            </a:r>
            <a:r>
              <a:rPr lang="ja-JP" altLang="en-GB" sz="1000">
                <a:latin typeface="Arial"/>
              </a:rPr>
              <a:t>’</a:t>
            </a:r>
            <a:r>
              <a:rPr lang="en-GB" sz="1000"/>
              <a:t>s Law</a:t>
            </a:r>
          </a:p>
          <a:p>
            <a:pPr lvl="1">
              <a:lnSpc>
                <a:spcPct val="80000"/>
              </a:lnSpc>
            </a:pPr>
            <a:r>
              <a:rPr lang="ja-JP" altLang="en-GB" sz="1000">
                <a:latin typeface="Arial"/>
              </a:rPr>
              <a:t>“</a:t>
            </a:r>
            <a:r>
              <a:rPr lang="en-GB" sz="1000"/>
              <a:t>l'enfer, c'est les autres</a:t>
            </a:r>
            <a:r>
              <a:rPr lang="ja-JP" altLang="en-GB" sz="1000">
                <a:latin typeface="Arial"/>
              </a:rPr>
              <a:t>”</a:t>
            </a:r>
            <a:endParaRPr lang="en-GB" sz="1000"/>
          </a:p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62EB51-356B-4344-B61B-D7421BA2C7DA}" type="slidenum">
              <a:rPr lang="en-US"/>
              <a:pPr/>
              <a:t>12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Mobs are more knowledgeable than experts?</a:t>
            </a:r>
          </a:p>
          <a:p>
            <a:r>
              <a:rPr lang="en-GB"/>
              <a:t>Sufficient provenance for trust?</a:t>
            </a:r>
          </a:p>
          <a:p>
            <a:r>
              <a:rPr lang="en-GB"/>
              <a:t>High-profile Wikipedia scandals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76238" y="1700213"/>
            <a:ext cx="8370525" cy="2160587"/>
          </a:xfrm>
        </p:spPr>
        <p:txBody>
          <a:bodyPr lIns="91440"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76238" y="3933825"/>
            <a:ext cx="8370525" cy="2236788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162800" cy="8382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7772400" cy="2286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0049FE-9907-3E44-8390-71CC9578F3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0930-80BC-9E43-BC91-259F45447E64}" type="datetimeFigureOut">
              <a:rPr lang="en-US" smtClean="0"/>
              <a:pPr/>
              <a:t>01/05/2012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electronics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76238" y="1700213"/>
            <a:ext cx="8370525" cy="2160587"/>
          </a:xfrm>
        </p:spPr>
        <p:txBody>
          <a:bodyPr lIns="91440"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76238" y="3933825"/>
            <a:ext cx="8370525" cy="2236788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367713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906713"/>
            <a:ext cx="8367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24600"/>
            <a:ext cx="1738313" cy="312738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367713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81000" y="5768975"/>
            <a:ext cx="8367713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D0930-80BC-9E43-BC91-259F45447E64}" type="datetimeFigureOut">
              <a:rPr lang="en-US" smtClean="0"/>
              <a:pPr/>
              <a:t>01/05/2012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2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Semantic Web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 smtClean="0"/>
              <a:t>Web2.0</a:t>
            </a:r>
            <a:endParaRPr lang="en-GB" dirty="0"/>
          </a:p>
        </p:txBody>
      </p:sp>
      <p:sp>
        <p:nvSpPr>
          <p:cNvPr id="30" name="Subtitle 2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Nicholas Gibbins – </a:t>
            </a:r>
            <a:r>
              <a:rPr lang="en-US" dirty="0" err="1" smtClean="0"/>
              <a:t>nmg@ecs.soton.ac.uk</a:t>
            </a:r>
            <a:endParaRPr lang="en-US" dirty="0"/>
          </a:p>
          <a:p>
            <a:r>
              <a:rPr lang="en-US" dirty="0" smtClean="0"/>
              <a:t>2011-2012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0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Enabling the Long Tail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Amazon sells more minority books than mass-market bestsellers</a:t>
            </a:r>
          </a:p>
          <a:p>
            <a:endParaRPr lang="en-GB" sz="2000" dirty="0" smtClean="0"/>
          </a:p>
          <a:p>
            <a:r>
              <a:rPr lang="en-GB" sz="2000" dirty="0" smtClean="0"/>
              <a:t>Small </a:t>
            </a:r>
            <a:r>
              <a:rPr lang="en-GB" sz="2000" dirty="0"/>
              <a:t>sites make up the bulk of the Web</a:t>
            </a:r>
          </a:p>
          <a:p>
            <a:pPr lvl="1"/>
            <a:r>
              <a:rPr lang="en-GB" sz="2000" dirty="0"/>
              <a:t>DoubleClick used by large corporate sites</a:t>
            </a:r>
          </a:p>
          <a:p>
            <a:pPr lvl="1"/>
            <a:r>
              <a:rPr lang="en-GB" sz="2000" dirty="0"/>
              <a:t>Google AdSense aimed at small sites</a:t>
            </a:r>
          </a:p>
        </p:txBody>
      </p:sp>
    </p:spTree>
    <p:extLst>
      <p:ext uri="{BB962C8B-B14F-4D97-AF65-F5344CB8AC3E}">
        <p14:creationId xmlns:p14="http://schemas.microsoft.com/office/powerpoint/2010/main" val="379699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a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>
            <a:fillRect/>
          </a:stretch>
        </p:blipFill>
        <p:spPr>
          <a:xfrm>
            <a:off x="381000" y="1534356"/>
            <a:ext cx="2661335" cy="3183350"/>
          </a:xfrm>
        </p:spPr>
      </p:pic>
      <p:sp>
        <p:nvSpPr>
          <p:cNvPr id="9219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/>
              <a:t>The rise of the blogosphere</a:t>
            </a:r>
          </a:p>
          <a:p>
            <a:pPr>
              <a:lnSpc>
                <a:spcPct val="80000"/>
              </a:lnSpc>
            </a:pP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Publishing </a:t>
            </a:r>
            <a:r>
              <a:rPr lang="en-GB" dirty="0"/>
              <a:t>in a social context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Feedback and comments from readers</a:t>
            </a:r>
          </a:p>
          <a:p>
            <a:pPr lvl="1">
              <a:lnSpc>
                <a:spcPct val="80000"/>
              </a:lnSpc>
            </a:pPr>
            <a:r>
              <a:rPr lang="en-GB" dirty="0" err="1"/>
              <a:t>Ongoing</a:t>
            </a:r>
            <a:r>
              <a:rPr lang="en-GB" dirty="0"/>
              <a:t> </a:t>
            </a:r>
            <a:r>
              <a:rPr lang="en-GB" dirty="0" err="1"/>
              <a:t>polylogue</a:t>
            </a:r>
            <a:endParaRPr lang="en-GB" dirty="0"/>
          </a:p>
          <a:p>
            <a:pPr>
              <a:lnSpc>
                <a:spcPct val="80000"/>
              </a:lnSpc>
            </a:pP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Some </a:t>
            </a:r>
            <a:r>
              <a:rPr lang="en-GB" dirty="0"/>
              <a:t>high-profile successes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Blogs </a:t>
            </a:r>
            <a:r>
              <a:rPr lang="en-GB" dirty="0" err="1"/>
              <a:t>vs</a:t>
            </a:r>
            <a:r>
              <a:rPr lang="en-GB" dirty="0"/>
              <a:t> traditional news media (Iraq war,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Grass-roots political blogging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Participation, not publishing</a:t>
            </a:r>
          </a:p>
        </p:txBody>
      </p:sp>
      <p:pic>
        <p:nvPicPr>
          <p:cNvPr id="9223" name="Picture 7" descr="sco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25" y="3999603"/>
            <a:ext cx="31940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4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wi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r="17759"/>
          <a:stretch>
            <a:fillRect/>
          </a:stretch>
        </p:blipFill>
        <p:spPr/>
      </p:pic>
      <p:sp>
        <p:nvSpPr>
          <p:cNvPr id="10243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/>
              <a:t>No controls on authorship</a:t>
            </a:r>
          </a:p>
          <a:p>
            <a:r>
              <a:rPr lang="en-GB" sz="2000" dirty="0" err="1" smtClean="0"/>
              <a:t>Everyones</a:t>
            </a:r>
            <a:r>
              <a:rPr lang="en-GB" sz="2000" dirty="0" smtClean="0"/>
              <a:t> </a:t>
            </a:r>
            <a:r>
              <a:rPr lang="en-GB" sz="2000" dirty="0"/>
              <a:t>an author/editor</a:t>
            </a:r>
          </a:p>
          <a:p>
            <a:r>
              <a:rPr lang="ja-JP" altLang="en-GB" sz="2000" dirty="0">
                <a:latin typeface="Arial"/>
              </a:rPr>
              <a:t>“</a:t>
            </a:r>
            <a:r>
              <a:rPr lang="en-GB" sz="2000" dirty="0"/>
              <a:t>With enough eyeballs, all bugs are shallow</a:t>
            </a:r>
            <a:r>
              <a:rPr lang="ja-JP" altLang="en-GB" sz="2000" dirty="0">
                <a:latin typeface="Arial"/>
              </a:rPr>
              <a:t>”</a:t>
            </a:r>
            <a:endParaRPr lang="en-GB" sz="2000" dirty="0"/>
          </a:p>
          <a:p>
            <a:r>
              <a:rPr lang="en-GB" sz="2000" dirty="0"/>
              <a:t>Content becomes trusted because (it is assumed that) many people have vetted it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Radical Trust</a:t>
            </a:r>
          </a:p>
        </p:txBody>
      </p:sp>
    </p:spTree>
    <p:extLst>
      <p:ext uri="{BB962C8B-B14F-4D97-AF65-F5344CB8AC3E}">
        <p14:creationId xmlns:p14="http://schemas.microsoft.com/office/powerpoint/2010/main" val="321342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links</a:t>
            </a:r>
            <a:endParaRPr lang="en-GB" dirty="0"/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6156325" y="1800225"/>
            <a:ext cx="2847975" cy="39592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203575" y="1800225"/>
            <a:ext cx="2736850" cy="39592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39700" y="1800225"/>
            <a:ext cx="2847975" cy="39592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309563" y="2590800"/>
          <a:ext cx="2678112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3" imgW="3619048" imgH="4088889" progId="Photoshop.Image.7">
                  <p:embed/>
                </p:oleObj>
              </mc:Choice>
              <mc:Fallback>
                <p:oleObj name="Image" r:id="rId3" imgW="3619048" imgH="408888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2590800"/>
                        <a:ext cx="2678112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3419475" y="2590800"/>
          <a:ext cx="2351088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5" imgW="3073016" imgH="3860317" progId="Photoshop.Image.7">
                  <p:embed/>
                </p:oleObj>
              </mc:Choice>
              <mc:Fallback>
                <p:oleObj name="Image" r:id="rId5" imgW="3073016" imgH="386031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590800"/>
                        <a:ext cx="2351088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6350000" y="2590800"/>
          <a:ext cx="25431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Image" r:id="rId7" imgW="3466667" imgH="4025397" progId="Photoshop.Image.7">
                  <p:embed/>
                </p:oleObj>
              </mc:Choice>
              <mc:Fallback>
                <p:oleObj name="Image" r:id="rId7" imgW="3466667" imgH="40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2590800"/>
                        <a:ext cx="25431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708400" y="1828800"/>
            <a:ext cx="1800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0" dirty="0">
                <a:solidFill>
                  <a:srgbClr val="3366FF"/>
                </a:solidFill>
                <a:latin typeface="Georgia"/>
                <a:ea typeface="新細明體" pitchFamily="-106" charset="-120"/>
                <a:cs typeface="Georgia"/>
              </a:rPr>
              <a:t>Linking Users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66725" y="1841500"/>
            <a:ext cx="2376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0" dirty="0">
                <a:solidFill>
                  <a:srgbClr val="3366FF"/>
                </a:solidFill>
                <a:latin typeface="Georgia"/>
                <a:ea typeface="新細明體" pitchFamily="-106" charset="-120"/>
                <a:cs typeface="Georgia"/>
              </a:rPr>
              <a:t>Linking Documents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443663" y="1855787"/>
            <a:ext cx="2376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0">
                <a:solidFill>
                  <a:srgbClr val="3366FF"/>
                </a:solidFill>
                <a:latin typeface="Georgia"/>
                <a:ea typeface="新細明體" pitchFamily="-106" charset="-120"/>
                <a:cs typeface="Georgia"/>
              </a:rPr>
              <a:t>Linking Communities</a:t>
            </a: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68313" y="6048375"/>
            <a:ext cx="8280400" cy="504825"/>
          </a:xfrm>
          <a:prstGeom prst="rightArrow">
            <a:avLst>
              <a:gd name="adj1" fmla="val 50000"/>
              <a:gd name="adj2" fmla="val 410063"/>
            </a:avLst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1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applications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Harnessing the network </a:t>
            </a:r>
            <a:r>
              <a:rPr lang="en-US" dirty="0" smtClean="0"/>
              <a:t>effect</a:t>
            </a:r>
            <a:endParaRPr lang="en-US" dirty="0" smtClean="0"/>
          </a:p>
          <a:p>
            <a:r>
              <a:rPr lang="en-US" dirty="0" smtClean="0"/>
              <a:t>Distinct functionality/Social groups/Domains</a:t>
            </a:r>
          </a:p>
          <a:p>
            <a:pPr lvl="1"/>
            <a:r>
              <a:rPr lang="en-US" dirty="0" smtClean="0"/>
              <a:t>Wikipedia: building an open encyclopedia  </a:t>
            </a:r>
          </a:p>
          <a:p>
            <a:pPr lvl="1"/>
            <a:r>
              <a:rPr lang="en-US" dirty="0" smtClean="0"/>
              <a:t>Flickr: sharing photographs</a:t>
            </a:r>
          </a:p>
          <a:p>
            <a:pPr lvl="1"/>
            <a:r>
              <a:rPr lang="en-US" dirty="0" smtClean="0"/>
              <a:t>Facebook: meeting new people and keeping in touch with friends</a:t>
            </a:r>
          </a:p>
          <a:p>
            <a:pPr lvl="1"/>
            <a:r>
              <a:rPr lang="en-US" dirty="0" err="1" smtClean="0"/>
              <a:t>Last.fm</a:t>
            </a:r>
            <a:r>
              <a:rPr lang="en-US" dirty="0" smtClean="0"/>
              <a:t>: finding new music</a:t>
            </a:r>
          </a:p>
          <a:p>
            <a:pPr lvl="1"/>
            <a:r>
              <a:rPr lang="en-US" dirty="0" err="1" smtClean="0"/>
              <a:t>Deli.cio.us</a:t>
            </a:r>
            <a:r>
              <a:rPr lang="en-US" dirty="0" smtClean="0"/>
              <a:t>: sharing </a:t>
            </a:r>
            <a:r>
              <a:rPr lang="en-US" dirty="0" smtClean="0"/>
              <a:t>bookmarks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993775" y="6045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613254"/>
            <a:ext cx="2235783" cy="1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1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Personal and </a:t>
            </a:r>
            <a:r>
              <a:rPr lang="en-GB" dirty="0" smtClean="0"/>
              <a:t>Social </a:t>
            </a:r>
            <a:r>
              <a:rPr lang="en-GB" dirty="0" smtClean="0"/>
              <a:t>Dimensions</a:t>
            </a:r>
            <a:endParaRPr lang="en-GB" dirty="0"/>
          </a:p>
        </p:txBody>
      </p:sp>
      <p:graphicFrame>
        <p:nvGraphicFramePr>
          <p:cNvPr id="6" name="Group 123"/>
          <p:cNvGraphicFramePr>
            <a:graphicFrameLocks noGrp="1"/>
          </p:cNvGraphicFramePr>
          <p:nvPr/>
        </p:nvGraphicFramePr>
        <p:xfrm>
          <a:off x="539750" y="1736725"/>
          <a:ext cx="7920038" cy="4752977"/>
        </p:xfrm>
        <a:graphic>
          <a:graphicData uri="http://schemas.openxmlformats.org/drawingml/2006/table">
            <a:tbl>
              <a:tblPr/>
              <a:tblGrid>
                <a:gridCol w="1368425"/>
                <a:gridCol w="3168650"/>
                <a:gridCol w="3382963"/>
              </a:tblGrid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/>
                        <a:ea typeface="新細明體" pitchFamily="-106" charset="-120"/>
                        <a:cs typeface="Georgia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Personal</a:t>
                      </a:r>
                    </a:p>
                  </a:txBody>
                  <a:tcPr marL="234000" marR="234000" marT="108000" marB="10800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Social</a:t>
                      </a:r>
                    </a:p>
                  </a:txBody>
                  <a:tcPr marL="234000" marR="234000" marT="108000" marB="10800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Blogs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Georgia"/>
                        <a:ea typeface="新細明體" pitchFamily="-106" charset="-120"/>
                        <a:cs typeface="Georgia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Publish one’s own thoughts and opinions</a:t>
                      </a:r>
                    </a:p>
                  </a:txBody>
                  <a:tcPr marL="306000" marR="306000" marT="108000" marB="108000" horzOverflow="overflow">
                    <a:lnL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Understand each other’s thoughts and opinions</a:t>
                      </a:r>
                    </a:p>
                  </a:txBody>
                  <a:tcPr marL="414000" marR="306000" marT="108000" marB="108000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Tagging</a:t>
                      </a: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Organize in one’s own way</a:t>
                      </a:r>
                    </a:p>
                  </a:txBody>
                  <a:tcPr marL="306000" marR="306000" marT="108000" marB="108000" horzOverflow="overflow">
                    <a:lnL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Understand how other people organize things</a:t>
                      </a:r>
                    </a:p>
                  </a:txBody>
                  <a:tcPr marL="414000" marR="306000" marT="108000" marB="10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C8300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Social Network</a:t>
                      </a: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Present oneself on the Web</a:t>
                      </a:r>
                    </a:p>
                  </a:txBody>
                  <a:tcPr marL="306000" marR="306000" marT="108000" marB="108000" horzOverflow="overflow">
                    <a:lnL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Identifying common interests and topics</a:t>
                      </a:r>
                    </a:p>
                  </a:txBody>
                  <a:tcPr marL="414000" marR="306000" marT="108000" marB="10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8635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Sharing</a:t>
                      </a: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Present one’s interest and attentions</a:t>
                      </a:r>
                    </a:p>
                  </a:txBody>
                  <a:tcPr marL="306000" marR="306000" marT="108000" marB="108000" horzOverflow="overflow">
                    <a:lnL w="38100" cap="flat" cmpd="sng" algn="ctr">
                      <a:solidFill>
                        <a:scrgbClr r="0" g="0" b="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/>
                          <a:ea typeface="新細明體" pitchFamily="-106" charset="-120"/>
                          <a:cs typeface="Georgia"/>
                        </a:rPr>
                        <a:t>Users get to know each other’s interests</a:t>
                      </a:r>
                    </a:p>
                  </a:txBody>
                  <a:tcPr marL="414000" marR="306000" marT="108000" marB="108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AutoShape 121"/>
          <p:cNvSpPr>
            <a:spLocks noChangeArrowheads="1"/>
          </p:cNvSpPr>
          <p:nvPr/>
        </p:nvSpPr>
        <p:spPr bwMode="auto">
          <a:xfrm>
            <a:off x="4953000" y="2913063"/>
            <a:ext cx="433388" cy="215900"/>
          </a:xfrm>
          <a:prstGeom prst="chevron">
            <a:avLst>
              <a:gd name="adj" fmla="val 50184"/>
            </a:avLst>
          </a:prstGeom>
          <a:solidFill>
            <a:srgbClr val="E8E8E8"/>
          </a:solidFill>
          <a:ln w="254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10" name="AutoShape 124"/>
          <p:cNvSpPr>
            <a:spLocks noChangeArrowheads="1"/>
          </p:cNvSpPr>
          <p:nvPr/>
        </p:nvSpPr>
        <p:spPr bwMode="auto">
          <a:xfrm>
            <a:off x="4953000" y="3870325"/>
            <a:ext cx="433388" cy="215900"/>
          </a:xfrm>
          <a:prstGeom prst="chevron">
            <a:avLst>
              <a:gd name="adj" fmla="val 50184"/>
            </a:avLst>
          </a:prstGeom>
          <a:solidFill>
            <a:srgbClr val="E8E8E8"/>
          </a:solidFill>
          <a:ln w="254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11" name="AutoShape 125"/>
          <p:cNvSpPr>
            <a:spLocks noChangeArrowheads="1"/>
          </p:cNvSpPr>
          <p:nvPr/>
        </p:nvSpPr>
        <p:spPr bwMode="auto">
          <a:xfrm>
            <a:off x="4981575" y="4813300"/>
            <a:ext cx="433388" cy="215900"/>
          </a:xfrm>
          <a:prstGeom prst="chevron">
            <a:avLst>
              <a:gd name="adj" fmla="val 50184"/>
            </a:avLst>
          </a:prstGeom>
          <a:solidFill>
            <a:srgbClr val="E8E8E8"/>
          </a:solidFill>
          <a:ln w="254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  <p:sp>
        <p:nvSpPr>
          <p:cNvPr id="12" name="AutoShape 126"/>
          <p:cNvSpPr>
            <a:spLocks noChangeArrowheads="1"/>
          </p:cNvSpPr>
          <p:nvPr/>
        </p:nvSpPr>
        <p:spPr bwMode="auto">
          <a:xfrm>
            <a:off x="4995863" y="5768975"/>
            <a:ext cx="433387" cy="215900"/>
          </a:xfrm>
          <a:prstGeom prst="chevron">
            <a:avLst>
              <a:gd name="adj" fmla="val 50184"/>
            </a:avLst>
          </a:prstGeom>
          <a:solidFill>
            <a:srgbClr val="E8E8E8"/>
          </a:solidFill>
          <a:ln w="254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3398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 interface with good </a:t>
            </a:r>
            <a:r>
              <a:rPr lang="en-US" dirty="0" smtClean="0"/>
              <a:t>usability</a:t>
            </a:r>
            <a:endParaRPr lang="en-US" dirty="0" smtClean="0"/>
          </a:p>
          <a:p>
            <a:r>
              <a:rPr lang="en-US" dirty="0" smtClean="0"/>
              <a:t>Immediate results after </a:t>
            </a:r>
            <a:r>
              <a:rPr lang="en-US" dirty="0" smtClean="0"/>
              <a:t>actions</a:t>
            </a:r>
            <a:endParaRPr lang="en-US" dirty="0" smtClean="0"/>
          </a:p>
          <a:p>
            <a:r>
              <a:rPr lang="en-US" dirty="0" smtClean="0"/>
              <a:t>An understanding of the audience and the </a:t>
            </a:r>
            <a:r>
              <a:rPr lang="en-US" dirty="0" smtClean="0"/>
              <a:t>domain</a:t>
            </a:r>
            <a:endParaRPr lang="en-US" dirty="0" smtClean="0"/>
          </a:p>
          <a:p>
            <a:r>
              <a:rPr lang="en-US" dirty="0" smtClean="0"/>
              <a:t>The ability to refer to other members of the network. </a:t>
            </a:r>
          </a:p>
          <a:p>
            <a:r>
              <a:rPr lang="en-US" dirty="0" smtClean="0"/>
              <a:t>Vanity and the act of publishing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Maximise</a:t>
            </a:r>
            <a:r>
              <a:rPr lang="en-US" dirty="0" smtClean="0"/>
              <a:t> data collection by:</a:t>
            </a:r>
          </a:p>
          <a:p>
            <a:pPr lvl="1"/>
            <a:r>
              <a:rPr lang="en-US" dirty="0" smtClean="0"/>
              <a:t>Making publishing easier</a:t>
            </a:r>
          </a:p>
          <a:p>
            <a:pPr lvl="1"/>
            <a:r>
              <a:rPr lang="en-US" dirty="0" smtClean="0"/>
              <a:t>Adding immediate value for the users</a:t>
            </a:r>
          </a:p>
          <a:p>
            <a:pPr lvl="1"/>
            <a:r>
              <a:rPr lang="en-US" dirty="0" smtClean="0"/>
              <a:t>Hiding the underlying </a:t>
            </a:r>
            <a:r>
              <a:rPr lang="en-US" dirty="0" smtClean="0"/>
              <a:t>system</a:t>
            </a:r>
            <a:endParaRPr lang="en-US" dirty="0" smtClean="0"/>
          </a:p>
          <a:p>
            <a:r>
              <a:rPr lang="en-US" dirty="0" smtClean="0"/>
              <a:t>Expose the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And </a:t>
            </a:r>
            <a:r>
              <a:rPr lang="en-US" dirty="0" smtClean="0"/>
              <a:t>make it </a:t>
            </a:r>
            <a:r>
              <a:rPr lang="en-US" dirty="0" smtClean="0"/>
              <a:t>fun….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5300" name="Picture 4" descr="fq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99063"/>
            <a:ext cx="2209800" cy="1658937"/>
          </a:xfrm>
          <a:prstGeom prst="rect">
            <a:avLst/>
          </a:prstGeom>
          <a:noFill/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209800" y="5410200"/>
            <a:ext cx="6934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b="1">
                <a:latin typeface="Courier" pitchFamily="-106" charset="0"/>
              </a:rPr>
              <a:t>SELECT name, pic FROM user WHERE uid=211031 OR uid=4801660</a:t>
            </a:r>
          </a:p>
        </p:txBody>
      </p:sp>
    </p:spTree>
    <p:extLst>
      <p:ext uri="{BB962C8B-B14F-4D97-AF65-F5344CB8AC3E}">
        <p14:creationId xmlns:p14="http://schemas.microsoft.com/office/powerpoint/2010/main" val="381452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will be known for your online </a:t>
            </a:r>
            <a:r>
              <a:rPr lang="en-US" dirty="0" err="1" smtClean="0"/>
              <a:t>behaviour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Mash-ups …</a:t>
            </a:r>
          </a:p>
          <a:p>
            <a:endParaRPr lang="en-US" dirty="0" smtClean="0"/>
          </a:p>
          <a:p>
            <a:r>
              <a:rPr lang="en-US" dirty="0" smtClean="0"/>
              <a:t>If you could refer to yourself using a single URI, could you more easily see where you’ve been mentioned?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Information</a:t>
            </a:r>
            <a:endParaRPr lang="en-US"/>
          </a:p>
        </p:txBody>
      </p:sp>
      <p:pic>
        <p:nvPicPr>
          <p:cNvPr id="51205" name="Picture 5" descr="s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430" y="2155050"/>
            <a:ext cx="4102570" cy="236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21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984" y="806813"/>
            <a:ext cx="9167538" cy="5274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32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603" b="10543"/>
          <a:stretch/>
        </p:blipFill>
        <p:spPr>
          <a:xfrm>
            <a:off x="0" y="-34264"/>
            <a:ext cx="9144000" cy="689226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 bwMode="auto">
          <a:xfrm>
            <a:off x="4182313" y="282208"/>
            <a:ext cx="4708311" cy="3463475"/>
          </a:xfrm>
          <a:prstGeom prst="wedgeRoundRectCallout">
            <a:avLst>
              <a:gd name="adj1" fmla="val -42133"/>
              <a:gd name="adj2" fmla="val 67747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Web 2.0 is the business revolution in the computer industry </a:t>
            </a:r>
            <a:r>
              <a:rPr lang="en-US" sz="2000" dirty="0" smtClean="0">
                <a:latin typeface="Georgia"/>
                <a:ea typeface="ＭＳ Ｐゴシック" pitchFamily="-106" charset="-128"/>
                <a:cs typeface="Georgia"/>
              </a:rPr>
              <a:t>caused </a:t>
            </a:r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by the move to the internet as platform, and an </a:t>
            </a:r>
            <a:r>
              <a:rPr lang="en-US" sz="2000" dirty="0" smtClean="0">
                <a:latin typeface="Georgia"/>
                <a:ea typeface="ＭＳ Ｐゴシック" pitchFamily="-106" charset="-128"/>
                <a:cs typeface="Georgia"/>
              </a:rPr>
              <a:t>attempt </a:t>
            </a:r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to understand the rules for success on that new </a:t>
            </a:r>
            <a:r>
              <a:rPr lang="en-US" sz="2000" dirty="0" smtClean="0">
                <a:latin typeface="Georgia"/>
                <a:ea typeface="ＭＳ Ｐゴシック" pitchFamily="-106" charset="-128"/>
                <a:cs typeface="Georgia"/>
              </a:rPr>
              <a:t>platform</a:t>
            </a:r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. </a:t>
            </a:r>
            <a:endParaRPr lang="en-US" sz="2000" dirty="0" smtClean="0">
              <a:latin typeface="Georgia"/>
              <a:ea typeface="ＭＳ Ｐゴシック" pitchFamily="-106" charset="-128"/>
              <a:cs typeface="Georgi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Georgia"/>
              <a:ea typeface="ＭＳ Ｐゴシック" pitchFamily="-106" charset="-128"/>
              <a:cs typeface="Georgi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Georgia"/>
                <a:ea typeface="ＭＳ Ｐゴシック" pitchFamily="-106" charset="-128"/>
                <a:cs typeface="Georgia"/>
              </a:rPr>
              <a:t>Chief </a:t>
            </a:r>
            <a:r>
              <a:rPr lang="en-US" sz="2000" dirty="0">
                <a:latin typeface="Georgia"/>
                <a:ea typeface="ＭＳ Ｐゴシック" pitchFamily="-106" charset="-128"/>
                <a:cs typeface="Georgia"/>
              </a:rPr>
              <a:t>among those rules is this: Build applications that harness network effects to get better the more people use them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/>
              <a:ea typeface="ＭＳ Ｐゴシック" pitchFamily="-106" charset="-128"/>
              <a:cs typeface="Georgia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 smtClean="0"/>
              <a:t>Tim O’Reilly</a:t>
            </a:r>
            <a:r>
              <a:rPr lang="en-US" dirty="0"/>
              <a:t>, 2006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www.fotopedia.com</a:t>
            </a:r>
            <a:r>
              <a:rPr lang="en-US" dirty="0"/>
              <a:t>/items/flickr-2309701375</a:t>
            </a:r>
          </a:p>
        </p:txBody>
      </p:sp>
    </p:spTree>
    <p:extLst>
      <p:ext uri="{BB962C8B-B14F-4D97-AF65-F5344CB8AC3E}">
        <p14:creationId xmlns:p14="http://schemas.microsoft.com/office/powerpoint/2010/main" val="2905369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shonk</a:t>
            </a:r>
            <a:r>
              <a:rPr lang="en-US" dirty="0"/>
              <a:t>/418180402/</a:t>
            </a:r>
          </a:p>
        </p:txBody>
      </p:sp>
    </p:spTree>
    <p:extLst>
      <p:ext uri="{BB962C8B-B14F-4D97-AF65-F5344CB8AC3E}">
        <p14:creationId xmlns:p14="http://schemas.microsoft.com/office/powerpoint/2010/main" val="2311234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Lessons Learned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Interfaces for the Semantic Web</a:t>
            </a:r>
          </a:p>
          <a:p>
            <a:pPr lvl="1"/>
            <a:r>
              <a:rPr lang="en-US" dirty="0" err="1" smtClean="0"/>
              <a:t>mSpace</a:t>
            </a:r>
            <a:r>
              <a:rPr lang="en-US" dirty="0" smtClean="0"/>
              <a:t>, Tabulator, </a:t>
            </a:r>
            <a:r>
              <a:rPr lang="en-US" dirty="0" err="1" smtClean="0"/>
              <a:t>Dbpedia</a:t>
            </a:r>
            <a:r>
              <a:rPr lang="en-US" dirty="0" smtClean="0"/>
              <a:t>, </a:t>
            </a:r>
            <a:r>
              <a:rPr lang="en-US" dirty="0" smtClean="0"/>
              <a:t>Haystack</a:t>
            </a:r>
          </a:p>
          <a:p>
            <a:pPr lvl="1"/>
            <a:r>
              <a:rPr lang="en-US" dirty="0" smtClean="0"/>
              <a:t>Concentrate on ease of use and immediate feedback</a:t>
            </a:r>
          </a:p>
          <a:p>
            <a:r>
              <a:rPr lang="en-US" dirty="0" smtClean="0"/>
              <a:t>Get the Data Exposed!</a:t>
            </a:r>
          </a:p>
          <a:p>
            <a:pPr lvl="1"/>
            <a:r>
              <a:rPr lang="en-US" dirty="0" smtClean="0"/>
              <a:t>Resolvable URIs!</a:t>
            </a:r>
          </a:p>
          <a:p>
            <a:pPr lvl="1"/>
            <a:r>
              <a:rPr lang="en-US" dirty="0" smtClean="0"/>
              <a:t>Google’s View of the Web – links as votes of confidence</a:t>
            </a:r>
          </a:p>
          <a:p>
            <a:r>
              <a:rPr lang="en-US" dirty="0" smtClean="0"/>
              <a:t>Useful data need not be formal</a:t>
            </a:r>
          </a:p>
          <a:p>
            <a:pPr lvl="1"/>
            <a:r>
              <a:rPr lang="en-US" dirty="0" smtClean="0"/>
              <a:t>Folksonomies, </a:t>
            </a: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681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Interfaces</a:t>
            </a:r>
            <a:endParaRPr lang="en-US"/>
          </a:p>
        </p:txBody>
      </p:sp>
      <p:pic>
        <p:nvPicPr>
          <p:cNvPr id="57348" name="Picture 4" descr="fullMontymsp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84300"/>
            <a:ext cx="4038600" cy="288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9" name="Picture 5" descr="mquer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05200"/>
            <a:ext cx="4572000" cy="278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301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Interfaces</a:t>
            </a:r>
            <a:endParaRPr lang="en-US"/>
          </a:p>
        </p:txBody>
      </p:sp>
      <p:pic>
        <p:nvPicPr>
          <p:cNvPr id="62469" name="Picture 5" descr="db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638800"/>
            <a:ext cx="2703513" cy="939800"/>
          </a:xfrm>
          <a:prstGeom prst="rect">
            <a:avLst/>
          </a:prstGeom>
          <a:noFill/>
        </p:spPr>
      </p:pic>
      <p:pic>
        <p:nvPicPr>
          <p:cNvPr id="62470" name="Picture 6" descr="leip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447800"/>
            <a:ext cx="5919788" cy="344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73" name="Picture 9" descr="lam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8313" y="2042470"/>
            <a:ext cx="5715000" cy="340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3008313" y="5517932"/>
            <a:ext cx="2210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666666"/>
                </a:solidFill>
                <a:latin typeface="Georgia"/>
                <a:cs typeface="Georgia"/>
              </a:rPr>
              <a:t>OpenLink</a:t>
            </a:r>
            <a:r>
              <a:rPr lang="en-US" dirty="0">
                <a:solidFill>
                  <a:srgbClr val="666666"/>
                </a:solidFill>
                <a:latin typeface="Georgia"/>
                <a:cs typeface="Georgia"/>
              </a:rPr>
              <a:t> QBE </a:t>
            </a:r>
            <a:r>
              <a:rPr lang="en-US" dirty="0" smtClean="0">
                <a:solidFill>
                  <a:srgbClr val="666666"/>
                </a:solidFill>
                <a:latin typeface="Georgia"/>
                <a:cs typeface="Georgia"/>
              </a:rPr>
              <a:t/>
            </a:r>
            <a:br>
              <a:rPr lang="en-US" dirty="0" smtClean="0">
                <a:solidFill>
                  <a:srgbClr val="666666"/>
                </a:solidFill>
                <a:latin typeface="Georgia"/>
                <a:cs typeface="Georgia"/>
              </a:rPr>
            </a:br>
            <a:r>
              <a:rPr lang="en-US" dirty="0" smtClean="0">
                <a:solidFill>
                  <a:srgbClr val="666666"/>
                </a:solidFill>
                <a:latin typeface="Georgia"/>
                <a:cs typeface="Georgia"/>
              </a:rPr>
              <a:t>visual </a:t>
            </a:r>
            <a:r>
              <a:rPr lang="en-US" dirty="0">
                <a:solidFill>
                  <a:srgbClr val="666666"/>
                </a:solidFill>
                <a:latin typeface="Georgia"/>
                <a:cs typeface="Georgia"/>
              </a:rPr>
              <a:t>query </a:t>
            </a:r>
            <a:r>
              <a:rPr lang="en-US" dirty="0" smtClean="0">
                <a:solidFill>
                  <a:srgbClr val="666666"/>
                </a:solidFill>
                <a:latin typeface="Georgia"/>
                <a:cs typeface="Georgia"/>
              </a:rPr>
              <a:t>builder</a:t>
            </a:r>
            <a:endParaRPr lang="en-US" dirty="0">
              <a:solidFill>
                <a:srgbClr val="666666"/>
              </a:solidFill>
              <a:latin typeface="Georgia"/>
              <a:cs typeface="Georgia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669925" y="3130550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DISCO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New Layer Cake</a:t>
            </a:r>
            <a:endParaRPr lang="en-US"/>
          </a:p>
        </p:txBody>
      </p:sp>
      <p:pic>
        <p:nvPicPr>
          <p:cNvPr id="49157" name="Picture 5" descr="LayerC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600200"/>
            <a:ext cx="4492625" cy="4316413"/>
          </a:xfrm>
          <a:prstGeom prst="rect">
            <a:avLst/>
          </a:prstGeom>
          <a:noFill/>
        </p:spPr>
      </p:pic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1752600" y="1447800"/>
            <a:ext cx="5562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319213" y="3379788"/>
            <a:ext cx="1957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152400" y="2667000"/>
            <a:ext cx="323056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Georgia"/>
                <a:cs typeface="Georgia"/>
              </a:rPr>
              <a:t>E</a:t>
            </a:r>
            <a:r>
              <a:rPr lang="en-US" sz="2400" dirty="0" smtClean="0">
                <a:latin typeface="Georgia"/>
                <a:cs typeface="Georgia"/>
              </a:rPr>
              <a:t>ncourage </a:t>
            </a:r>
            <a:r>
              <a:rPr lang="en-US" sz="2400" dirty="0">
                <a:latin typeface="Georgia"/>
                <a:cs typeface="Georgia"/>
              </a:rPr>
              <a:t>the </a:t>
            </a:r>
            <a:endParaRPr lang="en-US" sz="2400" dirty="0" smtClean="0">
              <a:latin typeface="Georgia"/>
              <a:cs typeface="Georgia"/>
            </a:endParaRPr>
          </a:p>
          <a:p>
            <a:r>
              <a:rPr lang="en-US" sz="2400" dirty="0">
                <a:latin typeface="Georgia"/>
                <a:cs typeface="Georgia"/>
              </a:rPr>
              <a:t>d</a:t>
            </a:r>
            <a:r>
              <a:rPr lang="en-US" sz="2400" dirty="0" smtClean="0">
                <a:latin typeface="Georgia"/>
                <a:cs typeface="Georgia"/>
              </a:rPr>
              <a:t>eployment </a:t>
            </a:r>
            <a:r>
              <a:rPr lang="en-US" sz="2400" dirty="0">
                <a:latin typeface="Georgia"/>
                <a:cs typeface="Georgia"/>
              </a:rPr>
              <a:t>and</a:t>
            </a:r>
            <a:r>
              <a:rPr lang="en-US" sz="2400" dirty="0" smtClean="0">
                <a:latin typeface="Georgia"/>
                <a:cs typeface="Georgia"/>
              </a:rPr>
              <a:t> publishing </a:t>
            </a:r>
            <a:r>
              <a:rPr lang="en-US" sz="2400" dirty="0">
                <a:latin typeface="Georgia"/>
                <a:cs typeface="Georgia"/>
              </a:rPr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1454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8" grpId="0" animBg="1"/>
      <p:bldP spid="491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Data</a:t>
            </a:r>
            <a:endParaRPr lang="en-US" dirty="0"/>
          </a:p>
        </p:txBody>
      </p:sp>
      <p:pic>
        <p:nvPicPr>
          <p:cNvPr id="53252" name="Picture 4" descr="SemWebAppMet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65300"/>
            <a:ext cx="5908675" cy="4178300"/>
          </a:xfrm>
          <a:prstGeom prst="rect">
            <a:avLst/>
          </a:prstGeom>
          <a:noFill/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6921500" y="5514975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666666"/>
                </a:solidFill>
                <a:latin typeface="Georgia"/>
                <a:cs typeface="Georgia"/>
              </a:rPr>
              <a:t>Tim BL</a:t>
            </a:r>
            <a:endParaRPr lang="en-US" sz="2400" dirty="0">
              <a:solidFill>
                <a:srgbClr val="666666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0555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sz="2000" b="1" dirty="0" smtClean="0"/>
              <a:t>Users </a:t>
            </a:r>
          </a:p>
          <a:p>
            <a:r>
              <a:rPr lang="en-GB" sz="2000" dirty="0" smtClean="0"/>
              <a:t>Assign tags to resources</a:t>
            </a:r>
          </a:p>
          <a:p>
            <a:r>
              <a:rPr lang="en-GB" sz="2000" dirty="0" smtClean="0"/>
              <a:t>Associated with other users</a:t>
            </a:r>
          </a:p>
          <a:p>
            <a:r>
              <a:rPr lang="en-GB" sz="2000" dirty="0" smtClean="0"/>
              <a:t>Connected by the resources they tag</a:t>
            </a:r>
          </a:p>
          <a:p>
            <a:pPr>
              <a:buNone/>
            </a:pPr>
            <a:r>
              <a:rPr lang="en-GB" sz="2000" b="1" dirty="0" smtClean="0"/>
              <a:t>Resources</a:t>
            </a:r>
          </a:p>
          <a:p>
            <a:r>
              <a:rPr lang="en-GB" sz="2000" dirty="0" smtClean="0"/>
              <a:t>Connected to other resources </a:t>
            </a:r>
          </a:p>
          <a:p>
            <a:r>
              <a:rPr lang="en-GB" sz="2000" dirty="0" smtClean="0"/>
              <a:t>Implicit relationship through  the users that tag them</a:t>
            </a:r>
          </a:p>
          <a:p>
            <a:endParaRPr lang="en-GB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Tagging in context</a:t>
            </a:r>
            <a:endParaRPr lang="en-GB" dirty="0"/>
          </a:p>
        </p:txBody>
      </p:sp>
      <p:pic>
        <p:nvPicPr>
          <p:cNvPr id="5" name="Picture 24" descr="tagging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38300"/>
            <a:ext cx="4181475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90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pic>
        <p:nvPicPr>
          <p:cNvPr id="8" name="Picture 18" descr="pic_youtubelogo_123x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76400"/>
            <a:ext cx="1752600" cy="896938"/>
          </a:xfrm>
          <a:prstGeom prst="rect">
            <a:avLst/>
          </a:prstGeom>
          <a:noFill/>
        </p:spPr>
      </p:pic>
      <p:pic>
        <p:nvPicPr>
          <p:cNvPr id="9" name="Picture 19" descr="flickr"/>
          <p:cNvPicPr>
            <a:picLocks noChangeAspect="1" noChangeArrowheads="1"/>
          </p:cNvPicPr>
          <p:nvPr/>
        </p:nvPicPr>
        <p:blipFill>
          <a:blip r:embed="rId3"/>
          <a:srcRect r="38651" b="63251"/>
          <a:stretch>
            <a:fillRect/>
          </a:stretch>
        </p:blipFill>
        <p:spPr bwMode="auto">
          <a:xfrm>
            <a:off x="3886200" y="1676400"/>
            <a:ext cx="1905000" cy="990600"/>
          </a:xfrm>
          <a:prstGeom prst="rect">
            <a:avLst/>
          </a:prstGeom>
          <a:noFill/>
        </p:spPr>
      </p:pic>
      <p:pic>
        <p:nvPicPr>
          <p:cNvPr id="10" name="Picture 20" descr="face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28800"/>
            <a:ext cx="1571625" cy="733425"/>
          </a:xfrm>
          <a:prstGeom prst="rect">
            <a:avLst/>
          </a:prstGeom>
          <a:noFill/>
        </p:spPr>
      </p:pic>
      <p:pic>
        <p:nvPicPr>
          <p:cNvPr id="11" name="Picture 21" descr="technorat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124200"/>
            <a:ext cx="2781300" cy="371475"/>
          </a:xfrm>
          <a:prstGeom prst="rect">
            <a:avLst/>
          </a:prstGeom>
          <a:noFill/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048000"/>
            <a:ext cx="2562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3" descr="yahoopodcas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4229100"/>
            <a:ext cx="2743200" cy="342900"/>
          </a:xfrm>
          <a:prstGeom prst="rect">
            <a:avLst/>
          </a:prstGeom>
          <a:noFill/>
        </p:spPr>
      </p:pic>
      <p:pic>
        <p:nvPicPr>
          <p:cNvPr id="14" name="Picture 24" descr="lastf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6450" y="3962400"/>
            <a:ext cx="1428750" cy="571500"/>
          </a:xfrm>
          <a:prstGeom prst="rect">
            <a:avLst/>
          </a:prstGeom>
          <a:noFill/>
        </p:spPr>
      </p:pic>
      <p:pic>
        <p:nvPicPr>
          <p:cNvPr id="15" name="Picture 25" descr="odeo_bi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4953000"/>
            <a:ext cx="1905000" cy="638175"/>
          </a:xfrm>
          <a:prstGeom prst="rect">
            <a:avLst/>
          </a:prstGeom>
          <a:noFill/>
        </p:spPr>
      </p:pic>
      <p:pic>
        <p:nvPicPr>
          <p:cNvPr id="16" name="Picture 26" descr="tos-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5000625"/>
            <a:ext cx="1752600" cy="1247775"/>
          </a:xfrm>
          <a:prstGeom prst="rect">
            <a:avLst/>
          </a:prstGeom>
          <a:noFill/>
        </p:spPr>
      </p:pic>
      <p:pic>
        <p:nvPicPr>
          <p:cNvPr id="17" name="Picture 27" descr="upcoming_logo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2625" y="4953000"/>
            <a:ext cx="2162175" cy="709613"/>
          </a:xfrm>
          <a:prstGeom prst="rect">
            <a:avLst/>
          </a:prstGeom>
          <a:noFill/>
        </p:spPr>
      </p:pic>
      <p:pic>
        <p:nvPicPr>
          <p:cNvPr id="18" name="Picture 29" descr="main_title_beta"/>
          <p:cNvPicPr>
            <a:picLocks noChangeAspect="1" noChangeArrowheads="1"/>
          </p:cNvPicPr>
          <p:nvPr/>
        </p:nvPicPr>
        <p:blipFill>
          <a:blip r:embed="rId12"/>
          <a:srcRect b="58948"/>
          <a:stretch>
            <a:fillRect/>
          </a:stretch>
        </p:blipFill>
        <p:spPr bwMode="auto">
          <a:xfrm>
            <a:off x="4191000" y="5876925"/>
            <a:ext cx="3209925" cy="37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26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Ontologies and other animals</a:t>
            </a:r>
          </a:p>
        </p:txBody>
      </p:sp>
      <p:sp>
        <p:nvSpPr>
          <p:cNvPr id="79883" name="Oval 11"/>
          <p:cNvSpPr>
            <a:spLocks noChangeArrowheads="1"/>
          </p:cNvSpPr>
          <p:nvPr/>
        </p:nvSpPr>
        <p:spPr bwMode="auto">
          <a:xfrm>
            <a:off x="1143000" y="3702050"/>
            <a:ext cx="16002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Georgia"/>
                <a:cs typeface="Georgia"/>
              </a:rPr>
              <a:t>Controlled</a:t>
            </a:r>
            <a:br>
              <a:rPr lang="en-US" sz="1600">
                <a:latin typeface="Georgia"/>
                <a:cs typeface="Georgia"/>
              </a:rPr>
            </a:br>
            <a:r>
              <a:rPr lang="en-US" sz="1600">
                <a:latin typeface="Georgia"/>
                <a:cs typeface="Georgia"/>
              </a:rPr>
              <a:t>Vocabularies</a:t>
            </a:r>
            <a:endParaRPr lang="en-US">
              <a:latin typeface="Georgia"/>
              <a:cs typeface="Georgia"/>
            </a:endParaRPr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2895600" y="3702050"/>
            <a:ext cx="16002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Georgia"/>
                <a:cs typeface="Georgia"/>
              </a:rPr>
              <a:t>Taxonomies</a:t>
            </a:r>
            <a:endParaRPr lang="en-US">
              <a:latin typeface="Georgia"/>
              <a:cs typeface="Georgia"/>
            </a:endParaRPr>
          </a:p>
        </p:txBody>
      </p:sp>
      <p:sp>
        <p:nvSpPr>
          <p:cNvPr id="79886" name="Oval 14"/>
          <p:cNvSpPr>
            <a:spLocks noChangeArrowheads="1"/>
          </p:cNvSpPr>
          <p:nvPr/>
        </p:nvSpPr>
        <p:spPr bwMode="auto">
          <a:xfrm>
            <a:off x="4648200" y="3702050"/>
            <a:ext cx="16002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Georgia"/>
                <a:cs typeface="Georgia"/>
              </a:rPr>
              <a:t>Thesauri</a:t>
            </a:r>
            <a:endParaRPr lang="en-US">
              <a:latin typeface="Georgia"/>
              <a:cs typeface="Georgia"/>
            </a:endParaRPr>
          </a:p>
        </p:txBody>
      </p:sp>
      <p:sp>
        <p:nvSpPr>
          <p:cNvPr id="79887" name="Oval 15"/>
          <p:cNvSpPr>
            <a:spLocks noChangeArrowheads="1"/>
          </p:cNvSpPr>
          <p:nvPr/>
        </p:nvSpPr>
        <p:spPr bwMode="auto">
          <a:xfrm>
            <a:off x="6400800" y="3702050"/>
            <a:ext cx="16002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Georgia"/>
                <a:cs typeface="Georgia"/>
              </a:rPr>
              <a:t>Ontologies</a:t>
            </a:r>
            <a:endParaRPr lang="en-US">
              <a:latin typeface="Georgia"/>
              <a:cs typeface="Georgia"/>
            </a:endParaRPr>
          </a:p>
        </p:txBody>
      </p:sp>
      <p:sp>
        <p:nvSpPr>
          <p:cNvPr id="79888" name="Oval 16"/>
          <p:cNvSpPr>
            <a:spLocks noChangeArrowheads="1"/>
          </p:cNvSpPr>
          <p:nvPr/>
        </p:nvSpPr>
        <p:spPr bwMode="auto">
          <a:xfrm>
            <a:off x="1143000" y="2406650"/>
            <a:ext cx="19050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Georgia"/>
                <a:cs typeface="Georgia"/>
              </a:rPr>
              <a:t>Folksonomies</a:t>
            </a:r>
            <a:endParaRPr lang="en-US">
              <a:latin typeface="Georgia"/>
              <a:cs typeface="Georgia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219200" y="5607058"/>
            <a:ext cx="6878638" cy="338138"/>
            <a:chOff x="768" y="3264"/>
            <a:chExt cx="4333" cy="213"/>
          </a:xfrm>
        </p:grpSpPr>
        <p:sp>
          <p:nvSpPr>
            <p:cNvPr id="79879" name="Rectangle 7"/>
            <p:cNvSpPr>
              <a:spLocks noChangeArrowheads="1"/>
            </p:cNvSpPr>
            <p:nvPr/>
          </p:nvSpPr>
          <p:spPr bwMode="auto">
            <a:xfrm>
              <a:off x="768" y="3264"/>
              <a:ext cx="92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Less structure</a:t>
              </a:r>
            </a:p>
          </p:txBody>
        </p:sp>
        <p:sp>
          <p:nvSpPr>
            <p:cNvPr id="79880" name="Rectangle 8"/>
            <p:cNvSpPr>
              <a:spLocks noChangeArrowheads="1"/>
            </p:cNvSpPr>
            <p:nvPr/>
          </p:nvSpPr>
          <p:spPr bwMode="auto">
            <a:xfrm>
              <a:off x="4128" y="3264"/>
              <a:ext cx="9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More structure</a:t>
              </a:r>
            </a:p>
          </p:txBody>
        </p:sp>
        <p:sp>
          <p:nvSpPr>
            <p:cNvPr id="79892" name="Line 20"/>
            <p:cNvSpPr>
              <a:spLocks noChangeShapeType="1"/>
            </p:cNvSpPr>
            <p:nvPr/>
          </p:nvSpPr>
          <p:spPr bwMode="auto">
            <a:xfrm>
              <a:off x="1728" y="3360"/>
              <a:ext cx="2304" cy="0"/>
            </a:xfrm>
            <a:prstGeom prst="line">
              <a:avLst/>
            </a:prstGeom>
            <a:noFill/>
            <a:ln w="28575">
              <a:solidFill>
                <a:srgbClr val="333D43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Georgia"/>
                <a:cs typeface="Georgia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778750" y="1797050"/>
            <a:ext cx="1077913" cy="3614738"/>
            <a:chOff x="4900" y="864"/>
            <a:chExt cx="679" cy="2277"/>
          </a:xfrm>
        </p:grpSpPr>
        <p:sp>
          <p:nvSpPr>
            <p:cNvPr id="79881" name="Rectangle 9"/>
            <p:cNvSpPr>
              <a:spLocks noChangeArrowheads="1"/>
            </p:cNvSpPr>
            <p:nvPr/>
          </p:nvSpPr>
          <p:spPr bwMode="auto">
            <a:xfrm>
              <a:off x="4900" y="864"/>
              <a:ext cx="6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Emergent</a:t>
              </a:r>
            </a:p>
          </p:txBody>
        </p:sp>
        <p:sp>
          <p:nvSpPr>
            <p:cNvPr id="79889" name="Rectangle 17"/>
            <p:cNvSpPr>
              <a:spLocks noChangeArrowheads="1"/>
            </p:cNvSpPr>
            <p:nvPr/>
          </p:nvSpPr>
          <p:spPr bwMode="auto">
            <a:xfrm>
              <a:off x="4917" y="2928"/>
              <a:ext cx="64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Designed</a:t>
              </a:r>
            </a:p>
          </p:txBody>
        </p:sp>
        <p:sp>
          <p:nvSpPr>
            <p:cNvPr id="79893" name="Line 21"/>
            <p:cNvSpPr>
              <a:spLocks noChangeShapeType="1"/>
            </p:cNvSpPr>
            <p:nvPr/>
          </p:nvSpPr>
          <p:spPr bwMode="auto">
            <a:xfrm>
              <a:off x="5232" y="1104"/>
              <a:ext cx="0" cy="1776"/>
            </a:xfrm>
            <a:prstGeom prst="line">
              <a:avLst/>
            </a:prstGeom>
            <a:noFill/>
            <a:ln w="28575">
              <a:solidFill>
                <a:srgbClr val="333D43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Georgia"/>
                <a:cs typeface="Georgia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65100" y="1797050"/>
            <a:ext cx="1385888" cy="3614738"/>
            <a:chOff x="56" y="864"/>
            <a:chExt cx="873" cy="2277"/>
          </a:xfrm>
        </p:grpSpPr>
        <p:sp>
          <p:nvSpPr>
            <p:cNvPr id="79890" name="Rectangle 18"/>
            <p:cNvSpPr>
              <a:spLocks noChangeArrowheads="1"/>
            </p:cNvSpPr>
            <p:nvPr/>
          </p:nvSpPr>
          <p:spPr bwMode="auto">
            <a:xfrm>
              <a:off x="128" y="2928"/>
              <a:ext cx="72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Controlled</a:t>
              </a:r>
            </a:p>
          </p:txBody>
        </p:sp>
        <p:sp>
          <p:nvSpPr>
            <p:cNvPr id="79891" name="Rectangle 19"/>
            <p:cNvSpPr>
              <a:spLocks noChangeArrowheads="1"/>
            </p:cNvSpPr>
            <p:nvPr/>
          </p:nvSpPr>
          <p:spPr bwMode="auto">
            <a:xfrm>
              <a:off x="56" y="864"/>
              <a:ext cx="8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Georgia"/>
                  <a:cs typeface="Georgia"/>
                </a:rPr>
                <a:t>Uncontrolled</a:t>
              </a:r>
            </a:p>
          </p:txBody>
        </p:sp>
        <p:sp>
          <p:nvSpPr>
            <p:cNvPr id="79894" name="Line 22"/>
            <p:cNvSpPr>
              <a:spLocks noChangeShapeType="1"/>
            </p:cNvSpPr>
            <p:nvPr/>
          </p:nvSpPr>
          <p:spPr bwMode="auto">
            <a:xfrm>
              <a:off x="480" y="1104"/>
              <a:ext cx="0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Georgi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61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3" grpId="0" animBg="1"/>
      <p:bldP spid="79885" grpId="0" animBg="1"/>
      <p:bldP spid="79886" grpId="0" animBg="1"/>
      <p:bldP spid="79887" grpId="0" animBg="1"/>
      <p:bldP spid="7988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Documents tagged with </a:t>
            </a:r>
            <a:r>
              <a:rPr lang="ja-JP" altLang="en-US"/>
              <a:t>‘</a:t>
            </a:r>
            <a:r>
              <a:rPr lang="en-US"/>
              <a:t>sf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2400" y="6172200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San Francisco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705600" y="2286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245691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Characteristics of Web2.0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000" dirty="0" smtClean="0"/>
              <a:t>Enhanced user interface, experiences</a:t>
            </a:r>
          </a:p>
          <a:p>
            <a:pPr lvl="1"/>
            <a:r>
              <a:rPr lang="en-US" altLang="zh-TW" sz="2000" dirty="0" smtClean="0"/>
              <a:t>Use of AJAX, software in the Web </a:t>
            </a:r>
            <a:r>
              <a:rPr lang="en-US" altLang="zh-TW" sz="2000" dirty="0" smtClean="0"/>
              <a:t>browser</a:t>
            </a:r>
            <a:endParaRPr lang="en-US" altLang="zh-TW" sz="2000" dirty="0" smtClean="0"/>
          </a:p>
          <a:p>
            <a:r>
              <a:rPr lang="en-US" altLang="zh-TW" sz="2000" dirty="0" smtClean="0"/>
              <a:t>Linking people, forming communities</a:t>
            </a:r>
          </a:p>
          <a:p>
            <a:pPr lvl="1"/>
            <a:r>
              <a:rPr lang="en-US" altLang="zh-TW" sz="2000" dirty="0" smtClean="0"/>
              <a:t>Social networking sites, online sharing of </a:t>
            </a:r>
            <a:r>
              <a:rPr lang="en-US" altLang="zh-TW" sz="2000" dirty="0" smtClean="0"/>
              <a:t>resources</a:t>
            </a:r>
            <a:endParaRPr lang="en-US" altLang="zh-TW" sz="2000" dirty="0" smtClean="0"/>
          </a:p>
          <a:p>
            <a:r>
              <a:rPr lang="en-US" altLang="zh-TW" sz="2000" dirty="0" smtClean="0"/>
              <a:t>Organizing resources</a:t>
            </a:r>
          </a:p>
          <a:p>
            <a:pPr lvl="1"/>
            <a:r>
              <a:rPr lang="en-US" altLang="zh-TW" sz="2000" dirty="0" smtClean="0"/>
              <a:t>Social tagging, Flickr, Yahoo Pipes, </a:t>
            </a:r>
            <a:r>
              <a:rPr lang="en-US" altLang="zh-TW" sz="2000" dirty="0" err="1" smtClean="0"/>
              <a:t>etc</a:t>
            </a:r>
            <a:endParaRPr lang="en-US" altLang="zh-TW" sz="2000" dirty="0" smtClean="0"/>
          </a:p>
          <a:p>
            <a:r>
              <a:rPr lang="en-US" altLang="zh-TW" sz="2000" dirty="0" smtClean="0"/>
              <a:t>Mix and merge of the real and virtual</a:t>
            </a:r>
            <a:endParaRPr lang="en-GB" altLang="zh-TW" sz="2000" dirty="0" smtClean="0"/>
          </a:p>
          <a:p>
            <a:pPr lvl="1"/>
            <a:r>
              <a:rPr lang="en-GB" altLang="zh-TW" sz="2000" dirty="0" err="1" smtClean="0"/>
              <a:t>Mashups</a:t>
            </a:r>
            <a:r>
              <a:rPr lang="en-GB" altLang="zh-TW" sz="2000" dirty="0" smtClean="0"/>
              <a:t>, Google Maps</a:t>
            </a:r>
            <a:endParaRPr lang="en-US" altLang="zh-TW" sz="2000" dirty="0" smtClean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5275" y="72232"/>
            <a:ext cx="2390775" cy="179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0" y="981873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8975" y="1971675"/>
            <a:ext cx="19970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4281" y="3124200"/>
            <a:ext cx="19954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6900" y="4132263"/>
            <a:ext cx="19970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5140325"/>
            <a:ext cx="1943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237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563"/>
            <a:ext cx="87503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825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Documents tagged with </a:t>
            </a:r>
            <a:r>
              <a:rPr lang="ja-JP" altLang="en-US"/>
              <a:t>‘</a:t>
            </a:r>
            <a:r>
              <a:rPr lang="en-US"/>
              <a:t>sf</a:t>
            </a:r>
            <a:r>
              <a:rPr lang="ja-JP" altLang="en-US"/>
              <a:t>’</a:t>
            </a:r>
            <a:r>
              <a:rPr lang="en-US"/>
              <a:t/>
            </a:r>
            <a:br>
              <a:rPr lang="en-US"/>
            </a:br>
            <a:r>
              <a:rPr lang="en-US"/>
              <a:t>(edge weights &gt; 2)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2400" y="6172200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San Francisco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705600" y="2286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3216703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978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638800" y="304800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Users using the tag </a:t>
            </a:r>
            <a:r>
              <a:rPr lang="ja-JP" altLang="en-US"/>
              <a:t>‘</a:t>
            </a:r>
            <a:r>
              <a:rPr lang="en-US"/>
              <a:t>sf</a:t>
            </a:r>
            <a:r>
              <a:rPr lang="ja-JP" altLang="en-US"/>
              <a:t>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4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1440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011738" y="457200"/>
            <a:ext cx="367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Most frequently used tags</a:t>
            </a:r>
          </a:p>
        </p:txBody>
      </p:sp>
    </p:spTree>
    <p:extLst>
      <p:ext uri="{BB962C8B-B14F-4D97-AF65-F5344CB8AC3E}">
        <p14:creationId xmlns:p14="http://schemas.microsoft.com/office/powerpoint/2010/main" val="189156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64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Web 2.0 for the Semantic Web</a:t>
            </a:r>
            <a:br>
              <a:rPr lang="en-US" altLang="zh-TW" dirty="0" smtClean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 platform with high demands:</a:t>
            </a:r>
          </a:p>
          <a:p>
            <a:pPr lvl="1"/>
            <a:r>
              <a:rPr lang="en-US" altLang="zh-TW" dirty="0"/>
              <a:t>S</a:t>
            </a:r>
            <a:r>
              <a:rPr lang="en-US" altLang="zh-TW" dirty="0" smtClean="0"/>
              <a:t>tructured data</a:t>
            </a:r>
            <a:endParaRPr lang="en-US" altLang="zh-TW" dirty="0"/>
          </a:p>
          <a:p>
            <a:pPr lvl="1"/>
            <a:r>
              <a:rPr lang="en-US" altLang="zh-TW" dirty="0" smtClean="0"/>
              <a:t>Information integration</a:t>
            </a:r>
          </a:p>
          <a:p>
            <a:pPr lvl="1"/>
            <a:r>
              <a:rPr lang="en-US" altLang="zh-TW" dirty="0" smtClean="0"/>
              <a:t>Information discovery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Richer user interfaces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Domains with vibrant user communities</a:t>
            </a:r>
            <a:br>
              <a:rPr lang="en-US" altLang="zh-TW" dirty="0" smtClean="0"/>
            </a:br>
            <a:r>
              <a:rPr lang="en-US" altLang="zh-TW" dirty="0" smtClean="0"/>
              <a:t>(travel, web design, programming, photos, etc.)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28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Semantic Web for Web 2.0</a:t>
            </a:r>
            <a:br>
              <a:rPr lang="en-US" altLang="zh-TW" dirty="0" smtClean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 true </a:t>
            </a:r>
            <a:r>
              <a:rPr lang="en-US" altLang="zh-TW" dirty="0" err="1" smtClean="0"/>
              <a:t>mashup</a:t>
            </a:r>
            <a:r>
              <a:rPr lang="en-US" altLang="zh-TW" dirty="0" smtClean="0"/>
              <a:t> of data from different sources</a:t>
            </a:r>
            <a:br>
              <a:rPr lang="en-US" altLang="zh-TW" dirty="0" smtClean="0"/>
            </a:br>
            <a:r>
              <a:rPr lang="en-US" altLang="zh-TW" dirty="0" smtClean="0"/>
              <a:t>(not dealing with different APIs of different sites)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 true social network for users</a:t>
            </a:r>
            <a:br>
              <a:rPr lang="en-US" altLang="zh-TW" dirty="0" smtClean="0"/>
            </a:br>
            <a:r>
              <a:rPr lang="en-US" altLang="zh-TW" dirty="0" smtClean="0"/>
              <a:t>(not separate data being locked up in different SNS)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 better way for users to represent themselves</a:t>
            </a:r>
            <a:br>
              <a:rPr lang="en-US" altLang="zh-TW" dirty="0" smtClean="0"/>
            </a:br>
            <a:r>
              <a:rPr lang="en-US" altLang="zh-TW" dirty="0" smtClean="0"/>
              <a:t>(not different identities in different sites)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2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130175" y="2241550"/>
          <a:ext cx="4105275" cy="315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3" imgW="5244444" imgH="4025397" progId="Photoshop.Image.7">
                  <p:embed/>
                </p:oleObj>
              </mc:Choice>
              <mc:Fallback>
                <p:oleObj name="Image" r:id="rId3" imgW="5244444" imgH="40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2241550"/>
                        <a:ext cx="4105275" cy="315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5461000" y="1882775"/>
          <a:ext cx="3454400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5" imgW="4838095" imgH="4939683" progId="Photoshop.Image.7">
                  <p:embed/>
                </p:oleObj>
              </mc:Choice>
              <mc:Fallback>
                <p:oleObj name="Image" r:id="rId5" imgW="4838095" imgH="493968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1882775"/>
                        <a:ext cx="3454400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451350" y="4689475"/>
            <a:ext cx="936625" cy="649288"/>
          </a:xfrm>
          <a:prstGeom prst="notchedRightArrow">
            <a:avLst>
              <a:gd name="adj1" fmla="val 50000"/>
              <a:gd name="adj2" fmla="val 36064"/>
            </a:avLst>
          </a:prstGeom>
          <a:solidFill>
            <a:srgbClr val="E8E8E8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49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Web 2.0 needs more efficient ways to integrate data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The Semantic Web offers ways to integrate data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The Semantic Web and Web 2.0 open mutual opportunities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48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4349798_0e487287bc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1" y="211680"/>
            <a:ext cx="8621211" cy="64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5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Tagging, not taxonomy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000"/>
              <a:t>Resources described by bags of keywords</a:t>
            </a:r>
          </a:p>
          <a:p>
            <a:pPr lvl="1">
              <a:lnSpc>
                <a:spcPct val="80000"/>
              </a:lnSpc>
            </a:pPr>
            <a:r>
              <a:rPr lang="ja-JP" altLang="en-GB" sz="2000">
                <a:latin typeface="Arial"/>
              </a:rPr>
              <a:t>“</a:t>
            </a:r>
            <a:r>
              <a:rPr lang="en-GB" sz="2000"/>
              <a:t>nyc, www2004, libby miller, posters</a:t>
            </a:r>
            <a:r>
              <a:rPr lang="ja-JP" altLang="en-GB" sz="2000">
                <a:latin typeface="Arial"/>
              </a:rPr>
              <a:t>”</a:t>
            </a:r>
            <a:endParaRPr lang="en-GB" sz="2000"/>
          </a:p>
          <a:p>
            <a:pPr lvl="1">
              <a:lnSpc>
                <a:spcPct val="80000"/>
              </a:lnSpc>
            </a:pPr>
            <a:r>
              <a:rPr lang="en-GB" sz="2000"/>
              <a:t>Vocabulary is not controlled</a:t>
            </a:r>
          </a:p>
          <a:p>
            <a:pPr>
              <a:lnSpc>
                <a:spcPct val="80000"/>
              </a:lnSpc>
            </a:pPr>
            <a:r>
              <a:rPr lang="en-GB" sz="2000"/>
              <a:t>Cheaper annotations – users more likely to annotate resources</a:t>
            </a:r>
          </a:p>
          <a:p>
            <a:pPr lvl="1">
              <a:lnSpc>
                <a:spcPct val="80000"/>
              </a:lnSpc>
            </a:pPr>
            <a:endParaRPr lang="en-GB" sz="2000"/>
          </a:p>
        </p:txBody>
      </p:sp>
      <p:pic>
        <p:nvPicPr>
          <p:cNvPr id="5125" name="Picture 5" descr="lib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61974"/>
            <a:ext cx="38798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9676"/>
            <a:ext cx="38100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2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Rich User Experiences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AJAX: Asynchronous JavaScript and XML</a:t>
            </a:r>
          </a:p>
          <a:p>
            <a:pPr lvl="1"/>
            <a:r>
              <a:rPr lang="en-GB" sz="2000" dirty="0" err="1"/>
              <a:t>Googlemaps</a:t>
            </a:r>
            <a:r>
              <a:rPr lang="en-GB" sz="2000" dirty="0"/>
              <a:t>, </a:t>
            </a:r>
            <a:r>
              <a:rPr lang="en-GB" sz="2000" dirty="0" err="1"/>
              <a:t>GMail</a:t>
            </a:r>
            <a:endParaRPr lang="en-GB" sz="2000" dirty="0"/>
          </a:p>
          <a:p>
            <a:pPr lvl="1"/>
            <a:r>
              <a:rPr lang="en-GB" sz="2000" dirty="0"/>
              <a:t>More responsive interfaces</a:t>
            </a:r>
          </a:p>
          <a:p>
            <a:pPr lvl="1"/>
            <a:r>
              <a:rPr lang="en-GB" sz="2000" dirty="0"/>
              <a:t>Richer interaction (beyond the click)</a:t>
            </a:r>
          </a:p>
        </p:txBody>
      </p:sp>
      <p:pic>
        <p:nvPicPr>
          <p:cNvPr id="6149" name="Picture 5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50227"/>
            <a:ext cx="3886200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ime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50227"/>
            <a:ext cx="39624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42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0" name="Picture 4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3543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/>
              <a:t>Decentralisation of resources and </a:t>
            </a:r>
            <a:r>
              <a:rPr lang="en-GB" sz="2000" dirty="0" smtClean="0"/>
              <a:t>processing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Peer</a:t>
            </a:r>
            <a:r>
              <a:rPr lang="en-GB" sz="2000" dirty="0"/>
              <a:t>-to-peer computing (remember that?</a:t>
            </a:r>
            <a:r>
              <a:rPr lang="en-GB" sz="2000" dirty="0" smtClean="0"/>
              <a:t>)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Application </a:t>
            </a:r>
            <a:r>
              <a:rPr lang="en-GB" sz="2000" dirty="0"/>
              <a:t>components on </a:t>
            </a:r>
            <a:r>
              <a:rPr lang="en-GB" sz="2000" dirty="0" smtClean="0"/>
              <a:t>Web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Service </a:t>
            </a:r>
            <a:r>
              <a:rPr lang="en-GB" sz="2000" dirty="0" smtClean="0"/>
              <a:t>orientation</a:t>
            </a: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Open </a:t>
            </a:r>
            <a:r>
              <a:rPr lang="en-GB" sz="2000" dirty="0"/>
              <a:t>APIs allow service reuse in unexpected ways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Remixes, </a:t>
            </a:r>
            <a:r>
              <a:rPr lang="en-GB" dirty="0" err="1"/>
              <a:t>mashups</a:t>
            </a:r>
            <a:r>
              <a:rPr lang="en-GB" dirty="0"/>
              <a:t> and </a:t>
            </a:r>
            <a:r>
              <a:rPr lang="en-GB" dirty="0" err="1"/>
              <a:t>hackability</a:t>
            </a:r>
            <a:endParaRPr lang="en-GB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Radical Decentralisation</a:t>
            </a:r>
          </a:p>
        </p:txBody>
      </p:sp>
      <p:pic>
        <p:nvPicPr>
          <p:cNvPr id="6" name="Picture 6" descr="p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b="9230"/>
          <a:stretch>
            <a:fillRect/>
          </a:stretch>
        </p:blipFill>
        <p:spPr bwMode="auto">
          <a:xfrm>
            <a:off x="4724400" y="2510343"/>
            <a:ext cx="4038600" cy="232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86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as contributor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/>
              <a:t>User-written material forms basis for community websites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eBay feedback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Amazon </a:t>
            </a:r>
            <a:r>
              <a:rPr lang="en-GB" sz="2000" dirty="0" smtClean="0"/>
              <a:t>reviews</a:t>
            </a:r>
          </a:p>
          <a:p>
            <a:pPr lvl="1">
              <a:lnSpc>
                <a:spcPct val="80000"/>
              </a:lnSpc>
            </a:pP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/>
              <a:t>Rich-get-richer behaviour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The more people that contribute to a website, the more useful it is to you 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Social bookmarking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Recommender systems</a:t>
            </a:r>
          </a:p>
          <a:p>
            <a:pPr lvl="1">
              <a:lnSpc>
                <a:spcPct val="80000"/>
              </a:lnSpc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9334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ECS.potx</Template>
  <TotalTime>86</TotalTime>
  <Words>1042</Words>
  <Application>Microsoft Macintosh PowerPoint</Application>
  <PresentationFormat>On-screen Show (4:3)</PresentationFormat>
  <Paragraphs>234</Paragraphs>
  <Slides>37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ECS</vt:lpstr>
      <vt:lpstr>1_ECS</vt:lpstr>
      <vt:lpstr>Image</vt:lpstr>
      <vt:lpstr>Semantic Web  and Web2.0</vt:lpstr>
      <vt:lpstr>PowerPoint Presentation</vt:lpstr>
      <vt:lpstr>Characteristics of Web2.0</vt:lpstr>
      <vt:lpstr>PowerPoint Presentation</vt:lpstr>
      <vt:lpstr>Tagging, not taxonomy</vt:lpstr>
      <vt:lpstr>Rich User Experiences</vt:lpstr>
      <vt:lpstr>PowerPoint Presentation</vt:lpstr>
      <vt:lpstr>Radical Decentralisation</vt:lpstr>
      <vt:lpstr>User as contributor</vt:lpstr>
      <vt:lpstr>Enabling the Long Tail</vt:lpstr>
      <vt:lpstr>Participation, not publishing</vt:lpstr>
      <vt:lpstr>Radical Trust</vt:lpstr>
      <vt:lpstr>Changing links</vt:lpstr>
      <vt:lpstr>Social applications</vt:lpstr>
      <vt:lpstr>The Personal and Social Dimensions</vt:lpstr>
      <vt:lpstr>Facebook</vt:lpstr>
      <vt:lpstr>Facebook</vt:lpstr>
      <vt:lpstr>Personal Information</vt:lpstr>
      <vt:lpstr>PowerPoint Presentation</vt:lpstr>
      <vt:lpstr>Lessons Learned</vt:lpstr>
      <vt:lpstr>Lessons Learned</vt:lpstr>
      <vt:lpstr>User Interfaces</vt:lpstr>
      <vt:lpstr>User Interfaces</vt:lpstr>
      <vt:lpstr>The New Layer Cake</vt:lpstr>
      <vt:lpstr>Linking Data</vt:lpstr>
      <vt:lpstr>Tagging in context</vt:lpstr>
      <vt:lpstr>Applications</vt:lpstr>
      <vt:lpstr>Ontologies and other animals</vt:lpstr>
      <vt:lpstr>PowerPoint Presentation</vt:lpstr>
      <vt:lpstr>PowerPoint Presentation</vt:lpstr>
      <vt:lpstr>PowerPoint Presentation</vt:lpstr>
      <vt:lpstr>PowerPoint Presentation</vt:lpstr>
      <vt:lpstr>Summary</vt:lpstr>
      <vt:lpstr>Web 2.0 for the Semantic Web </vt:lpstr>
      <vt:lpstr>Semantic Web for Web 2.0 </vt:lpstr>
      <vt:lpstr>PowerPoint Presentation</vt:lpstr>
      <vt:lpstr>Conclusions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15</cp:revision>
  <dcterms:created xsi:type="dcterms:W3CDTF">2010-11-22T15:31:48Z</dcterms:created>
  <dcterms:modified xsi:type="dcterms:W3CDTF">2012-05-01T08:53:27Z</dcterms:modified>
</cp:coreProperties>
</file>