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8" r:id="rId1"/>
  </p:sldMasterIdLst>
  <p:notesMasterIdLst>
    <p:notesMasterId r:id="rId51"/>
  </p:notesMasterIdLst>
  <p:handoutMasterIdLst>
    <p:handoutMasterId r:id="rId52"/>
  </p:handoutMasterIdLst>
  <p:sldIdLst>
    <p:sldId id="256" r:id="rId2"/>
    <p:sldId id="287" r:id="rId3"/>
    <p:sldId id="279" r:id="rId4"/>
    <p:sldId id="280" r:id="rId5"/>
    <p:sldId id="275" r:id="rId6"/>
    <p:sldId id="302" r:id="rId7"/>
    <p:sldId id="289" r:id="rId8"/>
    <p:sldId id="274" r:id="rId9"/>
    <p:sldId id="281" r:id="rId10"/>
    <p:sldId id="263" r:id="rId11"/>
    <p:sldId id="290" r:id="rId12"/>
    <p:sldId id="273" r:id="rId13"/>
    <p:sldId id="260" r:id="rId14"/>
    <p:sldId id="261" r:id="rId15"/>
    <p:sldId id="283" r:id="rId16"/>
    <p:sldId id="285" r:id="rId17"/>
    <p:sldId id="284" r:id="rId18"/>
    <p:sldId id="286" r:id="rId19"/>
    <p:sldId id="291" r:id="rId20"/>
    <p:sldId id="258" r:id="rId21"/>
    <p:sldId id="298" r:id="rId22"/>
    <p:sldId id="268" r:id="rId23"/>
    <p:sldId id="299" r:id="rId24"/>
    <p:sldId id="259" r:id="rId25"/>
    <p:sldId id="292" r:id="rId26"/>
    <p:sldId id="264" r:id="rId27"/>
    <p:sldId id="265" r:id="rId28"/>
    <p:sldId id="266" r:id="rId29"/>
    <p:sldId id="295" r:id="rId30"/>
    <p:sldId id="296" r:id="rId31"/>
    <p:sldId id="297" r:id="rId32"/>
    <p:sldId id="293" r:id="rId33"/>
    <p:sldId id="300" r:id="rId34"/>
    <p:sldId id="301" r:id="rId35"/>
    <p:sldId id="269" r:id="rId36"/>
    <p:sldId id="294" r:id="rId37"/>
    <p:sldId id="304" r:id="rId38"/>
    <p:sldId id="270" r:id="rId39"/>
    <p:sldId id="271" r:id="rId40"/>
    <p:sldId id="272" r:id="rId41"/>
    <p:sldId id="303" r:id="rId42"/>
    <p:sldId id="307" r:id="rId43"/>
    <p:sldId id="305" r:id="rId44"/>
    <p:sldId id="309" r:id="rId45"/>
    <p:sldId id="306" r:id="rId46"/>
    <p:sldId id="310" r:id="rId47"/>
    <p:sldId id="308" r:id="rId48"/>
    <p:sldId id="311" r:id="rId49"/>
    <p:sldId id="313" r:id="rId5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B1D3D6"/>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7" autoAdjust="0"/>
    <p:restoredTop sz="65217" autoAdjust="0"/>
  </p:normalViewPr>
  <p:slideViewPr>
    <p:cSldViewPr snapToGrid="0" snapToObjects="1" showGuides="1">
      <p:cViewPr>
        <p:scale>
          <a:sx n="81" d="100"/>
          <a:sy n="81" d="100"/>
        </p:scale>
        <p:origin x="-1408" y="184"/>
      </p:cViewPr>
      <p:guideLst>
        <p:guide orient="horz" pos="3881"/>
        <p:guide pos="5555"/>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notesMaster" Target="notesMasters/notesMaster1.xml"/><Relationship Id="rId52" Type="http://schemas.openxmlformats.org/officeDocument/2006/relationships/handoutMaster" Target="handoutMasters/handoutMaster1.xml"/><Relationship Id="rId53" Type="http://schemas.openxmlformats.org/officeDocument/2006/relationships/printerSettings" Target="printerSettings/printerSettings1.bin"/><Relationship Id="rId54" Type="http://schemas.openxmlformats.org/officeDocument/2006/relationships/presProps" Target="presProps.xml"/><Relationship Id="rId55" Type="http://schemas.openxmlformats.org/officeDocument/2006/relationships/viewProps" Target="viewProps.xml"/><Relationship Id="rId56" Type="http://schemas.openxmlformats.org/officeDocument/2006/relationships/theme" Target="theme/theme1.xml"/><Relationship Id="rId57"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485D2D6-8E04-1246-A3D7-2F47ED38C17B}" type="datetimeFigureOut">
              <a:rPr lang="en-US" smtClean="0"/>
              <a:t>27/03/2012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EBEADDB-A639-524B-A606-2115457C79A8}" type="slidenum">
              <a:rPr lang="en-US" smtClean="0"/>
              <a:t>‹#›</a:t>
            </a:fld>
            <a:endParaRPr lang="en-US"/>
          </a:p>
        </p:txBody>
      </p:sp>
    </p:spTree>
    <p:extLst>
      <p:ext uri="{BB962C8B-B14F-4D97-AF65-F5344CB8AC3E}">
        <p14:creationId xmlns:p14="http://schemas.microsoft.com/office/powerpoint/2010/main" val="31553428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558316-EA0B-DD45-8A30-3804B8988875}" type="datetimeFigureOut">
              <a:rPr lang="en-US" smtClean="0"/>
              <a:t>27/03/2012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6C1BF2E-ED20-0F42-B096-E9CC55F351D0}" type="slidenum">
              <a:rPr lang="en-US" smtClean="0"/>
              <a:t>‹#›</a:t>
            </a:fld>
            <a:endParaRPr lang="en-US"/>
          </a:p>
        </p:txBody>
      </p:sp>
    </p:spTree>
    <p:extLst>
      <p:ext uri="{BB962C8B-B14F-4D97-AF65-F5344CB8AC3E}">
        <p14:creationId xmlns:p14="http://schemas.microsoft.com/office/powerpoint/2010/main" val="76223443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C1BF2E-ED20-0F42-B096-E9CC55F351D0}" type="slidenum">
              <a:rPr lang="en-US" smtClean="0"/>
              <a:t>1</a:t>
            </a:fld>
            <a:endParaRPr lang="en-US"/>
          </a:p>
        </p:txBody>
      </p:sp>
    </p:spTree>
    <p:extLst>
      <p:ext uri="{BB962C8B-B14F-4D97-AF65-F5344CB8AC3E}">
        <p14:creationId xmlns:p14="http://schemas.microsoft.com/office/powerpoint/2010/main" val="116546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C488080A-DE7E-E34F-86E4-0042DB803564}" type="slidenum">
              <a:rPr lang="en-GB"/>
              <a:pPr/>
              <a:t>21</a:t>
            </a:fld>
            <a:endParaRPr lang="en-GB"/>
          </a:p>
        </p:txBody>
      </p:sp>
      <p:sp>
        <p:nvSpPr>
          <p:cNvPr id="83971" name="Rectangle 2"/>
          <p:cNvSpPr>
            <a:spLocks noGrp="1" noRot="1" noChangeAspect="1" noChangeArrowheads="1" noTextEdit="1"/>
          </p:cNvSpPr>
          <p:nvPr>
            <p:ph type="sldImg"/>
          </p:nvPr>
        </p:nvSpPr>
        <p:spPr>
          <a:solidFill>
            <a:srgbClr val="FFFFFF"/>
          </a:solidFill>
          <a:ln/>
        </p:spPr>
      </p:sp>
      <p:sp>
        <p:nvSpPr>
          <p:cNvPr id="83972"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GB" dirty="0" smtClean="0">
                <a:latin typeface="Arial" charset="0"/>
                <a:ea typeface="ＭＳ Ｐゴシック" charset="-128"/>
                <a:cs typeface="ＭＳ Ｐゴシック" charset="-128"/>
              </a:rPr>
              <a:t>Everything means everything – not just Web documents</a:t>
            </a:r>
            <a:endParaRPr lang="en-GB" dirty="0">
              <a:latin typeface="Arial" charset="0"/>
              <a:ea typeface="ＭＳ Ｐゴシック" charset="-128"/>
              <a:cs typeface="ＭＳ Ｐゴシック"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C1BF2E-ED20-0F42-B096-E9CC55F351D0}" type="slidenum">
              <a:rPr lang="en-US" smtClean="0"/>
              <a:t>22</a:t>
            </a:fld>
            <a:endParaRPr lang="en-US"/>
          </a:p>
        </p:txBody>
      </p:sp>
    </p:spTree>
    <p:extLst>
      <p:ext uri="{BB962C8B-B14F-4D97-AF65-F5344CB8AC3E}">
        <p14:creationId xmlns:p14="http://schemas.microsoft.com/office/powerpoint/2010/main" val="34774377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C1BF2E-ED20-0F42-B096-E9CC55F351D0}" type="slidenum">
              <a:rPr lang="en-US" smtClean="0"/>
              <a:t>23</a:t>
            </a:fld>
            <a:endParaRPr lang="en-US"/>
          </a:p>
        </p:txBody>
      </p:sp>
    </p:spTree>
    <p:extLst>
      <p:ext uri="{BB962C8B-B14F-4D97-AF65-F5344CB8AC3E}">
        <p14:creationId xmlns:p14="http://schemas.microsoft.com/office/powerpoint/2010/main" val="34774377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TAG Issue – what do TAG do?</a:t>
            </a:r>
            <a:endParaRPr lang="en-US" dirty="0"/>
          </a:p>
        </p:txBody>
      </p:sp>
      <p:sp>
        <p:nvSpPr>
          <p:cNvPr id="4" name="Slide Number Placeholder 3"/>
          <p:cNvSpPr>
            <a:spLocks noGrp="1"/>
          </p:cNvSpPr>
          <p:nvPr>
            <p:ph type="sldNum" sz="quarter" idx="10"/>
          </p:nvPr>
        </p:nvSpPr>
        <p:spPr/>
        <p:txBody>
          <a:bodyPr/>
          <a:lstStyle/>
          <a:p>
            <a:fld id="{D6C1BF2E-ED20-0F42-B096-E9CC55F351D0}" type="slidenum">
              <a:rPr lang="en-US" smtClean="0"/>
              <a:t>25</a:t>
            </a:fld>
            <a:endParaRPr lang="en-US"/>
          </a:p>
        </p:txBody>
      </p:sp>
    </p:spTree>
    <p:extLst>
      <p:ext uri="{BB962C8B-B14F-4D97-AF65-F5344CB8AC3E}">
        <p14:creationId xmlns:p14="http://schemas.microsoft.com/office/powerpoint/2010/main" val="34038326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Architecture</a:t>
            </a:r>
            <a:r>
              <a:rPr lang="en-US" baseline="0" dirty="0" smtClean="0"/>
              <a:t> of the World Wide Web, 2004</a:t>
            </a:r>
            <a:endParaRPr lang="en-US" dirty="0"/>
          </a:p>
        </p:txBody>
      </p:sp>
      <p:sp>
        <p:nvSpPr>
          <p:cNvPr id="4" name="Slide Number Placeholder 3"/>
          <p:cNvSpPr>
            <a:spLocks noGrp="1"/>
          </p:cNvSpPr>
          <p:nvPr>
            <p:ph type="sldNum" sz="quarter" idx="10"/>
          </p:nvPr>
        </p:nvSpPr>
        <p:spPr/>
        <p:txBody>
          <a:bodyPr/>
          <a:lstStyle/>
          <a:p>
            <a:fld id="{D6C1BF2E-ED20-0F42-B096-E9CC55F351D0}" type="slidenum">
              <a:rPr lang="en-US" smtClean="0"/>
              <a:t>28</a:t>
            </a:fld>
            <a:endParaRPr lang="en-US"/>
          </a:p>
        </p:txBody>
      </p:sp>
    </p:spTree>
    <p:extLst>
      <p:ext uri="{BB962C8B-B14F-4D97-AF65-F5344CB8AC3E}">
        <p14:creationId xmlns:p14="http://schemas.microsoft.com/office/powerpoint/2010/main" val="24231874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June 2005</a:t>
            </a:r>
            <a:endParaRPr lang="en-US" dirty="0"/>
          </a:p>
        </p:txBody>
      </p:sp>
      <p:sp>
        <p:nvSpPr>
          <p:cNvPr id="4" name="Slide Number Placeholder 3"/>
          <p:cNvSpPr>
            <a:spLocks noGrp="1"/>
          </p:cNvSpPr>
          <p:nvPr>
            <p:ph type="sldNum" sz="quarter" idx="10"/>
          </p:nvPr>
        </p:nvSpPr>
        <p:spPr/>
        <p:txBody>
          <a:bodyPr/>
          <a:lstStyle/>
          <a:p>
            <a:fld id="{D6C1BF2E-ED20-0F42-B096-E9CC55F351D0}" type="slidenum">
              <a:rPr lang="en-US" smtClean="0"/>
              <a:t>29</a:t>
            </a:fld>
            <a:endParaRPr lang="en-US"/>
          </a:p>
        </p:txBody>
      </p:sp>
    </p:spTree>
    <p:extLst>
      <p:ext uri="{BB962C8B-B14F-4D97-AF65-F5344CB8AC3E}">
        <p14:creationId xmlns:p14="http://schemas.microsoft.com/office/powerpoint/2010/main" val="38425042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June 2005</a:t>
            </a:r>
            <a:endParaRPr lang="en-US" dirty="0"/>
          </a:p>
        </p:txBody>
      </p:sp>
      <p:sp>
        <p:nvSpPr>
          <p:cNvPr id="4" name="Slide Number Placeholder 3"/>
          <p:cNvSpPr>
            <a:spLocks noGrp="1"/>
          </p:cNvSpPr>
          <p:nvPr>
            <p:ph type="sldNum" sz="quarter" idx="10"/>
          </p:nvPr>
        </p:nvSpPr>
        <p:spPr/>
        <p:txBody>
          <a:bodyPr/>
          <a:lstStyle/>
          <a:p>
            <a:fld id="{D6C1BF2E-ED20-0F42-B096-E9CC55F351D0}" type="slidenum">
              <a:rPr lang="en-US" smtClean="0"/>
              <a:t>30</a:t>
            </a:fld>
            <a:endParaRPr lang="en-US"/>
          </a:p>
        </p:txBody>
      </p:sp>
    </p:spTree>
    <p:extLst>
      <p:ext uri="{BB962C8B-B14F-4D97-AF65-F5344CB8AC3E}">
        <p14:creationId xmlns:p14="http://schemas.microsoft.com/office/powerpoint/2010/main" val="38425042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June 2005</a:t>
            </a:r>
            <a:endParaRPr lang="en-US" dirty="0"/>
          </a:p>
        </p:txBody>
      </p:sp>
      <p:sp>
        <p:nvSpPr>
          <p:cNvPr id="4" name="Slide Number Placeholder 3"/>
          <p:cNvSpPr>
            <a:spLocks noGrp="1"/>
          </p:cNvSpPr>
          <p:nvPr>
            <p:ph type="sldNum" sz="quarter" idx="10"/>
          </p:nvPr>
        </p:nvSpPr>
        <p:spPr/>
        <p:txBody>
          <a:bodyPr/>
          <a:lstStyle/>
          <a:p>
            <a:fld id="{D6C1BF2E-ED20-0F42-B096-E9CC55F351D0}" type="slidenum">
              <a:rPr lang="en-US" smtClean="0"/>
              <a:t>31</a:t>
            </a:fld>
            <a:endParaRPr lang="en-US"/>
          </a:p>
        </p:txBody>
      </p:sp>
    </p:spTree>
    <p:extLst>
      <p:ext uri="{BB962C8B-B14F-4D97-AF65-F5344CB8AC3E}">
        <p14:creationId xmlns:p14="http://schemas.microsoft.com/office/powerpoint/2010/main" val="38425042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W3C Interest Group Note 2008</a:t>
            </a:r>
          </a:p>
          <a:p>
            <a:r>
              <a:rPr lang="en-US" dirty="0" smtClean="0"/>
              <a:t>Leo </a:t>
            </a:r>
            <a:r>
              <a:rPr lang="en-US" dirty="0" err="1" smtClean="0"/>
              <a:t>Sauermann</a:t>
            </a:r>
            <a:r>
              <a:rPr lang="en-US" dirty="0" smtClean="0"/>
              <a:t> and Richard </a:t>
            </a:r>
            <a:r>
              <a:rPr lang="en-US" dirty="0" err="1" smtClean="0"/>
              <a:t>Cyganiak</a:t>
            </a:r>
            <a:endParaRPr lang="en-US" dirty="0"/>
          </a:p>
        </p:txBody>
      </p:sp>
      <p:sp>
        <p:nvSpPr>
          <p:cNvPr id="4" name="Slide Number Placeholder 3"/>
          <p:cNvSpPr>
            <a:spLocks noGrp="1"/>
          </p:cNvSpPr>
          <p:nvPr>
            <p:ph type="sldNum" sz="quarter" idx="10"/>
          </p:nvPr>
        </p:nvSpPr>
        <p:spPr/>
        <p:txBody>
          <a:bodyPr/>
          <a:lstStyle/>
          <a:p>
            <a:fld id="{D6C1BF2E-ED20-0F42-B096-E9CC55F351D0}" type="slidenum">
              <a:rPr lang="en-US" smtClean="0"/>
              <a:t>32</a:t>
            </a:fld>
            <a:endParaRPr lang="en-US"/>
          </a:p>
        </p:txBody>
      </p:sp>
    </p:spTree>
    <p:extLst>
      <p:ext uri="{BB962C8B-B14F-4D97-AF65-F5344CB8AC3E}">
        <p14:creationId xmlns:p14="http://schemas.microsoft.com/office/powerpoint/2010/main" val="24974426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Accords with TBL’s view</a:t>
            </a:r>
          </a:p>
          <a:p>
            <a:endParaRPr lang="en-US" dirty="0" smtClean="0"/>
          </a:p>
          <a:p>
            <a:r>
              <a:rPr lang="en-US" dirty="0" smtClean="0"/>
              <a:t>Description is an</a:t>
            </a:r>
            <a:r>
              <a:rPr lang="en-US" baseline="0" dirty="0" smtClean="0"/>
              <a:t> information resource</a:t>
            </a:r>
            <a:endParaRPr lang="en-US" dirty="0"/>
          </a:p>
        </p:txBody>
      </p:sp>
      <p:sp>
        <p:nvSpPr>
          <p:cNvPr id="4" name="Slide Number Placeholder 3"/>
          <p:cNvSpPr>
            <a:spLocks noGrp="1"/>
          </p:cNvSpPr>
          <p:nvPr>
            <p:ph type="sldNum" sz="quarter" idx="10"/>
          </p:nvPr>
        </p:nvSpPr>
        <p:spPr/>
        <p:txBody>
          <a:bodyPr/>
          <a:lstStyle/>
          <a:p>
            <a:fld id="{D6C1BF2E-ED20-0F42-B096-E9CC55F351D0}" type="slidenum">
              <a:rPr lang="en-US" smtClean="0"/>
              <a:t>33</a:t>
            </a:fld>
            <a:endParaRPr lang="en-US"/>
          </a:p>
        </p:txBody>
      </p:sp>
    </p:spTree>
    <p:extLst>
      <p:ext uri="{BB962C8B-B14F-4D97-AF65-F5344CB8AC3E}">
        <p14:creationId xmlns:p14="http://schemas.microsoft.com/office/powerpoint/2010/main" val="521316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URIs are what makes the Web</a:t>
            </a:r>
            <a:r>
              <a:rPr lang="en-US" baseline="0" dirty="0" smtClean="0"/>
              <a:t> the Web.</a:t>
            </a:r>
          </a:p>
          <a:p>
            <a:endParaRPr lang="en-US" baseline="0" dirty="0" smtClean="0"/>
          </a:p>
          <a:p>
            <a:r>
              <a:rPr lang="en-US" baseline="0" dirty="0" smtClean="0"/>
              <a:t>Historically, there have been other protocols (ftp, </a:t>
            </a:r>
            <a:r>
              <a:rPr lang="en-US" baseline="0" dirty="0" err="1" smtClean="0"/>
              <a:t>etc</a:t>
            </a:r>
            <a:r>
              <a:rPr lang="en-US" baseline="0" dirty="0" smtClean="0"/>
              <a:t>)</a:t>
            </a:r>
          </a:p>
          <a:p>
            <a:endParaRPr lang="en-US" baseline="0" dirty="0" smtClean="0"/>
          </a:p>
          <a:p>
            <a:r>
              <a:rPr lang="en-US" baseline="0" dirty="0" smtClean="0"/>
              <a:t>Many formats, not all originating from the Web community.</a:t>
            </a:r>
            <a:endParaRPr lang="en-US" dirty="0"/>
          </a:p>
        </p:txBody>
      </p:sp>
      <p:sp>
        <p:nvSpPr>
          <p:cNvPr id="4" name="Slide Number Placeholder 3"/>
          <p:cNvSpPr>
            <a:spLocks noGrp="1"/>
          </p:cNvSpPr>
          <p:nvPr>
            <p:ph type="sldNum" sz="quarter" idx="10"/>
          </p:nvPr>
        </p:nvSpPr>
        <p:spPr/>
        <p:txBody>
          <a:bodyPr/>
          <a:lstStyle/>
          <a:p>
            <a:fld id="{D6C1BF2E-ED20-0F42-B096-E9CC55F351D0}" type="slidenum">
              <a:rPr lang="en-US" smtClean="0"/>
              <a:t>4</a:t>
            </a:fld>
            <a:endParaRPr lang="en-US"/>
          </a:p>
        </p:txBody>
      </p:sp>
    </p:spTree>
    <p:extLst>
      <p:ext uri="{BB962C8B-B14F-4D97-AF65-F5344CB8AC3E}">
        <p14:creationId xmlns:p14="http://schemas.microsoft.com/office/powerpoint/2010/main" val="4326434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C1BF2E-ED20-0F42-B096-E9CC55F351D0}" type="slidenum">
              <a:rPr lang="en-US" smtClean="0"/>
              <a:t>36</a:t>
            </a:fld>
            <a:endParaRPr lang="en-US"/>
          </a:p>
        </p:txBody>
      </p:sp>
    </p:spTree>
    <p:extLst>
      <p:ext uri="{BB962C8B-B14F-4D97-AF65-F5344CB8AC3E}">
        <p14:creationId xmlns:p14="http://schemas.microsoft.com/office/powerpoint/2010/main" val="5739300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Currently where the debate is happening</a:t>
            </a:r>
            <a:endParaRPr lang="en-US" dirty="0"/>
          </a:p>
        </p:txBody>
      </p:sp>
      <p:sp>
        <p:nvSpPr>
          <p:cNvPr id="4" name="Slide Number Placeholder 3"/>
          <p:cNvSpPr>
            <a:spLocks noGrp="1"/>
          </p:cNvSpPr>
          <p:nvPr>
            <p:ph type="sldNum" sz="quarter" idx="10"/>
          </p:nvPr>
        </p:nvSpPr>
        <p:spPr/>
        <p:txBody>
          <a:bodyPr/>
          <a:lstStyle/>
          <a:p>
            <a:fld id="{D6C1BF2E-ED20-0F42-B096-E9CC55F351D0}" type="slidenum">
              <a:rPr lang="en-US" smtClean="0"/>
              <a:t>39</a:t>
            </a:fld>
            <a:endParaRPr lang="en-US"/>
          </a:p>
        </p:txBody>
      </p:sp>
    </p:spTree>
    <p:extLst>
      <p:ext uri="{BB962C8B-B14F-4D97-AF65-F5344CB8AC3E}">
        <p14:creationId xmlns:p14="http://schemas.microsoft.com/office/powerpoint/2010/main" val="27823479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C1BF2E-ED20-0F42-B096-E9CC55F351D0}" type="slidenum">
              <a:rPr lang="en-US" smtClean="0"/>
              <a:t>41</a:t>
            </a:fld>
            <a:endParaRPr lang="en-US"/>
          </a:p>
        </p:txBody>
      </p:sp>
    </p:spTree>
    <p:extLst>
      <p:ext uri="{BB962C8B-B14F-4D97-AF65-F5344CB8AC3E}">
        <p14:creationId xmlns:p14="http://schemas.microsoft.com/office/powerpoint/2010/main" val="34038326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URI, URI2 could be the same</a:t>
            </a:r>
            <a:endParaRPr lang="en-US" dirty="0"/>
          </a:p>
        </p:txBody>
      </p:sp>
      <p:sp>
        <p:nvSpPr>
          <p:cNvPr id="4" name="Slide Number Placeholder 3"/>
          <p:cNvSpPr>
            <a:spLocks noGrp="1"/>
          </p:cNvSpPr>
          <p:nvPr>
            <p:ph type="sldNum" sz="quarter" idx="10"/>
          </p:nvPr>
        </p:nvSpPr>
        <p:spPr/>
        <p:txBody>
          <a:bodyPr/>
          <a:lstStyle/>
          <a:p>
            <a:fld id="{D6C1BF2E-ED20-0F42-B096-E9CC55F351D0}" type="slidenum">
              <a:rPr lang="en-US" smtClean="0"/>
              <a:t>47</a:t>
            </a:fld>
            <a:endParaRPr lang="en-US"/>
          </a:p>
        </p:txBody>
      </p:sp>
    </p:spTree>
    <p:extLst>
      <p:ext uri="{BB962C8B-B14F-4D97-AF65-F5344CB8AC3E}">
        <p14:creationId xmlns:p14="http://schemas.microsoft.com/office/powerpoint/2010/main" val="26276848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TAG Issue – what do TAG do</a:t>
            </a:r>
            <a:endParaRPr lang="en-US" dirty="0"/>
          </a:p>
        </p:txBody>
      </p:sp>
      <p:sp>
        <p:nvSpPr>
          <p:cNvPr id="4" name="Slide Number Placeholder 3"/>
          <p:cNvSpPr>
            <a:spLocks noGrp="1"/>
          </p:cNvSpPr>
          <p:nvPr>
            <p:ph type="sldNum" sz="quarter" idx="10"/>
          </p:nvPr>
        </p:nvSpPr>
        <p:spPr/>
        <p:txBody>
          <a:bodyPr/>
          <a:lstStyle/>
          <a:p>
            <a:fld id="{D6C1BF2E-ED20-0F42-B096-E9CC55F351D0}" type="slidenum">
              <a:rPr lang="en-US" smtClean="0"/>
              <a:t>49</a:t>
            </a:fld>
            <a:endParaRPr lang="en-US"/>
          </a:p>
        </p:txBody>
      </p:sp>
    </p:spTree>
    <p:extLst>
      <p:ext uri="{BB962C8B-B14F-4D97-AF65-F5344CB8AC3E}">
        <p14:creationId xmlns:p14="http://schemas.microsoft.com/office/powerpoint/2010/main" val="34038326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understand the problems faced by the W3C,</a:t>
            </a:r>
            <a:r>
              <a:rPr lang="en-US" baseline="0" dirty="0" smtClean="0"/>
              <a:t> need to look at some history.</a:t>
            </a:r>
          </a:p>
          <a:p>
            <a:endParaRPr lang="en-US" baseline="0" dirty="0" smtClean="0"/>
          </a:p>
          <a:p>
            <a:r>
              <a:rPr lang="en-US" baseline="0" dirty="0" smtClean="0"/>
              <a:t>Part of the problem is that there’s a 20 year legacy…</a:t>
            </a:r>
            <a:endParaRPr lang="en-US" dirty="0"/>
          </a:p>
        </p:txBody>
      </p:sp>
      <p:sp>
        <p:nvSpPr>
          <p:cNvPr id="4" name="Slide Number Placeholder 3"/>
          <p:cNvSpPr>
            <a:spLocks noGrp="1"/>
          </p:cNvSpPr>
          <p:nvPr>
            <p:ph type="sldNum" sz="quarter" idx="10"/>
          </p:nvPr>
        </p:nvSpPr>
        <p:spPr/>
        <p:txBody>
          <a:bodyPr/>
          <a:lstStyle/>
          <a:p>
            <a:fld id="{D6C1BF2E-ED20-0F42-B096-E9CC55F351D0}" type="slidenum">
              <a:rPr lang="en-US" smtClean="0"/>
              <a:t>5</a:t>
            </a:fld>
            <a:endParaRPr lang="en-US"/>
          </a:p>
        </p:txBody>
      </p:sp>
    </p:spTree>
    <p:extLst>
      <p:ext uri="{BB962C8B-B14F-4D97-AF65-F5344CB8AC3E}">
        <p14:creationId xmlns:p14="http://schemas.microsoft.com/office/powerpoint/2010/main" val="34038326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understand the problems faced by the W3C,</a:t>
            </a:r>
            <a:r>
              <a:rPr lang="en-US" baseline="0" dirty="0" smtClean="0"/>
              <a:t> need to look at some history</a:t>
            </a:r>
            <a:endParaRPr lang="en-US" dirty="0"/>
          </a:p>
        </p:txBody>
      </p:sp>
      <p:sp>
        <p:nvSpPr>
          <p:cNvPr id="4" name="Slide Number Placeholder 3"/>
          <p:cNvSpPr>
            <a:spLocks noGrp="1"/>
          </p:cNvSpPr>
          <p:nvPr>
            <p:ph type="sldNum" sz="quarter" idx="10"/>
          </p:nvPr>
        </p:nvSpPr>
        <p:spPr/>
        <p:txBody>
          <a:bodyPr/>
          <a:lstStyle/>
          <a:p>
            <a:fld id="{D6C1BF2E-ED20-0F42-B096-E9CC55F351D0}" type="slidenum">
              <a:rPr lang="en-US" smtClean="0"/>
              <a:t>7</a:t>
            </a:fld>
            <a:endParaRPr lang="en-US"/>
          </a:p>
        </p:txBody>
      </p:sp>
    </p:spTree>
    <p:extLst>
      <p:ext uri="{BB962C8B-B14F-4D97-AF65-F5344CB8AC3E}">
        <p14:creationId xmlns:p14="http://schemas.microsoft.com/office/powerpoint/2010/main" val="34038326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C1BF2E-ED20-0F42-B096-E9CC55F351D0}" type="slidenum">
              <a:rPr lang="en-US" smtClean="0"/>
              <a:t>8</a:t>
            </a:fld>
            <a:endParaRPr lang="en-US"/>
          </a:p>
        </p:txBody>
      </p:sp>
    </p:spTree>
    <p:extLst>
      <p:ext uri="{BB962C8B-B14F-4D97-AF65-F5344CB8AC3E}">
        <p14:creationId xmlns:p14="http://schemas.microsoft.com/office/powerpoint/2010/main" val="6005643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C1BF2E-ED20-0F42-B096-E9CC55F351D0}" type="slidenum">
              <a:rPr lang="en-US" smtClean="0"/>
              <a:t>9</a:t>
            </a:fld>
            <a:endParaRPr lang="en-US"/>
          </a:p>
        </p:txBody>
      </p:sp>
    </p:spTree>
    <p:extLst>
      <p:ext uri="{BB962C8B-B14F-4D97-AF65-F5344CB8AC3E}">
        <p14:creationId xmlns:p14="http://schemas.microsoft.com/office/powerpoint/2010/main" val="3213924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understand the problems faced by the W3C,</a:t>
            </a:r>
            <a:r>
              <a:rPr lang="en-US" baseline="0" dirty="0" smtClean="0"/>
              <a:t> need to look at some history</a:t>
            </a:r>
            <a:endParaRPr lang="en-US" dirty="0"/>
          </a:p>
        </p:txBody>
      </p:sp>
      <p:sp>
        <p:nvSpPr>
          <p:cNvPr id="4" name="Slide Number Placeholder 3"/>
          <p:cNvSpPr>
            <a:spLocks noGrp="1"/>
          </p:cNvSpPr>
          <p:nvPr>
            <p:ph type="sldNum" sz="quarter" idx="10"/>
          </p:nvPr>
        </p:nvSpPr>
        <p:spPr/>
        <p:txBody>
          <a:bodyPr/>
          <a:lstStyle/>
          <a:p>
            <a:fld id="{D6C1BF2E-ED20-0F42-B096-E9CC55F351D0}" type="slidenum">
              <a:rPr lang="en-US" smtClean="0"/>
              <a:t>11</a:t>
            </a:fld>
            <a:endParaRPr lang="en-US"/>
          </a:p>
        </p:txBody>
      </p:sp>
    </p:spTree>
    <p:extLst>
      <p:ext uri="{BB962C8B-B14F-4D97-AF65-F5344CB8AC3E}">
        <p14:creationId xmlns:p14="http://schemas.microsoft.com/office/powerpoint/2010/main" val="34038326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understand the problems faced by the W3C,</a:t>
            </a:r>
            <a:r>
              <a:rPr lang="en-US" baseline="0" dirty="0" smtClean="0"/>
              <a:t> need to look at some history</a:t>
            </a:r>
            <a:endParaRPr lang="en-US" dirty="0"/>
          </a:p>
        </p:txBody>
      </p:sp>
      <p:sp>
        <p:nvSpPr>
          <p:cNvPr id="4" name="Slide Number Placeholder 3"/>
          <p:cNvSpPr>
            <a:spLocks noGrp="1"/>
          </p:cNvSpPr>
          <p:nvPr>
            <p:ph type="sldNum" sz="quarter" idx="10"/>
          </p:nvPr>
        </p:nvSpPr>
        <p:spPr/>
        <p:txBody>
          <a:bodyPr/>
          <a:lstStyle/>
          <a:p>
            <a:fld id="{D6C1BF2E-ED20-0F42-B096-E9CC55F351D0}" type="slidenum">
              <a:rPr lang="en-US" smtClean="0"/>
              <a:t>19</a:t>
            </a:fld>
            <a:endParaRPr lang="en-US"/>
          </a:p>
        </p:txBody>
      </p:sp>
    </p:spTree>
    <p:extLst>
      <p:ext uri="{BB962C8B-B14F-4D97-AF65-F5344CB8AC3E}">
        <p14:creationId xmlns:p14="http://schemas.microsoft.com/office/powerpoint/2010/main" val="34038326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C488080A-DE7E-E34F-86E4-0042DB803564}" type="slidenum">
              <a:rPr lang="en-GB"/>
              <a:pPr/>
              <a:t>20</a:t>
            </a:fld>
            <a:endParaRPr lang="en-GB"/>
          </a:p>
        </p:txBody>
      </p:sp>
      <p:sp>
        <p:nvSpPr>
          <p:cNvPr id="83971" name="Rectangle 2"/>
          <p:cNvSpPr>
            <a:spLocks noGrp="1" noRot="1" noChangeAspect="1" noChangeArrowheads="1" noTextEdit="1"/>
          </p:cNvSpPr>
          <p:nvPr>
            <p:ph type="sldImg"/>
          </p:nvPr>
        </p:nvSpPr>
        <p:spPr>
          <a:solidFill>
            <a:srgbClr val="FFFFFF"/>
          </a:solidFill>
          <a:ln/>
        </p:spPr>
      </p:sp>
      <p:sp>
        <p:nvSpPr>
          <p:cNvPr id="83972"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GB" dirty="0" smtClean="0">
                <a:latin typeface="Arial" charset="0"/>
                <a:ea typeface="ＭＳ Ｐゴシック" charset="-128"/>
                <a:cs typeface="ＭＳ Ｐゴシック" charset="-128"/>
              </a:rPr>
              <a:t>Everything means everything – not just Web documents</a:t>
            </a:r>
            <a:endParaRPr lang="en-GB" dirty="0">
              <a:latin typeface="Arial" charset="0"/>
              <a:ea typeface="ＭＳ Ｐゴシック" charset="-128"/>
              <a:cs typeface="ＭＳ Ｐゴシック"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gradFill rotWithShape="1">
          <a:gsLst>
            <a:gs pos="0">
              <a:srgbClr val="014359"/>
            </a:gs>
            <a:gs pos="50000">
              <a:srgbClr val="014359"/>
            </a:gs>
            <a:gs pos="100000">
              <a:srgbClr val="007275"/>
            </a:gs>
          </a:gsLst>
          <a:lin ang="5400000"/>
        </a:gradFill>
        <a:effectLst/>
      </p:bgPr>
    </p:bg>
    <p:spTree>
      <p:nvGrpSpPr>
        <p:cNvPr id="1" name=""/>
        <p:cNvGrpSpPr/>
        <p:nvPr/>
      </p:nvGrpSpPr>
      <p:grpSpPr>
        <a:xfrm>
          <a:off x="0" y="0"/>
          <a:ext cx="0" cy="0"/>
          <a:chOff x="0" y="0"/>
          <a:chExt cx="0" cy="0"/>
        </a:xfrm>
      </p:grpSpPr>
      <p:sp>
        <p:nvSpPr>
          <p:cNvPr id="10242" name="Rectangle 1026"/>
          <p:cNvSpPr>
            <a:spLocks noGrp="1" noChangeArrowheads="1"/>
          </p:cNvSpPr>
          <p:nvPr>
            <p:ph type="ctrTitle"/>
          </p:nvPr>
        </p:nvSpPr>
        <p:spPr>
          <a:xfrm>
            <a:off x="323999" y="1700213"/>
            <a:ext cx="8496000" cy="2160587"/>
          </a:xfrm>
        </p:spPr>
        <p:txBody>
          <a:bodyPr lIns="91440" anchor="b"/>
          <a:lstStyle>
            <a:lvl1pPr algn="l">
              <a:defRPr sz="7200">
                <a:solidFill>
                  <a:schemeClr val="bg1"/>
                </a:solidFill>
              </a:defRPr>
            </a:lvl1pPr>
          </a:lstStyle>
          <a:p>
            <a:r>
              <a:rPr lang="en-GB" smtClean="0"/>
              <a:t>Click to edit Master title style</a:t>
            </a:r>
            <a:endParaRPr lang="en-GB" dirty="0"/>
          </a:p>
        </p:txBody>
      </p:sp>
      <p:sp>
        <p:nvSpPr>
          <p:cNvPr id="10243" name="Rectangle 1027"/>
          <p:cNvSpPr>
            <a:spLocks noGrp="1" noChangeArrowheads="1"/>
          </p:cNvSpPr>
          <p:nvPr>
            <p:ph type="subTitle" idx="1"/>
          </p:nvPr>
        </p:nvSpPr>
        <p:spPr>
          <a:xfrm>
            <a:off x="324000" y="3860800"/>
            <a:ext cx="8496000" cy="1946275"/>
          </a:xfrm>
        </p:spPr>
        <p:txBody>
          <a:bodyPr lIns="91440"/>
          <a:lstStyle>
            <a:lvl1pPr marL="0" indent="0">
              <a:buFontTx/>
              <a:buNone/>
              <a:defRPr sz="3600">
                <a:solidFill>
                  <a:srgbClr val="B1D3D6"/>
                </a:solidFill>
              </a:defRPr>
            </a:lvl1pPr>
          </a:lstStyle>
          <a:p>
            <a:r>
              <a:rPr lang="en-GB" smtClean="0"/>
              <a:t>Click to edit Master subtitle style</a:t>
            </a:r>
            <a:endParaRPr lang="en-GB" dirty="0"/>
          </a:p>
        </p:txBody>
      </p:sp>
      <p:pic>
        <p:nvPicPr>
          <p:cNvPr id="5" name="Picture 1033" descr="white_logo"/>
          <p:cNvPicPr>
            <a:picLocks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051550" y="381000"/>
            <a:ext cx="2695575" cy="584200"/>
          </a:xfrm>
          <a:prstGeom prst="rect">
            <a:avLst/>
          </a:prstGeom>
          <a:noFill/>
          <a:extLst>
            <a:ext uri="{909E8E84-426E-40dd-AFC4-6F175D3DCCD1}">
              <a14:hiddenFill xmlns:a14="http://schemas.microsoft.com/office/drawing/2010/main">
                <a:solidFill>
                  <a:srgbClr val="FFFFFF"/>
                </a:solidFill>
              </a14:hiddenFill>
            </a:ext>
          </a:extLst>
        </p:spPr>
      </p:pic>
      <p:sp>
        <p:nvSpPr>
          <p:cNvPr id="19" name="Text Placeholder 18"/>
          <p:cNvSpPr>
            <a:spLocks noGrp="1"/>
          </p:cNvSpPr>
          <p:nvPr>
            <p:ph type="body" sz="quarter" idx="10" hasCustomPrompt="1"/>
          </p:nvPr>
        </p:nvSpPr>
        <p:spPr>
          <a:xfrm>
            <a:off x="324000" y="5807075"/>
            <a:ext cx="8496000" cy="882860"/>
          </a:xfrm>
        </p:spPr>
        <p:txBody>
          <a:bodyPr/>
          <a:lstStyle>
            <a:lvl1pPr marL="90000" indent="0">
              <a:spcAft>
                <a:spcPts val="0"/>
              </a:spcAft>
              <a:buNone/>
              <a:defRPr sz="2000" baseline="0">
                <a:solidFill>
                  <a:srgbClr val="B1D3D6"/>
                </a:solidFill>
              </a:defRPr>
            </a:lvl1pPr>
          </a:lstStyle>
          <a:p>
            <a:pPr lvl="0"/>
            <a:r>
              <a:rPr lang="en-US" dirty="0" smtClean="0"/>
              <a:t>Click to add author </a:t>
            </a:r>
            <a:br>
              <a:rPr lang="en-US" dirty="0" smtClean="0"/>
            </a:br>
            <a:r>
              <a:rPr lang="en-US" dirty="0" smtClean="0"/>
              <a:t>and date</a:t>
            </a:r>
          </a:p>
        </p:txBody>
      </p:sp>
      <p:pic>
        <p:nvPicPr>
          <p:cNvPr id="6" name="Picture 5" descr="Electronics_and_Computer_Science_BLACK-2.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3999" y="381000"/>
            <a:ext cx="2163119" cy="58420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8" name="Picture 7" descr="marine_blue _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615113" y="381000"/>
            <a:ext cx="2160587" cy="4667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lvl1pPr>
              <a:defRPr sz="3200"/>
            </a:lvl1pPr>
          </a:lstStyle>
          <a:p>
            <a:r>
              <a:rPr lang="en-GB" smtClean="0"/>
              <a:t>Click to edit Master title style</a:t>
            </a:r>
            <a:endParaRPr lang="en-US" dirty="0"/>
          </a:p>
        </p:txBody>
      </p:sp>
      <p:sp>
        <p:nvSpPr>
          <p:cNvPr id="10" name="Date Placeholder 9"/>
          <p:cNvSpPr>
            <a:spLocks noGrp="1"/>
          </p:cNvSpPr>
          <p:nvPr>
            <p:ph type="dt" sz="half" idx="10"/>
          </p:nvPr>
        </p:nvSpPr>
        <p:spPr/>
        <p:txBody>
          <a:bodyPr/>
          <a:lstStyle/>
          <a:p>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03AC6681-E0FD-2C4C-B392-04A572FD2AAE}" type="slidenum">
              <a:rPr lang="en-US" smtClean="0"/>
              <a:pPr/>
              <a:t>‹#›</a:t>
            </a:fld>
            <a:endParaRPr lang="en-US" dirty="0"/>
          </a:p>
        </p:txBody>
      </p:sp>
      <p:sp>
        <p:nvSpPr>
          <p:cNvPr id="13" name="Rectangle 3"/>
          <p:cNvSpPr>
            <a:spLocks noGrp="1" noChangeArrowheads="1"/>
          </p:cNvSpPr>
          <p:nvPr>
            <p:ph idx="1"/>
          </p:nvPr>
        </p:nvSpPr>
        <p:spPr bwMode="auto">
          <a:xfrm>
            <a:off x="324000" y="1692000"/>
            <a:ext cx="8496000" cy="4469088"/>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a:lnSpc>
                <a:spcPct val="100000"/>
              </a:lnSpc>
              <a:spcAft>
                <a:spcPts val="1800"/>
              </a:spcAft>
              <a:defRPr/>
            </a:lvl1pPr>
            <a:lvl2pPr marL="540000" indent="-180000">
              <a:lnSpc>
                <a:spcPct val="100000"/>
              </a:lnSpc>
              <a:spcAft>
                <a:spcPts val="1200"/>
              </a:spcAft>
              <a:buFont typeface="Lucida Grande"/>
              <a:buChar char="–"/>
              <a:defRPr/>
            </a:lvl2pPr>
            <a:lvl3pPr marL="810000" indent="-180000">
              <a:lnSpc>
                <a:spcPct val="100000"/>
              </a:lnSpc>
              <a:spcAft>
                <a:spcPts val="1200"/>
              </a:spcAft>
              <a:buFont typeface="Lucida Grande"/>
              <a:buChar char="–"/>
              <a:defRPr/>
            </a:lvl3pPr>
            <a:lvl4pPr marL="1080000" indent="-180000">
              <a:lnSpc>
                <a:spcPct val="100000"/>
              </a:lnSpc>
              <a:spcAft>
                <a:spcPts val="1200"/>
              </a:spcAft>
              <a:buFont typeface="Lucida Grande"/>
              <a:buChar char="–"/>
              <a:defRPr/>
            </a:lvl4pPr>
            <a:lvl5pPr marL="1350000" indent="-180000">
              <a:lnSpc>
                <a:spcPct val="100000"/>
              </a:lnSpc>
              <a:spcAft>
                <a:spcPts val="1200"/>
              </a:spcAft>
              <a:buFont typeface="Lucida Grande"/>
              <a:buChar char="–"/>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gradFill flip="none" rotWithShape="1">
          <a:gsLst>
            <a:gs pos="0">
              <a:srgbClr val="007275"/>
            </a:gs>
            <a:gs pos="100000">
              <a:srgbClr val="008CAC"/>
            </a:gs>
            <a:gs pos="50000">
              <a:srgbClr val="007275"/>
            </a:gs>
          </a:gsLst>
          <a:lin ang="54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000" y="1700214"/>
            <a:ext cx="8496000" cy="4113268"/>
          </a:xfrm>
        </p:spPr>
        <p:txBody>
          <a:bodyPr anchor="ctr"/>
          <a:lstStyle>
            <a:lvl1pPr algn="r">
              <a:defRPr sz="7200" b="0" i="0" cap="none">
                <a:solidFill>
                  <a:schemeClr val="bg1"/>
                </a:solidFill>
              </a:defRPr>
            </a:lvl1pPr>
          </a:lstStyle>
          <a:p>
            <a:r>
              <a:rPr lang="en-GB" smtClean="0"/>
              <a:t>Click to edit Master title style</a:t>
            </a:r>
            <a:endParaRPr lang="en-US" dirty="0"/>
          </a:p>
        </p:txBody>
      </p:sp>
      <p:pic>
        <p:nvPicPr>
          <p:cNvPr id="9" name="Picture 1033" descr="white_logo"/>
          <p:cNvPicPr>
            <a:picLocks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638925" y="381000"/>
            <a:ext cx="2139950" cy="4651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Section Header">
    <p:bg>
      <p:bgPr>
        <a:gradFill flip="none" rotWithShape="1">
          <a:gsLst>
            <a:gs pos="0">
              <a:srgbClr val="007275"/>
            </a:gs>
            <a:gs pos="100000">
              <a:srgbClr val="008CAC"/>
            </a:gs>
            <a:gs pos="50000">
              <a:srgbClr val="007275"/>
            </a:gs>
          </a:gsLst>
          <a:lin ang="5400000" scaled="0"/>
          <a:tileRect/>
        </a:gradFill>
        <a:effectLst/>
      </p:bgPr>
    </p:bg>
    <p:spTree>
      <p:nvGrpSpPr>
        <p:cNvPr id="1" name=""/>
        <p:cNvGrpSpPr/>
        <p:nvPr/>
      </p:nvGrpSpPr>
      <p:grpSpPr>
        <a:xfrm>
          <a:off x="0" y="0"/>
          <a:ext cx="0" cy="0"/>
          <a:chOff x="0" y="0"/>
          <a:chExt cx="0" cy="0"/>
        </a:xfrm>
      </p:grpSpPr>
      <p:sp>
        <p:nvSpPr>
          <p:cNvPr id="12" name="Picture Placeholder 11"/>
          <p:cNvSpPr>
            <a:spLocks noGrp="1"/>
          </p:cNvSpPr>
          <p:nvPr>
            <p:ph type="pic" sz="quarter" idx="14"/>
          </p:nvPr>
        </p:nvSpPr>
        <p:spPr>
          <a:xfrm>
            <a:off x="0" y="0"/>
            <a:ext cx="9144000" cy="6858000"/>
          </a:xfrm>
        </p:spPr>
        <p:txBody>
          <a:bodyPr/>
          <a:lstStyle>
            <a:lvl1pPr marL="90000" indent="0">
              <a:buNone/>
              <a:defRPr>
                <a:solidFill>
                  <a:srgbClr val="FFFFFF"/>
                </a:solidFill>
              </a:defRPr>
            </a:lvl1pPr>
          </a:lstStyle>
          <a:p>
            <a:r>
              <a:rPr lang="en-GB" smtClean="0"/>
              <a:t>Drag picture to placeholder or click icon to add</a:t>
            </a:r>
            <a:endParaRPr lang="en-US" dirty="0"/>
          </a:p>
        </p:txBody>
      </p:sp>
      <p:sp>
        <p:nvSpPr>
          <p:cNvPr id="2" name="Title 1"/>
          <p:cNvSpPr>
            <a:spLocks noGrp="1"/>
          </p:cNvSpPr>
          <p:nvPr>
            <p:ph type="title"/>
          </p:nvPr>
        </p:nvSpPr>
        <p:spPr>
          <a:xfrm>
            <a:off x="324000" y="4406900"/>
            <a:ext cx="8496000" cy="1362075"/>
          </a:xfrm>
          <a:effectLst>
            <a:outerShdw blurRad="76200" dist="12700" dir="2700000" algn="tl" rotWithShape="0">
              <a:prstClr val="black"/>
            </a:outerShdw>
          </a:effectLst>
        </p:spPr>
        <p:txBody>
          <a:bodyPr/>
          <a:lstStyle>
            <a:lvl1pPr algn="l">
              <a:defRPr sz="4800" b="0" i="0" cap="none">
                <a:solidFill>
                  <a:srgbClr val="FFFFFF"/>
                </a:solidFill>
              </a:defRPr>
            </a:lvl1pPr>
          </a:lstStyle>
          <a:p>
            <a:r>
              <a:rPr lang="en-GB" smtClean="0"/>
              <a:t>Click to edit Master title style</a:t>
            </a:r>
            <a:endParaRPr lang="en-US" dirty="0"/>
          </a:p>
        </p:txBody>
      </p:sp>
      <p:sp>
        <p:nvSpPr>
          <p:cNvPr id="5" name="Text Placeholder 2"/>
          <p:cNvSpPr>
            <a:spLocks noGrp="1"/>
          </p:cNvSpPr>
          <p:nvPr>
            <p:ph type="body" idx="1" hasCustomPrompt="1"/>
          </p:nvPr>
        </p:nvSpPr>
        <p:spPr>
          <a:xfrm>
            <a:off x="324000" y="5768975"/>
            <a:ext cx="8496000" cy="395288"/>
          </a:xfrm>
          <a:effectLst>
            <a:outerShdw blurRad="76200" dist="12700" dir="2700000" algn="tl" rotWithShape="0">
              <a:prstClr val="black"/>
            </a:outerShdw>
          </a:effectLst>
        </p:spPr>
        <p:txBody>
          <a:bodyPr anchor="b"/>
          <a:lstStyle>
            <a:lvl1pPr marL="0" indent="0">
              <a:buNone/>
              <a:defRPr sz="1600" b="1">
                <a:solidFill>
                  <a:srgbClr val="FFFFFF"/>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dirty="0" smtClean="0"/>
              <a:t>Click to add image URI</a:t>
            </a:r>
          </a:p>
        </p:txBody>
      </p:sp>
    </p:spTree>
    <p:extLst>
      <p:ext uri="{BB962C8B-B14F-4D97-AF65-F5344CB8AC3E}">
        <p14:creationId xmlns:p14="http://schemas.microsoft.com/office/powerpoint/2010/main" val="2850557122"/>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24000" y="1682750"/>
            <a:ext cx="4095600" cy="4489450"/>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Content Placeholder 3"/>
          <p:cNvSpPr>
            <a:spLocks noGrp="1"/>
          </p:cNvSpPr>
          <p:nvPr>
            <p:ph sz="half" idx="2"/>
          </p:nvPr>
        </p:nvSpPr>
        <p:spPr>
          <a:xfrm>
            <a:off x="4724400" y="1682750"/>
            <a:ext cx="4095600" cy="4489449"/>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pic>
        <p:nvPicPr>
          <p:cNvPr id="11" name="Picture 7" descr="marine_blue _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615113" y="381000"/>
            <a:ext cx="2160587" cy="4667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GB" smtClean="0"/>
              <a:t>Click to edit Master title style</a:t>
            </a:r>
            <a:endParaRPr lang="en-US" dirty="0"/>
          </a:p>
        </p:txBody>
      </p:sp>
      <p:sp>
        <p:nvSpPr>
          <p:cNvPr id="8" name="Date Placeholder 7"/>
          <p:cNvSpPr>
            <a:spLocks noGrp="1"/>
          </p:cNvSpPr>
          <p:nvPr>
            <p:ph type="dt" sz="half" idx="10"/>
          </p:nvPr>
        </p:nvSpPr>
        <p:spPr/>
        <p:txBody>
          <a:bodyPr/>
          <a:lstStyle/>
          <a:p>
            <a:endParaRPr lang="en-US" dirty="0"/>
          </a:p>
        </p:txBody>
      </p:sp>
      <p:sp>
        <p:nvSpPr>
          <p:cNvPr id="12" name="Footer Placeholder 11"/>
          <p:cNvSpPr>
            <a:spLocks noGrp="1"/>
          </p:cNvSpPr>
          <p:nvPr>
            <p:ph type="ftr" sz="quarter" idx="11"/>
          </p:nvPr>
        </p:nvSpPr>
        <p:spPr/>
        <p:txBody>
          <a:bodyPr/>
          <a:lstStyle/>
          <a:p>
            <a:endParaRPr lang="en-US" dirty="0"/>
          </a:p>
        </p:txBody>
      </p:sp>
      <p:sp>
        <p:nvSpPr>
          <p:cNvPr id="13" name="Slide Number Placeholder 12"/>
          <p:cNvSpPr>
            <a:spLocks noGrp="1"/>
          </p:cNvSpPr>
          <p:nvPr>
            <p:ph type="sldNum" sz="quarter" idx="12"/>
          </p:nvPr>
        </p:nvSpPr>
        <p:spPr/>
        <p:txBody>
          <a:bodyPr/>
          <a:lstStyle/>
          <a:p>
            <a:fld id="{03AC6681-E0FD-2C4C-B392-04A572FD2AA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24000" y="1682750"/>
            <a:ext cx="4095600"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324000" y="2322511"/>
            <a:ext cx="4095600" cy="3849689"/>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5" name="Text Placeholder 4"/>
          <p:cNvSpPr>
            <a:spLocks noGrp="1"/>
          </p:cNvSpPr>
          <p:nvPr>
            <p:ph type="body" sz="quarter" idx="3"/>
          </p:nvPr>
        </p:nvSpPr>
        <p:spPr>
          <a:xfrm>
            <a:off x="4724399" y="1682750"/>
            <a:ext cx="4094164"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724399" y="2322511"/>
            <a:ext cx="4094164" cy="3849690"/>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pic>
        <p:nvPicPr>
          <p:cNvPr id="12" name="Picture 7" descr="marine_blue _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615113" y="381000"/>
            <a:ext cx="2160587" cy="4667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GB" smtClean="0"/>
              <a:t>Click to edit Master title style</a:t>
            </a:r>
            <a:endParaRPr lang="en-US" dirty="0"/>
          </a:p>
        </p:txBody>
      </p:sp>
      <p:sp>
        <p:nvSpPr>
          <p:cNvPr id="13" name="Date Placeholder 12"/>
          <p:cNvSpPr>
            <a:spLocks noGrp="1"/>
          </p:cNvSpPr>
          <p:nvPr>
            <p:ph type="dt" sz="half" idx="10"/>
          </p:nvPr>
        </p:nvSpPr>
        <p:spPr/>
        <p:txBody>
          <a:bodyPr/>
          <a:lstStyle/>
          <a:p>
            <a:endParaRPr lang="en-US" dirty="0"/>
          </a:p>
        </p:txBody>
      </p:sp>
      <p:sp>
        <p:nvSpPr>
          <p:cNvPr id="14" name="Footer Placeholder 13"/>
          <p:cNvSpPr>
            <a:spLocks noGrp="1"/>
          </p:cNvSpPr>
          <p:nvPr>
            <p:ph type="ftr" sz="quarter" idx="11"/>
          </p:nvPr>
        </p:nvSpPr>
        <p:spPr/>
        <p:txBody>
          <a:bodyPr/>
          <a:lstStyle/>
          <a:p>
            <a:endParaRPr lang="en-US" dirty="0"/>
          </a:p>
        </p:txBody>
      </p:sp>
      <p:sp>
        <p:nvSpPr>
          <p:cNvPr id="15" name="Slide Number Placeholder 14"/>
          <p:cNvSpPr>
            <a:spLocks noGrp="1"/>
          </p:cNvSpPr>
          <p:nvPr>
            <p:ph type="sldNum" sz="quarter" idx="12"/>
          </p:nvPr>
        </p:nvSpPr>
        <p:spPr/>
        <p:txBody>
          <a:bodyPr/>
          <a:lstStyle/>
          <a:p>
            <a:fld id="{03AC6681-E0FD-2C4C-B392-04A572FD2AA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3" name="Table Placeholder 2"/>
          <p:cNvSpPr>
            <a:spLocks noGrp="1"/>
          </p:cNvSpPr>
          <p:nvPr>
            <p:ph type="tbl" idx="1"/>
          </p:nvPr>
        </p:nvSpPr>
        <p:spPr>
          <a:xfrm>
            <a:off x="324000" y="1682750"/>
            <a:ext cx="8496000" cy="4489450"/>
          </a:xfrm>
        </p:spPr>
        <p:txBody>
          <a:bodyPr/>
          <a:lstStyle/>
          <a:p>
            <a:pPr lvl="0"/>
            <a:r>
              <a:rPr lang="en-GB" noProof="0" smtClean="0"/>
              <a:t>Click icon to add table</a:t>
            </a:r>
            <a:endParaRPr lang="en-US" noProof="0" dirty="0" smtClean="0"/>
          </a:p>
        </p:txBody>
      </p:sp>
      <p:pic>
        <p:nvPicPr>
          <p:cNvPr id="9" name="Picture 7" descr="marine_blue _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615113" y="381000"/>
            <a:ext cx="2160587" cy="4667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GB" smtClean="0"/>
              <a:t>Click to edit Master title style</a:t>
            </a:r>
            <a:endParaRPr lang="en-US" dirty="0"/>
          </a:p>
        </p:txBody>
      </p:sp>
      <p:sp>
        <p:nvSpPr>
          <p:cNvPr id="8" name="Date Placeholder 7"/>
          <p:cNvSpPr>
            <a:spLocks noGrp="1"/>
          </p:cNvSpPr>
          <p:nvPr>
            <p:ph type="dt" sz="half" idx="10"/>
          </p:nvPr>
        </p:nvSpPr>
        <p:spPr/>
        <p:txBody>
          <a:bodyPr/>
          <a:lstStyle/>
          <a:p>
            <a:endParaRPr lang="en-US" dirty="0"/>
          </a:p>
        </p:txBody>
      </p:sp>
      <p:sp>
        <p:nvSpPr>
          <p:cNvPr id="10" name="Footer Placeholder 9"/>
          <p:cNvSpPr>
            <a:spLocks noGrp="1"/>
          </p:cNvSpPr>
          <p:nvPr>
            <p:ph type="ftr" sz="quarter" idx="11"/>
          </p:nvPr>
        </p:nvSpPr>
        <p:spPr/>
        <p:txBody>
          <a:bodyPr/>
          <a:lstStyle/>
          <a:p>
            <a:endParaRPr lang="en-US" dirty="0"/>
          </a:p>
        </p:txBody>
      </p:sp>
      <p:sp>
        <p:nvSpPr>
          <p:cNvPr id="11" name="Slide Number Placeholder 10"/>
          <p:cNvSpPr>
            <a:spLocks noGrp="1"/>
          </p:cNvSpPr>
          <p:nvPr>
            <p:ph type="sldNum" sz="quarter" idx="12"/>
          </p:nvPr>
        </p:nvSpPr>
        <p:spPr/>
        <p:txBody>
          <a:bodyPr/>
          <a:lstStyle/>
          <a:p>
            <a:fld id="{03AC6681-E0FD-2C4C-B392-04A572FD2AA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9" name="Picture 7" descr="marine_blue _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615113" y="381000"/>
            <a:ext cx="2160587" cy="4667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GB" smtClean="0"/>
              <a:t>Click to edit Master title style</a:t>
            </a:r>
            <a:endParaRPr lang="en-US" dirty="0"/>
          </a:p>
        </p:txBody>
      </p:sp>
      <p:sp>
        <p:nvSpPr>
          <p:cNvPr id="6" name="Date Placeholder 5"/>
          <p:cNvSpPr>
            <a:spLocks noGrp="1"/>
          </p:cNvSpPr>
          <p:nvPr>
            <p:ph type="dt" sz="half" idx="10"/>
          </p:nvPr>
        </p:nvSpPr>
        <p:spPr/>
        <p:txBody>
          <a:bodyPr/>
          <a:lstStyle/>
          <a:p>
            <a:endParaRPr lang="en-US" dirty="0"/>
          </a:p>
        </p:txBody>
      </p:sp>
      <p:sp>
        <p:nvSpPr>
          <p:cNvPr id="10" name="Footer Placeholder 9"/>
          <p:cNvSpPr>
            <a:spLocks noGrp="1"/>
          </p:cNvSpPr>
          <p:nvPr>
            <p:ph type="ftr" sz="quarter" idx="11"/>
          </p:nvPr>
        </p:nvSpPr>
        <p:spPr/>
        <p:txBody>
          <a:bodyPr/>
          <a:lstStyle/>
          <a:p>
            <a:endParaRPr lang="en-US" dirty="0"/>
          </a:p>
        </p:txBody>
      </p:sp>
      <p:sp>
        <p:nvSpPr>
          <p:cNvPr id="11" name="Slide Number Placeholder 10"/>
          <p:cNvSpPr>
            <a:spLocks noGrp="1"/>
          </p:cNvSpPr>
          <p:nvPr>
            <p:ph type="sldNum" sz="quarter" idx="12"/>
          </p:nvPr>
        </p:nvSpPr>
        <p:spPr/>
        <p:txBody>
          <a:bodyPr/>
          <a:lstStyle/>
          <a:p>
            <a:fld id="{03AC6681-E0FD-2C4C-B392-04A572FD2AA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24000" y="900000"/>
            <a:ext cx="8496000" cy="649288"/>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p>
            <a:pPr lvl="0"/>
            <a:r>
              <a:rPr lang="en-GB" smtClean="0"/>
              <a:t>Click to edit Master title style</a:t>
            </a:r>
            <a:endParaRPr lang="en-GB" dirty="0"/>
          </a:p>
        </p:txBody>
      </p:sp>
      <p:sp>
        <p:nvSpPr>
          <p:cNvPr id="1027" name="Rectangle 3"/>
          <p:cNvSpPr>
            <a:spLocks noGrp="1" noChangeArrowheads="1"/>
          </p:cNvSpPr>
          <p:nvPr>
            <p:ph type="body" idx="1"/>
          </p:nvPr>
        </p:nvSpPr>
        <p:spPr bwMode="auto">
          <a:xfrm>
            <a:off x="324000" y="1692000"/>
            <a:ext cx="8496000" cy="4469088"/>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dirty="0"/>
          </a:p>
        </p:txBody>
      </p:sp>
      <p:sp>
        <p:nvSpPr>
          <p:cNvPr id="2" name="Rectangle 4"/>
          <p:cNvSpPr>
            <a:spLocks noGrp="1" noChangeArrowheads="1"/>
          </p:cNvSpPr>
          <p:nvPr>
            <p:ph type="dt" sz="half" idx="2"/>
          </p:nvPr>
        </p:nvSpPr>
        <p:spPr bwMode="auto">
          <a:xfrm>
            <a:off x="324000" y="6324600"/>
            <a:ext cx="1752600"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a:defRPr sz="1400" dirty="0">
                <a:latin typeface="Georgia"/>
                <a:ea typeface="ＭＳ Ｐゴシック" pitchFamily="-106" charset="-128"/>
                <a:cs typeface="Georgia"/>
              </a:defRPr>
            </a:lvl1pPr>
          </a:lstStyle>
          <a:p>
            <a:endParaRPr lang="en-US" dirty="0"/>
          </a:p>
        </p:txBody>
      </p:sp>
      <p:sp>
        <p:nvSpPr>
          <p:cNvPr id="3" name="Rectangle 5"/>
          <p:cNvSpPr>
            <a:spLocks noGrp="1" noChangeArrowheads="1"/>
          </p:cNvSpPr>
          <p:nvPr>
            <p:ph type="ftr" sz="quarter" idx="3"/>
          </p:nvPr>
        </p:nvSpPr>
        <p:spPr bwMode="auto">
          <a:xfrm>
            <a:off x="3048000" y="6324600"/>
            <a:ext cx="2895600"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dirty="0">
                <a:latin typeface="Georgia"/>
                <a:ea typeface="ＭＳ Ｐゴシック" pitchFamily="-106" charset="-128"/>
                <a:cs typeface="Georgia"/>
              </a:defRPr>
            </a:lvl1pPr>
          </a:lstStyle>
          <a:p>
            <a:endParaRPr lang="en-US" dirty="0"/>
          </a:p>
        </p:txBody>
      </p:sp>
      <p:sp>
        <p:nvSpPr>
          <p:cNvPr id="1030" name="Rectangle 6"/>
          <p:cNvSpPr>
            <a:spLocks noGrp="1" noChangeArrowheads="1"/>
          </p:cNvSpPr>
          <p:nvPr>
            <p:ph type="sldNum" sz="quarter" idx="4"/>
          </p:nvPr>
        </p:nvSpPr>
        <p:spPr bwMode="auto">
          <a:xfrm>
            <a:off x="7067400" y="6316662"/>
            <a:ext cx="1752600" cy="312738"/>
          </a:xfrm>
          <a:prstGeom prst="rect">
            <a:avLst/>
          </a:prstGeom>
          <a:noFill/>
          <a:ln w="9525">
            <a:noFill/>
            <a:miter lim="800000"/>
            <a:headEnd/>
            <a:tailEnd/>
          </a:ln>
        </p:spPr>
        <p:txBody>
          <a:bodyPr vert="horz" wrap="square" lIns="91440" tIns="45720" rIns="0" bIns="45720" numCol="1" anchor="t" anchorCtr="0" compatLnSpc="1">
            <a:prstTxWarp prst="textNoShape">
              <a:avLst/>
            </a:prstTxWarp>
          </a:bodyPr>
          <a:lstStyle>
            <a:lvl1pPr algn="r">
              <a:defRPr sz="1400">
                <a:latin typeface="Georgia"/>
                <a:ea typeface="ＭＳ Ｐゴシック" pitchFamily="-106" charset="-128"/>
                <a:cs typeface="Georgia"/>
              </a:defRPr>
            </a:lvl1pPr>
          </a:lstStyle>
          <a:p>
            <a:fld id="{03AC6681-E0FD-2C4C-B392-04A572FD2AA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51" r:id="rId4"/>
    <p:sldLayoutId id="2147483742" r:id="rId5"/>
    <p:sldLayoutId id="2147483743" r:id="rId6"/>
    <p:sldLayoutId id="2147483750" r:id="rId7"/>
    <p:sldLayoutId id="2147483744" r:id="rId8"/>
    <p:sldLayoutId id="2147483745" r:id="rId9"/>
  </p:sldLayoutIdLst>
  <p:hf hdr="0" ftr="0" dt="0"/>
  <p:txStyles>
    <p:titleStyle>
      <a:lvl1pPr algn="l" rtl="0" eaLnBrk="1" fontAlgn="base" hangingPunct="1">
        <a:spcBef>
          <a:spcPct val="0"/>
        </a:spcBef>
        <a:spcAft>
          <a:spcPct val="0"/>
        </a:spcAft>
        <a:defRPr sz="3200">
          <a:solidFill>
            <a:schemeClr val="tx2"/>
          </a:solidFill>
          <a:latin typeface="+mj-lt"/>
          <a:ea typeface="+mj-ea"/>
          <a:cs typeface="+mj-cs"/>
        </a:defRPr>
      </a:lvl1pPr>
      <a:lvl2pPr algn="l" rtl="0" eaLnBrk="1" fontAlgn="base" hangingPunct="1">
        <a:spcBef>
          <a:spcPct val="0"/>
        </a:spcBef>
        <a:spcAft>
          <a:spcPct val="0"/>
        </a:spcAft>
        <a:defRPr sz="3200">
          <a:solidFill>
            <a:schemeClr val="tx2"/>
          </a:solidFill>
          <a:latin typeface="Georgia" pitchFamily="-106" charset="0"/>
          <a:ea typeface="ＭＳ Ｐゴシック" pitchFamily="-106" charset="-128"/>
          <a:cs typeface="ＭＳ Ｐゴシック" pitchFamily="-106" charset="-128"/>
        </a:defRPr>
      </a:lvl2pPr>
      <a:lvl3pPr algn="l" rtl="0" eaLnBrk="1" fontAlgn="base" hangingPunct="1">
        <a:spcBef>
          <a:spcPct val="0"/>
        </a:spcBef>
        <a:spcAft>
          <a:spcPct val="0"/>
        </a:spcAft>
        <a:defRPr sz="3200">
          <a:solidFill>
            <a:schemeClr val="tx2"/>
          </a:solidFill>
          <a:latin typeface="Georgia" pitchFamily="-106" charset="0"/>
          <a:ea typeface="ＭＳ Ｐゴシック" pitchFamily="-106" charset="-128"/>
          <a:cs typeface="ＭＳ Ｐゴシック" pitchFamily="-106" charset="-128"/>
        </a:defRPr>
      </a:lvl3pPr>
      <a:lvl4pPr algn="l" rtl="0" eaLnBrk="1" fontAlgn="base" hangingPunct="1">
        <a:spcBef>
          <a:spcPct val="0"/>
        </a:spcBef>
        <a:spcAft>
          <a:spcPct val="0"/>
        </a:spcAft>
        <a:defRPr sz="3200">
          <a:solidFill>
            <a:schemeClr val="tx2"/>
          </a:solidFill>
          <a:latin typeface="Georgia" pitchFamily="-106" charset="0"/>
          <a:ea typeface="ＭＳ Ｐゴシック" pitchFamily="-106" charset="-128"/>
          <a:cs typeface="ＭＳ Ｐゴシック" pitchFamily="-106" charset="-128"/>
        </a:defRPr>
      </a:lvl4pPr>
      <a:lvl5pPr algn="l" rtl="0" eaLnBrk="1" fontAlgn="base" hangingPunct="1">
        <a:spcBef>
          <a:spcPct val="0"/>
        </a:spcBef>
        <a:spcAft>
          <a:spcPct val="0"/>
        </a:spcAft>
        <a:defRPr sz="3200">
          <a:solidFill>
            <a:schemeClr val="tx2"/>
          </a:solidFill>
          <a:latin typeface="Georgia" pitchFamily="-106" charset="0"/>
          <a:ea typeface="ＭＳ Ｐゴシック" pitchFamily="-106" charset="-128"/>
          <a:cs typeface="ＭＳ Ｐゴシック" pitchFamily="-106" charset="-128"/>
        </a:defRPr>
      </a:lvl5pPr>
      <a:lvl6pPr marL="457200" algn="l" rtl="0" eaLnBrk="1" fontAlgn="base" hangingPunct="1">
        <a:spcBef>
          <a:spcPct val="0"/>
        </a:spcBef>
        <a:spcAft>
          <a:spcPct val="0"/>
        </a:spcAft>
        <a:defRPr sz="3500">
          <a:solidFill>
            <a:schemeClr val="tx2"/>
          </a:solidFill>
          <a:latin typeface="Georgia" pitchFamily="-106" charset="0"/>
          <a:ea typeface="ＭＳ Ｐゴシック" pitchFamily="-106" charset="-128"/>
          <a:cs typeface="ＭＳ Ｐゴシック" pitchFamily="-106" charset="-128"/>
        </a:defRPr>
      </a:lvl6pPr>
      <a:lvl7pPr marL="914400" algn="l" rtl="0" eaLnBrk="1" fontAlgn="base" hangingPunct="1">
        <a:spcBef>
          <a:spcPct val="0"/>
        </a:spcBef>
        <a:spcAft>
          <a:spcPct val="0"/>
        </a:spcAft>
        <a:defRPr sz="3500">
          <a:solidFill>
            <a:schemeClr val="tx2"/>
          </a:solidFill>
          <a:latin typeface="Georgia" pitchFamily="-106" charset="0"/>
          <a:ea typeface="ＭＳ Ｐゴシック" pitchFamily="-106" charset="-128"/>
          <a:cs typeface="ＭＳ Ｐゴシック" pitchFamily="-106" charset="-128"/>
        </a:defRPr>
      </a:lvl7pPr>
      <a:lvl8pPr marL="1371600" algn="l" rtl="0" eaLnBrk="1" fontAlgn="base" hangingPunct="1">
        <a:spcBef>
          <a:spcPct val="0"/>
        </a:spcBef>
        <a:spcAft>
          <a:spcPct val="0"/>
        </a:spcAft>
        <a:defRPr sz="3500">
          <a:solidFill>
            <a:schemeClr val="tx2"/>
          </a:solidFill>
          <a:latin typeface="Georgia" pitchFamily="-106" charset="0"/>
          <a:ea typeface="ＭＳ Ｐゴシック" pitchFamily="-106" charset="-128"/>
          <a:cs typeface="ＭＳ Ｐゴシック" pitchFamily="-106" charset="-128"/>
        </a:defRPr>
      </a:lvl8pPr>
      <a:lvl9pPr marL="1828800" algn="l" rtl="0" eaLnBrk="1" fontAlgn="base" hangingPunct="1">
        <a:spcBef>
          <a:spcPct val="0"/>
        </a:spcBef>
        <a:spcAft>
          <a:spcPct val="0"/>
        </a:spcAft>
        <a:defRPr sz="3500">
          <a:solidFill>
            <a:schemeClr val="tx2"/>
          </a:solidFill>
          <a:latin typeface="Georgia" pitchFamily="-106" charset="0"/>
          <a:ea typeface="ＭＳ Ｐゴシック" pitchFamily="-106" charset="-128"/>
          <a:cs typeface="ＭＳ Ｐゴシック" pitchFamily="-106" charset="-128"/>
        </a:defRPr>
      </a:lvl9pPr>
    </p:titleStyle>
    <p:bodyStyle>
      <a:lvl1pPr marL="174625" indent="-174625" algn="l" rtl="0" eaLnBrk="1" fontAlgn="base" hangingPunct="1">
        <a:spcBef>
          <a:spcPct val="0"/>
        </a:spcBef>
        <a:spcAft>
          <a:spcPts val="1800"/>
        </a:spcAft>
        <a:buFont typeface="Arial"/>
        <a:buChar char="•"/>
        <a:defRPr sz="2400">
          <a:solidFill>
            <a:schemeClr val="tx1"/>
          </a:solidFill>
          <a:latin typeface="+mn-lt"/>
          <a:ea typeface="+mn-ea"/>
          <a:cs typeface="+mn-cs"/>
        </a:defRPr>
      </a:lvl1pPr>
      <a:lvl2pPr marL="449263" indent="-176213" algn="l" rtl="0" eaLnBrk="1" fontAlgn="base" hangingPunct="1">
        <a:spcBef>
          <a:spcPct val="0"/>
        </a:spcBef>
        <a:spcAft>
          <a:spcPts val="1200"/>
        </a:spcAft>
        <a:buFont typeface="Lucida Grande"/>
        <a:buChar char="-"/>
        <a:defRPr sz="2000">
          <a:solidFill>
            <a:schemeClr val="tx1"/>
          </a:solidFill>
          <a:latin typeface="+mn-lt"/>
          <a:ea typeface="+mn-ea"/>
        </a:defRPr>
      </a:lvl2pPr>
      <a:lvl3pPr marL="722313" indent="-185738" algn="l" rtl="0" eaLnBrk="1" fontAlgn="base" hangingPunct="1">
        <a:spcBef>
          <a:spcPct val="0"/>
        </a:spcBef>
        <a:spcAft>
          <a:spcPts val="1200"/>
        </a:spcAft>
        <a:buFont typeface="Lucida Grande"/>
        <a:buChar char="-"/>
        <a:defRPr sz="2000">
          <a:solidFill>
            <a:schemeClr val="tx1"/>
          </a:solidFill>
          <a:latin typeface="+mn-lt"/>
          <a:ea typeface="+mn-ea"/>
        </a:defRPr>
      </a:lvl3pPr>
      <a:lvl4pPr marL="985838" indent="-176213" algn="l" rtl="0" eaLnBrk="1" fontAlgn="base" hangingPunct="1">
        <a:spcBef>
          <a:spcPct val="0"/>
        </a:spcBef>
        <a:spcAft>
          <a:spcPts val="1200"/>
        </a:spcAft>
        <a:buFont typeface="Lucida Grande"/>
        <a:buChar char="-"/>
        <a:defRPr sz="2000">
          <a:solidFill>
            <a:schemeClr val="tx1"/>
          </a:solidFill>
          <a:latin typeface="+mn-lt"/>
          <a:ea typeface="+mn-ea"/>
        </a:defRPr>
      </a:lvl4pPr>
      <a:lvl5pPr marL="1258888" indent="-185738" algn="l" rtl="0" eaLnBrk="1" fontAlgn="base" hangingPunct="1">
        <a:spcBef>
          <a:spcPct val="0"/>
        </a:spcBef>
        <a:spcAft>
          <a:spcPts val="1200"/>
        </a:spcAft>
        <a:buFont typeface="Lucida Grande"/>
        <a:buChar char="-"/>
        <a:defRPr sz="2000">
          <a:solidFill>
            <a:schemeClr val="tx1"/>
          </a:solidFill>
          <a:latin typeface="+mn-lt"/>
          <a:ea typeface="+mn-ea"/>
        </a:defRPr>
      </a:lvl5pPr>
      <a:lvl6pPr marL="2514600" indent="-228600" algn="l" rtl="0" eaLnBrk="1" fontAlgn="base" hangingPunct="1">
        <a:lnSpc>
          <a:spcPct val="90000"/>
        </a:lnSpc>
        <a:spcBef>
          <a:spcPct val="20000"/>
        </a:spcBef>
        <a:spcAft>
          <a:spcPct val="0"/>
        </a:spcAft>
        <a:buChar char="»"/>
        <a:defRPr sz="2400">
          <a:solidFill>
            <a:schemeClr val="tx1"/>
          </a:solidFill>
          <a:latin typeface="+mn-lt"/>
          <a:ea typeface="+mn-ea"/>
        </a:defRPr>
      </a:lvl6pPr>
      <a:lvl7pPr marL="2971800" indent="-228600" algn="l" rtl="0" eaLnBrk="1" fontAlgn="base" hangingPunct="1">
        <a:lnSpc>
          <a:spcPct val="90000"/>
        </a:lnSpc>
        <a:spcBef>
          <a:spcPct val="20000"/>
        </a:spcBef>
        <a:spcAft>
          <a:spcPct val="0"/>
        </a:spcAft>
        <a:buChar char="»"/>
        <a:defRPr sz="2400">
          <a:solidFill>
            <a:schemeClr val="tx1"/>
          </a:solidFill>
          <a:latin typeface="+mn-lt"/>
          <a:ea typeface="+mn-ea"/>
        </a:defRPr>
      </a:lvl7pPr>
      <a:lvl8pPr marL="3429000" indent="-228600" algn="l" rtl="0" eaLnBrk="1" fontAlgn="base" hangingPunct="1">
        <a:lnSpc>
          <a:spcPct val="90000"/>
        </a:lnSpc>
        <a:spcBef>
          <a:spcPct val="20000"/>
        </a:spcBef>
        <a:spcAft>
          <a:spcPct val="0"/>
        </a:spcAft>
        <a:buChar char="»"/>
        <a:defRPr sz="2400">
          <a:solidFill>
            <a:schemeClr val="tx1"/>
          </a:solidFill>
          <a:latin typeface="+mn-lt"/>
          <a:ea typeface="+mn-ea"/>
        </a:defRPr>
      </a:lvl8pPr>
      <a:lvl9pPr marL="3886200" indent="-228600" algn="l" rtl="0" eaLnBrk="1" fontAlgn="base" hangingPunct="1">
        <a:lnSpc>
          <a:spcPct val="90000"/>
        </a:lnSpc>
        <a:spcBef>
          <a:spcPct val="20000"/>
        </a:spcBef>
        <a:spcAft>
          <a:spcPct val="0"/>
        </a:spcAft>
        <a:buChar char="»"/>
        <a:defRPr sz="24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4" Type="http://schemas.microsoft.com/office/2007/relationships/hdphoto" Target="../media/hdphoto1.wdp"/><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4" Type="http://schemas.microsoft.com/office/2007/relationships/hdphoto" Target="../media/hdphoto1.wdp"/><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4" Type="http://schemas.microsoft.com/office/2007/relationships/hdphoto" Target="../media/hdphoto1.wdp"/><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jpeg"/><Relationship Id="rId4" Type="http://schemas.microsoft.com/office/2007/relationships/hdphoto" Target="../media/hdphoto1.wdp"/><Relationship Id="rId1" Type="http://schemas.openxmlformats.org/officeDocument/2006/relationships/slideLayout" Target="../slideLayouts/slideLayout4.xml"/><Relationship Id="rId2" Type="http://schemas.openxmlformats.org/officeDocument/2006/relationships/notesSlide" Target="../notesSlides/notesSlide2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6.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jpeg"/><Relationship Id="rId4" Type="http://schemas.microsoft.com/office/2007/relationships/hdphoto" Target="../media/hdphoto1.wdp"/><Relationship Id="rId1" Type="http://schemas.openxmlformats.org/officeDocument/2006/relationships/slideLayout" Target="../slideLayouts/slideLayout4.xml"/><Relationship Id="rId2" Type="http://schemas.openxmlformats.org/officeDocument/2006/relationships/notesSlide" Target="../notesSlides/notesSlide24.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4" Type="http://schemas.microsoft.com/office/2007/relationships/hdphoto" Target="../media/hdphoto1.wdp"/><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4" Type="http://schemas.microsoft.com/office/2007/relationships/hdphoto" Target="../media/hdphoto1.wdp"/><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What’s in a name?</a:t>
            </a:r>
            <a:endParaRPr lang="en-US" dirty="0"/>
          </a:p>
        </p:txBody>
      </p:sp>
      <p:sp>
        <p:nvSpPr>
          <p:cNvPr id="7" name="Subtitle 6"/>
          <p:cNvSpPr>
            <a:spLocks noGrp="1"/>
          </p:cNvSpPr>
          <p:nvPr>
            <p:ph type="subTitle" idx="1"/>
          </p:nvPr>
        </p:nvSpPr>
        <p:spPr/>
        <p:txBody>
          <a:bodyPr/>
          <a:lstStyle/>
          <a:p>
            <a:r>
              <a:rPr lang="en-US" dirty="0"/>
              <a:t>The Semantic Web’s Identity Crisis</a:t>
            </a:r>
          </a:p>
        </p:txBody>
      </p:sp>
      <p:sp>
        <p:nvSpPr>
          <p:cNvPr id="4" name="Text Placeholder 3"/>
          <p:cNvSpPr>
            <a:spLocks noGrp="1"/>
          </p:cNvSpPr>
          <p:nvPr>
            <p:ph type="body" sz="quarter" idx="10"/>
          </p:nvPr>
        </p:nvSpPr>
        <p:spPr/>
        <p:txBody>
          <a:bodyPr/>
          <a:lstStyle/>
          <a:p>
            <a:r>
              <a:rPr lang="en-US" smtClean="0"/>
              <a:t>Nicholas Gibbins</a:t>
            </a:r>
          </a:p>
          <a:p>
            <a:r>
              <a:rPr lang="en-US" smtClean="0"/>
              <a:t>29 March 2012</a:t>
            </a:r>
            <a:endParaRPr lang="en-US" dirty="0"/>
          </a:p>
        </p:txBody>
      </p:sp>
    </p:spTree>
    <p:extLst>
      <p:ext uri="{BB962C8B-B14F-4D97-AF65-F5344CB8AC3E}">
        <p14:creationId xmlns:p14="http://schemas.microsoft.com/office/powerpoint/2010/main" val="252805723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Classical View</a:t>
            </a:r>
            <a:endParaRPr lang="en-GB" dirty="0"/>
          </a:p>
        </p:txBody>
      </p:sp>
      <p:sp>
        <p:nvSpPr>
          <p:cNvPr id="3" name="Content Placeholder 2"/>
          <p:cNvSpPr>
            <a:spLocks noGrp="1"/>
          </p:cNvSpPr>
          <p:nvPr>
            <p:ph idx="1"/>
          </p:nvPr>
        </p:nvSpPr>
        <p:spPr/>
        <p:txBody>
          <a:bodyPr/>
          <a:lstStyle/>
          <a:p>
            <a:pPr marL="0" indent="0">
              <a:buNone/>
            </a:pPr>
            <a:r>
              <a:rPr lang="en-GB" dirty="0" smtClean="0"/>
              <a:t>URL resolution is (usually) well-defined</a:t>
            </a:r>
          </a:p>
          <a:p>
            <a:endParaRPr lang="en-GB" dirty="0" smtClean="0"/>
          </a:p>
          <a:p>
            <a:pPr marL="0" indent="0">
              <a:buNone/>
            </a:pPr>
            <a:r>
              <a:rPr lang="en-GB" dirty="0" smtClean="0"/>
              <a:t>URNs don’t necessarily have well-defined resolution semantics</a:t>
            </a:r>
          </a:p>
          <a:p>
            <a:pPr lvl="1"/>
            <a:r>
              <a:rPr lang="en-GB" dirty="0" smtClean="0"/>
              <a:t>Resolving names depends on context</a:t>
            </a:r>
          </a:p>
          <a:p>
            <a:pPr lvl="1"/>
            <a:r>
              <a:rPr lang="en-GB" dirty="0" smtClean="0"/>
              <a:t>What does resolution mean for </a:t>
            </a:r>
            <a:r>
              <a:rPr lang="en-GB" dirty="0" err="1" smtClean="0"/>
              <a:t>URIs</a:t>
            </a:r>
            <a:r>
              <a:rPr lang="en-GB" dirty="0" smtClean="0"/>
              <a:t> which do not refer to network resources?</a:t>
            </a:r>
            <a:endParaRPr lang="en-GB" dirty="0"/>
          </a:p>
        </p:txBody>
      </p:sp>
    </p:spTree>
    <p:extLst>
      <p:ext uri="{BB962C8B-B14F-4D97-AF65-F5344CB8AC3E}">
        <p14:creationId xmlns:p14="http://schemas.microsoft.com/office/powerpoint/2010/main" val="92674206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4"/>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Lst>
          </a:blip>
          <a:srcRect l="6198" r="6198"/>
          <a:stretch>
            <a:fillRect/>
          </a:stretch>
        </p:blipFill>
        <p:spPr/>
      </p:pic>
      <p:sp>
        <p:nvSpPr>
          <p:cNvPr id="5" name="Title 4"/>
          <p:cNvSpPr>
            <a:spLocks noGrp="1"/>
          </p:cNvSpPr>
          <p:nvPr>
            <p:ph type="title"/>
          </p:nvPr>
        </p:nvSpPr>
        <p:spPr/>
        <p:txBody>
          <a:bodyPr anchor="b"/>
          <a:lstStyle/>
          <a:p>
            <a:r>
              <a:rPr lang="en-US" dirty="0" smtClean="0"/>
              <a:t>The modern view</a:t>
            </a:r>
            <a:endParaRPr lang="en-US" dirty="0"/>
          </a:p>
        </p:txBody>
      </p:sp>
      <p:sp>
        <p:nvSpPr>
          <p:cNvPr id="2" name="Text Placeholder 1"/>
          <p:cNvSpPr>
            <a:spLocks noGrp="1"/>
          </p:cNvSpPr>
          <p:nvPr>
            <p:ph type="body" idx="1"/>
          </p:nvPr>
        </p:nvSpPr>
        <p:spPr/>
        <p:txBody>
          <a:bodyPr/>
          <a:lstStyle/>
          <a:p>
            <a:endParaRPr lang="en-US"/>
          </a:p>
        </p:txBody>
      </p:sp>
    </p:spTree>
    <p:extLst>
      <p:ext uri="{BB962C8B-B14F-4D97-AF65-F5344CB8AC3E}">
        <p14:creationId xmlns:p14="http://schemas.microsoft.com/office/powerpoint/2010/main" val="420576168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Modern View</a:t>
            </a:r>
            <a:endParaRPr lang="en-US" dirty="0"/>
          </a:p>
        </p:txBody>
      </p:sp>
      <p:sp>
        <p:nvSpPr>
          <p:cNvPr id="3" name="Slide Number Placeholder 2"/>
          <p:cNvSpPr>
            <a:spLocks noGrp="1"/>
          </p:cNvSpPr>
          <p:nvPr>
            <p:ph type="sldNum" sz="quarter" idx="12"/>
          </p:nvPr>
        </p:nvSpPr>
        <p:spPr/>
        <p:txBody>
          <a:bodyPr/>
          <a:lstStyle/>
          <a:p>
            <a:fld id="{03AC6681-E0FD-2C4C-B392-04A572FD2AAE}" type="slidenum">
              <a:rPr lang="en-US" smtClean="0"/>
              <a:pPr/>
              <a:t>12</a:t>
            </a:fld>
            <a:endParaRPr lang="en-US" dirty="0"/>
          </a:p>
        </p:txBody>
      </p:sp>
      <p:sp>
        <p:nvSpPr>
          <p:cNvPr id="4" name="Content Placeholder 3"/>
          <p:cNvSpPr>
            <a:spLocks noGrp="1"/>
          </p:cNvSpPr>
          <p:nvPr>
            <p:ph idx="1"/>
          </p:nvPr>
        </p:nvSpPr>
        <p:spPr/>
        <p:txBody>
          <a:bodyPr/>
          <a:lstStyle/>
          <a:p>
            <a:pPr marL="0" indent="0">
              <a:buNone/>
            </a:pPr>
            <a:r>
              <a:rPr lang="en-US" dirty="0" smtClean="0"/>
              <a:t>Formal URL/URN distinction is unhelpful</a:t>
            </a:r>
          </a:p>
          <a:p>
            <a:pPr marL="0" indent="0">
              <a:buNone/>
            </a:pPr>
            <a:endParaRPr lang="en-US" dirty="0" smtClean="0"/>
          </a:p>
          <a:p>
            <a:pPr marL="0" indent="0">
              <a:buNone/>
            </a:pPr>
            <a:r>
              <a:rPr lang="en-US" dirty="0" smtClean="0"/>
              <a:t>URL is a useful informal concept</a:t>
            </a:r>
          </a:p>
          <a:p>
            <a:pPr lvl="1"/>
            <a:r>
              <a:rPr lang="en-US" dirty="0" smtClean="0"/>
              <a:t>“a URL is a type of URI that identifies a resource via a representation of its primary access mechanism”</a:t>
            </a:r>
            <a:endParaRPr lang="en-US" dirty="0"/>
          </a:p>
        </p:txBody>
      </p:sp>
      <p:sp>
        <p:nvSpPr>
          <p:cNvPr id="6" name="TextBox 5"/>
          <p:cNvSpPr txBox="1"/>
          <p:nvPr/>
        </p:nvSpPr>
        <p:spPr>
          <a:xfrm>
            <a:off x="323528" y="6258798"/>
            <a:ext cx="3873156" cy="338554"/>
          </a:xfrm>
          <a:prstGeom prst="rect">
            <a:avLst/>
          </a:prstGeom>
          <a:noFill/>
        </p:spPr>
        <p:txBody>
          <a:bodyPr wrap="none" lIns="0" rIns="0" rtlCol="0">
            <a:spAutoFit/>
          </a:bodyPr>
          <a:lstStyle/>
          <a:p>
            <a:r>
              <a:rPr lang="en-US" sz="1600" dirty="0">
                <a:cs typeface="Georgia"/>
              </a:rPr>
              <a:t>http://www.w3.org/TR/</a:t>
            </a:r>
            <a:r>
              <a:rPr lang="en-US" sz="1600" dirty="0" err="1">
                <a:cs typeface="Georgia"/>
              </a:rPr>
              <a:t>uri</a:t>
            </a:r>
            <a:r>
              <a:rPr lang="en-US" sz="1600" dirty="0">
                <a:cs typeface="Georgia"/>
              </a:rPr>
              <a:t>-clarification/</a:t>
            </a:r>
            <a:endParaRPr lang="en-US" sz="1600" dirty="0">
              <a:latin typeface="Georgia"/>
              <a:cs typeface="Georgia"/>
            </a:endParaRPr>
          </a:p>
        </p:txBody>
      </p:sp>
    </p:spTree>
    <p:extLst>
      <p:ext uri="{BB962C8B-B14F-4D97-AF65-F5344CB8AC3E}">
        <p14:creationId xmlns:p14="http://schemas.microsoft.com/office/powerpoint/2010/main" val="96919946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What is a resource?</a:t>
            </a:r>
            <a:endParaRPr lang="en-US" dirty="0"/>
          </a:p>
        </p:txBody>
      </p:sp>
      <p:sp>
        <p:nvSpPr>
          <p:cNvPr id="2" name="Content Placeholder 1"/>
          <p:cNvSpPr>
            <a:spLocks noGrp="1"/>
          </p:cNvSpPr>
          <p:nvPr>
            <p:ph idx="1"/>
          </p:nvPr>
        </p:nvSpPr>
        <p:spPr/>
        <p:txBody>
          <a:bodyPr/>
          <a:lstStyle/>
          <a:p>
            <a:pPr marL="0" indent="0">
              <a:buNone/>
            </a:pPr>
            <a:r>
              <a:rPr lang="en-US" dirty="0" smtClean="0"/>
              <a:t>From RFC2616 (HTTP/1.1):</a:t>
            </a:r>
            <a:br>
              <a:rPr lang="en-US" dirty="0" smtClean="0"/>
            </a:br>
            <a:r>
              <a:rPr lang="en-US" dirty="0" smtClean="0"/>
              <a:t/>
            </a:r>
            <a:br>
              <a:rPr lang="en-US" dirty="0" smtClean="0"/>
            </a:br>
            <a:r>
              <a:rPr lang="en-US" dirty="0" smtClean="0"/>
              <a:t>“</a:t>
            </a:r>
            <a:r>
              <a:rPr lang="en-US" sz="2000" dirty="0" smtClean="0"/>
              <a:t>A </a:t>
            </a:r>
            <a:r>
              <a:rPr lang="en-US" sz="2000" dirty="0"/>
              <a:t>network data object or service that can be identified by a </a:t>
            </a:r>
            <a:r>
              <a:rPr lang="en-US" sz="2000" dirty="0" smtClean="0"/>
              <a:t>URI […] </a:t>
            </a:r>
            <a:r>
              <a:rPr lang="en-US" sz="2000" dirty="0"/>
              <a:t>Resources may be available in multiple representations (e.g. multiple languages, data formats, size, and resolutions) or vary in other ways</a:t>
            </a:r>
            <a:r>
              <a:rPr lang="en-US" sz="2000" dirty="0" smtClean="0"/>
              <a:t>.”</a:t>
            </a:r>
            <a:endParaRPr lang="en-US" sz="2000" dirty="0"/>
          </a:p>
        </p:txBody>
      </p:sp>
      <p:sp>
        <p:nvSpPr>
          <p:cNvPr id="4" name="TextBox 3"/>
          <p:cNvSpPr txBox="1"/>
          <p:nvPr/>
        </p:nvSpPr>
        <p:spPr>
          <a:xfrm>
            <a:off x="323528" y="6258798"/>
            <a:ext cx="3211116" cy="338554"/>
          </a:xfrm>
          <a:prstGeom prst="rect">
            <a:avLst/>
          </a:prstGeom>
          <a:noFill/>
        </p:spPr>
        <p:txBody>
          <a:bodyPr wrap="none" lIns="0" rIns="0" rtlCol="0">
            <a:spAutoFit/>
          </a:bodyPr>
          <a:lstStyle/>
          <a:p>
            <a:r>
              <a:rPr lang="en-US" sz="1600" dirty="0">
                <a:cs typeface="Georgia"/>
              </a:rPr>
              <a:t>http://</a:t>
            </a:r>
            <a:r>
              <a:rPr lang="en-US" sz="1600" dirty="0" err="1">
                <a:cs typeface="Georgia"/>
              </a:rPr>
              <a:t>www.ietf.org</a:t>
            </a:r>
            <a:r>
              <a:rPr lang="en-US" sz="1600" dirty="0">
                <a:cs typeface="Georgia"/>
              </a:rPr>
              <a:t>/</a:t>
            </a:r>
            <a:r>
              <a:rPr lang="en-US" sz="1600" dirty="0" err="1">
                <a:cs typeface="Georgia"/>
              </a:rPr>
              <a:t>rfc</a:t>
            </a:r>
            <a:r>
              <a:rPr lang="en-US" sz="1600" dirty="0">
                <a:cs typeface="Georgia"/>
              </a:rPr>
              <a:t>/rfc2616.txt</a:t>
            </a:r>
            <a:endParaRPr lang="en-US" sz="1600" dirty="0">
              <a:latin typeface="Georgia"/>
              <a:cs typeface="Georgia"/>
            </a:endParaRPr>
          </a:p>
        </p:txBody>
      </p:sp>
    </p:spTree>
    <p:extLst>
      <p:ext uri="{BB962C8B-B14F-4D97-AF65-F5344CB8AC3E}">
        <p14:creationId xmlns:p14="http://schemas.microsoft.com/office/powerpoint/2010/main" val="22711954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a resource?</a:t>
            </a:r>
            <a:endParaRPr lang="en-GB" dirty="0"/>
          </a:p>
        </p:txBody>
      </p:sp>
      <p:sp>
        <p:nvSpPr>
          <p:cNvPr id="3" name="Content Placeholder 2"/>
          <p:cNvSpPr>
            <a:spLocks noGrp="1"/>
          </p:cNvSpPr>
          <p:nvPr>
            <p:ph idx="1"/>
          </p:nvPr>
        </p:nvSpPr>
        <p:spPr/>
        <p:txBody>
          <a:bodyPr/>
          <a:lstStyle/>
          <a:p>
            <a:pPr marL="0" indent="0">
              <a:buNone/>
            </a:pPr>
            <a:r>
              <a:rPr lang="en-GB" dirty="0" smtClean="0"/>
              <a:t>From RFC2396 (URIs):</a:t>
            </a:r>
            <a:endParaRPr lang="en-GB" dirty="0"/>
          </a:p>
          <a:p>
            <a:pPr marL="0" indent="0">
              <a:buNone/>
            </a:pPr>
            <a:r>
              <a:rPr lang="en-GB" sz="2000" dirty="0" smtClean="0"/>
              <a:t>“A resource can be anything that has identity.  Familiar examples include an electronic document, an image, a service (e.g., "today's weather report for Los Angeles"), and a collection of other resources.  Not all resources are network "retrievable"; e.g., human beings, corporations, and bound books in a library can also be considered resources.</a:t>
            </a:r>
            <a:endParaRPr lang="en-GB" sz="2000" dirty="0"/>
          </a:p>
          <a:p>
            <a:pPr marL="0" indent="0">
              <a:buNone/>
            </a:pPr>
            <a:r>
              <a:rPr lang="en-GB" sz="2000" dirty="0" smtClean="0"/>
              <a:t>The resource is the conceptual mapping to an entity or set of entities, not necessarily the entity which corresponds to that mapping at any particular instance in time.  Thus, a resource can remain constant even when its content - the entities to which it currently corresponds - changes over time, provided that the conceptual mapping is not changed in the process.”</a:t>
            </a:r>
          </a:p>
          <a:p>
            <a:endParaRPr lang="en-GB" dirty="0" smtClean="0"/>
          </a:p>
          <a:p>
            <a:endParaRPr lang="en-GB" dirty="0" smtClean="0"/>
          </a:p>
          <a:p>
            <a:endParaRPr lang="en-GB" dirty="0"/>
          </a:p>
        </p:txBody>
      </p:sp>
      <p:sp>
        <p:nvSpPr>
          <p:cNvPr id="4" name="TextBox 3"/>
          <p:cNvSpPr txBox="1"/>
          <p:nvPr/>
        </p:nvSpPr>
        <p:spPr>
          <a:xfrm>
            <a:off x="323528" y="6258798"/>
            <a:ext cx="3236162" cy="338554"/>
          </a:xfrm>
          <a:prstGeom prst="rect">
            <a:avLst/>
          </a:prstGeom>
          <a:noFill/>
        </p:spPr>
        <p:txBody>
          <a:bodyPr wrap="none" lIns="0" rIns="0" rtlCol="0">
            <a:spAutoFit/>
          </a:bodyPr>
          <a:lstStyle/>
          <a:p>
            <a:r>
              <a:rPr lang="en-US" sz="1600" dirty="0">
                <a:cs typeface="Georgia"/>
              </a:rPr>
              <a:t>http://</a:t>
            </a:r>
            <a:r>
              <a:rPr lang="en-US" sz="1600" dirty="0" err="1">
                <a:cs typeface="Georgia"/>
              </a:rPr>
              <a:t>www.ietf.org</a:t>
            </a:r>
            <a:r>
              <a:rPr lang="en-US" sz="1600" dirty="0">
                <a:cs typeface="Georgia"/>
              </a:rPr>
              <a:t>/</a:t>
            </a:r>
            <a:r>
              <a:rPr lang="en-US" sz="1600" dirty="0" err="1">
                <a:cs typeface="Georgia"/>
              </a:rPr>
              <a:t>rfc</a:t>
            </a:r>
            <a:r>
              <a:rPr lang="en-US" sz="1600" dirty="0">
                <a:cs typeface="Georgia"/>
              </a:rPr>
              <a:t>/</a:t>
            </a:r>
            <a:r>
              <a:rPr lang="en-US" sz="1600" dirty="0" smtClean="0">
                <a:cs typeface="Georgia"/>
              </a:rPr>
              <a:t>rfc2396.</a:t>
            </a:r>
            <a:r>
              <a:rPr lang="en-US" sz="1600" dirty="0">
                <a:cs typeface="Georgia"/>
              </a:rPr>
              <a:t>txt</a:t>
            </a:r>
            <a:endParaRPr lang="en-US" sz="1600" dirty="0">
              <a:latin typeface="Georgia"/>
              <a:cs typeface="Georgia"/>
            </a:endParaRPr>
          </a:p>
        </p:txBody>
      </p:sp>
    </p:spTree>
    <p:extLst>
      <p:ext uri="{BB962C8B-B14F-4D97-AF65-F5344CB8AC3E}">
        <p14:creationId xmlns:p14="http://schemas.microsoft.com/office/powerpoint/2010/main" val="248180281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URIs, Resources and Representations</a:t>
            </a:r>
            <a:endParaRPr lang="en-US" dirty="0"/>
          </a:p>
        </p:txBody>
      </p:sp>
      <p:sp>
        <p:nvSpPr>
          <p:cNvPr id="3" name="Slide Number Placeholder 2"/>
          <p:cNvSpPr>
            <a:spLocks noGrp="1"/>
          </p:cNvSpPr>
          <p:nvPr>
            <p:ph type="sldNum" sz="quarter" idx="12"/>
          </p:nvPr>
        </p:nvSpPr>
        <p:spPr/>
        <p:txBody>
          <a:bodyPr/>
          <a:lstStyle/>
          <a:p>
            <a:fld id="{03AC6681-E0FD-2C4C-B392-04A572FD2AAE}" type="slidenum">
              <a:rPr lang="en-US" smtClean="0"/>
              <a:pPr/>
              <a:t>15</a:t>
            </a:fld>
            <a:endParaRPr lang="en-US" dirty="0"/>
          </a:p>
        </p:txBody>
      </p:sp>
      <p:sp>
        <p:nvSpPr>
          <p:cNvPr id="5" name="TextBox 4"/>
          <p:cNvSpPr txBox="1"/>
          <p:nvPr/>
        </p:nvSpPr>
        <p:spPr>
          <a:xfrm>
            <a:off x="1790963" y="2926241"/>
            <a:ext cx="753331" cy="461665"/>
          </a:xfrm>
          <a:prstGeom prst="rect">
            <a:avLst/>
          </a:prstGeom>
          <a:noFill/>
        </p:spPr>
        <p:txBody>
          <a:bodyPr wrap="none" rtlCol="0">
            <a:spAutoFit/>
          </a:bodyPr>
          <a:lstStyle/>
          <a:p>
            <a:r>
              <a:rPr lang="en-US" sz="2400" dirty="0" smtClean="0"/>
              <a:t>URI</a:t>
            </a:r>
            <a:endParaRPr lang="en-US" sz="2400" dirty="0"/>
          </a:p>
        </p:txBody>
      </p:sp>
      <p:sp>
        <p:nvSpPr>
          <p:cNvPr id="7" name="TextBox 6"/>
          <p:cNvSpPr txBox="1"/>
          <p:nvPr/>
        </p:nvSpPr>
        <p:spPr>
          <a:xfrm>
            <a:off x="5926309" y="2926241"/>
            <a:ext cx="1439968" cy="461665"/>
          </a:xfrm>
          <a:prstGeom prst="rect">
            <a:avLst/>
          </a:prstGeom>
          <a:noFill/>
        </p:spPr>
        <p:txBody>
          <a:bodyPr wrap="none" rtlCol="0">
            <a:spAutoFit/>
          </a:bodyPr>
          <a:lstStyle/>
          <a:p>
            <a:r>
              <a:rPr lang="en-US" sz="2400" dirty="0" smtClean="0"/>
              <a:t>Resource</a:t>
            </a:r>
            <a:endParaRPr lang="en-US" sz="2400" dirty="0"/>
          </a:p>
        </p:txBody>
      </p:sp>
      <p:sp>
        <p:nvSpPr>
          <p:cNvPr id="12" name="TextBox 11"/>
          <p:cNvSpPr txBox="1"/>
          <p:nvPr/>
        </p:nvSpPr>
        <p:spPr>
          <a:xfrm>
            <a:off x="3765983" y="2659505"/>
            <a:ext cx="1134145" cy="369332"/>
          </a:xfrm>
          <a:prstGeom prst="rect">
            <a:avLst/>
          </a:prstGeom>
          <a:noFill/>
        </p:spPr>
        <p:txBody>
          <a:bodyPr wrap="none" rtlCol="0">
            <a:spAutoFit/>
          </a:bodyPr>
          <a:lstStyle/>
          <a:p>
            <a:r>
              <a:rPr lang="en-US" dirty="0" smtClean="0"/>
              <a:t>identifies</a:t>
            </a:r>
            <a:endParaRPr lang="en-US" dirty="0"/>
          </a:p>
        </p:txBody>
      </p:sp>
      <p:cxnSp>
        <p:nvCxnSpPr>
          <p:cNvPr id="23" name="Curved Connector 22"/>
          <p:cNvCxnSpPr>
            <a:stCxn id="5" idx="3"/>
            <a:endCxn id="7" idx="1"/>
          </p:cNvCxnSpPr>
          <p:nvPr/>
        </p:nvCxnSpPr>
        <p:spPr bwMode="auto">
          <a:xfrm>
            <a:off x="2544294" y="3157074"/>
            <a:ext cx="3382015" cy="12700"/>
          </a:xfrm>
          <a:prstGeom prst="curvedConnector3">
            <a:avLst>
              <a:gd name="adj1" fmla="val 50000"/>
            </a:avLst>
          </a:prstGeom>
          <a:solidFill>
            <a:schemeClr val="accent1"/>
          </a:solidFill>
          <a:ln w="25400" cap="flat" cmpd="sng" algn="ctr">
            <a:solidFill>
              <a:srgbClr val="323D43"/>
            </a:solidFill>
            <a:prstDash val="solid"/>
            <a:round/>
            <a:headEnd type="none" w="med" len="med"/>
            <a:tailEnd type="triangle" w="lg" len="med"/>
          </a:ln>
          <a:effectLst/>
        </p:spPr>
      </p:cxnSp>
    </p:spTree>
    <p:extLst>
      <p:ext uri="{BB962C8B-B14F-4D97-AF65-F5344CB8AC3E}">
        <p14:creationId xmlns:p14="http://schemas.microsoft.com/office/powerpoint/2010/main" val="197065806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URIs, Resources and Representations</a:t>
            </a:r>
            <a:endParaRPr lang="en-US" dirty="0"/>
          </a:p>
        </p:txBody>
      </p:sp>
      <p:sp>
        <p:nvSpPr>
          <p:cNvPr id="3" name="Slide Number Placeholder 2"/>
          <p:cNvSpPr>
            <a:spLocks noGrp="1"/>
          </p:cNvSpPr>
          <p:nvPr>
            <p:ph type="sldNum" sz="quarter" idx="12"/>
          </p:nvPr>
        </p:nvSpPr>
        <p:spPr/>
        <p:txBody>
          <a:bodyPr/>
          <a:lstStyle/>
          <a:p>
            <a:fld id="{03AC6681-E0FD-2C4C-B392-04A572FD2AAE}" type="slidenum">
              <a:rPr lang="en-US" smtClean="0"/>
              <a:pPr/>
              <a:t>16</a:t>
            </a:fld>
            <a:endParaRPr lang="en-US" dirty="0"/>
          </a:p>
        </p:txBody>
      </p:sp>
      <p:sp>
        <p:nvSpPr>
          <p:cNvPr id="5" name="TextBox 4"/>
          <p:cNvSpPr txBox="1"/>
          <p:nvPr/>
        </p:nvSpPr>
        <p:spPr>
          <a:xfrm>
            <a:off x="1790963" y="2926241"/>
            <a:ext cx="753331" cy="461665"/>
          </a:xfrm>
          <a:prstGeom prst="rect">
            <a:avLst/>
          </a:prstGeom>
          <a:noFill/>
        </p:spPr>
        <p:txBody>
          <a:bodyPr wrap="none" rtlCol="0">
            <a:spAutoFit/>
          </a:bodyPr>
          <a:lstStyle/>
          <a:p>
            <a:r>
              <a:rPr lang="en-US" sz="2400" dirty="0" smtClean="0"/>
              <a:t>URI</a:t>
            </a:r>
            <a:endParaRPr lang="en-US" sz="2400" dirty="0"/>
          </a:p>
        </p:txBody>
      </p:sp>
      <p:sp>
        <p:nvSpPr>
          <p:cNvPr id="6" name="TextBox 5"/>
          <p:cNvSpPr txBox="1"/>
          <p:nvPr/>
        </p:nvSpPr>
        <p:spPr>
          <a:xfrm>
            <a:off x="3174810" y="5129855"/>
            <a:ext cx="2269221" cy="461665"/>
          </a:xfrm>
          <a:prstGeom prst="rect">
            <a:avLst/>
          </a:prstGeom>
          <a:noFill/>
        </p:spPr>
        <p:txBody>
          <a:bodyPr wrap="none" rtlCol="0">
            <a:spAutoFit/>
          </a:bodyPr>
          <a:lstStyle/>
          <a:p>
            <a:pPr algn="ctr"/>
            <a:r>
              <a:rPr lang="en-US" sz="2400" dirty="0" smtClean="0"/>
              <a:t>Representation</a:t>
            </a:r>
            <a:endParaRPr lang="en-US" sz="2400" dirty="0"/>
          </a:p>
        </p:txBody>
      </p:sp>
      <p:sp>
        <p:nvSpPr>
          <p:cNvPr id="7" name="TextBox 6"/>
          <p:cNvSpPr txBox="1"/>
          <p:nvPr/>
        </p:nvSpPr>
        <p:spPr>
          <a:xfrm>
            <a:off x="5926309" y="2926241"/>
            <a:ext cx="1439968" cy="461665"/>
          </a:xfrm>
          <a:prstGeom prst="rect">
            <a:avLst/>
          </a:prstGeom>
          <a:noFill/>
        </p:spPr>
        <p:txBody>
          <a:bodyPr wrap="none" rtlCol="0">
            <a:spAutoFit/>
          </a:bodyPr>
          <a:lstStyle/>
          <a:p>
            <a:r>
              <a:rPr lang="en-US" sz="2400" dirty="0" smtClean="0"/>
              <a:t>Resource</a:t>
            </a:r>
            <a:endParaRPr lang="en-US" sz="2400" dirty="0"/>
          </a:p>
        </p:txBody>
      </p:sp>
      <p:sp>
        <p:nvSpPr>
          <p:cNvPr id="12" name="TextBox 11"/>
          <p:cNvSpPr txBox="1"/>
          <p:nvPr/>
        </p:nvSpPr>
        <p:spPr>
          <a:xfrm>
            <a:off x="3765983" y="2659505"/>
            <a:ext cx="1134145" cy="369332"/>
          </a:xfrm>
          <a:prstGeom prst="rect">
            <a:avLst/>
          </a:prstGeom>
          <a:noFill/>
        </p:spPr>
        <p:txBody>
          <a:bodyPr wrap="none" rtlCol="0">
            <a:spAutoFit/>
          </a:bodyPr>
          <a:lstStyle/>
          <a:p>
            <a:r>
              <a:rPr lang="en-US" dirty="0" smtClean="0"/>
              <a:t>identifies</a:t>
            </a:r>
            <a:endParaRPr lang="en-US" dirty="0"/>
          </a:p>
        </p:txBody>
      </p:sp>
      <p:cxnSp>
        <p:nvCxnSpPr>
          <p:cNvPr id="21" name="Curved Connector 20"/>
          <p:cNvCxnSpPr>
            <a:stCxn id="5" idx="2"/>
            <a:endCxn id="6" idx="1"/>
          </p:cNvCxnSpPr>
          <p:nvPr/>
        </p:nvCxnSpPr>
        <p:spPr bwMode="auto">
          <a:xfrm rot="16200000" flipH="1">
            <a:off x="1684828" y="3870706"/>
            <a:ext cx="1972782" cy="1007181"/>
          </a:xfrm>
          <a:prstGeom prst="curvedConnector2">
            <a:avLst/>
          </a:prstGeom>
          <a:solidFill>
            <a:schemeClr val="accent1"/>
          </a:solidFill>
          <a:ln w="25400" cap="flat" cmpd="sng" algn="ctr">
            <a:solidFill>
              <a:srgbClr val="323D43"/>
            </a:solidFill>
            <a:prstDash val="solid"/>
            <a:round/>
            <a:headEnd type="none" w="med" len="med"/>
            <a:tailEnd type="triangle" w="lg" len="med"/>
          </a:ln>
          <a:effectLst/>
        </p:spPr>
      </p:cxnSp>
      <p:cxnSp>
        <p:nvCxnSpPr>
          <p:cNvPr id="23" name="Curved Connector 22"/>
          <p:cNvCxnSpPr>
            <a:stCxn id="5" idx="3"/>
            <a:endCxn id="7" idx="1"/>
          </p:cNvCxnSpPr>
          <p:nvPr/>
        </p:nvCxnSpPr>
        <p:spPr bwMode="auto">
          <a:xfrm>
            <a:off x="2544294" y="3157074"/>
            <a:ext cx="3382015" cy="12700"/>
          </a:xfrm>
          <a:prstGeom prst="curvedConnector3">
            <a:avLst>
              <a:gd name="adj1" fmla="val 50000"/>
            </a:avLst>
          </a:prstGeom>
          <a:solidFill>
            <a:schemeClr val="accent1"/>
          </a:solidFill>
          <a:ln w="25400" cap="flat" cmpd="sng" algn="ctr">
            <a:solidFill>
              <a:srgbClr val="323D43"/>
            </a:solidFill>
            <a:prstDash val="solid"/>
            <a:round/>
            <a:headEnd type="none" w="med" len="med"/>
            <a:tailEnd type="triangle" w="lg" len="med"/>
          </a:ln>
          <a:effectLst/>
        </p:spPr>
      </p:cxnSp>
      <p:sp>
        <p:nvSpPr>
          <p:cNvPr id="15" name="TextBox 14"/>
          <p:cNvSpPr txBox="1"/>
          <p:nvPr/>
        </p:nvSpPr>
        <p:spPr>
          <a:xfrm>
            <a:off x="1234754" y="4094814"/>
            <a:ext cx="2185289" cy="369332"/>
          </a:xfrm>
          <a:prstGeom prst="rect">
            <a:avLst/>
          </a:prstGeom>
          <a:solidFill>
            <a:srgbClr val="FFFFFF"/>
          </a:solidFill>
        </p:spPr>
        <p:txBody>
          <a:bodyPr wrap="none" rtlCol="0">
            <a:spAutoFit/>
          </a:bodyPr>
          <a:lstStyle/>
          <a:p>
            <a:pPr algn="ctr"/>
            <a:r>
              <a:rPr lang="en-US" dirty="0" smtClean="0"/>
              <a:t>yields on resolution</a:t>
            </a:r>
            <a:endParaRPr lang="en-US" dirty="0"/>
          </a:p>
        </p:txBody>
      </p:sp>
    </p:spTree>
    <p:extLst>
      <p:ext uri="{BB962C8B-B14F-4D97-AF65-F5344CB8AC3E}">
        <p14:creationId xmlns:p14="http://schemas.microsoft.com/office/powerpoint/2010/main" val="36520040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URIs, Resources and Representations</a:t>
            </a:r>
            <a:endParaRPr lang="en-US" dirty="0"/>
          </a:p>
        </p:txBody>
      </p:sp>
      <p:sp>
        <p:nvSpPr>
          <p:cNvPr id="3" name="Slide Number Placeholder 2"/>
          <p:cNvSpPr>
            <a:spLocks noGrp="1"/>
          </p:cNvSpPr>
          <p:nvPr>
            <p:ph type="sldNum" sz="quarter" idx="12"/>
          </p:nvPr>
        </p:nvSpPr>
        <p:spPr/>
        <p:txBody>
          <a:bodyPr/>
          <a:lstStyle/>
          <a:p>
            <a:fld id="{03AC6681-E0FD-2C4C-B392-04A572FD2AAE}" type="slidenum">
              <a:rPr lang="en-US" smtClean="0"/>
              <a:pPr/>
              <a:t>17</a:t>
            </a:fld>
            <a:endParaRPr lang="en-US" dirty="0"/>
          </a:p>
        </p:txBody>
      </p:sp>
      <p:sp>
        <p:nvSpPr>
          <p:cNvPr id="5" name="TextBox 4"/>
          <p:cNvSpPr txBox="1"/>
          <p:nvPr/>
        </p:nvSpPr>
        <p:spPr>
          <a:xfrm>
            <a:off x="1790963" y="2926241"/>
            <a:ext cx="753331" cy="461665"/>
          </a:xfrm>
          <a:prstGeom prst="rect">
            <a:avLst/>
          </a:prstGeom>
          <a:noFill/>
        </p:spPr>
        <p:txBody>
          <a:bodyPr wrap="none" rtlCol="0">
            <a:spAutoFit/>
          </a:bodyPr>
          <a:lstStyle/>
          <a:p>
            <a:r>
              <a:rPr lang="en-US" sz="2400" dirty="0" smtClean="0"/>
              <a:t>URI</a:t>
            </a:r>
            <a:endParaRPr lang="en-US" sz="2400" dirty="0"/>
          </a:p>
        </p:txBody>
      </p:sp>
      <p:sp>
        <p:nvSpPr>
          <p:cNvPr id="6" name="TextBox 5"/>
          <p:cNvSpPr txBox="1"/>
          <p:nvPr/>
        </p:nvSpPr>
        <p:spPr>
          <a:xfrm>
            <a:off x="3174810" y="5129855"/>
            <a:ext cx="2269221" cy="461665"/>
          </a:xfrm>
          <a:prstGeom prst="rect">
            <a:avLst/>
          </a:prstGeom>
          <a:noFill/>
        </p:spPr>
        <p:txBody>
          <a:bodyPr wrap="none" rtlCol="0">
            <a:spAutoFit/>
          </a:bodyPr>
          <a:lstStyle/>
          <a:p>
            <a:pPr algn="ctr"/>
            <a:r>
              <a:rPr lang="en-US" sz="2400" dirty="0" smtClean="0"/>
              <a:t>Representation</a:t>
            </a:r>
            <a:endParaRPr lang="en-US" sz="2400" dirty="0"/>
          </a:p>
        </p:txBody>
      </p:sp>
      <p:sp>
        <p:nvSpPr>
          <p:cNvPr id="7" name="TextBox 6"/>
          <p:cNvSpPr txBox="1"/>
          <p:nvPr/>
        </p:nvSpPr>
        <p:spPr>
          <a:xfrm>
            <a:off x="5926309" y="2926241"/>
            <a:ext cx="1439968" cy="461665"/>
          </a:xfrm>
          <a:prstGeom prst="rect">
            <a:avLst/>
          </a:prstGeom>
          <a:noFill/>
        </p:spPr>
        <p:txBody>
          <a:bodyPr wrap="none" rtlCol="0">
            <a:spAutoFit/>
          </a:bodyPr>
          <a:lstStyle/>
          <a:p>
            <a:r>
              <a:rPr lang="en-US" sz="2400" dirty="0" smtClean="0"/>
              <a:t>Resource</a:t>
            </a:r>
            <a:endParaRPr lang="en-US" sz="2400" dirty="0"/>
          </a:p>
        </p:txBody>
      </p:sp>
      <p:sp>
        <p:nvSpPr>
          <p:cNvPr id="12" name="TextBox 11"/>
          <p:cNvSpPr txBox="1"/>
          <p:nvPr/>
        </p:nvSpPr>
        <p:spPr>
          <a:xfrm>
            <a:off x="3765983" y="2659505"/>
            <a:ext cx="1134145" cy="369332"/>
          </a:xfrm>
          <a:prstGeom prst="rect">
            <a:avLst/>
          </a:prstGeom>
          <a:noFill/>
        </p:spPr>
        <p:txBody>
          <a:bodyPr wrap="none" rtlCol="0">
            <a:spAutoFit/>
          </a:bodyPr>
          <a:lstStyle/>
          <a:p>
            <a:r>
              <a:rPr lang="en-US" dirty="0" smtClean="0"/>
              <a:t>identifies</a:t>
            </a:r>
            <a:endParaRPr lang="en-US" dirty="0"/>
          </a:p>
        </p:txBody>
      </p:sp>
      <p:cxnSp>
        <p:nvCxnSpPr>
          <p:cNvPr id="17" name="Curved Connector 16"/>
          <p:cNvCxnSpPr>
            <a:stCxn id="6" idx="3"/>
            <a:endCxn id="7" idx="2"/>
          </p:cNvCxnSpPr>
          <p:nvPr/>
        </p:nvCxnSpPr>
        <p:spPr bwMode="auto">
          <a:xfrm flipV="1">
            <a:off x="5444031" y="3387906"/>
            <a:ext cx="1202262" cy="1972782"/>
          </a:xfrm>
          <a:prstGeom prst="curvedConnector2">
            <a:avLst/>
          </a:prstGeom>
          <a:solidFill>
            <a:schemeClr val="accent1"/>
          </a:solidFill>
          <a:ln w="25400" cap="flat" cmpd="sng" algn="ctr">
            <a:solidFill>
              <a:srgbClr val="323D43"/>
            </a:solidFill>
            <a:prstDash val="solid"/>
            <a:round/>
            <a:headEnd type="none" w="med" len="med"/>
            <a:tailEnd type="triangle" w="lg" len="med"/>
          </a:ln>
          <a:effectLst/>
        </p:spPr>
      </p:cxnSp>
      <p:cxnSp>
        <p:nvCxnSpPr>
          <p:cNvPr id="21" name="Curved Connector 20"/>
          <p:cNvCxnSpPr>
            <a:stCxn id="5" idx="2"/>
            <a:endCxn id="6" idx="1"/>
          </p:cNvCxnSpPr>
          <p:nvPr/>
        </p:nvCxnSpPr>
        <p:spPr bwMode="auto">
          <a:xfrm rot="16200000" flipH="1">
            <a:off x="1684828" y="3870706"/>
            <a:ext cx="1972782" cy="1007181"/>
          </a:xfrm>
          <a:prstGeom prst="curvedConnector2">
            <a:avLst/>
          </a:prstGeom>
          <a:solidFill>
            <a:schemeClr val="accent1"/>
          </a:solidFill>
          <a:ln w="25400" cap="flat" cmpd="sng" algn="ctr">
            <a:solidFill>
              <a:srgbClr val="323D43"/>
            </a:solidFill>
            <a:prstDash val="solid"/>
            <a:round/>
            <a:headEnd type="none" w="med" len="med"/>
            <a:tailEnd type="triangle" w="lg" len="med"/>
          </a:ln>
          <a:effectLst/>
        </p:spPr>
      </p:cxnSp>
      <p:cxnSp>
        <p:nvCxnSpPr>
          <p:cNvPr id="23" name="Curved Connector 22"/>
          <p:cNvCxnSpPr>
            <a:stCxn id="5" idx="3"/>
            <a:endCxn id="7" idx="1"/>
          </p:cNvCxnSpPr>
          <p:nvPr/>
        </p:nvCxnSpPr>
        <p:spPr bwMode="auto">
          <a:xfrm>
            <a:off x="2544294" y="3157074"/>
            <a:ext cx="3382015" cy="12700"/>
          </a:xfrm>
          <a:prstGeom prst="curvedConnector3">
            <a:avLst>
              <a:gd name="adj1" fmla="val 50000"/>
            </a:avLst>
          </a:prstGeom>
          <a:solidFill>
            <a:schemeClr val="accent1"/>
          </a:solidFill>
          <a:ln w="25400" cap="flat" cmpd="sng" algn="ctr">
            <a:solidFill>
              <a:srgbClr val="323D43"/>
            </a:solidFill>
            <a:prstDash val="solid"/>
            <a:round/>
            <a:headEnd type="none" w="med" len="med"/>
            <a:tailEnd type="triangle" w="lg" len="med"/>
          </a:ln>
          <a:effectLst/>
        </p:spPr>
      </p:cxnSp>
      <p:sp>
        <p:nvSpPr>
          <p:cNvPr id="25" name="TextBox 24"/>
          <p:cNvSpPr txBox="1"/>
          <p:nvPr/>
        </p:nvSpPr>
        <p:spPr>
          <a:xfrm>
            <a:off x="5271438" y="4094814"/>
            <a:ext cx="2364750" cy="369332"/>
          </a:xfrm>
          <a:prstGeom prst="rect">
            <a:avLst/>
          </a:prstGeom>
          <a:solidFill>
            <a:schemeClr val="bg1"/>
          </a:solidFill>
        </p:spPr>
        <p:txBody>
          <a:bodyPr wrap="none" rtlCol="0">
            <a:spAutoFit/>
          </a:bodyPr>
          <a:lstStyle/>
          <a:p>
            <a:r>
              <a:rPr lang="en-US" dirty="0" smtClean="0"/>
              <a:t>is a representation of</a:t>
            </a:r>
            <a:endParaRPr lang="en-US" dirty="0"/>
          </a:p>
        </p:txBody>
      </p:sp>
      <p:sp>
        <p:nvSpPr>
          <p:cNvPr id="15" name="TextBox 14"/>
          <p:cNvSpPr txBox="1"/>
          <p:nvPr/>
        </p:nvSpPr>
        <p:spPr>
          <a:xfrm>
            <a:off x="1234754" y="4094814"/>
            <a:ext cx="2185289" cy="369332"/>
          </a:xfrm>
          <a:prstGeom prst="rect">
            <a:avLst/>
          </a:prstGeom>
          <a:solidFill>
            <a:srgbClr val="FFFFFF"/>
          </a:solidFill>
        </p:spPr>
        <p:txBody>
          <a:bodyPr wrap="none" rtlCol="0">
            <a:spAutoFit/>
          </a:bodyPr>
          <a:lstStyle/>
          <a:p>
            <a:pPr algn="ctr"/>
            <a:r>
              <a:rPr lang="en-US" dirty="0" smtClean="0"/>
              <a:t>yields on resolution</a:t>
            </a:r>
            <a:endParaRPr lang="en-US" dirty="0"/>
          </a:p>
        </p:txBody>
      </p:sp>
    </p:spTree>
    <p:extLst>
      <p:ext uri="{BB962C8B-B14F-4D97-AF65-F5344CB8AC3E}">
        <p14:creationId xmlns:p14="http://schemas.microsoft.com/office/powerpoint/2010/main" val="36520040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URIs, Resources and Representations</a:t>
            </a:r>
            <a:endParaRPr lang="en-US" dirty="0"/>
          </a:p>
        </p:txBody>
      </p:sp>
      <p:sp>
        <p:nvSpPr>
          <p:cNvPr id="3" name="Slide Number Placeholder 2"/>
          <p:cNvSpPr>
            <a:spLocks noGrp="1"/>
          </p:cNvSpPr>
          <p:nvPr>
            <p:ph type="sldNum" sz="quarter" idx="12"/>
          </p:nvPr>
        </p:nvSpPr>
        <p:spPr/>
        <p:txBody>
          <a:bodyPr/>
          <a:lstStyle/>
          <a:p>
            <a:fld id="{03AC6681-E0FD-2C4C-B392-04A572FD2AAE}" type="slidenum">
              <a:rPr lang="en-US" smtClean="0"/>
              <a:pPr/>
              <a:t>18</a:t>
            </a:fld>
            <a:endParaRPr lang="en-US" dirty="0"/>
          </a:p>
        </p:txBody>
      </p:sp>
      <p:sp>
        <p:nvSpPr>
          <p:cNvPr id="5" name="TextBox 4"/>
          <p:cNvSpPr txBox="1"/>
          <p:nvPr/>
        </p:nvSpPr>
        <p:spPr>
          <a:xfrm>
            <a:off x="1790963" y="2926241"/>
            <a:ext cx="753331" cy="461665"/>
          </a:xfrm>
          <a:prstGeom prst="rect">
            <a:avLst/>
          </a:prstGeom>
          <a:noFill/>
        </p:spPr>
        <p:txBody>
          <a:bodyPr wrap="none" rtlCol="0">
            <a:spAutoFit/>
          </a:bodyPr>
          <a:lstStyle/>
          <a:p>
            <a:r>
              <a:rPr lang="en-US" sz="2400" dirty="0" smtClean="0"/>
              <a:t>URI</a:t>
            </a:r>
            <a:endParaRPr lang="en-US" sz="2400" dirty="0"/>
          </a:p>
        </p:txBody>
      </p:sp>
      <p:sp>
        <p:nvSpPr>
          <p:cNvPr id="6" name="TextBox 5"/>
          <p:cNvSpPr txBox="1"/>
          <p:nvPr/>
        </p:nvSpPr>
        <p:spPr>
          <a:xfrm>
            <a:off x="3174810" y="5129855"/>
            <a:ext cx="2269221" cy="461665"/>
          </a:xfrm>
          <a:prstGeom prst="rect">
            <a:avLst/>
          </a:prstGeom>
          <a:noFill/>
        </p:spPr>
        <p:txBody>
          <a:bodyPr wrap="none" rtlCol="0">
            <a:spAutoFit/>
          </a:bodyPr>
          <a:lstStyle/>
          <a:p>
            <a:pPr algn="ctr"/>
            <a:r>
              <a:rPr lang="en-US" sz="2400" dirty="0" smtClean="0"/>
              <a:t>Representation</a:t>
            </a:r>
            <a:endParaRPr lang="en-US" sz="2400" dirty="0"/>
          </a:p>
        </p:txBody>
      </p:sp>
      <p:sp>
        <p:nvSpPr>
          <p:cNvPr id="7" name="TextBox 6"/>
          <p:cNvSpPr txBox="1"/>
          <p:nvPr/>
        </p:nvSpPr>
        <p:spPr>
          <a:xfrm>
            <a:off x="5926309" y="2926241"/>
            <a:ext cx="1439968" cy="461665"/>
          </a:xfrm>
          <a:prstGeom prst="rect">
            <a:avLst/>
          </a:prstGeom>
          <a:noFill/>
        </p:spPr>
        <p:txBody>
          <a:bodyPr wrap="none" rtlCol="0">
            <a:spAutoFit/>
          </a:bodyPr>
          <a:lstStyle/>
          <a:p>
            <a:r>
              <a:rPr lang="en-US" sz="2400" dirty="0" smtClean="0"/>
              <a:t>Resource</a:t>
            </a:r>
            <a:endParaRPr lang="en-US" sz="2400" dirty="0"/>
          </a:p>
        </p:txBody>
      </p:sp>
      <p:sp>
        <p:nvSpPr>
          <p:cNvPr id="12" name="TextBox 11"/>
          <p:cNvSpPr txBox="1"/>
          <p:nvPr/>
        </p:nvSpPr>
        <p:spPr>
          <a:xfrm>
            <a:off x="3765983" y="2659505"/>
            <a:ext cx="1134145" cy="369332"/>
          </a:xfrm>
          <a:prstGeom prst="rect">
            <a:avLst/>
          </a:prstGeom>
          <a:noFill/>
        </p:spPr>
        <p:txBody>
          <a:bodyPr wrap="none" rtlCol="0">
            <a:spAutoFit/>
          </a:bodyPr>
          <a:lstStyle/>
          <a:p>
            <a:r>
              <a:rPr lang="en-US" dirty="0" smtClean="0"/>
              <a:t>identifies</a:t>
            </a:r>
            <a:endParaRPr lang="en-US" dirty="0"/>
          </a:p>
        </p:txBody>
      </p:sp>
      <p:cxnSp>
        <p:nvCxnSpPr>
          <p:cNvPr id="17" name="Curved Connector 16"/>
          <p:cNvCxnSpPr>
            <a:stCxn id="6" idx="3"/>
            <a:endCxn id="7" idx="2"/>
          </p:cNvCxnSpPr>
          <p:nvPr/>
        </p:nvCxnSpPr>
        <p:spPr bwMode="auto">
          <a:xfrm flipV="1">
            <a:off x="5444031" y="3387906"/>
            <a:ext cx="1202262" cy="1972782"/>
          </a:xfrm>
          <a:prstGeom prst="curvedConnector2">
            <a:avLst/>
          </a:prstGeom>
          <a:solidFill>
            <a:schemeClr val="accent1"/>
          </a:solidFill>
          <a:ln w="25400" cap="flat" cmpd="sng" algn="ctr">
            <a:solidFill>
              <a:srgbClr val="323D43"/>
            </a:solidFill>
            <a:prstDash val="solid"/>
            <a:round/>
            <a:headEnd type="none" w="med" len="med"/>
            <a:tailEnd type="triangle" w="lg" len="med"/>
          </a:ln>
          <a:effectLst/>
        </p:spPr>
      </p:cxnSp>
      <p:cxnSp>
        <p:nvCxnSpPr>
          <p:cNvPr id="21" name="Curved Connector 20"/>
          <p:cNvCxnSpPr>
            <a:stCxn id="5" idx="2"/>
            <a:endCxn id="6" idx="1"/>
          </p:cNvCxnSpPr>
          <p:nvPr/>
        </p:nvCxnSpPr>
        <p:spPr bwMode="auto">
          <a:xfrm rot="16200000" flipH="1">
            <a:off x="1684828" y="3870706"/>
            <a:ext cx="1972782" cy="1007181"/>
          </a:xfrm>
          <a:prstGeom prst="curvedConnector2">
            <a:avLst/>
          </a:prstGeom>
          <a:solidFill>
            <a:schemeClr val="accent1"/>
          </a:solidFill>
          <a:ln w="25400" cap="flat" cmpd="sng" algn="ctr">
            <a:solidFill>
              <a:srgbClr val="323D43"/>
            </a:solidFill>
            <a:prstDash val="solid"/>
            <a:round/>
            <a:headEnd type="triangle" w="lg" len="med"/>
            <a:tailEnd type="none" w="lg" len="med"/>
          </a:ln>
          <a:effectLst/>
        </p:spPr>
      </p:cxnSp>
      <p:cxnSp>
        <p:nvCxnSpPr>
          <p:cNvPr id="23" name="Curved Connector 22"/>
          <p:cNvCxnSpPr>
            <a:stCxn id="5" idx="3"/>
            <a:endCxn id="7" idx="1"/>
          </p:cNvCxnSpPr>
          <p:nvPr/>
        </p:nvCxnSpPr>
        <p:spPr bwMode="auto">
          <a:xfrm>
            <a:off x="2544294" y="3157074"/>
            <a:ext cx="3382015" cy="12700"/>
          </a:xfrm>
          <a:prstGeom prst="curvedConnector3">
            <a:avLst>
              <a:gd name="adj1" fmla="val 50000"/>
            </a:avLst>
          </a:prstGeom>
          <a:solidFill>
            <a:schemeClr val="accent1"/>
          </a:solidFill>
          <a:ln w="25400" cap="flat" cmpd="sng" algn="ctr">
            <a:solidFill>
              <a:srgbClr val="323D43"/>
            </a:solidFill>
            <a:prstDash val="solid"/>
            <a:round/>
            <a:headEnd type="none" w="med" len="med"/>
            <a:tailEnd type="triangle" w="lg" len="med"/>
          </a:ln>
          <a:effectLst/>
        </p:spPr>
      </p:cxnSp>
      <p:sp>
        <p:nvSpPr>
          <p:cNvPr id="25" name="TextBox 24"/>
          <p:cNvSpPr txBox="1"/>
          <p:nvPr/>
        </p:nvSpPr>
        <p:spPr>
          <a:xfrm>
            <a:off x="5271438" y="4094814"/>
            <a:ext cx="2390398" cy="369332"/>
          </a:xfrm>
          <a:prstGeom prst="rect">
            <a:avLst/>
          </a:prstGeom>
          <a:solidFill>
            <a:schemeClr val="bg1"/>
          </a:solidFill>
        </p:spPr>
        <p:txBody>
          <a:bodyPr wrap="none" rtlCol="0">
            <a:spAutoFit/>
          </a:bodyPr>
          <a:lstStyle/>
          <a:p>
            <a:r>
              <a:rPr lang="en-US" dirty="0" smtClean="0"/>
              <a:t>is a representation </a:t>
            </a:r>
            <a:r>
              <a:rPr lang="en-US" b="1" dirty="0" smtClean="0"/>
              <a:t>of</a:t>
            </a:r>
            <a:endParaRPr lang="en-US" b="1" dirty="0"/>
          </a:p>
        </p:txBody>
      </p:sp>
      <p:sp>
        <p:nvSpPr>
          <p:cNvPr id="15" name="TextBox 14"/>
          <p:cNvSpPr txBox="1"/>
          <p:nvPr/>
        </p:nvSpPr>
        <p:spPr>
          <a:xfrm>
            <a:off x="965491" y="4094814"/>
            <a:ext cx="2723823" cy="369332"/>
          </a:xfrm>
          <a:prstGeom prst="rect">
            <a:avLst/>
          </a:prstGeom>
          <a:solidFill>
            <a:srgbClr val="FFFFFF"/>
          </a:solidFill>
        </p:spPr>
        <p:txBody>
          <a:bodyPr wrap="none" rtlCol="0">
            <a:spAutoFit/>
          </a:bodyPr>
          <a:lstStyle/>
          <a:p>
            <a:pPr algn="ctr"/>
            <a:r>
              <a:rPr lang="en-US" dirty="0" smtClean="0"/>
              <a:t>is a representation </a:t>
            </a:r>
            <a:r>
              <a:rPr lang="en-US" b="1" dirty="0" smtClean="0"/>
              <a:t>from</a:t>
            </a:r>
            <a:endParaRPr lang="en-US" b="1" dirty="0"/>
          </a:p>
        </p:txBody>
      </p:sp>
    </p:spTree>
    <p:extLst>
      <p:ext uri="{BB962C8B-B14F-4D97-AF65-F5344CB8AC3E}">
        <p14:creationId xmlns:p14="http://schemas.microsoft.com/office/powerpoint/2010/main" val="353600679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4"/>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Lst>
          </a:blip>
          <a:srcRect l="6198" r="6198"/>
          <a:stretch>
            <a:fillRect/>
          </a:stretch>
        </p:blipFill>
        <p:spPr/>
      </p:pic>
      <p:sp>
        <p:nvSpPr>
          <p:cNvPr id="5" name="Title 4"/>
          <p:cNvSpPr>
            <a:spLocks noGrp="1"/>
          </p:cNvSpPr>
          <p:nvPr>
            <p:ph type="title"/>
          </p:nvPr>
        </p:nvSpPr>
        <p:spPr/>
        <p:txBody>
          <a:bodyPr anchor="b"/>
          <a:lstStyle/>
          <a:p>
            <a:r>
              <a:rPr lang="en-US" dirty="0" smtClean="0"/>
              <a:t>Enter the Semantic Web</a:t>
            </a:r>
            <a:endParaRPr lang="en-US" dirty="0"/>
          </a:p>
        </p:txBody>
      </p:sp>
      <p:sp>
        <p:nvSpPr>
          <p:cNvPr id="2" name="Text Placeholder 1"/>
          <p:cNvSpPr>
            <a:spLocks noGrp="1"/>
          </p:cNvSpPr>
          <p:nvPr>
            <p:ph type="body" idx="1"/>
          </p:nvPr>
        </p:nvSpPr>
        <p:spPr/>
        <p:txBody>
          <a:bodyPr/>
          <a:lstStyle/>
          <a:p>
            <a:endParaRPr lang="en-US"/>
          </a:p>
        </p:txBody>
      </p:sp>
    </p:spTree>
    <p:extLst>
      <p:ext uri="{BB962C8B-B14F-4D97-AF65-F5344CB8AC3E}">
        <p14:creationId xmlns:p14="http://schemas.microsoft.com/office/powerpoint/2010/main" val="350870579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Slide Number Placeholder 2"/>
          <p:cNvSpPr>
            <a:spLocks noGrp="1"/>
          </p:cNvSpPr>
          <p:nvPr>
            <p:ph type="sldNum" sz="quarter" idx="12"/>
          </p:nvPr>
        </p:nvSpPr>
        <p:spPr/>
        <p:txBody>
          <a:bodyPr/>
          <a:lstStyle/>
          <a:p>
            <a:fld id="{03AC6681-E0FD-2C4C-B392-04A572FD2AAE}" type="slidenum">
              <a:rPr lang="en-US" smtClean="0"/>
              <a:pPr/>
              <a:t>2</a:t>
            </a:fld>
            <a:endParaRPr lang="en-US" dirty="0"/>
          </a:p>
        </p:txBody>
      </p:sp>
      <p:sp>
        <p:nvSpPr>
          <p:cNvPr id="4" name="Content Placeholder 3"/>
          <p:cNvSpPr>
            <a:spLocks noGrp="1"/>
          </p:cNvSpPr>
          <p:nvPr>
            <p:ph idx="1"/>
          </p:nvPr>
        </p:nvSpPr>
        <p:spPr/>
        <p:txBody>
          <a:bodyPr/>
          <a:lstStyle/>
          <a:p>
            <a:pPr marL="0" indent="0">
              <a:buNone/>
            </a:pPr>
            <a:r>
              <a:rPr lang="en-US" dirty="0" smtClean="0"/>
              <a:t>What this talk is about:</a:t>
            </a:r>
          </a:p>
          <a:p>
            <a:pPr lvl="1"/>
            <a:r>
              <a:rPr lang="en-US" dirty="0" smtClean="0"/>
              <a:t>Reference and identity on the Web</a:t>
            </a:r>
          </a:p>
          <a:p>
            <a:pPr lvl="1"/>
            <a:r>
              <a:rPr lang="en-US" dirty="0" smtClean="0"/>
              <a:t>That bit of (Semantic) Web architecture that borders on philosophy</a:t>
            </a:r>
          </a:p>
          <a:p>
            <a:pPr lvl="1"/>
            <a:r>
              <a:rPr lang="en-US" dirty="0" smtClean="0"/>
              <a:t>The intricacies of the Web </a:t>
            </a:r>
            <a:r>
              <a:rPr lang="en-US" dirty="0" err="1" smtClean="0"/>
              <a:t>standardisation</a:t>
            </a:r>
            <a:r>
              <a:rPr lang="en-US" dirty="0" smtClean="0"/>
              <a:t> process</a:t>
            </a:r>
          </a:p>
          <a:p>
            <a:pPr marL="0" indent="0">
              <a:buNone/>
            </a:pPr>
            <a:endParaRPr lang="en-US" dirty="0" smtClean="0"/>
          </a:p>
          <a:p>
            <a:pPr marL="0" indent="0">
              <a:buNone/>
            </a:pPr>
            <a:r>
              <a:rPr lang="en-US" dirty="0" smtClean="0"/>
              <a:t>What this talk is not about:</a:t>
            </a:r>
          </a:p>
          <a:p>
            <a:pPr lvl="1"/>
            <a:r>
              <a:rPr lang="en-US" dirty="0" smtClean="0"/>
              <a:t>RDF, OWL, reasoning, linked data (per se)</a:t>
            </a:r>
            <a:endParaRPr lang="en-US" dirty="0"/>
          </a:p>
        </p:txBody>
      </p:sp>
    </p:spTree>
    <p:extLst>
      <p:ext uri="{BB962C8B-B14F-4D97-AF65-F5344CB8AC3E}">
        <p14:creationId xmlns:p14="http://schemas.microsoft.com/office/powerpoint/2010/main" val="422070859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4"/>
          <p:cNvSpPr>
            <a:spLocks noGrp="1" noChangeArrowheads="1"/>
          </p:cNvSpPr>
          <p:nvPr>
            <p:ph type="title"/>
          </p:nvPr>
        </p:nvSpPr>
        <p:spPr/>
        <p:txBody>
          <a:bodyPr/>
          <a:lstStyle/>
          <a:p>
            <a:r>
              <a:rPr lang="en-GB" smtClean="0"/>
              <a:t>Semantic Web Principles</a:t>
            </a:r>
            <a:endParaRPr lang="en-GB" dirty="0"/>
          </a:p>
        </p:txBody>
      </p:sp>
      <p:sp>
        <p:nvSpPr>
          <p:cNvPr id="82947" name="Rectangle 5"/>
          <p:cNvSpPr>
            <a:spLocks noGrp="1" noChangeArrowheads="1"/>
          </p:cNvSpPr>
          <p:nvPr>
            <p:ph idx="1"/>
          </p:nvPr>
        </p:nvSpPr>
        <p:spPr/>
        <p:txBody>
          <a:bodyPr/>
          <a:lstStyle/>
          <a:p>
            <a:pPr marL="457200" indent="-457200">
              <a:buFont typeface="+mj-lt"/>
              <a:buAutoNum type="arabicPeriod"/>
            </a:pPr>
            <a:r>
              <a:rPr lang="en-US" dirty="0" smtClean="0"/>
              <a:t>Everything can be identified by URIs</a:t>
            </a:r>
          </a:p>
          <a:p>
            <a:pPr marL="457200" indent="-457200">
              <a:buFont typeface="+mj-lt"/>
              <a:buAutoNum type="arabicPeriod"/>
            </a:pPr>
            <a:r>
              <a:rPr lang="en-US" dirty="0" smtClean="0"/>
              <a:t>Resources and links can have types</a:t>
            </a:r>
          </a:p>
          <a:p>
            <a:pPr marL="457200" indent="-457200">
              <a:buFont typeface="+mj-lt"/>
              <a:buAutoNum type="arabicPeriod"/>
            </a:pPr>
            <a:r>
              <a:rPr lang="en-US" dirty="0" smtClean="0"/>
              <a:t>Partial information is tolerated</a:t>
            </a:r>
          </a:p>
          <a:p>
            <a:pPr marL="457200" indent="-457200">
              <a:buFont typeface="+mj-lt"/>
              <a:buAutoNum type="arabicPeriod"/>
            </a:pPr>
            <a:r>
              <a:rPr lang="en-US" dirty="0" smtClean="0"/>
              <a:t>There is no need for absolute truth</a:t>
            </a:r>
          </a:p>
          <a:p>
            <a:pPr marL="457200" indent="-457200">
              <a:buFont typeface="+mj-lt"/>
              <a:buAutoNum type="arabicPeriod"/>
            </a:pPr>
            <a:r>
              <a:rPr lang="en-US" dirty="0" smtClean="0"/>
              <a:t>Evolution is supported</a:t>
            </a:r>
          </a:p>
          <a:p>
            <a:pPr marL="457200" indent="-457200">
              <a:buFont typeface="+mj-lt"/>
              <a:buAutoNum type="arabicPeriod"/>
            </a:pPr>
            <a:r>
              <a:rPr lang="en-US" dirty="0" smtClean="0"/>
              <a:t>Minimalist design</a:t>
            </a:r>
          </a:p>
          <a:p>
            <a:endParaRPr lang="en-US" dirty="0"/>
          </a:p>
        </p:txBody>
      </p:sp>
    </p:spTree>
    <p:extLst>
      <p:ext uri="{BB962C8B-B14F-4D97-AF65-F5344CB8AC3E}">
        <p14:creationId xmlns:p14="http://schemas.microsoft.com/office/powerpoint/2010/main" val="394226667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4"/>
          <p:cNvSpPr>
            <a:spLocks noGrp="1" noChangeArrowheads="1"/>
          </p:cNvSpPr>
          <p:nvPr>
            <p:ph type="title"/>
          </p:nvPr>
        </p:nvSpPr>
        <p:spPr/>
        <p:txBody>
          <a:bodyPr/>
          <a:lstStyle/>
          <a:p>
            <a:r>
              <a:rPr lang="en-GB" smtClean="0"/>
              <a:t>Semantic Web Principles</a:t>
            </a:r>
            <a:endParaRPr lang="en-GB" dirty="0"/>
          </a:p>
        </p:txBody>
      </p:sp>
      <p:sp>
        <p:nvSpPr>
          <p:cNvPr id="82947" name="Rectangle 5"/>
          <p:cNvSpPr>
            <a:spLocks noGrp="1" noChangeArrowheads="1"/>
          </p:cNvSpPr>
          <p:nvPr>
            <p:ph idx="1"/>
          </p:nvPr>
        </p:nvSpPr>
        <p:spPr/>
        <p:txBody>
          <a:bodyPr/>
          <a:lstStyle/>
          <a:p>
            <a:pPr marL="457200" indent="-457200">
              <a:buFont typeface="+mj-lt"/>
              <a:buAutoNum type="arabicPeriod"/>
            </a:pPr>
            <a:r>
              <a:rPr lang="en-US" dirty="0" smtClean="0"/>
              <a:t>Everything can be identified by URIs</a:t>
            </a:r>
          </a:p>
          <a:p>
            <a:pPr marL="457200" indent="-457200">
              <a:buFont typeface="+mj-lt"/>
              <a:buAutoNum type="arabicPeriod"/>
            </a:pPr>
            <a:r>
              <a:rPr lang="en-US" dirty="0" smtClean="0">
                <a:solidFill>
                  <a:srgbClr val="A6A6A6"/>
                </a:solidFill>
              </a:rPr>
              <a:t>Resources and links can have types</a:t>
            </a:r>
          </a:p>
          <a:p>
            <a:pPr marL="457200" indent="-457200">
              <a:buFont typeface="+mj-lt"/>
              <a:buAutoNum type="arabicPeriod"/>
            </a:pPr>
            <a:r>
              <a:rPr lang="en-US" dirty="0" smtClean="0">
                <a:solidFill>
                  <a:srgbClr val="A6A6A6"/>
                </a:solidFill>
              </a:rPr>
              <a:t>Partial information is tolerated</a:t>
            </a:r>
          </a:p>
          <a:p>
            <a:pPr marL="457200" indent="-457200">
              <a:buFont typeface="+mj-lt"/>
              <a:buAutoNum type="arabicPeriod"/>
            </a:pPr>
            <a:r>
              <a:rPr lang="en-US" dirty="0" smtClean="0">
                <a:solidFill>
                  <a:srgbClr val="A6A6A6"/>
                </a:solidFill>
              </a:rPr>
              <a:t>There is no need for absolute truth</a:t>
            </a:r>
          </a:p>
          <a:p>
            <a:pPr marL="457200" indent="-457200">
              <a:buFont typeface="+mj-lt"/>
              <a:buAutoNum type="arabicPeriod"/>
            </a:pPr>
            <a:r>
              <a:rPr lang="en-US" dirty="0" smtClean="0">
                <a:solidFill>
                  <a:srgbClr val="A6A6A6"/>
                </a:solidFill>
              </a:rPr>
              <a:t>Evolution is supported</a:t>
            </a:r>
          </a:p>
          <a:p>
            <a:pPr marL="457200" indent="-457200">
              <a:buFont typeface="+mj-lt"/>
              <a:buAutoNum type="arabicPeriod"/>
            </a:pPr>
            <a:r>
              <a:rPr lang="en-US" dirty="0" smtClean="0">
                <a:solidFill>
                  <a:srgbClr val="A6A6A6"/>
                </a:solidFill>
              </a:rPr>
              <a:t>Minimalist design</a:t>
            </a:r>
          </a:p>
          <a:p>
            <a:endParaRPr lang="en-US" dirty="0"/>
          </a:p>
        </p:txBody>
      </p:sp>
    </p:spTree>
    <p:extLst>
      <p:ext uri="{BB962C8B-B14F-4D97-AF65-F5344CB8AC3E}">
        <p14:creationId xmlns:p14="http://schemas.microsoft.com/office/powerpoint/2010/main" val="337455411"/>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Linked Data Principles</a:t>
            </a:r>
            <a:endParaRPr lang="en-US" dirty="0"/>
          </a:p>
        </p:txBody>
      </p:sp>
      <p:sp>
        <p:nvSpPr>
          <p:cNvPr id="2" name="Content Placeholder 1"/>
          <p:cNvSpPr>
            <a:spLocks noGrp="1"/>
          </p:cNvSpPr>
          <p:nvPr>
            <p:ph idx="1"/>
          </p:nvPr>
        </p:nvSpPr>
        <p:spPr/>
        <p:txBody>
          <a:bodyPr/>
          <a:lstStyle/>
          <a:p>
            <a:pPr marL="457200" indent="-457200">
              <a:buFont typeface="+mj-lt"/>
              <a:buAutoNum type="arabicPeriod"/>
            </a:pPr>
            <a:r>
              <a:rPr lang="en-US" dirty="0" smtClean="0">
                <a:solidFill>
                  <a:srgbClr val="323D43"/>
                </a:solidFill>
              </a:rPr>
              <a:t>Use URIs as names for things</a:t>
            </a:r>
          </a:p>
          <a:p>
            <a:pPr marL="457200" indent="-457200">
              <a:buFont typeface="+mj-lt"/>
              <a:buAutoNum type="arabicPeriod"/>
            </a:pPr>
            <a:r>
              <a:rPr lang="en-US" dirty="0" smtClean="0">
                <a:solidFill>
                  <a:srgbClr val="323D43"/>
                </a:solidFill>
              </a:rPr>
              <a:t>Use HTTP URIs so that people can look up those names</a:t>
            </a:r>
          </a:p>
          <a:p>
            <a:pPr marL="457200" indent="-457200">
              <a:buFont typeface="+mj-lt"/>
              <a:buAutoNum type="arabicPeriod"/>
            </a:pPr>
            <a:r>
              <a:rPr lang="en-US" dirty="0" smtClean="0">
                <a:solidFill>
                  <a:srgbClr val="323D43"/>
                </a:solidFill>
              </a:rPr>
              <a:t>When someone looks up a URI, provide useful information</a:t>
            </a:r>
          </a:p>
          <a:p>
            <a:pPr marL="457200" indent="-457200">
              <a:buFont typeface="+mj-lt"/>
              <a:buAutoNum type="arabicPeriod"/>
            </a:pPr>
            <a:r>
              <a:rPr lang="en-US" dirty="0" smtClean="0">
                <a:solidFill>
                  <a:srgbClr val="323D43"/>
                </a:solidFill>
              </a:rPr>
              <a:t>Include links to other URIs. so that they can discover more things</a:t>
            </a:r>
            <a:endParaRPr lang="en-US" dirty="0" smtClean="0">
              <a:solidFill>
                <a:srgbClr val="323D43"/>
              </a:solidFill>
            </a:endParaRPr>
          </a:p>
        </p:txBody>
      </p:sp>
    </p:spTree>
    <p:extLst>
      <p:ext uri="{BB962C8B-B14F-4D97-AF65-F5344CB8AC3E}">
        <p14:creationId xmlns:p14="http://schemas.microsoft.com/office/powerpoint/2010/main" val="3665445811"/>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Linked Data Principles</a:t>
            </a:r>
            <a:endParaRPr lang="en-US" dirty="0"/>
          </a:p>
        </p:txBody>
      </p:sp>
      <p:sp>
        <p:nvSpPr>
          <p:cNvPr id="2" name="Content Placeholder 1"/>
          <p:cNvSpPr>
            <a:spLocks noGrp="1"/>
          </p:cNvSpPr>
          <p:nvPr>
            <p:ph idx="1"/>
          </p:nvPr>
        </p:nvSpPr>
        <p:spPr/>
        <p:txBody>
          <a:bodyPr/>
          <a:lstStyle/>
          <a:p>
            <a:pPr marL="457200" indent="-457200">
              <a:buFont typeface="+mj-lt"/>
              <a:buAutoNum type="arabicPeriod"/>
            </a:pPr>
            <a:r>
              <a:rPr lang="en-US" dirty="0" smtClean="0"/>
              <a:t>Use URIs as names for things</a:t>
            </a:r>
          </a:p>
          <a:p>
            <a:pPr marL="457200" indent="-457200">
              <a:buFont typeface="+mj-lt"/>
              <a:buAutoNum type="arabicPeriod"/>
            </a:pPr>
            <a:r>
              <a:rPr lang="en-US" dirty="0" smtClean="0"/>
              <a:t>Use HTTP URIs so that people can look up those names</a:t>
            </a:r>
          </a:p>
          <a:p>
            <a:pPr marL="457200" indent="-457200">
              <a:buFont typeface="+mj-lt"/>
              <a:buAutoNum type="arabicPeriod"/>
            </a:pPr>
            <a:r>
              <a:rPr lang="en-US" dirty="0" smtClean="0">
                <a:solidFill>
                  <a:schemeClr val="bg1">
                    <a:lumMod val="65000"/>
                  </a:schemeClr>
                </a:solidFill>
              </a:rPr>
              <a:t>When someone looks up a URI, provide useful information</a:t>
            </a:r>
          </a:p>
          <a:p>
            <a:pPr marL="457200" indent="-457200">
              <a:buFont typeface="+mj-lt"/>
              <a:buAutoNum type="arabicPeriod"/>
            </a:pPr>
            <a:r>
              <a:rPr lang="en-US" dirty="0" smtClean="0">
                <a:solidFill>
                  <a:srgbClr val="A6A6A6"/>
                </a:solidFill>
              </a:rPr>
              <a:t>Include links to other URIs. so that they can discover more things</a:t>
            </a:r>
            <a:endParaRPr lang="en-US" dirty="0" smtClean="0">
              <a:solidFill>
                <a:srgbClr val="A6A6A6"/>
              </a:solidFill>
            </a:endParaRPr>
          </a:p>
        </p:txBody>
      </p:sp>
    </p:spTree>
    <p:extLst>
      <p:ext uri="{BB962C8B-B14F-4D97-AF65-F5344CB8AC3E}">
        <p14:creationId xmlns:p14="http://schemas.microsoft.com/office/powerpoint/2010/main" val="3182655434"/>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URIs and the Semantic Web</a:t>
            </a:r>
            <a:endParaRPr lang="en-GB" dirty="0"/>
          </a:p>
        </p:txBody>
      </p:sp>
      <p:sp>
        <p:nvSpPr>
          <p:cNvPr id="3" name="Content Placeholder 2"/>
          <p:cNvSpPr>
            <a:spLocks noGrp="1"/>
          </p:cNvSpPr>
          <p:nvPr>
            <p:ph idx="1"/>
          </p:nvPr>
        </p:nvSpPr>
        <p:spPr/>
        <p:txBody>
          <a:bodyPr/>
          <a:lstStyle/>
          <a:p>
            <a:pPr marL="0" indent="0">
              <a:buNone/>
            </a:pPr>
            <a:r>
              <a:rPr lang="en-GB" dirty="0" smtClean="0"/>
              <a:t>What does a URI on the Semantic Web refer to?</a:t>
            </a:r>
          </a:p>
          <a:p>
            <a:pPr lvl="1"/>
            <a:r>
              <a:rPr lang="en-GB" dirty="0" smtClean="0"/>
              <a:t>A real world object?</a:t>
            </a:r>
          </a:p>
          <a:p>
            <a:pPr lvl="1"/>
            <a:r>
              <a:rPr lang="en-GB" dirty="0" smtClean="0"/>
              <a:t>A web page?</a:t>
            </a:r>
          </a:p>
          <a:p>
            <a:pPr lvl="1"/>
            <a:r>
              <a:rPr lang="en-GB" dirty="0" smtClean="0"/>
              <a:t>Both?</a:t>
            </a:r>
          </a:p>
          <a:p>
            <a:endParaRPr lang="en-GB" dirty="0" smtClean="0"/>
          </a:p>
          <a:p>
            <a:r>
              <a:rPr lang="en-GB" dirty="0" smtClean="0"/>
              <a:t>What does a URI identify in general?</a:t>
            </a:r>
          </a:p>
          <a:p>
            <a:r>
              <a:rPr lang="en-GB" dirty="0" smtClean="0"/>
              <a:t>What </a:t>
            </a:r>
            <a:r>
              <a:rPr lang="en-GB" dirty="0" smtClean="0"/>
              <a:t>are the implicit semantics in a URI?</a:t>
            </a:r>
          </a:p>
          <a:p>
            <a:endParaRPr lang="en-GB" dirty="0"/>
          </a:p>
        </p:txBody>
      </p:sp>
    </p:spTree>
    <p:extLst>
      <p:ext uri="{BB962C8B-B14F-4D97-AF65-F5344CB8AC3E}">
        <p14:creationId xmlns:p14="http://schemas.microsoft.com/office/powerpoint/2010/main" val="2001834612"/>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4"/>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Lst>
          </a:blip>
          <a:srcRect l="6198" r="6198"/>
          <a:stretch>
            <a:fillRect/>
          </a:stretch>
        </p:blipFill>
        <p:spPr/>
      </p:pic>
      <p:sp>
        <p:nvSpPr>
          <p:cNvPr id="5" name="Title 4"/>
          <p:cNvSpPr>
            <a:spLocks noGrp="1"/>
          </p:cNvSpPr>
          <p:nvPr>
            <p:ph type="title"/>
          </p:nvPr>
        </p:nvSpPr>
        <p:spPr/>
        <p:txBody>
          <a:bodyPr anchor="b"/>
          <a:lstStyle/>
          <a:p>
            <a:r>
              <a:rPr lang="en-US" dirty="0" smtClean="0"/>
              <a:t>httpRange-14</a:t>
            </a:r>
            <a:endParaRPr lang="en-US" dirty="0"/>
          </a:p>
        </p:txBody>
      </p:sp>
      <p:sp>
        <p:nvSpPr>
          <p:cNvPr id="2" name="Text Placeholder 1"/>
          <p:cNvSpPr>
            <a:spLocks noGrp="1"/>
          </p:cNvSpPr>
          <p:nvPr>
            <p:ph type="body" idx="1"/>
          </p:nvPr>
        </p:nvSpPr>
        <p:spPr/>
        <p:txBody>
          <a:bodyPr/>
          <a:lstStyle/>
          <a:p>
            <a:endParaRPr lang="en-US"/>
          </a:p>
        </p:txBody>
      </p:sp>
    </p:spTree>
    <p:extLst>
      <p:ext uri="{BB962C8B-B14F-4D97-AF65-F5344CB8AC3E}">
        <p14:creationId xmlns:p14="http://schemas.microsoft.com/office/powerpoint/2010/main" val="519995197"/>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httpRange-14</a:t>
            </a:r>
            <a:endParaRPr lang="en-GB" dirty="0"/>
          </a:p>
        </p:txBody>
      </p:sp>
      <p:sp>
        <p:nvSpPr>
          <p:cNvPr id="3" name="Content Placeholder 2"/>
          <p:cNvSpPr>
            <a:spLocks noGrp="1"/>
          </p:cNvSpPr>
          <p:nvPr>
            <p:ph idx="1"/>
          </p:nvPr>
        </p:nvSpPr>
        <p:spPr/>
        <p:txBody>
          <a:bodyPr/>
          <a:lstStyle/>
          <a:p>
            <a:r>
              <a:rPr lang="en-GB" dirty="0" smtClean="0"/>
              <a:t>W3C Technical Architecture Group issue</a:t>
            </a:r>
          </a:p>
          <a:p>
            <a:pPr lvl="1"/>
            <a:r>
              <a:rPr lang="en-GB" dirty="0" smtClean="0"/>
              <a:t>“What is the range of the HTTP range dereference operation?”</a:t>
            </a:r>
          </a:p>
          <a:p>
            <a:pPr lvl="1"/>
            <a:r>
              <a:rPr lang="en-GB" dirty="0" smtClean="0"/>
              <a:t>Raised in March 2002</a:t>
            </a:r>
          </a:p>
          <a:p>
            <a:pPr lvl="1"/>
            <a:r>
              <a:rPr lang="en-GB" dirty="0" smtClean="0"/>
              <a:t>Closed in Jun 2005</a:t>
            </a:r>
          </a:p>
          <a:p>
            <a:endParaRPr lang="en-GB" dirty="0" smtClean="0"/>
          </a:p>
          <a:p>
            <a:r>
              <a:rPr lang="en-GB" dirty="0" smtClean="0"/>
              <a:t>TBL’s original stance: </a:t>
            </a:r>
            <a:r>
              <a:rPr lang="en-GB" dirty="0" smtClean="0"/>
              <a:t>“</a:t>
            </a:r>
            <a:r>
              <a:rPr lang="en-GB" dirty="0" smtClean="0"/>
              <a:t>HTTP </a:t>
            </a:r>
            <a:r>
              <a:rPr lang="en-GB" dirty="0"/>
              <a:t>URIs (without "#") should be understood as referring to documents, not </a:t>
            </a:r>
            <a:r>
              <a:rPr lang="en-GB" dirty="0" smtClean="0"/>
              <a:t>cars”</a:t>
            </a:r>
            <a:endParaRPr lang="en-GB" dirty="0"/>
          </a:p>
        </p:txBody>
      </p:sp>
      <p:sp>
        <p:nvSpPr>
          <p:cNvPr id="4" name="TextBox 3"/>
          <p:cNvSpPr txBox="1"/>
          <p:nvPr/>
        </p:nvSpPr>
        <p:spPr>
          <a:xfrm>
            <a:off x="323528" y="6258798"/>
            <a:ext cx="4823937" cy="338554"/>
          </a:xfrm>
          <a:prstGeom prst="rect">
            <a:avLst/>
          </a:prstGeom>
          <a:noFill/>
        </p:spPr>
        <p:txBody>
          <a:bodyPr wrap="none" lIns="0" rIns="0" rtlCol="0">
            <a:spAutoFit/>
          </a:bodyPr>
          <a:lstStyle/>
          <a:p>
            <a:r>
              <a:rPr lang="en-US" sz="1600" dirty="0">
                <a:cs typeface="Georgia"/>
              </a:rPr>
              <a:t>http://www.w3.org/2001/tag/group/track/issues</a:t>
            </a:r>
            <a:r>
              <a:rPr lang="en-US" sz="1600" dirty="0" smtClean="0">
                <a:cs typeface="Georgia"/>
              </a:rPr>
              <a:t>/14</a:t>
            </a:r>
            <a:endParaRPr lang="en-US" sz="1600" dirty="0">
              <a:latin typeface="Georgia"/>
              <a:cs typeface="Georgia"/>
            </a:endParaRPr>
          </a:p>
        </p:txBody>
      </p:sp>
    </p:spTree>
    <p:extLst>
      <p:ext uri="{BB962C8B-B14F-4D97-AF65-F5344CB8AC3E}">
        <p14:creationId xmlns:p14="http://schemas.microsoft.com/office/powerpoint/2010/main" val="1437970256"/>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All resources are equal…</a:t>
            </a:r>
            <a:endParaRPr lang="en-GB" dirty="0"/>
          </a:p>
        </p:txBody>
      </p:sp>
      <p:sp>
        <p:nvSpPr>
          <p:cNvPr id="3" name="Content Placeholder 2"/>
          <p:cNvSpPr>
            <a:spLocks noGrp="1"/>
          </p:cNvSpPr>
          <p:nvPr>
            <p:ph idx="1"/>
          </p:nvPr>
        </p:nvSpPr>
        <p:spPr/>
        <p:txBody>
          <a:bodyPr/>
          <a:lstStyle/>
          <a:p>
            <a:pPr marL="0" indent="0">
              <a:buNone/>
            </a:pPr>
            <a:r>
              <a:rPr lang="en-GB" dirty="0" smtClean="0"/>
              <a:t>…but some are more equal than others</a:t>
            </a:r>
          </a:p>
          <a:p>
            <a:endParaRPr lang="en-GB" dirty="0" smtClean="0"/>
          </a:p>
          <a:p>
            <a:r>
              <a:rPr lang="en-GB" dirty="0" smtClean="0"/>
              <a:t>The things identified by URIs are resources</a:t>
            </a:r>
          </a:p>
          <a:p>
            <a:r>
              <a:rPr lang="en-GB" dirty="0" smtClean="0"/>
              <a:t>Some resources can be retrieved by </a:t>
            </a:r>
            <a:r>
              <a:rPr lang="en-GB" dirty="0" smtClean="0"/>
              <a:t>resolving their </a:t>
            </a:r>
            <a:r>
              <a:rPr lang="en-GB" dirty="0" smtClean="0"/>
              <a:t>URIs</a:t>
            </a:r>
          </a:p>
          <a:p>
            <a:pPr lvl="1"/>
            <a:r>
              <a:rPr lang="en-GB" dirty="0" smtClean="0"/>
              <a:t>Or rather, representations of some resources can be retrieved</a:t>
            </a:r>
          </a:p>
          <a:p>
            <a:r>
              <a:rPr lang="en-GB" dirty="0" smtClean="0"/>
              <a:t>Some resources cannot be retrieved</a:t>
            </a:r>
          </a:p>
          <a:p>
            <a:pPr lvl="1"/>
            <a:r>
              <a:rPr lang="en-GB" dirty="0" smtClean="0"/>
              <a:t>People, cats, cars</a:t>
            </a:r>
            <a:endParaRPr lang="en-GB" dirty="0"/>
          </a:p>
        </p:txBody>
      </p:sp>
    </p:spTree>
    <p:extLst>
      <p:ext uri="{BB962C8B-B14F-4D97-AF65-F5344CB8AC3E}">
        <p14:creationId xmlns:p14="http://schemas.microsoft.com/office/powerpoint/2010/main" val="3558313274"/>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Information Resources</a:t>
            </a:r>
            <a:endParaRPr lang="en-GB" dirty="0"/>
          </a:p>
        </p:txBody>
      </p:sp>
      <p:sp>
        <p:nvSpPr>
          <p:cNvPr id="3" name="Content Placeholder 2"/>
          <p:cNvSpPr>
            <a:spLocks noGrp="1"/>
          </p:cNvSpPr>
          <p:nvPr>
            <p:ph idx="1"/>
          </p:nvPr>
        </p:nvSpPr>
        <p:spPr/>
        <p:txBody>
          <a:bodyPr/>
          <a:lstStyle/>
          <a:p>
            <a:pPr marL="0" indent="0">
              <a:buNone/>
            </a:pPr>
            <a:r>
              <a:rPr lang="en-GB" dirty="0" smtClean="0"/>
              <a:t>“Information resources are resources, identified by </a:t>
            </a:r>
            <a:r>
              <a:rPr lang="en-GB" dirty="0" err="1" smtClean="0"/>
              <a:t>URIs</a:t>
            </a:r>
            <a:r>
              <a:rPr lang="en-GB" dirty="0" smtClean="0"/>
              <a:t> and </a:t>
            </a:r>
            <a:r>
              <a:rPr lang="en-GB" i="1" dirty="0" smtClean="0"/>
              <a:t>whose essential characteristics can be conveyed in a message</a:t>
            </a:r>
            <a:r>
              <a:rPr lang="en-GB" dirty="0" smtClean="0"/>
              <a:t>”</a:t>
            </a:r>
          </a:p>
          <a:p>
            <a:pPr lvl="1"/>
            <a:r>
              <a:rPr lang="en-GB" dirty="0" smtClean="0"/>
              <a:t>A URI which identifies an ‘abstract’ document</a:t>
            </a:r>
            <a:r>
              <a:rPr lang="en-GB" dirty="0"/>
              <a:t> </a:t>
            </a:r>
            <a:r>
              <a:rPr lang="en-GB" dirty="0" smtClean="0"/>
              <a:t>can be</a:t>
            </a:r>
            <a:r>
              <a:rPr lang="en-GB" dirty="0" smtClean="0"/>
              <a:t> resolved to </a:t>
            </a:r>
            <a:r>
              <a:rPr lang="en-GB" dirty="0" smtClean="0"/>
              <a:t>get an ‘obvious’ representation of that document</a:t>
            </a:r>
          </a:p>
          <a:p>
            <a:pPr lvl="1"/>
            <a:r>
              <a:rPr lang="en-GB" dirty="0" smtClean="0"/>
              <a:t>The majority of current Web resources are information resources </a:t>
            </a:r>
            <a:endParaRPr lang="en-GB" dirty="0"/>
          </a:p>
        </p:txBody>
      </p:sp>
      <p:sp>
        <p:nvSpPr>
          <p:cNvPr id="4" name="TextBox 3"/>
          <p:cNvSpPr txBox="1"/>
          <p:nvPr/>
        </p:nvSpPr>
        <p:spPr>
          <a:xfrm>
            <a:off x="323528" y="6258798"/>
            <a:ext cx="3087785" cy="338554"/>
          </a:xfrm>
          <a:prstGeom prst="rect">
            <a:avLst/>
          </a:prstGeom>
          <a:noFill/>
        </p:spPr>
        <p:txBody>
          <a:bodyPr wrap="none" lIns="0" rIns="0" rtlCol="0">
            <a:spAutoFit/>
          </a:bodyPr>
          <a:lstStyle/>
          <a:p>
            <a:r>
              <a:rPr lang="en-US" sz="1600" dirty="0">
                <a:cs typeface="Georgia"/>
              </a:rPr>
              <a:t>http://www.w3.org/TR/</a:t>
            </a:r>
            <a:r>
              <a:rPr lang="en-US" sz="1600" dirty="0" err="1">
                <a:cs typeface="Georgia"/>
              </a:rPr>
              <a:t>webarch</a:t>
            </a:r>
            <a:r>
              <a:rPr lang="en-US" sz="1600" dirty="0">
                <a:cs typeface="Georgia"/>
              </a:rPr>
              <a:t>/</a:t>
            </a:r>
            <a:endParaRPr lang="en-US" sz="1600" dirty="0">
              <a:latin typeface="Georgia"/>
              <a:cs typeface="Georgia"/>
            </a:endParaRPr>
          </a:p>
        </p:txBody>
      </p:sp>
    </p:spTree>
    <p:extLst>
      <p:ext uri="{BB962C8B-B14F-4D97-AF65-F5344CB8AC3E}">
        <p14:creationId xmlns:p14="http://schemas.microsoft.com/office/powerpoint/2010/main" val="850838222"/>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httpRange-14 Resolution</a:t>
            </a:r>
            <a:endParaRPr lang="en-US" dirty="0"/>
          </a:p>
        </p:txBody>
      </p:sp>
      <p:sp>
        <p:nvSpPr>
          <p:cNvPr id="3" name="Slide Number Placeholder 2"/>
          <p:cNvSpPr>
            <a:spLocks noGrp="1"/>
          </p:cNvSpPr>
          <p:nvPr>
            <p:ph type="sldNum" sz="quarter" idx="12"/>
          </p:nvPr>
        </p:nvSpPr>
        <p:spPr/>
        <p:txBody>
          <a:bodyPr/>
          <a:lstStyle/>
          <a:p>
            <a:fld id="{03AC6681-E0FD-2C4C-B392-04A572FD2AAE}" type="slidenum">
              <a:rPr lang="en-US" smtClean="0"/>
              <a:pPr/>
              <a:t>29</a:t>
            </a:fld>
            <a:endParaRPr lang="en-US" dirty="0"/>
          </a:p>
        </p:txBody>
      </p:sp>
      <p:sp>
        <p:nvSpPr>
          <p:cNvPr id="4" name="Content Placeholder 3"/>
          <p:cNvSpPr>
            <a:spLocks noGrp="1"/>
          </p:cNvSpPr>
          <p:nvPr>
            <p:ph idx="1"/>
          </p:nvPr>
        </p:nvSpPr>
        <p:spPr/>
        <p:txBody>
          <a:bodyPr/>
          <a:lstStyle/>
          <a:p>
            <a:pPr marL="0" indent="0">
              <a:buNone/>
            </a:pPr>
            <a:r>
              <a:rPr lang="en-US" dirty="0" smtClean="0"/>
              <a:t>If an "http" resource responds to a GET request with a 2xx response, then the resource identified by that URI is an information resource</a:t>
            </a:r>
          </a:p>
          <a:p>
            <a:pPr lvl="1"/>
            <a:r>
              <a:rPr lang="en-GB" dirty="0" smtClean="0"/>
              <a:t>From the HTTP RFC: “an entity corresponding to the requested resource is sent in the response”</a:t>
            </a:r>
            <a:endParaRPr lang="en-US" dirty="0" smtClean="0"/>
          </a:p>
        </p:txBody>
      </p:sp>
      <p:pic>
        <p:nvPicPr>
          <p:cNvPr id="11" name="Picture 10" descr="MC900431616-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44325" y="3760899"/>
            <a:ext cx="1061972" cy="1061972"/>
          </a:xfrm>
          <a:prstGeom prst="rect">
            <a:avLst/>
          </a:prstGeom>
        </p:spPr>
      </p:pic>
      <p:pic>
        <p:nvPicPr>
          <p:cNvPr id="12" name="Picture 11" descr="MC900431604.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1914" y="3864676"/>
            <a:ext cx="1061972" cy="1061972"/>
          </a:xfrm>
          <a:prstGeom prst="rect">
            <a:avLst/>
          </a:prstGeom>
        </p:spPr>
      </p:pic>
      <p:sp>
        <p:nvSpPr>
          <p:cNvPr id="13" name="Pentagon 12"/>
          <p:cNvSpPr/>
          <p:nvPr/>
        </p:nvSpPr>
        <p:spPr bwMode="auto">
          <a:xfrm>
            <a:off x="1763886" y="3870124"/>
            <a:ext cx="1620248" cy="525538"/>
          </a:xfrm>
          <a:prstGeom prst="homePlate">
            <a:avLst>
              <a:gd name="adj" fmla="val 29169"/>
            </a:avLst>
          </a:prstGeom>
          <a:solidFill>
            <a:srgbClr val="FFFFFF"/>
          </a:solidFill>
          <a:ln w="12700" cap="flat" cmpd="sng" algn="ctr">
            <a:solidFill>
              <a:srgbClr val="323D43"/>
            </a:solidFill>
            <a:prstDash val="solid"/>
            <a:round/>
            <a:headEnd type="none" w="med" len="med"/>
            <a:tailEnd type="none" w="med" len="med"/>
          </a:ln>
          <a:effectLst/>
        </p:spPr>
        <p:txBody>
          <a:bodyPr vert="horz" wrap="none" lIns="72000" tIns="46800" rIns="72000" bIns="46800" numCol="1" rtlCol="0" anchor="ctr" anchorCtr="0" compatLnSpc="1">
            <a:prstTxWarp prst="textNoShape">
              <a:avLst/>
            </a:prstTxWarp>
            <a:noAutofit/>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323D43"/>
                </a:solidFill>
                <a:effectLst/>
                <a:latin typeface="Georgia"/>
                <a:ea typeface="ＭＳ Ｐゴシック" pitchFamily="-106" charset="-128"/>
                <a:cs typeface="Georgia"/>
              </a:rPr>
              <a:t>GET &lt;URI&gt;</a:t>
            </a:r>
            <a:endParaRPr kumimoji="0" lang="en-US" sz="1200" b="0" i="0" u="none" strike="noStrike" cap="none" normalizeH="0" baseline="0" dirty="0">
              <a:ln>
                <a:noFill/>
              </a:ln>
              <a:solidFill>
                <a:srgbClr val="323D43"/>
              </a:solidFill>
              <a:effectLst/>
              <a:latin typeface="Georgia"/>
              <a:ea typeface="ＭＳ Ｐゴシック" pitchFamily="-106" charset="-128"/>
              <a:cs typeface="Georgia"/>
            </a:endParaRPr>
          </a:p>
        </p:txBody>
      </p:sp>
      <p:sp>
        <p:nvSpPr>
          <p:cNvPr id="15" name="Pentagon 14"/>
          <p:cNvSpPr/>
          <p:nvPr/>
        </p:nvSpPr>
        <p:spPr bwMode="auto">
          <a:xfrm flipH="1">
            <a:off x="5824076" y="4395662"/>
            <a:ext cx="1620248" cy="684530"/>
          </a:xfrm>
          <a:prstGeom prst="homePlate">
            <a:avLst>
              <a:gd name="adj" fmla="val 29169"/>
            </a:avLst>
          </a:prstGeom>
          <a:solidFill>
            <a:srgbClr val="FFFFFF"/>
          </a:solidFill>
          <a:ln w="12700" cap="flat" cmpd="sng" algn="ctr">
            <a:solidFill>
              <a:srgbClr val="323D43"/>
            </a:solidFill>
            <a:prstDash val="solid"/>
            <a:round/>
            <a:headEnd type="none" w="med" len="med"/>
            <a:tailEnd type="none" w="med" len="med"/>
          </a:ln>
          <a:effectLst/>
        </p:spPr>
        <p:txBody>
          <a:bodyPr vert="horz" wrap="none" lIns="72000" tIns="46800" rIns="72000" bIns="46800" numCol="1" rtlCol="0" anchor="t" anchorCtr="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323D43"/>
                </a:solidFill>
                <a:effectLst/>
                <a:latin typeface="Georgia"/>
                <a:ea typeface="ＭＳ Ｐゴシック" pitchFamily="-106" charset="-128"/>
                <a:cs typeface="Georgia"/>
              </a:rPr>
              <a:t>200 OK</a:t>
            </a:r>
            <a:endParaRPr kumimoji="0" lang="en-US" sz="1200" b="0" i="0" u="none" strike="noStrike" cap="none" normalizeH="0" baseline="0" dirty="0">
              <a:ln>
                <a:noFill/>
              </a:ln>
              <a:solidFill>
                <a:srgbClr val="323D43"/>
              </a:solidFill>
              <a:effectLst/>
              <a:latin typeface="Georgia"/>
              <a:ea typeface="ＭＳ Ｐゴシック" pitchFamily="-106" charset="-128"/>
              <a:cs typeface="Georgia"/>
            </a:endParaRPr>
          </a:p>
        </p:txBody>
      </p:sp>
      <p:sp>
        <p:nvSpPr>
          <p:cNvPr id="16" name="Folded Corner 15"/>
          <p:cNvSpPr/>
          <p:nvPr/>
        </p:nvSpPr>
        <p:spPr bwMode="auto">
          <a:xfrm flipV="1">
            <a:off x="6344144" y="4480632"/>
            <a:ext cx="448853" cy="514589"/>
          </a:xfrm>
          <a:prstGeom prst="foldedCorner">
            <a:avLst>
              <a:gd name="adj" fmla="val 30953"/>
            </a:avLst>
          </a:prstGeom>
          <a:solidFill>
            <a:schemeClr val="bg2">
              <a:lumMod val="20000"/>
              <a:lumOff val="80000"/>
            </a:schemeClr>
          </a:solidFill>
          <a:ln w="12700" cap="flat" cmpd="sng" algn="ctr">
            <a:solidFill>
              <a:schemeClr val="tx1">
                <a:lumMod val="60000"/>
                <a:lumOff val="40000"/>
              </a:schemeClr>
            </a:solidFill>
            <a:prstDash val="solid"/>
            <a:round/>
            <a:headEnd type="none" w="med" len="med"/>
            <a:tailEnd type="none" w="med" len="med"/>
          </a:ln>
          <a:effectLst/>
        </p:spPr>
        <p:txBody>
          <a:bodyPr vert="horz" wrap="squar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Lucida Sans" pitchFamily="-106" charset="0"/>
              <a:ea typeface="ＭＳ Ｐゴシック" pitchFamily="-106" charset="-128"/>
              <a:cs typeface="ＭＳ Ｐゴシック" pitchFamily="-106" charset="-128"/>
            </a:endParaRPr>
          </a:p>
        </p:txBody>
      </p:sp>
      <p:cxnSp>
        <p:nvCxnSpPr>
          <p:cNvPr id="18" name="Straight Arrow Connector 17"/>
          <p:cNvCxnSpPr>
            <a:stCxn id="13" idx="3"/>
          </p:cNvCxnSpPr>
          <p:nvPr/>
        </p:nvCxnSpPr>
        <p:spPr bwMode="auto">
          <a:xfrm>
            <a:off x="3384134" y="4132893"/>
            <a:ext cx="4060190" cy="27607"/>
          </a:xfrm>
          <a:prstGeom prst="straightConnector1">
            <a:avLst/>
          </a:prstGeom>
          <a:solidFill>
            <a:schemeClr val="accent1"/>
          </a:solidFill>
          <a:ln w="12700" cap="flat" cmpd="sng" algn="ctr">
            <a:solidFill>
              <a:schemeClr val="tx1"/>
            </a:solidFill>
            <a:prstDash val="dash"/>
            <a:round/>
            <a:headEnd type="none" w="med" len="med"/>
            <a:tailEnd type="triangle"/>
          </a:ln>
          <a:effectLst/>
        </p:spPr>
      </p:cxnSp>
      <p:cxnSp>
        <p:nvCxnSpPr>
          <p:cNvPr id="19" name="Straight Arrow Connector 18"/>
          <p:cNvCxnSpPr>
            <a:stCxn id="15" idx="3"/>
          </p:cNvCxnSpPr>
          <p:nvPr/>
        </p:nvCxnSpPr>
        <p:spPr bwMode="auto">
          <a:xfrm flipH="1">
            <a:off x="1763886" y="4737927"/>
            <a:ext cx="4060190" cy="0"/>
          </a:xfrm>
          <a:prstGeom prst="straightConnector1">
            <a:avLst/>
          </a:prstGeom>
          <a:solidFill>
            <a:schemeClr val="accent1"/>
          </a:solidFill>
          <a:ln w="12700" cap="flat" cmpd="sng" algn="ctr">
            <a:solidFill>
              <a:schemeClr val="tx1"/>
            </a:solidFill>
            <a:prstDash val="dash"/>
            <a:round/>
            <a:headEnd type="none" w="med" len="med"/>
            <a:tailEnd type="triangle"/>
          </a:ln>
          <a:effectLst/>
        </p:spPr>
      </p:cxnSp>
      <p:sp>
        <p:nvSpPr>
          <p:cNvPr id="25" name="TextBox 24"/>
          <p:cNvSpPr txBox="1"/>
          <p:nvPr/>
        </p:nvSpPr>
        <p:spPr>
          <a:xfrm>
            <a:off x="323528" y="6258798"/>
            <a:ext cx="6107040" cy="338554"/>
          </a:xfrm>
          <a:prstGeom prst="rect">
            <a:avLst/>
          </a:prstGeom>
          <a:noFill/>
        </p:spPr>
        <p:txBody>
          <a:bodyPr wrap="none" lIns="0" rIns="0" rtlCol="0">
            <a:spAutoFit/>
          </a:bodyPr>
          <a:lstStyle/>
          <a:p>
            <a:r>
              <a:rPr lang="en-US" sz="1600" dirty="0">
                <a:cs typeface="Georgia"/>
              </a:rPr>
              <a:t>http://lists.w3.org/Archives/Public/www-tag/2005Jun/0039.html</a:t>
            </a:r>
            <a:endParaRPr lang="en-US" sz="1600" dirty="0">
              <a:cs typeface="Georgia"/>
            </a:endParaRPr>
          </a:p>
        </p:txBody>
      </p:sp>
    </p:spTree>
    <p:extLst>
      <p:ext uri="{BB962C8B-B14F-4D97-AF65-F5344CB8AC3E}">
        <p14:creationId xmlns:p14="http://schemas.microsoft.com/office/powerpoint/2010/main" val="384863239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Architectural Bases of the Web</a:t>
            </a:r>
            <a:endParaRPr lang="en-US" dirty="0"/>
          </a:p>
        </p:txBody>
      </p:sp>
      <p:sp>
        <p:nvSpPr>
          <p:cNvPr id="3" name="Slide Number Placeholder 2"/>
          <p:cNvSpPr>
            <a:spLocks noGrp="1"/>
          </p:cNvSpPr>
          <p:nvPr>
            <p:ph type="sldNum" sz="quarter" idx="12"/>
          </p:nvPr>
        </p:nvSpPr>
        <p:spPr/>
        <p:txBody>
          <a:bodyPr/>
          <a:lstStyle/>
          <a:p>
            <a:fld id="{03AC6681-E0FD-2C4C-B392-04A572FD2AAE}" type="slidenum">
              <a:rPr lang="en-US" smtClean="0"/>
              <a:pPr/>
              <a:t>3</a:t>
            </a:fld>
            <a:endParaRPr lang="en-US" dirty="0"/>
          </a:p>
        </p:txBody>
      </p:sp>
      <p:sp>
        <p:nvSpPr>
          <p:cNvPr id="9" name="Rectangle 8"/>
          <p:cNvSpPr/>
          <p:nvPr/>
        </p:nvSpPr>
        <p:spPr bwMode="auto">
          <a:xfrm>
            <a:off x="3313348" y="2898485"/>
            <a:ext cx="2521734" cy="875897"/>
          </a:xfrm>
          <a:prstGeom prst="rect">
            <a:avLst/>
          </a:prstGeom>
          <a:solidFill>
            <a:schemeClr val="bg2">
              <a:lumMod val="60000"/>
              <a:lumOff val="40000"/>
            </a:schemeClr>
          </a:solidFill>
          <a:ln w="12700" cap="flat" cmpd="sng" algn="ctr">
            <a:solidFill>
              <a:schemeClr val="bg2">
                <a:lumMod val="75000"/>
              </a:schemeClr>
            </a:solidFill>
            <a:prstDash val="solid"/>
            <a:round/>
            <a:headEnd type="none" w="med" len="med"/>
            <a:tailEnd type="none" w="med" len="med"/>
          </a:ln>
          <a:effectLst/>
        </p:spPr>
        <p:txBody>
          <a:bodyPr vert="horz" wrap="square" lIns="91440" tIns="45720" rIns="91440" bIns="0" numCol="1" rtlCol="0" anchor="ctr" anchorCtr="1"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Georgia"/>
                <a:ea typeface="ＭＳ Ｐゴシック" pitchFamily="-106" charset="-128"/>
                <a:cs typeface="Georgia"/>
              </a:rPr>
              <a:t>Identity</a:t>
            </a:r>
            <a:endParaRPr kumimoji="0" lang="en-US" sz="2400" b="0" i="0" u="none" strike="noStrike" cap="none" normalizeH="0" baseline="0" dirty="0">
              <a:ln>
                <a:noFill/>
              </a:ln>
              <a:solidFill>
                <a:schemeClr val="tx1"/>
              </a:solidFill>
              <a:effectLst/>
              <a:latin typeface="Georgia"/>
              <a:ea typeface="ＭＳ Ｐゴシック" pitchFamily="-106" charset="-128"/>
              <a:cs typeface="Georgia"/>
            </a:endParaRPr>
          </a:p>
        </p:txBody>
      </p:sp>
      <p:sp>
        <p:nvSpPr>
          <p:cNvPr id="10" name="Rectangle 9"/>
          <p:cNvSpPr/>
          <p:nvPr/>
        </p:nvSpPr>
        <p:spPr bwMode="auto">
          <a:xfrm>
            <a:off x="6296829" y="2898485"/>
            <a:ext cx="2521734" cy="875897"/>
          </a:xfrm>
          <a:prstGeom prst="rect">
            <a:avLst/>
          </a:prstGeom>
          <a:solidFill>
            <a:schemeClr val="bg2">
              <a:lumMod val="60000"/>
              <a:lumOff val="40000"/>
            </a:schemeClr>
          </a:solidFill>
          <a:ln w="12700" cap="flat" cmpd="sng" algn="ctr">
            <a:solidFill>
              <a:schemeClr val="bg2">
                <a:lumMod val="75000"/>
              </a:schemeClr>
            </a:solidFill>
            <a:prstDash val="solid"/>
            <a:round/>
            <a:headEnd type="none" w="med" len="med"/>
            <a:tailEnd type="none" w="med" len="med"/>
          </a:ln>
          <a:effectLst/>
        </p:spPr>
        <p:txBody>
          <a:bodyPr vert="horz" wrap="square" lIns="91440" tIns="45720" rIns="91440" bIns="0" numCol="1" rtlCol="0" anchor="ctr" anchorCtr="1"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Georgia"/>
                <a:ea typeface="ＭＳ Ｐゴシック" pitchFamily="-106" charset="-128"/>
                <a:cs typeface="Georgia"/>
              </a:rPr>
              <a:t>Format</a:t>
            </a:r>
            <a:endParaRPr kumimoji="0" lang="en-US" sz="2400" b="0" i="0" u="none" strike="noStrike" cap="none" normalizeH="0" baseline="0" dirty="0">
              <a:ln>
                <a:noFill/>
              </a:ln>
              <a:solidFill>
                <a:schemeClr val="tx1"/>
              </a:solidFill>
              <a:effectLst/>
              <a:latin typeface="Georgia"/>
              <a:ea typeface="ＭＳ Ｐゴシック" pitchFamily="-106" charset="-128"/>
              <a:cs typeface="Georgia"/>
            </a:endParaRPr>
          </a:p>
        </p:txBody>
      </p:sp>
      <p:sp>
        <p:nvSpPr>
          <p:cNvPr id="11" name="Rectangle 10"/>
          <p:cNvSpPr/>
          <p:nvPr/>
        </p:nvSpPr>
        <p:spPr bwMode="auto">
          <a:xfrm>
            <a:off x="324000" y="2898485"/>
            <a:ext cx="2521734" cy="875897"/>
          </a:xfrm>
          <a:prstGeom prst="rect">
            <a:avLst/>
          </a:prstGeom>
          <a:solidFill>
            <a:schemeClr val="bg2">
              <a:lumMod val="60000"/>
              <a:lumOff val="40000"/>
            </a:schemeClr>
          </a:solidFill>
          <a:ln w="12700" cap="flat" cmpd="sng" algn="ctr">
            <a:solidFill>
              <a:schemeClr val="bg2">
                <a:lumMod val="75000"/>
              </a:schemeClr>
            </a:solidFill>
            <a:prstDash val="solid"/>
            <a:round/>
            <a:headEnd type="none" w="med" len="med"/>
            <a:tailEnd type="none" w="med" len="med"/>
          </a:ln>
          <a:effectLst/>
        </p:spPr>
        <p:txBody>
          <a:bodyPr vert="horz" wrap="square" lIns="91440" tIns="45720" rIns="91440" bIns="0" numCol="1" rtlCol="0" anchor="ctr" anchorCtr="1"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Georgia"/>
                <a:ea typeface="ＭＳ Ｐゴシック" pitchFamily="-106" charset="-128"/>
                <a:cs typeface="Georgia"/>
              </a:rPr>
              <a:t>Interaction</a:t>
            </a:r>
            <a:endParaRPr kumimoji="0" lang="en-US" sz="2400" b="0" i="0" u="none" strike="noStrike" cap="none" normalizeH="0" baseline="0" dirty="0">
              <a:ln>
                <a:noFill/>
              </a:ln>
              <a:solidFill>
                <a:schemeClr val="tx1"/>
              </a:solidFill>
              <a:effectLst/>
              <a:latin typeface="Georgia"/>
              <a:ea typeface="ＭＳ Ｐゴシック" pitchFamily="-106" charset="-128"/>
              <a:cs typeface="Georgia"/>
            </a:endParaRPr>
          </a:p>
        </p:txBody>
      </p:sp>
      <p:sp>
        <p:nvSpPr>
          <p:cNvPr id="12" name="TextBox 11"/>
          <p:cNvSpPr txBox="1"/>
          <p:nvPr/>
        </p:nvSpPr>
        <p:spPr>
          <a:xfrm>
            <a:off x="324000" y="4135694"/>
            <a:ext cx="2521734" cy="369332"/>
          </a:xfrm>
          <a:prstGeom prst="rect">
            <a:avLst/>
          </a:prstGeom>
          <a:noFill/>
        </p:spPr>
        <p:txBody>
          <a:bodyPr wrap="square" rtlCol="0">
            <a:spAutoFit/>
          </a:bodyPr>
          <a:lstStyle/>
          <a:p>
            <a:r>
              <a:rPr lang="en-US" dirty="0" smtClean="0"/>
              <a:t>HTTP</a:t>
            </a:r>
            <a:endParaRPr lang="en-US" dirty="0"/>
          </a:p>
        </p:txBody>
      </p:sp>
      <p:sp>
        <p:nvSpPr>
          <p:cNvPr id="14" name="TextBox 13"/>
          <p:cNvSpPr txBox="1"/>
          <p:nvPr/>
        </p:nvSpPr>
        <p:spPr>
          <a:xfrm>
            <a:off x="3313348" y="4135694"/>
            <a:ext cx="2521734" cy="369332"/>
          </a:xfrm>
          <a:prstGeom prst="rect">
            <a:avLst/>
          </a:prstGeom>
          <a:noFill/>
        </p:spPr>
        <p:txBody>
          <a:bodyPr wrap="square" rtlCol="0">
            <a:spAutoFit/>
          </a:bodyPr>
          <a:lstStyle/>
          <a:p>
            <a:r>
              <a:rPr lang="en-US" dirty="0" smtClean="0"/>
              <a:t>URI</a:t>
            </a:r>
            <a:endParaRPr lang="en-US" dirty="0"/>
          </a:p>
        </p:txBody>
      </p:sp>
      <p:sp>
        <p:nvSpPr>
          <p:cNvPr id="15" name="TextBox 14"/>
          <p:cNvSpPr txBox="1"/>
          <p:nvPr/>
        </p:nvSpPr>
        <p:spPr>
          <a:xfrm>
            <a:off x="6298266" y="4135694"/>
            <a:ext cx="2521734" cy="369332"/>
          </a:xfrm>
          <a:prstGeom prst="rect">
            <a:avLst/>
          </a:prstGeom>
          <a:noFill/>
        </p:spPr>
        <p:txBody>
          <a:bodyPr wrap="square" rtlCol="0">
            <a:spAutoFit/>
          </a:bodyPr>
          <a:lstStyle/>
          <a:p>
            <a:r>
              <a:rPr lang="en-US" dirty="0" smtClean="0"/>
              <a:t>HTML, XML, SVG…</a:t>
            </a:r>
            <a:endParaRPr lang="en-US" dirty="0"/>
          </a:p>
        </p:txBody>
      </p:sp>
    </p:spTree>
    <p:extLst>
      <p:ext uri="{BB962C8B-B14F-4D97-AF65-F5344CB8AC3E}">
        <p14:creationId xmlns:p14="http://schemas.microsoft.com/office/powerpoint/2010/main" val="158821142"/>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httpRange-14 Resolution</a:t>
            </a:r>
            <a:endParaRPr lang="en-US" dirty="0"/>
          </a:p>
        </p:txBody>
      </p:sp>
      <p:sp>
        <p:nvSpPr>
          <p:cNvPr id="3" name="Slide Number Placeholder 2"/>
          <p:cNvSpPr>
            <a:spLocks noGrp="1"/>
          </p:cNvSpPr>
          <p:nvPr>
            <p:ph type="sldNum" sz="quarter" idx="12"/>
          </p:nvPr>
        </p:nvSpPr>
        <p:spPr/>
        <p:txBody>
          <a:bodyPr/>
          <a:lstStyle/>
          <a:p>
            <a:fld id="{03AC6681-E0FD-2C4C-B392-04A572FD2AAE}" type="slidenum">
              <a:rPr lang="en-US" smtClean="0"/>
              <a:pPr/>
              <a:t>30</a:t>
            </a:fld>
            <a:endParaRPr lang="en-US" dirty="0"/>
          </a:p>
        </p:txBody>
      </p:sp>
      <p:sp>
        <p:nvSpPr>
          <p:cNvPr id="4" name="Content Placeholder 3"/>
          <p:cNvSpPr>
            <a:spLocks noGrp="1"/>
          </p:cNvSpPr>
          <p:nvPr>
            <p:ph idx="1"/>
          </p:nvPr>
        </p:nvSpPr>
        <p:spPr/>
        <p:txBody>
          <a:bodyPr/>
          <a:lstStyle/>
          <a:p>
            <a:pPr marL="0" indent="0">
              <a:buNone/>
            </a:pPr>
            <a:r>
              <a:rPr lang="en-US" dirty="0" smtClean="0"/>
              <a:t>If an "http" resource responds to a GET request with a 303 (See Other) response, then the resource identified by that URI could be any resource</a:t>
            </a:r>
          </a:p>
          <a:p>
            <a:pPr lvl="1"/>
            <a:r>
              <a:rPr lang="en-GB" dirty="0" smtClean="0"/>
              <a:t>“the response to the request can be found under a different URI and SHOULD be retrieved using a GET method on that resource”</a:t>
            </a:r>
            <a:endParaRPr lang="en-US" dirty="0" smtClean="0"/>
          </a:p>
        </p:txBody>
      </p:sp>
      <p:pic>
        <p:nvPicPr>
          <p:cNvPr id="12" name="Picture 11" descr="MC900431616-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44325" y="3760899"/>
            <a:ext cx="1061972" cy="1061972"/>
          </a:xfrm>
          <a:prstGeom prst="rect">
            <a:avLst/>
          </a:prstGeom>
        </p:spPr>
      </p:pic>
      <p:pic>
        <p:nvPicPr>
          <p:cNvPr id="13" name="Picture 12" descr="MC900431604.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1914" y="3864676"/>
            <a:ext cx="1061972" cy="1061972"/>
          </a:xfrm>
          <a:prstGeom prst="rect">
            <a:avLst/>
          </a:prstGeom>
        </p:spPr>
      </p:pic>
      <p:sp>
        <p:nvSpPr>
          <p:cNvPr id="14" name="Pentagon 13"/>
          <p:cNvSpPr/>
          <p:nvPr/>
        </p:nvSpPr>
        <p:spPr bwMode="auto">
          <a:xfrm>
            <a:off x="1763886" y="3870124"/>
            <a:ext cx="1620248" cy="525538"/>
          </a:xfrm>
          <a:prstGeom prst="homePlate">
            <a:avLst>
              <a:gd name="adj" fmla="val 29169"/>
            </a:avLst>
          </a:prstGeom>
          <a:solidFill>
            <a:srgbClr val="FFFFFF"/>
          </a:solidFill>
          <a:ln w="12700" cap="flat" cmpd="sng" algn="ctr">
            <a:solidFill>
              <a:srgbClr val="323D43"/>
            </a:solidFill>
            <a:prstDash val="solid"/>
            <a:round/>
            <a:headEnd type="none" w="med" len="med"/>
            <a:tailEnd type="none" w="med" len="med"/>
          </a:ln>
          <a:effectLst/>
        </p:spPr>
        <p:txBody>
          <a:bodyPr vert="horz" wrap="none" lIns="72000" tIns="46800" rIns="72000" bIns="46800" numCol="1" rtlCol="0" anchor="ctr" anchorCtr="0" compatLnSpc="1">
            <a:prstTxWarp prst="textNoShape">
              <a:avLst/>
            </a:prstTxWarp>
            <a:noAutofit/>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323D43"/>
                </a:solidFill>
                <a:effectLst/>
                <a:latin typeface="Georgia"/>
                <a:ea typeface="ＭＳ Ｐゴシック" pitchFamily="-106" charset="-128"/>
                <a:cs typeface="Georgia"/>
              </a:rPr>
              <a:t>GET &lt;URI&gt;</a:t>
            </a:r>
            <a:endParaRPr kumimoji="0" lang="en-US" sz="1200" b="0" i="0" u="none" strike="noStrike" cap="none" normalizeH="0" baseline="0" dirty="0">
              <a:ln>
                <a:noFill/>
              </a:ln>
              <a:solidFill>
                <a:srgbClr val="323D43"/>
              </a:solidFill>
              <a:effectLst/>
              <a:latin typeface="Georgia"/>
              <a:ea typeface="ＭＳ Ｐゴシック" pitchFamily="-106" charset="-128"/>
              <a:cs typeface="Georgia"/>
            </a:endParaRPr>
          </a:p>
        </p:txBody>
      </p:sp>
      <p:sp>
        <p:nvSpPr>
          <p:cNvPr id="15" name="Pentagon 14"/>
          <p:cNvSpPr/>
          <p:nvPr/>
        </p:nvSpPr>
        <p:spPr bwMode="auto">
          <a:xfrm flipH="1">
            <a:off x="5824076" y="4395662"/>
            <a:ext cx="1620248" cy="684530"/>
          </a:xfrm>
          <a:prstGeom prst="homePlate">
            <a:avLst>
              <a:gd name="adj" fmla="val 29169"/>
            </a:avLst>
          </a:prstGeom>
          <a:solidFill>
            <a:srgbClr val="FFFFFF"/>
          </a:solidFill>
          <a:ln w="12700" cap="flat" cmpd="sng" algn="ctr">
            <a:solidFill>
              <a:srgbClr val="323D43"/>
            </a:solidFill>
            <a:prstDash val="solid"/>
            <a:round/>
            <a:headEnd type="none" w="med" len="med"/>
            <a:tailEnd type="none" w="med" len="med"/>
          </a:ln>
          <a:effectLst/>
        </p:spPr>
        <p:txBody>
          <a:bodyPr vert="horz" wrap="none" lIns="72000" tIns="46800" rIns="72000" bIns="46800" numCol="1" rtlCol="0" anchor="t" anchorCtr="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323D43"/>
                </a:solidFill>
                <a:effectLst/>
                <a:latin typeface="Georgia"/>
                <a:ea typeface="ＭＳ Ｐゴシック" pitchFamily="-106" charset="-128"/>
                <a:cs typeface="Georgia"/>
              </a:rPr>
              <a:t>303 See Other</a:t>
            </a:r>
            <a:br>
              <a:rPr kumimoji="0" lang="en-US" sz="1200" b="0" i="0" u="none" strike="noStrike" cap="none" normalizeH="0" baseline="0" dirty="0" smtClean="0">
                <a:ln>
                  <a:noFill/>
                </a:ln>
                <a:solidFill>
                  <a:srgbClr val="323D43"/>
                </a:solidFill>
                <a:effectLst/>
                <a:latin typeface="Georgia"/>
                <a:ea typeface="ＭＳ Ｐゴシック" pitchFamily="-106" charset="-128"/>
                <a:cs typeface="Georgia"/>
              </a:rPr>
            </a:br>
            <a:r>
              <a:rPr kumimoji="0" lang="en-US" sz="1200" b="0" i="0" u="none" strike="noStrike" cap="none" normalizeH="0" baseline="0" dirty="0" smtClean="0">
                <a:ln>
                  <a:noFill/>
                </a:ln>
                <a:solidFill>
                  <a:srgbClr val="323D43"/>
                </a:solidFill>
                <a:effectLst/>
                <a:latin typeface="Georgia"/>
                <a:ea typeface="ＭＳ Ｐゴシック" pitchFamily="-106" charset="-128"/>
                <a:cs typeface="Georgia"/>
              </a:rPr>
              <a:t>Location:</a:t>
            </a:r>
            <a:r>
              <a:rPr kumimoji="0" lang="en-US" sz="1200" b="0" i="0" u="none" strike="noStrike" cap="none" normalizeH="0" dirty="0" smtClean="0">
                <a:ln>
                  <a:noFill/>
                </a:ln>
                <a:solidFill>
                  <a:srgbClr val="323D43"/>
                </a:solidFill>
                <a:effectLst/>
                <a:latin typeface="Georgia"/>
                <a:ea typeface="ＭＳ Ｐゴシック" pitchFamily="-106" charset="-128"/>
                <a:cs typeface="Georgia"/>
              </a:rPr>
              <a:t> URI2</a:t>
            </a:r>
            <a:endParaRPr kumimoji="0" lang="en-US" sz="1200" b="0" i="0" u="none" strike="noStrike" cap="none" normalizeH="0" baseline="0" dirty="0">
              <a:ln>
                <a:noFill/>
              </a:ln>
              <a:solidFill>
                <a:srgbClr val="323D43"/>
              </a:solidFill>
              <a:effectLst/>
              <a:latin typeface="Georgia"/>
              <a:ea typeface="ＭＳ Ｐゴシック" pitchFamily="-106" charset="-128"/>
              <a:cs typeface="Georgia"/>
            </a:endParaRPr>
          </a:p>
        </p:txBody>
      </p:sp>
      <p:cxnSp>
        <p:nvCxnSpPr>
          <p:cNvPr id="17" name="Straight Arrow Connector 16"/>
          <p:cNvCxnSpPr>
            <a:stCxn id="14" idx="3"/>
          </p:cNvCxnSpPr>
          <p:nvPr/>
        </p:nvCxnSpPr>
        <p:spPr bwMode="auto">
          <a:xfrm>
            <a:off x="3384134" y="4132893"/>
            <a:ext cx="4060190" cy="27607"/>
          </a:xfrm>
          <a:prstGeom prst="straightConnector1">
            <a:avLst/>
          </a:prstGeom>
          <a:solidFill>
            <a:schemeClr val="accent1"/>
          </a:solidFill>
          <a:ln w="12700" cap="flat" cmpd="sng" algn="ctr">
            <a:solidFill>
              <a:schemeClr val="tx1"/>
            </a:solidFill>
            <a:prstDash val="dash"/>
            <a:round/>
            <a:headEnd type="none" w="med" len="med"/>
            <a:tailEnd type="triangle"/>
          </a:ln>
          <a:effectLst/>
        </p:spPr>
      </p:cxnSp>
      <p:cxnSp>
        <p:nvCxnSpPr>
          <p:cNvPr id="18" name="Straight Arrow Connector 17"/>
          <p:cNvCxnSpPr>
            <a:stCxn id="15" idx="3"/>
          </p:cNvCxnSpPr>
          <p:nvPr/>
        </p:nvCxnSpPr>
        <p:spPr bwMode="auto">
          <a:xfrm flipH="1">
            <a:off x="1763886" y="4737927"/>
            <a:ext cx="4060190" cy="0"/>
          </a:xfrm>
          <a:prstGeom prst="straightConnector1">
            <a:avLst/>
          </a:prstGeom>
          <a:solidFill>
            <a:schemeClr val="accent1"/>
          </a:solidFill>
          <a:ln w="12700" cap="flat" cmpd="sng" algn="ctr">
            <a:solidFill>
              <a:schemeClr val="tx1"/>
            </a:solidFill>
            <a:prstDash val="dash"/>
            <a:round/>
            <a:headEnd type="none" w="med" len="med"/>
            <a:tailEnd type="triangle"/>
          </a:ln>
          <a:effectLst/>
        </p:spPr>
      </p:cxnSp>
      <p:sp>
        <p:nvSpPr>
          <p:cNvPr id="25" name="TextBox 24"/>
          <p:cNvSpPr txBox="1"/>
          <p:nvPr/>
        </p:nvSpPr>
        <p:spPr>
          <a:xfrm>
            <a:off x="323528" y="6258798"/>
            <a:ext cx="6107040" cy="338554"/>
          </a:xfrm>
          <a:prstGeom prst="rect">
            <a:avLst/>
          </a:prstGeom>
          <a:noFill/>
        </p:spPr>
        <p:txBody>
          <a:bodyPr wrap="none" lIns="0" rIns="0" rtlCol="0">
            <a:spAutoFit/>
          </a:bodyPr>
          <a:lstStyle/>
          <a:p>
            <a:r>
              <a:rPr lang="en-US" sz="1600" dirty="0">
                <a:cs typeface="Georgia"/>
              </a:rPr>
              <a:t>http://lists.w3.org/Archives/Public/www-tag/2005Jun/0039.html</a:t>
            </a:r>
            <a:endParaRPr lang="en-US" sz="1600" dirty="0">
              <a:latin typeface="Georgia"/>
              <a:cs typeface="Georgia"/>
            </a:endParaRPr>
          </a:p>
        </p:txBody>
      </p:sp>
    </p:spTree>
    <p:extLst>
      <p:ext uri="{BB962C8B-B14F-4D97-AF65-F5344CB8AC3E}">
        <p14:creationId xmlns:p14="http://schemas.microsoft.com/office/powerpoint/2010/main" val="3929938197"/>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httpRange-14 Resolution</a:t>
            </a:r>
            <a:endParaRPr lang="en-US" dirty="0"/>
          </a:p>
        </p:txBody>
      </p:sp>
      <p:sp>
        <p:nvSpPr>
          <p:cNvPr id="3" name="Slide Number Placeholder 2"/>
          <p:cNvSpPr>
            <a:spLocks noGrp="1"/>
          </p:cNvSpPr>
          <p:nvPr>
            <p:ph type="sldNum" sz="quarter" idx="12"/>
          </p:nvPr>
        </p:nvSpPr>
        <p:spPr/>
        <p:txBody>
          <a:bodyPr/>
          <a:lstStyle/>
          <a:p>
            <a:fld id="{03AC6681-E0FD-2C4C-B392-04A572FD2AAE}" type="slidenum">
              <a:rPr lang="en-US" smtClean="0"/>
              <a:pPr/>
              <a:t>31</a:t>
            </a:fld>
            <a:endParaRPr lang="en-US" dirty="0"/>
          </a:p>
        </p:txBody>
      </p:sp>
      <p:sp>
        <p:nvSpPr>
          <p:cNvPr id="4" name="Content Placeholder 3"/>
          <p:cNvSpPr>
            <a:spLocks noGrp="1"/>
          </p:cNvSpPr>
          <p:nvPr>
            <p:ph idx="1"/>
          </p:nvPr>
        </p:nvSpPr>
        <p:spPr/>
        <p:txBody>
          <a:bodyPr/>
          <a:lstStyle/>
          <a:p>
            <a:pPr marL="0" indent="0">
              <a:buNone/>
            </a:pPr>
            <a:r>
              <a:rPr lang="en-US" dirty="0" smtClean="0"/>
              <a:t>If an "http" resource responds to a GET request with a 4xx (error) response, then the nature of the resource is unknown.</a:t>
            </a:r>
            <a:endParaRPr lang="en-US" dirty="0"/>
          </a:p>
        </p:txBody>
      </p:sp>
      <p:pic>
        <p:nvPicPr>
          <p:cNvPr id="5" name="Picture 4" descr="MC900431616-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44325" y="3760899"/>
            <a:ext cx="1061972" cy="1061972"/>
          </a:xfrm>
          <a:prstGeom prst="rect">
            <a:avLst/>
          </a:prstGeom>
        </p:spPr>
      </p:pic>
      <p:pic>
        <p:nvPicPr>
          <p:cNvPr id="6" name="Picture 5" descr="MC900431604.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1914" y="3864676"/>
            <a:ext cx="1061972" cy="1061972"/>
          </a:xfrm>
          <a:prstGeom prst="rect">
            <a:avLst/>
          </a:prstGeom>
        </p:spPr>
      </p:pic>
      <p:sp>
        <p:nvSpPr>
          <p:cNvPr id="7" name="Pentagon 6"/>
          <p:cNvSpPr/>
          <p:nvPr/>
        </p:nvSpPr>
        <p:spPr bwMode="auto">
          <a:xfrm>
            <a:off x="1763886" y="3870124"/>
            <a:ext cx="1620248" cy="525538"/>
          </a:xfrm>
          <a:prstGeom prst="homePlate">
            <a:avLst>
              <a:gd name="adj" fmla="val 29169"/>
            </a:avLst>
          </a:prstGeom>
          <a:solidFill>
            <a:srgbClr val="FFFFFF"/>
          </a:solidFill>
          <a:ln w="12700" cap="flat" cmpd="sng" algn="ctr">
            <a:solidFill>
              <a:srgbClr val="323D43"/>
            </a:solidFill>
            <a:prstDash val="solid"/>
            <a:round/>
            <a:headEnd type="none" w="med" len="med"/>
            <a:tailEnd type="none" w="med" len="med"/>
          </a:ln>
          <a:effectLst/>
        </p:spPr>
        <p:txBody>
          <a:bodyPr vert="horz" wrap="none" lIns="72000" tIns="46800" rIns="72000" bIns="46800" numCol="1" rtlCol="0" anchor="ctr" anchorCtr="0" compatLnSpc="1">
            <a:prstTxWarp prst="textNoShape">
              <a:avLst/>
            </a:prstTxWarp>
            <a:noAutofit/>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323D43"/>
                </a:solidFill>
                <a:effectLst/>
                <a:latin typeface="Georgia"/>
                <a:ea typeface="ＭＳ Ｐゴシック" pitchFamily="-106" charset="-128"/>
                <a:cs typeface="Georgia"/>
              </a:rPr>
              <a:t>GET &lt;URI&gt;</a:t>
            </a:r>
            <a:endParaRPr kumimoji="0" lang="en-US" sz="1200" b="0" i="0" u="none" strike="noStrike" cap="none" normalizeH="0" baseline="0" dirty="0">
              <a:ln>
                <a:noFill/>
              </a:ln>
              <a:solidFill>
                <a:srgbClr val="323D43"/>
              </a:solidFill>
              <a:effectLst/>
              <a:latin typeface="Georgia"/>
              <a:ea typeface="ＭＳ Ｐゴシック" pitchFamily="-106" charset="-128"/>
              <a:cs typeface="Georgia"/>
            </a:endParaRPr>
          </a:p>
        </p:txBody>
      </p:sp>
      <p:sp>
        <p:nvSpPr>
          <p:cNvPr id="8" name="Pentagon 7"/>
          <p:cNvSpPr/>
          <p:nvPr/>
        </p:nvSpPr>
        <p:spPr bwMode="auto">
          <a:xfrm flipH="1">
            <a:off x="5824076" y="4395662"/>
            <a:ext cx="1620248" cy="684530"/>
          </a:xfrm>
          <a:prstGeom prst="homePlate">
            <a:avLst>
              <a:gd name="adj" fmla="val 29169"/>
            </a:avLst>
          </a:prstGeom>
          <a:solidFill>
            <a:srgbClr val="FFFFFF"/>
          </a:solidFill>
          <a:ln w="12700" cap="flat" cmpd="sng" algn="ctr">
            <a:solidFill>
              <a:srgbClr val="323D43"/>
            </a:solidFill>
            <a:prstDash val="solid"/>
            <a:round/>
            <a:headEnd type="none" w="med" len="med"/>
            <a:tailEnd type="none" w="med" len="med"/>
          </a:ln>
          <a:effectLst/>
        </p:spPr>
        <p:txBody>
          <a:bodyPr vert="horz" wrap="none" lIns="72000" tIns="46800" rIns="72000" bIns="46800" numCol="1" rtlCol="0" anchor="t" anchorCtr="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323D43"/>
                </a:solidFill>
                <a:effectLst/>
                <a:latin typeface="Georgia"/>
                <a:ea typeface="ＭＳ Ｐゴシック" pitchFamily="-106" charset="-128"/>
                <a:cs typeface="Georgia"/>
              </a:rPr>
              <a:t>4xx</a:t>
            </a:r>
            <a:endParaRPr kumimoji="0" lang="en-US" sz="1200" b="0" i="0" u="none" strike="noStrike" cap="none" normalizeH="0" baseline="0" dirty="0">
              <a:ln>
                <a:noFill/>
              </a:ln>
              <a:solidFill>
                <a:srgbClr val="323D43"/>
              </a:solidFill>
              <a:effectLst/>
              <a:latin typeface="Georgia"/>
              <a:ea typeface="ＭＳ Ｐゴシック" pitchFamily="-106" charset="-128"/>
              <a:cs typeface="Georgia"/>
            </a:endParaRPr>
          </a:p>
        </p:txBody>
      </p:sp>
      <p:cxnSp>
        <p:nvCxnSpPr>
          <p:cNvPr id="10" name="Straight Arrow Connector 9"/>
          <p:cNvCxnSpPr>
            <a:stCxn id="7" idx="3"/>
          </p:cNvCxnSpPr>
          <p:nvPr/>
        </p:nvCxnSpPr>
        <p:spPr bwMode="auto">
          <a:xfrm>
            <a:off x="3384134" y="4132893"/>
            <a:ext cx="4060190" cy="27607"/>
          </a:xfrm>
          <a:prstGeom prst="straightConnector1">
            <a:avLst/>
          </a:prstGeom>
          <a:solidFill>
            <a:schemeClr val="accent1"/>
          </a:solidFill>
          <a:ln w="12700" cap="flat" cmpd="sng" algn="ctr">
            <a:solidFill>
              <a:schemeClr val="tx1"/>
            </a:solidFill>
            <a:prstDash val="dash"/>
            <a:round/>
            <a:headEnd type="none" w="med" len="med"/>
            <a:tailEnd type="triangle"/>
          </a:ln>
          <a:effectLst/>
        </p:spPr>
      </p:cxnSp>
      <p:cxnSp>
        <p:nvCxnSpPr>
          <p:cNvPr id="11" name="Straight Arrow Connector 10"/>
          <p:cNvCxnSpPr>
            <a:stCxn id="8" idx="3"/>
          </p:cNvCxnSpPr>
          <p:nvPr/>
        </p:nvCxnSpPr>
        <p:spPr bwMode="auto">
          <a:xfrm flipH="1">
            <a:off x="1763886" y="4737927"/>
            <a:ext cx="4060190" cy="0"/>
          </a:xfrm>
          <a:prstGeom prst="straightConnector1">
            <a:avLst/>
          </a:prstGeom>
          <a:solidFill>
            <a:schemeClr val="accent1"/>
          </a:solidFill>
          <a:ln w="12700" cap="flat" cmpd="sng" algn="ctr">
            <a:solidFill>
              <a:schemeClr val="tx1"/>
            </a:solidFill>
            <a:prstDash val="dash"/>
            <a:round/>
            <a:headEnd type="none" w="med" len="med"/>
            <a:tailEnd type="triangle"/>
          </a:ln>
          <a:effectLst/>
        </p:spPr>
      </p:cxnSp>
      <p:sp>
        <p:nvSpPr>
          <p:cNvPr id="12" name="TextBox 11"/>
          <p:cNvSpPr txBox="1"/>
          <p:nvPr/>
        </p:nvSpPr>
        <p:spPr>
          <a:xfrm>
            <a:off x="323528" y="6258798"/>
            <a:ext cx="6107040" cy="338554"/>
          </a:xfrm>
          <a:prstGeom prst="rect">
            <a:avLst/>
          </a:prstGeom>
          <a:noFill/>
        </p:spPr>
        <p:txBody>
          <a:bodyPr wrap="none" lIns="0" rIns="0" rtlCol="0">
            <a:spAutoFit/>
          </a:bodyPr>
          <a:lstStyle/>
          <a:p>
            <a:r>
              <a:rPr lang="en-US" sz="1600" dirty="0">
                <a:cs typeface="Georgia"/>
              </a:rPr>
              <a:t>http://lists.w3.org/Archives/Public/www-tag/2005Jun/0039.html</a:t>
            </a:r>
            <a:endParaRPr lang="en-US" sz="1600" dirty="0">
              <a:latin typeface="Georgia"/>
              <a:cs typeface="Georgia"/>
            </a:endParaRPr>
          </a:p>
        </p:txBody>
      </p:sp>
    </p:spTree>
    <p:extLst>
      <p:ext uri="{BB962C8B-B14F-4D97-AF65-F5344CB8AC3E}">
        <p14:creationId xmlns:p14="http://schemas.microsoft.com/office/powerpoint/2010/main" val="3929938197"/>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Cool URIs for the Semantic Web</a:t>
            </a:r>
            <a:endParaRPr lang="en-US" dirty="0"/>
          </a:p>
        </p:txBody>
      </p:sp>
      <p:sp>
        <p:nvSpPr>
          <p:cNvPr id="3" name="Slide Number Placeholder 2"/>
          <p:cNvSpPr>
            <a:spLocks noGrp="1"/>
          </p:cNvSpPr>
          <p:nvPr>
            <p:ph type="sldNum" sz="quarter" idx="12"/>
          </p:nvPr>
        </p:nvSpPr>
        <p:spPr/>
        <p:txBody>
          <a:bodyPr/>
          <a:lstStyle/>
          <a:p>
            <a:fld id="{03AC6681-E0FD-2C4C-B392-04A572FD2AAE}" type="slidenum">
              <a:rPr lang="en-US" smtClean="0"/>
              <a:pPr/>
              <a:t>32</a:t>
            </a:fld>
            <a:endParaRPr lang="en-US" dirty="0"/>
          </a:p>
        </p:txBody>
      </p:sp>
      <p:sp>
        <p:nvSpPr>
          <p:cNvPr id="4" name="Content Placeholder 3"/>
          <p:cNvSpPr>
            <a:spLocks noGrp="1"/>
          </p:cNvSpPr>
          <p:nvPr>
            <p:ph idx="1"/>
          </p:nvPr>
        </p:nvSpPr>
        <p:spPr/>
        <p:txBody>
          <a:bodyPr/>
          <a:lstStyle/>
          <a:p>
            <a:pPr marL="0" indent="0">
              <a:buNone/>
            </a:pPr>
            <a:r>
              <a:rPr lang="en-US" dirty="0"/>
              <a:t>“There should be no confusion between identifiers for Web documents and identifiers for other resources. URIs are meant to identify only one of them, so one URI can't stand for both a Web document and a real-world object. </a:t>
            </a:r>
            <a:r>
              <a:rPr lang="en-US" dirty="0" smtClean="0"/>
              <a:t>“</a:t>
            </a:r>
            <a:endParaRPr lang="en-US" dirty="0"/>
          </a:p>
        </p:txBody>
      </p:sp>
      <p:sp>
        <p:nvSpPr>
          <p:cNvPr id="6" name="TextBox 5"/>
          <p:cNvSpPr txBox="1"/>
          <p:nvPr/>
        </p:nvSpPr>
        <p:spPr>
          <a:xfrm>
            <a:off x="323528" y="6258798"/>
            <a:ext cx="3046307" cy="338554"/>
          </a:xfrm>
          <a:prstGeom prst="rect">
            <a:avLst/>
          </a:prstGeom>
          <a:noFill/>
        </p:spPr>
        <p:txBody>
          <a:bodyPr wrap="none" lIns="0" rIns="0" rtlCol="0">
            <a:spAutoFit/>
          </a:bodyPr>
          <a:lstStyle/>
          <a:p>
            <a:r>
              <a:rPr lang="en-US" sz="1600" dirty="0">
                <a:cs typeface="Georgia"/>
              </a:rPr>
              <a:t>http://www.w3.org/TR/</a:t>
            </a:r>
            <a:r>
              <a:rPr lang="en-US" sz="1600" dirty="0" err="1">
                <a:cs typeface="Georgia"/>
              </a:rPr>
              <a:t>cooluris</a:t>
            </a:r>
            <a:r>
              <a:rPr lang="en-US" sz="1600" dirty="0">
                <a:cs typeface="Georgia"/>
              </a:rPr>
              <a:t>/</a:t>
            </a:r>
            <a:endParaRPr lang="en-US" sz="1600" dirty="0">
              <a:latin typeface="Georgia"/>
              <a:cs typeface="Georgia"/>
            </a:endParaRPr>
          </a:p>
        </p:txBody>
      </p:sp>
    </p:spTree>
    <p:extLst>
      <p:ext uri="{BB962C8B-B14F-4D97-AF65-F5344CB8AC3E}">
        <p14:creationId xmlns:p14="http://schemas.microsoft.com/office/powerpoint/2010/main" val="4111566625"/>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Cool Hash URIs</a:t>
            </a:r>
            <a:endParaRPr lang="en-US" dirty="0"/>
          </a:p>
        </p:txBody>
      </p:sp>
      <p:sp>
        <p:nvSpPr>
          <p:cNvPr id="3" name="Slide Number Placeholder 2"/>
          <p:cNvSpPr>
            <a:spLocks noGrp="1"/>
          </p:cNvSpPr>
          <p:nvPr>
            <p:ph type="sldNum" sz="quarter" idx="12"/>
          </p:nvPr>
        </p:nvSpPr>
        <p:spPr/>
        <p:txBody>
          <a:bodyPr/>
          <a:lstStyle/>
          <a:p>
            <a:fld id="{03AC6681-E0FD-2C4C-B392-04A572FD2AAE}" type="slidenum">
              <a:rPr lang="en-US" smtClean="0"/>
              <a:pPr/>
              <a:t>33</a:t>
            </a:fld>
            <a:endParaRPr lang="en-US" dirty="0"/>
          </a:p>
        </p:txBody>
      </p:sp>
      <p:sp>
        <p:nvSpPr>
          <p:cNvPr id="4" name="Content Placeholder 3"/>
          <p:cNvSpPr>
            <a:spLocks noGrp="1"/>
          </p:cNvSpPr>
          <p:nvPr>
            <p:ph idx="1"/>
          </p:nvPr>
        </p:nvSpPr>
        <p:spPr/>
        <p:txBody>
          <a:bodyPr/>
          <a:lstStyle/>
          <a:p>
            <a:pPr marL="0" indent="0">
              <a:buNone/>
            </a:pPr>
            <a:r>
              <a:rPr lang="en-US" dirty="0" smtClean="0"/>
              <a:t>Use hash URIs (with fragment identifier #) for non-information resources</a:t>
            </a:r>
          </a:p>
          <a:p>
            <a:pPr lvl="1"/>
            <a:r>
              <a:rPr lang="en-US" dirty="0" smtClean="0"/>
              <a:t>Fragment identifier is stripped off before resolution</a:t>
            </a:r>
          </a:p>
          <a:p>
            <a:pPr lvl="1"/>
            <a:r>
              <a:rPr lang="en-US" dirty="0" smtClean="0"/>
              <a:t>Resolution of URI stem yields a description of the URI</a:t>
            </a:r>
          </a:p>
          <a:p>
            <a:pPr lvl="1"/>
            <a:r>
              <a:rPr lang="en-US" dirty="0" smtClean="0"/>
              <a:t>Distinguishes between the URI of a non-information resource (with #) and the URI of its description</a:t>
            </a:r>
            <a:endParaRPr lang="en-US" dirty="0"/>
          </a:p>
        </p:txBody>
      </p:sp>
    </p:spTree>
    <p:extLst>
      <p:ext uri="{BB962C8B-B14F-4D97-AF65-F5344CB8AC3E}">
        <p14:creationId xmlns:p14="http://schemas.microsoft.com/office/powerpoint/2010/main" val="2057461984"/>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Cool 303 URIs</a:t>
            </a:r>
            <a:endParaRPr lang="en-US" dirty="0"/>
          </a:p>
        </p:txBody>
      </p:sp>
      <p:sp>
        <p:nvSpPr>
          <p:cNvPr id="3" name="Slide Number Placeholder 2"/>
          <p:cNvSpPr>
            <a:spLocks noGrp="1"/>
          </p:cNvSpPr>
          <p:nvPr>
            <p:ph type="sldNum" sz="quarter" idx="12"/>
          </p:nvPr>
        </p:nvSpPr>
        <p:spPr/>
        <p:txBody>
          <a:bodyPr/>
          <a:lstStyle/>
          <a:p>
            <a:fld id="{03AC6681-E0FD-2C4C-B392-04A572FD2AAE}" type="slidenum">
              <a:rPr lang="en-US" smtClean="0"/>
              <a:pPr/>
              <a:t>34</a:t>
            </a:fld>
            <a:endParaRPr lang="en-US" dirty="0"/>
          </a:p>
        </p:txBody>
      </p:sp>
      <p:sp>
        <p:nvSpPr>
          <p:cNvPr id="4" name="Content Placeholder 3"/>
          <p:cNvSpPr>
            <a:spLocks noGrp="1"/>
          </p:cNvSpPr>
          <p:nvPr>
            <p:ph idx="1"/>
          </p:nvPr>
        </p:nvSpPr>
        <p:spPr/>
        <p:txBody>
          <a:bodyPr/>
          <a:lstStyle/>
          <a:p>
            <a:pPr marL="0" indent="0">
              <a:buNone/>
            </a:pPr>
            <a:r>
              <a:rPr lang="en-US" dirty="0" smtClean="0"/>
              <a:t>URIs for non-information resources use 303 See Other redirect to point at descriptions of those resources</a:t>
            </a:r>
            <a:endParaRPr lang="en-US" dirty="0"/>
          </a:p>
        </p:txBody>
      </p:sp>
      <p:pic>
        <p:nvPicPr>
          <p:cNvPr id="5" name="Picture 4" descr="MC900431616-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44325" y="3760899"/>
            <a:ext cx="1061972" cy="1061972"/>
          </a:xfrm>
          <a:prstGeom prst="rect">
            <a:avLst/>
          </a:prstGeom>
        </p:spPr>
      </p:pic>
      <p:pic>
        <p:nvPicPr>
          <p:cNvPr id="6" name="Picture 5" descr="MC90043160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914" y="3864676"/>
            <a:ext cx="1061972" cy="1061972"/>
          </a:xfrm>
          <a:prstGeom prst="rect">
            <a:avLst/>
          </a:prstGeom>
        </p:spPr>
      </p:pic>
      <p:sp>
        <p:nvSpPr>
          <p:cNvPr id="7" name="Pentagon 6"/>
          <p:cNvSpPr/>
          <p:nvPr/>
        </p:nvSpPr>
        <p:spPr bwMode="auto">
          <a:xfrm>
            <a:off x="1763886" y="3870124"/>
            <a:ext cx="1620248" cy="525538"/>
          </a:xfrm>
          <a:prstGeom prst="homePlate">
            <a:avLst>
              <a:gd name="adj" fmla="val 29169"/>
            </a:avLst>
          </a:prstGeom>
          <a:solidFill>
            <a:srgbClr val="FFFFFF"/>
          </a:solidFill>
          <a:ln w="12700" cap="flat" cmpd="sng" algn="ctr">
            <a:solidFill>
              <a:srgbClr val="323D43"/>
            </a:solidFill>
            <a:prstDash val="solid"/>
            <a:round/>
            <a:headEnd type="none" w="med" len="med"/>
            <a:tailEnd type="none" w="med" len="med"/>
          </a:ln>
          <a:effectLst/>
        </p:spPr>
        <p:txBody>
          <a:bodyPr vert="horz" wrap="none" lIns="72000" tIns="46800" rIns="72000" bIns="46800" numCol="1" rtlCol="0" anchor="ctr" anchorCtr="0" compatLnSpc="1">
            <a:prstTxWarp prst="textNoShape">
              <a:avLst/>
            </a:prstTxWarp>
            <a:noAutofit/>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323D43"/>
                </a:solidFill>
                <a:effectLst/>
                <a:latin typeface="Georgia"/>
                <a:ea typeface="ＭＳ Ｐゴシック" pitchFamily="-106" charset="-128"/>
                <a:cs typeface="Georgia"/>
              </a:rPr>
              <a:t>GET &lt;URI&gt;</a:t>
            </a:r>
            <a:endParaRPr kumimoji="0" lang="en-US" sz="1200" b="0" i="0" u="none" strike="noStrike" cap="none" normalizeH="0" baseline="0" dirty="0">
              <a:ln>
                <a:noFill/>
              </a:ln>
              <a:solidFill>
                <a:srgbClr val="323D43"/>
              </a:solidFill>
              <a:effectLst/>
              <a:latin typeface="Georgia"/>
              <a:ea typeface="ＭＳ Ｐゴシック" pitchFamily="-106" charset="-128"/>
              <a:cs typeface="Georgia"/>
            </a:endParaRPr>
          </a:p>
        </p:txBody>
      </p:sp>
      <p:sp>
        <p:nvSpPr>
          <p:cNvPr id="8" name="Pentagon 7"/>
          <p:cNvSpPr/>
          <p:nvPr/>
        </p:nvSpPr>
        <p:spPr bwMode="auto">
          <a:xfrm flipH="1">
            <a:off x="5824076" y="4395662"/>
            <a:ext cx="1620248" cy="684530"/>
          </a:xfrm>
          <a:prstGeom prst="homePlate">
            <a:avLst>
              <a:gd name="adj" fmla="val 29169"/>
            </a:avLst>
          </a:prstGeom>
          <a:solidFill>
            <a:srgbClr val="FFFFFF"/>
          </a:solidFill>
          <a:ln w="12700" cap="flat" cmpd="sng" algn="ctr">
            <a:solidFill>
              <a:srgbClr val="323D43"/>
            </a:solidFill>
            <a:prstDash val="solid"/>
            <a:round/>
            <a:headEnd type="none" w="med" len="med"/>
            <a:tailEnd type="none" w="med" len="med"/>
          </a:ln>
          <a:effectLst/>
        </p:spPr>
        <p:txBody>
          <a:bodyPr vert="horz" wrap="none" lIns="72000" tIns="46800" rIns="72000" bIns="46800" numCol="1" rtlCol="0" anchor="t" anchorCtr="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323D43"/>
                </a:solidFill>
                <a:effectLst/>
                <a:latin typeface="Georgia"/>
                <a:ea typeface="ＭＳ Ｐゴシック" pitchFamily="-106" charset="-128"/>
                <a:cs typeface="Georgia"/>
              </a:rPr>
              <a:t>303 See Other</a:t>
            </a:r>
            <a:br>
              <a:rPr kumimoji="0" lang="en-US" sz="1200" b="0" i="0" u="none" strike="noStrike" cap="none" normalizeH="0" baseline="0" dirty="0" smtClean="0">
                <a:ln>
                  <a:noFill/>
                </a:ln>
                <a:solidFill>
                  <a:srgbClr val="323D43"/>
                </a:solidFill>
                <a:effectLst/>
                <a:latin typeface="Georgia"/>
                <a:ea typeface="ＭＳ Ｐゴシック" pitchFamily="-106" charset="-128"/>
                <a:cs typeface="Georgia"/>
              </a:rPr>
            </a:br>
            <a:r>
              <a:rPr kumimoji="0" lang="en-US" sz="1200" b="0" i="0" u="none" strike="noStrike" cap="none" normalizeH="0" baseline="0" dirty="0" smtClean="0">
                <a:ln>
                  <a:noFill/>
                </a:ln>
                <a:solidFill>
                  <a:srgbClr val="323D43"/>
                </a:solidFill>
                <a:effectLst/>
                <a:latin typeface="Georgia"/>
                <a:ea typeface="ＭＳ Ｐゴシック" pitchFamily="-106" charset="-128"/>
                <a:cs typeface="Georgia"/>
              </a:rPr>
              <a:t>Location:</a:t>
            </a:r>
            <a:r>
              <a:rPr kumimoji="0" lang="en-US" sz="1200" b="0" i="0" u="none" strike="noStrike" cap="none" normalizeH="0" dirty="0" smtClean="0">
                <a:ln>
                  <a:noFill/>
                </a:ln>
                <a:solidFill>
                  <a:srgbClr val="323D43"/>
                </a:solidFill>
                <a:effectLst/>
                <a:latin typeface="Georgia"/>
                <a:ea typeface="ＭＳ Ｐゴシック" pitchFamily="-106" charset="-128"/>
                <a:cs typeface="Georgia"/>
              </a:rPr>
              <a:t> </a:t>
            </a:r>
            <a:r>
              <a:rPr kumimoji="0" lang="en-US" sz="1200" b="0" i="0" u="none" strike="noStrike" cap="none" normalizeH="0" dirty="0" err="1" smtClean="0">
                <a:ln>
                  <a:noFill/>
                </a:ln>
                <a:solidFill>
                  <a:srgbClr val="323D43"/>
                </a:solidFill>
                <a:effectLst/>
                <a:latin typeface="Georgia"/>
                <a:ea typeface="ＭＳ Ｐゴシック" pitchFamily="-106" charset="-128"/>
                <a:cs typeface="Georgia"/>
              </a:rPr>
              <a:t>Desc</a:t>
            </a:r>
            <a:r>
              <a:rPr kumimoji="0" lang="en-US" sz="1200" b="0" i="0" u="none" strike="noStrike" cap="none" normalizeH="0" dirty="0" smtClean="0">
                <a:ln>
                  <a:noFill/>
                </a:ln>
                <a:solidFill>
                  <a:srgbClr val="323D43"/>
                </a:solidFill>
                <a:effectLst/>
                <a:latin typeface="Georgia"/>
                <a:ea typeface="ＭＳ Ｐゴシック" pitchFamily="-106" charset="-128"/>
                <a:cs typeface="Georgia"/>
              </a:rPr>
              <a:t>-URI</a:t>
            </a:r>
            <a:endParaRPr kumimoji="0" lang="en-US" sz="1200" b="0" i="0" u="none" strike="noStrike" cap="none" normalizeH="0" baseline="0" dirty="0">
              <a:ln>
                <a:noFill/>
              </a:ln>
              <a:solidFill>
                <a:srgbClr val="323D43"/>
              </a:solidFill>
              <a:effectLst/>
              <a:latin typeface="Georgia"/>
              <a:ea typeface="ＭＳ Ｐゴシック" pitchFamily="-106" charset="-128"/>
              <a:cs typeface="Georgia"/>
            </a:endParaRPr>
          </a:p>
        </p:txBody>
      </p:sp>
      <p:cxnSp>
        <p:nvCxnSpPr>
          <p:cNvPr id="9" name="Straight Arrow Connector 8"/>
          <p:cNvCxnSpPr>
            <a:stCxn id="7" idx="3"/>
          </p:cNvCxnSpPr>
          <p:nvPr/>
        </p:nvCxnSpPr>
        <p:spPr bwMode="auto">
          <a:xfrm>
            <a:off x="3384134" y="4132893"/>
            <a:ext cx="4060190" cy="27607"/>
          </a:xfrm>
          <a:prstGeom prst="straightConnector1">
            <a:avLst/>
          </a:prstGeom>
          <a:solidFill>
            <a:schemeClr val="accent1"/>
          </a:solidFill>
          <a:ln w="12700" cap="flat" cmpd="sng" algn="ctr">
            <a:solidFill>
              <a:schemeClr val="tx1"/>
            </a:solidFill>
            <a:prstDash val="dash"/>
            <a:round/>
            <a:headEnd type="none" w="med" len="med"/>
            <a:tailEnd type="triangle"/>
          </a:ln>
          <a:effectLst/>
        </p:spPr>
      </p:cxnSp>
      <p:cxnSp>
        <p:nvCxnSpPr>
          <p:cNvPr id="10" name="Straight Arrow Connector 9"/>
          <p:cNvCxnSpPr>
            <a:stCxn id="8" idx="3"/>
          </p:cNvCxnSpPr>
          <p:nvPr/>
        </p:nvCxnSpPr>
        <p:spPr bwMode="auto">
          <a:xfrm flipH="1">
            <a:off x="1763886" y="4737927"/>
            <a:ext cx="4060190" cy="0"/>
          </a:xfrm>
          <a:prstGeom prst="straightConnector1">
            <a:avLst/>
          </a:prstGeom>
          <a:solidFill>
            <a:schemeClr val="accent1"/>
          </a:solidFill>
          <a:ln w="12700" cap="flat" cmpd="sng" algn="ctr">
            <a:solidFill>
              <a:schemeClr val="tx1"/>
            </a:solidFill>
            <a:prstDash val="dash"/>
            <a:round/>
            <a:headEnd type="none" w="med" len="med"/>
            <a:tailEnd type="triangle"/>
          </a:ln>
          <a:effectLst/>
        </p:spPr>
      </p:cxnSp>
      <p:pic>
        <p:nvPicPr>
          <p:cNvPr id="11" name="Picture 10" descr="MC900431616-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44325" y="5041625"/>
            <a:ext cx="1061972" cy="1061972"/>
          </a:xfrm>
          <a:prstGeom prst="rect">
            <a:avLst/>
          </a:prstGeom>
        </p:spPr>
      </p:pic>
      <p:sp>
        <p:nvSpPr>
          <p:cNvPr id="12" name="Pentagon 11"/>
          <p:cNvSpPr/>
          <p:nvPr/>
        </p:nvSpPr>
        <p:spPr bwMode="auto">
          <a:xfrm>
            <a:off x="1763886" y="5150850"/>
            <a:ext cx="1620248" cy="525538"/>
          </a:xfrm>
          <a:prstGeom prst="homePlate">
            <a:avLst>
              <a:gd name="adj" fmla="val 29169"/>
            </a:avLst>
          </a:prstGeom>
          <a:solidFill>
            <a:srgbClr val="FFFFFF"/>
          </a:solidFill>
          <a:ln w="12700" cap="flat" cmpd="sng" algn="ctr">
            <a:solidFill>
              <a:srgbClr val="323D43"/>
            </a:solidFill>
            <a:prstDash val="solid"/>
            <a:round/>
            <a:headEnd type="none" w="med" len="med"/>
            <a:tailEnd type="none" w="med" len="med"/>
          </a:ln>
          <a:effectLst/>
        </p:spPr>
        <p:txBody>
          <a:bodyPr vert="horz" wrap="none" lIns="72000" tIns="46800" rIns="72000" bIns="46800" numCol="1" rtlCol="0" anchor="ctr" anchorCtr="0" compatLnSpc="1">
            <a:prstTxWarp prst="textNoShape">
              <a:avLst/>
            </a:prstTxWarp>
            <a:noAutofit/>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323D43"/>
                </a:solidFill>
                <a:effectLst/>
                <a:latin typeface="Georgia"/>
                <a:ea typeface="ＭＳ Ｐゴシック" pitchFamily="-106" charset="-128"/>
                <a:cs typeface="Georgia"/>
              </a:rPr>
              <a:t>GET &lt;</a:t>
            </a:r>
            <a:r>
              <a:rPr kumimoji="0" lang="en-US" sz="1200" b="0" i="0" u="none" strike="noStrike" cap="none" normalizeH="0" baseline="0" dirty="0" err="1" smtClean="0">
                <a:ln>
                  <a:noFill/>
                </a:ln>
                <a:solidFill>
                  <a:srgbClr val="323D43"/>
                </a:solidFill>
                <a:effectLst/>
                <a:latin typeface="Georgia"/>
                <a:ea typeface="ＭＳ Ｐゴシック" pitchFamily="-106" charset="-128"/>
                <a:cs typeface="Georgia"/>
              </a:rPr>
              <a:t>Desc</a:t>
            </a:r>
            <a:r>
              <a:rPr kumimoji="0" lang="en-US" sz="1200" b="0" i="0" u="none" strike="noStrike" cap="none" normalizeH="0" baseline="0" dirty="0" smtClean="0">
                <a:ln>
                  <a:noFill/>
                </a:ln>
                <a:solidFill>
                  <a:srgbClr val="323D43"/>
                </a:solidFill>
                <a:effectLst/>
                <a:latin typeface="Georgia"/>
                <a:ea typeface="ＭＳ Ｐゴシック" pitchFamily="-106" charset="-128"/>
                <a:cs typeface="Georgia"/>
              </a:rPr>
              <a:t>-URI&gt;</a:t>
            </a:r>
            <a:endParaRPr kumimoji="0" lang="en-US" sz="1200" b="0" i="0" u="none" strike="noStrike" cap="none" normalizeH="0" baseline="0" dirty="0">
              <a:ln>
                <a:noFill/>
              </a:ln>
              <a:solidFill>
                <a:srgbClr val="323D43"/>
              </a:solidFill>
              <a:effectLst/>
              <a:latin typeface="Georgia"/>
              <a:ea typeface="ＭＳ Ｐゴシック" pitchFamily="-106" charset="-128"/>
              <a:cs typeface="Georgia"/>
            </a:endParaRPr>
          </a:p>
        </p:txBody>
      </p:sp>
      <p:sp>
        <p:nvSpPr>
          <p:cNvPr id="13" name="Pentagon 12"/>
          <p:cNvSpPr/>
          <p:nvPr/>
        </p:nvSpPr>
        <p:spPr bwMode="auto">
          <a:xfrm flipH="1">
            <a:off x="5824076" y="5676388"/>
            <a:ext cx="1620248" cy="684530"/>
          </a:xfrm>
          <a:prstGeom prst="homePlate">
            <a:avLst>
              <a:gd name="adj" fmla="val 29169"/>
            </a:avLst>
          </a:prstGeom>
          <a:solidFill>
            <a:srgbClr val="FFFFFF"/>
          </a:solidFill>
          <a:ln w="12700" cap="flat" cmpd="sng" algn="ctr">
            <a:solidFill>
              <a:srgbClr val="323D43"/>
            </a:solidFill>
            <a:prstDash val="solid"/>
            <a:round/>
            <a:headEnd type="none" w="med" len="med"/>
            <a:tailEnd type="none" w="med" len="med"/>
          </a:ln>
          <a:effectLst/>
        </p:spPr>
        <p:txBody>
          <a:bodyPr vert="horz" wrap="none" lIns="72000" tIns="46800" rIns="72000" bIns="46800" numCol="1" rtlCol="0" anchor="t" anchorCtr="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323D43"/>
                </a:solidFill>
                <a:effectLst/>
                <a:latin typeface="Georgia"/>
                <a:ea typeface="ＭＳ Ｐゴシック" pitchFamily="-106" charset="-128"/>
                <a:cs typeface="Georgia"/>
              </a:rPr>
              <a:t>200 OK</a:t>
            </a:r>
            <a:endParaRPr kumimoji="0" lang="en-US" sz="1200" b="0" i="0" u="none" strike="noStrike" cap="none" normalizeH="0" baseline="0" dirty="0">
              <a:ln>
                <a:noFill/>
              </a:ln>
              <a:solidFill>
                <a:srgbClr val="323D43"/>
              </a:solidFill>
              <a:effectLst/>
              <a:latin typeface="Georgia"/>
              <a:ea typeface="ＭＳ Ｐゴシック" pitchFamily="-106" charset="-128"/>
              <a:cs typeface="Georgia"/>
            </a:endParaRPr>
          </a:p>
        </p:txBody>
      </p:sp>
      <p:cxnSp>
        <p:nvCxnSpPr>
          <p:cNvPr id="14" name="Straight Arrow Connector 13"/>
          <p:cNvCxnSpPr>
            <a:stCxn id="12" idx="3"/>
          </p:cNvCxnSpPr>
          <p:nvPr/>
        </p:nvCxnSpPr>
        <p:spPr bwMode="auto">
          <a:xfrm>
            <a:off x="3384134" y="5413619"/>
            <a:ext cx="4060190" cy="27607"/>
          </a:xfrm>
          <a:prstGeom prst="straightConnector1">
            <a:avLst/>
          </a:prstGeom>
          <a:solidFill>
            <a:schemeClr val="accent1"/>
          </a:solidFill>
          <a:ln w="12700" cap="flat" cmpd="sng" algn="ctr">
            <a:solidFill>
              <a:schemeClr val="tx1"/>
            </a:solidFill>
            <a:prstDash val="dash"/>
            <a:round/>
            <a:headEnd type="none" w="med" len="med"/>
            <a:tailEnd type="triangle"/>
          </a:ln>
          <a:effectLst/>
        </p:spPr>
      </p:cxnSp>
      <p:cxnSp>
        <p:nvCxnSpPr>
          <p:cNvPr id="15" name="Straight Arrow Connector 14"/>
          <p:cNvCxnSpPr>
            <a:stCxn id="13" idx="3"/>
          </p:cNvCxnSpPr>
          <p:nvPr/>
        </p:nvCxnSpPr>
        <p:spPr bwMode="auto">
          <a:xfrm flipH="1">
            <a:off x="1763886" y="6018653"/>
            <a:ext cx="4060190" cy="0"/>
          </a:xfrm>
          <a:prstGeom prst="straightConnector1">
            <a:avLst/>
          </a:prstGeom>
          <a:solidFill>
            <a:schemeClr val="accent1"/>
          </a:solidFill>
          <a:ln w="12700" cap="flat" cmpd="sng" algn="ctr">
            <a:solidFill>
              <a:schemeClr val="tx1"/>
            </a:solidFill>
            <a:prstDash val="dash"/>
            <a:round/>
            <a:headEnd type="none" w="med" len="med"/>
            <a:tailEnd type="triangle"/>
          </a:ln>
          <a:effectLst/>
        </p:spPr>
      </p:cxnSp>
      <p:sp>
        <p:nvSpPr>
          <p:cNvPr id="16" name="Folded Corner 15"/>
          <p:cNvSpPr/>
          <p:nvPr/>
        </p:nvSpPr>
        <p:spPr bwMode="auto">
          <a:xfrm flipV="1">
            <a:off x="6344144" y="5761358"/>
            <a:ext cx="448853" cy="514589"/>
          </a:xfrm>
          <a:prstGeom prst="foldedCorner">
            <a:avLst>
              <a:gd name="adj" fmla="val 30953"/>
            </a:avLst>
          </a:prstGeom>
          <a:solidFill>
            <a:schemeClr val="bg2">
              <a:lumMod val="20000"/>
              <a:lumOff val="80000"/>
            </a:schemeClr>
          </a:solidFill>
          <a:ln w="12700" cap="flat" cmpd="sng" algn="ctr">
            <a:solidFill>
              <a:schemeClr val="tx1">
                <a:lumMod val="60000"/>
                <a:lumOff val="40000"/>
              </a:schemeClr>
            </a:solidFill>
            <a:prstDash val="solid"/>
            <a:round/>
            <a:headEnd type="none" w="med" len="med"/>
            <a:tailEnd type="none" w="med" len="med"/>
          </a:ln>
          <a:effectLst/>
        </p:spPr>
        <p:txBody>
          <a:bodyPr vert="horz" wrap="squar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Lucida Sans" pitchFamily="-106" charset="0"/>
              <a:ea typeface="ＭＳ Ｐゴシック" pitchFamily="-106" charset="-128"/>
              <a:cs typeface="ＭＳ Ｐゴシック" pitchFamily="-106" charset="-128"/>
            </a:endParaRPr>
          </a:p>
        </p:txBody>
      </p:sp>
    </p:spTree>
    <p:extLst>
      <p:ext uri="{BB962C8B-B14F-4D97-AF65-F5344CB8AC3E}">
        <p14:creationId xmlns:p14="http://schemas.microsoft.com/office/powerpoint/2010/main" val="2147981113"/>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sz="quarter" idx="14"/>
          </p:nvPr>
        </p:nvPicPr>
        <p:blipFill rotWithShape="1">
          <a:blip r:embed="rId2"/>
          <a:srcRect l="-191" t="32190" r="191" b="23916"/>
          <a:stretch/>
        </p:blipFill>
        <p:spPr/>
      </p:pic>
      <p:sp>
        <p:nvSpPr>
          <p:cNvPr id="4" name="Title 3"/>
          <p:cNvSpPr>
            <a:spLocks noGrp="1"/>
          </p:cNvSpPr>
          <p:nvPr>
            <p:ph type="title"/>
          </p:nvPr>
        </p:nvSpPr>
        <p:spPr>
          <a:effectLst/>
        </p:spPr>
        <p:txBody>
          <a:bodyPr anchor="b"/>
          <a:lstStyle/>
          <a:p>
            <a:r>
              <a:rPr lang="en-US" dirty="0" smtClean="0">
                <a:solidFill>
                  <a:schemeClr val="tx1">
                    <a:lumMod val="50000"/>
                  </a:schemeClr>
                </a:solidFill>
              </a:rPr>
              <a:t>It’s not quite that simple...</a:t>
            </a:r>
            <a:endParaRPr lang="en-US" dirty="0">
              <a:solidFill>
                <a:schemeClr val="tx1">
                  <a:lumMod val="50000"/>
                </a:schemeClr>
              </a:solidFill>
            </a:endParaRPr>
          </a:p>
        </p:txBody>
      </p:sp>
      <p:sp>
        <p:nvSpPr>
          <p:cNvPr id="10" name="Text Placeholder 9"/>
          <p:cNvSpPr>
            <a:spLocks noGrp="1"/>
          </p:cNvSpPr>
          <p:nvPr>
            <p:ph type="body" idx="1"/>
          </p:nvPr>
        </p:nvSpPr>
        <p:spPr/>
        <p:txBody>
          <a:bodyPr/>
          <a:lstStyle/>
          <a:p>
            <a:endParaRPr lang="en-US"/>
          </a:p>
        </p:txBody>
      </p:sp>
    </p:spTree>
    <p:extLst>
      <p:ext uri="{BB962C8B-B14F-4D97-AF65-F5344CB8AC3E}">
        <p14:creationId xmlns:p14="http://schemas.microsoft.com/office/powerpoint/2010/main" val="787045508"/>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httpRange-14 Issues</a:t>
            </a:r>
            <a:endParaRPr lang="en-US" dirty="0"/>
          </a:p>
        </p:txBody>
      </p:sp>
      <p:sp>
        <p:nvSpPr>
          <p:cNvPr id="6" name="Content Placeholder 5"/>
          <p:cNvSpPr>
            <a:spLocks noGrp="1"/>
          </p:cNvSpPr>
          <p:nvPr>
            <p:ph idx="1"/>
          </p:nvPr>
        </p:nvSpPr>
        <p:spPr/>
        <p:txBody>
          <a:bodyPr/>
          <a:lstStyle/>
          <a:p>
            <a:r>
              <a:rPr lang="en-US" dirty="0" smtClean="0"/>
              <a:t>303 responses require an extra round-trip to the server</a:t>
            </a:r>
          </a:p>
          <a:p>
            <a:r>
              <a:rPr lang="en-US" dirty="0" smtClean="0"/>
              <a:t>303 responses are not cacheable </a:t>
            </a:r>
          </a:p>
          <a:p>
            <a:pPr lvl="1"/>
            <a:r>
              <a:rPr lang="en-US" dirty="0" smtClean="0"/>
              <a:t>“The </a:t>
            </a:r>
            <a:r>
              <a:rPr lang="en-US" dirty="0"/>
              <a:t>303 response MUST NOT be cached, but the response to the second (redirected) request might be cacheable</a:t>
            </a:r>
            <a:r>
              <a:rPr lang="en-US" dirty="0" smtClean="0"/>
              <a:t>.”</a:t>
            </a:r>
            <a:br>
              <a:rPr lang="en-US" dirty="0" smtClean="0"/>
            </a:br>
            <a:r>
              <a:rPr lang="en-US" dirty="0" smtClean="0"/>
              <a:t>(RFC2616)</a:t>
            </a:r>
          </a:p>
          <a:p>
            <a:r>
              <a:rPr lang="en-US" dirty="0" smtClean="0"/>
              <a:t>303 responses are difficult to deploy correctly</a:t>
            </a:r>
          </a:p>
          <a:p>
            <a:r>
              <a:rPr lang="en-US" dirty="0" smtClean="0"/>
              <a:t>Not a standard! (only a TAG Finding)</a:t>
            </a:r>
          </a:p>
          <a:p>
            <a:r>
              <a:rPr lang="en-US" dirty="0" smtClean="0"/>
              <a:t>It’s a hack!</a:t>
            </a:r>
            <a:endParaRPr lang="en-US" dirty="0"/>
          </a:p>
        </p:txBody>
      </p:sp>
    </p:spTree>
    <p:extLst>
      <p:ext uri="{BB962C8B-B14F-4D97-AF65-F5344CB8AC3E}">
        <p14:creationId xmlns:p14="http://schemas.microsoft.com/office/powerpoint/2010/main" val="48703328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httpRange-14 Issues</a:t>
            </a:r>
            <a:endParaRPr lang="en-US" dirty="0"/>
          </a:p>
        </p:txBody>
      </p:sp>
      <p:sp>
        <p:nvSpPr>
          <p:cNvPr id="3" name="Slide Number Placeholder 2"/>
          <p:cNvSpPr>
            <a:spLocks noGrp="1"/>
          </p:cNvSpPr>
          <p:nvPr>
            <p:ph type="sldNum" sz="quarter" idx="12"/>
          </p:nvPr>
        </p:nvSpPr>
        <p:spPr/>
        <p:txBody>
          <a:bodyPr/>
          <a:lstStyle/>
          <a:p>
            <a:fld id="{03AC6681-E0FD-2C4C-B392-04A572FD2AAE}" type="slidenum">
              <a:rPr lang="en-US" smtClean="0"/>
              <a:pPr/>
              <a:t>37</a:t>
            </a:fld>
            <a:endParaRPr lang="en-US" dirty="0"/>
          </a:p>
        </p:txBody>
      </p:sp>
      <p:sp>
        <p:nvSpPr>
          <p:cNvPr id="4" name="Content Placeholder 3"/>
          <p:cNvSpPr>
            <a:spLocks noGrp="1"/>
          </p:cNvSpPr>
          <p:nvPr>
            <p:ph idx="1"/>
          </p:nvPr>
        </p:nvSpPr>
        <p:spPr/>
        <p:txBody>
          <a:bodyPr/>
          <a:lstStyle/>
          <a:p>
            <a:pPr marL="0" indent="0">
              <a:buNone/>
            </a:pPr>
            <a:r>
              <a:rPr lang="en-US" dirty="0" smtClean="0"/>
              <a:t>Still considerable community in </a:t>
            </a:r>
            <a:r>
              <a:rPr lang="en-US" dirty="0" err="1" smtClean="0"/>
              <a:t>favour</a:t>
            </a:r>
            <a:r>
              <a:rPr lang="en-US" dirty="0" smtClean="0"/>
              <a:t> of using </a:t>
            </a:r>
            <a:r>
              <a:rPr lang="en-US" dirty="0" err="1" smtClean="0"/>
              <a:t>hashless</a:t>
            </a:r>
            <a:r>
              <a:rPr lang="en-US" dirty="0" smtClean="0"/>
              <a:t> URIs to refer to non-information resources </a:t>
            </a:r>
            <a:r>
              <a:rPr lang="en-US" b="1" dirty="0" smtClean="0"/>
              <a:t>without 303</a:t>
            </a:r>
          </a:p>
          <a:p>
            <a:pPr marL="0" indent="0">
              <a:buNone/>
            </a:pPr>
            <a:endParaRPr lang="en-US" b="1" dirty="0"/>
          </a:p>
          <a:p>
            <a:pPr marL="0" indent="0">
              <a:buNone/>
            </a:pPr>
            <a:r>
              <a:rPr lang="en-US" dirty="0" smtClean="0"/>
              <a:t>Consider the URI http://</a:t>
            </a:r>
            <a:r>
              <a:rPr lang="en-US" dirty="0" err="1" smtClean="0"/>
              <a:t>example.org</a:t>
            </a:r>
            <a:r>
              <a:rPr lang="en-US" dirty="0" smtClean="0"/>
              <a:t>/nick </a:t>
            </a:r>
          </a:p>
          <a:p>
            <a:pPr lvl="1"/>
            <a:r>
              <a:rPr lang="en-US" dirty="0"/>
              <a:t>R</a:t>
            </a:r>
            <a:r>
              <a:rPr lang="en-US" dirty="0" smtClean="0"/>
              <a:t>eturns an RDF/XML document with status 200 OK</a:t>
            </a:r>
          </a:p>
          <a:p>
            <a:pPr lvl="1"/>
            <a:r>
              <a:rPr lang="en-US" dirty="0" smtClean="0"/>
              <a:t>Document contains the following triples:</a:t>
            </a:r>
          </a:p>
          <a:p>
            <a:pPr lvl="2"/>
            <a:r>
              <a:rPr lang="en-US" dirty="0" smtClean="0"/>
              <a:t>&lt;http</a:t>
            </a:r>
            <a:r>
              <a:rPr lang="en-US" dirty="0"/>
              <a:t>://</a:t>
            </a:r>
            <a:r>
              <a:rPr lang="en-US" dirty="0" err="1"/>
              <a:t>example.org</a:t>
            </a:r>
            <a:r>
              <a:rPr lang="en-US" dirty="0"/>
              <a:t>/</a:t>
            </a:r>
            <a:r>
              <a:rPr lang="en-US" dirty="0" smtClean="0"/>
              <a:t>nick&gt; </a:t>
            </a:r>
            <a:r>
              <a:rPr lang="en-US" dirty="0" err="1" smtClean="0"/>
              <a:t>rdf:type</a:t>
            </a:r>
            <a:r>
              <a:rPr lang="en-US" dirty="0" smtClean="0"/>
              <a:t> </a:t>
            </a:r>
            <a:r>
              <a:rPr lang="en-US" dirty="0" err="1" smtClean="0"/>
              <a:t>foaf:Person</a:t>
            </a:r>
            <a:r>
              <a:rPr lang="en-US" dirty="0" smtClean="0"/>
              <a:t> .</a:t>
            </a:r>
          </a:p>
          <a:p>
            <a:pPr lvl="2"/>
            <a:r>
              <a:rPr lang="en-US" dirty="0" smtClean="0"/>
              <a:t>&lt;http</a:t>
            </a:r>
            <a:r>
              <a:rPr lang="en-US" dirty="0"/>
              <a:t>://</a:t>
            </a:r>
            <a:r>
              <a:rPr lang="en-US" dirty="0" err="1"/>
              <a:t>example.org</a:t>
            </a:r>
            <a:r>
              <a:rPr lang="en-US" dirty="0"/>
              <a:t>/</a:t>
            </a:r>
            <a:r>
              <a:rPr lang="en-US" dirty="0" smtClean="0"/>
              <a:t>nick&gt; </a:t>
            </a:r>
            <a:r>
              <a:rPr lang="en-US" dirty="0" err="1" smtClean="0"/>
              <a:t>foaf:name</a:t>
            </a:r>
            <a:r>
              <a:rPr lang="en-US" dirty="0" smtClean="0"/>
              <a:t> “Nick Gibbins” .</a:t>
            </a:r>
            <a:endParaRPr lang="en-US" dirty="0"/>
          </a:p>
        </p:txBody>
      </p:sp>
      <p:sp>
        <p:nvSpPr>
          <p:cNvPr id="5" name="TextBox 4"/>
          <p:cNvSpPr txBox="1"/>
          <p:nvPr/>
        </p:nvSpPr>
        <p:spPr>
          <a:xfrm>
            <a:off x="323528" y="6258798"/>
            <a:ext cx="5450410" cy="338554"/>
          </a:xfrm>
          <a:prstGeom prst="rect">
            <a:avLst/>
          </a:prstGeom>
          <a:noFill/>
        </p:spPr>
        <p:txBody>
          <a:bodyPr wrap="none" lIns="0" rIns="0" rtlCol="0">
            <a:spAutoFit/>
          </a:bodyPr>
          <a:lstStyle/>
          <a:p>
            <a:r>
              <a:rPr lang="en-US" sz="1600" dirty="0">
                <a:cs typeface="Georgia"/>
              </a:rPr>
              <a:t>http://www.w3.org/2001/tag/2011/09/referential-</a:t>
            </a:r>
            <a:r>
              <a:rPr lang="en-US" sz="1600" dirty="0" err="1">
                <a:cs typeface="Georgia"/>
              </a:rPr>
              <a:t>use.html</a:t>
            </a:r>
            <a:endParaRPr lang="en-US" sz="1600" dirty="0">
              <a:latin typeface="Georgia"/>
              <a:cs typeface="Georgia"/>
            </a:endParaRPr>
          </a:p>
        </p:txBody>
      </p:sp>
    </p:spTree>
    <p:extLst>
      <p:ext uri="{BB962C8B-B14F-4D97-AF65-F5344CB8AC3E}">
        <p14:creationId xmlns:p14="http://schemas.microsoft.com/office/powerpoint/2010/main" val="2407043210"/>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rdfURIMeaning-39</a:t>
            </a:r>
            <a:endParaRPr lang="en-US" dirty="0"/>
          </a:p>
        </p:txBody>
      </p:sp>
      <p:sp>
        <p:nvSpPr>
          <p:cNvPr id="2" name="Content Placeholder 1"/>
          <p:cNvSpPr>
            <a:spLocks noGrp="1"/>
          </p:cNvSpPr>
          <p:nvPr>
            <p:ph idx="1"/>
          </p:nvPr>
        </p:nvSpPr>
        <p:spPr/>
        <p:txBody>
          <a:bodyPr/>
          <a:lstStyle/>
          <a:p>
            <a:pPr marL="0" indent="0">
              <a:buNone/>
            </a:pPr>
            <a:r>
              <a:rPr lang="en-GB" dirty="0"/>
              <a:t>W3C Technical Architecture Group issue</a:t>
            </a:r>
          </a:p>
          <a:p>
            <a:pPr lvl="1"/>
            <a:r>
              <a:rPr lang="en-GB" dirty="0" smtClean="0"/>
              <a:t>Raised </a:t>
            </a:r>
            <a:r>
              <a:rPr lang="en-GB" dirty="0"/>
              <a:t>in July </a:t>
            </a:r>
            <a:r>
              <a:rPr lang="en-GB" dirty="0" smtClean="0"/>
              <a:t>2003</a:t>
            </a:r>
            <a:endParaRPr lang="en-GB" dirty="0"/>
          </a:p>
          <a:p>
            <a:pPr lvl="1"/>
            <a:r>
              <a:rPr lang="en-GB" dirty="0"/>
              <a:t>Currently </a:t>
            </a:r>
            <a:r>
              <a:rPr lang="en-GB" dirty="0" smtClean="0"/>
              <a:t>open</a:t>
            </a:r>
            <a:endParaRPr lang="en-US" dirty="0" smtClean="0"/>
          </a:p>
          <a:p>
            <a:pPr marL="0" indent="0">
              <a:buNone/>
            </a:pPr>
            <a:r>
              <a:rPr lang="en-US" dirty="0"/>
              <a:t>Is a given inference engine expected to take into account a given document under given circumstances</a:t>
            </a:r>
            <a:r>
              <a:rPr lang="en-US" dirty="0" smtClean="0"/>
              <a:t>?</a:t>
            </a:r>
          </a:p>
          <a:p>
            <a:pPr lvl="1"/>
            <a:r>
              <a:rPr lang="en-US" dirty="0" smtClean="0"/>
              <a:t>“the </a:t>
            </a:r>
            <a:r>
              <a:rPr lang="en-US" dirty="0"/>
              <a:t>architecture is that a single meaning is given to each URI (such as P), that the URI ownership system makes statements by owners authoritative weight, despite what other documents may say</a:t>
            </a:r>
            <a:r>
              <a:rPr lang="en-US" dirty="0" smtClean="0"/>
              <a:t>.”</a:t>
            </a:r>
            <a:endParaRPr lang="en-US" dirty="0" smtClean="0"/>
          </a:p>
          <a:p>
            <a:pPr marL="0" indent="0">
              <a:buNone/>
            </a:pPr>
            <a:r>
              <a:rPr lang="en-US" dirty="0" smtClean="0"/>
              <a:t>How </a:t>
            </a:r>
            <a:r>
              <a:rPr lang="en-US" dirty="0"/>
              <a:t>does one avoid having to commit to things one does not trust?</a:t>
            </a:r>
          </a:p>
        </p:txBody>
      </p:sp>
      <p:sp>
        <p:nvSpPr>
          <p:cNvPr id="4" name="TextBox 3"/>
          <p:cNvSpPr txBox="1"/>
          <p:nvPr/>
        </p:nvSpPr>
        <p:spPr>
          <a:xfrm>
            <a:off x="323528" y="6258798"/>
            <a:ext cx="4823937" cy="338554"/>
          </a:xfrm>
          <a:prstGeom prst="rect">
            <a:avLst/>
          </a:prstGeom>
          <a:noFill/>
        </p:spPr>
        <p:txBody>
          <a:bodyPr wrap="none" lIns="0" rIns="0" rtlCol="0">
            <a:spAutoFit/>
          </a:bodyPr>
          <a:lstStyle/>
          <a:p>
            <a:r>
              <a:rPr lang="en-US" sz="1600" dirty="0">
                <a:cs typeface="Georgia"/>
              </a:rPr>
              <a:t>http://www.w3.org/2001/tag/group/track/issues</a:t>
            </a:r>
            <a:r>
              <a:rPr lang="en-US" sz="1600" dirty="0" smtClean="0">
                <a:cs typeface="Georgia"/>
              </a:rPr>
              <a:t>/39</a:t>
            </a:r>
            <a:endParaRPr lang="en-US" sz="1600" dirty="0">
              <a:latin typeface="Georgia"/>
              <a:cs typeface="Georgia"/>
            </a:endParaRPr>
          </a:p>
        </p:txBody>
      </p:sp>
    </p:spTree>
    <p:extLst>
      <p:ext uri="{BB962C8B-B14F-4D97-AF65-F5344CB8AC3E}">
        <p14:creationId xmlns:p14="http://schemas.microsoft.com/office/powerpoint/2010/main" val="2944641024"/>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H</a:t>
            </a:r>
            <a:r>
              <a:rPr lang="en-US" dirty="0" smtClean="0"/>
              <a:t>ttpRedirections-57</a:t>
            </a:r>
            <a:endParaRPr lang="en-US" dirty="0"/>
          </a:p>
        </p:txBody>
      </p:sp>
      <p:sp>
        <p:nvSpPr>
          <p:cNvPr id="2" name="Content Placeholder 1"/>
          <p:cNvSpPr>
            <a:spLocks noGrp="1"/>
          </p:cNvSpPr>
          <p:nvPr>
            <p:ph idx="1"/>
          </p:nvPr>
        </p:nvSpPr>
        <p:spPr/>
        <p:txBody>
          <a:bodyPr/>
          <a:lstStyle/>
          <a:p>
            <a:pPr marL="0" indent="0">
              <a:buNone/>
            </a:pPr>
            <a:r>
              <a:rPr lang="en-GB" dirty="0"/>
              <a:t>W3C Technical Architecture Group issue</a:t>
            </a:r>
          </a:p>
          <a:p>
            <a:pPr lvl="1"/>
            <a:r>
              <a:rPr lang="en-GB" dirty="0" smtClean="0"/>
              <a:t>“Mechanisms for obtaining information about the meaning of a given URI”</a:t>
            </a:r>
          </a:p>
          <a:p>
            <a:pPr lvl="1"/>
            <a:r>
              <a:rPr lang="en-GB" dirty="0" smtClean="0"/>
              <a:t>Raised in July 2007</a:t>
            </a:r>
          </a:p>
          <a:p>
            <a:pPr lvl="1"/>
            <a:r>
              <a:rPr lang="en-GB" dirty="0" smtClean="0"/>
              <a:t>Currently </a:t>
            </a:r>
            <a:r>
              <a:rPr lang="en-GB" dirty="0" smtClean="0"/>
              <a:t>open</a:t>
            </a:r>
            <a:endParaRPr lang="en-GB" dirty="0"/>
          </a:p>
          <a:p>
            <a:pPr marL="0" indent="0">
              <a:buNone/>
            </a:pPr>
            <a:r>
              <a:rPr lang="en-GB" dirty="0" smtClean="0"/>
              <a:t>Further consideration of the use of:</a:t>
            </a:r>
          </a:p>
          <a:p>
            <a:pPr lvl="1"/>
            <a:r>
              <a:rPr lang="en-GB" dirty="0" smtClean="0"/>
              <a:t> 303 HTTP status codes (and interaction with caching)</a:t>
            </a:r>
          </a:p>
          <a:p>
            <a:pPr lvl="1"/>
            <a:r>
              <a:rPr lang="en-GB" dirty="0" smtClean="0"/>
              <a:t>Other possible mechanisms for obtaining a description of a (non-information) resource (HTTP Link: header – see RFC2068)</a:t>
            </a:r>
            <a:endParaRPr lang="en-GB" dirty="0"/>
          </a:p>
          <a:p>
            <a:pPr lvl="1"/>
            <a:endParaRPr lang="en-GB" dirty="0"/>
          </a:p>
          <a:p>
            <a:endParaRPr lang="en-US" dirty="0"/>
          </a:p>
        </p:txBody>
      </p:sp>
      <p:sp>
        <p:nvSpPr>
          <p:cNvPr id="4" name="TextBox 3"/>
          <p:cNvSpPr txBox="1"/>
          <p:nvPr/>
        </p:nvSpPr>
        <p:spPr>
          <a:xfrm>
            <a:off x="323528" y="6258798"/>
            <a:ext cx="4823937" cy="338554"/>
          </a:xfrm>
          <a:prstGeom prst="rect">
            <a:avLst/>
          </a:prstGeom>
          <a:noFill/>
        </p:spPr>
        <p:txBody>
          <a:bodyPr wrap="none" lIns="0" rIns="0" rtlCol="0">
            <a:spAutoFit/>
          </a:bodyPr>
          <a:lstStyle/>
          <a:p>
            <a:r>
              <a:rPr lang="en-US" sz="1600" dirty="0">
                <a:cs typeface="Georgia"/>
              </a:rPr>
              <a:t>http://www.w3.org/2001/tag/group/track/issues/57</a:t>
            </a:r>
            <a:endParaRPr lang="en-US" sz="1600" dirty="0">
              <a:latin typeface="Georgia"/>
              <a:cs typeface="Georgia"/>
            </a:endParaRPr>
          </a:p>
        </p:txBody>
      </p:sp>
    </p:spTree>
    <p:extLst>
      <p:ext uri="{BB962C8B-B14F-4D97-AF65-F5344CB8AC3E}">
        <p14:creationId xmlns:p14="http://schemas.microsoft.com/office/powerpoint/2010/main" val="160512826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Architectural Bases of the Web</a:t>
            </a:r>
            <a:endParaRPr lang="en-US" dirty="0"/>
          </a:p>
        </p:txBody>
      </p:sp>
      <p:sp>
        <p:nvSpPr>
          <p:cNvPr id="3" name="Slide Number Placeholder 2"/>
          <p:cNvSpPr>
            <a:spLocks noGrp="1"/>
          </p:cNvSpPr>
          <p:nvPr>
            <p:ph type="sldNum" sz="quarter" idx="12"/>
          </p:nvPr>
        </p:nvSpPr>
        <p:spPr/>
        <p:txBody>
          <a:bodyPr/>
          <a:lstStyle/>
          <a:p>
            <a:fld id="{03AC6681-E0FD-2C4C-B392-04A572FD2AAE}" type="slidenum">
              <a:rPr lang="en-US" smtClean="0"/>
              <a:pPr/>
              <a:t>4</a:t>
            </a:fld>
            <a:endParaRPr lang="en-US" dirty="0"/>
          </a:p>
        </p:txBody>
      </p:sp>
      <p:sp>
        <p:nvSpPr>
          <p:cNvPr id="9" name="Rectangle 8"/>
          <p:cNvSpPr/>
          <p:nvPr/>
        </p:nvSpPr>
        <p:spPr bwMode="auto">
          <a:xfrm>
            <a:off x="3311911" y="2898485"/>
            <a:ext cx="2521734" cy="875897"/>
          </a:xfrm>
          <a:prstGeom prst="rect">
            <a:avLst/>
          </a:prstGeom>
          <a:solidFill>
            <a:schemeClr val="bg2">
              <a:lumMod val="60000"/>
              <a:lumOff val="40000"/>
            </a:schemeClr>
          </a:solidFill>
          <a:ln w="12700" cap="flat" cmpd="sng" algn="ctr">
            <a:solidFill>
              <a:schemeClr val="bg2">
                <a:lumMod val="75000"/>
              </a:schemeClr>
            </a:solidFill>
            <a:prstDash val="solid"/>
            <a:round/>
            <a:headEnd type="none" w="med" len="med"/>
            <a:tailEnd type="none" w="med" len="med"/>
          </a:ln>
          <a:effectLst/>
        </p:spPr>
        <p:txBody>
          <a:bodyPr vert="horz" wrap="square" lIns="91440" tIns="45720" rIns="91440" bIns="0" numCol="1" rtlCol="0" anchor="ctr" anchorCtr="1"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Georgia"/>
                <a:ea typeface="ＭＳ Ｐゴシック" pitchFamily="-106" charset="-128"/>
                <a:cs typeface="Georgia"/>
              </a:rPr>
              <a:t>Identity</a:t>
            </a:r>
            <a:endParaRPr kumimoji="0" lang="en-US" sz="2400" b="0" i="0" u="none" strike="noStrike" cap="none" normalizeH="0" baseline="0" dirty="0">
              <a:ln>
                <a:noFill/>
              </a:ln>
              <a:solidFill>
                <a:schemeClr val="tx1"/>
              </a:solidFill>
              <a:effectLst/>
              <a:latin typeface="Georgia"/>
              <a:ea typeface="ＭＳ Ｐゴシック" pitchFamily="-106" charset="-128"/>
              <a:cs typeface="Georgia"/>
            </a:endParaRPr>
          </a:p>
        </p:txBody>
      </p:sp>
      <p:sp>
        <p:nvSpPr>
          <p:cNvPr id="14" name="TextBox 13"/>
          <p:cNvSpPr txBox="1"/>
          <p:nvPr/>
        </p:nvSpPr>
        <p:spPr>
          <a:xfrm>
            <a:off x="3311911" y="4135694"/>
            <a:ext cx="2521734" cy="369332"/>
          </a:xfrm>
          <a:prstGeom prst="rect">
            <a:avLst/>
          </a:prstGeom>
          <a:noFill/>
        </p:spPr>
        <p:txBody>
          <a:bodyPr wrap="square" rtlCol="0">
            <a:spAutoFit/>
          </a:bodyPr>
          <a:lstStyle/>
          <a:p>
            <a:r>
              <a:rPr lang="en-US" dirty="0" smtClean="0"/>
              <a:t>URI</a:t>
            </a:r>
            <a:endParaRPr lang="en-US" dirty="0"/>
          </a:p>
        </p:txBody>
      </p:sp>
      <p:sp>
        <p:nvSpPr>
          <p:cNvPr id="10" name="Rectangle 9"/>
          <p:cNvSpPr/>
          <p:nvPr/>
        </p:nvSpPr>
        <p:spPr bwMode="auto">
          <a:xfrm>
            <a:off x="6295392" y="2898485"/>
            <a:ext cx="2521734" cy="875897"/>
          </a:xfrm>
          <a:prstGeom prst="rect">
            <a:avLst/>
          </a:prstGeom>
          <a:solidFill>
            <a:schemeClr val="bg1">
              <a:lumMod val="85000"/>
            </a:schemeClr>
          </a:solidFill>
          <a:ln w="12700" cap="flat" cmpd="sng" algn="ctr">
            <a:solidFill>
              <a:schemeClr val="bg1">
                <a:lumMod val="75000"/>
              </a:schemeClr>
            </a:solidFill>
            <a:prstDash val="solid"/>
            <a:round/>
            <a:headEnd type="none" w="med" len="med"/>
            <a:tailEnd type="none" w="med" len="med"/>
          </a:ln>
          <a:effectLst/>
        </p:spPr>
        <p:txBody>
          <a:bodyPr vert="horz" wrap="square" lIns="91440" tIns="45720" rIns="91440" bIns="0" numCol="1" rtlCol="0" anchor="ctr" anchorCtr="1"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bg1">
                    <a:lumMod val="65000"/>
                  </a:schemeClr>
                </a:solidFill>
                <a:effectLst/>
                <a:latin typeface="Georgia"/>
                <a:ea typeface="ＭＳ Ｐゴシック" pitchFamily="-106" charset="-128"/>
                <a:cs typeface="Georgia"/>
              </a:rPr>
              <a:t>Formats</a:t>
            </a:r>
            <a:endParaRPr kumimoji="0" lang="en-US" sz="2400" b="0" i="0" u="none" strike="noStrike" cap="none" normalizeH="0" baseline="0" dirty="0">
              <a:ln>
                <a:noFill/>
              </a:ln>
              <a:solidFill>
                <a:schemeClr val="bg1">
                  <a:lumMod val="65000"/>
                </a:schemeClr>
              </a:solidFill>
              <a:effectLst/>
              <a:latin typeface="Georgia"/>
              <a:ea typeface="ＭＳ Ｐゴシック" pitchFamily="-106" charset="-128"/>
              <a:cs typeface="Georgia"/>
            </a:endParaRPr>
          </a:p>
        </p:txBody>
      </p:sp>
      <p:sp>
        <p:nvSpPr>
          <p:cNvPr id="11" name="Rectangle 10"/>
          <p:cNvSpPr/>
          <p:nvPr/>
        </p:nvSpPr>
        <p:spPr bwMode="auto">
          <a:xfrm>
            <a:off x="322563" y="2898485"/>
            <a:ext cx="2521734" cy="875897"/>
          </a:xfrm>
          <a:prstGeom prst="rect">
            <a:avLst/>
          </a:prstGeom>
          <a:solidFill>
            <a:schemeClr val="bg1">
              <a:lumMod val="85000"/>
            </a:schemeClr>
          </a:solidFill>
          <a:ln w="12700" cap="flat" cmpd="sng" algn="ctr">
            <a:solidFill>
              <a:schemeClr val="bg1">
                <a:lumMod val="75000"/>
              </a:schemeClr>
            </a:solidFill>
            <a:prstDash val="solid"/>
            <a:round/>
            <a:headEnd type="none" w="med" len="med"/>
            <a:tailEnd type="none" w="med" len="med"/>
          </a:ln>
          <a:effectLst/>
        </p:spPr>
        <p:txBody>
          <a:bodyPr vert="horz" wrap="square" lIns="91440" tIns="45720" rIns="91440" bIns="0" numCol="1" rtlCol="0" anchor="ctr" anchorCtr="1"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bg1">
                    <a:lumMod val="65000"/>
                  </a:schemeClr>
                </a:solidFill>
                <a:effectLst/>
                <a:latin typeface="Georgia"/>
                <a:ea typeface="ＭＳ Ｐゴシック" pitchFamily="-106" charset="-128"/>
                <a:cs typeface="Georgia"/>
              </a:rPr>
              <a:t>Interaction</a:t>
            </a:r>
            <a:endParaRPr kumimoji="0" lang="en-US" sz="2400" b="0" i="0" u="none" strike="noStrike" cap="none" normalizeH="0" baseline="0" dirty="0">
              <a:ln>
                <a:noFill/>
              </a:ln>
              <a:solidFill>
                <a:schemeClr val="bg1">
                  <a:lumMod val="65000"/>
                </a:schemeClr>
              </a:solidFill>
              <a:effectLst/>
              <a:latin typeface="Georgia"/>
              <a:ea typeface="ＭＳ Ｐゴシック" pitchFamily="-106" charset="-128"/>
              <a:cs typeface="Georgia"/>
            </a:endParaRPr>
          </a:p>
        </p:txBody>
      </p:sp>
      <p:sp>
        <p:nvSpPr>
          <p:cNvPr id="12" name="TextBox 11"/>
          <p:cNvSpPr txBox="1"/>
          <p:nvPr/>
        </p:nvSpPr>
        <p:spPr>
          <a:xfrm>
            <a:off x="322563" y="4135694"/>
            <a:ext cx="2521734" cy="369332"/>
          </a:xfrm>
          <a:prstGeom prst="rect">
            <a:avLst/>
          </a:prstGeom>
          <a:noFill/>
        </p:spPr>
        <p:txBody>
          <a:bodyPr wrap="square" rtlCol="0">
            <a:spAutoFit/>
          </a:bodyPr>
          <a:lstStyle/>
          <a:p>
            <a:r>
              <a:rPr lang="en-US" dirty="0" smtClean="0">
                <a:solidFill>
                  <a:schemeClr val="bg1">
                    <a:lumMod val="65000"/>
                  </a:schemeClr>
                </a:solidFill>
              </a:rPr>
              <a:t>HTTP</a:t>
            </a:r>
            <a:endParaRPr lang="en-US" dirty="0">
              <a:solidFill>
                <a:schemeClr val="bg1">
                  <a:lumMod val="65000"/>
                </a:schemeClr>
              </a:solidFill>
            </a:endParaRPr>
          </a:p>
        </p:txBody>
      </p:sp>
      <p:sp>
        <p:nvSpPr>
          <p:cNvPr id="15" name="TextBox 14"/>
          <p:cNvSpPr txBox="1"/>
          <p:nvPr/>
        </p:nvSpPr>
        <p:spPr>
          <a:xfrm>
            <a:off x="6296829" y="4135694"/>
            <a:ext cx="2521734" cy="369332"/>
          </a:xfrm>
          <a:prstGeom prst="rect">
            <a:avLst/>
          </a:prstGeom>
          <a:noFill/>
        </p:spPr>
        <p:txBody>
          <a:bodyPr wrap="square" rtlCol="0">
            <a:spAutoFit/>
          </a:bodyPr>
          <a:lstStyle/>
          <a:p>
            <a:r>
              <a:rPr lang="en-US" dirty="0" smtClean="0">
                <a:solidFill>
                  <a:schemeClr val="bg1">
                    <a:lumMod val="65000"/>
                  </a:schemeClr>
                </a:solidFill>
              </a:rPr>
              <a:t>HTML, XML, SVG…</a:t>
            </a:r>
            <a:endParaRPr lang="en-US" dirty="0">
              <a:solidFill>
                <a:schemeClr val="bg1">
                  <a:lumMod val="65000"/>
                </a:schemeClr>
              </a:solidFill>
            </a:endParaRPr>
          </a:p>
        </p:txBody>
      </p:sp>
    </p:spTree>
    <p:extLst>
      <p:ext uri="{BB962C8B-B14F-4D97-AF65-F5344CB8AC3E}">
        <p14:creationId xmlns:p14="http://schemas.microsoft.com/office/powerpoint/2010/main" val="2124984639"/>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U</a:t>
            </a:r>
            <a:r>
              <a:rPr lang="en-US" dirty="0" smtClean="0"/>
              <a:t>niformAccessToMetadata-62</a:t>
            </a:r>
            <a:endParaRPr lang="en-US" dirty="0"/>
          </a:p>
        </p:txBody>
      </p:sp>
      <p:sp>
        <p:nvSpPr>
          <p:cNvPr id="2" name="Content Placeholder 1"/>
          <p:cNvSpPr>
            <a:spLocks noGrp="1"/>
          </p:cNvSpPr>
          <p:nvPr>
            <p:ph idx="1"/>
          </p:nvPr>
        </p:nvSpPr>
        <p:spPr/>
        <p:txBody>
          <a:bodyPr/>
          <a:lstStyle/>
          <a:p>
            <a:pPr marL="0" indent="0">
              <a:buNone/>
            </a:pPr>
            <a:r>
              <a:rPr lang="en-GB" dirty="0"/>
              <a:t>W3C Technical Architecture Group issue</a:t>
            </a:r>
          </a:p>
          <a:p>
            <a:pPr lvl="1"/>
            <a:r>
              <a:rPr lang="en-GB" dirty="0"/>
              <a:t>“Given the URI of an HTTP-accessible </a:t>
            </a:r>
            <a:r>
              <a:rPr lang="en-GB" dirty="0" smtClean="0"/>
              <a:t>information resource </a:t>
            </a:r>
            <a:r>
              <a:rPr lang="en-GB" dirty="0"/>
              <a:t>R, how can an agent learn the URIs </a:t>
            </a:r>
            <a:r>
              <a:rPr lang="en-GB" dirty="0" smtClean="0"/>
              <a:t>of metadata </a:t>
            </a:r>
            <a:r>
              <a:rPr lang="en-GB" dirty="0"/>
              <a:t>documents about R authorized </a:t>
            </a:r>
            <a:r>
              <a:rPr lang="en-GB" dirty="0" smtClean="0"/>
              <a:t>by the </a:t>
            </a:r>
            <a:r>
              <a:rPr lang="en-GB" dirty="0"/>
              <a:t>owner of the original URI”</a:t>
            </a:r>
          </a:p>
          <a:p>
            <a:pPr lvl="1"/>
            <a:r>
              <a:rPr lang="en-GB" dirty="0"/>
              <a:t>Raised in </a:t>
            </a:r>
            <a:r>
              <a:rPr lang="en-GB" dirty="0" smtClean="0"/>
              <a:t>March 2009</a:t>
            </a:r>
            <a:endParaRPr lang="en-GB" dirty="0"/>
          </a:p>
          <a:p>
            <a:pPr lvl="1"/>
            <a:r>
              <a:rPr lang="en-GB" dirty="0"/>
              <a:t>Currently open</a:t>
            </a:r>
          </a:p>
          <a:p>
            <a:endParaRPr lang="en-US" dirty="0"/>
          </a:p>
        </p:txBody>
      </p:sp>
      <p:sp>
        <p:nvSpPr>
          <p:cNvPr id="4" name="TextBox 3"/>
          <p:cNvSpPr txBox="1"/>
          <p:nvPr/>
        </p:nvSpPr>
        <p:spPr>
          <a:xfrm>
            <a:off x="323528" y="6258798"/>
            <a:ext cx="4823937" cy="338554"/>
          </a:xfrm>
          <a:prstGeom prst="rect">
            <a:avLst/>
          </a:prstGeom>
          <a:noFill/>
        </p:spPr>
        <p:txBody>
          <a:bodyPr wrap="none" lIns="0" rIns="0" rtlCol="0">
            <a:spAutoFit/>
          </a:bodyPr>
          <a:lstStyle/>
          <a:p>
            <a:r>
              <a:rPr lang="en-US" sz="1600" dirty="0">
                <a:cs typeface="Georgia"/>
              </a:rPr>
              <a:t>http://www.w3.org/2001/tag/group/track/issues</a:t>
            </a:r>
            <a:r>
              <a:rPr lang="en-US" sz="1600" dirty="0" smtClean="0">
                <a:cs typeface="Georgia"/>
              </a:rPr>
              <a:t>/62</a:t>
            </a:r>
            <a:endParaRPr lang="en-US" sz="1600" dirty="0">
              <a:latin typeface="Georgia"/>
              <a:cs typeface="Georgia"/>
            </a:endParaRPr>
          </a:p>
        </p:txBody>
      </p:sp>
    </p:spTree>
    <p:extLst>
      <p:ext uri="{BB962C8B-B14F-4D97-AF65-F5344CB8AC3E}">
        <p14:creationId xmlns:p14="http://schemas.microsoft.com/office/powerpoint/2010/main" val="1892684332"/>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4"/>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Lst>
          </a:blip>
          <a:srcRect l="6198" r="6198"/>
          <a:stretch>
            <a:fillRect/>
          </a:stretch>
        </p:blipFill>
        <p:spPr/>
      </p:pic>
      <p:sp>
        <p:nvSpPr>
          <p:cNvPr id="5" name="Title 4"/>
          <p:cNvSpPr>
            <a:spLocks noGrp="1"/>
          </p:cNvSpPr>
          <p:nvPr>
            <p:ph type="title"/>
          </p:nvPr>
        </p:nvSpPr>
        <p:spPr/>
        <p:txBody>
          <a:bodyPr anchor="b"/>
          <a:lstStyle/>
          <a:p>
            <a:r>
              <a:rPr lang="en-US" dirty="0" smtClean="0"/>
              <a:t>httpRange-14 revisited</a:t>
            </a:r>
            <a:endParaRPr lang="en-US" dirty="0"/>
          </a:p>
        </p:txBody>
      </p:sp>
      <p:sp>
        <p:nvSpPr>
          <p:cNvPr id="2" name="Text Placeholder 1"/>
          <p:cNvSpPr>
            <a:spLocks noGrp="1"/>
          </p:cNvSpPr>
          <p:nvPr>
            <p:ph type="body" idx="1"/>
          </p:nvPr>
        </p:nvSpPr>
        <p:spPr/>
        <p:txBody>
          <a:bodyPr/>
          <a:lstStyle/>
          <a:p>
            <a:endParaRPr lang="en-US"/>
          </a:p>
        </p:txBody>
      </p:sp>
    </p:spTree>
    <p:extLst>
      <p:ext uri="{BB962C8B-B14F-4D97-AF65-F5344CB8AC3E}">
        <p14:creationId xmlns:p14="http://schemas.microsoft.com/office/powerpoint/2010/main" val="193310607"/>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Amending the httpRange-14 resolution</a:t>
            </a:r>
            <a:endParaRPr lang="en-US" dirty="0"/>
          </a:p>
        </p:txBody>
      </p:sp>
      <p:sp>
        <p:nvSpPr>
          <p:cNvPr id="6" name="Content Placeholder 5"/>
          <p:cNvSpPr>
            <a:spLocks noGrp="1"/>
          </p:cNvSpPr>
          <p:nvPr>
            <p:ph idx="1"/>
          </p:nvPr>
        </p:nvSpPr>
        <p:spPr/>
        <p:txBody>
          <a:bodyPr/>
          <a:lstStyle/>
          <a:p>
            <a:r>
              <a:rPr lang="en-US" dirty="0" smtClean="0"/>
              <a:t>Call for proposals issued on 29 Feb 2012</a:t>
            </a:r>
          </a:p>
          <a:p>
            <a:r>
              <a:rPr lang="en-US" dirty="0" smtClean="0"/>
              <a:t>Closing date 29 Mar 2012</a:t>
            </a:r>
          </a:p>
          <a:p>
            <a:r>
              <a:rPr lang="en-US" dirty="0" smtClean="0"/>
              <a:t>4-5 proposals received so far</a:t>
            </a:r>
          </a:p>
          <a:p>
            <a:endParaRPr lang="en-US" dirty="0" smtClean="0"/>
          </a:p>
          <a:p>
            <a:endParaRPr lang="en-US" dirty="0"/>
          </a:p>
        </p:txBody>
      </p:sp>
    </p:spTree>
    <p:extLst>
      <p:ext uri="{BB962C8B-B14F-4D97-AF65-F5344CB8AC3E}">
        <p14:creationId xmlns:p14="http://schemas.microsoft.com/office/powerpoint/2010/main" val="2765462838"/>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Alternative approaches: extend HTTP</a:t>
            </a:r>
            <a:endParaRPr lang="en-US" dirty="0"/>
          </a:p>
        </p:txBody>
      </p:sp>
      <p:sp>
        <p:nvSpPr>
          <p:cNvPr id="6" name="Content Placeholder 5"/>
          <p:cNvSpPr>
            <a:spLocks noGrp="1"/>
          </p:cNvSpPr>
          <p:nvPr>
            <p:ph idx="1"/>
          </p:nvPr>
        </p:nvSpPr>
        <p:spPr/>
        <p:txBody>
          <a:bodyPr/>
          <a:lstStyle/>
          <a:p>
            <a:pPr marL="0" indent="0">
              <a:buNone/>
            </a:pPr>
            <a:r>
              <a:rPr lang="en-US" dirty="0" smtClean="0"/>
              <a:t>First proposed by Patrick Stickler in the URIQA system</a:t>
            </a:r>
          </a:p>
          <a:p>
            <a:pPr lvl="1"/>
            <a:r>
              <a:rPr lang="en-US" dirty="0" smtClean="0"/>
              <a:t>Introduces new HTTP verbs for accessing metadata: </a:t>
            </a:r>
            <a:br>
              <a:rPr lang="en-US" dirty="0" smtClean="0"/>
            </a:br>
            <a:r>
              <a:rPr lang="en-US" dirty="0" smtClean="0"/>
              <a:t>MGET, MPUT, MDELETE</a:t>
            </a:r>
          </a:p>
          <a:p>
            <a:pPr lvl="1"/>
            <a:r>
              <a:rPr lang="en-US" dirty="0" smtClean="0"/>
              <a:t>Can use MGET on both non-information </a:t>
            </a:r>
            <a:r>
              <a:rPr lang="en-US" b="1" dirty="0" smtClean="0"/>
              <a:t>and</a:t>
            </a:r>
            <a:r>
              <a:rPr lang="en-US" dirty="0" smtClean="0"/>
              <a:t> information resources</a:t>
            </a:r>
          </a:p>
          <a:p>
            <a:pPr lvl="1"/>
            <a:r>
              <a:rPr lang="en-US" dirty="0" smtClean="0"/>
              <a:t>Avoids an extra round trip to the server</a:t>
            </a:r>
          </a:p>
          <a:p>
            <a:pPr lvl="1"/>
            <a:endParaRPr lang="en-US" dirty="0" smtClean="0"/>
          </a:p>
        </p:txBody>
      </p:sp>
      <p:sp>
        <p:nvSpPr>
          <p:cNvPr id="7" name="TextBox 6"/>
          <p:cNvSpPr txBox="1"/>
          <p:nvPr/>
        </p:nvSpPr>
        <p:spPr>
          <a:xfrm>
            <a:off x="323528" y="6258798"/>
            <a:ext cx="3702336" cy="338554"/>
          </a:xfrm>
          <a:prstGeom prst="rect">
            <a:avLst/>
          </a:prstGeom>
          <a:noFill/>
        </p:spPr>
        <p:txBody>
          <a:bodyPr wrap="none" lIns="0" rIns="0" rtlCol="0">
            <a:spAutoFit/>
          </a:bodyPr>
          <a:lstStyle/>
          <a:p>
            <a:r>
              <a:rPr lang="en-US" sz="1600" dirty="0">
                <a:cs typeface="Georgia"/>
              </a:rPr>
              <a:t>http://</a:t>
            </a:r>
            <a:r>
              <a:rPr lang="en-US" sz="1600" dirty="0" err="1">
                <a:cs typeface="Georgia"/>
              </a:rPr>
              <a:t>sw.nokia.com</a:t>
            </a:r>
            <a:r>
              <a:rPr lang="en-US" sz="1600" dirty="0">
                <a:cs typeface="Georgia"/>
              </a:rPr>
              <a:t>/</a:t>
            </a:r>
            <a:r>
              <a:rPr lang="en-US" sz="1600" dirty="0" err="1">
                <a:cs typeface="Georgia"/>
              </a:rPr>
              <a:t>uriqa</a:t>
            </a:r>
            <a:r>
              <a:rPr lang="en-US" sz="1600" dirty="0">
                <a:cs typeface="Georgia"/>
              </a:rPr>
              <a:t>/</a:t>
            </a:r>
            <a:r>
              <a:rPr lang="en-US" sz="1600" dirty="0" err="1">
                <a:cs typeface="Georgia"/>
              </a:rPr>
              <a:t>URIQA.html</a:t>
            </a:r>
            <a:endParaRPr lang="en-US" sz="1600" dirty="0">
              <a:latin typeface="Georgia"/>
              <a:cs typeface="Georgia"/>
            </a:endParaRPr>
          </a:p>
        </p:txBody>
      </p:sp>
    </p:spTree>
    <p:extLst>
      <p:ext uri="{BB962C8B-B14F-4D97-AF65-F5344CB8AC3E}">
        <p14:creationId xmlns:p14="http://schemas.microsoft.com/office/powerpoint/2010/main" val="3630196288"/>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Alternative approaches: extend HTTP</a:t>
            </a:r>
            <a:endParaRPr lang="en-US" dirty="0"/>
          </a:p>
        </p:txBody>
      </p:sp>
      <p:sp>
        <p:nvSpPr>
          <p:cNvPr id="6" name="Content Placeholder 5"/>
          <p:cNvSpPr>
            <a:spLocks noGrp="1"/>
          </p:cNvSpPr>
          <p:nvPr>
            <p:ph idx="1"/>
          </p:nvPr>
        </p:nvSpPr>
        <p:spPr/>
        <p:txBody>
          <a:bodyPr/>
          <a:lstStyle/>
          <a:p>
            <a:pPr marL="0" indent="0">
              <a:buNone/>
            </a:pPr>
            <a:r>
              <a:rPr lang="en-US" dirty="0" smtClean="0"/>
              <a:t>Issues:</a:t>
            </a:r>
          </a:p>
          <a:p>
            <a:pPr lvl="1"/>
            <a:r>
              <a:rPr lang="en-US" dirty="0" smtClean="0"/>
              <a:t>Doesn’t address legacy data</a:t>
            </a:r>
          </a:p>
          <a:p>
            <a:pPr lvl="1"/>
            <a:r>
              <a:rPr lang="en-US" dirty="0" smtClean="0"/>
              <a:t>Doesn’t address cost of changing HTTP!</a:t>
            </a:r>
          </a:p>
          <a:p>
            <a:pPr lvl="1"/>
            <a:r>
              <a:rPr lang="en-US" dirty="0" smtClean="0"/>
              <a:t>Largely discounted by the community ten years ago</a:t>
            </a:r>
          </a:p>
        </p:txBody>
      </p:sp>
      <p:sp>
        <p:nvSpPr>
          <p:cNvPr id="7" name="TextBox 6"/>
          <p:cNvSpPr txBox="1"/>
          <p:nvPr/>
        </p:nvSpPr>
        <p:spPr>
          <a:xfrm>
            <a:off x="323528" y="6258798"/>
            <a:ext cx="3702336" cy="338554"/>
          </a:xfrm>
          <a:prstGeom prst="rect">
            <a:avLst/>
          </a:prstGeom>
          <a:noFill/>
        </p:spPr>
        <p:txBody>
          <a:bodyPr wrap="none" lIns="0" rIns="0" rtlCol="0">
            <a:spAutoFit/>
          </a:bodyPr>
          <a:lstStyle/>
          <a:p>
            <a:r>
              <a:rPr lang="en-US" sz="1600" dirty="0">
                <a:cs typeface="Georgia"/>
              </a:rPr>
              <a:t>http://</a:t>
            </a:r>
            <a:r>
              <a:rPr lang="en-US" sz="1600" dirty="0" err="1">
                <a:cs typeface="Georgia"/>
              </a:rPr>
              <a:t>sw.nokia.com</a:t>
            </a:r>
            <a:r>
              <a:rPr lang="en-US" sz="1600" dirty="0">
                <a:cs typeface="Georgia"/>
              </a:rPr>
              <a:t>/</a:t>
            </a:r>
            <a:r>
              <a:rPr lang="en-US" sz="1600" dirty="0" err="1">
                <a:cs typeface="Georgia"/>
              </a:rPr>
              <a:t>uriqa</a:t>
            </a:r>
            <a:r>
              <a:rPr lang="en-US" sz="1600" dirty="0">
                <a:cs typeface="Georgia"/>
              </a:rPr>
              <a:t>/</a:t>
            </a:r>
            <a:r>
              <a:rPr lang="en-US" sz="1600" dirty="0" err="1">
                <a:cs typeface="Georgia"/>
              </a:rPr>
              <a:t>URIQA.html</a:t>
            </a:r>
            <a:endParaRPr lang="en-US" sz="1600" dirty="0">
              <a:latin typeface="Georgia"/>
              <a:cs typeface="Georgia"/>
            </a:endParaRPr>
          </a:p>
        </p:txBody>
      </p:sp>
    </p:spTree>
    <p:extLst>
      <p:ext uri="{BB962C8B-B14F-4D97-AF65-F5344CB8AC3E}">
        <p14:creationId xmlns:p14="http://schemas.microsoft.com/office/powerpoint/2010/main" val="2209604360"/>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Alternative approaches: the Link header </a:t>
            </a:r>
            <a:endParaRPr lang="en-US" dirty="0"/>
          </a:p>
        </p:txBody>
      </p:sp>
      <p:sp>
        <p:nvSpPr>
          <p:cNvPr id="3" name="Slide Number Placeholder 2"/>
          <p:cNvSpPr>
            <a:spLocks noGrp="1"/>
          </p:cNvSpPr>
          <p:nvPr>
            <p:ph type="sldNum" sz="quarter" idx="12"/>
          </p:nvPr>
        </p:nvSpPr>
        <p:spPr/>
        <p:txBody>
          <a:bodyPr/>
          <a:lstStyle/>
          <a:p>
            <a:fld id="{03AC6681-E0FD-2C4C-B392-04A572FD2AAE}" type="slidenum">
              <a:rPr lang="en-US" smtClean="0"/>
              <a:pPr/>
              <a:t>45</a:t>
            </a:fld>
            <a:endParaRPr lang="en-US" dirty="0"/>
          </a:p>
        </p:txBody>
      </p:sp>
      <p:sp>
        <p:nvSpPr>
          <p:cNvPr id="4" name="Content Placeholder 3"/>
          <p:cNvSpPr>
            <a:spLocks noGrp="1"/>
          </p:cNvSpPr>
          <p:nvPr>
            <p:ph idx="1"/>
          </p:nvPr>
        </p:nvSpPr>
        <p:spPr/>
        <p:txBody>
          <a:bodyPr/>
          <a:lstStyle/>
          <a:p>
            <a:pPr marL="0" indent="0">
              <a:buNone/>
            </a:pPr>
            <a:r>
              <a:rPr lang="en-US" dirty="0" smtClean="0"/>
              <a:t>Uses the HTTP Link: header (RFC5988)</a:t>
            </a:r>
          </a:p>
          <a:p>
            <a:pPr lvl="1"/>
            <a:r>
              <a:rPr lang="en-US" dirty="0" smtClean="0"/>
              <a:t>&lt;URI&gt; yields a representation R</a:t>
            </a:r>
          </a:p>
          <a:p>
            <a:pPr lvl="1"/>
            <a:r>
              <a:rPr lang="en-US" dirty="0" smtClean="0"/>
              <a:t>R includes a Link: header with </a:t>
            </a:r>
            <a:r>
              <a:rPr lang="en-US" dirty="0" err="1" smtClean="0"/>
              <a:t>definedBy</a:t>
            </a:r>
            <a:r>
              <a:rPr lang="en-US" dirty="0" smtClean="0"/>
              <a:t> (</a:t>
            </a:r>
            <a:r>
              <a:rPr lang="en-US" dirty="0" err="1" smtClean="0"/>
              <a:t>describedBy</a:t>
            </a:r>
            <a:r>
              <a:rPr lang="en-US" dirty="0" smtClean="0"/>
              <a:t>) relation type to &lt;URI2&gt;</a:t>
            </a:r>
          </a:p>
          <a:p>
            <a:pPr lvl="1"/>
            <a:r>
              <a:rPr lang="en-US" dirty="0" smtClean="0"/>
              <a:t>Any representation from &lt;URI2&gt; is a description of &lt;URI&gt;</a:t>
            </a:r>
          </a:p>
          <a:p>
            <a:pPr lvl="1"/>
            <a:endParaRPr lang="en-US" dirty="0"/>
          </a:p>
        </p:txBody>
      </p:sp>
      <p:pic>
        <p:nvPicPr>
          <p:cNvPr id="5" name="Picture 4" descr="MC900431616-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44325" y="3870389"/>
            <a:ext cx="1061972" cy="1061972"/>
          </a:xfrm>
          <a:prstGeom prst="rect">
            <a:avLst/>
          </a:prstGeom>
        </p:spPr>
      </p:pic>
      <p:pic>
        <p:nvPicPr>
          <p:cNvPr id="6" name="Picture 5" descr="MC90043160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914" y="3974166"/>
            <a:ext cx="1061972" cy="1061972"/>
          </a:xfrm>
          <a:prstGeom prst="rect">
            <a:avLst/>
          </a:prstGeom>
        </p:spPr>
      </p:pic>
      <p:sp>
        <p:nvSpPr>
          <p:cNvPr id="7" name="Pentagon 6"/>
          <p:cNvSpPr/>
          <p:nvPr/>
        </p:nvSpPr>
        <p:spPr bwMode="auto">
          <a:xfrm>
            <a:off x="1763886" y="3979614"/>
            <a:ext cx="1620248" cy="525538"/>
          </a:xfrm>
          <a:prstGeom prst="homePlate">
            <a:avLst>
              <a:gd name="adj" fmla="val 29169"/>
            </a:avLst>
          </a:prstGeom>
          <a:solidFill>
            <a:srgbClr val="FFFFFF"/>
          </a:solidFill>
          <a:ln w="12700" cap="flat" cmpd="sng" algn="ctr">
            <a:solidFill>
              <a:srgbClr val="323D43"/>
            </a:solidFill>
            <a:prstDash val="solid"/>
            <a:round/>
            <a:headEnd type="none" w="med" len="med"/>
            <a:tailEnd type="none" w="med" len="med"/>
          </a:ln>
          <a:effectLst/>
        </p:spPr>
        <p:txBody>
          <a:bodyPr vert="horz" wrap="none" lIns="72000" tIns="46800" rIns="72000" bIns="46800" numCol="1" rtlCol="0" anchor="ctr" anchorCtr="0" compatLnSpc="1">
            <a:prstTxWarp prst="textNoShape">
              <a:avLst/>
            </a:prstTxWarp>
            <a:noAutofit/>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323D43"/>
                </a:solidFill>
                <a:effectLst/>
                <a:latin typeface="Georgia"/>
                <a:ea typeface="ＭＳ Ｐゴシック" pitchFamily="-106" charset="-128"/>
                <a:cs typeface="Georgia"/>
              </a:rPr>
              <a:t>GET &lt;URI&gt;</a:t>
            </a:r>
            <a:endParaRPr kumimoji="0" lang="en-US" sz="1200" b="0" i="0" u="none" strike="noStrike" cap="none" normalizeH="0" baseline="0" dirty="0">
              <a:ln>
                <a:noFill/>
              </a:ln>
              <a:solidFill>
                <a:srgbClr val="323D43"/>
              </a:solidFill>
              <a:effectLst/>
              <a:latin typeface="Georgia"/>
              <a:ea typeface="ＭＳ Ｐゴシック" pitchFamily="-106" charset="-128"/>
              <a:cs typeface="Georgia"/>
            </a:endParaRPr>
          </a:p>
        </p:txBody>
      </p:sp>
      <p:sp>
        <p:nvSpPr>
          <p:cNvPr id="8" name="Pentagon 7"/>
          <p:cNvSpPr/>
          <p:nvPr/>
        </p:nvSpPr>
        <p:spPr bwMode="auto">
          <a:xfrm flipH="1">
            <a:off x="4565158" y="4505152"/>
            <a:ext cx="2879166" cy="684530"/>
          </a:xfrm>
          <a:prstGeom prst="homePlate">
            <a:avLst>
              <a:gd name="adj" fmla="val 29169"/>
            </a:avLst>
          </a:prstGeom>
          <a:solidFill>
            <a:srgbClr val="FFFFFF"/>
          </a:solidFill>
          <a:ln w="12700" cap="flat" cmpd="sng" algn="ctr">
            <a:solidFill>
              <a:srgbClr val="323D43"/>
            </a:solidFill>
            <a:prstDash val="solid"/>
            <a:round/>
            <a:headEnd type="none" w="med" len="med"/>
            <a:tailEnd type="none" w="med" len="med"/>
          </a:ln>
          <a:effectLst/>
        </p:spPr>
        <p:txBody>
          <a:bodyPr vert="horz" wrap="none" lIns="72000" tIns="46800" rIns="72000" bIns="46800" numCol="1" rtlCol="0" anchor="t" anchorCtr="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323D43"/>
                </a:solidFill>
                <a:effectLst/>
                <a:latin typeface="Georgia"/>
                <a:ea typeface="ＭＳ Ｐゴシック" pitchFamily="-106" charset="-128"/>
                <a:cs typeface="Georgia"/>
              </a:rPr>
              <a:t>200 OK</a:t>
            </a:r>
          </a:p>
          <a:p>
            <a:pPr marL="0" marR="0" indent="0" algn="r" defTabSz="914400" rtl="0" eaLnBrk="0" fontAlgn="base" latinLnBrk="0" hangingPunct="0">
              <a:lnSpc>
                <a:spcPct val="100000"/>
              </a:lnSpc>
              <a:spcBef>
                <a:spcPct val="0"/>
              </a:spcBef>
              <a:spcAft>
                <a:spcPct val="0"/>
              </a:spcAft>
              <a:buClrTx/>
              <a:buSzTx/>
              <a:buFontTx/>
              <a:buNone/>
              <a:tabLst/>
            </a:pPr>
            <a:r>
              <a:rPr lang="en-US" sz="1200" dirty="0" smtClean="0">
                <a:solidFill>
                  <a:srgbClr val="323D43"/>
                </a:solidFill>
                <a:latin typeface="Georgia"/>
                <a:ea typeface="ＭＳ Ｐゴシック" pitchFamily="-106" charset="-128"/>
                <a:cs typeface="Georgia"/>
              </a:rPr>
              <a:t>Link: &lt;URI2&gt;, </a:t>
            </a:r>
            <a:r>
              <a:rPr lang="en-US" sz="1200" dirty="0" err="1" smtClean="0">
                <a:solidFill>
                  <a:srgbClr val="323D43"/>
                </a:solidFill>
                <a:latin typeface="Georgia"/>
                <a:ea typeface="ＭＳ Ｐゴシック" pitchFamily="-106" charset="-128"/>
                <a:cs typeface="Georgia"/>
              </a:rPr>
              <a:t>rel</a:t>
            </a:r>
            <a:r>
              <a:rPr lang="en-US" sz="1200" dirty="0" smtClean="0">
                <a:solidFill>
                  <a:srgbClr val="323D43"/>
                </a:solidFill>
                <a:latin typeface="Georgia"/>
                <a:ea typeface="ＭＳ Ｐゴシック" pitchFamily="-106" charset="-128"/>
                <a:cs typeface="Georgia"/>
              </a:rPr>
              <a:t>=</a:t>
            </a:r>
            <a:r>
              <a:rPr lang="en-US" sz="1200" dirty="0" err="1" smtClean="0">
                <a:solidFill>
                  <a:srgbClr val="323D43"/>
                </a:solidFill>
                <a:latin typeface="Georgia"/>
                <a:ea typeface="ＭＳ Ｐゴシック" pitchFamily="-106" charset="-128"/>
                <a:cs typeface="Georgia"/>
              </a:rPr>
              <a:t>definedBy</a:t>
            </a:r>
            <a:endParaRPr kumimoji="0" lang="en-US" sz="1200" b="0" i="0" u="none" strike="noStrike" cap="none" normalizeH="0" baseline="0" dirty="0">
              <a:ln>
                <a:noFill/>
              </a:ln>
              <a:solidFill>
                <a:srgbClr val="323D43"/>
              </a:solidFill>
              <a:effectLst/>
              <a:latin typeface="Georgia"/>
              <a:ea typeface="ＭＳ Ｐゴシック" pitchFamily="-106" charset="-128"/>
              <a:cs typeface="Georgia"/>
            </a:endParaRPr>
          </a:p>
        </p:txBody>
      </p:sp>
      <p:sp>
        <p:nvSpPr>
          <p:cNvPr id="9" name="Folded Corner 8"/>
          <p:cNvSpPr/>
          <p:nvPr/>
        </p:nvSpPr>
        <p:spPr bwMode="auto">
          <a:xfrm flipV="1">
            <a:off x="4888098" y="4590122"/>
            <a:ext cx="448853" cy="514589"/>
          </a:xfrm>
          <a:prstGeom prst="foldedCorner">
            <a:avLst>
              <a:gd name="adj" fmla="val 30953"/>
            </a:avLst>
          </a:prstGeom>
          <a:solidFill>
            <a:schemeClr val="bg2">
              <a:lumMod val="20000"/>
              <a:lumOff val="80000"/>
            </a:schemeClr>
          </a:solidFill>
          <a:ln w="12700" cap="flat" cmpd="sng" algn="ctr">
            <a:solidFill>
              <a:schemeClr val="tx1">
                <a:lumMod val="60000"/>
                <a:lumOff val="40000"/>
              </a:schemeClr>
            </a:solidFill>
            <a:prstDash val="solid"/>
            <a:round/>
            <a:headEnd type="none" w="med" len="med"/>
            <a:tailEnd type="none" w="med" len="med"/>
          </a:ln>
          <a:effectLst/>
        </p:spPr>
        <p:txBody>
          <a:bodyPr vert="horz" wrap="square" lIns="91440" tIns="45720" rIns="91440" bIns="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Lucida Sans" pitchFamily="-106" charset="0"/>
              <a:ea typeface="ＭＳ Ｐゴシック" pitchFamily="-106" charset="-128"/>
              <a:cs typeface="ＭＳ Ｐゴシック" pitchFamily="-106" charset="-128"/>
            </a:endParaRPr>
          </a:p>
        </p:txBody>
      </p:sp>
      <p:cxnSp>
        <p:nvCxnSpPr>
          <p:cNvPr id="10" name="Straight Arrow Connector 9"/>
          <p:cNvCxnSpPr>
            <a:stCxn id="7" idx="3"/>
          </p:cNvCxnSpPr>
          <p:nvPr/>
        </p:nvCxnSpPr>
        <p:spPr bwMode="auto">
          <a:xfrm>
            <a:off x="3384134" y="4242383"/>
            <a:ext cx="4060190" cy="27607"/>
          </a:xfrm>
          <a:prstGeom prst="straightConnector1">
            <a:avLst/>
          </a:prstGeom>
          <a:solidFill>
            <a:schemeClr val="accent1"/>
          </a:solidFill>
          <a:ln w="12700" cap="flat" cmpd="sng" algn="ctr">
            <a:solidFill>
              <a:schemeClr val="tx1"/>
            </a:solidFill>
            <a:prstDash val="dash"/>
            <a:round/>
            <a:headEnd type="none" w="med" len="med"/>
            <a:tailEnd type="triangle"/>
          </a:ln>
          <a:effectLst/>
        </p:spPr>
      </p:cxnSp>
      <p:cxnSp>
        <p:nvCxnSpPr>
          <p:cNvPr id="11" name="Straight Arrow Connector 10"/>
          <p:cNvCxnSpPr>
            <a:stCxn id="8" idx="3"/>
          </p:cNvCxnSpPr>
          <p:nvPr/>
        </p:nvCxnSpPr>
        <p:spPr bwMode="auto">
          <a:xfrm flipH="1">
            <a:off x="1763886" y="4847417"/>
            <a:ext cx="2801272" cy="0"/>
          </a:xfrm>
          <a:prstGeom prst="straightConnector1">
            <a:avLst/>
          </a:prstGeom>
          <a:solidFill>
            <a:schemeClr val="accent1"/>
          </a:solidFill>
          <a:ln w="12700" cap="flat" cmpd="sng" algn="ctr">
            <a:solidFill>
              <a:schemeClr val="tx1"/>
            </a:solidFill>
            <a:prstDash val="dash"/>
            <a:round/>
            <a:headEnd type="none" w="med" len="med"/>
            <a:tailEnd type="triangle"/>
          </a:ln>
          <a:effectLst/>
        </p:spPr>
      </p:cxnSp>
      <p:pic>
        <p:nvPicPr>
          <p:cNvPr id="14" name="Picture 13" descr="MC900431616-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44325" y="5085421"/>
            <a:ext cx="1061972" cy="1061972"/>
          </a:xfrm>
          <a:prstGeom prst="rect">
            <a:avLst/>
          </a:prstGeom>
        </p:spPr>
      </p:pic>
      <p:sp>
        <p:nvSpPr>
          <p:cNvPr id="15" name="Pentagon 14"/>
          <p:cNvSpPr/>
          <p:nvPr/>
        </p:nvSpPr>
        <p:spPr bwMode="auto">
          <a:xfrm>
            <a:off x="1763886" y="5194646"/>
            <a:ext cx="1620248" cy="525538"/>
          </a:xfrm>
          <a:prstGeom prst="homePlate">
            <a:avLst>
              <a:gd name="adj" fmla="val 29169"/>
            </a:avLst>
          </a:prstGeom>
          <a:solidFill>
            <a:srgbClr val="FFFFFF"/>
          </a:solidFill>
          <a:ln w="12700" cap="flat" cmpd="sng" algn="ctr">
            <a:solidFill>
              <a:srgbClr val="323D43"/>
            </a:solidFill>
            <a:prstDash val="solid"/>
            <a:round/>
            <a:headEnd type="none" w="med" len="med"/>
            <a:tailEnd type="none" w="med" len="med"/>
          </a:ln>
          <a:effectLst/>
        </p:spPr>
        <p:txBody>
          <a:bodyPr vert="horz" wrap="none" lIns="72000" tIns="46800" rIns="72000" bIns="46800" numCol="1" rtlCol="0" anchor="ctr" anchorCtr="0" compatLnSpc="1">
            <a:prstTxWarp prst="textNoShape">
              <a:avLst/>
            </a:prstTxWarp>
            <a:noAutofit/>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323D43"/>
                </a:solidFill>
                <a:effectLst/>
                <a:latin typeface="Georgia"/>
                <a:ea typeface="ＭＳ Ｐゴシック" pitchFamily="-106" charset="-128"/>
                <a:cs typeface="Georgia"/>
              </a:rPr>
              <a:t>GET &lt;URI2&gt;</a:t>
            </a:r>
            <a:endParaRPr kumimoji="0" lang="en-US" sz="1200" b="0" i="0" u="none" strike="noStrike" cap="none" normalizeH="0" baseline="0" dirty="0">
              <a:ln>
                <a:noFill/>
              </a:ln>
              <a:solidFill>
                <a:srgbClr val="323D43"/>
              </a:solidFill>
              <a:effectLst/>
              <a:latin typeface="Georgia"/>
              <a:ea typeface="ＭＳ Ｐゴシック" pitchFamily="-106" charset="-128"/>
              <a:cs typeface="Georgia"/>
            </a:endParaRPr>
          </a:p>
        </p:txBody>
      </p:sp>
      <p:sp>
        <p:nvSpPr>
          <p:cNvPr id="16" name="Pentagon 15"/>
          <p:cNvSpPr/>
          <p:nvPr/>
        </p:nvSpPr>
        <p:spPr bwMode="auto">
          <a:xfrm flipH="1">
            <a:off x="5824076" y="5720184"/>
            <a:ext cx="1620248" cy="684530"/>
          </a:xfrm>
          <a:prstGeom prst="homePlate">
            <a:avLst>
              <a:gd name="adj" fmla="val 29169"/>
            </a:avLst>
          </a:prstGeom>
          <a:solidFill>
            <a:srgbClr val="FFFFFF"/>
          </a:solidFill>
          <a:ln w="12700" cap="flat" cmpd="sng" algn="ctr">
            <a:solidFill>
              <a:srgbClr val="323D43"/>
            </a:solidFill>
            <a:prstDash val="solid"/>
            <a:round/>
            <a:headEnd type="none" w="med" len="med"/>
            <a:tailEnd type="none" w="med" len="med"/>
          </a:ln>
          <a:effectLst/>
        </p:spPr>
        <p:txBody>
          <a:bodyPr vert="horz" wrap="none" lIns="72000" tIns="46800" rIns="72000" bIns="46800" numCol="1" rtlCol="0" anchor="t" anchorCtr="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323D43"/>
                </a:solidFill>
                <a:effectLst/>
                <a:latin typeface="Georgia"/>
                <a:ea typeface="ＭＳ Ｐゴシック" pitchFamily="-106" charset="-128"/>
                <a:cs typeface="Georgia"/>
              </a:rPr>
              <a:t>200 OK</a:t>
            </a:r>
            <a:endParaRPr kumimoji="0" lang="en-US" sz="1200" b="0" i="0" u="none" strike="noStrike" cap="none" normalizeH="0" baseline="0" dirty="0">
              <a:ln>
                <a:noFill/>
              </a:ln>
              <a:solidFill>
                <a:srgbClr val="323D43"/>
              </a:solidFill>
              <a:effectLst/>
              <a:latin typeface="Georgia"/>
              <a:ea typeface="ＭＳ Ｐゴシック" pitchFamily="-106" charset="-128"/>
              <a:cs typeface="Georgia"/>
            </a:endParaRPr>
          </a:p>
        </p:txBody>
      </p:sp>
      <p:cxnSp>
        <p:nvCxnSpPr>
          <p:cNvPr id="17" name="Straight Arrow Connector 16"/>
          <p:cNvCxnSpPr>
            <a:stCxn id="15" idx="3"/>
          </p:cNvCxnSpPr>
          <p:nvPr/>
        </p:nvCxnSpPr>
        <p:spPr bwMode="auto">
          <a:xfrm>
            <a:off x="3384134" y="5457415"/>
            <a:ext cx="4060190" cy="27607"/>
          </a:xfrm>
          <a:prstGeom prst="straightConnector1">
            <a:avLst/>
          </a:prstGeom>
          <a:solidFill>
            <a:schemeClr val="accent1"/>
          </a:solidFill>
          <a:ln w="12700" cap="flat" cmpd="sng" algn="ctr">
            <a:solidFill>
              <a:schemeClr val="tx1"/>
            </a:solidFill>
            <a:prstDash val="dash"/>
            <a:round/>
            <a:headEnd type="none" w="med" len="med"/>
            <a:tailEnd type="triangle"/>
          </a:ln>
          <a:effectLst/>
        </p:spPr>
      </p:cxnSp>
      <p:cxnSp>
        <p:nvCxnSpPr>
          <p:cNvPr id="18" name="Straight Arrow Connector 17"/>
          <p:cNvCxnSpPr>
            <a:stCxn id="16" idx="3"/>
          </p:cNvCxnSpPr>
          <p:nvPr/>
        </p:nvCxnSpPr>
        <p:spPr bwMode="auto">
          <a:xfrm flipH="1">
            <a:off x="1763886" y="6062449"/>
            <a:ext cx="4060190" cy="0"/>
          </a:xfrm>
          <a:prstGeom prst="straightConnector1">
            <a:avLst/>
          </a:prstGeom>
          <a:solidFill>
            <a:schemeClr val="accent1"/>
          </a:solidFill>
          <a:ln w="12700" cap="flat" cmpd="sng" algn="ctr">
            <a:solidFill>
              <a:schemeClr val="tx1"/>
            </a:solidFill>
            <a:prstDash val="dash"/>
            <a:round/>
            <a:headEnd type="none" w="med" len="med"/>
            <a:tailEnd type="triangle"/>
          </a:ln>
          <a:effectLst/>
        </p:spPr>
      </p:cxnSp>
      <p:sp>
        <p:nvSpPr>
          <p:cNvPr id="19" name="Folded Corner 18"/>
          <p:cNvSpPr/>
          <p:nvPr/>
        </p:nvSpPr>
        <p:spPr bwMode="auto">
          <a:xfrm flipV="1">
            <a:off x="6201820" y="5805154"/>
            <a:ext cx="448853" cy="514589"/>
          </a:xfrm>
          <a:prstGeom prst="foldedCorner">
            <a:avLst>
              <a:gd name="adj" fmla="val 30953"/>
            </a:avLst>
          </a:prstGeom>
          <a:solidFill>
            <a:schemeClr val="bg2">
              <a:lumMod val="20000"/>
              <a:lumOff val="80000"/>
            </a:schemeClr>
          </a:solidFill>
          <a:ln w="12700" cap="flat" cmpd="sng" algn="ctr">
            <a:solidFill>
              <a:schemeClr val="tx1">
                <a:lumMod val="60000"/>
                <a:lumOff val="40000"/>
              </a:schemeClr>
            </a:solidFill>
            <a:prstDash val="solid"/>
            <a:round/>
            <a:headEnd type="none" w="med" len="med"/>
            <a:tailEnd type="none" w="med" len="med"/>
          </a:ln>
          <a:effectLst/>
        </p:spPr>
        <p:txBody>
          <a:bodyPr vert="horz" wrap="squar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Lucida Sans" pitchFamily="-106" charset="0"/>
              <a:ea typeface="ＭＳ Ｐゴシック" pitchFamily="-106" charset="-128"/>
              <a:cs typeface="ＭＳ Ｐゴシック" pitchFamily="-106" charset="-128"/>
            </a:endParaRPr>
          </a:p>
        </p:txBody>
      </p:sp>
    </p:spTree>
    <p:extLst>
      <p:ext uri="{BB962C8B-B14F-4D97-AF65-F5344CB8AC3E}">
        <p14:creationId xmlns:p14="http://schemas.microsoft.com/office/powerpoint/2010/main" val="2390341679"/>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Alternative approaches: the Link header </a:t>
            </a:r>
            <a:endParaRPr lang="en-US" dirty="0"/>
          </a:p>
        </p:txBody>
      </p:sp>
      <p:sp>
        <p:nvSpPr>
          <p:cNvPr id="3" name="Slide Number Placeholder 2"/>
          <p:cNvSpPr>
            <a:spLocks noGrp="1"/>
          </p:cNvSpPr>
          <p:nvPr>
            <p:ph type="sldNum" sz="quarter" idx="12"/>
          </p:nvPr>
        </p:nvSpPr>
        <p:spPr/>
        <p:txBody>
          <a:bodyPr/>
          <a:lstStyle/>
          <a:p>
            <a:fld id="{03AC6681-E0FD-2C4C-B392-04A572FD2AAE}" type="slidenum">
              <a:rPr lang="en-US" smtClean="0"/>
              <a:pPr/>
              <a:t>46</a:t>
            </a:fld>
            <a:endParaRPr lang="en-US" dirty="0"/>
          </a:p>
        </p:txBody>
      </p:sp>
      <p:sp>
        <p:nvSpPr>
          <p:cNvPr id="4" name="Content Placeholder 3"/>
          <p:cNvSpPr>
            <a:spLocks noGrp="1"/>
          </p:cNvSpPr>
          <p:nvPr>
            <p:ph idx="1"/>
          </p:nvPr>
        </p:nvSpPr>
        <p:spPr/>
        <p:txBody>
          <a:bodyPr/>
          <a:lstStyle/>
          <a:p>
            <a:pPr marL="0" indent="0">
              <a:buNone/>
            </a:pPr>
            <a:r>
              <a:rPr lang="en-US" dirty="0" smtClean="0"/>
              <a:t>Issues:</a:t>
            </a:r>
          </a:p>
          <a:p>
            <a:pPr lvl="1"/>
            <a:r>
              <a:rPr lang="en-US" dirty="0" smtClean="0"/>
              <a:t>Link: has a convoluted history</a:t>
            </a:r>
          </a:p>
          <a:p>
            <a:pPr lvl="1"/>
            <a:r>
              <a:rPr lang="en-US" dirty="0" smtClean="0"/>
              <a:t>Still requires an extra round trip (though a cacheable one)</a:t>
            </a:r>
          </a:p>
          <a:p>
            <a:pPr lvl="1"/>
            <a:r>
              <a:rPr lang="en-US" dirty="0" smtClean="0"/>
              <a:t>Relation type to be specified (</a:t>
            </a:r>
            <a:r>
              <a:rPr lang="en-US" dirty="0" err="1" smtClean="0"/>
              <a:t>rdfs:isDefinedBy</a:t>
            </a:r>
            <a:r>
              <a:rPr lang="en-US" dirty="0" smtClean="0"/>
              <a:t> vs. </a:t>
            </a:r>
            <a:r>
              <a:rPr lang="en-US" dirty="0" err="1" smtClean="0"/>
              <a:t>wdrs:describedBy</a:t>
            </a:r>
            <a:r>
              <a:rPr lang="en-US" dirty="0" smtClean="0"/>
              <a:t>)</a:t>
            </a:r>
          </a:p>
          <a:p>
            <a:pPr lvl="1"/>
            <a:endParaRPr lang="en-US" dirty="0"/>
          </a:p>
        </p:txBody>
      </p:sp>
    </p:spTree>
    <p:extLst>
      <p:ext uri="{BB962C8B-B14F-4D97-AF65-F5344CB8AC3E}">
        <p14:creationId xmlns:p14="http://schemas.microsoft.com/office/powerpoint/2010/main" val="528610473"/>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Alternative approaches: RDF linking</a:t>
            </a:r>
            <a:endParaRPr lang="en-US" dirty="0"/>
          </a:p>
        </p:txBody>
      </p:sp>
      <p:sp>
        <p:nvSpPr>
          <p:cNvPr id="3" name="Slide Number Placeholder 2"/>
          <p:cNvSpPr>
            <a:spLocks noGrp="1"/>
          </p:cNvSpPr>
          <p:nvPr>
            <p:ph type="sldNum" sz="quarter" idx="12"/>
          </p:nvPr>
        </p:nvSpPr>
        <p:spPr/>
        <p:txBody>
          <a:bodyPr/>
          <a:lstStyle/>
          <a:p>
            <a:fld id="{03AC6681-E0FD-2C4C-B392-04A572FD2AAE}" type="slidenum">
              <a:rPr lang="en-US" smtClean="0"/>
              <a:pPr/>
              <a:t>47</a:t>
            </a:fld>
            <a:endParaRPr lang="en-US" dirty="0"/>
          </a:p>
        </p:txBody>
      </p:sp>
      <p:sp>
        <p:nvSpPr>
          <p:cNvPr id="4" name="Content Placeholder 3"/>
          <p:cNvSpPr>
            <a:spLocks noGrp="1"/>
          </p:cNvSpPr>
          <p:nvPr>
            <p:ph idx="1"/>
          </p:nvPr>
        </p:nvSpPr>
        <p:spPr/>
        <p:txBody>
          <a:bodyPr/>
          <a:lstStyle/>
          <a:p>
            <a:pPr marL="0" indent="0">
              <a:buNone/>
            </a:pPr>
            <a:r>
              <a:rPr lang="en-US" dirty="0" smtClean="0"/>
              <a:t>Uses an RDF graph to point at a description</a:t>
            </a:r>
          </a:p>
          <a:p>
            <a:pPr lvl="1"/>
            <a:r>
              <a:rPr lang="en-US" dirty="0"/>
              <a:t>&lt;URI&gt; yields a representation </a:t>
            </a:r>
            <a:r>
              <a:rPr lang="en-US" dirty="0" smtClean="0"/>
              <a:t>R, which is </a:t>
            </a:r>
            <a:r>
              <a:rPr lang="en-US" b="1" dirty="0" smtClean="0"/>
              <a:t>either</a:t>
            </a:r>
            <a:r>
              <a:rPr lang="en-US" dirty="0" smtClean="0"/>
              <a:t> of an RDF media type </a:t>
            </a:r>
            <a:r>
              <a:rPr lang="en-US" b="1" dirty="0" smtClean="0"/>
              <a:t>or</a:t>
            </a:r>
            <a:r>
              <a:rPr lang="en-US" dirty="0" smtClean="0"/>
              <a:t> contains </a:t>
            </a:r>
            <a:r>
              <a:rPr lang="en-US" dirty="0" err="1" smtClean="0"/>
              <a:t>RDFa</a:t>
            </a:r>
            <a:r>
              <a:rPr lang="en-US" dirty="0" smtClean="0"/>
              <a:t>/GRDDL markup</a:t>
            </a:r>
            <a:endParaRPr lang="en-US" dirty="0"/>
          </a:p>
          <a:p>
            <a:pPr lvl="1"/>
            <a:r>
              <a:rPr lang="en-US" dirty="0" smtClean="0"/>
              <a:t>RDF graph from R contains triple: &lt;URI&gt; </a:t>
            </a:r>
            <a:r>
              <a:rPr lang="en-US" dirty="0" err="1" smtClean="0"/>
              <a:t>rdfs:isDefinedBy</a:t>
            </a:r>
            <a:r>
              <a:rPr lang="en-US" dirty="0"/>
              <a:t> </a:t>
            </a:r>
            <a:r>
              <a:rPr lang="en-US" dirty="0" smtClean="0"/>
              <a:t>&lt;URI2&gt; .</a:t>
            </a:r>
          </a:p>
          <a:p>
            <a:pPr lvl="1"/>
            <a:r>
              <a:rPr lang="en-US" dirty="0" smtClean="0"/>
              <a:t>Any representation from &lt;URI2&gt; is a description of &lt;URI&gt;</a:t>
            </a:r>
          </a:p>
          <a:p>
            <a:pPr marL="0" indent="0">
              <a:buNone/>
            </a:pPr>
            <a:endParaRPr lang="en-US" dirty="0"/>
          </a:p>
        </p:txBody>
      </p:sp>
      <p:pic>
        <p:nvPicPr>
          <p:cNvPr id="31" name="Picture 30" descr="MC900431616-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44325" y="3870389"/>
            <a:ext cx="1061972" cy="1061972"/>
          </a:xfrm>
          <a:prstGeom prst="rect">
            <a:avLst/>
          </a:prstGeom>
        </p:spPr>
      </p:pic>
      <p:pic>
        <p:nvPicPr>
          <p:cNvPr id="32" name="Picture 31" descr="MC900431604.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1914" y="3974166"/>
            <a:ext cx="1061972" cy="1061972"/>
          </a:xfrm>
          <a:prstGeom prst="rect">
            <a:avLst/>
          </a:prstGeom>
        </p:spPr>
      </p:pic>
      <p:sp>
        <p:nvSpPr>
          <p:cNvPr id="33" name="Pentagon 32"/>
          <p:cNvSpPr/>
          <p:nvPr/>
        </p:nvSpPr>
        <p:spPr bwMode="auto">
          <a:xfrm>
            <a:off x="1763886" y="3979614"/>
            <a:ext cx="1620248" cy="525538"/>
          </a:xfrm>
          <a:prstGeom prst="homePlate">
            <a:avLst>
              <a:gd name="adj" fmla="val 29169"/>
            </a:avLst>
          </a:prstGeom>
          <a:solidFill>
            <a:srgbClr val="FFFFFF"/>
          </a:solidFill>
          <a:ln w="12700" cap="flat" cmpd="sng" algn="ctr">
            <a:solidFill>
              <a:srgbClr val="323D43"/>
            </a:solidFill>
            <a:prstDash val="solid"/>
            <a:round/>
            <a:headEnd type="none" w="med" len="med"/>
            <a:tailEnd type="none" w="med" len="med"/>
          </a:ln>
          <a:effectLst/>
        </p:spPr>
        <p:txBody>
          <a:bodyPr vert="horz" wrap="none" lIns="72000" tIns="46800" rIns="72000" bIns="46800" numCol="1" rtlCol="0" anchor="ctr" anchorCtr="0" compatLnSpc="1">
            <a:prstTxWarp prst="textNoShape">
              <a:avLst/>
            </a:prstTxWarp>
            <a:noAutofit/>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323D43"/>
                </a:solidFill>
                <a:effectLst/>
                <a:latin typeface="Georgia"/>
                <a:ea typeface="ＭＳ Ｐゴシック" pitchFamily="-106" charset="-128"/>
                <a:cs typeface="Georgia"/>
              </a:rPr>
              <a:t>GET &lt;URI&gt;</a:t>
            </a:r>
            <a:endParaRPr kumimoji="0" lang="en-US" sz="1200" b="0" i="0" u="none" strike="noStrike" cap="none" normalizeH="0" baseline="0" dirty="0">
              <a:ln>
                <a:noFill/>
              </a:ln>
              <a:solidFill>
                <a:srgbClr val="323D43"/>
              </a:solidFill>
              <a:effectLst/>
              <a:latin typeface="Georgia"/>
              <a:ea typeface="ＭＳ Ｐゴシック" pitchFamily="-106" charset="-128"/>
              <a:cs typeface="Georgia"/>
            </a:endParaRPr>
          </a:p>
        </p:txBody>
      </p:sp>
      <p:sp>
        <p:nvSpPr>
          <p:cNvPr id="34" name="Pentagon 33"/>
          <p:cNvSpPr/>
          <p:nvPr/>
        </p:nvSpPr>
        <p:spPr bwMode="auto">
          <a:xfrm flipH="1">
            <a:off x="4565158" y="4505152"/>
            <a:ext cx="2879166" cy="684530"/>
          </a:xfrm>
          <a:prstGeom prst="homePlate">
            <a:avLst>
              <a:gd name="adj" fmla="val 29169"/>
            </a:avLst>
          </a:prstGeom>
          <a:solidFill>
            <a:srgbClr val="FFFFFF"/>
          </a:solidFill>
          <a:ln w="12700" cap="flat" cmpd="sng" algn="ctr">
            <a:solidFill>
              <a:srgbClr val="323D43"/>
            </a:solidFill>
            <a:prstDash val="solid"/>
            <a:round/>
            <a:headEnd type="none" w="med" len="med"/>
            <a:tailEnd type="none" w="med" len="med"/>
          </a:ln>
          <a:effectLst/>
        </p:spPr>
        <p:txBody>
          <a:bodyPr vert="horz" wrap="none" lIns="72000" tIns="46800" rIns="72000" bIns="46800" numCol="1" rtlCol="0" anchor="t" anchorCtr="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323D43"/>
                </a:solidFill>
                <a:effectLst/>
                <a:latin typeface="Georgia"/>
                <a:ea typeface="ＭＳ Ｐゴシック" pitchFamily="-106" charset="-128"/>
                <a:cs typeface="Georgia"/>
              </a:rPr>
              <a:t>200 OK</a:t>
            </a:r>
          </a:p>
          <a:p>
            <a:pPr marL="0" marR="0" indent="0" algn="r" defTabSz="914400" rtl="0" eaLnBrk="0" fontAlgn="base" latinLnBrk="0" hangingPunct="0">
              <a:lnSpc>
                <a:spcPct val="100000"/>
              </a:lnSpc>
              <a:spcBef>
                <a:spcPct val="0"/>
              </a:spcBef>
              <a:spcAft>
                <a:spcPct val="0"/>
              </a:spcAft>
              <a:buClrTx/>
              <a:buSzTx/>
              <a:buFontTx/>
              <a:buNone/>
              <a:tabLst/>
            </a:pPr>
            <a:r>
              <a:rPr lang="en-US" sz="1200" dirty="0" smtClean="0">
                <a:solidFill>
                  <a:srgbClr val="323D43"/>
                </a:solidFill>
                <a:latin typeface="Georgia"/>
                <a:ea typeface="ＭＳ Ｐゴシック" pitchFamily="-106" charset="-128"/>
                <a:cs typeface="Georgia"/>
              </a:rPr>
              <a:t>Content-Type: RDF</a:t>
            </a:r>
            <a:endParaRPr kumimoji="0" lang="en-US" sz="1200" b="0" i="0" u="none" strike="noStrike" cap="none" normalizeH="0" baseline="0" dirty="0">
              <a:ln>
                <a:noFill/>
              </a:ln>
              <a:solidFill>
                <a:srgbClr val="323D43"/>
              </a:solidFill>
              <a:effectLst/>
              <a:latin typeface="Georgia"/>
              <a:ea typeface="ＭＳ Ｐゴシック" pitchFamily="-106" charset="-128"/>
              <a:cs typeface="Georgia"/>
            </a:endParaRPr>
          </a:p>
        </p:txBody>
      </p:sp>
      <p:sp>
        <p:nvSpPr>
          <p:cNvPr id="35" name="Folded Corner 34"/>
          <p:cNvSpPr/>
          <p:nvPr/>
        </p:nvSpPr>
        <p:spPr bwMode="auto">
          <a:xfrm rot="10800000" flipV="1">
            <a:off x="4888098" y="4590122"/>
            <a:ext cx="448853" cy="514589"/>
          </a:xfrm>
          <a:prstGeom prst="foldedCorner">
            <a:avLst>
              <a:gd name="adj" fmla="val 30953"/>
            </a:avLst>
          </a:prstGeom>
          <a:solidFill>
            <a:schemeClr val="bg2">
              <a:lumMod val="20000"/>
              <a:lumOff val="80000"/>
            </a:schemeClr>
          </a:solidFill>
          <a:ln w="12700" cap="flat" cmpd="sng" algn="ctr">
            <a:solidFill>
              <a:schemeClr val="tx1">
                <a:lumMod val="60000"/>
                <a:lumOff val="40000"/>
              </a:schemeClr>
            </a:solidFill>
            <a:prstDash val="solid"/>
            <a:round/>
            <a:headEnd type="none" w="med" len="med"/>
            <a:tailEnd type="none" w="med" len="med"/>
          </a:ln>
          <a:effectLst/>
        </p:spPr>
        <p:txBody>
          <a:bodyPr vert="horz" wrap="square" lIns="0" tIns="0" rIns="0" bIns="0" numCol="1" rtlCol="0" anchor="ctr" anchorCtr="1"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Georgia"/>
                <a:ea typeface="ＭＳ Ｐゴシック" pitchFamily="-106" charset="-128"/>
                <a:cs typeface="Georgia"/>
              </a:rPr>
              <a:t>&lt;URI2&gt;</a:t>
            </a:r>
            <a:endParaRPr kumimoji="0" lang="en-US" sz="800" b="0" i="0" u="none" strike="noStrike" cap="none" normalizeH="0" baseline="0" dirty="0">
              <a:ln>
                <a:noFill/>
              </a:ln>
              <a:solidFill>
                <a:schemeClr val="tx1"/>
              </a:solidFill>
              <a:effectLst/>
              <a:latin typeface="Georgia"/>
              <a:ea typeface="ＭＳ Ｐゴシック" pitchFamily="-106" charset="-128"/>
              <a:cs typeface="Georgia"/>
            </a:endParaRPr>
          </a:p>
        </p:txBody>
      </p:sp>
      <p:cxnSp>
        <p:nvCxnSpPr>
          <p:cNvPr id="36" name="Straight Arrow Connector 35"/>
          <p:cNvCxnSpPr>
            <a:stCxn id="33" idx="3"/>
          </p:cNvCxnSpPr>
          <p:nvPr/>
        </p:nvCxnSpPr>
        <p:spPr bwMode="auto">
          <a:xfrm>
            <a:off x="3384134" y="4242383"/>
            <a:ext cx="4060190" cy="27607"/>
          </a:xfrm>
          <a:prstGeom prst="straightConnector1">
            <a:avLst/>
          </a:prstGeom>
          <a:solidFill>
            <a:schemeClr val="accent1"/>
          </a:solidFill>
          <a:ln w="12700" cap="flat" cmpd="sng" algn="ctr">
            <a:solidFill>
              <a:schemeClr val="tx1"/>
            </a:solidFill>
            <a:prstDash val="dash"/>
            <a:round/>
            <a:headEnd type="none" w="med" len="med"/>
            <a:tailEnd type="triangle"/>
          </a:ln>
          <a:effectLst/>
        </p:spPr>
      </p:cxnSp>
      <p:cxnSp>
        <p:nvCxnSpPr>
          <p:cNvPr id="37" name="Straight Arrow Connector 36"/>
          <p:cNvCxnSpPr>
            <a:stCxn id="34" idx="3"/>
          </p:cNvCxnSpPr>
          <p:nvPr/>
        </p:nvCxnSpPr>
        <p:spPr bwMode="auto">
          <a:xfrm flipH="1">
            <a:off x="1763886" y="4847417"/>
            <a:ext cx="2801272" cy="0"/>
          </a:xfrm>
          <a:prstGeom prst="straightConnector1">
            <a:avLst/>
          </a:prstGeom>
          <a:solidFill>
            <a:schemeClr val="accent1"/>
          </a:solidFill>
          <a:ln w="12700" cap="flat" cmpd="sng" algn="ctr">
            <a:solidFill>
              <a:schemeClr val="tx1"/>
            </a:solidFill>
            <a:prstDash val="dash"/>
            <a:round/>
            <a:headEnd type="none" w="med" len="med"/>
            <a:tailEnd type="triangle"/>
          </a:ln>
          <a:effectLst/>
        </p:spPr>
      </p:cxnSp>
      <p:pic>
        <p:nvPicPr>
          <p:cNvPr id="38" name="Picture 37" descr="MC900431616-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44325" y="5085421"/>
            <a:ext cx="1061972" cy="1061972"/>
          </a:xfrm>
          <a:prstGeom prst="rect">
            <a:avLst/>
          </a:prstGeom>
        </p:spPr>
      </p:pic>
      <p:sp>
        <p:nvSpPr>
          <p:cNvPr id="39" name="Pentagon 38"/>
          <p:cNvSpPr/>
          <p:nvPr/>
        </p:nvSpPr>
        <p:spPr bwMode="auto">
          <a:xfrm>
            <a:off x="1763886" y="5194646"/>
            <a:ext cx="1620248" cy="525538"/>
          </a:xfrm>
          <a:prstGeom prst="homePlate">
            <a:avLst>
              <a:gd name="adj" fmla="val 29169"/>
            </a:avLst>
          </a:prstGeom>
          <a:solidFill>
            <a:srgbClr val="FFFFFF"/>
          </a:solidFill>
          <a:ln w="12700" cap="flat" cmpd="sng" algn="ctr">
            <a:solidFill>
              <a:srgbClr val="323D43"/>
            </a:solidFill>
            <a:prstDash val="solid"/>
            <a:round/>
            <a:headEnd type="none" w="med" len="med"/>
            <a:tailEnd type="none" w="med" len="med"/>
          </a:ln>
          <a:effectLst/>
        </p:spPr>
        <p:txBody>
          <a:bodyPr vert="horz" wrap="none" lIns="72000" tIns="46800" rIns="72000" bIns="46800" numCol="1" rtlCol="0" anchor="ctr" anchorCtr="0" compatLnSpc="1">
            <a:prstTxWarp prst="textNoShape">
              <a:avLst/>
            </a:prstTxWarp>
            <a:noAutofit/>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323D43"/>
                </a:solidFill>
                <a:effectLst/>
                <a:latin typeface="Georgia"/>
                <a:ea typeface="ＭＳ Ｐゴシック" pitchFamily="-106" charset="-128"/>
                <a:cs typeface="Georgia"/>
              </a:rPr>
              <a:t>GET &lt;URI2&gt;</a:t>
            </a:r>
            <a:endParaRPr kumimoji="0" lang="en-US" sz="1200" b="0" i="0" u="none" strike="noStrike" cap="none" normalizeH="0" baseline="0" dirty="0">
              <a:ln>
                <a:noFill/>
              </a:ln>
              <a:solidFill>
                <a:srgbClr val="323D43"/>
              </a:solidFill>
              <a:effectLst/>
              <a:latin typeface="Georgia"/>
              <a:ea typeface="ＭＳ Ｐゴシック" pitchFamily="-106" charset="-128"/>
              <a:cs typeface="Georgia"/>
            </a:endParaRPr>
          </a:p>
        </p:txBody>
      </p:sp>
      <p:sp>
        <p:nvSpPr>
          <p:cNvPr id="40" name="Pentagon 39"/>
          <p:cNvSpPr/>
          <p:nvPr/>
        </p:nvSpPr>
        <p:spPr bwMode="auto">
          <a:xfrm flipH="1">
            <a:off x="5824076" y="5720184"/>
            <a:ext cx="1620248" cy="684530"/>
          </a:xfrm>
          <a:prstGeom prst="homePlate">
            <a:avLst>
              <a:gd name="adj" fmla="val 29169"/>
            </a:avLst>
          </a:prstGeom>
          <a:solidFill>
            <a:srgbClr val="FFFFFF"/>
          </a:solidFill>
          <a:ln w="12700" cap="flat" cmpd="sng" algn="ctr">
            <a:solidFill>
              <a:srgbClr val="323D43"/>
            </a:solidFill>
            <a:prstDash val="solid"/>
            <a:round/>
            <a:headEnd type="none" w="med" len="med"/>
            <a:tailEnd type="none" w="med" len="med"/>
          </a:ln>
          <a:effectLst/>
        </p:spPr>
        <p:txBody>
          <a:bodyPr vert="horz" wrap="none" lIns="72000" tIns="46800" rIns="72000" bIns="46800" numCol="1" rtlCol="0" anchor="t" anchorCtr="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323D43"/>
                </a:solidFill>
                <a:effectLst/>
                <a:latin typeface="Georgia"/>
                <a:ea typeface="ＭＳ Ｐゴシック" pitchFamily="-106" charset="-128"/>
                <a:cs typeface="Georgia"/>
              </a:rPr>
              <a:t>200 OK</a:t>
            </a:r>
            <a:endParaRPr kumimoji="0" lang="en-US" sz="1200" b="0" i="0" u="none" strike="noStrike" cap="none" normalizeH="0" baseline="0" dirty="0">
              <a:ln>
                <a:noFill/>
              </a:ln>
              <a:solidFill>
                <a:srgbClr val="323D43"/>
              </a:solidFill>
              <a:effectLst/>
              <a:latin typeface="Georgia"/>
              <a:ea typeface="ＭＳ Ｐゴシック" pitchFamily="-106" charset="-128"/>
              <a:cs typeface="Georgia"/>
            </a:endParaRPr>
          </a:p>
        </p:txBody>
      </p:sp>
      <p:cxnSp>
        <p:nvCxnSpPr>
          <p:cNvPr id="41" name="Straight Arrow Connector 40"/>
          <p:cNvCxnSpPr>
            <a:stCxn id="39" idx="3"/>
          </p:cNvCxnSpPr>
          <p:nvPr/>
        </p:nvCxnSpPr>
        <p:spPr bwMode="auto">
          <a:xfrm>
            <a:off x="3384134" y="5457415"/>
            <a:ext cx="4060190" cy="27607"/>
          </a:xfrm>
          <a:prstGeom prst="straightConnector1">
            <a:avLst/>
          </a:prstGeom>
          <a:solidFill>
            <a:schemeClr val="accent1"/>
          </a:solidFill>
          <a:ln w="12700" cap="flat" cmpd="sng" algn="ctr">
            <a:solidFill>
              <a:schemeClr val="tx1"/>
            </a:solidFill>
            <a:prstDash val="dash"/>
            <a:round/>
            <a:headEnd type="none" w="med" len="med"/>
            <a:tailEnd type="triangle"/>
          </a:ln>
          <a:effectLst/>
        </p:spPr>
      </p:cxnSp>
      <p:cxnSp>
        <p:nvCxnSpPr>
          <p:cNvPr id="42" name="Straight Arrow Connector 41"/>
          <p:cNvCxnSpPr>
            <a:stCxn id="40" idx="3"/>
          </p:cNvCxnSpPr>
          <p:nvPr/>
        </p:nvCxnSpPr>
        <p:spPr bwMode="auto">
          <a:xfrm flipH="1">
            <a:off x="1763886" y="6062449"/>
            <a:ext cx="4060190" cy="0"/>
          </a:xfrm>
          <a:prstGeom prst="straightConnector1">
            <a:avLst/>
          </a:prstGeom>
          <a:solidFill>
            <a:schemeClr val="accent1"/>
          </a:solidFill>
          <a:ln w="12700" cap="flat" cmpd="sng" algn="ctr">
            <a:solidFill>
              <a:schemeClr val="tx1"/>
            </a:solidFill>
            <a:prstDash val="dash"/>
            <a:round/>
            <a:headEnd type="none" w="med" len="med"/>
            <a:tailEnd type="triangle"/>
          </a:ln>
          <a:effectLst/>
        </p:spPr>
      </p:cxnSp>
      <p:sp>
        <p:nvSpPr>
          <p:cNvPr id="43" name="Folded Corner 42"/>
          <p:cNvSpPr/>
          <p:nvPr/>
        </p:nvSpPr>
        <p:spPr bwMode="auto">
          <a:xfrm flipV="1">
            <a:off x="6201820" y="5805154"/>
            <a:ext cx="448853" cy="514589"/>
          </a:xfrm>
          <a:prstGeom prst="foldedCorner">
            <a:avLst>
              <a:gd name="adj" fmla="val 30953"/>
            </a:avLst>
          </a:prstGeom>
          <a:solidFill>
            <a:schemeClr val="bg2">
              <a:lumMod val="20000"/>
              <a:lumOff val="80000"/>
            </a:schemeClr>
          </a:solidFill>
          <a:ln w="12700" cap="flat" cmpd="sng" algn="ctr">
            <a:solidFill>
              <a:schemeClr val="tx1">
                <a:lumMod val="60000"/>
                <a:lumOff val="40000"/>
              </a:schemeClr>
            </a:solidFill>
            <a:prstDash val="solid"/>
            <a:round/>
            <a:headEnd type="none" w="med" len="med"/>
            <a:tailEnd type="none" w="med" len="med"/>
          </a:ln>
          <a:effectLst/>
        </p:spPr>
        <p:txBody>
          <a:bodyPr vert="horz" wrap="squar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Lucida Sans" pitchFamily="-106" charset="0"/>
              <a:ea typeface="ＭＳ Ｐゴシック" pitchFamily="-106" charset="-128"/>
              <a:cs typeface="ＭＳ Ｐゴシック" pitchFamily="-106" charset="-128"/>
            </a:endParaRPr>
          </a:p>
        </p:txBody>
      </p:sp>
    </p:spTree>
    <p:extLst>
      <p:ext uri="{BB962C8B-B14F-4D97-AF65-F5344CB8AC3E}">
        <p14:creationId xmlns:p14="http://schemas.microsoft.com/office/powerpoint/2010/main" val="3560539228"/>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Alternative approaches: RDF linking</a:t>
            </a:r>
            <a:endParaRPr lang="en-US" dirty="0"/>
          </a:p>
        </p:txBody>
      </p:sp>
      <p:sp>
        <p:nvSpPr>
          <p:cNvPr id="3" name="Slide Number Placeholder 2"/>
          <p:cNvSpPr>
            <a:spLocks noGrp="1"/>
          </p:cNvSpPr>
          <p:nvPr>
            <p:ph type="sldNum" sz="quarter" idx="12"/>
          </p:nvPr>
        </p:nvSpPr>
        <p:spPr/>
        <p:txBody>
          <a:bodyPr/>
          <a:lstStyle/>
          <a:p>
            <a:fld id="{03AC6681-E0FD-2C4C-B392-04A572FD2AAE}" type="slidenum">
              <a:rPr lang="en-US" smtClean="0"/>
              <a:pPr/>
              <a:t>48</a:t>
            </a:fld>
            <a:endParaRPr lang="en-US" dirty="0"/>
          </a:p>
        </p:txBody>
      </p:sp>
      <p:sp>
        <p:nvSpPr>
          <p:cNvPr id="4" name="Content Placeholder 3"/>
          <p:cNvSpPr>
            <a:spLocks noGrp="1"/>
          </p:cNvSpPr>
          <p:nvPr>
            <p:ph idx="1"/>
          </p:nvPr>
        </p:nvSpPr>
        <p:spPr/>
        <p:txBody>
          <a:bodyPr/>
          <a:lstStyle/>
          <a:p>
            <a:pPr marL="0" indent="0">
              <a:buNone/>
            </a:pPr>
            <a:r>
              <a:rPr lang="en-US" dirty="0" smtClean="0"/>
              <a:t>Issues:</a:t>
            </a:r>
          </a:p>
          <a:p>
            <a:pPr lvl="1"/>
            <a:r>
              <a:rPr lang="en-US" dirty="0" smtClean="0"/>
              <a:t>Requires extraction of RDF graph from representation of &lt;URI&gt;</a:t>
            </a:r>
          </a:p>
          <a:p>
            <a:pPr lvl="1"/>
            <a:r>
              <a:rPr lang="en-US" dirty="0" smtClean="0"/>
              <a:t>Still </a:t>
            </a:r>
            <a:r>
              <a:rPr lang="en-US" dirty="0"/>
              <a:t>requires an extra round trip (though a cacheable one)</a:t>
            </a:r>
          </a:p>
          <a:p>
            <a:pPr lvl="1"/>
            <a:r>
              <a:rPr lang="en-US" dirty="0"/>
              <a:t>Relation type to be </a:t>
            </a:r>
            <a:r>
              <a:rPr lang="en-US" dirty="0" smtClean="0"/>
              <a:t>specified (</a:t>
            </a:r>
            <a:r>
              <a:rPr lang="en-US" dirty="0" err="1"/>
              <a:t>rdfs:isDefinedBy</a:t>
            </a:r>
            <a:r>
              <a:rPr lang="en-US" dirty="0"/>
              <a:t> vs. </a:t>
            </a:r>
            <a:r>
              <a:rPr lang="en-US" dirty="0" err="1"/>
              <a:t>wdrs:describedBy</a:t>
            </a:r>
            <a:r>
              <a:rPr lang="en-US" dirty="0" smtClean="0"/>
              <a:t>)</a:t>
            </a:r>
          </a:p>
          <a:p>
            <a:pPr marL="0" indent="0">
              <a:buNone/>
            </a:pPr>
            <a:endParaRPr lang="en-US" dirty="0"/>
          </a:p>
        </p:txBody>
      </p:sp>
    </p:spTree>
    <p:extLst>
      <p:ext uri="{BB962C8B-B14F-4D97-AF65-F5344CB8AC3E}">
        <p14:creationId xmlns:p14="http://schemas.microsoft.com/office/powerpoint/2010/main" val="2462619555"/>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4"/>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Lst>
          </a:blip>
          <a:srcRect l="6198" r="6198"/>
          <a:stretch>
            <a:fillRect/>
          </a:stretch>
        </p:blipFill>
        <p:spPr/>
      </p:pic>
      <p:sp>
        <p:nvSpPr>
          <p:cNvPr id="5" name="Title 4"/>
          <p:cNvSpPr>
            <a:spLocks noGrp="1"/>
          </p:cNvSpPr>
          <p:nvPr>
            <p:ph type="title"/>
          </p:nvPr>
        </p:nvSpPr>
        <p:spPr/>
        <p:txBody>
          <a:bodyPr anchor="b"/>
          <a:lstStyle/>
          <a:p>
            <a:r>
              <a:rPr lang="en-US" dirty="0" smtClean="0"/>
              <a:t>Any Questions?</a:t>
            </a:r>
            <a:endParaRPr lang="en-US" dirty="0"/>
          </a:p>
        </p:txBody>
      </p:sp>
      <p:sp>
        <p:nvSpPr>
          <p:cNvPr id="2" name="Text Placeholder 1"/>
          <p:cNvSpPr>
            <a:spLocks noGrp="1"/>
          </p:cNvSpPr>
          <p:nvPr>
            <p:ph type="body" idx="1"/>
          </p:nvPr>
        </p:nvSpPr>
        <p:spPr/>
        <p:txBody>
          <a:bodyPr/>
          <a:lstStyle/>
          <a:p>
            <a:endParaRPr lang="en-US"/>
          </a:p>
        </p:txBody>
      </p:sp>
    </p:spTree>
    <p:extLst>
      <p:ext uri="{BB962C8B-B14F-4D97-AF65-F5344CB8AC3E}">
        <p14:creationId xmlns:p14="http://schemas.microsoft.com/office/powerpoint/2010/main" val="239159417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4"/>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Lst>
          </a:blip>
          <a:srcRect l="6198" r="6198"/>
          <a:stretch>
            <a:fillRect/>
          </a:stretch>
        </p:blipFill>
        <p:spPr/>
      </p:pic>
      <p:sp>
        <p:nvSpPr>
          <p:cNvPr id="5" name="Title 4"/>
          <p:cNvSpPr>
            <a:spLocks noGrp="1"/>
          </p:cNvSpPr>
          <p:nvPr>
            <p:ph type="title"/>
          </p:nvPr>
        </p:nvSpPr>
        <p:spPr/>
        <p:txBody>
          <a:bodyPr anchor="b"/>
          <a:lstStyle/>
          <a:p>
            <a:r>
              <a:rPr lang="en-US" dirty="0" smtClean="0"/>
              <a:t>In the beginning…</a:t>
            </a:r>
            <a:endParaRPr lang="en-US" dirty="0"/>
          </a:p>
        </p:txBody>
      </p:sp>
      <p:sp>
        <p:nvSpPr>
          <p:cNvPr id="2" name="Text Placeholder 1"/>
          <p:cNvSpPr>
            <a:spLocks noGrp="1"/>
          </p:cNvSpPr>
          <p:nvPr>
            <p:ph type="body" idx="1"/>
          </p:nvPr>
        </p:nvSpPr>
        <p:spPr/>
        <p:txBody>
          <a:bodyPr/>
          <a:lstStyle/>
          <a:p>
            <a:endParaRPr lang="en-US"/>
          </a:p>
        </p:txBody>
      </p:sp>
    </p:spTree>
    <p:extLst>
      <p:ext uri="{BB962C8B-B14F-4D97-AF65-F5344CB8AC3E}">
        <p14:creationId xmlns:p14="http://schemas.microsoft.com/office/powerpoint/2010/main" val="255085643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The Early Web</a:t>
            </a:r>
            <a:endParaRPr lang="en-US" dirty="0"/>
          </a:p>
        </p:txBody>
      </p:sp>
      <p:sp>
        <p:nvSpPr>
          <p:cNvPr id="6" name="Content Placeholder 5"/>
          <p:cNvSpPr>
            <a:spLocks noGrp="1"/>
          </p:cNvSpPr>
          <p:nvPr>
            <p:ph idx="1"/>
          </p:nvPr>
        </p:nvSpPr>
        <p:spPr/>
        <p:txBody>
          <a:bodyPr/>
          <a:lstStyle/>
          <a:p>
            <a:pPr marL="0" indent="0">
              <a:buNone/>
            </a:pPr>
            <a:r>
              <a:rPr lang="en-US" dirty="0" smtClean="0"/>
              <a:t>Early (pre-1991) documents refer to document naming</a:t>
            </a:r>
          </a:p>
          <a:p>
            <a:pPr lvl="1"/>
            <a:r>
              <a:rPr lang="en-US" dirty="0" smtClean="0"/>
              <a:t>“Name” and “address” used almost synonymously</a:t>
            </a:r>
          </a:p>
          <a:p>
            <a:pPr lvl="1"/>
            <a:r>
              <a:rPr lang="en-US" dirty="0" smtClean="0"/>
              <a:t>“As </a:t>
            </a:r>
            <a:r>
              <a:rPr lang="en-US" dirty="0"/>
              <a:t>many protocols are currently used for information retrieval, the address must be capable of encompassing many protocols, access methods or, indeed, naming </a:t>
            </a:r>
            <a:r>
              <a:rPr lang="en-US" dirty="0" smtClean="0"/>
              <a:t>schemes”</a:t>
            </a:r>
          </a:p>
          <a:p>
            <a:pPr lvl="1"/>
            <a:r>
              <a:rPr lang="en-US" dirty="0"/>
              <a:t>“A hypertext link to a document ought to be specified using the most logical name as opposed to a physical address. This is (almost) the only way of getting over the problem of documents being physically moved. As the naming scheme becomes more abstract, resolving the name becomes less of a simple look-up and more of a search</a:t>
            </a:r>
            <a:r>
              <a:rPr lang="en-US" dirty="0" smtClean="0"/>
              <a:t>.”</a:t>
            </a:r>
          </a:p>
          <a:p>
            <a:pPr marL="0" indent="0">
              <a:buNone/>
            </a:pPr>
            <a:endParaRPr lang="en-US" dirty="0"/>
          </a:p>
        </p:txBody>
      </p:sp>
      <p:sp>
        <p:nvSpPr>
          <p:cNvPr id="7" name="TextBox 6"/>
          <p:cNvSpPr txBox="1"/>
          <p:nvPr/>
        </p:nvSpPr>
        <p:spPr>
          <a:xfrm>
            <a:off x="323528" y="6258798"/>
            <a:ext cx="3873156" cy="338554"/>
          </a:xfrm>
          <a:prstGeom prst="rect">
            <a:avLst/>
          </a:prstGeom>
          <a:noFill/>
        </p:spPr>
        <p:txBody>
          <a:bodyPr wrap="none" lIns="0" rIns="0" rtlCol="0">
            <a:spAutoFit/>
          </a:bodyPr>
          <a:lstStyle/>
          <a:p>
            <a:r>
              <a:rPr lang="en-US" sz="1600" dirty="0">
                <a:cs typeface="Georgia"/>
              </a:rPr>
              <a:t>http://www.w3.org/</a:t>
            </a:r>
            <a:r>
              <a:rPr lang="en-US" sz="1600" dirty="0" err="1">
                <a:cs typeface="Georgia"/>
              </a:rPr>
              <a:t>DesignIssues</a:t>
            </a:r>
            <a:r>
              <a:rPr lang="en-US" sz="1600" dirty="0">
                <a:cs typeface="Georgia"/>
              </a:rPr>
              <a:t>/Naming</a:t>
            </a:r>
            <a:endParaRPr lang="en-US" sz="1600" dirty="0">
              <a:latin typeface="Georgia"/>
              <a:cs typeface="Georgia"/>
            </a:endParaRPr>
          </a:p>
        </p:txBody>
      </p:sp>
    </p:spTree>
    <p:extLst>
      <p:ext uri="{BB962C8B-B14F-4D97-AF65-F5344CB8AC3E}">
        <p14:creationId xmlns:p14="http://schemas.microsoft.com/office/powerpoint/2010/main" val="107574893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4"/>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Lst>
          </a:blip>
          <a:srcRect l="6198" r="6198"/>
          <a:stretch>
            <a:fillRect/>
          </a:stretch>
        </p:blipFill>
        <p:spPr/>
      </p:pic>
      <p:sp>
        <p:nvSpPr>
          <p:cNvPr id="5" name="Title 4"/>
          <p:cNvSpPr>
            <a:spLocks noGrp="1"/>
          </p:cNvSpPr>
          <p:nvPr>
            <p:ph type="title"/>
          </p:nvPr>
        </p:nvSpPr>
        <p:spPr/>
        <p:txBody>
          <a:bodyPr anchor="b"/>
          <a:lstStyle/>
          <a:p>
            <a:r>
              <a:rPr lang="en-US" dirty="0" smtClean="0"/>
              <a:t>The classical view</a:t>
            </a:r>
            <a:endParaRPr lang="en-US" dirty="0"/>
          </a:p>
        </p:txBody>
      </p:sp>
      <p:sp>
        <p:nvSpPr>
          <p:cNvPr id="2" name="Text Placeholder 1"/>
          <p:cNvSpPr>
            <a:spLocks noGrp="1"/>
          </p:cNvSpPr>
          <p:nvPr>
            <p:ph type="body" idx="1"/>
          </p:nvPr>
        </p:nvSpPr>
        <p:spPr/>
        <p:txBody>
          <a:bodyPr/>
          <a:lstStyle/>
          <a:p>
            <a:endParaRPr lang="en-US"/>
          </a:p>
        </p:txBody>
      </p:sp>
    </p:spTree>
    <p:extLst>
      <p:ext uri="{BB962C8B-B14F-4D97-AF65-F5344CB8AC3E}">
        <p14:creationId xmlns:p14="http://schemas.microsoft.com/office/powerpoint/2010/main" val="420576168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Classical View</a:t>
            </a:r>
            <a:endParaRPr lang="en-US" dirty="0"/>
          </a:p>
        </p:txBody>
      </p:sp>
      <p:sp>
        <p:nvSpPr>
          <p:cNvPr id="3" name="Slide Number Placeholder 2"/>
          <p:cNvSpPr>
            <a:spLocks noGrp="1"/>
          </p:cNvSpPr>
          <p:nvPr>
            <p:ph type="sldNum" sz="quarter" idx="12"/>
          </p:nvPr>
        </p:nvSpPr>
        <p:spPr/>
        <p:txBody>
          <a:bodyPr/>
          <a:lstStyle/>
          <a:p>
            <a:fld id="{03AC6681-E0FD-2C4C-B392-04A572FD2AAE}" type="slidenum">
              <a:rPr lang="en-US" smtClean="0"/>
              <a:pPr/>
              <a:t>8</a:t>
            </a:fld>
            <a:endParaRPr lang="en-US" dirty="0"/>
          </a:p>
        </p:txBody>
      </p:sp>
      <p:sp>
        <p:nvSpPr>
          <p:cNvPr id="4" name="Content Placeholder 3"/>
          <p:cNvSpPr>
            <a:spLocks noGrp="1"/>
          </p:cNvSpPr>
          <p:nvPr>
            <p:ph idx="1"/>
          </p:nvPr>
        </p:nvSpPr>
        <p:spPr/>
        <p:txBody>
          <a:bodyPr/>
          <a:lstStyle/>
          <a:p>
            <a:pPr marL="0" indent="0">
              <a:buNone/>
            </a:pPr>
            <a:r>
              <a:rPr lang="en-US" dirty="0" smtClean="0"/>
              <a:t>Early to mid-90s web specs distinguished between:</a:t>
            </a:r>
          </a:p>
          <a:p>
            <a:r>
              <a:rPr lang="en-US" dirty="0" smtClean="0"/>
              <a:t>Resource locations (URLs)</a:t>
            </a:r>
          </a:p>
          <a:p>
            <a:pPr lvl="1"/>
            <a:r>
              <a:rPr lang="en-US" dirty="0" smtClean="0"/>
              <a:t>Often associated with network protocols (http, ftp, telnet)</a:t>
            </a:r>
          </a:p>
          <a:p>
            <a:r>
              <a:rPr lang="en-US" dirty="0" smtClean="0"/>
              <a:t>Resource names (URNs)</a:t>
            </a:r>
          </a:p>
          <a:p>
            <a:pPr lvl="1"/>
            <a:r>
              <a:rPr lang="en-US" dirty="0"/>
              <a:t>I</a:t>
            </a:r>
            <a:r>
              <a:rPr lang="en-US" dirty="0" smtClean="0"/>
              <a:t>ndependent of location (e.g. </a:t>
            </a:r>
            <a:r>
              <a:rPr lang="en-US" dirty="0" err="1" smtClean="0"/>
              <a:t>isbn</a:t>
            </a:r>
            <a:r>
              <a:rPr lang="en-US" dirty="0" smtClean="0"/>
              <a:t>)</a:t>
            </a:r>
          </a:p>
          <a:p>
            <a:r>
              <a:rPr lang="en-US" dirty="0" smtClean="0"/>
              <a:t>Resource identifiers (URIs)</a:t>
            </a:r>
          </a:p>
          <a:p>
            <a:pPr lvl="1"/>
            <a:r>
              <a:rPr lang="en-US" dirty="0" smtClean="0"/>
              <a:t>Union of the above, possibly also including other classes (URCs, </a:t>
            </a:r>
            <a:r>
              <a:rPr lang="en-US" dirty="0" err="1" smtClean="0"/>
              <a:t>etc</a:t>
            </a:r>
            <a:r>
              <a:rPr lang="en-US" dirty="0" smtClean="0"/>
              <a:t>)</a:t>
            </a:r>
            <a:endParaRPr lang="en-US" dirty="0"/>
          </a:p>
          <a:p>
            <a:pPr marL="0" indent="0">
              <a:buNone/>
            </a:pPr>
            <a:endParaRPr lang="en-US" dirty="0"/>
          </a:p>
        </p:txBody>
      </p:sp>
    </p:spTree>
    <p:extLst>
      <p:ext uri="{BB962C8B-B14F-4D97-AF65-F5344CB8AC3E}">
        <p14:creationId xmlns:p14="http://schemas.microsoft.com/office/powerpoint/2010/main" val="91488162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The Classical View</a:t>
            </a:r>
            <a:endParaRPr lang="en-US" dirty="0"/>
          </a:p>
        </p:txBody>
      </p:sp>
      <p:sp>
        <p:nvSpPr>
          <p:cNvPr id="3" name="Slide Number Placeholder 2"/>
          <p:cNvSpPr>
            <a:spLocks noGrp="1"/>
          </p:cNvSpPr>
          <p:nvPr>
            <p:ph type="sldNum" sz="quarter" idx="12"/>
          </p:nvPr>
        </p:nvSpPr>
        <p:spPr/>
        <p:txBody>
          <a:bodyPr/>
          <a:lstStyle/>
          <a:p>
            <a:fld id="{03AC6681-E0FD-2C4C-B392-04A572FD2AAE}" type="slidenum">
              <a:rPr lang="en-US" smtClean="0"/>
              <a:pPr/>
              <a:t>9</a:t>
            </a:fld>
            <a:endParaRPr lang="en-US" dirty="0"/>
          </a:p>
        </p:txBody>
      </p:sp>
      <p:sp>
        <p:nvSpPr>
          <p:cNvPr id="6" name="Oval 5"/>
          <p:cNvSpPr/>
          <p:nvPr/>
        </p:nvSpPr>
        <p:spPr bwMode="auto">
          <a:xfrm>
            <a:off x="974338" y="2288281"/>
            <a:ext cx="7203534" cy="3569281"/>
          </a:xfrm>
          <a:prstGeom prst="ellipse">
            <a:avLst/>
          </a:prstGeom>
          <a:solidFill>
            <a:schemeClr val="bg2">
              <a:lumMod val="20000"/>
              <a:lumOff val="80000"/>
            </a:schemeClr>
          </a:solidFill>
          <a:ln w="28575" cap="flat" cmpd="sng" algn="ctr">
            <a:solidFill>
              <a:srgbClr val="0000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w="38100" cmpd="sng">
                <a:solidFill>
                  <a:schemeClr val="tx1"/>
                </a:solidFill>
              </a:ln>
              <a:solidFill>
                <a:schemeClr val="tx1"/>
              </a:solidFill>
              <a:effectLst/>
              <a:latin typeface="Lucida Sans" pitchFamily="-106" charset="0"/>
              <a:ea typeface="ＭＳ Ｐゴシック" pitchFamily="-106" charset="-128"/>
              <a:cs typeface="ＭＳ Ｐゴシック" pitchFamily="-106" charset="-128"/>
            </a:endParaRPr>
          </a:p>
        </p:txBody>
      </p:sp>
      <p:sp>
        <p:nvSpPr>
          <p:cNvPr id="8" name="Oval 7"/>
          <p:cNvSpPr/>
          <p:nvPr/>
        </p:nvSpPr>
        <p:spPr bwMode="auto">
          <a:xfrm>
            <a:off x="1379400" y="2638640"/>
            <a:ext cx="6480124" cy="2878630"/>
          </a:xfrm>
          <a:prstGeom prst="ellipse">
            <a:avLst/>
          </a:prstGeom>
          <a:solidFill>
            <a:schemeClr val="bg2">
              <a:lumMod val="20000"/>
              <a:lumOff val="80000"/>
            </a:schemeClr>
          </a:solidFill>
          <a:ln w="28575" cap="flat" cmpd="sng" algn="ctr">
            <a:solidFill>
              <a:srgbClr val="000000"/>
            </a:solidFill>
            <a:prstDash val="solid"/>
            <a:round/>
            <a:headEnd type="none" w="med" len="med"/>
            <a:tailEnd type="none" w="med" len="med"/>
          </a:ln>
          <a:effectLst/>
        </p:spPr>
        <p:txBody>
          <a:bodyPr vert="horz" wrap="square" lIns="91440" tIns="45720" rIns="91440" bIns="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w="38100" cmpd="sng">
                <a:solidFill>
                  <a:srgbClr val="000000"/>
                </a:solidFill>
              </a:ln>
              <a:solidFill>
                <a:schemeClr val="tx1"/>
              </a:solidFill>
              <a:effectLst/>
              <a:latin typeface="Lucida Sans" pitchFamily="-106" charset="0"/>
              <a:ea typeface="ＭＳ Ｐゴシック" pitchFamily="-106" charset="-128"/>
              <a:cs typeface="ＭＳ Ｐゴシック" pitchFamily="-106" charset="-128"/>
            </a:endParaRPr>
          </a:p>
        </p:txBody>
      </p:sp>
      <p:cxnSp>
        <p:nvCxnSpPr>
          <p:cNvPr id="10" name="Straight Connector 9"/>
          <p:cNvCxnSpPr>
            <a:stCxn id="8" idx="0"/>
            <a:endCxn id="8" idx="4"/>
          </p:cNvCxnSpPr>
          <p:nvPr/>
        </p:nvCxnSpPr>
        <p:spPr bwMode="auto">
          <a:xfrm>
            <a:off x="4619462" y="2638640"/>
            <a:ext cx="0" cy="2878630"/>
          </a:xfrm>
          <a:prstGeom prst="line">
            <a:avLst/>
          </a:prstGeom>
          <a:solidFill>
            <a:schemeClr val="accent1"/>
          </a:solidFill>
          <a:ln w="28575" cap="flat" cmpd="sng" algn="ctr">
            <a:solidFill>
              <a:srgbClr val="000000"/>
            </a:solidFill>
            <a:prstDash val="solid"/>
            <a:round/>
            <a:headEnd type="none" w="med" len="med"/>
            <a:tailEnd type="none" w="med" len="med"/>
          </a:ln>
          <a:effectLst/>
        </p:spPr>
      </p:cxnSp>
      <p:sp>
        <p:nvSpPr>
          <p:cNvPr id="11" name="TextBox 10"/>
          <p:cNvSpPr txBox="1"/>
          <p:nvPr/>
        </p:nvSpPr>
        <p:spPr>
          <a:xfrm>
            <a:off x="2747852" y="3875844"/>
            <a:ext cx="952154" cy="461665"/>
          </a:xfrm>
          <a:prstGeom prst="rect">
            <a:avLst/>
          </a:prstGeom>
          <a:noFill/>
        </p:spPr>
        <p:txBody>
          <a:bodyPr wrap="none" rtlCol="0">
            <a:spAutoFit/>
          </a:bodyPr>
          <a:lstStyle/>
          <a:p>
            <a:r>
              <a:rPr lang="en-US" sz="2400" dirty="0" smtClean="0"/>
              <a:t>URLs</a:t>
            </a:r>
            <a:endParaRPr lang="en-US" sz="2400" dirty="0"/>
          </a:p>
        </p:txBody>
      </p:sp>
      <p:sp>
        <p:nvSpPr>
          <p:cNvPr id="12" name="TextBox 11"/>
          <p:cNvSpPr txBox="1"/>
          <p:nvPr/>
        </p:nvSpPr>
        <p:spPr>
          <a:xfrm>
            <a:off x="5340082" y="3886793"/>
            <a:ext cx="1002498" cy="461665"/>
          </a:xfrm>
          <a:prstGeom prst="rect">
            <a:avLst/>
          </a:prstGeom>
          <a:noFill/>
        </p:spPr>
        <p:txBody>
          <a:bodyPr wrap="none" rtlCol="0">
            <a:spAutoFit/>
          </a:bodyPr>
          <a:lstStyle/>
          <a:p>
            <a:r>
              <a:rPr lang="en-US" sz="2400" dirty="0" smtClean="0"/>
              <a:t>URNs</a:t>
            </a:r>
            <a:endParaRPr lang="en-US" sz="2400" dirty="0"/>
          </a:p>
        </p:txBody>
      </p:sp>
      <p:sp>
        <p:nvSpPr>
          <p:cNvPr id="13" name="TextBox 12"/>
          <p:cNvSpPr txBox="1"/>
          <p:nvPr/>
        </p:nvSpPr>
        <p:spPr>
          <a:xfrm>
            <a:off x="4242796" y="1826616"/>
            <a:ext cx="886330" cy="461665"/>
          </a:xfrm>
          <a:prstGeom prst="rect">
            <a:avLst/>
          </a:prstGeom>
          <a:noFill/>
        </p:spPr>
        <p:txBody>
          <a:bodyPr wrap="none" rtlCol="0">
            <a:spAutoFit/>
          </a:bodyPr>
          <a:lstStyle/>
          <a:p>
            <a:r>
              <a:rPr lang="en-US" sz="2400" dirty="0" smtClean="0"/>
              <a:t>URIs</a:t>
            </a:r>
            <a:endParaRPr lang="en-US" sz="2400" dirty="0"/>
          </a:p>
        </p:txBody>
      </p:sp>
    </p:spTree>
    <p:extLst>
      <p:ext uri="{BB962C8B-B14F-4D97-AF65-F5344CB8AC3E}">
        <p14:creationId xmlns:p14="http://schemas.microsoft.com/office/powerpoint/2010/main" val="215936073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ECS">
  <a:themeElements>
    <a:clrScheme name="uos_ppt__template_electronics 1">
      <a:dk1>
        <a:srgbClr val="323D43"/>
      </a:dk1>
      <a:lt1>
        <a:srgbClr val="FFFFFF"/>
      </a:lt1>
      <a:dk2>
        <a:srgbClr val="014359"/>
      </a:dk2>
      <a:lt2>
        <a:srgbClr val="77ADD3"/>
      </a:lt2>
      <a:accent1>
        <a:srgbClr val="979E45"/>
      </a:accent1>
      <a:accent2>
        <a:srgbClr val="4F5A20"/>
      </a:accent2>
      <a:accent3>
        <a:srgbClr val="FFFFFF"/>
      </a:accent3>
      <a:accent4>
        <a:srgbClr val="293338"/>
      </a:accent4>
      <a:accent5>
        <a:srgbClr val="C9CCB0"/>
      </a:accent5>
      <a:accent6>
        <a:srgbClr val="47511C"/>
      </a:accent6>
      <a:hlink>
        <a:srgbClr val="A67891"/>
      </a:hlink>
      <a:folHlink>
        <a:srgbClr val="8F9E94"/>
      </a:folHlink>
    </a:clrScheme>
    <a:fontScheme name="uos_ppt__template_electronics">
      <a:majorFont>
        <a:latin typeface="Georgia"/>
        <a:ea typeface="ＭＳ Ｐゴシック"/>
        <a:cs typeface="ＭＳ Ｐゴシック"/>
      </a:majorFont>
      <a:minorFont>
        <a:latin typeface="Georgi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spPr>
      <a:bodyPr vert="horz" wrap="none" lIns="91440" tIns="45720" rIns="9144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a:ln>
              <a:noFill/>
            </a:ln>
            <a:solidFill>
              <a:schemeClr val="tx1"/>
            </a:solidFill>
            <a:effectLst/>
            <a:latin typeface="Lucida Sans" pitchFamily="-106" charset="0"/>
            <a:ea typeface="ＭＳ Ｐゴシック" pitchFamily="-106" charset="-128"/>
            <a:cs typeface="ＭＳ Ｐゴシック" pitchFamily="-106" charset="-128"/>
          </a:defRPr>
        </a:defPPr>
      </a:lstStyle>
    </a:spDef>
    <a:ln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spPr>
      <a:bodyPr vert="horz" wrap="none" lIns="91440" tIns="45720" rIns="9144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a:ln>
              <a:noFill/>
            </a:ln>
            <a:solidFill>
              <a:schemeClr val="tx1"/>
            </a:solidFill>
            <a:effectLst/>
            <a:latin typeface="Lucida Sans" pitchFamily="-106" charset="0"/>
            <a:ea typeface="ＭＳ Ｐゴシック" pitchFamily="-106" charset="-128"/>
            <a:cs typeface="ＭＳ Ｐゴシック" pitchFamily="-106" charset="-128"/>
          </a:defRPr>
        </a:defPPr>
      </a:lstStyle>
    </a:lnDef>
  </a:objectDefaults>
  <a:extraClrSchemeLst>
    <a:extraClrScheme>
      <a:clrScheme name="uos_ppt__template_electronics 1">
        <a:dk1>
          <a:srgbClr val="323D43"/>
        </a:dk1>
        <a:lt1>
          <a:srgbClr val="FFFFFF"/>
        </a:lt1>
        <a:dk2>
          <a:srgbClr val="014359"/>
        </a:dk2>
        <a:lt2>
          <a:srgbClr val="77ADD3"/>
        </a:lt2>
        <a:accent1>
          <a:srgbClr val="979E45"/>
        </a:accent1>
        <a:accent2>
          <a:srgbClr val="4F5A20"/>
        </a:accent2>
        <a:accent3>
          <a:srgbClr val="FFFFFF"/>
        </a:accent3>
        <a:accent4>
          <a:srgbClr val="293338"/>
        </a:accent4>
        <a:accent5>
          <a:srgbClr val="C9CCB0"/>
        </a:accent5>
        <a:accent6>
          <a:srgbClr val="47511C"/>
        </a:accent6>
        <a:hlink>
          <a:srgbClr val="A67891"/>
        </a:hlink>
        <a:folHlink>
          <a:srgbClr val="8F9E94"/>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ECS.potx</Template>
  <TotalTime>3210</TotalTime>
  <Words>2365</Words>
  <Application>Microsoft Macintosh PowerPoint</Application>
  <PresentationFormat>On-screen Show (4:3)</PresentationFormat>
  <Paragraphs>338</Paragraphs>
  <Slides>49</Slides>
  <Notes>24</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ECS</vt:lpstr>
      <vt:lpstr>What’s in a name?</vt:lpstr>
      <vt:lpstr>Overview</vt:lpstr>
      <vt:lpstr>Architectural Bases of the Web</vt:lpstr>
      <vt:lpstr>Architectural Bases of the Web</vt:lpstr>
      <vt:lpstr>In the beginning…</vt:lpstr>
      <vt:lpstr>The Early Web</vt:lpstr>
      <vt:lpstr>The classical view</vt:lpstr>
      <vt:lpstr>The Classical View</vt:lpstr>
      <vt:lpstr>The Classical View</vt:lpstr>
      <vt:lpstr>The Classical View</vt:lpstr>
      <vt:lpstr>The modern view</vt:lpstr>
      <vt:lpstr>The Modern View</vt:lpstr>
      <vt:lpstr>What is a resource?</vt:lpstr>
      <vt:lpstr>What is a resource?</vt:lpstr>
      <vt:lpstr>URIs, Resources and Representations</vt:lpstr>
      <vt:lpstr>URIs, Resources and Representations</vt:lpstr>
      <vt:lpstr>URIs, Resources and Representations</vt:lpstr>
      <vt:lpstr>URIs, Resources and Representations</vt:lpstr>
      <vt:lpstr>Enter the Semantic Web</vt:lpstr>
      <vt:lpstr>Semantic Web Principles</vt:lpstr>
      <vt:lpstr>Semantic Web Principles</vt:lpstr>
      <vt:lpstr>Linked Data Principles</vt:lpstr>
      <vt:lpstr>Linked Data Principles</vt:lpstr>
      <vt:lpstr>URIs and the Semantic Web</vt:lpstr>
      <vt:lpstr>httpRange-14</vt:lpstr>
      <vt:lpstr>httpRange-14</vt:lpstr>
      <vt:lpstr>All resources are equal…</vt:lpstr>
      <vt:lpstr>Information Resources</vt:lpstr>
      <vt:lpstr>httpRange-14 Resolution</vt:lpstr>
      <vt:lpstr>httpRange-14 Resolution</vt:lpstr>
      <vt:lpstr>httpRange-14 Resolution</vt:lpstr>
      <vt:lpstr>Cool URIs for the Semantic Web</vt:lpstr>
      <vt:lpstr>Cool Hash URIs</vt:lpstr>
      <vt:lpstr>Cool 303 URIs</vt:lpstr>
      <vt:lpstr>It’s not quite that simple...</vt:lpstr>
      <vt:lpstr>httpRange-14 Issues</vt:lpstr>
      <vt:lpstr>httpRange-14 Issues</vt:lpstr>
      <vt:lpstr>rdfURIMeaning-39</vt:lpstr>
      <vt:lpstr>HttpRedirections-57</vt:lpstr>
      <vt:lpstr>UniformAccessToMetadata-62</vt:lpstr>
      <vt:lpstr>httpRange-14 revisited</vt:lpstr>
      <vt:lpstr>Amending the httpRange-14 resolution</vt:lpstr>
      <vt:lpstr>Alternative approaches: extend HTTP</vt:lpstr>
      <vt:lpstr>Alternative approaches: extend HTTP</vt:lpstr>
      <vt:lpstr>Alternative approaches: the Link header </vt:lpstr>
      <vt:lpstr>Alternative approaches: the Link header </vt:lpstr>
      <vt:lpstr>Alternative approaches: RDF linking</vt:lpstr>
      <vt:lpstr>Alternative approaches: RDF linking</vt:lpstr>
      <vt:lpstr>Any Questions?</vt:lpstr>
    </vt:vector>
  </TitlesOfParts>
  <Manager/>
  <Company>University of Southampton</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Nicholas Gibbins</dc:creator>
  <cp:keywords/>
  <dc:description/>
  <cp:lastModifiedBy>Nicholas Gibbins</cp:lastModifiedBy>
  <cp:revision>54</cp:revision>
  <dcterms:created xsi:type="dcterms:W3CDTF">2010-11-22T15:31:48Z</dcterms:created>
  <dcterms:modified xsi:type="dcterms:W3CDTF">2012-03-29T12:18:57Z</dcterms:modified>
  <cp:category/>
</cp:coreProperties>
</file>