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5"/>
  </p:notesMasterIdLst>
  <p:handoutMasterIdLst>
    <p:handoutMasterId r:id="rId26"/>
  </p:handoutMasterIdLst>
  <p:sldIdLst>
    <p:sldId id="260" r:id="rId2"/>
    <p:sldId id="264" r:id="rId3"/>
    <p:sldId id="257" r:id="rId4"/>
    <p:sldId id="261" r:id="rId5"/>
    <p:sldId id="262" r:id="rId6"/>
    <p:sldId id="263" r:id="rId7"/>
    <p:sldId id="265" r:id="rId8"/>
    <p:sldId id="266" r:id="rId9"/>
    <p:sldId id="267" r:id="rId10"/>
    <p:sldId id="268" r:id="rId11"/>
    <p:sldId id="278" r:id="rId12"/>
    <p:sldId id="269" r:id="rId13"/>
    <p:sldId id="270" r:id="rId14"/>
    <p:sldId id="271" r:id="rId15"/>
    <p:sldId id="272" r:id="rId16"/>
    <p:sldId id="273" r:id="rId17"/>
    <p:sldId id="279" r:id="rId18"/>
    <p:sldId id="280" r:id="rId19"/>
    <p:sldId id="281" r:id="rId20"/>
    <p:sldId id="282" r:id="rId21"/>
    <p:sldId id="275" r:id="rId22"/>
    <p:sldId id="277" r:id="rId23"/>
    <p:sldId id="276"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65" charset="0"/>
        <a:ea typeface="+mn-ea"/>
        <a:cs typeface="+mn-cs"/>
      </a:defRPr>
    </a:lvl1pPr>
    <a:lvl2pPr marL="457200" algn="l" rtl="0" fontAlgn="base">
      <a:spcBef>
        <a:spcPct val="0"/>
      </a:spcBef>
      <a:spcAft>
        <a:spcPct val="0"/>
      </a:spcAft>
      <a:defRPr kern="1200">
        <a:solidFill>
          <a:schemeClr val="tx1"/>
        </a:solidFill>
        <a:latin typeface="Arial" pitchFamily="-65" charset="0"/>
        <a:ea typeface="+mn-ea"/>
        <a:cs typeface="+mn-cs"/>
      </a:defRPr>
    </a:lvl2pPr>
    <a:lvl3pPr marL="914400" algn="l" rtl="0" fontAlgn="base">
      <a:spcBef>
        <a:spcPct val="0"/>
      </a:spcBef>
      <a:spcAft>
        <a:spcPct val="0"/>
      </a:spcAft>
      <a:defRPr kern="1200">
        <a:solidFill>
          <a:schemeClr val="tx1"/>
        </a:solidFill>
        <a:latin typeface="Arial" pitchFamily="-65" charset="0"/>
        <a:ea typeface="+mn-ea"/>
        <a:cs typeface="+mn-cs"/>
      </a:defRPr>
    </a:lvl3pPr>
    <a:lvl4pPr marL="1371600" algn="l" rtl="0" fontAlgn="base">
      <a:spcBef>
        <a:spcPct val="0"/>
      </a:spcBef>
      <a:spcAft>
        <a:spcPct val="0"/>
      </a:spcAft>
      <a:defRPr kern="1200">
        <a:solidFill>
          <a:schemeClr val="tx1"/>
        </a:solidFill>
        <a:latin typeface="Arial" pitchFamily="-65" charset="0"/>
        <a:ea typeface="+mn-ea"/>
        <a:cs typeface="+mn-cs"/>
      </a:defRPr>
    </a:lvl4pPr>
    <a:lvl5pPr marL="1828800" algn="l" rtl="0" fontAlgn="base">
      <a:spcBef>
        <a:spcPct val="0"/>
      </a:spcBef>
      <a:spcAft>
        <a:spcPct val="0"/>
      </a:spcAft>
      <a:defRPr kern="1200">
        <a:solidFill>
          <a:schemeClr val="tx1"/>
        </a:solidFill>
        <a:latin typeface="Arial" pitchFamily="-65" charset="0"/>
        <a:ea typeface="+mn-ea"/>
        <a:cs typeface="+mn-cs"/>
      </a:defRPr>
    </a:lvl5pPr>
    <a:lvl6pPr marL="2286000" algn="l" defTabSz="457200" rtl="0" eaLnBrk="1" latinLnBrk="0" hangingPunct="1">
      <a:defRPr kern="1200">
        <a:solidFill>
          <a:schemeClr val="tx1"/>
        </a:solidFill>
        <a:latin typeface="Arial" pitchFamily="-65" charset="0"/>
        <a:ea typeface="+mn-ea"/>
        <a:cs typeface="+mn-cs"/>
      </a:defRPr>
    </a:lvl6pPr>
    <a:lvl7pPr marL="2743200" algn="l" defTabSz="457200" rtl="0" eaLnBrk="1" latinLnBrk="0" hangingPunct="1">
      <a:defRPr kern="1200">
        <a:solidFill>
          <a:schemeClr val="tx1"/>
        </a:solidFill>
        <a:latin typeface="Arial" pitchFamily="-65" charset="0"/>
        <a:ea typeface="+mn-ea"/>
        <a:cs typeface="+mn-cs"/>
      </a:defRPr>
    </a:lvl7pPr>
    <a:lvl8pPr marL="3200400" algn="l" defTabSz="457200" rtl="0" eaLnBrk="1" latinLnBrk="0" hangingPunct="1">
      <a:defRPr kern="1200">
        <a:solidFill>
          <a:schemeClr val="tx1"/>
        </a:solidFill>
        <a:latin typeface="Arial" pitchFamily="-65" charset="0"/>
        <a:ea typeface="+mn-ea"/>
        <a:cs typeface="+mn-cs"/>
      </a:defRPr>
    </a:lvl8pPr>
    <a:lvl9pPr marL="3657600" algn="l" defTabSz="457200" rtl="0" eaLnBrk="1" latinLnBrk="0" hangingPunct="1">
      <a:defRPr kern="1200">
        <a:solidFill>
          <a:schemeClr val="tx1"/>
        </a:solidFill>
        <a:latin typeface="Arial" pitchFamily="-65"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FF0000"/>
    <a:srgbClr val="9900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2" autoAdjust="0"/>
    <p:restoredTop sz="94590" autoAdjust="0"/>
  </p:normalViewPr>
  <p:slideViewPr>
    <p:cSldViewPr>
      <p:cViewPr varScale="1">
        <p:scale>
          <a:sx n="84" d="100"/>
          <a:sy n="84" d="100"/>
        </p:scale>
        <p:origin x="-120" y="-744"/>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1" Type="http://schemas.openxmlformats.org/officeDocument/2006/relationships/slide" Target="slides/slide2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C697CC8-DE70-9140-9F52-EF081617E37B}" type="datetimeFigureOut">
              <a:rPr lang="en-US" smtClean="0"/>
              <a:pPr/>
              <a:t>11/11/2011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3FD2D0D-191E-E44C-996B-AC3310359F7D}" type="slidenum">
              <a:rPr lang="en-US" smtClean="0"/>
              <a:pPr/>
              <a:t>‹#›</a:t>
            </a:fld>
            <a:endParaRPr lang="en-US"/>
          </a:p>
        </p:txBody>
      </p:sp>
    </p:spTree>
    <p:extLst>
      <p:ext uri="{BB962C8B-B14F-4D97-AF65-F5344CB8AC3E}">
        <p14:creationId xmlns:p14="http://schemas.microsoft.com/office/powerpoint/2010/main" val="66020395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036CE36-0872-2F4D-B362-E22EB214A3F1}" type="slidenum">
              <a:rPr lang="en-US"/>
              <a:pPr/>
              <a:t>‹#›</a:t>
            </a:fld>
            <a:endParaRPr lang="en-US"/>
          </a:p>
        </p:txBody>
      </p:sp>
    </p:spTree>
    <p:extLst>
      <p:ext uri="{BB962C8B-B14F-4D97-AF65-F5344CB8AC3E}">
        <p14:creationId xmlns:p14="http://schemas.microsoft.com/office/powerpoint/2010/main" val="378480294"/>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pitchFamily="-65" charset="0"/>
        <a:ea typeface="+mn-ea"/>
        <a:cs typeface="+mn-cs"/>
      </a:defRPr>
    </a:lvl1pPr>
    <a:lvl2pPr marL="457200" algn="l" rtl="0" fontAlgn="base">
      <a:spcBef>
        <a:spcPct val="30000"/>
      </a:spcBef>
      <a:spcAft>
        <a:spcPct val="0"/>
      </a:spcAft>
      <a:defRPr sz="1200" kern="1200">
        <a:solidFill>
          <a:schemeClr val="tx1"/>
        </a:solidFill>
        <a:latin typeface="Arial" pitchFamily="-65" charset="0"/>
        <a:ea typeface="ＭＳ Ｐゴシック" pitchFamily="-65" charset="-128"/>
        <a:cs typeface="+mn-cs"/>
      </a:defRPr>
    </a:lvl2pPr>
    <a:lvl3pPr marL="914400" algn="l" rtl="0" fontAlgn="base">
      <a:spcBef>
        <a:spcPct val="30000"/>
      </a:spcBef>
      <a:spcAft>
        <a:spcPct val="0"/>
      </a:spcAft>
      <a:defRPr sz="1200" kern="1200">
        <a:solidFill>
          <a:schemeClr val="tx1"/>
        </a:solidFill>
        <a:latin typeface="Arial" pitchFamily="-65" charset="0"/>
        <a:ea typeface="ＭＳ Ｐゴシック" pitchFamily="-65" charset="-128"/>
        <a:cs typeface="+mn-cs"/>
      </a:defRPr>
    </a:lvl3pPr>
    <a:lvl4pPr marL="1371600" algn="l" rtl="0" fontAlgn="base">
      <a:spcBef>
        <a:spcPct val="30000"/>
      </a:spcBef>
      <a:spcAft>
        <a:spcPct val="0"/>
      </a:spcAft>
      <a:defRPr sz="1200" kern="1200">
        <a:solidFill>
          <a:schemeClr val="tx1"/>
        </a:solidFill>
        <a:latin typeface="Arial" pitchFamily="-65" charset="0"/>
        <a:ea typeface="ＭＳ Ｐゴシック" pitchFamily="-65" charset="-128"/>
        <a:cs typeface="+mn-cs"/>
      </a:defRPr>
    </a:lvl4pPr>
    <a:lvl5pPr marL="1828800" algn="l" rtl="0" fontAlgn="base">
      <a:spcBef>
        <a:spcPct val="30000"/>
      </a:spcBef>
      <a:spcAft>
        <a:spcPct val="0"/>
      </a:spcAft>
      <a:defRPr sz="1200" kern="1200">
        <a:solidFill>
          <a:schemeClr val="tx1"/>
        </a:solidFill>
        <a:latin typeface="Arial"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91E3B1-57E6-F144-B5D9-E32E2ED2AA4D}" type="slidenum">
              <a:rPr lang="en-US"/>
              <a:pPr/>
              <a:t>3</a:t>
            </a:fld>
            <a:endParaRPr lang="en-US"/>
          </a:p>
        </p:txBody>
      </p:sp>
      <p:sp>
        <p:nvSpPr>
          <p:cNvPr id="316418" name="Rectangle 2"/>
          <p:cNvSpPr>
            <a:spLocks noGrp="1" noRot="1" noChangeAspect="1" noChangeArrowheads="1" noTextEdit="1"/>
          </p:cNvSpPr>
          <p:nvPr>
            <p:ph type="sldImg"/>
          </p:nvPr>
        </p:nvSpPr>
        <p:spPr>
          <a:ln/>
        </p:spPr>
      </p:sp>
      <p:sp>
        <p:nvSpPr>
          <p:cNvPr id="316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F813D4-30B1-DB45-BC07-BEE0D6210BD6}" type="slidenum">
              <a:rPr lang="en-GB"/>
              <a:pPr/>
              <a:t>21</a:t>
            </a:fld>
            <a:endParaRPr lang="en-GB"/>
          </a:p>
        </p:txBody>
      </p:sp>
      <p:sp>
        <p:nvSpPr>
          <p:cNvPr id="2570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57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10730">
              <a:defRPr sz="3700">
                <a:solidFill>
                  <a:schemeClr val="tx2"/>
                </a:solidFill>
                <a:latin typeface="Tahoma" charset="0"/>
                <a:ea typeface="ＭＳ Ｐゴシック" charset="0"/>
                <a:cs typeface="ＭＳ Ｐゴシック" charset="0"/>
              </a:defRPr>
            </a:lvl1pPr>
            <a:lvl2pPr marL="35014775" indent="-34592734" defTabSz="710730">
              <a:defRPr sz="3700">
                <a:solidFill>
                  <a:schemeClr val="tx2"/>
                </a:solidFill>
                <a:latin typeface="Tahoma" charset="0"/>
                <a:ea typeface="ＭＳ Ｐゴシック" charset="0"/>
              </a:defRPr>
            </a:lvl2pPr>
            <a:lvl3pPr>
              <a:defRPr sz="3700">
                <a:solidFill>
                  <a:schemeClr val="tx2"/>
                </a:solidFill>
                <a:latin typeface="Tahoma" charset="0"/>
                <a:ea typeface="ＭＳ Ｐゴシック" charset="0"/>
              </a:defRPr>
            </a:lvl3pPr>
            <a:lvl4pPr>
              <a:defRPr sz="3700">
                <a:solidFill>
                  <a:schemeClr val="tx2"/>
                </a:solidFill>
                <a:latin typeface="Tahoma" charset="0"/>
                <a:ea typeface="ＭＳ Ｐゴシック" charset="0"/>
              </a:defRPr>
            </a:lvl4pPr>
            <a:lvl5pPr>
              <a:defRPr sz="3700">
                <a:solidFill>
                  <a:schemeClr val="tx2"/>
                </a:solidFill>
                <a:latin typeface="Tahoma" charset="0"/>
                <a:ea typeface="ＭＳ Ｐゴシック" charset="0"/>
              </a:defRPr>
            </a:lvl5pPr>
            <a:lvl6pPr marL="422041" eaLnBrk="0" fontAlgn="base" hangingPunct="0">
              <a:spcBef>
                <a:spcPct val="20000"/>
              </a:spcBef>
              <a:spcAft>
                <a:spcPct val="0"/>
              </a:spcAft>
              <a:defRPr sz="3700">
                <a:solidFill>
                  <a:schemeClr val="tx2"/>
                </a:solidFill>
                <a:latin typeface="Tahoma" charset="0"/>
                <a:ea typeface="ＭＳ Ｐゴシック" charset="0"/>
              </a:defRPr>
            </a:lvl6pPr>
            <a:lvl7pPr marL="844083" eaLnBrk="0" fontAlgn="base" hangingPunct="0">
              <a:spcBef>
                <a:spcPct val="20000"/>
              </a:spcBef>
              <a:spcAft>
                <a:spcPct val="0"/>
              </a:spcAft>
              <a:defRPr sz="3700">
                <a:solidFill>
                  <a:schemeClr val="tx2"/>
                </a:solidFill>
                <a:latin typeface="Tahoma" charset="0"/>
                <a:ea typeface="ＭＳ Ｐゴシック" charset="0"/>
              </a:defRPr>
            </a:lvl7pPr>
            <a:lvl8pPr marL="1266124" eaLnBrk="0" fontAlgn="base" hangingPunct="0">
              <a:spcBef>
                <a:spcPct val="20000"/>
              </a:spcBef>
              <a:spcAft>
                <a:spcPct val="0"/>
              </a:spcAft>
              <a:defRPr sz="3700">
                <a:solidFill>
                  <a:schemeClr val="tx2"/>
                </a:solidFill>
                <a:latin typeface="Tahoma" charset="0"/>
                <a:ea typeface="ＭＳ Ｐゴシック" charset="0"/>
              </a:defRPr>
            </a:lvl8pPr>
            <a:lvl9pPr marL="1688165" eaLnBrk="0" fontAlgn="base" hangingPunct="0">
              <a:spcBef>
                <a:spcPct val="20000"/>
              </a:spcBef>
              <a:spcAft>
                <a:spcPct val="0"/>
              </a:spcAft>
              <a:defRPr sz="3700">
                <a:solidFill>
                  <a:schemeClr val="tx2"/>
                </a:solidFill>
                <a:latin typeface="Tahoma" charset="0"/>
                <a:ea typeface="ＭＳ Ｐゴシック" charset="0"/>
              </a:defRPr>
            </a:lvl9pPr>
          </a:lstStyle>
          <a:p>
            <a:fld id="{238C34CB-5D42-B14C-A32D-7BC0B6E8782E}" type="datetime1">
              <a:rPr lang="en-GB" sz="1000">
                <a:solidFill>
                  <a:schemeClr val="tx1"/>
                </a:solidFill>
                <a:latin typeface="Times New Roman" charset="0"/>
              </a:rPr>
              <a:pPr/>
              <a:t>11/11/2011</a:t>
            </a:fld>
            <a:endParaRPr lang="en-GB" sz="1000">
              <a:solidFill>
                <a:schemeClr val="tx1"/>
              </a:solidFill>
              <a:latin typeface="Times New Roman" charset="0"/>
            </a:endParaRPr>
          </a:p>
        </p:txBody>
      </p:sp>
      <p:sp>
        <p:nvSpPr>
          <p:cNvPr id="156675"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10730">
              <a:defRPr sz="3700">
                <a:solidFill>
                  <a:schemeClr val="tx2"/>
                </a:solidFill>
                <a:latin typeface="Tahoma" charset="0"/>
                <a:ea typeface="ＭＳ Ｐゴシック" charset="0"/>
                <a:cs typeface="ＭＳ Ｐゴシック" charset="0"/>
              </a:defRPr>
            </a:lvl1pPr>
            <a:lvl2pPr marL="35014775" indent="-34592734" defTabSz="710730">
              <a:defRPr sz="3700">
                <a:solidFill>
                  <a:schemeClr val="tx2"/>
                </a:solidFill>
                <a:latin typeface="Tahoma" charset="0"/>
                <a:ea typeface="ＭＳ Ｐゴシック" charset="0"/>
              </a:defRPr>
            </a:lvl2pPr>
            <a:lvl3pPr>
              <a:defRPr sz="3700">
                <a:solidFill>
                  <a:schemeClr val="tx2"/>
                </a:solidFill>
                <a:latin typeface="Tahoma" charset="0"/>
                <a:ea typeface="ＭＳ Ｐゴシック" charset="0"/>
              </a:defRPr>
            </a:lvl3pPr>
            <a:lvl4pPr>
              <a:defRPr sz="3700">
                <a:solidFill>
                  <a:schemeClr val="tx2"/>
                </a:solidFill>
                <a:latin typeface="Tahoma" charset="0"/>
                <a:ea typeface="ＭＳ Ｐゴシック" charset="0"/>
              </a:defRPr>
            </a:lvl4pPr>
            <a:lvl5pPr>
              <a:defRPr sz="3700">
                <a:solidFill>
                  <a:schemeClr val="tx2"/>
                </a:solidFill>
                <a:latin typeface="Tahoma" charset="0"/>
                <a:ea typeface="ＭＳ Ｐゴシック" charset="0"/>
              </a:defRPr>
            </a:lvl5pPr>
            <a:lvl6pPr marL="422041" eaLnBrk="0" fontAlgn="base" hangingPunct="0">
              <a:spcBef>
                <a:spcPct val="20000"/>
              </a:spcBef>
              <a:spcAft>
                <a:spcPct val="0"/>
              </a:spcAft>
              <a:defRPr sz="3700">
                <a:solidFill>
                  <a:schemeClr val="tx2"/>
                </a:solidFill>
                <a:latin typeface="Tahoma" charset="0"/>
                <a:ea typeface="ＭＳ Ｐゴシック" charset="0"/>
              </a:defRPr>
            </a:lvl6pPr>
            <a:lvl7pPr marL="844083" eaLnBrk="0" fontAlgn="base" hangingPunct="0">
              <a:spcBef>
                <a:spcPct val="20000"/>
              </a:spcBef>
              <a:spcAft>
                <a:spcPct val="0"/>
              </a:spcAft>
              <a:defRPr sz="3700">
                <a:solidFill>
                  <a:schemeClr val="tx2"/>
                </a:solidFill>
                <a:latin typeface="Tahoma" charset="0"/>
                <a:ea typeface="ＭＳ Ｐゴシック" charset="0"/>
              </a:defRPr>
            </a:lvl7pPr>
            <a:lvl8pPr marL="1266124" eaLnBrk="0" fontAlgn="base" hangingPunct="0">
              <a:spcBef>
                <a:spcPct val="20000"/>
              </a:spcBef>
              <a:spcAft>
                <a:spcPct val="0"/>
              </a:spcAft>
              <a:defRPr sz="3700">
                <a:solidFill>
                  <a:schemeClr val="tx2"/>
                </a:solidFill>
                <a:latin typeface="Tahoma" charset="0"/>
                <a:ea typeface="ＭＳ Ｐゴシック" charset="0"/>
              </a:defRPr>
            </a:lvl8pPr>
            <a:lvl9pPr marL="1688165" eaLnBrk="0" fontAlgn="base" hangingPunct="0">
              <a:spcBef>
                <a:spcPct val="20000"/>
              </a:spcBef>
              <a:spcAft>
                <a:spcPct val="0"/>
              </a:spcAft>
              <a:defRPr sz="3700">
                <a:solidFill>
                  <a:schemeClr val="tx2"/>
                </a:solidFill>
                <a:latin typeface="Tahoma" charset="0"/>
                <a:ea typeface="ＭＳ Ｐゴシック" charset="0"/>
              </a:defRPr>
            </a:lvl9pPr>
          </a:lstStyle>
          <a:p>
            <a:fld id="{86880F76-BB6C-174B-89C2-1A2D7251AE29}" type="slidenum">
              <a:rPr lang="en-GB" sz="1000">
                <a:solidFill>
                  <a:schemeClr val="tx1"/>
                </a:solidFill>
                <a:latin typeface="Times New Roman" charset="0"/>
              </a:rPr>
              <a:pPr/>
              <a:t>23</a:t>
            </a:fld>
            <a:endParaRPr lang="en-GB" sz="1000">
              <a:solidFill>
                <a:schemeClr val="tx1"/>
              </a:solidFill>
              <a:latin typeface="Times New Roman" charset="0"/>
            </a:endParaRPr>
          </a:p>
        </p:txBody>
      </p:sp>
      <p:sp>
        <p:nvSpPr>
          <p:cNvPr id="156676" name="Rectangle 2"/>
          <p:cNvSpPr>
            <a:spLocks noGrp="1" noRot="1" noChangeAspect="1" noChangeArrowheads="1" noTextEdit="1"/>
          </p:cNvSpPr>
          <p:nvPr>
            <p:ph type="sldImg"/>
          </p:nvPr>
        </p:nvSpPr>
        <p:spPr>
          <a:ln/>
        </p:spPr>
      </p:sp>
      <p:sp>
        <p:nvSpPr>
          <p:cNvPr id="15667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3657600" y="6477000"/>
            <a:ext cx="2133600" cy="381000"/>
          </a:xfrm>
        </p:spPr>
        <p:txBody>
          <a:bodyPr/>
          <a:lstStyle>
            <a:lvl1pPr>
              <a:defRPr>
                <a:solidFill>
                  <a:schemeClr val="bg1"/>
                </a:solidFill>
              </a:defRPr>
            </a:lvl1pPr>
          </a:lstStyle>
          <a:p>
            <a:endParaRPr lang="en-US" dirty="0"/>
          </a:p>
        </p:txBody>
      </p:sp>
    </p:spTree>
  </p:cSld>
  <p:clrMapOvr>
    <a:masterClrMapping/>
  </p:clrMapOvr>
  <p:transition xmlns:p14="http://schemas.microsoft.com/office/powerpoint/2010/mai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Tree>
  </p:cSld>
  <p:clrMapOvr>
    <a:masterClrMapping/>
  </p:clrMapOvr>
  <p:transition xmlns:p14="http://schemas.microsoft.com/office/powerpoint/2010/mai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Tree>
  </p:cSld>
  <p:clrMapOvr>
    <a:masterClrMapping/>
  </p:clrMapOvr>
  <p:transition xmlns:p14="http://schemas.microsoft.com/office/powerpoint/2010/mai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Tree>
  </p:cSld>
  <p:clrMapOvr>
    <a:masterClrMapping/>
  </p:clrMapOvr>
  <p:transition xmlns:p14="http://schemas.microsoft.com/office/powerpoint/2010/mai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Tree>
  </p:cSld>
  <p:clrMapOvr>
    <a:masterClrMapping/>
  </p:clrMapOvr>
  <p:transition xmlns:p14="http://schemas.microsoft.com/office/powerpoint/2010/mai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Tree>
  </p:cSld>
  <p:clrMapOvr>
    <a:masterClrMapping/>
  </p:clrMapOvr>
  <p:transition xmlns:p14="http://schemas.microsoft.com/office/powerpoint/2010/mai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Tree>
  </p:cSld>
  <p:clrMapOvr>
    <a:masterClrMapping/>
  </p:clrMapOvr>
  <p:transition xmlns:p14="http://schemas.microsoft.com/office/powerpoint/2010/mai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3965575" cy="39211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Tree>
  </p:cSld>
  <p:clrMapOvr>
    <a:masterClrMapping/>
  </p:clrMapOvr>
  <p:transition xmlns:p14="http://schemas.microsoft.com/office/powerpoint/2010/mai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Tree>
  </p:cSld>
  <p:clrMapOvr>
    <a:masterClrMapping/>
  </p:clrMapOvr>
  <p:transition xmlns:p14="http://schemas.microsoft.com/office/powerpoint/2010/mai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1676400"/>
            <a:ext cx="5111750" cy="4449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Text Placeholder 3"/>
          <p:cNvSpPr>
            <a:spLocks noGrp="1"/>
          </p:cNvSpPr>
          <p:nvPr>
            <p:ph type="body" sz="half" idx="2"/>
          </p:nvPr>
        </p:nvSpPr>
        <p:spPr>
          <a:xfrm>
            <a:off x="457200" y="1676400"/>
            <a:ext cx="3008313" cy="4449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1"/>
          </p:nvPr>
        </p:nvSpPr>
        <p:spPr>
          <a:xfrm>
            <a:off x="5105400" y="5410200"/>
            <a:ext cx="2133600" cy="476250"/>
          </a:xfrm>
          <a:prstGeom prst="rect">
            <a:avLst/>
          </a:prstGeom>
        </p:spPr>
        <p:txBody>
          <a:bodyPr/>
          <a:lstStyle>
            <a:lvl1pPr>
              <a:defRPr smtClean="0"/>
            </a:lvl1pPr>
          </a:lstStyle>
          <a:p>
            <a:fld id="{9546ECAC-3B7D-7B47-BB51-FA59818F3482}" type="slidenum">
              <a:rPr lang="en-US"/>
              <a:pPr/>
              <a:t>‹#›</a:t>
            </a:fld>
            <a:endParaRPr lang="en-US"/>
          </a:p>
        </p:txBody>
      </p:sp>
    </p:spTree>
  </p:cSld>
  <p:clrMapOvr>
    <a:masterClrMapping/>
  </p:clrMapOvr>
  <p:transition xmlns:p14="http://schemas.microsoft.com/office/powerpoint/2010/mai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Tree>
  </p:cSld>
  <p:clrMapOvr>
    <a:masterClrMapping/>
  </p:clrMapOvr>
  <p:transition xmlns:p14="http://schemas.microsoft.com/office/powerpoint/2010/main">
    <p:wipe dir="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FFFCC"/>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04800"/>
            <a:ext cx="5638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US"/>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1028" name="Rectangle 4"/>
          <p:cNvSpPr>
            <a:spLocks noGrp="1" noChangeArrowheads="1"/>
          </p:cNvSpPr>
          <p:nvPr>
            <p:ph type="dt" sz="half" idx="2"/>
          </p:nvPr>
        </p:nvSpPr>
        <p:spPr bwMode="auto">
          <a:xfrm>
            <a:off x="3733800" y="6477000"/>
            <a:ext cx="2133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defRPr>
            </a:lvl1pPr>
          </a:lstStyle>
          <a:p>
            <a:endParaRPr lang="en-US" dirty="0"/>
          </a:p>
        </p:txBody>
      </p:sp>
      <p:sp>
        <p:nvSpPr>
          <p:cNvPr id="1034" name="Rectangle 10"/>
          <p:cNvSpPr>
            <a:spLocks noChangeArrowheads="1"/>
          </p:cNvSpPr>
          <p:nvPr/>
        </p:nvSpPr>
        <p:spPr bwMode="auto">
          <a:xfrm>
            <a:off x="762000" y="1371600"/>
            <a:ext cx="8382000" cy="152400"/>
          </a:xfrm>
          <a:prstGeom prst="rect">
            <a:avLst/>
          </a:prstGeom>
          <a:gradFill rotWithShape="0">
            <a:gsLst>
              <a:gs pos="0">
                <a:srgbClr val="0066FF"/>
              </a:gs>
              <a:gs pos="100000">
                <a:srgbClr val="FFCC66"/>
              </a:gs>
            </a:gsLst>
            <a:lin ang="0" scaled="1"/>
          </a:gradFill>
          <a:ln w="9525">
            <a:noFill/>
            <a:miter lim="800000"/>
            <a:headEnd/>
            <a:tailEnd/>
          </a:ln>
          <a:effectLst/>
        </p:spPr>
        <p:txBody>
          <a:bodyPr wrap="none" lIns="90488" tIns="44450" rIns="90488" bIns="44450" anchor="ctr">
            <a:prstTxWarp prst="textNoShape">
              <a:avLst/>
            </a:prstTxWarp>
          </a:bodyPr>
          <a:lstStyle/>
          <a:p>
            <a:pPr defTabSz="762000" eaLnBrk="0" hangingPunct="0">
              <a:spcBef>
                <a:spcPct val="50000"/>
              </a:spcBef>
            </a:pPr>
            <a:endParaRPr lang="en-US" sz="2400">
              <a:latin typeface="Times New Roman" pitchFamily="-65" charset="0"/>
            </a:endParaRPr>
          </a:p>
        </p:txBody>
      </p:sp>
      <p:sp>
        <p:nvSpPr>
          <p:cNvPr id="1037" name="Text Box 13"/>
          <p:cNvSpPr txBox="1">
            <a:spLocks noChangeArrowheads="1"/>
          </p:cNvSpPr>
          <p:nvPr/>
        </p:nvSpPr>
        <p:spPr bwMode="auto">
          <a:xfrm>
            <a:off x="3733800" y="6553200"/>
            <a:ext cx="2016125" cy="3048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400">
                <a:solidFill>
                  <a:schemeClr val="bg1"/>
                </a:solidFill>
              </a:rPr>
              <a:t>Event</a:t>
            </a:r>
          </a:p>
        </p:txBody>
      </p:sp>
      <p:pic>
        <p:nvPicPr>
          <p:cNvPr id="1038" name="Picture 14"/>
          <p:cNvPicPr>
            <a:picLocks noChangeAspect="1" noChangeArrowheads="1"/>
          </p:cNvPicPr>
          <p:nvPr/>
        </p:nvPicPr>
        <p:blipFill>
          <a:blip r:embed="rId13"/>
          <a:srcRect/>
          <a:stretch>
            <a:fillRect/>
          </a:stretch>
        </p:blipFill>
        <p:spPr bwMode="auto">
          <a:xfrm>
            <a:off x="0" y="6453188"/>
            <a:ext cx="9144000" cy="404812"/>
          </a:xfrm>
          <a:prstGeom prst="rect">
            <a:avLst/>
          </a:prstGeom>
          <a:noFill/>
          <a:ln w="9525">
            <a:noFill/>
            <a:miter lim="800000"/>
            <a:headEnd/>
            <a:tailEnd/>
          </a:ln>
          <a:effectLst/>
        </p:spPr>
      </p:pic>
      <p:pic>
        <p:nvPicPr>
          <p:cNvPr id="10" name="Picture 7" descr="electronics_computer_science_cmyk.eps"/>
          <p:cNvPicPr>
            <a:picLocks noChangeAspect="1"/>
          </p:cNvPicPr>
          <p:nvPr/>
        </p:nvPicPr>
        <p:blipFill>
          <a:blip r:embed="rId14"/>
          <a:srcRect/>
          <a:stretch>
            <a:fillRect/>
          </a:stretch>
        </p:blipFill>
        <p:spPr bwMode="auto">
          <a:xfrm>
            <a:off x="6248400" y="152400"/>
            <a:ext cx="2705100" cy="1076325"/>
          </a:xfrm>
          <a:prstGeom prst="rect">
            <a:avLst/>
          </a:prstGeom>
          <a:noFill/>
          <a:ln w="9525">
            <a:noFill/>
            <a:miter lim="800000"/>
            <a:headEnd/>
            <a:tailEnd/>
          </a:ln>
        </p:spPr>
      </p:pic>
      <p:sp>
        <p:nvSpPr>
          <p:cNvPr id="11" name="Slide Number Placeholder 4"/>
          <p:cNvSpPr txBox="1">
            <a:spLocks/>
          </p:cNvSpPr>
          <p:nvPr/>
        </p:nvSpPr>
        <p:spPr bwMode="auto">
          <a:xfrm>
            <a:off x="7010400" y="6534150"/>
            <a:ext cx="2133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mtClean="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22637C8-7EFE-A447-BDC5-C74C6EDE5322}" type="slidenum">
              <a:rPr kumimoji="0" lang="en-US" sz="1400" b="0" i="0" u="none" strike="noStrike" kern="1200" cap="none" spc="0" normalizeH="0" baseline="0" noProof="0" smtClean="0">
                <a:ln>
                  <a:noFill/>
                </a:ln>
                <a:solidFill>
                  <a:schemeClr val="bg1"/>
                </a:solidFill>
                <a:effectLst/>
                <a:uLnTx/>
                <a:uFillTx/>
                <a:latin typeface="Arial" pitchFamily="-65"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chemeClr val="bg1"/>
              </a:solidFill>
              <a:effectLst/>
              <a:uLnTx/>
              <a:uFillTx/>
              <a:latin typeface="Arial" pitchFamily="-65" charset="0"/>
              <a:ea typeface="+mn-ea"/>
              <a:cs typeface="+mn-cs"/>
            </a:endParaRPr>
          </a:p>
        </p:txBody>
      </p:sp>
    </p:spTree>
  </p:cSld>
  <p:clrMap bg1="lt1" tx1="dk1" bg2="lt2" tx2="dk2" accent1="accent1" accent2="accent2" accent3="accent3" accent4="accent4" accent5="accent5" accent6="accent6" hlink="hlink" folHlink="folHlink"/>
  <p:sldLayoutIdLst>
    <p:sldLayoutId id="2147483654" r:id="rId1"/>
    <p:sldLayoutId id="2147483660" r:id="rId2"/>
    <p:sldLayoutId id="2147483649" r:id="rId3"/>
    <p:sldLayoutId id="2147483650" r:id="rId4"/>
    <p:sldLayoutId id="2147483652" r:id="rId5"/>
    <p:sldLayoutId id="2147483653" r:id="rId6"/>
    <p:sldLayoutId id="2147483655" r:id="rId7"/>
    <p:sldLayoutId id="2147483656" r:id="rId8"/>
    <p:sldLayoutId id="2147483657" r:id="rId9"/>
    <p:sldLayoutId id="2147483658" r:id="rId10"/>
    <p:sldLayoutId id="2147483659" r:id="rId11"/>
  </p:sldLayoutIdLst>
  <p:transition xmlns:p14="http://schemas.microsoft.com/office/powerpoint/2010/main">
    <p:wipe dir="r"/>
  </p:transition>
  <p:hf sldNum="0" hdr="0" ftr="0" dt="0"/>
  <p:txStyles>
    <p:titleStyle>
      <a:lvl1pPr algn="l" rtl="0" eaLnBrk="1" fontAlgn="base" hangingPunct="1">
        <a:spcBef>
          <a:spcPct val="0"/>
        </a:spcBef>
        <a:spcAft>
          <a:spcPct val="0"/>
        </a:spcAft>
        <a:defRPr sz="2800" b="1">
          <a:solidFill>
            <a:schemeClr val="accent2"/>
          </a:solidFill>
          <a:latin typeface="+mj-lt"/>
          <a:ea typeface="+mj-ea"/>
          <a:cs typeface="+mj-cs"/>
        </a:defRPr>
      </a:lvl1pPr>
      <a:lvl2pPr algn="l" rtl="0" eaLnBrk="1" fontAlgn="base" hangingPunct="1">
        <a:spcBef>
          <a:spcPct val="0"/>
        </a:spcBef>
        <a:spcAft>
          <a:spcPct val="0"/>
        </a:spcAft>
        <a:defRPr sz="2800" b="1">
          <a:solidFill>
            <a:schemeClr val="accent2"/>
          </a:solidFill>
          <a:latin typeface="Tahoma" pitchFamily="-65" charset="0"/>
        </a:defRPr>
      </a:lvl2pPr>
      <a:lvl3pPr algn="l" rtl="0" eaLnBrk="1" fontAlgn="base" hangingPunct="1">
        <a:spcBef>
          <a:spcPct val="0"/>
        </a:spcBef>
        <a:spcAft>
          <a:spcPct val="0"/>
        </a:spcAft>
        <a:defRPr sz="2800" b="1">
          <a:solidFill>
            <a:schemeClr val="accent2"/>
          </a:solidFill>
          <a:latin typeface="Tahoma" pitchFamily="-65" charset="0"/>
        </a:defRPr>
      </a:lvl3pPr>
      <a:lvl4pPr algn="l" rtl="0" eaLnBrk="1" fontAlgn="base" hangingPunct="1">
        <a:spcBef>
          <a:spcPct val="0"/>
        </a:spcBef>
        <a:spcAft>
          <a:spcPct val="0"/>
        </a:spcAft>
        <a:defRPr sz="2800" b="1">
          <a:solidFill>
            <a:schemeClr val="accent2"/>
          </a:solidFill>
          <a:latin typeface="Tahoma" pitchFamily="-65" charset="0"/>
        </a:defRPr>
      </a:lvl4pPr>
      <a:lvl5pPr algn="l" rtl="0" eaLnBrk="1" fontAlgn="base" hangingPunct="1">
        <a:spcBef>
          <a:spcPct val="0"/>
        </a:spcBef>
        <a:spcAft>
          <a:spcPct val="0"/>
        </a:spcAft>
        <a:defRPr sz="2800" b="1">
          <a:solidFill>
            <a:schemeClr val="accent2"/>
          </a:solidFill>
          <a:latin typeface="Tahoma" pitchFamily="-65" charset="0"/>
        </a:defRPr>
      </a:lvl5pPr>
      <a:lvl6pPr marL="457200" algn="l" rtl="0" eaLnBrk="1" fontAlgn="base" hangingPunct="1">
        <a:spcBef>
          <a:spcPct val="0"/>
        </a:spcBef>
        <a:spcAft>
          <a:spcPct val="0"/>
        </a:spcAft>
        <a:defRPr sz="2800" b="1">
          <a:solidFill>
            <a:schemeClr val="accent2"/>
          </a:solidFill>
          <a:latin typeface="Tahoma" pitchFamily="-65" charset="0"/>
        </a:defRPr>
      </a:lvl6pPr>
      <a:lvl7pPr marL="914400" algn="l" rtl="0" eaLnBrk="1" fontAlgn="base" hangingPunct="1">
        <a:spcBef>
          <a:spcPct val="0"/>
        </a:spcBef>
        <a:spcAft>
          <a:spcPct val="0"/>
        </a:spcAft>
        <a:defRPr sz="2800" b="1">
          <a:solidFill>
            <a:schemeClr val="accent2"/>
          </a:solidFill>
          <a:latin typeface="Tahoma" pitchFamily="-65" charset="0"/>
        </a:defRPr>
      </a:lvl7pPr>
      <a:lvl8pPr marL="1371600" algn="l" rtl="0" eaLnBrk="1" fontAlgn="base" hangingPunct="1">
        <a:spcBef>
          <a:spcPct val="0"/>
        </a:spcBef>
        <a:spcAft>
          <a:spcPct val="0"/>
        </a:spcAft>
        <a:defRPr sz="2800" b="1">
          <a:solidFill>
            <a:schemeClr val="accent2"/>
          </a:solidFill>
          <a:latin typeface="Tahoma" pitchFamily="-65" charset="0"/>
        </a:defRPr>
      </a:lvl8pPr>
      <a:lvl9pPr marL="1828800" algn="l" rtl="0" eaLnBrk="1" fontAlgn="base" hangingPunct="1">
        <a:spcBef>
          <a:spcPct val="0"/>
        </a:spcBef>
        <a:spcAft>
          <a:spcPct val="0"/>
        </a:spcAft>
        <a:defRPr sz="2800" b="1">
          <a:solidFill>
            <a:schemeClr val="accent2"/>
          </a:solidFill>
          <a:latin typeface="Tahoma" pitchFamily="-65" charset="0"/>
        </a:defRPr>
      </a:lvl9pPr>
    </p:titleStyle>
    <p:bodyStyle>
      <a:lvl1pPr marL="342900" indent="-342900" algn="l" rtl="0" eaLnBrk="1" fontAlgn="base" hangingPunct="1">
        <a:spcBef>
          <a:spcPct val="20000"/>
        </a:spcBef>
        <a:spcAft>
          <a:spcPct val="0"/>
        </a:spcAft>
        <a:buChar char="•"/>
        <a:defRPr sz="2000">
          <a:solidFill>
            <a:schemeClr val="accent2"/>
          </a:solidFill>
          <a:latin typeface="+mn-lt"/>
          <a:ea typeface="+mn-ea"/>
          <a:cs typeface="+mn-cs"/>
        </a:defRPr>
      </a:lvl1pPr>
      <a:lvl2pPr marL="742950" indent="-285750" algn="l" rtl="0" eaLnBrk="1" fontAlgn="base" hangingPunct="1">
        <a:spcBef>
          <a:spcPct val="20000"/>
        </a:spcBef>
        <a:spcAft>
          <a:spcPct val="0"/>
        </a:spcAft>
        <a:buChar char="–"/>
        <a:defRPr>
          <a:solidFill>
            <a:schemeClr val="accent2"/>
          </a:solidFill>
          <a:latin typeface="+mn-lt"/>
          <a:ea typeface="ＭＳ Ｐゴシック" pitchFamily="-65" charset="-128"/>
        </a:defRPr>
      </a:lvl2pPr>
      <a:lvl3pPr marL="1143000" indent="-228600" algn="l" rtl="0" eaLnBrk="1" fontAlgn="base" hangingPunct="1">
        <a:spcBef>
          <a:spcPct val="20000"/>
        </a:spcBef>
        <a:spcAft>
          <a:spcPct val="0"/>
        </a:spcAft>
        <a:buChar char="•"/>
        <a:defRPr sz="1600">
          <a:solidFill>
            <a:schemeClr val="accent2"/>
          </a:solidFill>
          <a:latin typeface="+mn-lt"/>
          <a:ea typeface="ＭＳ Ｐゴシック" pitchFamily="-65" charset="-128"/>
        </a:defRPr>
      </a:lvl3pPr>
      <a:lvl4pPr marL="1600200" indent="-228600" algn="l" rtl="0" eaLnBrk="1" fontAlgn="base" hangingPunct="1">
        <a:spcBef>
          <a:spcPct val="20000"/>
        </a:spcBef>
        <a:spcAft>
          <a:spcPct val="0"/>
        </a:spcAft>
        <a:buChar char="–"/>
        <a:defRPr sz="1400">
          <a:solidFill>
            <a:schemeClr val="accent2"/>
          </a:solidFill>
          <a:latin typeface="+mn-lt"/>
          <a:ea typeface="ＭＳ Ｐゴシック" pitchFamily="-65" charset="-128"/>
        </a:defRPr>
      </a:lvl4pPr>
      <a:lvl5pPr marL="2057400" indent="-228600" algn="l" rtl="0" eaLnBrk="1" fontAlgn="base" hangingPunct="1">
        <a:spcBef>
          <a:spcPct val="20000"/>
        </a:spcBef>
        <a:spcAft>
          <a:spcPct val="0"/>
        </a:spcAft>
        <a:buChar char="»"/>
        <a:defRPr sz="1200">
          <a:solidFill>
            <a:schemeClr val="accent2"/>
          </a:solidFill>
          <a:latin typeface="+mn-lt"/>
          <a:ea typeface="ＭＳ Ｐゴシック" pitchFamily="-65" charset="-128"/>
        </a:defRPr>
      </a:lvl5pPr>
      <a:lvl6pPr marL="2514600" indent="-228600" algn="l" rtl="0" eaLnBrk="1" fontAlgn="base" hangingPunct="1">
        <a:spcBef>
          <a:spcPct val="20000"/>
        </a:spcBef>
        <a:spcAft>
          <a:spcPct val="0"/>
        </a:spcAft>
        <a:buChar char="»"/>
        <a:defRPr sz="1200">
          <a:solidFill>
            <a:schemeClr val="accent2"/>
          </a:solidFill>
          <a:latin typeface="+mn-lt"/>
          <a:ea typeface="ＭＳ Ｐゴシック" pitchFamily="-65" charset="-128"/>
        </a:defRPr>
      </a:lvl6pPr>
      <a:lvl7pPr marL="2971800" indent="-228600" algn="l" rtl="0" eaLnBrk="1" fontAlgn="base" hangingPunct="1">
        <a:spcBef>
          <a:spcPct val="20000"/>
        </a:spcBef>
        <a:spcAft>
          <a:spcPct val="0"/>
        </a:spcAft>
        <a:buChar char="»"/>
        <a:defRPr sz="1200">
          <a:solidFill>
            <a:schemeClr val="accent2"/>
          </a:solidFill>
          <a:latin typeface="+mn-lt"/>
          <a:ea typeface="ＭＳ Ｐゴシック" pitchFamily="-65" charset="-128"/>
        </a:defRPr>
      </a:lvl7pPr>
      <a:lvl8pPr marL="3429000" indent="-228600" algn="l" rtl="0" eaLnBrk="1" fontAlgn="base" hangingPunct="1">
        <a:spcBef>
          <a:spcPct val="20000"/>
        </a:spcBef>
        <a:spcAft>
          <a:spcPct val="0"/>
        </a:spcAft>
        <a:buChar char="»"/>
        <a:defRPr sz="1200">
          <a:solidFill>
            <a:schemeClr val="accent2"/>
          </a:solidFill>
          <a:latin typeface="+mn-lt"/>
          <a:ea typeface="ＭＳ Ｐゴシック" pitchFamily="-65" charset="-128"/>
        </a:defRPr>
      </a:lvl8pPr>
      <a:lvl9pPr marL="3886200" indent="-228600" algn="l" rtl="0" eaLnBrk="1" fontAlgn="base" hangingPunct="1">
        <a:spcBef>
          <a:spcPct val="20000"/>
        </a:spcBef>
        <a:spcAft>
          <a:spcPct val="0"/>
        </a:spcAft>
        <a:buChar char="»"/>
        <a:defRPr sz="1200">
          <a:solidFill>
            <a:schemeClr val="accent2"/>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hyperlink" Target="http://www.edshare.soton.ac.uk/7716/"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www.edshare.soton.ac.uk/id/document/267279"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soton.ac.uk/library/subjects/ecs/index.html" TargetMode="External"/><Relationship Id="rId4" Type="http://schemas.openxmlformats.org/officeDocument/2006/relationships/hyperlink" Target="http://www.soton.ac.uk/library/subjects/ecs/informationskills.html" TargetMode="External"/><Relationship Id="rId5" Type="http://schemas.openxmlformats.org/officeDocument/2006/relationships/hyperlink" Target="http://www.soton.ac.uk/library/services/newstudents/index.html" TargetMode="External"/><Relationship Id="rId6" Type="http://schemas.openxmlformats.org/officeDocument/2006/relationships/hyperlink" Target="http://www.english.soton.ac.uk/punct.htm" TargetMode="External"/><Relationship Id="rId7" Type="http://schemas.openxmlformats.org/officeDocument/2006/relationships/hyperlink" Target="http://www.academic-skills.soton.ac.uk/" TargetMode="External"/><Relationship Id="rId8" Type="http://schemas.openxmlformats.org/officeDocument/2006/relationships/hyperlink" Target="http://www.ecf.utoronto.ca/~writing/bbieee-help.html" TargetMode="External"/><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png"/><Relationship Id="rId10" Type="http://schemas.openxmlformats.org/officeDocument/2006/relationships/image" Target="../media/image11.png"/><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How to Review</a:t>
            </a:r>
            <a:endParaRPr lang="en-US" dirty="0"/>
          </a:p>
        </p:txBody>
      </p:sp>
      <p:sp>
        <p:nvSpPr>
          <p:cNvPr id="3" name="Subtitle 2"/>
          <p:cNvSpPr>
            <a:spLocks noGrp="1"/>
          </p:cNvSpPr>
          <p:nvPr>
            <p:ph type="subTitle" idx="1"/>
          </p:nvPr>
        </p:nvSpPr>
        <p:spPr>
          <a:xfrm>
            <a:off x="1371600" y="3886200"/>
            <a:ext cx="6400800" cy="1991072"/>
          </a:xfrm>
        </p:spPr>
        <p:txBody>
          <a:bodyPr/>
          <a:lstStyle/>
          <a:p>
            <a:r>
              <a:rPr lang="en-US" b="1" dirty="0"/>
              <a:t>Hugh Davis</a:t>
            </a:r>
          </a:p>
          <a:p>
            <a:r>
              <a:rPr lang="en-US" dirty="0"/>
              <a:t>Learning Societies Lab</a:t>
            </a:r>
          </a:p>
          <a:p>
            <a:r>
              <a:rPr lang="en-US" dirty="0"/>
              <a:t>ECS</a:t>
            </a:r>
          </a:p>
          <a:p>
            <a:r>
              <a:rPr lang="en-US" dirty="0"/>
              <a:t>The University of Southampton, UK</a:t>
            </a:r>
          </a:p>
          <a:p>
            <a:r>
              <a:rPr lang="en-US" dirty="0" err="1"/>
              <a:t>users.ecs.soton.ac.uk</a:t>
            </a:r>
            <a:r>
              <a:rPr lang="en-US" dirty="0"/>
              <a:t>/</a:t>
            </a:r>
            <a:r>
              <a:rPr lang="en-US" dirty="0" err="1"/>
              <a:t>hcd</a:t>
            </a:r>
            <a:endParaRPr lang="en-US" dirty="0"/>
          </a:p>
          <a:p>
            <a:endParaRPr lang="en-US" dirty="0"/>
          </a:p>
        </p:txBody>
      </p:sp>
    </p:spTree>
    <p:extLst>
      <p:ext uri="{BB962C8B-B14F-4D97-AF65-F5344CB8AC3E}">
        <p14:creationId xmlns:p14="http://schemas.microsoft.com/office/powerpoint/2010/main" val="848813030"/>
      </p:ext>
    </p:extLst>
  </p:cSld>
  <p:clrMapOvr>
    <a:masterClrMapping/>
  </p:clrMapOvr>
  <p:transition xmlns:p14="http://schemas.microsoft.com/office/powerpoint/2010/mai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Technical Content (Proposal)</a:t>
            </a:r>
            <a:endParaRPr lang="en-GB" dirty="0"/>
          </a:p>
        </p:txBody>
      </p:sp>
      <p:sp>
        <p:nvSpPr>
          <p:cNvPr id="3" name="Content Placeholder 2"/>
          <p:cNvSpPr>
            <a:spLocks noGrp="1"/>
          </p:cNvSpPr>
          <p:nvPr>
            <p:ph idx="1"/>
          </p:nvPr>
        </p:nvSpPr>
        <p:spPr/>
        <p:txBody>
          <a:bodyPr/>
          <a:lstStyle/>
          <a:p>
            <a:r>
              <a:rPr lang="en-US" dirty="0"/>
              <a:t>the extent to which the work is relevant to this </a:t>
            </a:r>
            <a:r>
              <a:rPr lang="en-US" dirty="0" smtClean="0"/>
              <a:t>call</a:t>
            </a:r>
            <a:endParaRPr lang="en-US" dirty="0"/>
          </a:p>
          <a:p>
            <a:r>
              <a:rPr lang="en-US" dirty="0"/>
              <a:t>the extent to which the </a:t>
            </a:r>
            <a:r>
              <a:rPr lang="en-US" dirty="0" smtClean="0"/>
              <a:t>proposed work </a:t>
            </a:r>
            <a:r>
              <a:rPr lang="en-US" dirty="0"/>
              <a:t>answers a valid research question </a:t>
            </a:r>
          </a:p>
          <a:p>
            <a:r>
              <a:rPr lang="en-US" dirty="0"/>
              <a:t>the degree of significance of proposed outcome</a:t>
            </a:r>
          </a:p>
          <a:p>
            <a:r>
              <a:rPr lang="en-US" dirty="0" smtClean="0"/>
              <a:t>the proposed research </a:t>
            </a:r>
            <a:r>
              <a:rPr lang="en-US" dirty="0"/>
              <a:t>methodology</a:t>
            </a:r>
          </a:p>
          <a:p>
            <a:r>
              <a:rPr lang="en-US" dirty="0" smtClean="0"/>
              <a:t>awareness </a:t>
            </a:r>
            <a:r>
              <a:rPr lang="en-US" dirty="0"/>
              <a:t>of related work </a:t>
            </a:r>
            <a:r>
              <a:rPr lang="en-US" dirty="0" smtClean="0"/>
              <a:t>/state of the art (</a:t>
            </a:r>
            <a:r>
              <a:rPr lang="en-US" dirty="0"/>
              <a:t>including the </a:t>
            </a:r>
            <a:r>
              <a:rPr lang="en-US" dirty="0" smtClean="0"/>
              <a:t>correct </a:t>
            </a:r>
            <a:r>
              <a:rPr lang="en-US" dirty="0"/>
              <a:t>number of appropriate references)</a:t>
            </a:r>
          </a:p>
          <a:p>
            <a:r>
              <a:rPr lang="en-US" dirty="0" smtClean="0"/>
              <a:t>t</a:t>
            </a:r>
            <a:r>
              <a:rPr lang="en-GB" dirty="0" smtClean="0"/>
              <a:t>he experience/expertise of the proposed team / collaboration </a:t>
            </a:r>
          </a:p>
          <a:p>
            <a:r>
              <a:rPr lang="en-GB" dirty="0" smtClean="0"/>
              <a:t>appropriate use of the budget</a:t>
            </a:r>
            <a:endParaRPr lang="en-GB" dirty="0"/>
          </a:p>
        </p:txBody>
      </p:sp>
    </p:spTree>
    <p:extLst>
      <p:ext uri="{BB962C8B-B14F-4D97-AF65-F5344CB8AC3E}">
        <p14:creationId xmlns:p14="http://schemas.microsoft.com/office/powerpoint/2010/main" val="2822033088"/>
      </p:ext>
    </p:extLst>
  </p:cSld>
  <p:clrMapOvr>
    <a:masterClrMapping/>
  </p:clrMapOvr>
  <p:transition xmlns:p14="http://schemas.microsoft.com/office/powerpoint/2010/mai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5" name="TextBox 4"/>
          <p:cNvSpPr txBox="1"/>
          <p:nvPr/>
        </p:nvSpPr>
        <p:spPr>
          <a:xfrm>
            <a:off x="1907704" y="6471408"/>
            <a:ext cx="6946208" cy="369332"/>
          </a:xfrm>
          <a:prstGeom prst="rect">
            <a:avLst/>
          </a:prstGeom>
          <a:noFill/>
        </p:spPr>
        <p:txBody>
          <a:bodyPr wrap="none" rtlCol="0">
            <a:spAutoFit/>
          </a:bodyPr>
          <a:lstStyle/>
          <a:p>
            <a:r>
              <a:rPr lang="en-GB" dirty="0"/>
              <a:t>Taken from </a:t>
            </a:r>
            <a:r>
              <a:rPr lang="en-GB" dirty="0">
                <a:hlinkClick r:id="rId3"/>
              </a:rPr>
              <a:t>http://www.edshare.soton.ac.uk/7716</a:t>
            </a:r>
            <a:r>
              <a:rPr lang="en-GB" dirty="0" smtClean="0">
                <a:hlinkClick r:id="rId3"/>
              </a:rPr>
              <a:t>/</a:t>
            </a:r>
            <a:r>
              <a:rPr lang="en-GB" dirty="0" smtClean="0"/>
              <a:t> Millard and Carr </a:t>
            </a:r>
            <a:endParaRPr lang="en-GB" dirty="0"/>
          </a:p>
        </p:txBody>
      </p:sp>
    </p:spTree>
    <p:extLst>
      <p:ext uri="{BB962C8B-B14F-4D97-AF65-F5344CB8AC3E}">
        <p14:creationId xmlns:p14="http://schemas.microsoft.com/office/powerpoint/2010/main" val="2584447613"/>
      </p:ext>
    </p:extLst>
  </p:cSld>
  <p:clrMapOvr>
    <a:masterClrMapping/>
  </p:clrMapOvr>
  <p:transition xmlns:p14="http://schemas.microsoft.com/office/powerpoint/2010/mai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Writing and Presentation</a:t>
            </a:r>
            <a:endParaRPr lang="en-GB" dirty="0"/>
          </a:p>
        </p:txBody>
      </p:sp>
      <p:sp>
        <p:nvSpPr>
          <p:cNvPr id="3" name="Content Placeholder 2"/>
          <p:cNvSpPr>
            <a:spLocks noGrp="1"/>
          </p:cNvSpPr>
          <p:nvPr>
            <p:ph idx="1"/>
          </p:nvPr>
        </p:nvSpPr>
        <p:spPr/>
        <p:txBody>
          <a:bodyPr/>
          <a:lstStyle/>
          <a:p>
            <a:r>
              <a:rPr lang="en-GB" dirty="0" smtClean="0"/>
              <a:t>Can </a:t>
            </a:r>
            <a:r>
              <a:rPr lang="en-GB" dirty="0"/>
              <a:t>you understand the development of the argument?</a:t>
            </a:r>
          </a:p>
          <a:p>
            <a:r>
              <a:rPr lang="en-GB" dirty="0" smtClean="0"/>
              <a:t>Does </a:t>
            </a:r>
            <a:r>
              <a:rPr lang="en-GB" dirty="0"/>
              <a:t>the abstract describe what you read (and did you know what you were going to read about when you had read the abstract)</a:t>
            </a:r>
          </a:p>
          <a:p>
            <a:r>
              <a:rPr lang="en-GB" dirty="0" smtClean="0"/>
              <a:t>Do </a:t>
            </a:r>
            <a:r>
              <a:rPr lang="en-GB" dirty="0"/>
              <a:t>the intro and conclusions tell a story on their own?</a:t>
            </a:r>
          </a:p>
          <a:p>
            <a:r>
              <a:rPr lang="en-GB" dirty="0" smtClean="0"/>
              <a:t>Have </a:t>
            </a:r>
            <a:r>
              <a:rPr lang="en-GB" dirty="0"/>
              <a:t>the authors kept to the format and length requirements of the publishers?</a:t>
            </a:r>
          </a:p>
          <a:p>
            <a:r>
              <a:rPr lang="en-GB" dirty="0" smtClean="0"/>
              <a:t>Are </a:t>
            </a:r>
            <a:r>
              <a:rPr lang="en-GB" dirty="0"/>
              <a:t>the diagrams and figures readable?</a:t>
            </a:r>
          </a:p>
          <a:p>
            <a:r>
              <a:rPr lang="en-GB" dirty="0" smtClean="0"/>
              <a:t>Are </a:t>
            </a:r>
            <a:r>
              <a:rPr lang="en-GB" dirty="0"/>
              <a:t>the references and citations formatted properly?</a:t>
            </a:r>
          </a:p>
          <a:p>
            <a:r>
              <a:rPr lang="en-GB" dirty="0" smtClean="0"/>
              <a:t>Are </a:t>
            </a:r>
            <a:r>
              <a:rPr lang="en-GB" dirty="0"/>
              <a:t>the references "fully formed"? (Are all the authors listed? Is all the information about the venue that would be needed to retrieve the paper listed? </a:t>
            </a:r>
            <a:r>
              <a:rPr lang="en-GB" sz="1400" dirty="0"/>
              <a:t>The list should not include references to commercial web-sites. Academic Web references should preferably include author, title and date published, and/or date last accessed)</a:t>
            </a:r>
          </a:p>
        </p:txBody>
      </p:sp>
    </p:spTree>
    <p:extLst>
      <p:ext uri="{BB962C8B-B14F-4D97-AF65-F5344CB8AC3E}">
        <p14:creationId xmlns:p14="http://schemas.microsoft.com/office/powerpoint/2010/main" val="1727572504"/>
      </p:ext>
    </p:extLst>
  </p:cSld>
  <p:clrMapOvr>
    <a:masterClrMapping/>
  </p:clrMapOvr>
  <p:transition xmlns:p14="http://schemas.microsoft.com/office/powerpoint/2010/mai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Typos and Corrections</a:t>
            </a:r>
            <a:endParaRPr lang="en-GB" dirty="0"/>
          </a:p>
        </p:txBody>
      </p:sp>
      <p:sp>
        <p:nvSpPr>
          <p:cNvPr id="3" name="Content Placeholder 2"/>
          <p:cNvSpPr>
            <a:spLocks noGrp="1"/>
          </p:cNvSpPr>
          <p:nvPr>
            <p:ph idx="1"/>
          </p:nvPr>
        </p:nvSpPr>
        <p:spPr/>
        <p:txBody>
          <a:bodyPr/>
          <a:lstStyle/>
          <a:p>
            <a:r>
              <a:rPr lang="en-GB" dirty="0" smtClean="0"/>
              <a:t>Here you are acting as a proof reader</a:t>
            </a:r>
          </a:p>
          <a:p>
            <a:r>
              <a:rPr lang="en-GB" dirty="0" smtClean="0"/>
              <a:t>You are listing mistakes that need to be corrected in any publication</a:t>
            </a:r>
          </a:p>
          <a:p>
            <a:r>
              <a:rPr lang="en-GB" dirty="0" smtClean="0"/>
              <a:t>But you are not being paid for this</a:t>
            </a:r>
            <a:endParaRPr lang="en-GB" dirty="0"/>
          </a:p>
          <a:p>
            <a:r>
              <a:rPr lang="en-GB" dirty="0" smtClean="0"/>
              <a:t>If there are lots of corrections (&gt;10?) then I might say</a:t>
            </a:r>
          </a:p>
          <a:p>
            <a:pPr marL="400050" lvl="1" indent="0">
              <a:buNone/>
            </a:pPr>
            <a:r>
              <a:rPr lang="en-GB" dirty="0"/>
              <a:t>"There are multiple typos that need serious attention before </a:t>
            </a:r>
            <a:r>
              <a:rPr lang="en-GB" dirty="0" smtClean="0"/>
              <a:t>publication”</a:t>
            </a:r>
          </a:p>
          <a:p>
            <a:pPr marL="400050" lvl="1" indent="0">
              <a:buNone/>
            </a:pPr>
            <a:r>
              <a:rPr lang="en-GB" dirty="0" smtClean="0"/>
              <a:t>“The final paper will need proof reading by a native English speaker before submission”</a:t>
            </a:r>
          </a:p>
          <a:p>
            <a:pPr marL="400050" lvl="1" indent="0">
              <a:buNone/>
            </a:pPr>
            <a:endParaRPr lang="en-GB" dirty="0" smtClean="0"/>
          </a:p>
        </p:txBody>
      </p:sp>
    </p:spTree>
    <p:extLst>
      <p:ext uri="{BB962C8B-B14F-4D97-AF65-F5344CB8AC3E}">
        <p14:creationId xmlns:p14="http://schemas.microsoft.com/office/powerpoint/2010/main" val="1481220740"/>
      </p:ext>
    </p:extLst>
  </p:cSld>
  <p:clrMapOvr>
    <a:masterClrMapping/>
  </p:clrMapOvr>
  <p:transition xmlns:p14="http://schemas.microsoft.com/office/powerpoint/2010/mai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GB" dirty="0"/>
          </a:p>
        </p:txBody>
      </p:sp>
      <p:sp>
        <p:nvSpPr>
          <p:cNvPr id="3" name="Content Placeholder 2"/>
          <p:cNvSpPr>
            <a:spLocks noGrp="1"/>
          </p:cNvSpPr>
          <p:nvPr>
            <p:ph idx="1"/>
          </p:nvPr>
        </p:nvSpPr>
        <p:spPr/>
        <p:txBody>
          <a:bodyPr/>
          <a:lstStyle/>
          <a:p>
            <a:r>
              <a:rPr lang="en-US" dirty="0"/>
              <a:t>answer the questions </a:t>
            </a:r>
            <a:r>
              <a:rPr lang="en-US" dirty="0" smtClean="0"/>
              <a:t>"</a:t>
            </a:r>
            <a:r>
              <a:rPr lang="en-US" dirty="0"/>
              <a:t>Will it interest people who attend this conference/ read this publication? Why? Who?"</a:t>
            </a:r>
          </a:p>
          <a:p>
            <a:r>
              <a:rPr lang="en-US" dirty="0"/>
              <a:t>justify your overall </a:t>
            </a:r>
            <a:r>
              <a:rPr lang="en-US" dirty="0" smtClean="0"/>
              <a:t>recommendation</a:t>
            </a:r>
          </a:p>
          <a:p>
            <a:endParaRPr lang="en-US" dirty="0"/>
          </a:p>
          <a:p>
            <a:r>
              <a:rPr lang="en-US" dirty="0" smtClean="0"/>
              <a:t>In the case of a research proposal you need to justify your recommendation in terms of significance of the research result that will be obtained and the cost / value for money</a:t>
            </a:r>
          </a:p>
        </p:txBody>
      </p:sp>
    </p:spTree>
    <p:extLst>
      <p:ext uri="{BB962C8B-B14F-4D97-AF65-F5344CB8AC3E}">
        <p14:creationId xmlns:p14="http://schemas.microsoft.com/office/powerpoint/2010/main" val="853970396"/>
      </p:ext>
    </p:extLst>
  </p:cSld>
  <p:clrMapOvr>
    <a:masterClrMapping/>
  </p:clrMapOvr>
  <p:transition xmlns:p14="http://schemas.microsoft.com/office/powerpoint/2010/mai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Overall Recommendations</a:t>
            </a:r>
            <a:endParaRPr lang="en-GB" dirty="0"/>
          </a:p>
        </p:txBody>
      </p:sp>
      <p:sp>
        <p:nvSpPr>
          <p:cNvPr id="3" name="Content Placeholder 2"/>
          <p:cNvSpPr>
            <a:spLocks noGrp="1"/>
          </p:cNvSpPr>
          <p:nvPr>
            <p:ph idx="1"/>
          </p:nvPr>
        </p:nvSpPr>
        <p:spPr/>
        <p:txBody>
          <a:bodyPr/>
          <a:lstStyle/>
          <a:p>
            <a:r>
              <a:rPr lang="en-GB" dirty="0" smtClean="0"/>
              <a:t>This is usually from some tick list e.g.</a:t>
            </a:r>
          </a:p>
          <a:p>
            <a:pPr lvl="3"/>
            <a:r>
              <a:rPr lang="en-GB" dirty="0"/>
              <a:t>Accept in its present form with no revisions</a:t>
            </a:r>
          </a:p>
          <a:p>
            <a:pPr lvl="3"/>
            <a:r>
              <a:rPr lang="en-GB" dirty="0"/>
              <a:t>Accept after minor revisions (re-review unnecessary)</a:t>
            </a:r>
          </a:p>
          <a:p>
            <a:pPr lvl="3"/>
            <a:r>
              <a:rPr lang="en-GB" dirty="0"/>
              <a:t>Accept after major revisions (after re-review)</a:t>
            </a:r>
          </a:p>
          <a:p>
            <a:pPr lvl="3"/>
            <a:r>
              <a:rPr lang="en-GB" dirty="0"/>
              <a:t>Reject but encourage re-submission in another form (</a:t>
            </a:r>
            <a:r>
              <a:rPr lang="en-GB" dirty="0" err="1"/>
              <a:t>e.g</a:t>
            </a:r>
            <a:r>
              <a:rPr lang="en-GB" dirty="0"/>
              <a:t> short paper, poster)</a:t>
            </a:r>
          </a:p>
          <a:p>
            <a:pPr lvl="3"/>
            <a:r>
              <a:rPr lang="en-GB" dirty="0"/>
              <a:t>Reject</a:t>
            </a:r>
          </a:p>
          <a:p>
            <a:r>
              <a:rPr lang="en-GB" dirty="0" smtClean="0"/>
              <a:t>Or</a:t>
            </a:r>
          </a:p>
          <a:p>
            <a:pPr lvl="3"/>
            <a:r>
              <a:rPr lang="en-GB" dirty="0"/>
              <a:t>Excellent - This paper is amongst the best papers I have ever read (short-list for best paper award)</a:t>
            </a:r>
          </a:p>
          <a:p>
            <a:pPr lvl="3"/>
            <a:r>
              <a:rPr lang="en-GB" dirty="0"/>
              <a:t>Very good paper (Consider short listing for best paper award)</a:t>
            </a:r>
          </a:p>
          <a:p>
            <a:pPr lvl="3"/>
            <a:r>
              <a:rPr lang="en-GB" dirty="0"/>
              <a:t>Sound paper - I recommend acceptance </a:t>
            </a:r>
          </a:p>
          <a:p>
            <a:pPr lvl="3"/>
            <a:r>
              <a:rPr lang="en-GB" dirty="0"/>
              <a:t>Borderline - This paper could be accepted if there is room</a:t>
            </a:r>
          </a:p>
          <a:p>
            <a:pPr lvl="3"/>
            <a:r>
              <a:rPr lang="en-GB" dirty="0"/>
              <a:t>Poor - This paper has limited contribution, or the work is not yet ready for publication. I do not believe it should be accepted, but if other reviewers differ, I would not oppose strongly</a:t>
            </a:r>
          </a:p>
          <a:p>
            <a:pPr lvl="3"/>
            <a:r>
              <a:rPr lang="en-GB" dirty="0"/>
              <a:t>Unacceptable - The work makes no contribution or, worse, it is flawed or scurrilous. I believe that publication of this paper would reflect badly on our community. I would strongly oppose any other outcome.</a:t>
            </a:r>
          </a:p>
          <a:p>
            <a:endParaRPr lang="en-GB" dirty="0"/>
          </a:p>
        </p:txBody>
      </p:sp>
    </p:spTree>
    <p:extLst>
      <p:ext uri="{BB962C8B-B14F-4D97-AF65-F5344CB8AC3E}">
        <p14:creationId xmlns:p14="http://schemas.microsoft.com/office/powerpoint/2010/main" val="1310556412"/>
      </p:ext>
    </p:extLst>
  </p:cSld>
  <p:clrMapOvr>
    <a:masterClrMapping/>
  </p:clrMapOvr>
  <p:transition xmlns:p14="http://schemas.microsoft.com/office/powerpoint/2010/mai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the Editors/</a:t>
            </a:r>
            <a:r>
              <a:rPr lang="en-US" dirty="0" smtClean="0"/>
              <a:t>Committee</a:t>
            </a:r>
            <a:endParaRPr lang="en-GB" dirty="0"/>
          </a:p>
        </p:txBody>
      </p:sp>
      <p:sp>
        <p:nvSpPr>
          <p:cNvPr id="3" name="Content Placeholder 2"/>
          <p:cNvSpPr>
            <a:spLocks noGrp="1"/>
          </p:cNvSpPr>
          <p:nvPr>
            <p:ph idx="1"/>
          </p:nvPr>
        </p:nvSpPr>
        <p:spPr/>
        <p:txBody>
          <a:bodyPr/>
          <a:lstStyle/>
          <a:p>
            <a:r>
              <a:rPr lang="en-US" dirty="0" smtClean="0"/>
              <a:t>You may say nothing – but if you do…</a:t>
            </a:r>
          </a:p>
          <a:p>
            <a:pPr lvl="1"/>
            <a:r>
              <a:rPr lang="en-US" dirty="0" smtClean="0"/>
              <a:t>What </a:t>
            </a:r>
            <a:r>
              <a:rPr lang="en-US" dirty="0"/>
              <a:t>is your expertise in the subject area?</a:t>
            </a:r>
          </a:p>
          <a:p>
            <a:pPr lvl="1"/>
            <a:r>
              <a:rPr lang="en-US" dirty="0"/>
              <a:t>Any difficulty you had in conforming to the review form template </a:t>
            </a:r>
          </a:p>
          <a:p>
            <a:pPr lvl="1"/>
            <a:r>
              <a:rPr lang="en-US" dirty="0" smtClean="0"/>
              <a:t>How </a:t>
            </a:r>
            <a:r>
              <a:rPr lang="en-US" dirty="0"/>
              <a:t>confident you are of your views of the paper?</a:t>
            </a:r>
          </a:p>
          <a:p>
            <a:pPr lvl="1"/>
            <a:r>
              <a:rPr lang="en-US" dirty="0"/>
              <a:t>How much time did you put into this review?</a:t>
            </a:r>
          </a:p>
          <a:p>
            <a:pPr lvl="1"/>
            <a:r>
              <a:rPr lang="en-US" dirty="0"/>
              <a:t>Did you actually check any equations and data presented? If not, say </a:t>
            </a:r>
            <a:r>
              <a:rPr lang="en-US" dirty="0" smtClean="0"/>
              <a:t>so</a:t>
            </a:r>
            <a:endParaRPr lang="en-US" dirty="0"/>
          </a:p>
          <a:p>
            <a:pPr lvl="1"/>
            <a:r>
              <a:rPr lang="en-US" dirty="0"/>
              <a:t>A</a:t>
            </a:r>
            <a:r>
              <a:rPr lang="en-US" dirty="0" smtClean="0"/>
              <a:t>ny </a:t>
            </a:r>
            <a:r>
              <a:rPr lang="en-US" b="1" i="1" dirty="0"/>
              <a:t>evidence</a:t>
            </a:r>
            <a:r>
              <a:rPr lang="en-US" dirty="0"/>
              <a:t> you have of unprofessionalism on the part of the authors</a:t>
            </a:r>
          </a:p>
          <a:p>
            <a:pPr lvl="1"/>
            <a:r>
              <a:rPr lang="en-US" dirty="0"/>
              <a:t>Are there any potential conflicts of interest you may have?</a:t>
            </a:r>
          </a:p>
          <a:p>
            <a:pPr lvl="1"/>
            <a:r>
              <a:rPr lang="en-US" dirty="0"/>
              <a:t>Acknowledge anyone who helped you with the </a:t>
            </a:r>
            <a:r>
              <a:rPr lang="en-US" dirty="0" smtClean="0"/>
              <a:t>review</a:t>
            </a:r>
          </a:p>
          <a:p>
            <a:endParaRPr lang="en-GB" dirty="0" smtClean="0"/>
          </a:p>
          <a:p>
            <a:pPr marL="0" indent="0">
              <a:buNone/>
            </a:pPr>
            <a:endParaRPr lang="en-GB" dirty="0"/>
          </a:p>
        </p:txBody>
      </p:sp>
      <p:sp>
        <p:nvSpPr>
          <p:cNvPr id="4" name="TextBox 3"/>
          <p:cNvSpPr txBox="1"/>
          <p:nvPr/>
        </p:nvSpPr>
        <p:spPr>
          <a:xfrm>
            <a:off x="2411760" y="4869160"/>
            <a:ext cx="3384376" cy="1200329"/>
          </a:xfrm>
          <a:prstGeom prst="rect">
            <a:avLst/>
          </a:prstGeom>
          <a:noFill/>
        </p:spPr>
        <p:txBody>
          <a:bodyPr wrap="square" rtlCol="0">
            <a:spAutoFit/>
          </a:bodyPr>
          <a:lstStyle/>
          <a:p>
            <a:r>
              <a:rPr lang="en-GB" dirty="0" smtClean="0"/>
              <a:t>NOT the place for “sneak attacks”. If you are saying anything about the quality of the paper, say it to the authors</a:t>
            </a:r>
            <a:endParaRPr lang="en-GB" dirty="0"/>
          </a:p>
        </p:txBody>
      </p:sp>
    </p:spTree>
    <p:extLst>
      <p:ext uri="{BB962C8B-B14F-4D97-AF65-F5344CB8AC3E}">
        <p14:creationId xmlns:p14="http://schemas.microsoft.com/office/powerpoint/2010/main" val="1499761233"/>
      </p:ext>
    </p:extLst>
  </p:cSld>
  <p:clrMapOvr>
    <a:masterClrMapping/>
  </p:clrMapOvr>
  <p:transition xmlns:p14="http://schemas.microsoft.com/office/powerpoint/2010/mai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179251"/>
            <a:ext cx="8424936" cy="6678749"/>
          </a:xfrm>
          <a:prstGeom prst="rect">
            <a:avLst/>
          </a:prstGeom>
        </p:spPr>
        <p:txBody>
          <a:bodyPr wrap="square">
            <a:spAutoFit/>
          </a:bodyPr>
          <a:lstStyle/>
          <a:p>
            <a:r>
              <a:rPr lang="en-GB" sz="1400" dirty="0"/>
              <a:t>*** REVIEW:</a:t>
            </a:r>
          </a:p>
          <a:p>
            <a:r>
              <a:rPr lang="en-GB" sz="1400" dirty="0"/>
              <a:t>---  Please provide a detailed review, including justification for</a:t>
            </a:r>
          </a:p>
          <a:p>
            <a:r>
              <a:rPr lang="en-GB" sz="1400" dirty="0"/>
              <a:t>---  your scores. This review will be sent to the authors unless</a:t>
            </a:r>
          </a:p>
          <a:p>
            <a:r>
              <a:rPr lang="en-GB" sz="1400" dirty="0"/>
              <a:t>---  the PC chairs decide not to do so. This field is required.</a:t>
            </a:r>
          </a:p>
          <a:p>
            <a:endParaRPr lang="en-GB" sz="1400" dirty="0"/>
          </a:p>
          <a:p>
            <a:r>
              <a:rPr lang="en-GB" sz="1400" dirty="0"/>
              <a:t>DETAILED REVIEW</a:t>
            </a:r>
          </a:p>
          <a:p>
            <a:r>
              <a:rPr lang="en-GB" sz="1400" dirty="0"/>
              <a:t>===============</a:t>
            </a:r>
          </a:p>
          <a:p>
            <a:endParaRPr lang="en-GB" sz="1400" dirty="0"/>
          </a:p>
          <a:p>
            <a:endParaRPr lang="en-GB" sz="1400" dirty="0"/>
          </a:p>
          <a:p>
            <a:r>
              <a:rPr lang="en-GB" sz="1400" dirty="0"/>
              <a:t>[Write your review here]</a:t>
            </a:r>
          </a:p>
          <a:p>
            <a:endParaRPr lang="en-GB" sz="1400" dirty="0"/>
          </a:p>
          <a:p>
            <a:endParaRPr lang="en-GB" sz="1400" dirty="0"/>
          </a:p>
          <a:p>
            <a:r>
              <a:rPr lang="en-GB" sz="1400" dirty="0"/>
              <a:t>--------------------------------------------------------------</a:t>
            </a:r>
          </a:p>
          <a:p>
            <a:r>
              <a:rPr lang="en-GB" sz="1400" dirty="0"/>
              <a:t>*** REMARKS FOR THE PROGRAMME COMMITTEE:</a:t>
            </a:r>
          </a:p>
          <a:p>
            <a:r>
              <a:rPr lang="en-GB" sz="1400" dirty="0"/>
              <a:t>---  If you wish to add any remarks for PC members, please write</a:t>
            </a:r>
          </a:p>
          <a:p>
            <a:r>
              <a:rPr lang="en-GB" sz="1400" dirty="0"/>
              <a:t>---  them below. These remarks will only be used during the PC</a:t>
            </a:r>
          </a:p>
          <a:p>
            <a:r>
              <a:rPr lang="en-GB" sz="1400" dirty="0"/>
              <a:t>---  meeting. They will not be sent to the authors. This field is</a:t>
            </a:r>
          </a:p>
          <a:p>
            <a:r>
              <a:rPr lang="en-GB" sz="1400" dirty="0"/>
              <a:t>---  optional.</a:t>
            </a:r>
          </a:p>
          <a:p>
            <a:endParaRPr lang="en-GB" sz="1400" dirty="0"/>
          </a:p>
          <a:p>
            <a:r>
              <a:rPr lang="en-GB" sz="1400" dirty="0"/>
              <a:t>--------------------------------------------------------------</a:t>
            </a:r>
          </a:p>
          <a:p>
            <a:r>
              <a:rPr lang="en-GB" sz="1400" dirty="0"/>
              <a:t>--- If the review was written by (or with the help from) a</a:t>
            </a:r>
          </a:p>
          <a:p>
            <a:r>
              <a:rPr lang="en-GB" sz="1400" dirty="0"/>
              <a:t>--- </a:t>
            </a:r>
            <a:r>
              <a:rPr lang="en-GB" sz="1400" dirty="0" err="1"/>
              <a:t>subreviewer</a:t>
            </a:r>
            <a:r>
              <a:rPr lang="en-GB" sz="1400" dirty="0"/>
              <a:t> different from the PC member in charge, add</a:t>
            </a:r>
          </a:p>
          <a:p>
            <a:r>
              <a:rPr lang="en-GB" sz="1400" dirty="0"/>
              <a:t>--- information about the </a:t>
            </a:r>
            <a:r>
              <a:rPr lang="en-GB" sz="1400" dirty="0" err="1"/>
              <a:t>subreviewer</a:t>
            </a:r>
            <a:r>
              <a:rPr lang="en-GB" sz="1400" dirty="0"/>
              <a:t> in the form below. Do not</a:t>
            </a:r>
          </a:p>
          <a:p>
            <a:r>
              <a:rPr lang="en-GB" sz="1400" dirty="0"/>
              <a:t>--- modify the lines beginning with ***</a:t>
            </a:r>
          </a:p>
          <a:p>
            <a:r>
              <a:rPr lang="en-GB" sz="1400" dirty="0"/>
              <a:t>*** REVIEWER'S FIRST NAME: (write in the next line)</a:t>
            </a:r>
          </a:p>
          <a:p>
            <a:endParaRPr lang="en-GB" sz="1400" dirty="0"/>
          </a:p>
          <a:p>
            <a:r>
              <a:rPr lang="en-GB" sz="1400" dirty="0"/>
              <a:t>*** REVIEWER'S LAST NAME: (write in the next line)</a:t>
            </a:r>
          </a:p>
          <a:p>
            <a:endParaRPr lang="en-GB" sz="1400" dirty="0"/>
          </a:p>
          <a:p>
            <a:r>
              <a:rPr lang="en-GB" sz="1400" dirty="0"/>
              <a:t>*** REVIEWER'S EMAIL ADDRESS: (write in the next line</a:t>
            </a:r>
            <a:r>
              <a:rPr lang="en-GB" dirty="0"/>
              <a:t>)</a:t>
            </a:r>
          </a:p>
          <a:p>
            <a:endParaRPr lang="en-GB" dirty="0"/>
          </a:p>
        </p:txBody>
      </p:sp>
    </p:spTree>
    <p:extLst>
      <p:ext uri="{BB962C8B-B14F-4D97-AF65-F5344CB8AC3E}">
        <p14:creationId xmlns:p14="http://schemas.microsoft.com/office/powerpoint/2010/main" val="2368764455"/>
      </p:ext>
    </p:extLst>
  </p:cSld>
  <p:clrMapOvr>
    <a:masterClrMapping/>
  </p:clrMapOvr>
  <p:transition xmlns:p14="http://schemas.microsoft.com/office/powerpoint/2010/mai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0"/>
            <a:ext cx="8568952" cy="6555639"/>
          </a:xfrm>
          <a:prstGeom prst="rect">
            <a:avLst/>
          </a:prstGeom>
        </p:spPr>
        <p:txBody>
          <a:bodyPr wrap="square">
            <a:spAutoFit/>
          </a:bodyPr>
          <a:lstStyle/>
          <a:p>
            <a:r>
              <a:rPr lang="en-GB" sz="1400" dirty="0"/>
              <a:t>--------------------------------------------------------------</a:t>
            </a:r>
          </a:p>
          <a:p>
            <a:r>
              <a:rPr lang="en-GB" sz="1400" dirty="0"/>
              <a:t>--- In the evaluations below, uncomment the line with your</a:t>
            </a:r>
          </a:p>
          <a:p>
            <a:r>
              <a:rPr lang="en-GB" sz="1400" dirty="0"/>
              <a:t>--- evaluation or confidence. You can also remove the</a:t>
            </a:r>
          </a:p>
          <a:p>
            <a:r>
              <a:rPr lang="en-GB" sz="1400" dirty="0"/>
              <a:t>--- irrelevant lines</a:t>
            </a:r>
          </a:p>
          <a:p>
            <a:r>
              <a:rPr lang="en-GB" sz="1400" dirty="0"/>
              <a:t>*** OVERALL EVALUATION:</a:t>
            </a:r>
          </a:p>
          <a:p>
            <a:endParaRPr lang="en-GB" sz="1400" dirty="0"/>
          </a:p>
          <a:p>
            <a:r>
              <a:rPr lang="en-GB" sz="1400" dirty="0"/>
              <a:t>---  3 (strong accept)</a:t>
            </a:r>
          </a:p>
          <a:p>
            <a:r>
              <a:rPr lang="en-GB" sz="1400" dirty="0"/>
              <a:t>---  2 (accept)</a:t>
            </a:r>
          </a:p>
          <a:p>
            <a:r>
              <a:rPr lang="en-GB" sz="1400" dirty="0"/>
              <a:t>---  1 (weak accept)</a:t>
            </a:r>
          </a:p>
          <a:p>
            <a:r>
              <a:rPr lang="en-GB" sz="1400" dirty="0"/>
              <a:t>---  0 (borderline paper)</a:t>
            </a:r>
          </a:p>
          <a:p>
            <a:r>
              <a:rPr lang="en-GB" sz="1400" dirty="0"/>
              <a:t>---  -1 (weak reject)</a:t>
            </a:r>
          </a:p>
          <a:p>
            <a:r>
              <a:rPr lang="en-GB" sz="1400" dirty="0"/>
              <a:t>---  -2 (reject)</a:t>
            </a:r>
          </a:p>
          <a:p>
            <a:r>
              <a:rPr lang="en-GB" sz="1400" dirty="0"/>
              <a:t>---  -3 (strong reject)</a:t>
            </a:r>
          </a:p>
          <a:p>
            <a:endParaRPr lang="en-GB" sz="1400" dirty="0"/>
          </a:p>
          <a:p>
            <a:r>
              <a:rPr lang="en-GB" sz="1400" dirty="0"/>
              <a:t>*** REVIEWER'S CONFIDENCE:</a:t>
            </a:r>
          </a:p>
          <a:p>
            <a:endParaRPr lang="en-GB" sz="1400" dirty="0"/>
          </a:p>
          <a:p>
            <a:r>
              <a:rPr lang="en-GB" sz="1400" dirty="0"/>
              <a:t>---  4 (expert)</a:t>
            </a:r>
          </a:p>
          <a:p>
            <a:r>
              <a:rPr lang="en-GB" sz="1400" dirty="0"/>
              <a:t>---  3 (high)</a:t>
            </a:r>
          </a:p>
          <a:p>
            <a:r>
              <a:rPr lang="en-GB" sz="1400" dirty="0"/>
              <a:t>---  2 (medium)</a:t>
            </a:r>
          </a:p>
          <a:p>
            <a:r>
              <a:rPr lang="en-GB" sz="1400" dirty="0"/>
              <a:t>---  1 (low)</a:t>
            </a:r>
          </a:p>
          <a:p>
            <a:r>
              <a:rPr lang="en-GB" sz="1400" dirty="0"/>
              <a:t>---  0 (null)</a:t>
            </a:r>
          </a:p>
          <a:p>
            <a:endParaRPr lang="en-GB" sz="1400" dirty="0"/>
          </a:p>
          <a:p>
            <a:r>
              <a:rPr lang="en-GB" sz="1400" dirty="0"/>
              <a:t>*** RELEVANCE: WILL THE PAPER BE OF INTEREST TO CONFERENCE ATTENDEES?: from 1 (lowest) to 5 (highest)</a:t>
            </a:r>
          </a:p>
          <a:p>
            <a:endParaRPr lang="en-GB" sz="1400" dirty="0"/>
          </a:p>
          <a:p>
            <a:r>
              <a:rPr lang="en-GB" sz="1400" dirty="0"/>
              <a:t>---  5 (definitely yes)</a:t>
            </a:r>
          </a:p>
          <a:p>
            <a:r>
              <a:rPr lang="en-GB" sz="1400" dirty="0"/>
              <a:t>---  4 (likely)</a:t>
            </a:r>
          </a:p>
          <a:p>
            <a:r>
              <a:rPr lang="en-GB" sz="1400" dirty="0"/>
              <a:t>---  3 (not sure)</a:t>
            </a:r>
          </a:p>
          <a:p>
            <a:r>
              <a:rPr lang="en-GB" sz="1400" dirty="0"/>
              <a:t>---  2 (unlikely)</a:t>
            </a:r>
          </a:p>
          <a:p>
            <a:r>
              <a:rPr lang="en-GB" sz="1400" dirty="0"/>
              <a:t>---  1 (definitely not)</a:t>
            </a:r>
          </a:p>
        </p:txBody>
      </p:sp>
    </p:spTree>
    <p:extLst>
      <p:ext uri="{BB962C8B-B14F-4D97-AF65-F5344CB8AC3E}">
        <p14:creationId xmlns:p14="http://schemas.microsoft.com/office/powerpoint/2010/main" val="2123965090"/>
      </p:ext>
    </p:extLst>
  </p:cSld>
  <p:clrMapOvr>
    <a:masterClrMapping/>
  </p:clrMapOvr>
  <p:transition xmlns:p14="http://schemas.microsoft.com/office/powerpoint/2010/mai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0"/>
            <a:ext cx="9036496" cy="5955475"/>
          </a:xfrm>
          <a:prstGeom prst="rect">
            <a:avLst/>
          </a:prstGeom>
        </p:spPr>
        <p:txBody>
          <a:bodyPr wrap="square">
            <a:spAutoFit/>
          </a:bodyPr>
          <a:lstStyle/>
          <a:p>
            <a:r>
              <a:rPr lang="en-GB" sz="1400" dirty="0"/>
              <a:t>*** NOVELTY: IS THIS A NEW AND ORIGINAL CONTRIBUTION TO AIED?: from 1 (lowest) to 5 (highest)</a:t>
            </a:r>
          </a:p>
          <a:p>
            <a:endParaRPr lang="en-GB" sz="1400" dirty="0"/>
          </a:p>
          <a:p>
            <a:r>
              <a:rPr lang="en-GB" sz="1400" dirty="0"/>
              <a:t>---  5 (highly novel work)</a:t>
            </a:r>
          </a:p>
          <a:p>
            <a:r>
              <a:rPr lang="en-GB" sz="1400" dirty="0"/>
              <a:t>---  4 (some novel aspects)</a:t>
            </a:r>
          </a:p>
          <a:p>
            <a:r>
              <a:rPr lang="en-GB" sz="1400" dirty="0"/>
              <a:t>---  3 (cannot judge the novelty)</a:t>
            </a:r>
          </a:p>
          <a:p>
            <a:r>
              <a:rPr lang="en-GB" sz="1400" dirty="0"/>
              <a:t>---  2 (poor)</a:t>
            </a:r>
          </a:p>
          <a:p>
            <a:r>
              <a:rPr lang="en-GB" sz="1400" dirty="0"/>
              <a:t>---  1 (very poor)</a:t>
            </a:r>
          </a:p>
          <a:p>
            <a:endParaRPr lang="en-GB" sz="1400" dirty="0"/>
          </a:p>
          <a:p>
            <a:r>
              <a:rPr lang="en-GB" sz="1400" dirty="0"/>
              <a:t>*** SIGNIFICANCE: ARE THE MAJOR CLAIMS AND CONCLUSIONS SUBSTANTIATED?: from 1 (lowest) to 5 (highest)</a:t>
            </a:r>
          </a:p>
          <a:p>
            <a:endParaRPr lang="en-GB" sz="1400" dirty="0"/>
          </a:p>
          <a:p>
            <a:r>
              <a:rPr lang="en-GB" sz="1400" dirty="0"/>
              <a:t>---  5 (highly significant work)</a:t>
            </a:r>
          </a:p>
          <a:p>
            <a:r>
              <a:rPr lang="en-GB" sz="1400" dirty="0"/>
              <a:t>---  4 (some aspects can be significant)</a:t>
            </a:r>
          </a:p>
          <a:p>
            <a:r>
              <a:rPr lang="en-GB" sz="1400" dirty="0"/>
              <a:t>---  3 (cannot judge the significance)</a:t>
            </a:r>
          </a:p>
          <a:p>
            <a:r>
              <a:rPr lang="en-GB" sz="1400" dirty="0"/>
              <a:t>---  2 (there is no enough evidence for the significance)</a:t>
            </a:r>
          </a:p>
          <a:p>
            <a:r>
              <a:rPr lang="en-GB" sz="1400" dirty="0"/>
              <a:t>---  1 (not at all significant)</a:t>
            </a:r>
          </a:p>
          <a:p>
            <a:endParaRPr lang="en-GB" sz="1400" dirty="0"/>
          </a:p>
          <a:p>
            <a:r>
              <a:rPr lang="en-GB" sz="1400" dirty="0"/>
              <a:t>*** TECHNICAL SOUNDNESS: IS THE PAPER SOUND AND ACCURATE IN ITS AIED CONTENT?: from 1 (lowest) to 5 (highest)</a:t>
            </a:r>
          </a:p>
          <a:p>
            <a:endParaRPr lang="en-GB" sz="1400" dirty="0"/>
          </a:p>
          <a:p>
            <a:r>
              <a:rPr lang="en-GB" sz="1400" dirty="0"/>
              <a:t>---  5 (excellent)</a:t>
            </a:r>
          </a:p>
          <a:p>
            <a:r>
              <a:rPr lang="en-GB" sz="1400" dirty="0"/>
              <a:t>---  4 (good)</a:t>
            </a:r>
          </a:p>
          <a:p>
            <a:r>
              <a:rPr lang="en-GB" sz="1400" dirty="0"/>
              <a:t>---  3 (cannot judge the soundness)</a:t>
            </a:r>
          </a:p>
          <a:p>
            <a:r>
              <a:rPr lang="en-GB" sz="1400" dirty="0"/>
              <a:t>---  2 (poor)</a:t>
            </a:r>
          </a:p>
          <a:p>
            <a:r>
              <a:rPr lang="en-GB" sz="1400" dirty="0"/>
              <a:t>---  1 (unacceptable)</a:t>
            </a:r>
          </a:p>
          <a:p>
            <a:endParaRPr lang="en-GB" sz="1300" dirty="0"/>
          </a:p>
          <a:p>
            <a:endParaRPr lang="en-GB" dirty="0"/>
          </a:p>
        </p:txBody>
      </p:sp>
    </p:spTree>
    <p:extLst>
      <p:ext uri="{BB962C8B-B14F-4D97-AF65-F5344CB8AC3E}">
        <p14:creationId xmlns:p14="http://schemas.microsoft.com/office/powerpoint/2010/main" val="1089198174"/>
      </p:ext>
    </p:extLst>
  </p:cSld>
  <p:clrMapOvr>
    <a:masterClrMapping/>
  </p:clrMapOvr>
  <p:transition xmlns:p14="http://schemas.microsoft.com/office/powerpoint/2010/mai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Peer Review</a:t>
            </a:r>
            <a:endParaRPr lang="en-GB" dirty="0"/>
          </a:p>
        </p:txBody>
      </p:sp>
      <p:sp>
        <p:nvSpPr>
          <p:cNvPr id="5" name="Content Placeholder 4"/>
          <p:cNvSpPr>
            <a:spLocks noGrp="1"/>
          </p:cNvSpPr>
          <p:nvPr>
            <p:ph idx="1"/>
          </p:nvPr>
        </p:nvSpPr>
        <p:spPr/>
        <p:txBody>
          <a:bodyPr/>
          <a:lstStyle/>
          <a:p>
            <a:r>
              <a:rPr lang="en-GB" dirty="0" smtClean="0"/>
              <a:t>Papers for journals, conferences and workshops +</a:t>
            </a:r>
          </a:p>
          <a:p>
            <a:r>
              <a:rPr lang="en-GB" dirty="0" smtClean="0"/>
              <a:t>Research Proposals seeking funding</a:t>
            </a:r>
          </a:p>
          <a:p>
            <a:endParaRPr lang="en-GB" dirty="0"/>
          </a:p>
          <a:p>
            <a:pPr marL="0" indent="0">
              <a:buNone/>
            </a:pPr>
            <a:r>
              <a:rPr lang="en-GB" dirty="0"/>
              <a:t>a</a:t>
            </a:r>
            <a:r>
              <a:rPr lang="en-GB" dirty="0" smtClean="0"/>
              <a:t>re sent to a number of reviewers/referees chosen by the committee as experts in the topic of the journal/conference/funding call </a:t>
            </a:r>
          </a:p>
          <a:p>
            <a:pPr marL="0" indent="0">
              <a:buNone/>
            </a:pPr>
            <a:r>
              <a:rPr lang="en-GB" dirty="0"/>
              <a:t>a</a:t>
            </a:r>
            <a:r>
              <a:rPr lang="en-GB" dirty="0" smtClean="0"/>
              <a:t>nd hopefully (but not always) experts in the particular topic of the paper.</a:t>
            </a:r>
          </a:p>
          <a:p>
            <a:pPr marL="0" indent="0">
              <a:buNone/>
            </a:pPr>
            <a:endParaRPr lang="en-GB" dirty="0"/>
          </a:p>
          <a:p>
            <a:pPr marL="0" indent="0">
              <a:buNone/>
            </a:pPr>
            <a:r>
              <a:rPr lang="en-GB" dirty="0" smtClean="0"/>
              <a:t>Usually 3 reviews </a:t>
            </a:r>
            <a:endParaRPr lang="en-GB" dirty="0"/>
          </a:p>
          <a:p>
            <a:pPr marL="0" indent="0">
              <a:buNone/>
            </a:pPr>
            <a:r>
              <a:rPr lang="en-GB" dirty="0" smtClean="0"/>
              <a:t>The committee will decide whether to accept / fund based on these reviews</a:t>
            </a:r>
            <a:endParaRPr lang="en-GB" dirty="0"/>
          </a:p>
          <a:p>
            <a:pPr marL="0" indent="0">
              <a:buNone/>
            </a:pPr>
            <a:r>
              <a:rPr lang="en-GB" dirty="0" smtClean="0"/>
              <a:t>Often the experts </a:t>
            </a:r>
            <a:r>
              <a:rPr lang="en-GB" dirty="0" err="1" smtClean="0"/>
              <a:t>delagate</a:t>
            </a:r>
            <a:r>
              <a:rPr lang="en-GB" dirty="0" smtClean="0"/>
              <a:t> the reviews to </a:t>
            </a:r>
            <a:r>
              <a:rPr lang="en-GB" dirty="0" err="1" smtClean="0"/>
              <a:t>tehir</a:t>
            </a:r>
            <a:r>
              <a:rPr lang="en-GB" dirty="0" smtClean="0"/>
              <a:t> PhD students!</a:t>
            </a:r>
          </a:p>
        </p:txBody>
      </p:sp>
    </p:spTree>
    <p:extLst>
      <p:ext uri="{BB962C8B-B14F-4D97-AF65-F5344CB8AC3E}">
        <p14:creationId xmlns:p14="http://schemas.microsoft.com/office/powerpoint/2010/main" val="1383686511"/>
      </p:ext>
    </p:extLst>
  </p:cSld>
  <p:clrMapOvr>
    <a:masterClrMapping/>
  </p:clrMapOvr>
  <p:transition xmlns:p14="http://schemas.microsoft.com/office/powerpoint/2010/mai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476672"/>
            <a:ext cx="8424936" cy="5478422"/>
          </a:xfrm>
          <a:prstGeom prst="rect">
            <a:avLst/>
          </a:prstGeom>
        </p:spPr>
        <p:txBody>
          <a:bodyPr wrap="square">
            <a:spAutoFit/>
          </a:bodyPr>
          <a:lstStyle/>
          <a:p>
            <a:r>
              <a:rPr lang="en-GB" sz="1400" dirty="0"/>
              <a:t>*** PRESENTATION: IS THE PAPER CLEAR, EXPLICIT, AND WELL-ORGANISED?: from 1 (lowest) to 5 (highest)</a:t>
            </a:r>
          </a:p>
          <a:p>
            <a:endParaRPr lang="en-GB" sz="1400" dirty="0"/>
          </a:p>
          <a:p>
            <a:r>
              <a:rPr lang="en-GB" sz="1400" dirty="0"/>
              <a:t>---  5 (excellent)</a:t>
            </a:r>
          </a:p>
          <a:p>
            <a:r>
              <a:rPr lang="en-GB" sz="1400" dirty="0"/>
              <a:t>---  4 (good but can be improved)</a:t>
            </a:r>
          </a:p>
          <a:p>
            <a:r>
              <a:rPr lang="en-GB" sz="1400" dirty="0"/>
              <a:t>---  3 (fair)</a:t>
            </a:r>
          </a:p>
          <a:p>
            <a:r>
              <a:rPr lang="en-GB" sz="1400" dirty="0"/>
              <a:t>---  2 (poor and sometimes hard to follow)</a:t>
            </a:r>
          </a:p>
          <a:p>
            <a:r>
              <a:rPr lang="en-GB" sz="1400" dirty="0"/>
              <a:t>---  1 (unacceptable)</a:t>
            </a:r>
          </a:p>
          <a:p>
            <a:r>
              <a:rPr lang="en-GB" sz="1400" dirty="0" smtClean="0"/>
              <a:t>*</a:t>
            </a:r>
            <a:r>
              <a:rPr lang="en-GB" sz="1400" dirty="0"/>
              <a:t>** RELATED WORK: DOES THE PAPER ADEQUATELY REFER TO RELATED WORK?: from 1 (lowest) to 5 (highest)</a:t>
            </a:r>
          </a:p>
          <a:p>
            <a:endParaRPr lang="en-GB" sz="1400" dirty="0"/>
          </a:p>
          <a:p>
            <a:r>
              <a:rPr lang="en-GB" sz="1400" dirty="0"/>
              <a:t>---  5 (excellent positioning within related work)</a:t>
            </a:r>
          </a:p>
          <a:p>
            <a:r>
              <a:rPr lang="en-GB" sz="1400" dirty="0"/>
              <a:t>---  4 (adequate references for a conference paper)</a:t>
            </a:r>
          </a:p>
          <a:p>
            <a:r>
              <a:rPr lang="en-GB" sz="1400" dirty="0"/>
              <a:t>---  3 (cannot judge the positioning within related work)</a:t>
            </a:r>
          </a:p>
          <a:p>
            <a:r>
              <a:rPr lang="en-GB" sz="1400" dirty="0"/>
              <a:t>---  2 (generally ok but some references are missing)</a:t>
            </a:r>
          </a:p>
          <a:p>
            <a:r>
              <a:rPr lang="en-GB" sz="1400" dirty="0"/>
              <a:t>---  1 (inadequate positioning within related work)</a:t>
            </a:r>
          </a:p>
          <a:p>
            <a:endParaRPr lang="en-GB" sz="1400" dirty="0"/>
          </a:p>
          <a:p>
            <a:r>
              <a:rPr lang="en-GB" sz="1400" dirty="0"/>
              <a:t>*** HOW CAREFULLY HAVE YOU READ THIS PAPER?: from 1 (lowest) to 4 (highest)</a:t>
            </a:r>
          </a:p>
          <a:p>
            <a:endParaRPr lang="en-GB" sz="1400" dirty="0"/>
          </a:p>
          <a:p>
            <a:r>
              <a:rPr lang="en-GB" sz="1400" dirty="0"/>
              <a:t>---  4 (Understood all details)</a:t>
            </a:r>
          </a:p>
          <a:p>
            <a:r>
              <a:rPr lang="en-GB" sz="1400" dirty="0"/>
              <a:t>---  3 (Carefully, but haven't checked all details)</a:t>
            </a:r>
          </a:p>
          <a:p>
            <a:r>
              <a:rPr lang="en-GB" sz="1400" dirty="0"/>
              <a:t>---  2 (Went over it quickly but got the main ideas)</a:t>
            </a:r>
          </a:p>
          <a:p>
            <a:r>
              <a:rPr lang="en-GB" sz="1400" dirty="0"/>
              <a:t>---  1 (Just skimmed it)</a:t>
            </a:r>
          </a:p>
          <a:p>
            <a:endParaRPr lang="en-GB" sz="1400" dirty="0"/>
          </a:p>
          <a:p>
            <a:r>
              <a:rPr lang="en-GB" sz="1400" dirty="0"/>
              <a:t>*** END</a:t>
            </a:r>
          </a:p>
        </p:txBody>
      </p:sp>
    </p:spTree>
    <p:extLst>
      <p:ext uri="{BB962C8B-B14F-4D97-AF65-F5344CB8AC3E}">
        <p14:creationId xmlns:p14="http://schemas.microsoft.com/office/powerpoint/2010/main" val="3756967198"/>
      </p:ext>
    </p:extLst>
  </p:cSld>
  <p:clrMapOvr>
    <a:masterClrMapping/>
  </p:clrMapOvr>
  <p:transition xmlns:p14="http://schemas.microsoft.com/office/powerpoint/2010/mai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13F635F2-D73D-CD4B-A114-BE7B65D075E5}" type="slidenum">
              <a:rPr lang="en-GB"/>
              <a:pPr/>
              <a:t>21</a:t>
            </a:fld>
            <a:endParaRPr lang="en-GB"/>
          </a:p>
        </p:txBody>
      </p:sp>
      <p:sp>
        <p:nvSpPr>
          <p:cNvPr id="253954" name="Rectangle 2"/>
          <p:cNvSpPr>
            <a:spLocks noGrp="1" noChangeArrowheads="1"/>
          </p:cNvSpPr>
          <p:nvPr>
            <p:ph type="title"/>
          </p:nvPr>
        </p:nvSpPr>
        <p:spPr>
          <a:xfrm>
            <a:off x="467544" y="404664"/>
            <a:ext cx="7970837" cy="728662"/>
          </a:xfrm>
        </p:spPr>
        <p:txBody>
          <a:bodyPr/>
          <a:lstStyle/>
          <a:p>
            <a:r>
              <a:rPr lang="en-GB" dirty="0" smtClean="0"/>
              <a:t>Remember the checklist?</a:t>
            </a:r>
            <a:endParaRPr lang="en-GB" dirty="0"/>
          </a:p>
        </p:txBody>
      </p:sp>
      <p:sp>
        <p:nvSpPr>
          <p:cNvPr id="253956" name="Rectangle 4"/>
          <p:cNvSpPr>
            <a:spLocks noGrp="1" noChangeArrowheads="1"/>
          </p:cNvSpPr>
          <p:nvPr>
            <p:ph type="body" sz="half" idx="1"/>
          </p:nvPr>
        </p:nvSpPr>
        <p:spPr>
          <a:xfrm>
            <a:off x="467544" y="1484784"/>
            <a:ext cx="4346575" cy="4537075"/>
          </a:xfrm>
        </p:spPr>
        <p:txBody>
          <a:bodyPr/>
          <a:lstStyle/>
          <a:p>
            <a:r>
              <a:rPr lang="en-GB" sz="1600" dirty="0"/>
              <a:t>Have you followed the formatting instructions, and kept to length limitations.</a:t>
            </a:r>
          </a:p>
          <a:p>
            <a:r>
              <a:rPr lang="en-GB" sz="1600" dirty="0"/>
              <a:t>Does the abstract tell me what you did, why you did it and what I will learn from it?</a:t>
            </a:r>
          </a:p>
          <a:p>
            <a:r>
              <a:rPr lang="en-GB" sz="1600" dirty="0"/>
              <a:t>Are the Introduction and Conclusion stand-alone, and are there some </a:t>
            </a:r>
            <a:r>
              <a:rPr lang="ja-JP" altLang="en-GB" sz="1600" dirty="0">
                <a:latin typeface="Arial"/>
              </a:rPr>
              <a:t>“</a:t>
            </a:r>
            <a:r>
              <a:rPr lang="en-GB" sz="1600" dirty="0"/>
              <a:t>take away lessons</a:t>
            </a:r>
            <a:r>
              <a:rPr lang="ja-JP" altLang="en-GB" sz="1600" dirty="0">
                <a:latin typeface="Arial"/>
              </a:rPr>
              <a:t>”</a:t>
            </a:r>
            <a:r>
              <a:rPr lang="en-GB" sz="1600" dirty="0"/>
              <a:t> in the conclusions?</a:t>
            </a:r>
          </a:p>
          <a:p>
            <a:r>
              <a:rPr lang="en-GB" sz="1600" dirty="0"/>
              <a:t>Have you adhered to a referencing / citation convention?</a:t>
            </a:r>
          </a:p>
          <a:p>
            <a:r>
              <a:rPr lang="en-GB" sz="1600" dirty="0"/>
              <a:t>Have you ensured that there are no references without full provenance?</a:t>
            </a:r>
          </a:p>
          <a:p>
            <a:r>
              <a:rPr lang="en-GB" sz="1600" dirty="0"/>
              <a:t>Does the writing </a:t>
            </a:r>
            <a:r>
              <a:rPr lang="ja-JP" altLang="en-GB" sz="1600" dirty="0">
                <a:latin typeface="Arial"/>
              </a:rPr>
              <a:t>“</a:t>
            </a:r>
            <a:r>
              <a:rPr lang="en-GB" sz="1600" dirty="0"/>
              <a:t>tell a story</a:t>
            </a:r>
            <a:r>
              <a:rPr lang="ja-JP" altLang="en-GB" sz="1600" dirty="0">
                <a:latin typeface="Arial"/>
              </a:rPr>
              <a:t>”</a:t>
            </a:r>
            <a:r>
              <a:rPr lang="en-GB" sz="1600" dirty="0"/>
              <a:t> without getting bogged down in unnecessary detail? (Detail -&gt; Appendices)</a:t>
            </a:r>
          </a:p>
          <a:p>
            <a:r>
              <a:rPr lang="en-GB" sz="1600" dirty="0"/>
              <a:t>Is the grammar and spelling checked?</a:t>
            </a:r>
          </a:p>
          <a:p>
            <a:r>
              <a:rPr lang="en-GB" sz="1600" dirty="0"/>
              <a:t>Is the </a:t>
            </a:r>
            <a:r>
              <a:rPr lang="ja-JP" altLang="en-GB" sz="1600" dirty="0">
                <a:latin typeface="Arial"/>
              </a:rPr>
              <a:t>“</a:t>
            </a:r>
            <a:r>
              <a:rPr lang="en-GB" sz="1600" dirty="0"/>
              <a:t>voice</a:t>
            </a:r>
            <a:r>
              <a:rPr lang="ja-JP" altLang="en-GB" sz="1600" dirty="0">
                <a:latin typeface="Arial"/>
              </a:rPr>
              <a:t>”</a:t>
            </a:r>
            <a:r>
              <a:rPr lang="en-GB" sz="1600" dirty="0"/>
              <a:t> scientific and objective?</a:t>
            </a:r>
          </a:p>
        </p:txBody>
      </p:sp>
      <p:sp>
        <p:nvSpPr>
          <p:cNvPr id="253957" name="Rectangle 5"/>
          <p:cNvSpPr>
            <a:spLocks noGrp="1" noChangeArrowheads="1"/>
          </p:cNvSpPr>
          <p:nvPr>
            <p:ph type="body" sz="half" idx="2"/>
          </p:nvPr>
        </p:nvSpPr>
        <p:spPr>
          <a:xfrm>
            <a:off x="5075238" y="1556792"/>
            <a:ext cx="4068762" cy="4537075"/>
          </a:xfrm>
        </p:spPr>
        <p:txBody>
          <a:bodyPr/>
          <a:lstStyle/>
          <a:p>
            <a:r>
              <a:rPr lang="en-GB" sz="1600" dirty="0"/>
              <a:t>Are all arguments you make based on sound evidence?</a:t>
            </a:r>
          </a:p>
          <a:p>
            <a:r>
              <a:rPr lang="en-GB" sz="1600" dirty="0"/>
              <a:t>Have you demonstrated awareness of others</a:t>
            </a:r>
            <a:r>
              <a:rPr lang="ja-JP" altLang="en-GB" sz="1600" dirty="0">
                <a:latin typeface="Arial"/>
              </a:rPr>
              <a:t>’</a:t>
            </a:r>
            <a:r>
              <a:rPr lang="en-GB" sz="1600" dirty="0"/>
              <a:t> work on this topic?</a:t>
            </a:r>
          </a:p>
          <a:p>
            <a:r>
              <a:rPr lang="en-GB" sz="1600" dirty="0"/>
              <a:t>Have you fully explained the research method you have used?</a:t>
            </a:r>
          </a:p>
          <a:p>
            <a:r>
              <a:rPr lang="en-GB" sz="1600" dirty="0"/>
              <a:t>Could you have used tables or figures to replace some of the writing?</a:t>
            </a:r>
          </a:p>
          <a:p>
            <a:r>
              <a:rPr lang="en-GB" sz="1600" dirty="0"/>
              <a:t>Are you *absolutely sure* that there is no (</a:t>
            </a:r>
            <a:r>
              <a:rPr lang="en-GB" sz="1600" dirty="0" err="1"/>
              <a:t>uncited</a:t>
            </a:r>
            <a:r>
              <a:rPr lang="en-GB" sz="1600" dirty="0"/>
              <a:t>) copied text in your report?</a:t>
            </a:r>
          </a:p>
          <a:p>
            <a:r>
              <a:rPr lang="en-GB" sz="1600" dirty="0"/>
              <a:t>Do you think *you* would have found your report informative, understandable and interesting if you had read it before you did all that research?</a:t>
            </a:r>
          </a:p>
        </p:txBody>
      </p:sp>
      <p:sp>
        <p:nvSpPr>
          <p:cNvPr id="2" name="TextBox 1"/>
          <p:cNvSpPr txBox="1"/>
          <p:nvPr/>
        </p:nvSpPr>
        <p:spPr>
          <a:xfrm>
            <a:off x="5508104" y="5877272"/>
            <a:ext cx="2664296" cy="369332"/>
          </a:xfrm>
          <a:prstGeom prst="rect">
            <a:avLst/>
          </a:prstGeom>
          <a:noFill/>
          <a:ln>
            <a:solidFill>
              <a:schemeClr val="tx1"/>
            </a:solidFill>
          </a:ln>
        </p:spPr>
        <p:txBody>
          <a:bodyPr wrap="square" rtlCol="0">
            <a:spAutoFit/>
          </a:bodyPr>
          <a:lstStyle/>
          <a:p>
            <a:r>
              <a:rPr lang="en-GB" dirty="0" smtClean="0"/>
              <a:t>Did they do all these?</a:t>
            </a:r>
            <a:endParaRPr lang="en-GB" dirty="0"/>
          </a:p>
        </p:txBody>
      </p:sp>
    </p:spTree>
    <p:extLst>
      <p:ext uri="{BB962C8B-B14F-4D97-AF65-F5344CB8AC3E}">
        <p14:creationId xmlns:p14="http://schemas.microsoft.com/office/powerpoint/2010/main" val="1962657640"/>
      </p:ext>
    </p:extLst>
  </p:cSld>
  <p:clrMapOvr>
    <a:masterClrMapping/>
  </p:clrMapOvr>
  <p:transition xmlns:p14="http://schemas.microsoft.com/office/powerpoint/2010/mai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For Next Week</a:t>
            </a:r>
            <a:endParaRPr lang="en-GB" dirty="0"/>
          </a:p>
        </p:txBody>
      </p:sp>
      <p:sp>
        <p:nvSpPr>
          <p:cNvPr id="6" name="Content Placeholder 5"/>
          <p:cNvSpPr>
            <a:spLocks noGrp="1"/>
          </p:cNvSpPr>
          <p:nvPr>
            <p:ph idx="1"/>
          </p:nvPr>
        </p:nvSpPr>
        <p:spPr/>
        <p:txBody>
          <a:bodyPr/>
          <a:lstStyle/>
          <a:p>
            <a:pPr marL="0" indent="0">
              <a:buNone/>
            </a:pPr>
            <a:r>
              <a:rPr lang="en-GB" dirty="0" smtClean="0"/>
              <a:t>Please download the 4 page paper at </a:t>
            </a:r>
          </a:p>
          <a:p>
            <a:pPr marL="0" indent="0">
              <a:buNone/>
            </a:pPr>
            <a:r>
              <a:rPr lang="en-GB" dirty="0" smtClean="0"/>
              <a:t>	</a:t>
            </a:r>
            <a:r>
              <a:rPr lang="en-GB" dirty="0" smtClean="0">
                <a:hlinkClick r:id="rId2"/>
              </a:rPr>
              <a:t>http</a:t>
            </a:r>
            <a:r>
              <a:rPr lang="en-GB" dirty="0">
                <a:hlinkClick r:id="rId2"/>
              </a:rPr>
              <a:t>://www.edshare.soton.ac.uk/id/document/</a:t>
            </a:r>
            <a:r>
              <a:rPr lang="en-GB" dirty="0" smtClean="0">
                <a:hlinkClick r:id="rId2"/>
              </a:rPr>
              <a:t>267279</a:t>
            </a:r>
            <a:endParaRPr lang="en-GB" dirty="0" smtClean="0"/>
          </a:p>
          <a:p>
            <a:pPr marL="0" indent="0">
              <a:buNone/>
            </a:pPr>
            <a:endParaRPr lang="en-GB" dirty="0"/>
          </a:p>
          <a:p>
            <a:pPr marL="0" indent="0">
              <a:buNone/>
            </a:pPr>
            <a:r>
              <a:rPr lang="en-GB" dirty="0" smtClean="0"/>
              <a:t>And write a review.</a:t>
            </a:r>
          </a:p>
          <a:p>
            <a:pPr marL="0" indent="0">
              <a:buNone/>
            </a:pPr>
            <a:endParaRPr lang="en-GB" dirty="0"/>
          </a:p>
          <a:p>
            <a:pPr marL="0" indent="0">
              <a:buNone/>
            </a:pPr>
            <a:r>
              <a:rPr lang="en-GB" dirty="0" smtClean="0"/>
              <a:t>This paper was intended for publication in ACM Hypertext Conference as a Short Paper.</a:t>
            </a:r>
          </a:p>
          <a:p>
            <a:pPr marL="0" indent="0">
              <a:buNone/>
            </a:pPr>
            <a:endParaRPr lang="en-GB" dirty="0"/>
          </a:p>
          <a:p>
            <a:pPr marL="0" indent="0">
              <a:buNone/>
            </a:pPr>
            <a:r>
              <a:rPr lang="en-GB" dirty="0" smtClean="0"/>
              <a:t>Bring the reviews next week (Friday).</a:t>
            </a:r>
          </a:p>
        </p:txBody>
      </p:sp>
    </p:spTree>
    <p:extLst>
      <p:ext uri="{BB962C8B-B14F-4D97-AF65-F5344CB8AC3E}">
        <p14:creationId xmlns:p14="http://schemas.microsoft.com/office/powerpoint/2010/main" val="290269429"/>
      </p:ext>
    </p:extLst>
  </p:cSld>
  <p:clrMapOvr>
    <a:masterClrMapping/>
  </p:clrMapOvr>
  <p:transition xmlns:p14="http://schemas.microsoft.com/office/powerpoint/2010/mai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Footer Placeholder 4"/>
          <p:cNvSpPr>
            <a:spLocks noGrp="1"/>
          </p:cNvSpPr>
          <p:nvPr>
            <p:ph type="ftr" sz="quarter" idx="4294967295"/>
          </p:nvPr>
        </p:nvSpPr>
        <p:spPr>
          <a:xfrm>
            <a:off x="3132138" y="6423025"/>
            <a:ext cx="2895600" cy="2603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defRPr sz="4000">
                <a:solidFill>
                  <a:schemeClr val="tx2"/>
                </a:solidFill>
                <a:latin typeface="Tahoma" charset="0"/>
                <a:ea typeface="ＭＳ Ｐゴシック" charset="0"/>
                <a:cs typeface="ＭＳ Ｐゴシック" charset="0"/>
              </a:defRPr>
            </a:lvl1pPr>
            <a:lvl2pPr marL="37931725" indent="-37474525" defTabSz="762000">
              <a:defRPr sz="4000">
                <a:solidFill>
                  <a:schemeClr val="tx2"/>
                </a:solidFill>
                <a:latin typeface="Tahoma" charset="0"/>
                <a:ea typeface="ＭＳ Ｐゴシック" charset="0"/>
              </a:defRPr>
            </a:lvl2pPr>
            <a:lvl3pPr>
              <a:defRPr sz="4000">
                <a:solidFill>
                  <a:schemeClr val="tx2"/>
                </a:solidFill>
                <a:latin typeface="Tahoma" charset="0"/>
                <a:ea typeface="ＭＳ Ｐゴシック" charset="0"/>
              </a:defRPr>
            </a:lvl3pPr>
            <a:lvl4pPr>
              <a:defRPr sz="4000">
                <a:solidFill>
                  <a:schemeClr val="tx2"/>
                </a:solidFill>
                <a:latin typeface="Tahoma" charset="0"/>
                <a:ea typeface="ＭＳ Ｐゴシック" charset="0"/>
              </a:defRPr>
            </a:lvl4pPr>
            <a:lvl5pPr>
              <a:defRPr sz="4000">
                <a:solidFill>
                  <a:schemeClr val="tx2"/>
                </a:solidFill>
                <a:latin typeface="Tahoma" charset="0"/>
                <a:ea typeface="ＭＳ Ｐゴシック" charset="0"/>
              </a:defRPr>
            </a:lvl5pPr>
            <a:lvl6pPr marL="457200" eaLnBrk="0" fontAlgn="base" hangingPunct="0">
              <a:spcBef>
                <a:spcPct val="20000"/>
              </a:spcBef>
              <a:spcAft>
                <a:spcPct val="0"/>
              </a:spcAft>
              <a:defRPr sz="4000">
                <a:solidFill>
                  <a:schemeClr val="tx2"/>
                </a:solidFill>
                <a:latin typeface="Tahoma" charset="0"/>
                <a:ea typeface="ＭＳ Ｐゴシック" charset="0"/>
              </a:defRPr>
            </a:lvl6pPr>
            <a:lvl7pPr marL="914400" eaLnBrk="0" fontAlgn="base" hangingPunct="0">
              <a:spcBef>
                <a:spcPct val="20000"/>
              </a:spcBef>
              <a:spcAft>
                <a:spcPct val="0"/>
              </a:spcAft>
              <a:defRPr sz="4000">
                <a:solidFill>
                  <a:schemeClr val="tx2"/>
                </a:solidFill>
                <a:latin typeface="Tahoma" charset="0"/>
                <a:ea typeface="ＭＳ Ｐゴシック" charset="0"/>
              </a:defRPr>
            </a:lvl7pPr>
            <a:lvl8pPr marL="1371600" eaLnBrk="0" fontAlgn="base" hangingPunct="0">
              <a:spcBef>
                <a:spcPct val="20000"/>
              </a:spcBef>
              <a:spcAft>
                <a:spcPct val="0"/>
              </a:spcAft>
              <a:defRPr sz="4000">
                <a:solidFill>
                  <a:schemeClr val="tx2"/>
                </a:solidFill>
                <a:latin typeface="Tahoma" charset="0"/>
                <a:ea typeface="ＭＳ Ｐゴシック" charset="0"/>
              </a:defRPr>
            </a:lvl8pPr>
            <a:lvl9pPr marL="1828800" eaLnBrk="0" fontAlgn="base" hangingPunct="0">
              <a:spcBef>
                <a:spcPct val="20000"/>
              </a:spcBef>
              <a:spcAft>
                <a:spcPct val="0"/>
              </a:spcAft>
              <a:defRPr sz="4000">
                <a:solidFill>
                  <a:schemeClr val="tx2"/>
                </a:solidFill>
                <a:latin typeface="Tahoma" charset="0"/>
                <a:ea typeface="ＭＳ Ｐゴシック" charset="0"/>
              </a:defRPr>
            </a:lvl9pPr>
          </a:lstStyle>
          <a:p>
            <a:r>
              <a:rPr lang="en-GB" sz="1000">
                <a:solidFill>
                  <a:schemeClr val="bg1"/>
                </a:solidFill>
                <a:latin typeface="Arial" charset="0"/>
              </a:rPr>
              <a:t>saw@ecs.soton.ac.uk</a:t>
            </a:r>
          </a:p>
        </p:txBody>
      </p:sp>
      <p:sp>
        <p:nvSpPr>
          <p:cNvPr id="155651" name="Rectangle 2"/>
          <p:cNvSpPr>
            <a:spLocks noGrp="1" noChangeArrowheads="1"/>
          </p:cNvSpPr>
          <p:nvPr>
            <p:ph type="title"/>
          </p:nvPr>
        </p:nvSpPr>
        <p:spPr/>
        <p:txBody>
          <a:bodyPr/>
          <a:lstStyle/>
          <a:p>
            <a:r>
              <a:rPr lang="en-GB">
                <a:latin typeface="Arial Black" charset="0"/>
                <a:ea typeface="ＭＳ Ｐゴシック" charset="0"/>
                <a:cs typeface="ＭＳ Ｐゴシック" charset="0"/>
              </a:rPr>
              <a:t>Further Reading</a:t>
            </a:r>
          </a:p>
        </p:txBody>
      </p:sp>
      <p:sp>
        <p:nvSpPr>
          <p:cNvPr id="155652" name="Rectangle 3"/>
          <p:cNvSpPr>
            <a:spLocks noGrp="1" noChangeArrowheads="1"/>
          </p:cNvSpPr>
          <p:nvPr>
            <p:ph type="body" idx="1"/>
          </p:nvPr>
        </p:nvSpPr>
        <p:spPr>
          <a:xfrm>
            <a:off x="179388" y="1989138"/>
            <a:ext cx="8785225" cy="4114800"/>
          </a:xfrm>
          <a:solidFill>
            <a:schemeClr val="bg2"/>
          </a:solidFill>
        </p:spPr>
        <p:txBody>
          <a:bodyPr/>
          <a:lstStyle/>
          <a:p>
            <a:pPr>
              <a:lnSpc>
                <a:spcPct val="80000"/>
              </a:lnSpc>
              <a:buFont typeface="Wingdings" charset="0"/>
              <a:buNone/>
            </a:pPr>
            <a:r>
              <a:rPr lang="en-GB" sz="1800" b="1">
                <a:solidFill>
                  <a:srgbClr val="DDDDDD"/>
                </a:solidFill>
                <a:latin typeface="Arial" charset="0"/>
                <a:ea typeface="ＭＳ Ｐゴシック" charset="0"/>
                <a:cs typeface="ＭＳ Ｐゴシック" charset="0"/>
              </a:rPr>
              <a:t>Library</a:t>
            </a:r>
          </a:p>
          <a:p>
            <a:pPr lvl="1">
              <a:lnSpc>
                <a:spcPct val="80000"/>
              </a:lnSpc>
              <a:buFont typeface="Wingdings" charset="0"/>
              <a:buNone/>
            </a:pPr>
            <a:r>
              <a:rPr lang="en-GB" sz="1600">
                <a:solidFill>
                  <a:srgbClr val="DDDDDD"/>
                </a:solidFill>
                <a:latin typeface="Arial" charset="0"/>
                <a:ea typeface="ＭＳ Ｐゴシック" charset="0"/>
                <a:hlinkClick r:id="rId3"/>
              </a:rPr>
              <a:t>http://www.library.soton.ac.uk/</a:t>
            </a:r>
            <a:endParaRPr lang="en-GB" sz="1600">
              <a:solidFill>
                <a:srgbClr val="DDDDDD"/>
              </a:solidFill>
              <a:latin typeface="Arial" charset="0"/>
              <a:ea typeface="ＭＳ Ｐゴシック" charset="0"/>
            </a:endParaRPr>
          </a:p>
          <a:p>
            <a:pPr>
              <a:lnSpc>
                <a:spcPct val="80000"/>
              </a:lnSpc>
              <a:buFont typeface="Wingdings" charset="0"/>
              <a:buNone/>
            </a:pPr>
            <a:r>
              <a:rPr lang="en-GB" sz="1800" b="1">
                <a:solidFill>
                  <a:srgbClr val="DDDDDD"/>
                </a:solidFill>
                <a:latin typeface="Arial" charset="0"/>
                <a:ea typeface="ＭＳ Ｐゴシック" charset="0"/>
                <a:cs typeface="ＭＳ Ｐゴシック" charset="0"/>
              </a:rPr>
              <a:t>ECS</a:t>
            </a:r>
            <a:r>
              <a:rPr lang="en-GB" sz="1800">
                <a:solidFill>
                  <a:srgbClr val="DDDDDD"/>
                </a:solidFill>
                <a:latin typeface="Arial" charset="0"/>
                <a:ea typeface="ＭＳ Ｐゴシック" charset="0"/>
                <a:cs typeface="ＭＳ Ｐゴシック" charset="0"/>
              </a:rPr>
              <a:t> resources in the library</a:t>
            </a:r>
          </a:p>
          <a:p>
            <a:pPr lvl="1">
              <a:lnSpc>
                <a:spcPct val="80000"/>
              </a:lnSpc>
              <a:buFont typeface="Wingdings" charset="0"/>
              <a:buNone/>
            </a:pPr>
            <a:r>
              <a:rPr lang="en-GB" sz="1600">
                <a:solidFill>
                  <a:srgbClr val="DDDDDD"/>
                </a:solidFill>
                <a:latin typeface="Arial" charset="0"/>
                <a:ea typeface="ＭＳ Ｐゴシック" charset="0"/>
                <a:hlinkClick r:id="rId4"/>
              </a:rPr>
              <a:t>http://www.soton.ac.uk/library/subjects/ecs/index.html</a:t>
            </a:r>
            <a:endParaRPr lang="en-GB" sz="1600">
              <a:solidFill>
                <a:srgbClr val="DDDDDD"/>
              </a:solidFill>
              <a:latin typeface="Arial" charset="0"/>
              <a:ea typeface="ＭＳ Ｐゴシック" charset="0"/>
            </a:endParaRPr>
          </a:p>
          <a:p>
            <a:pPr>
              <a:lnSpc>
                <a:spcPct val="80000"/>
              </a:lnSpc>
              <a:buFont typeface="Wingdings" charset="0"/>
              <a:buNone/>
            </a:pPr>
            <a:r>
              <a:rPr lang="en-GB" sz="1800" b="1">
                <a:solidFill>
                  <a:srgbClr val="DDDDDD"/>
                </a:solidFill>
                <a:latin typeface="Arial" charset="0"/>
                <a:ea typeface="ＭＳ Ｐゴシック" charset="0"/>
                <a:cs typeface="ＭＳ Ｐゴシック" charset="0"/>
              </a:rPr>
              <a:t>Information Skills</a:t>
            </a:r>
            <a:r>
              <a:rPr lang="en-GB" sz="1800">
                <a:solidFill>
                  <a:srgbClr val="DDDDDD"/>
                </a:solidFill>
                <a:latin typeface="Arial" charset="0"/>
                <a:ea typeface="ＭＳ Ｐゴシック" charset="0"/>
                <a:cs typeface="ＭＳ Ｐゴシック" charset="0"/>
              </a:rPr>
              <a:t> (library)</a:t>
            </a:r>
          </a:p>
          <a:p>
            <a:pPr lvl="1">
              <a:lnSpc>
                <a:spcPct val="80000"/>
              </a:lnSpc>
              <a:buFont typeface="Wingdings" charset="0"/>
              <a:buNone/>
            </a:pPr>
            <a:r>
              <a:rPr lang="en-GB" sz="1800">
                <a:solidFill>
                  <a:srgbClr val="DDDDDD"/>
                </a:solidFill>
                <a:latin typeface="Arial" charset="0"/>
                <a:ea typeface="ＭＳ Ｐゴシック" charset="0"/>
                <a:hlinkClick r:id="rId5"/>
              </a:rPr>
              <a:t>http://www.soton.ac.uk/library/subjects/ecs/informationskills.html</a:t>
            </a:r>
            <a:endParaRPr lang="en-GB" sz="1800">
              <a:solidFill>
                <a:srgbClr val="DDDDDD"/>
              </a:solidFill>
              <a:latin typeface="Arial" charset="0"/>
              <a:ea typeface="ＭＳ Ｐゴシック" charset="0"/>
            </a:endParaRPr>
          </a:p>
          <a:p>
            <a:pPr>
              <a:lnSpc>
                <a:spcPct val="80000"/>
              </a:lnSpc>
              <a:buFont typeface="Wingdings" charset="0"/>
              <a:buNone/>
            </a:pPr>
            <a:r>
              <a:rPr lang="en-GB" sz="1800" b="1">
                <a:solidFill>
                  <a:srgbClr val="DDDDDD"/>
                </a:solidFill>
                <a:latin typeface="Arial" charset="0"/>
                <a:ea typeface="ＭＳ Ｐゴシック" charset="0"/>
                <a:cs typeface="ＭＳ Ｐゴシック" charset="0"/>
              </a:rPr>
              <a:t>Library</a:t>
            </a:r>
            <a:r>
              <a:rPr lang="en-GB" sz="1800">
                <a:solidFill>
                  <a:srgbClr val="DDDDDD"/>
                </a:solidFill>
                <a:latin typeface="Arial" charset="0"/>
                <a:ea typeface="ＭＳ Ｐゴシック" charset="0"/>
                <a:cs typeface="ＭＳ Ｐゴシック" charset="0"/>
              </a:rPr>
              <a:t> info for new students</a:t>
            </a:r>
          </a:p>
          <a:p>
            <a:pPr lvl="1">
              <a:lnSpc>
                <a:spcPct val="80000"/>
              </a:lnSpc>
              <a:buFont typeface="Wingdings" charset="0"/>
              <a:buNone/>
            </a:pPr>
            <a:r>
              <a:rPr lang="en-GB" sz="1600">
                <a:solidFill>
                  <a:srgbClr val="DDDDDD"/>
                </a:solidFill>
                <a:latin typeface="Arial" charset="0"/>
                <a:ea typeface="ＭＳ Ｐゴシック" charset="0"/>
                <a:hlinkClick r:id="rId6"/>
              </a:rPr>
              <a:t>http://www.soton.ac.uk/library/services/newstudents/index.html</a:t>
            </a:r>
            <a:endParaRPr lang="en-GB" sz="1600">
              <a:solidFill>
                <a:srgbClr val="DDDDDD"/>
              </a:solidFill>
              <a:latin typeface="Arial" charset="0"/>
              <a:ea typeface="ＭＳ Ｐゴシック" charset="0"/>
            </a:endParaRPr>
          </a:p>
          <a:p>
            <a:pPr>
              <a:lnSpc>
                <a:spcPct val="80000"/>
              </a:lnSpc>
              <a:buFont typeface="Wingdings" charset="0"/>
              <a:buNone/>
            </a:pPr>
            <a:r>
              <a:rPr lang="en-GB" sz="1800" b="1">
                <a:solidFill>
                  <a:srgbClr val="DDDDDD"/>
                </a:solidFill>
                <a:latin typeface="Arial" charset="0"/>
                <a:ea typeface="ＭＳ Ｐゴシック" charset="0"/>
                <a:cs typeface="ＭＳ Ｐゴシック" charset="0"/>
              </a:rPr>
              <a:t>Punctuation: </a:t>
            </a:r>
            <a:r>
              <a:rPr lang="en-GB" sz="1800">
                <a:solidFill>
                  <a:srgbClr val="DDDDDD"/>
                </a:solidFill>
                <a:latin typeface="Arial" charset="0"/>
                <a:ea typeface="ＭＳ Ｐゴシック" charset="0"/>
                <a:cs typeface="ＭＳ Ｐゴシック" charset="0"/>
              </a:rPr>
              <a:t>an on-line guide, with exercises: </a:t>
            </a:r>
            <a:br>
              <a:rPr lang="en-GB" sz="1800">
                <a:solidFill>
                  <a:srgbClr val="DDDDDD"/>
                </a:solidFill>
                <a:latin typeface="Arial" charset="0"/>
                <a:ea typeface="ＭＳ Ｐゴシック" charset="0"/>
                <a:cs typeface="ＭＳ Ｐゴシック" charset="0"/>
              </a:rPr>
            </a:br>
            <a:r>
              <a:rPr lang="en-GB" sz="1800">
                <a:solidFill>
                  <a:srgbClr val="DDDDDD"/>
                </a:solidFill>
                <a:latin typeface="Arial" charset="0"/>
                <a:ea typeface="ＭＳ Ｐゴシック" charset="0"/>
                <a:cs typeface="ＭＳ Ｐゴシック" charset="0"/>
                <a:hlinkClick r:id="rId7"/>
              </a:rPr>
              <a:t>http://www.english.soton.ac.uk/punct.htm</a:t>
            </a:r>
            <a:endParaRPr lang="en-GB" sz="1800" b="1">
              <a:solidFill>
                <a:srgbClr val="DDDDDD"/>
              </a:solidFill>
              <a:latin typeface="Arial" charset="0"/>
              <a:ea typeface="ＭＳ Ｐゴシック" charset="0"/>
              <a:cs typeface="ＭＳ Ｐゴシック" charset="0"/>
            </a:endParaRPr>
          </a:p>
          <a:p>
            <a:pPr>
              <a:lnSpc>
                <a:spcPct val="80000"/>
              </a:lnSpc>
              <a:buFont typeface="Wingdings" charset="0"/>
              <a:buNone/>
            </a:pPr>
            <a:r>
              <a:rPr lang="en-GB" sz="1800" b="1">
                <a:solidFill>
                  <a:srgbClr val="DDDDDD"/>
                </a:solidFill>
                <a:latin typeface="Arial" charset="0"/>
                <a:ea typeface="ＭＳ Ｐゴシック" charset="0"/>
                <a:cs typeface="ＭＳ Ｐゴシック" charset="0"/>
              </a:rPr>
              <a:t>Academic Skills</a:t>
            </a:r>
            <a:r>
              <a:rPr lang="en-GB" sz="1800">
                <a:solidFill>
                  <a:srgbClr val="DDDDDD"/>
                </a:solidFill>
                <a:latin typeface="Arial" charset="0"/>
                <a:ea typeface="ＭＳ Ｐゴシック" charset="0"/>
                <a:cs typeface="ＭＳ Ｐゴシック" charset="0"/>
              </a:rPr>
              <a:t/>
            </a:r>
            <a:br>
              <a:rPr lang="en-GB" sz="1800">
                <a:solidFill>
                  <a:srgbClr val="DDDDDD"/>
                </a:solidFill>
                <a:latin typeface="Arial" charset="0"/>
                <a:ea typeface="ＭＳ Ｐゴシック" charset="0"/>
                <a:cs typeface="ＭＳ Ｐゴシック" charset="0"/>
              </a:rPr>
            </a:br>
            <a:r>
              <a:rPr lang="en-GB" sz="1800">
                <a:solidFill>
                  <a:srgbClr val="DDDDDD"/>
                </a:solidFill>
                <a:latin typeface="Arial" charset="0"/>
                <a:ea typeface="ＭＳ Ｐゴシック" charset="0"/>
                <a:cs typeface="ＭＳ Ｐゴシック" charset="0"/>
              </a:rPr>
              <a:t>Topics include: reading academically, writing effectively, search strategies, bibliographic software, referencing your work, , giving a talk,  </a:t>
            </a:r>
          </a:p>
          <a:p>
            <a:pPr lvl="1">
              <a:lnSpc>
                <a:spcPct val="80000"/>
              </a:lnSpc>
              <a:buFont typeface="Wingdings" charset="0"/>
              <a:buNone/>
            </a:pPr>
            <a:r>
              <a:rPr lang="en-GB" sz="1600" u="sng">
                <a:solidFill>
                  <a:srgbClr val="DDDDDD"/>
                </a:solidFill>
                <a:latin typeface="Arial" charset="0"/>
                <a:ea typeface="ＭＳ Ｐゴシック" charset="0"/>
                <a:hlinkClick r:id="rId8"/>
              </a:rPr>
              <a:t>http://www.academic-skills.soton.ac.uk</a:t>
            </a:r>
            <a:endParaRPr lang="en-GB" sz="1600" u="sng">
              <a:solidFill>
                <a:srgbClr val="DDDDDD"/>
              </a:solidFill>
              <a:latin typeface="Arial" charset="0"/>
              <a:ea typeface="ＭＳ Ｐゴシック" charset="0"/>
            </a:endParaRPr>
          </a:p>
          <a:p>
            <a:pPr>
              <a:lnSpc>
                <a:spcPct val="80000"/>
              </a:lnSpc>
              <a:buFont typeface="Wingdings" charset="0"/>
              <a:buNone/>
            </a:pPr>
            <a:r>
              <a:rPr lang="en-GB" sz="1800" b="1">
                <a:solidFill>
                  <a:srgbClr val="DDDDDD"/>
                </a:solidFill>
                <a:latin typeface="Arial" charset="0"/>
                <a:ea typeface="ＭＳ Ｐゴシック" charset="0"/>
                <a:cs typeface="ＭＳ Ｐゴシック" charset="0"/>
              </a:rPr>
              <a:t>Toronto writing skills </a:t>
            </a:r>
          </a:p>
          <a:p>
            <a:pPr lvl="1">
              <a:lnSpc>
                <a:spcPct val="80000"/>
              </a:lnSpc>
              <a:buFont typeface="Wingdings" charset="0"/>
              <a:buNone/>
            </a:pPr>
            <a:r>
              <a:rPr lang="en-GB" sz="1600">
                <a:solidFill>
                  <a:srgbClr val="DDDDDD"/>
                </a:solidFill>
                <a:latin typeface="Arial" charset="0"/>
                <a:ea typeface="ＭＳ Ｐゴシック" charset="0"/>
                <a:hlinkClick r:id=""/>
              </a:rPr>
              <a:t>http://www.ecf.utoronto.ca/~writing/bbieee-help.html</a:t>
            </a:r>
            <a:endParaRPr lang="en-GB" sz="1400" u="sng">
              <a:solidFill>
                <a:srgbClr val="DDDDDD"/>
              </a:solidFill>
              <a:latin typeface="Arial" charset="0"/>
              <a:ea typeface="ＭＳ Ｐゴシック" charset="0"/>
            </a:endParaRPr>
          </a:p>
        </p:txBody>
      </p:sp>
    </p:spTree>
    <p:extLst>
      <p:ext uri="{BB962C8B-B14F-4D97-AF65-F5344CB8AC3E}">
        <p14:creationId xmlns:p14="http://schemas.microsoft.com/office/powerpoint/2010/main" val="858383758"/>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Purpose of Review</a:t>
            </a:r>
            <a:endParaRPr lang="en-GB" dirty="0"/>
          </a:p>
        </p:txBody>
      </p:sp>
      <p:sp>
        <p:nvSpPr>
          <p:cNvPr id="3" name="Content Placeholder 2"/>
          <p:cNvSpPr>
            <a:spLocks noGrp="1"/>
          </p:cNvSpPr>
          <p:nvPr>
            <p:ph idx="1"/>
          </p:nvPr>
        </p:nvSpPr>
        <p:spPr/>
        <p:txBody>
          <a:bodyPr/>
          <a:lstStyle/>
          <a:p>
            <a:r>
              <a:rPr lang="en-GB" dirty="0" smtClean="0"/>
              <a:t>To </a:t>
            </a:r>
            <a:r>
              <a:rPr lang="en-GB" dirty="0"/>
              <a:t>inform the programme committee or editors whether the paper is suitable for publication in </a:t>
            </a:r>
            <a:r>
              <a:rPr lang="en-GB" i="1" dirty="0"/>
              <a:t>their</a:t>
            </a:r>
            <a:r>
              <a:rPr lang="en-GB" dirty="0"/>
              <a:t> </a:t>
            </a:r>
            <a:r>
              <a:rPr lang="en-GB" dirty="0" smtClean="0"/>
              <a:t>venue</a:t>
            </a:r>
          </a:p>
          <a:p>
            <a:r>
              <a:rPr lang="en-GB" dirty="0" smtClean="0"/>
              <a:t>(or to inform committee that a grant proposal should be funded under their programme)</a:t>
            </a:r>
          </a:p>
          <a:p>
            <a:r>
              <a:rPr lang="en-GB" dirty="0"/>
              <a:t>to identify any faults with the current paper (technical and presentational</a:t>
            </a:r>
            <a:r>
              <a:rPr lang="en-GB" dirty="0" smtClean="0"/>
              <a:t>)</a:t>
            </a:r>
          </a:p>
          <a:p>
            <a:r>
              <a:rPr lang="en-GB" dirty="0"/>
              <a:t>for you to confirm that in your opinion this is original work (not plagiarised, and with results that have not been previously published) </a:t>
            </a:r>
            <a:endParaRPr lang="en-GB" dirty="0" smtClean="0"/>
          </a:p>
          <a:p>
            <a:r>
              <a:rPr lang="en-GB" dirty="0"/>
              <a:t>to give </a:t>
            </a:r>
            <a:r>
              <a:rPr lang="en-GB" i="1" dirty="0"/>
              <a:t>constructive</a:t>
            </a:r>
            <a:r>
              <a:rPr lang="en-GB" dirty="0"/>
              <a:t> feedback to the authors so they can improve their </a:t>
            </a:r>
            <a:r>
              <a:rPr lang="en-GB" dirty="0" smtClean="0"/>
              <a:t>paper/proposal</a:t>
            </a:r>
            <a:endParaRPr lang="en-GB" dirty="0"/>
          </a:p>
        </p:txBody>
      </p:sp>
    </p:spTree>
  </p:cSld>
  <p:clrMapOvr>
    <a:masterClrMapping/>
  </p:clrMapOvr>
  <p:transition xmlns:p14="http://schemas.microsoft.com/office/powerpoint/2010/mai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Venue?</a:t>
            </a:r>
            <a:endParaRPr lang="en-GB" dirty="0"/>
          </a:p>
        </p:txBody>
      </p:sp>
      <p:sp>
        <p:nvSpPr>
          <p:cNvPr id="3" name="Content Placeholder 2"/>
          <p:cNvSpPr>
            <a:spLocks noGrp="1"/>
          </p:cNvSpPr>
          <p:nvPr>
            <p:ph idx="1"/>
          </p:nvPr>
        </p:nvSpPr>
        <p:spPr/>
        <p:txBody>
          <a:bodyPr/>
          <a:lstStyle/>
          <a:p>
            <a:r>
              <a:rPr lang="en-GB" dirty="0" smtClean="0"/>
              <a:t>Clearly venues differ – and so do standards. </a:t>
            </a:r>
            <a:endParaRPr lang="en-GB" dirty="0"/>
          </a:p>
        </p:txBody>
      </p:sp>
      <p:pic>
        <p:nvPicPr>
          <p:cNvPr id="4" name="Picture 3"/>
          <p:cNvPicPr>
            <a:picLocks noChangeAspect="1"/>
          </p:cNvPicPr>
          <p:nvPr/>
        </p:nvPicPr>
        <p:blipFill>
          <a:blip r:embed="rId2"/>
          <a:stretch>
            <a:fillRect/>
          </a:stretch>
        </p:blipFill>
        <p:spPr>
          <a:xfrm>
            <a:off x="1187624" y="2060848"/>
            <a:ext cx="1270000" cy="1905000"/>
          </a:xfrm>
          <a:prstGeom prst="rect">
            <a:avLst/>
          </a:prstGeom>
        </p:spPr>
      </p:pic>
      <p:pic>
        <p:nvPicPr>
          <p:cNvPr id="5" name="Picture 4"/>
          <p:cNvPicPr>
            <a:picLocks noChangeAspect="1"/>
          </p:cNvPicPr>
          <p:nvPr/>
        </p:nvPicPr>
        <p:blipFill>
          <a:blip r:embed="rId3"/>
          <a:stretch>
            <a:fillRect/>
          </a:stretch>
        </p:blipFill>
        <p:spPr>
          <a:xfrm>
            <a:off x="3131840" y="2060848"/>
            <a:ext cx="1296144" cy="1963807"/>
          </a:xfrm>
          <a:prstGeom prst="rect">
            <a:avLst/>
          </a:prstGeom>
        </p:spPr>
      </p:pic>
      <p:pic>
        <p:nvPicPr>
          <p:cNvPr id="6" name="Picture 5"/>
          <p:cNvPicPr>
            <a:picLocks noChangeAspect="1"/>
          </p:cNvPicPr>
          <p:nvPr/>
        </p:nvPicPr>
        <p:blipFill>
          <a:blip r:embed="rId4"/>
          <a:stretch>
            <a:fillRect/>
          </a:stretch>
        </p:blipFill>
        <p:spPr>
          <a:xfrm>
            <a:off x="4860032" y="2060848"/>
            <a:ext cx="1397000" cy="1968500"/>
          </a:xfrm>
          <a:prstGeom prst="rect">
            <a:avLst/>
          </a:prstGeom>
        </p:spPr>
      </p:pic>
      <p:pic>
        <p:nvPicPr>
          <p:cNvPr id="7" name="Picture 6"/>
          <p:cNvPicPr>
            <a:picLocks noChangeAspect="1"/>
          </p:cNvPicPr>
          <p:nvPr/>
        </p:nvPicPr>
        <p:blipFill>
          <a:blip r:embed="rId5"/>
          <a:stretch>
            <a:fillRect/>
          </a:stretch>
        </p:blipFill>
        <p:spPr>
          <a:xfrm>
            <a:off x="1475656" y="4293096"/>
            <a:ext cx="1092200" cy="838200"/>
          </a:xfrm>
          <a:prstGeom prst="rect">
            <a:avLst/>
          </a:prstGeom>
        </p:spPr>
      </p:pic>
      <p:pic>
        <p:nvPicPr>
          <p:cNvPr id="8" name="Picture 7"/>
          <p:cNvPicPr>
            <a:picLocks noChangeAspect="1"/>
          </p:cNvPicPr>
          <p:nvPr/>
        </p:nvPicPr>
        <p:blipFill>
          <a:blip r:embed="rId6"/>
          <a:stretch>
            <a:fillRect/>
          </a:stretch>
        </p:blipFill>
        <p:spPr>
          <a:xfrm>
            <a:off x="3059832" y="4365104"/>
            <a:ext cx="1512168" cy="704623"/>
          </a:xfrm>
          <a:prstGeom prst="rect">
            <a:avLst/>
          </a:prstGeom>
        </p:spPr>
      </p:pic>
      <p:pic>
        <p:nvPicPr>
          <p:cNvPr id="9" name="Picture 8"/>
          <p:cNvPicPr>
            <a:picLocks noChangeAspect="1"/>
          </p:cNvPicPr>
          <p:nvPr/>
        </p:nvPicPr>
        <p:blipFill>
          <a:blip r:embed="rId7"/>
          <a:stretch>
            <a:fillRect/>
          </a:stretch>
        </p:blipFill>
        <p:spPr>
          <a:xfrm>
            <a:off x="5148064" y="4293096"/>
            <a:ext cx="1080120" cy="974742"/>
          </a:xfrm>
          <a:prstGeom prst="rect">
            <a:avLst/>
          </a:prstGeom>
        </p:spPr>
      </p:pic>
      <p:pic>
        <p:nvPicPr>
          <p:cNvPr id="10" name="Picture 9"/>
          <p:cNvPicPr>
            <a:picLocks noChangeAspect="1"/>
          </p:cNvPicPr>
          <p:nvPr/>
        </p:nvPicPr>
        <p:blipFill>
          <a:blip r:embed="rId8"/>
          <a:stretch>
            <a:fillRect/>
          </a:stretch>
        </p:blipFill>
        <p:spPr>
          <a:xfrm>
            <a:off x="1547664" y="5445224"/>
            <a:ext cx="800100" cy="558800"/>
          </a:xfrm>
          <a:prstGeom prst="rect">
            <a:avLst/>
          </a:prstGeom>
        </p:spPr>
      </p:pic>
      <p:sp>
        <p:nvSpPr>
          <p:cNvPr id="11" name="TextBox 10"/>
          <p:cNvSpPr txBox="1"/>
          <p:nvPr/>
        </p:nvSpPr>
        <p:spPr>
          <a:xfrm>
            <a:off x="3707904" y="5517232"/>
            <a:ext cx="4968551" cy="954107"/>
          </a:xfrm>
          <a:prstGeom prst="rect">
            <a:avLst/>
          </a:prstGeom>
          <a:noFill/>
        </p:spPr>
        <p:txBody>
          <a:bodyPr wrap="square" rtlCol="0">
            <a:spAutoFit/>
          </a:bodyPr>
          <a:lstStyle/>
          <a:p>
            <a:r>
              <a:rPr lang="en-US" sz="1400" dirty="0"/>
              <a:t>The main reason why papers are turned down is not because the work is flawed, but because it's value has been badly communicated or it has been submitted to an inappropriate venue.</a:t>
            </a:r>
            <a:endParaRPr lang="en-GB" sz="1400" dirty="0"/>
          </a:p>
        </p:txBody>
      </p:sp>
      <p:sp>
        <p:nvSpPr>
          <p:cNvPr id="12" name="TextBox 11"/>
          <p:cNvSpPr txBox="1"/>
          <p:nvPr/>
        </p:nvSpPr>
        <p:spPr>
          <a:xfrm>
            <a:off x="6444209" y="2708920"/>
            <a:ext cx="2304256" cy="738664"/>
          </a:xfrm>
          <a:prstGeom prst="rect">
            <a:avLst/>
          </a:prstGeom>
          <a:noFill/>
        </p:spPr>
        <p:txBody>
          <a:bodyPr wrap="square" rtlCol="0">
            <a:spAutoFit/>
          </a:bodyPr>
          <a:lstStyle/>
          <a:p>
            <a:r>
              <a:rPr lang="en-GB" sz="1400" dirty="0" smtClean="0"/>
              <a:t>All work should be original: </a:t>
            </a:r>
          </a:p>
          <a:p>
            <a:r>
              <a:rPr lang="en-GB" sz="1400" dirty="0" smtClean="0"/>
              <a:t>But the significance of the original work will vary.</a:t>
            </a:r>
            <a:endParaRPr lang="en-GB" sz="1400" dirty="0"/>
          </a:p>
        </p:txBody>
      </p:sp>
      <p:pic>
        <p:nvPicPr>
          <p:cNvPr id="13" name="Picture 12"/>
          <p:cNvPicPr>
            <a:picLocks noChangeAspect="1"/>
          </p:cNvPicPr>
          <p:nvPr/>
        </p:nvPicPr>
        <p:blipFill>
          <a:blip r:embed="rId9"/>
          <a:stretch>
            <a:fillRect/>
          </a:stretch>
        </p:blipFill>
        <p:spPr>
          <a:xfrm>
            <a:off x="6444208" y="2204864"/>
            <a:ext cx="2232248" cy="299566"/>
          </a:xfrm>
          <a:prstGeom prst="rect">
            <a:avLst/>
          </a:prstGeom>
        </p:spPr>
      </p:pic>
      <p:pic>
        <p:nvPicPr>
          <p:cNvPr id="14" name="Picture 13"/>
          <p:cNvPicPr>
            <a:picLocks noChangeAspect="1"/>
          </p:cNvPicPr>
          <p:nvPr/>
        </p:nvPicPr>
        <p:blipFill>
          <a:blip r:embed="rId10"/>
          <a:stretch>
            <a:fillRect/>
          </a:stretch>
        </p:blipFill>
        <p:spPr>
          <a:xfrm>
            <a:off x="6660232" y="3645024"/>
            <a:ext cx="504056" cy="504056"/>
          </a:xfrm>
          <a:prstGeom prst="rect">
            <a:avLst/>
          </a:prstGeom>
        </p:spPr>
      </p:pic>
    </p:spTree>
    <p:extLst>
      <p:ext uri="{BB962C8B-B14F-4D97-AF65-F5344CB8AC3E}">
        <p14:creationId xmlns:p14="http://schemas.microsoft.com/office/powerpoint/2010/main" val="2300987981"/>
      </p:ext>
    </p:extLst>
  </p:cSld>
  <p:clrMapOvr>
    <a:masterClrMapping/>
  </p:clrMapOvr>
  <p:transition xmlns:p14="http://schemas.microsoft.com/office/powerpoint/2010/mai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Many Sorts of Papers</a:t>
            </a:r>
            <a:endParaRPr lang="en-GB" dirty="0"/>
          </a:p>
        </p:txBody>
      </p:sp>
      <p:sp>
        <p:nvSpPr>
          <p:cNvPr id="3" name="Content Placeholder 2"/>
          <p:cNvSpPr>
            <a:spLocks noGrp="1"/>
          </p:cNvSpPr>
          <p:nvPr>
            <p:ph idx="1"/>
          </p:nvPr>
        </p:nvSpPr>
        <p:spPr/>
        <p:txBody>
          <a:bodyPr/>
          <a:lstStyle/>
          <a:p>
            <a:r>
              <a:rPr lang="en-US" dirty="0"/>
              <a:t>technical </a:t>
            </a:r>
            <a:r>
              <a:rPr lang="en-US" dirty="0" smtClean="0"/>
              <a:t>papers</a:t>
            </a:r>
            <a:endParaRPr lang="en-US" dirty="0"/>
          </a:p>
          <a:p>
            <a:r>
              <a:rPr lang="en-US" dirty="0" smtClean="0"/>
              <a:t>review papers</a:t>
            </a:r>
            <a:endParaRPr lang="en-US" dirty="0"/>
          </a:p>
          <a:p>
            <a:r>
              <a:rPr lang="en-US" dirty="0" smtClean="0"/>
              <a:t>thought experiments</a:t>
            </a:r>
            <a:endParaRPr lang="en-US" dirty="0"/>
          </a:p>
          <a:p>
            <a:r>
              <a:rPr lang="en-US" dirty="0" smtClean="0"/>
              <a:t>experiences papers</a:t>
            </a:r>
          </a:p>
          <a:p>
            <a:r>
              <a:rPr lang="en-US" dirty="0" smtClean="0"/>
              <a:t>evaluations </a:t>
            </a:r>
            <a:endParaRPr lang="en-GB" dirty="0"/>
          </a:p>
        </p:txBody>
      </p:sp>
    </p:spTree>
    <p:extLst>
      <p:ext uri="{BB962C8B-B14F-4D97-AF65-F5344CB8AC3E}">
        <p14:creationId xmlns:p14="http://schemas.microsoft.com/office/powerpoint/2010/main" val="3839129200"/>
      </p:ext>
    </p:extLst>
  </p:cSld>
  <p:clrMapOvr>
    <a:masterClrMapping/>
  </p:clrMapOvr>
  <p:transition xmlns:p14="http://schemas.microsoft.com/office/powerpoint/2010/mai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 Constructive</a:t>
            </a:r>
            <a:endParaRPr lang="en-GB" dirty="0"/>
          </a:p>
        </p:txBody>
      </p:sp>
      <p:sp>
        <p:nvSpPr>
          <p:cNvPr id="3" name="Content Placeholder 2"/>
          <p:cNvSpPr>
            <a:spLocks noGrp="1"/>
          </p:cNvSpPr>
          <p:nvPr>
            <p:ph idx="1"/>
          </p:nvPr>
        </p:nvSpPr>
        <p:spPr/>
        <p:txBody>
          <a:bodyPr/>
          <a:lstStyle/>
          <a:p>
            <a:r>
              <a:rPr lang="en-US" sz="1800" dirty="0"/>
              <a:t>Let us start with the assumption that most work has been conducted by other hard working and honest people like ourselves who are proud of the work they have done. </a:t>
            </a:r>
            <a:endParaRPr lang="en-US" sz="1800" dirty="0" smtClean="0"/>
          </a:p>
          <a:p>
            <a:r>
              <a:rPr lang="en-US" sz="1800" dirty="0"/>
              <a:t>If you don't think the work is ready for publication, then </a:t>
            </a:r>
            <a:endParaRPr lang="en-US" sz="1800" dirty="0" smtClean="0"/>
          </a:p>
          <a:p>
            <a:pPr lvl="1"/>
            <a:r>
              <a:rPr lang="en-US" sz="1600" dirty="0" smtClean="0"/>
              <a:t>explain why</a:t>
            </a:r>
            <a:endParaRPr lang="en-US" sz="1600" dirty="0"/>
          </a:p>
          <a:p>
            <a:pPr lvl="1"/>
            <a:r>
              <a:rPr lang="en-US" sz="1600" dirty="0" smtClean="0"/>
              <a:t>tell </a:t>
            </a:r>
            <a:r>
              <a:rPr lang="en-US" sz="1600" dirty="0"/>
              <a:t>them how useful it will be when suitably </a:t>
            </a:r>
            <a:r>
              <a:rPr lang="en-US" sz="1600" dirty="0" smtClean="0"/>
              <a:t>improved</a:t>
            </a:r>
            <a:endParaRPr lang="en-US" sz="1600" dirty="0"/>
          </a:p>
          <a:p>
            <a:pPr lvl="1"/>
            <a:r>
              <a:rPr lang="en-US" sz="1600" dirty="0" smtClean="0"/>
              <a:t>don't </a:t>
            </a:r>
            <a:r>
              <a:rPr lang="en-US" sz="1600" dirty="0"/>
              <a:t>'</a:t>
            </a:r>
            <a:r>
              <a:rPr lang="en-US" sz="1600" dirty="0" err="1"/>
              <a:t>diss</a:t>
            </a:r>
            <a:r>
              <a:rPr lang="en-US" sz="1600" dirty="0"/>
              <a:t>' them</a:t>
            </a:r>
            <a:r>
              <a:rPr lang="en-US" sz="1600" dirty="0" smtClean="0"/>
              <a:t>!</a:t>
            </a:r>
          </a:p>
          <a:p>
            <a:r>
              <a:rPr lang="en-US" sz="1800" dirty="0" smtClean="0"/>
              <a:t>Desirable Traits in a referee</a:t>
            </a:r>
          </a:p>
          <a:p>
            <a:pPr lvl="1"/>
            <a:r>
              <a:rPr lang="en-US" sz="1600" i="1" dirty="0" smtClean="0"/>
              <a:t>objectivity</a:t>
            </a:r>
            <a:endParaRPr lang="en-US" sz="1600" i="1" dirty="0"/>
          </a:p>
          <a:p>
            <a:pPr lvl="1"/>
            <a:r>
              <a:rPr lang="en-US" sz="1600" i="1" dirty="0" smtClean="0"/>
              <a:t>fairness</a:t>
            </a:r>
            <a:endParaRPr lang="en-US" sz="1600" i="1" dirty="0"/>
          </a:p>
          <a:p>
            <a:pPr lvl="1"/>
            <a:r>
              <a:rPr lang="en-US" sz="1600" i="1" dirty="0"/>
              <a:t>s</a:t>
            </a:r>
            <a:r>
              <a:rPr lang="en-US" sz="1600" i="1" dirty="0" smtClean="0"/>
              <a:t>peed</a:t>
            </a:r>
          </a:p>
          <a:p>
            <a:pPr lvl="1"/>
            <a:r>
              <a:rPr lang="en-US" sz="1600" i="1" dirty="0" smtClean="0"/>
              <a:t>professionalism</a:t>
            </a:r>
          </a:p>
          <a:p>
            <a:pPr lvl="1"/>
            <a:r>
              <a:rPr lang="en-US" sz="1600" i="1" dirty="0" smtClean="0"/>
              <a:t>confidentiality</a:t>
            </a:r>
          </a:p>
          <a:p>
            <a:pPr lvl="1"/>
            <a:r>
              <a:rPr lang="en-US" sz="1600" i="1" dirty="0" smtClean="0"/>
              <a:t>honesty</a:t>
            </a:r>
          </a:p>
          <a:p>
            <a:pPr lvl="1"/>
            <a:r>
              <a:rPr lang="en-US" sz="1600" i="1" dirty="0" smtClean="0"/>
              <a:t>courtesy</a:t>
            </a:r>
            <a:endParaRPr lang="en-GB" sz="1600" dirty="0"/>
          </a:p>
        </p:txBody>
      </p:sp>
    </p:spTree>
    <p:extLst>
      <p:ext uri="{BB962C8B-B14F-4D97-AF65-F5344CB8AC3E}">
        <p14:creationId xmlns:p14="http://schemas.microsoft.com/office/powerpoint/2010/main" val="12196810"/>
      </p:ext>
    </p:extLst>
  </p:cSld>
  <p:clrMapOvr>
    <a:masterClrMapping/>
  </p:clrMapOvr>
  <p:transition xmlns:p14="http://schemas.microsoft.com/office/powerpoint/2010/mai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goes into a Review?</a:t>
            </a:r>
            <a:endParaRPr lang="en-GB" dirty="0"/>
          </a:p>
        </p:txBody>
      </p:sp>
      <p:sp>
        <p:nvSpPr>
          <p:cNvPr id="3" name="Content Placeholder 2"/>
          <p:cNvSpPr>
            <a:spLocks noGrp="1"/>
          </p:cNvSpPr>
          <p:nvPr>
            <p:ph idx="1"/>
          </p:nvPr>
        </p:nvSpPr>
        <p:spPr/>
        <p:txBody>
          <a:bodyPr/>
          <a:lstStyle/>
          <a:p>
            <a:r>
              <a:rPr lang="en-US" dirty="0" err="1"/>
              <a:t>Summarise</a:t>
            </a:r>
            <a:r>
              <a:rPr lang="en-US" dirty="0"/>
              <a:t> the paper in your own </a:t>
            </a:r>
            <a:r>
              <a:rPr lang="en-US" dirty="0" smtClean="0"/>
              <a:t>words</a:t>
            </a:r>
          </a:p>
          <a:p>
            <a:r>
              <a:rPr lang="en-US" dirty="0" smtClean="0"/>
              <a:t>Comments on </a:t>
            </a:r>
            <a:r>
              <a:rPr lang="en-US" dirty="0"/>
              <a:t>"Technical </a:t>
            </a:r>
            <a:r>
              <a:rPr lang="en-US" dirty="0" smtClean="0"/>
              <a:t>Content”</a:t>
            </a:r>
          </a:p>
          <a:p>
            <a:r>
              <a:rPr lang="en-US" dirty="0" smtClean="0"/>
              <a:t>Comments on the quality of the </a:t>
            </a:r>
            <a:r>
              <a:rPr lang="en-US" dirty="0"/>
              <a:t>Writing and </a:t>
            </a:r>
            <a:r>
              <a:rPr lang="en-US" dirty="0" smtClean="0"/>
              <a:t>Presentation</a:t>
            </a:r>
          </a:p>
          <a:p>
            <a:r>
              <a:rPr lang="en-US" dirty="0" smtClean="0"/>
              <a:t>Typos/corrections</a:t>
            </a:r>
          </a:p>
          <a:p>
            <a:r>
              <a:rPr lang="en-US" dirty="0" smtClean="0"/>
              <a:t>Conclusions and Overall Recommendations</a:t>
            </a:r>
          </a:p>
          <a:p>
            <a:pPr marL="0" indent="0">
              <a:buNone/>
            </a:pPr>
            <a:r>
              <a:rPr lang="en-US" dirty="0" smtClean="0"/>
              <a:t>(All the above will be seen by the authors)</a:t>
            </a:r>
          </a:p>
          <a:p>
            <a:r>
              <a:rPr lang="en-US" dirty="0"/>
              <a:t>To the Editors/</a:t>
            </a:r>
            <a:r>
              <a:rPr lang="en-US" dirty="0" smtClean="0"/>
              <a:t>Committee (comments not seen by authors)</a:t>
            </a:r>
            <a:endParaRPr lang="en-US" dirty="0"/>
          </a:p>
          <a:p>
            <a:endParaRPr lang="en-US" dirty="0"/>
          </a:p>
          <a:p>
            <a:endParaRPr lang="en-US" dirty="0"/>
          </a:p>
          <a:p>
            <a:r>
              <a:rPr lang="en-US" dirty="0" smtClean="0"/>
              <a:t>Often there will be a review FORM that you are required to use </a:t>
            </a:r>
          </a:p>
          <a:p>
            <a:r>
              <a:rPr lang="en-US" dirty="0" smtClean="0"/>
              <a:t>These generally attempt to break down the above into sub – headings (sometimes unhelpfully)</a:t>
            </a:r>
            <a:endParaRPr lang="en-US" dirty="0"/>
          </a:p>
        </p:txBody>
      </p:sp>
    </p:spTree>
    <p:extLst>
      <p:ext uri="{BB962C8B-B14F-4D97-AF65-F5344CB8AC3E}">
        <p14:creationId xmlns:p14="http://schemas.microsoft.com/office/powerpoint/2010/main" val="4113594901"/>
      </p:ext>
    </p:extLst>
  </p:cSld>
  <p:clrMapOvr>
    <a:masterClrMapping/>
  </p:clrMapOvr>
  <p:transition xmlns:p14="http://schemas.microsoft.com/office/powerpoint/2010/mai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Summarise</a:t>
            </a:r>
            <a:r>
              <a:rPr lang="en-US" dirty="0"/>
              <a:t> the paper in your own </a:t>
            </a:r>
            <a:r>
              <a:rPr lang="en-US" dirty="0" smtClean="0"/>
              <a:t>words</a:t>
            </a:r>
            <a:endParaRPr lang="en-GB" dirty="0"/>
          </a:p>
        </p:txBody>
      </p:sp>
      <p:sp>
        <p:nvSpPr>
          <p:cNvPr id="3" name="Content Placeholder 2"/>
          <p:cNvSpPr>
            <a:spLocks noGrp="1"/>
          </p:cNvSpPr>
          <p:nvPr>
            <p:ph idx="1"/>
          </p:nvPr>
        </p:nvSpPr>
        <p:spPr/>
        <p:txBody>
          <a:bodyPr/>
          <a:lstStyle/>
          <a:p>
            <a:r>
              <a:rPr lang="en-GB" dirty="0" smtClean="0"/>
              <a:t>This is to show that you have understood what the authors said</a:t>
            </a:r>
          </a:p>
          <a:p>
            <a:r>
              <a:rPr lang="en-GB" dirty="0" smtClean="0"/>
              <a:t>Write the abstract for the paper that you would have written!</a:t>
            </a:r>
          </a:p>
          <a:p>
            <a:r>
              <a:rPr lang="en-GB" dirty="0" smtClean="0"/>
              <a:t>In particular you must say what you think the contribution of the paper is (however small you think its is!)</a:t>
            </a:r>
          </a:p>
          <a:p>
            <a:pPr marL="0" indent="0">
              <a:buNone/>
            </a:pPr>
            <a:endParaRPr lang="en-GB" dirty="0"/>
          </a:p>
        </p:txBody>
      </p:sp>
    </p:spTree>
    <p:extLst>
      <p:ext uri="{BB962C8B-B14F-4D97-AF65-F5344CB8AC3E}">
        <p14:creationId xmlns:p14="http://schemas.microsoft.com/office/powerpoint/2010/main" val="2418069512"/>
      </p:ext>
    </p:extLst>
  </p:cSld>
  <p:clrMapOvr>
    <a:masterClrMapping/>
  </p:clrMapOvr>
  <p:transition xmlns:p14="http://schemas.microsoft.com/office/powerpoint/2010/mai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Technical Content (paper)</a:t>
            </a:r>
            <a:endParaRPr lang="en-GB" dirty="0"/>
          </a:p>
        </p:txBody>
      </p:sp>
      <p:sp>
        <p:nvSpPr>
          <p:cNvPr id="3" name="Content Placeholder 2"/>
          <p:cNvSpPr>
            <a:spLocks noGrp="1"/>
          </p:cNvSpPr>
          <p:nvPr>
            <p:ph idx="1"/>
          </p:nvPr>
        </p:nvSpPr>
        <p:spPr/>
        <p:txBody>
          <a:bodyPr/>
          <a:lstStyle/>
          <a:p>
            <a:r>
              <a:rPr lang="en-US" dirty="0"/>
              <a:t>the extent to which the work is relevant to this workshop/conference/journal</a:t>
            </a:r>
          </a:p>
          <a:p>
            <a:r>
              <a:rPr lang="en-US" dirty="0"/>
              <a:t>the extent to which the work answers a valid research question </a:t>
            </a:r>
          </a:p>
          <a:p>
            <a:r>
              <a:rPr lang="en-US" dirty="0"/>
              <a:t>the research methodology</a:t>
            </a:r>
          </a:p>
          <a:p>
            <a:r>
              <a:rPr lang="en-US" dirty="0"/>
              <a:t>the quality of results and argumentation (any suspected flaws)</a:t>
            </a:r>
          </a:p>
          <a:p>
            <a:r>
              <a:rPr lang="en-US" dirty="0"/>
              <a:t>the evaluation</a:t>
            </a:r>
          </a:p>
          <a:p>
            <a:r>
              <a:rPr lang="en-US" dirty="0"/>
              <a:t>awareness of related work (including the  correct number of appropriate references)</a:t>
            </a:r>
          </a:p>
          <a:p>
            <a:r>
              <a:rPr lang="en-US" dirty="0"/>
              <a:t>the degree of significance of the results</a:t>
            </a:r>
          </a:p>
          <a:p>
            <a:r>
              <a:rPr lang="en-US" dirty="0"/>
              <a:t>do the conclusions follow from the work described?</a:t>
            </a:r>
          </a:p>
          <a:p>
            <a:pPr marL="0" indent="0">
              <a:buNone/>
            </a:pPr>
            <a:endParaRPr lang="en-GB" dirty="0" smtClean="0"/>
          </a:p>
          <a:p>
            <a:pPr marL="0" indent="0">
              <a:buNone/>
            </a:pPr>
            <a:endParaRPr lang="en-GB" dirty="0"/>
          </a:p>
        </p:txBody>
      </p:sp>
      <p:sp>
        <p:nvSpPr>
          <p:cNvPr id="4" name="TextBox 3"/>
          <p:cNvSpPr txBox="1"/>
          <p:nvPr/>
        </p:nvSpPr>
        <p:spPr>
          <a:xfrm>
            <a:off x="2915816" y="5589240"/>
            <a:ext cx="2199040" cy="369332"/>
          </a:xfrm>
          <a:prstGeom prst="rect">
            <a:avLst/>
          </a:prstGeom>
          <a:noFill/>
        </p:spPr>
        <p:txBody>
          <a:bodyPr wrap="none" rtlCol="0">
            <a:spAutoFit/>
          </a:bodyPr>
          <a:lstStyle/>
          <a:p>
            <a:r>
              <a:rPr lang="en-GB" dirty="0" smtClean="0"/>
              <a:t>Keep it constructive</a:t>
            </a:r>
            <a:endParaRPr lang="en-GB" dirty="0"/>
          </a:p>
        </p:txBody>
      </p:sp>
    </p:spTree>
    <p:extLst>
      <p:ext uri="{BB962C8B-B14F-4D97-AF65-F5344CB8AC3E}">
        <p14:creationId xmlns:p14="http://schemas.microsoft.com/office/powerpoint/2010/main" val="1408763586"/>
      </p:ext>
    </p:extLst>
  </p:cSld>
  <p:clrMapOvr>
    <a:masterClrMapping/>
  </p:clrMapOvr>
  <p:transition xmlns:p14="http://schemas.microsoft.com/office/powerpoint/2010/main">
    <p:wipe dir="r"/>
  </p:transition>
</p:sld>
</file>

<file path=ppt/theme/theme1.xml><?xml version="1.0" encoding="utf-8"?>
<a:theme xmlns:a="http://schemas.openxmlformats.org/drawingml/2006/main" name="LSL">
  <a:themeElements>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LSL.potx</Template>
  <TotalTime>164</TotalTime>
  <Words>2547</Words>
  <Application>Microsoft Macintosh PowerPoint</Application>
  <PresentationFormat>On-screen Show (4:3)</PresentationFormat>
  <Paragraphs>276</Paragraphs>
  <Slides>23</Slides>
  <Notes>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LSL</vt:lpstr>
      <vt:lpstr>How to Review</vt:lpstr>
      <vt:lpstr>Peer Review</vt:lpstr>
      <vt:lpstr>Purpose of Review</vt:lpstr>
      <vt:lpstr>What Venue?</vt:lpstr>
      <vt:lpstr>Many Sorts of Papers</vt:lpstr>
      <vt:lpstr>Be Constructive</vt:lpstr>
      <vt:lpstr>What goes into a Review?</vt:lpstr>
      <vt:lpstr>Summarise the paper in your own words</vt:lpstr>
      <vt:lpstr>Technical Content (paper)</vt:lpstr>
      <vt:lpstr>Technical Content (Proposal)</vt:lpstr>
      <vt:lpstr>PowerPoint Presentation</vt:lpstr>
      <vt:lpstr>Writing and Presentation</vt:lpstr>
      <vt:lpstr>Typos and Corrections</vt:lpstr>
      <vt:lpstr>Conclusions</vt:lpstr>
      <vt:lpstr>Overall Recommendations</vt:lpstr>
      <vt:lpstr>To the Editors/Committee</vt:lpstr>
      <vt:lpstr>PowerPoint Presentation</vt:lpstr>
      <vt:lpstr>PowerPoint Presentation</vt:lpstr>
      <vt:lpstr>PowerPoint Presentation</vt:lpstr>
      <vt:lpstr>PowerPoint Presentation</vt:lpstr>
      <vt:lpstr>Remember the checklist?</vt:lpstr>
      <vt:lpstr>For Next Week</vt:lpstr>
      <vt:lpstr>Further Reading</vt:lpstr>
    </vt:vector>
  </TitlesOfParts>
  <Company>University of Southampton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Hugh Davis</dc:creator>
  <cp:lastModifiedBy>Hugh Davis</cp:lastModifiedBy>
  <cp:revision>22</cp:revision>
  <dcterms:created xsi:type="dcterms:W3CDTF">2009-11-03T11:15:04Z</dcterms:created>
  <dcterms:modified xsi:type="dcterms:W3CDTF">2011-11-11T13:54:51Z</dcterms:modified>
</cp:coreProperties>
</file>