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</p:sldMasterIdLst>
  <p:notesMasterIdLst>
    <p:notesMasterId r:id="rId19"/>
  </p:notesMasterIdLst>
  <p:handoutMasterIdLst>
    <p:handoutMasterId r:id="rId20"/>
  </p:handoutMasterIdLst>
  <p:sldIdLst>
    <p:sldId id="263" r:id="rId4"/>
    <p:sldId id="266" r:id="rId5"/>
    <p:sldId id="267" r:id="rId6"/>
    <p:sldId id="268" r:id="rId7"/>
    <p:sldId id="269" r:id="rId8"/>
    <p:sldId id="271" r:id="rId9"/>
    <p:sldId id="273" r:id="rId10"/>
    <p:sldId id="274" r:id="rId11"/>
    <p:sldId id="275" r:id="rId12"/>
    <p:sldId id="277" r:id="rId13"/>
    <p:sldId id="278" r:id="rId14"/>
    <p:sldId id="279" r:id="rId15"/>
    <p:sldId id="281" r:id="rId16"/>
    <p:sldId id="282" r:id="rId17"/>
    <p:sldId id="283" r:id="rId18"/>
  </p:sldIdLst>
  <p:sldSz cx="9144000" cy="6858000" type="screen4x3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00"/>
    <a:srgbClr val="A6D85F"/>
    <a:srgbClr val="615A2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28" autoAdjust="0"/>
  </p:normalViewPr>
  <p:slideViewPr>
    <p:cSldViewPr>
      <p:cViewPr varScale="1">
        <p:scale>
          <a:sx n="67" d="100"/>
          <a:sy n="67" d="100"/>
        </p:scale>
        <p:origin x="-53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66"/>
    </p:cViewPr>
  </p:sorterViewPr>
  <p:notesViewPr>
    <p:cSldViewPr>
      <p:cViewPr>
        <p:scale>
          <a:sx n="57" d="100"/>
          <a:sy n="57" d="100"/>
        </p:scale>
        <p:origin x="-282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76CE1E30-59F5-4BB9-8639-FCE501133D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1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74701" y="643632"/>
            <a:ext cx="2687725" cy="20162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4501" y="2947888"/>
            <a:ext cx="6120680" cy="662473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8D9F31C8-FF57-4812-B28B-803203B7B6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 pitchFamily="16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Health Sciences_(WHITE)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9748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fld id="{7EF15293-6D5D-491C-9666-4A27420E14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40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2CF65-FC04-4165-8E99-3A9178BF4A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6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24DC7-5F38-425F-B995-B625EEA082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15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EC3BA-D2D5-421C-AE6B-6BAC191633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5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63D17-1D86-45C1-85A1-A6FA9CDC04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94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Health Sciences_(WHITE)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897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050F-6029-4B9C-98BB-FC0F284B8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25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A8F9A-0E87-47A1-8B85-0DA5F1BD2D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7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87B3F-90B1-4E71-9D7B-B4858DD409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66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174B2-9F7A-4BF7-821C-A4A075D41AC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67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1B8F1-5797-4B52-BCB6-BB6CE6D654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6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2FA82-6DCC-4A5E-AAD1-17FFB9FF8B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89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0299D-E037-41FB-B238-1A3E4AB7F7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508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EECC9-39F8-4B45-93BB-EF3FF08CB1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40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18956-40BA-41B3-B295-7C9ADB740F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94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1B322-3EE2-4DA2-AF60-3E2AB203E8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66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C257C-F5FA-463A-9702-B5B8E91A9C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944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4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43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3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1CFA5-98B6-4D26-B9ED-5793BB514B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05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7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694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961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375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8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9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2341-CA27-40CC-A888-3D9E9811B4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03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83AC6-BF4A-4850-ACE7-5FDA36C9F0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6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0002A-D769-4880-9C16-83D5B61B57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21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6527-1F0C-4935-AC21-D6790664CF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99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2F0389-0117-4597-BBEF-D031C64DC5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6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01F83-DFAC-4273-883A-4DB516F54B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1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</a:defRPr>
            </a:lvl1pPr>
          </a:lstStyle>
          <a:p>
            <a:fld id="{7348F1B9-0E5C-4F02-AEAE-8B246001517C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9" descr="Health Sciences_(CMYK).eps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ＭＳ Ｐゴシック" pitchFamily="1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  <a:cs typeface="ＭＳ Ｐゴシック" pitchFamily="16" charset="-128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</a:defRPr>
            </a:lvl1pPr>
          </a:lstStyle>
          <a:p>
            <a:fld id="{984CC3B8-6879-4167-B278-D5EB1526242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5367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 descr="Health Sciences_(CMYK).eps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73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Geneva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Geneva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Geneva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Geneva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600" dirty="0"/>
              <a:t>What is science? </a:t>
            </a:r>
          </a:p>
        </p:txBody>
      </p:sp>
    </p:spTree>
    <p:extLst>
      <p:ext uri="{BB962C8B-B14F-4D97-AF65-F5344CB8AC3E}">
        <p14:creationId xmlns:p14="http://schemas.microsoft.com/office/powerpoint/2010/main" val="42265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Merton: Functionalism (1957)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21075"/>
          </a:xfrm>
        </p:spPr>
        <p:txBody>
          <a:bodyPr/>
          <a:lstStyle/>
          <a:p>
            <a:pPr marL="0" indent="0">
              <a:buNone/>
            </a:pPr>
            <a:r>
              <a:rPr lang="en-GB" sz="2800" i="1" dirty="0" smtClean="0">
                <a:solidFill>
                  <a:schemeClr val="accent1">
                    <a:lumMod val="75000"/>
                  </a:schemeClr>
                </a:solidFill>
              </a:rPr>
              <a:t>Science = an institution that serves a social function </a:t>
            </a:r>
          </a:p>
          <a:p>
            <a:pPr marL="0" indent="0">
              <a:buNone/>
            </a:pPr>
            <a:r>
              <a:rPr lang="en-GB" dirty="0" smtClean="0"/>
              <a:t>Norms – particular behaviours are promoted and rewarded</a:t>
            </a:r>
          </a:p>
          <a:p>
            <a:pPr lvl="1">
              <a:buFont typeface="Arial" pitchFamily="34" charset="0"/>
              <a:buChar char="•"/>
            </a:pPr>
            <a:r>
              <a:rPr lang="en-GB" i="1" dirty="0" smtClean="0"/>
              <a:t>Universalism:</a:t>
            </a:r>
            <a:r>
              <a:rPr lang="en-GB" dirty="0" smtClean="0"/>
              <a:t> truths hold independent of teller</a:t>
            </a:r>
          </a:p>
          <a:p>
            <a:pPr lvl="1">
              <a:buFont typeface="Arial" pitchFamily="34" charset="0"/>
              <a:buChar char="•"/>
            </a:pPr>
            <a:r>
              <a:rPr lang="en-GB" i="1" dirty="0" smtClean="0"/>
              <a:t>Communism: </a:t>
            </a:r>
            <a:r>
              <a:rPr lang="en-GB" dirty="0" smtClean="0"/>
              <a:t>common ownership of knowledge</a:t>
            </a:r>
          </a:p>
          <a:p>
            <a:pPr lvl="1">
              <a:buFont typeface="Arial" pitchFamily="34" charset="0"/>
              <a:buChar char="•"/>
            </a:pPr>
            <a:r>
              <a:rPr lang="en-GB" i="1" dirty="0" smtClean="0"/>
              <a:t>Disinterestedness: </a:t>
            </a:r>
            <a:r>
              <a:rPr lang="en-GB" dirty="0" smtClean="0"/>
              <a:t>report what(ever) you find</a:t>
            </a:r>
          </a:p>
          <a:p>
            <a:pPr lvl="1">
              <a:buFont typeface="Arial" pitchFamily="34" charset="0"/>
              <a:buChar char="•"/>
            </a:pPr>
            <a:r>
              <a:rPr lang="en-GB" i="1" dirty="0" smtClean="0"/>
              <a:t>Organised scepticism: </a:t>
            </a:r>
            <a:r>
              <a:rPr lang="en-GB" dirty="0" smtClean="0"/>
              <a:t>disbelieve until established 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5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Feyerabrand</a:t>
            </a:r>
            <a:r>
              <a:rPr lang="en-GB" dirty="0" smtClean="0"/>
              <a:t> </a:t>
            </a:r>
            <a:r>
              <a:rPr lang="en-GB" i="1" dirty="0" smtClean="0"/>
              <a:t>Against Method (1975) 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7525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‘anarchist’ view of science </a:t>
            </a:r>
          </a:p>
          <a:p>
            <a:r>
              <a:rPr lang="en-GB" dirty="0" smtClean="0"/>
              <a:t>“all methodologies have their limitations and the only rule that survives is ‘anything goes’” (actually not ‘anything’, but you don’t have to be steeped in current methodology)</a:t>
            </a:r>
          </a:p>
          <a:p>
            <a:r>
              <a:rPr lang="en-GB" i="1" dirty="0" smtClean="0"/>
              <a:t>Incommensurability: </a:t>
            </a:r>
            <a:r>
              <a:rPr lang="en-GB" dirty="0" smtClean="0"/>
              <a:t>meaning depends on context  (quantum and classical mechanics coexist and have to be interpreted in their own terms)</a:t>
            </a:r>
          </a:p>
          <a:p>
            <a:r>
              <a:rPr lang="en-GB" dirty="0" smtClean="0"/>
              <a:t>Science is not superior knowledge</a:t>
            </a:r>
          </a:p>
          <a:p>
            <a:r>
              <a:rPr lang="en-GB" dirty="0" smtClean="0"/>
              <a:t>Embrace freedom (from methodological constraints of ‘petrified science’)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6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10952"/>
          </a:xfrm>
        </p:spPr>
        <p:txBody>
          <a:bodyPr>
            <a:normAutofit/>
          </a:bodyPr>
          <a:lstStyle/>
          <a:p>
            <a:r>
              <a:rPr lang="en-GB" dirty="0" smtClean="0"/>
              <a:t>Some of the other ‘isms’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i="1" dirty="0" smtClean="0"/>
              <a:t>Scientism: </a:t>
            </a:r>
            <a:r>
              <a:rPr lang="en-GB" sz="2800" dirty="0" smtClean="0"/>
              <a:t>rejection of logical positivism</a:t>
            </a:r>
          </a:p>
          <a:p>
            <a:r>
              <a:rPr lang="en-GB" sz="2800" i="1" dirty="0" smtClean="0"/>
              <a:t>Objectivism</a:t>
            </a:r>
            <a:r>
              <a:rPr lang="en-GB" sz="2800" dirty="0" smtClean="0"/>
              <a:t> : knowledge ‘out there’ </a:t>
            </a:r>
            <a:r>
              <a:rPr lang="en-GB" sz="2800" dirty="0" err="1" smtClean="0"/>
              <a:t>vs</a:t>
            </a:r>
            <a:r>
              <a:rPr lang="en-GB" sz="2800" dirty="0" smtClean="0"/>
              <a:t> ‘what I know’ (</a:t>
            </a:r>
            <a:r>
              <a:rPr lang="en-GB" sz="2800" i="1" dirty="0" smtClean="0"/>
              <a:t>individualism</a:t>
            </a:r>
            <a:r>
              <a:rPr lang="en-GB" sz="2800" dirty="0" smtClean="0"/>
              <a:t>)</a:t>
            </a:r>
          </a:p>
          <a:p>
            <a:r>
              <a:rPr lang="en-GB" sz="2800" i="1" dirty="0" smtClean="0"/>
              <a:t>Realism: </a:t>
            </a:r>
            <a:r>
              <a:rPr lang="en-GB" sz="2800" dirty="0" smtClean="0"/>
              <a:t>science aims for truth/ tells us what the world is really like </a:t>
            </a:r>
            <a:r>
              <a:rPr lang="en-GB" sz="2800" dirty="0" err="1" smtClean="0"/>
              <a:t>vs</a:t>
            </a:r>
            <a:r>
              <a:rPr lang="en-GB" sz="2800" dirty="0" smtClean="0"/>
              <a:t> </a:t>
            </a:r>
            <a:r>
              <a:rPr lang="en-GB" sz="2800" i="1" dirty="0" smtClean="0"/>
              <a:t>relativism</a:t>
            </a:r>
            <a:r>
              <a:rPr lang="en-GB" sz="2800" dirty="0" smtClean="0"/>
              <a:t> (multiple possible truths)  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2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nvisible colleges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93083"/>
          </a:xfrm>
        </p:spPr>
        <p:txBody>
          <a:bodyPr>
            <a:normAutofit/>
          </a:bodyPr>
          <a:lstStyle/>
          <a:p>
            <a:r>
              <a:rPr lang="en-GB" dirty="0" smtClean="0"/>
              <a:t>scientific elites (the people who really matter – the prolific, the prize-winners) </a:t>
            </a:r>
          </a:p>
          <a:p>
            <a:r>
              <a:rPr lang="en-GB" i="1" dirty="0" smtClean="0">
                <a:solidFill>
                  <a:schemeClr val="accent1"/>
                </a:solidFill>
              </a:rPr>
              <a:t>Do prestigious institutions attract more productive staff?</a:t>
            </a:r>
          </a:p>
          <a:p>
            <a:r>
              <a:rPr lang="en-GB" dirty="0" smtClean="0"/>
              <a:t>Feminist critique </a:t>
            </a:r>
          </a:p>
          <a:p>
            <a:pPr lvl="1"/>
            <a:r>
              <a:rPr lang="en-GB" dirty="0" smtClean="0"/>
              <a:t>leaky pipeline</a:t>
            </a:r>
          </a:p>
          <a:p>
            <a:pPr lvl="1"/>
            <a:r>
              <a:rPr lang="en-GB" dirty="0" smtClean="0"/>
              <a:t>sexism in science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 smtClean="0"/>
              <a:t>standpoint theory </a:t>
            </a:r>
            <a:r>
              <a:rPr lang="en-GB" dirty="0" smtClean="0"/>
              <a:t>– feminist privileged perspective on gender relations (in science and technology)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2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Bloor: The Strong Programme (1976)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930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a (relativist) sociology of science</a:t>
            </a:r>
          </a:p>
          <a:p>
            <a:pPr marL="0" indent="0">
              <a:buNone/>
            </a:pPr>
            <a:r>
              <a:rPr lang="en-GB" dirty="0" smtClean="0"/>
              <a:t>Science created from social context/interests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what are the conditions that bring about knowledge claims (</a:t>
            </a:r>
            <a:r>
              <a:rPr lang="en-GB" i="1" dirty="0" smtClean="0"/>
              <a:t>causality</a:t>
            </a:r>
            <a:r>
              <a:rPr lang="en-GB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Failed/successful knowledge claims are equal (</a:t>
            </a:r>
            <a:r>
              <a:rPr lang="en-GB" i="1" dirty="0" smtClean="0"/>
              <a:t>impartiality</a:t>
            </a:r>
            <a:r>
              <a:rPr lang="en-GB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can use the same explanations for success or failure (</a:t>
            </a:r>
            <a:r>
              <a:rPr lang="en-GB" i="1" dirty="0" smtClean="0"/>
              <a:t>symmetry</a:t>
            </a:r>
            <a:r>
              <a:rPr lang="en-GB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should apply the same ideas to thinking about sociology (</a:t>
            </a:r>
            <a:r>
              <a:rPr lang="en-GB" i="1" dirty="0" smtClean="0"/>
              <a:t>reflexivity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7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technology?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Is it just the application of science (move from basic to applied science)</a:t>
            </a:r>
          </a:p>
          <a:p>
            <a:r>
              <a:rPr lang="en-GB" sz="2800" dirty="0" smtClean="0"/>
              <a:t>Or science determines technology (the technology we have is only limited by the bounds of our scientific methods and knowledge)</a:t>
            </a:r>
          </a:p>
          <a:p>
            <a:r>
              <a:rPr lang="en-GB" sz="2800" dirty="0" smtClean="0"/>
              <a:t>Or is technology the application of science in the service of power (Heidegger)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783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Scientific </a:t>
            </a:r>
            <a:r>
              <a:rPr lang="en-GB" dirty="0"/>
              <a:t>attitude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Direct observation (empiricism) 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Demarcation (break with natural law, testing)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Reject idealism (Plato – senses are illusory)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Reject essentialism (Aristotle –things have essence that explains what they do) 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Causality (laws)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3200" dirty="0" smtClean="0"/>
              <a:t>Idea of progress 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249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Logical positivism/ logical empiricism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i="1" dirty="0" smtClean="0"/>
              <a:t>Empiricism</a:t>
            </a:r>
            <a:r>
              <a:rPr lang="en-GB" sz="2800" dirty="0" smtClean="0"/>
              <a:t> (observation/experience as the basis of knowledge - </a:t>
            </a:r>
            <a:r>
              <a:rPr lang="en-GB" sz="2800" i="1" dirty="0" err="1" smtClean="0"/>
              <a:t>verificationism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r>
              <a:rPr lang="en-GB" sz="2800" dirty="0" smtClean="0"/>
              <a:t>plus  </a:t>
            </a:r>
          </a:p>
          <a:p>
            <a:r>
              <a:rPr lang="en-GB" sz="2800" b="1" i="1" dirty="0" smtClean="0"/>
              <a:t>Rationalism</a:t>
            </a:r>
            <a:r>
              <a:rPr lang="en-GB" sz="2800" i="1" dirty="0" smtClean="0"/>
              <a:t> </a:t>
            </a:r>
            <a:r>
              <a:rPr lang="en-GB" sz="2800" dirty="0" smtClean="0"/>
              <a:t>(mathematics, logic, reason)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Note: Comte defined </a:t>
            </a:r>
            <a:r>
              <a:rPr lang="en-GB" sz="2800" i="1" dirty="0" smtClean="0">
                <a:solidFill>
                  <a:schemeClr val="accent1">
                    <a:lumMod val="75000"/>
                  </a:schemeClr>
                </a:solidFill>
              </a:rPr>
              <a:t>positivism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– a philosophy of science which encompasses scientific method (observe, measure, test)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779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Move from </a:t>
            </a:r>
            <a:r>
              <a:rPr lang="en-GB" sz="2800" i="1" dirty="0" smtClean="0"/>
              <a:t>singular statements </a:t>
            </a:r>
            <a:r>
              <a:rPr lang="en-GB" sz="2800" dirty="0" smtClean="0"/>
              <a:t>(x occurred at time y) to </a:t>
            </a:r>
            <a:r>
              <a:rPr lang="en-GB" sz="2800" i="1" dirty="0" smtClean="0"/>
              <a:t>universal statements </a:t>
            </a:r>
            <a:r>
              <a:rPr lang="en-GB" sz="2800" dirty="0" smtClean="0"/>
              <a:t>(encompass all events at all times)</a:t>
            </a:r>
          </a:p>
          <a:p>
            <a:r>
              <a:rPr lang="en-GB" sz="2800" dirty="0" smtClean="0"/>
              <a:t>allows us to </a:t>
            </a:r>
            <a:r>
              <a:rPr lang="en-GB" sz="2800" b="1" i="1" dirty="0" smtClean="0"/>
              <a:t>generalise</a:t>
            </a:r>
            <a:r>
              <a:rPr lang="en-GB" sz="2800" dirty="0" smtClean="0"/>
              <a:t> from singular to universal law (provided we have enough observations under a variety of conditions)</a:t>
            </a:r>
          </a:p>
          <a:p>
            <a:r>
              <a:rPr lang="en-GB" sz="2800" i="1" dirty="0" smtClean="0"/>
              <a:t>Deduction</a:t>
            </a:r>
            <a:r>
              <a:rPr lang="en-GB" sz="2800" dirty="0" smtClean="0"/>
              <a:t> allows us to move from law/theory to prediction and explanation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problem of induction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Hume (how do we know n+1 will happen)</a:t>
            </a:r>
          </a:p>
          <a:p>
            <a:r>
              <a:rPr lang="en-GB" sz="2800" dirty="0" smtClean="0"/>
              <a:t>Wittgenstein (the problem of sameness: how do we know that n+1 is really the same as n)</a:t>
            </a:r>
          </a:p>
          <a:p>
            <a:endParaRPr lang="en-GB" sz="28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0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Falsification (Popper)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00" i="1" dirty="0" smtClean="0">
                <a:solidFill>
                  <a:schemeClr val="accent1">
                    <a:lumMod val="75000"/>
                  </a:schemeClr>
                </a:solidFill>
              </a:rPr>
              <a:t>an alternative to </a:t>
            </a:r>
            <a:r>
              <a:rPr lang="en-GB" sz="2800" i="1" dirty="0" err="1" smtClean="0">
                <a:solidFill>
                  <a:schemeClr val="accent1">
                    <a:lumMod val="75000"/>
                  </a:schemeClr>
                </a:solidFill>
              </a:rPr>
              <a:t>inductivism</a:t>
            </a:r>
            <a:endParaRPr lang="en-GB" sz="2800" dirty="0" smtClean="0"/>
          </a:p>
          <a:p>
            <a:r>
              <a:rPr lang="en-GB" sz="2800" dirty="0" smtClean="0"/>
              <a:t>Science makes definite claims about the world</a:t>
            </a:r>
          </a:p>
          <a:p>
            <a:r>
              <a:rPr lang="en-GB" sz="2800" dirty="0" smtClean="0"/>
              <a:t>Science = hypotheses in search of falsification (e.g. looking for the black swan) </a:t>
            </a:r>
          </a:p>
          <a:p>
            <a:r>
              <a:rPr lang="en-GB" sz="2800" dirty="0" smtClean="0"/>
              <a:t>Science progresses by trial and error (test hypotheses, and eliminate those we reject, refine/make new hypotheses)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741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 of observation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4400" dirty="0" smtClean="0"/>
              <a:t>Seeing is meaning making not just optic nerve response (</a:t>
            </a:r>
            <a:r>
              <a:rPr lang="en-GB" sz="4400" i="1" dirty="0" smtClean="0"/>
              <a:t>fallibility of observation</a:t>
            </a:r>
            <a:r>
              <a:rPr lang="en-GB" sz="4400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 smtClean="0"/>
              <a:t>Observation is theory dependent  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4400" dirty="0" smtClean="0"/>
              <a:t>Concept (e.g. count crime)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4400" dirty="0" smtClean="0"/>
              <a:t>Hypothesis (direction of causality?)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4400" dirty="0" smtClean="0"/>
              <a:t>Value (what is important)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4400" dirty="0" smtClean="0"/>
              <a:t>Interests (economic benefit?)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GB" sz="4400" dirty="0" smtClean="0"/>
              <a:t>Cultural specificity (belief systems)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0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Lakatos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i="1" dirty="0" smtClean="0">
                <a:effectLst/>
              </a:rPr>
              <a:t>Proofs and Refutations</a:t>
            </a:r>
            <a:r>
              <a:rPr lang="en-GB" dirty="0" smtClean="0">
                <a:effectLst/>
              </a:rPr>
              <a:t> (</a:t>
            </a:r>
            <a:r>
              <a:rPr lang="en-GB" dirty="0" smtClean="0"/>
              <a:t>1976)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hallenges falsification/Popper</a:t>
            </a:r>
          </a:p>
          <a:p>
            <a:r>
              <a:rPr lang="en-GB" dirty="0" smtClean="0"/>
              <a:t>theory is really a series of slightly different theories and techniques that develop over time – around a ‘hard core’ of shared common ideas (</a:t>
            </a:r>
            <a:r>
              <a:rPr lang="en-GB" i="1" dirty="0" smtClean="0"/>
              <a:t>research progr</a:t>
            </a:r>
            <a:r>
              <a:rPr lang="en-GB" dirty="0" smtClean="0"/>
              <a:t>ammes) </a:t>
            </a:r>
          </a:p>
          <a:p>
            <a:r>
              <a:rPr lang="en-GB" dirty="0" smtClean="0"/>
              <a:t>Hard core protected from falsification – we simply resolve inconsistencies (CERN speed of light story?) </a:t>
            </a:r>
          </a:p>
          <a:p>
            <a:r>
              <a:rPr lang="en-GB" i="1" dirty="0" smtClean="0"/>
              <a:t>Positive heuristic </a:t>
            </a:r>
            <a:r>
              <a:rPr lang="en-GB" dirty="0" smtClean="0"/>
              <a:t>– methodological rules for the kind of science you should do, paths to follow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1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Kuhn: </a:t>
            </a:r>
            <a:r>
              <a:rPr lang="en-GB" i="1" dirty="0" smtClean="0"/>
              <a:t>Scientific Revolutions </a:t>
            </a:r>
            <a:r>
              <a:rPr lang="en-GB" dirty="0" smtClean="0"/>
              <a:t>(1962)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challenges </a:t>
            </a:r>
            <a:r>
              <a:rPr lang="en-GB" i="1" dirty="0" err="1" smtClean="0">
                <a:solidFill>
                  <a:schemeClr val="accent1">
                    <a:lumMod val="75000"/>
                  </a:schemeClr>
                </a:solidFill>
              </a:rPr>
              <a:t>inductivism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 – science as a social activity</a:t>
            </a:r>
          </a:p>
          <a:p>
            <a:r>
              <a:rPr lang="en-GB" sz="1900" dirty="0" smtClean="0"/>
              <a:t>Normal (mature) science = theories and  techniques structured into a single shared </a:t>
            </a:r>
            <a:r>
              <a:rPr lang="en-GB" sz="1900" b="1" dirty="0" smtClean="0"/>
              <a:t>paradigm </a:t>
            </a:r>
            <a:r>
              <a:rPr lang="en-GB" sz="1900" i="1" dirty="0" smtClean="0"/>
              <a:t>(typically contains explicit laws, standard applications, measures and techniques)</a:t>
            </a:r>
          </a:p>
          <a:p>
            <a:r>
              <a:rPr lang="en-GB" sz="1900" dirty="0" smtClean="0"/>
              <a:t>Science as puzzle solving within the paradigm</a:t>
            </a:r>
          </a:p>
          <a:p>
            <a:r>
              <a:rPr lang="en-GB" sz="1900" dirty="0" smtClean="0"/>
              <a:t>Encounters crisis (falsification it cannot reconcile, anomalies that cannot be explained )</a:t>
            </a:r>
          </a:p>
          <a:p>
            <a:r>
              <a:rPr lang="en-GB" sz="1900" dirty="0" smtClean="0"/>
              <a:t>Rival paradigm ‘appears’ and we abandon the old and adopt new paradigm (which in turn becomes normal science) </a:t>
            </a:r>
            <a:endParaRPr lang="en-GB" sz="1900" dirty="0" smtClean="0"/>
          </a:p>
          <a:p>
            <a:pPr marL="0" indent="0">
              <a:buNone/>
            </a:pPr>
            <a:r>
              <a:rPr lang="en-GB" sz="2000" dirty="0"/>
              <a:t>argues that scientific revolutions are necessary </a:t>
            </a:r>
          </a:p>
          <a:p>
            <a:r>
              <a:rPr lang="en-GB" sz="2000" dirty="0"/>
              <a:t>periods of normal science allow puzzle solving  to go on (if scientists were permanently critical nothing would get done) </a:t>
            </a:r>
          </a:p>
          <a:p>
            <a:r>
              <a:rPr lang="en-GB" sz="2000" dirty="0"/>
              <a:t>revolution necessary to progress</a:t>
            </a:r>
          </a:p>
          <a:p>
            <a:endParaRPr lang="en-GB" sz="1900" dirty="0" smtClean="0"/>
          </a:p>
          <a:p>
            <a:endParaRPr lang="en-GB" sz="1900" dirty="0" smtClean="0"/>
          </a:p>
        </p:txBody>
      </p:sp>
    </p:spTree>
    <p:extLst>
      <p:ext uri="{BB962C8B-B14F-4D97-AF65-F5344CB8AC3E}">
        <p14:creationId xmlns:p14="http://schemas.microsoft.com/office/powerpoint/2010/main" val="2376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834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uos_ppt__template_v7</vt:lpstr>
      <vt:lpstr>UOS divider slide design</vt:lpstr>
      <vt:lpstr>UOS full bleed image</vt:lpstr>
      <vt:lpstr>PowerPoint Presentation</vt:lpstr>
      <vt:lpstr>Scientific attitude </vt:lpstr>
      <vt:lpstr>Logical positivism/ logical empiricism </vt:lpstr>
      <vt:lpstr>Induction </vt:lpstr>
      <vt:lpstr>The problem of induction </vt:lpstr>
      <vt:lpstr>Falsification (Popper)</vt:lpstr>
      <vt:lpstr>The problem of observation </vt:lpstr>
      <vt:lpstr>Lakatos: Proofs and Refutations (1976) </vt:lpstr>
      <vt:lpstr>Kuhn: Scientific Revolutions (1962)</vt:lpstr>
      <vt:lpstr>Merton: Functionalism (1957) </vt:lpstr>
      <vt:lpstr>Feyerabrand Against Method (1975) </vt:lpstr>
      <vt:lpstr>Some of the other ‘isms’</vt:lpstr>
      <vt:lpstr>Invisible colleges</vt:lpstr>
      <vt:lpstr>Bloor: The Strong Programme (1976)</vt:lpstr>
      <vt:lpstr>What about technology?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Pope C.J.</cp:lastModifiedBy>
  <cp:revision>79</cp:revision>
  <cp:lastPrinted>2013-09-09T17:25:44Z</cp:lastPrinted>
  <dcterms:created xsi:type="dcterms:W3CDTF">2011-06-11T08:22:07Z</dcterms:created>
  <dcterms:modified xsi:type="dcterms:W3CDTF">2016-10-06T13:46:36Z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-621963366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C.J.Pope@soton.ac.uk</vt:lpwstr>
  </property>
  <property fmtid="{D5CDD505-2E9C-101B-9397-08002B2CF9AE}" pid="6" name="_AuthorEmailDisplayName">
    <vt:lpwstr>Pope C.J.</vt:lpwstr>
  </property>
</Properties>
</file>