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19" r:id="rId1"/>
  </p:sldMasterIdLst>
  <p:notesMasterIdLst>
    <p:notesMasterId r:id="rId33"/>
  </p:notesMasterIdLst>
  <p:sldIdLst>
    <p:sldId id="256" r:id="rId2"/>
    <p:sldId id="265" r:id="rId3"/>
    <p:sldId id="266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95" r:id="rId13"/>
    <p:sldId id="277" r:id="rId14"/>
    <p:sldId id="278" r:id="rId15"/>
    <p:sldId id="279" r:id="rId16"/>
    <p:sldId id="282" r:id="rId17"/>
    <p:sldId id="281" r:id="rId18"/>
    <p:sldId id="286" r:id="rId19"/>
    <p:sldId id="309" r:id="rId20"/>
    <p:sldId id="308" r:id="rId21"/>
    <p:sldId id="307" r:id="rId22"/>
    <p:sldId id="306" r:id="rId23"/>
    <p:sldId id="305" r:id="rId24"/>
    <p:sldId id="304" r:id="rId25"/>
    <p:sldId id="303" r:id="rId26"/>
    <p:sldId id="302" r:id="rId27"/>
    <p:sldId id="301" r:id="rId28"/>
    <p:sldId id="300" r:id="rId29"/>
    <p:sldId id="299" r:id="rId30"/>
    <p:sldId id="310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3"/>
  </p:normalViewPr>
  <p:slideViewPr>
    <p:cSldViewPr snapToGrid="0" snapToObjects="1">
      <p:cViewPr>
        <p:scale>
          <a:sx n="100" d="100"/>
          <a:sy n="100" d="100"/>
        </p:scale>
        <p:origin x="760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D5DE2-E3F5-DE40-A1AD-07D8AAD49AAE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CF8A-BA9F-EF4B-9FA0-229C904A9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5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jpeg"/><Relationship Id="rId5" Type="http://schemas.openxmlformats.org/officeDocument/2006/relationships/image" Target="../media/image7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jpeg"/><Relationship Id="rId5" Type="http://schemas.openxmlformats.org/officeDocument/2006/relationships/image" Target="../media/image7.jpeg"/><Relationship Id="rId6" Type="http://schemas.openxmlformats.org/officeDocument/2006/relationships/image" Target="../media/image9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jpeg"/><Relationship Id="rId5" Type="http://schemas.openxmlformats.org/officeDocument/2006/relationships/image" Target="../media/image7.jpeg"/><Relationship Id="rId6" Type="http://schemas.openxmlformats.org/officeDocument/2006/relationships/image" Target="../media/image9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jpeg"/><Relationship Id="rId5" Type="http://schemas.openxmlformats.org/officeDocument/2006/relationships/image" Target="../media/image7.jpeg"/><Relationship Id="rId6" Type="http://schemas.openxmlformats.org/officeDocument/2006/relationships/image" Target="../media/image9.jpeg"/><Relationship Id="rId7" Type="http://schemas.openxmlformats.org/officeDocument/2006/relationships/image" Target="../media/image17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4.jpeg"/><Relationship Id="rId7" Type="http://schemas.openxmlformats.org/officeDocument/2006/relationships/image" Target="../media/image7.jpeg"/><Relationship Id="rId8" Type="http://schemas.openxmlformats.org/officeDocument/2006/relationships/image" Target="../media/image9.jpeg"/><Relationship Id="rId9" Type="http://schemas.openxmlformats.org/officeDocument/2006/relationships/image" Target="../media/image16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16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jpeg"/><Relationship Id="rId5" Type="http://schemas.openxmlformats.org/officeDocument/2006/relationships/image" Target="../media/image7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4.jpe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921044"/>
            <a:ext cx="5120640" cy="1581150"/>
          </a:xfrm>
        </p:spPr>
        <p:txBody>
          <a:bodyPr>
            <a:normAutofit/>
          </a:bodyPr>
          <a:lstStyle/>
          <a:p>
            <a:r>
              <a:rPr lang="en-US" dirty="0" smtClean="0"/>
              <a:t>David Millard </a:t>
            </a:r>
          </a:p>
          <a:p>
            <a:r>
              <a:rPr lang="en-US" i="1" dirty="0" err="1" smtClean="0"/>
              <a:t>dem@ecs.soton.ac.uk</a:t>
            </a:r>
            <a:endParaRPr lang="en-US" i="1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896" y="1353820"/>
            <a:ext cx="5120640" cy="2304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Brief history of the   web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192855">
            <a:off x="4305300" y="2631420"/>
            <a:ext cx="1179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radley Hand Bold"/>
                <a:cs typeface="Bradley Hand Bold"/>
              </a:rPr>
              <a:t>Social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Bradley Hand Bold"/>
              <a:cs typeface="Bradley Hand Bold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4876801" y="3152807"/>
            <a:ext cx="49232" cy="187293"/>
          </a:xfrm>
          <a:prstGeom prst="line">
            <a:avLst/>
          </a:prstGeom>
          <a:ln w="349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5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4588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4589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4590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4592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4593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599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7" name="Picture 36" descr="fully_aware_microco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Apple HyperCa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ounded Rectangle 26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" name="Picture 29" descr="23598-004-1E6A382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Engelbartm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BBfr18a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</p:spTree>
    <p:extLst>
      <p:ext uri="{BB962C8B-B14F-4D97-AF65-F5344CB8AC3E}">
        <p14:creationId xmlns:p14="http://schemas.microsoft.com/office/powerpoint/2010/main" val="8427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5613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5614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5615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5616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5617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627" name="TextBox 23"/>
          <p:cNvSpPr txBox="1">
            <a:spLocks noChangeArrowheads="1"/>
          </p:cNvSpPr>
          <p:nvPr/>
        </p:nvSpPr>
        <p:spPr bwMode="auto">
          <a:xfrm>
            <a:off x="3971873" y="4724400"/>
            <a:ext cx="441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1969: ARPANET</a:t>
            </a: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1974: TCP/IP</a:t>
            </a: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1982: ARPANET adopts TCP/IP</a:t>
            </a:r>
          </a:p>
        </p:txBody>
      </p:sp>
      <p:sp>
        <p:nvSpPr>
          <p:cNvPr id="40" name="Isosceles Triangle 39"/>
          <p:cNvSpPr/>
          <p:nvPr/>
        </p:nvSpPr>
        <p:spPr bwMode="auto">
          <a:xfrm rot="1634258">
            <a:off x="2413000" y="38671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 rot="1634258">
            <a:off x="2413000" y="34099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 rot="1634258">
            <a:off x="2413000" y="26479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3" name="Picture 32" descr="fully_aware_microco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Apple HyperCa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Rounded Rectangle 35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" name="Picture 37" descr="23598-004-1E6A382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Engelbartm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2" name="Picture 1" descr="arpanet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14" y="742590"/>
            <a:ext cx="6274486" cy="41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63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663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663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663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664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664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3" name="Picture 32" descr="fully_aware_microco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Apple HyperCa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Rounded Rectangle 35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" name="Picture 38" descr="23598-004-1E6A382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 descr="Engelbartm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BBfr18a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6" name="Picture 45" descr="arpanet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63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663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663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663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664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664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651" name="TextBox 23"/>
          <p:cNvSpPr txBox="1">
            <a:spLocks noChangeArrowheads="1"/>
          </p:cNvSpPr>
          <p:nvPr/>
        </p:nvSpPr>
        <p:spPr bwMode="auto">
          <a:xfrm>
            <a:off x="4038600" y="4572000"/>
            <a:ext cx="410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837938"/>
                </a:solidFill>
              </a:rPr>
              <a:t>1991: Tim-Berners Lee invents WWW</a:t>
            </a:r>
          </a:p>
        </p:txBody>
      </p:sp>
      <p:sp>
        <p:nvSpPr>
          <p:cNvPr id="40" name="Isosceles Triangle 39"/>
          <p:cNvSpPr/>
          <p:nvPr/>
        </p:nvSpPr>
        <p:spPr bwMode="auto">
          <a:xfrm rot="1634258">
            <a:off x="2413000" y="18097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71600"/>
            <a:ext cx="4102100" cy="298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ounded Rectangle 29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3" name="Picture 32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Rounded Rectangle 35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" name="Picture 38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6" name="Picture 45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660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7662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7663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7664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7665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7666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sp>
        <p:nvSpPr>
          <p:cNvPr id="27676" name="TextBox 23"/>
          <p:cNvSpPr txBox="1">
            <a:spLocks noChangeArrowheads="1"/>
          </p:cNvSpPr>
          <p:nvPr/>
        </p:nvSpPr>
        <p:spPr bwMode="auto">
          <a:xfrm>
            <a:off x="3740962" y="723619"/>
            <a:ext cx="5105400" cy="61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837938"/>
                </a:solidFill>
              </a:rPr>
              <a:t>2015: 30 trillion pages*</a:t>
            </a:r>
          </a:p>
          <a:p>
            <a:endParaRPr lang="en-US" sz="1800" dirty="0">
              <a:solidFill>
                <a:srgbClr val="837938"/>
              </a:solidFill>
            </a:endParaRPr>
          </a:p>
          <a:p>
            <a:r>
              <a:rPr lang="en-US" sz="1800" dirty="0" smtClean="0">
                <a:solidFill>
                  <a:srgbClr val="837938"/>
                </a:solidFill>
              </a:rPr>
              <a:t>2013: 50 billion pages</a:t>
            </a:r>
            <a:endParaRPr lang="en-US" sz="1800" dirty="0">
              <a:solidFill>
                <a:srgbClr val="837938"/>
              </a:solidFill>
            </a:endParaRPr>
          </a:p>
          <a:p>
            <a:endParaRPr lang="en-US" sz="1800" dirty="0" smtClean="0">
              <a:solidFill>
                <a:srgbClr val="837938"/>
              </a:solidFill>
            </a:endParaRPr>
          </a:p>
          <a:p>
            <a:r>
              <a:rPr lang="en-US" sz="1800" dirty="0" smtClean="0">
                <a:solidFill>
                  <a:srgbClr val="837938"/>
                </a:solidFill>
              </a:rPr>
              <a:t>2005</a:t>
            </a:r>
            <a:r>
              <a:rPr lang="en-US" sz="1800" dirty="0">
                <a:solidFill>
                  <a:srgbClr val="837938"/>
                </a:solidFill>
              </a:rPr>
              <a:t>: 11.5 billion pages</a:t>
            </a:r>
          </a:p>
          <a:p>
            <a:endParaRPr lang="en-US" sz="1800" dirty="0">
              <a:solidFill>
                <a:srgbClr val="837938"/>
              </a:solidFill>
            </a:endParaRPr>
          </a:p>
          <a:p>
            <a:r>
              <a:rPr lang="en-US" sz="1800" dirty="0">
                <a:solidFill>
                  <a:srgbClr val="837938"/>
                </a:solidFill>
              </a:rPr>
              <a:t>2001: Wikipedia </a:t>
            </a:r>
            <a:r>
              <a:rPr lang="en-US" sz="1800" dirty="0" smtClean="0">
                <a:solidFill>
                  <a:srgbClr val="837938"/>
                </a:solidFill>
              </a:rPr>
              <a:t>launched</a:t>
            </a:r>
            <a:endParaRPr lang="en-US" sz="1800" dirty="0">
              <a:solidFill>
                <a:srgbClr val="837938"/>
              </a:solidFill>
            </a:endParaRPr>
          </a:p>
          <a:p>
            <a:endParaRPr lang="en-US" sz="1800" dirty="0">
              <a:solidFill>
                <a:srgbClr val="837938"/>
              </a:solidFill>
            </a:endParaRPr>
          </a:p>
          <a:p>
            <a:r>
              <a:rPr lang="en-US" sz="1800" dirty="0">
                <a:solidFill>
                  <a:srgbClr val="837938"/>
                </a:solidFill>
              </a:rPr>
              <a:t>2000: 7 million pages</a:t>
            </a:r>
          </a:p>
          <a:p>
            <a:endParaRPr lang="en-US" sz="1800" dirty="0">
              <a:solidFill>
                <a:srgbClr val="837938"/>
              </a:solidFill>
            </a:endParaRPr>
          </a:p>
          <a:p>
            <a:r>
              <a:rPr lang="en-US" sz="1800" dirty="0">
                <a:solidFill>
                  <a:srgbClr val="837938"/>
                </a:solidFill>
              </a:rPr>
              <a:t>1998: Google is founded</a:t>
            </a:r>
          </a:p>
          <a:p>
            <a:endParaRPr lang="en-US" sz="1800" dirty="0">
              <a:solidFill>
                <a:srgbClr val="837938"/>
              </a:solidFill>
            </a:endParaRPr>
          </a:p>
          <a:p>
            <a:r>
              <a:rPr lang="en-US" sz="1800" dirty="0">
                <a:solidFill>
                  <a:srgbClr val="837938"/>
                </a:solidFill>
              </a:rPr>
              <a:t>1995: Amazon is founded</a:t>
            </a:r>
          </a:p>
          <a:p>
            <a:endParaRPr lang="en-US" sz="1800" dirty="0">
              <a:solidFill>
                <a:srgbClr val="837938"/>
              </a:solidFill>
            </a:endParaRPr>
          </a:p>
          <a:p>
            <a:r>
              <a:rPr lang="en-US" sz="1800" dirty="0">
                <a:solidFill>
                  <a:srgbClr val="837938"/>
                </a:solidFill>
              </a:rPr>
              <a:t>1995: Internet Explorer packaged with Windows</a:t>
            </a:r>
          </a:p>
          <a:p>
            <a:endParaRPr lang="en-US" sz="1800" dirty="0">
              <a:solidFill>
                <a:srgbClr val="837938"/>
              </a:solidFill>
            </a:endParaRPr>
          </a:p>
          <a:p>
            <a:r>
              <a:rPr lang="en-US" sz="1800" dirty="0">
                <a:solidFill>
                  <a:srgbClr val="837938"/>
                </a:solidFill>
              </a:rPr>
              <a:t>1993: Mosaic First Multimedia Web Browser</a:t>
            </a:r>
          </a:p>
          <a:p>
            <a:endParaRPr lang="en-US" sz="1800" dirty="0">
              <a:solidFill>
                <a:srgbClr val="837938"/>
              </a:solidFill>
            </a:endParaRPr>
          </a:p>
          <a:p>
            <a:r>
              <a:rPr lang="en-US" sz="1800" dirty="0">
                <a:solidFill>
                  <a:srgbClr val="837938"/>
                </a:solidFill>
              </a:rPr>
              <a:t>1991: First Commercial </a:t>
            </a:r>
            <a:r>
              <a:rPr lang="en-US" sz="1800" dirty="0" smtClean="0">
                <a:solidFill>
                  <a:srgbClr val="837938"/>
                </a:solidFill>
              </a:rPr>
              <a:t>ISP</a:t>
            </a:r>
          </a:p>
          <a:p>
            <a:endParaRPr lang="en-US" sz="1800" dirty="0">
              <a:solidFill>
                <a:srgbClr val="837938"/>
              </a:solidFill>
            </a:endParaRPr>
          </a:p>
          <a:p>
            <a:r>
              <a:rPr lang="en-US" sz="1800" dirty="0" smtClean="0">
                <a:solidFill>
                  <a:srgbClr val="837938"/>
                </a:solidFill>
              </a:rPr>
              <a:t>* as indexed by Google</a:t>
            </a:r>
            <a:endParaRPr lang="en-US" sz="1800" dirty="0">
              <a:solidFill>
                <a:srgbClr val="837938"/>
              </a:solidFill>
            </a:endParaRPr>
          </a:p>
          <a:p>
            <a:endParaRPr lang="en-US" sz="1800" dirty="0">
              <a:solidFill>
                <a:srgbClr val="837938"/>
              </a:solidFill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 rot="1634258">
            <a:off x="2413000" y="18859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Isosceles Triangle 32"/>
          <p:cNvSpPr/>
          <p:nvPr/>
        </p:nvSpPr>
        <p:spPr bwMode="auto">
          <a:xfrm rot="1634258">
            <a:off x="2413000" y="16573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rot="1634258">
            <a:off x="2413000" y="15811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 rot="1634258">
            <a:off x="2413000" y="12763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 rot="1634258">
            <a:off x="2413000" y="11239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 rot="1634258">
            <a:off x="2413000" y="9715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Isosceles Triangle 43"/>
          <p:cNvSpPr/>
          <p:nvPr/>
        </p:nvSpPr>
        <p:spPr bwMode="auto">
          <a:xfrm rot="1634258">
            <a:off x="2413000" y="5905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46" name="Picture 45" descr="fully_aware_microco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 descr="Apple HyperCa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Rounded Rectangle 47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" name="Picture 48" descr="23598-004-1E6A382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 descr="Engelbartm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50" descr="BBfr18a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110" y="849642"/>
            <a:ext cx="2063438" cy="150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56" name="Picture 55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8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9" descr="Pictur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71" y="4235195"/>
            <a:ext cx="28956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 rot="1634258">
            <a:off x="3708306" y="609434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95185" y="2146839"/>
            <a:ext cx="25527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42" descr="Picture 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71" y="155129"/>
            <a:ext cx="29718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4280086" y="3183682"/>
            <a:ext cx="1892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 dirty="0" smtClean="0">
                <a:solidFill>
                  <a:srgbClr val="837938"/>
                </a:solidFill>
              </a:rPr>
              <a:t>2004: Flickr</a:t>
            </a:r>
            <a:endParaRPr lang="en-US" sz="1800" dirty="0">
              <a:solidFill>
                <a:srgbClr val="837938"/>
              </a:solidFill>
            </a:endParaRPr>
          </a:p>
        </p:txBody>
      </p:sp>
      <p:sp>
        <p:nvSpPr>
          <p:cNvPr id="53" name="TextBox 23"/>
          <p:cNvSpPr txBox="1">
            <a:spLocks noChangeArrowheads="1"/>
          </p:cNvSpPr>
          <p:nvPr/>
        </p:nvSpPr>
        <p:spPr bwMode="auto">
          <a:xfrm>
            <a:off x="6979571" y="5227340"/>
            <a:ext cx="1892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 dirty="0" smtClean="0">
                <a:solidFill>
                  <a:srgbClr val="837938"/>
                </a:solidFill>
              </a:rPr>
              <a:t>2003: </a:t>
            </a:r>
            <a:r>
              <a:rPr lang="en-US" sz="1800" dirty="0" err="1" smtClean="0">
                <a:solidFill>
                  <a:srgbClr val="837938"/>
                </a:solidFill>
              </a:rPr>
              <a:t>del.icio.us</a:t>
            </a:r>
            <a:endParaRPr lang="en-US" sz="1800" dirty="0">
              <a:solidFill>
                <a:srgbClr val="837938"/>
              </a:solidFill>
            </a:endParaRP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7055771" y="1018793"/>
            <a:ext cx="1892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837938"/>
                </a:solidFill>
              </a:rPr>
              <a:t>2005: </a:t>
            </a:r>
            <a:r>
              <a:rPr lang="en-US" sz="1800" dirty="0" err="1" smtClean="0">
                <a:solidFill>
                  <a:srgbClr val="837938"/>
                </a:solidFill>
              </a:rPr>
              <a:t>Youtube</a:t>
            </a:r>
            <a:endParaRPr lang="en-US" sz="1800" dirty="0">
              <a:solidFill>
                <a:srgbClr val="837938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 rot="1634258">
            <a:off x="3709415" y="684342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 rot="1634258">
            <a:off x="3709417" y="761835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" name="Picture 1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14" y="1180174"/>
            <a:ext cx="4024058" cy="3389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23"/>
          <p:cNvSpPr txBox="1">
            <a:spLocks noChangeArrowheads="1"/>
          </p:cNvSpPr>
          <p:nvPr/>
        </p:nvSpPr>
        <p:spPr bwMode="auto">
          <a:xfrm>
            <a:off x="4471614" y="4722689"/>
            <a:ext cx="4024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837938"/>
                </a:solidFill>
              </a:rPr>
              <a:t>2005: Tim O’Reilly, ‘What is Web 2.0’</a:t>
            </a:r>
            <a:endParaRPr lang="en-US" sz="1800" dirty="0">
              <a:solidFill>
                <a:srgbClr val="837938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 rot="1634258">
            <a:off x="3708306" y="609434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1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3696" y="5184669"/>
            <a:ext cx="431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What about Social Networks?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28682" name="Freeform 28681"/>
          <p:cNvSpPr/>
          <p:nvPr/>
        </p:nvSpPr>
        <p:spPr>
          <a:xfrm>
            <a:off x="1631574" y="185414"/>
            <a:ext cx="4052554" cy="6443137"/>
          </a:xfrm>
          <a:custGeom>
            <a:avLst/>
            <a:gdLst>
              <a:gd name="connsiteX0" fmla="*/ 0 w 3198256"/>
              <a:gd name="connsiteY0" fmla="*/ 6452407 h 6452407"/>
              <a:gd name="connsiteX1" fmla="*/ 1195870 w 3198256"/>
              <a:gd name="connsiteY1" fmla="*/ 1724350 h 6452407"/>
              <a:gd name="connsiteX2" fmla="*/ 3198256 w 3198256"/>
              <a:gd name="connsiteY2" fmla="*/ 0 h 64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56" h="6452407">
                <a:moveTo>
                  <a:pt x="0" y="6452407"/>
                </a:moveTo>
                <a:cubicBezTo>
                  <a:pt x="331413" y="4626079"/>
                  <a:pt x="662827" y="2799751"/>
                  <a:pt x="1195870" y="1724350"/>
                </a:cubicBezTo>
                <a:cubicBezTo>
                  <a:pt x="1728913" y="648949"/>
                  <a:pt x="2850620" y="236403"/>
                  <a:pt x="3198256" y="0"/>
                </a:cubicBezTo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3"/>
          <p:cNvSpPr txBox="1">
            <a:spLocks noChangeArrowheads="1"/>
          </p:cNvSpPr>
          <p:nvPr/>
        </p:nvSpPr>
        <p:spPr bwMode="auto">
          <a:xfrm>
            <a:off x="609600" y="5715000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I remembered the line from the Hindu scripture, the Bhagavad-Gita... "Now, I am become Death, the destroyer of worlds.</a:t>
            </a:r>
            <a:r>
              <a:rPr lang="ja-JP" altLang="en-US" sz="2000" dirty="0">
                <a:solidFill>
                  <a:schemeClr val="bg1"/>
                </a:solidFill>
              </a:rPr>
              <a:t>”</a:t>
            </a:r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- Robert Oppenheimer (Director of the Manhattan Project)</a:t>
            </a:r>
          </a:p>
        </p:txBody>
      </p:sp>
    </p:spTree>
    <p:extLst>
      <p:ext uri="{BB962C8B-B14F-4D97-AF65-F5344CB8AC3E}">
        <p14:creationId xmlns:p14="http://schemas.microsoft.com/office/powerpoint/2010/main" val="1027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3696" y="5184669"/>
            <a:ext cx="431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What about Social Networks?</a:t>
            </a:r>
            <a:endParaRPr lang="en-US" sz="4400" dirty="0">
              <a:solidFill>
                <a:schemeClr val="accent3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3688098"/>
            <a:ext cx="34224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5358" y="3554463"/>
            <a:ext cx="130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1973</a:t>
            </a:r>
            <a:endParaRPr lang="en-US" dirty="0"/>
          </a:p>
        </p:txBody>
      </p:sp>
      <p:pic>
        <p:nvPicPr>
          <p:cNvPr id="22" name="Picture 21" descr="comm-memor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88" y="3591287"/>
            <a:ext cx="1767799" cy="1468335"/>
          </a:xfrm>
          <a:prstGeom prst="rect">
            <a:avLst/>
          </a:prstGeom>
        </p:spPr>
      </p:pic>
      <p:sp>
        <p:nvSpPr>
          <p:cNvPr id="28682" name="Freeform 28681"/>
          <p:cNvSpPr/>
          <p:nvPr/>
        </p:nvSpPr>
        <p:spPr>
          <a:xfrm>
            <a:off x="1631574" y="185414"/>
            <a:ext cx="4052554" cy="6443137"/>
          </a:xfrm>
          <a:custGeom>
            <a:avLst/>
            <a:gdLst>
              <a:gd name="connsiteX0" fmla="*/ 0 w 3198256"/>
              <a:gd name="connsiteY0" fmla="*/ 6452407 h 6452407"/>
              <a:gd name="connsiteX1" fmla="*/ 1195870 w 3198256"/>
              <a:gd name="connsiteY1" fmla="*/ 1724350 h 6452407"/>
              <a:gd name="connsiteX2" fmla="*/ 3198256 w 3198256"/>
              <a:gd name="connsiteY2" fmla="*/ 0 h 64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56" h="6452407">
                <a:moveTo>
                  <a:pt x="0" y="6452407"/>
                </a:moveTo>
                <a:cubicBezTo>
                  <a:pt x="331413" y="4626079"/>
                  <a:pt x="662827" y="2799751"/>
                  <a:pt x="1195870" y="1724350"/>
                </a:cubicBezTo>
                <a:cubicBezTo>
                  <a:pt x="1728913" y="648949"/>
                  <a:pt x="2850620" y="236403"/>
                  <a:pt x="3198256" y="0"/>
                </a:cubicBezTo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3696" y="5184669"/>
            <a:ext cx="431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What about Social Networks?</a:t>
            </a:r>
            <a:endParaRPr lang="en-US" sz="4400" dirty="0">
              <a:solidFill>
                <a:schemeClr val="accent3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3688098"/>
            <a:ext cx="34224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5358" y="3554463"/>
            <a:ext cx="130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1973</a:t>
            </a:r>
            <a:endParaRPr lang="en-US" dirty="0"/>
          </a:p>
        </p:txBody>
      </p:sp>
      <p:pic>
        <p:nvPicPr>
          <p:cNvPr id="22" name="Picture 21" descr="comm-memor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88" y="3591287"/>
            <a:ext cx="1767799" cy="14683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865358" y="3116933"/>
            <a:ext cx="12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BBS 1978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555776" y="3203575"/>
            <a:ext cx="3228896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3048000"/>
            <a:ext cx="319387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5357" y="2819400"/>
            <a:ext cx="161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Usenet 1980</a:t>
            </a:r>
            <a:endParaRPr lang="en-US" dirty="0"/>
          </a:p>
        </p:txBody>
      </p:sp>
      <p:sp>
        <p:nvSpPr>
          <p:cNvPr id="28682" name="Freeform 28681"/>
          <p:cNvSpPr/>
          <p:nvPr/>
        </p:nvSpPr>
        <p:spPr>
          <a:xfrm>
            <a:off x="1631574" y="185414"/>
            <a:ext cx="4052554" cy="6443137"/>
          </a:xfrm>
          <a:custGeom>
            <a:avLst/>
            <a:gdLst>
              <a:gd name="connsiteX0" fmla="*/ 0 w 3198256"/>
              <a:gd name="connsiteY0" fmla="*/ 6452407 h 6452407"/>
              <a:gd name="connsiteX1" fmla="*/ 1195870 w 3198256"/>
              <a:gd name="connsiteY1" fmla="*/ 1724350 h 6452407"/>
              <a:gd name="connsiteX2" fmla="*/ 3198256 w 3198256"/>
              <a:gd name="connsiteY2" fmla="*/ 0 h 64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56" h="6452407">
                <a:moveTo>
                  <a:pt x="0" y="6452407"/>
                </a:moveTo>
                <a:cubicBezTo>
                  <a:pt x="331413" y="4626079"/>
                  <a:pt x="662827" y="2799751"/>
                  <a:pt x="1195870" y="1724350"/>
                </a:cubicBezTo>
                <a:cubicBezTo>
                  <a:pt x="1728913" y="648949"/>
                  <a:pt x="2850620" y="236403"/>
                  <a:pt x="3198256" y="0"/>
                </a:cubicBezTo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3696" y="5184669"/>
            <a:ext cx="431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What about Social Networks?</a:t>
            </a:r>
            <a:endParaRPr lang="en-US" sz="4400" dirty="0">
              <a:solidFill>
                <a:schemeClr val="accent3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3688098"/>
            <a:ext cx="34224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5358" y="3554463"/>
            <a:ext cx="130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1973</a:t>
            </a:r>
            <a:endParaRPr lang="en-US" dirty="0"/>
          </a:p>
        </p:txBody>
      </p:sp>
      <p:pic>
        <p:nvPicPr>
          <p:cNvPr id="22" name="Picture 21" descr="comm-memor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88" y="3591287"/>
            <a:ext cx="1767799" cy="14683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865358" y="3116933"/>
            <a:ext cx="12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BBS 1978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555776" y="3203575"/>
            <a:ext cx="3228896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3048000"/>
            <a:ext cx="319387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5357" y="2819400"/>
            <a:ext cx="161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Usenet 1980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865358" y="1796534"/>
            <a:ext cx="264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BuddyLists</a:t>
            </a:r>
            <a:r>
              <a:rPr lang="en-US" dirty="0" smtClean="0">
                <a:solidFill>
                  <a:schemeClr val="accent5"/>
                </a:solidFill>
              </a:rPr>
              <a:t> and </a:t>
            </a:r>
            <a:r>
              <a:rPr lang="en-US" dirty="0" err="1" smtClean="0">
                <a:solidFill>
                  <a:schemeClr val="accent5"/>
                </a:solidFill>
              </a:rPr>
              <a:t>Blogrolls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3149600" y="1866900"/>
            <a:ext cx="26350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2" name="Freeform 28681"/>
          <p:cNvSpPr/>
          <p:nvPr/>
        </p:nvSpPr>
        <p:spPr>
          <a:xfrm>
            <a:off x="1631574" y="185414"/>
            <a:ext cx="4052554" cy="6443137"/>
          </a:xfrm>
          <a:custGeom>
            <a:avLst/>
            <a:gdLst>
              <a:gd name="connsiteX0" fmla="*/ 0 w 3198256"/>
              <a:gd name="connsiteY0" fmla="*/ 6452407 h 6452407"/>
              <a:gd name="connsiteX1" fmla="*/ 1195870 w 3198256"/>
              <a:gd name="connsiteY1" fmla="*/ 1724350 h 6452407"/>
              <a:gd name="connsiteX2" fmla="*/ 3198256 w 3198256"/>
              <a:gd name="connsiteY2" fmla="*/ 0 h 64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56" h="6452407">
                <a:moveTo>
                  <a:pt x="0" y="6452407"/>
                </a:moveTo>
                <a:cubicBezTo>
                  <a:pt x="331413" y="4626079"/>
                  <a:pt x="662827" y="2799751"/>
                  <a:pt x="1195870" y="1724350"/>
                </a:cubicBezTo>
                <a:cubicBezTo>
                  <a:pt x="1728913" y="648949"/>
                  <a:pt x="2850620" y="236403"/>
                  <a:pt x="3198256" y="0"/>
                </a:cubicBezTo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3696" y="5184669"/>
            <a:ext cx="431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What about Social Networks?</a:t>
            </a:r>
            <a:endParaRPr lang="en-US" sz="4400" dirty="0">
              <a:solidFill>
                <a:schemeClr val="accent3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3688098"/>
            <a:ext cx="34224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5358" y="3554463"/>
            <a:ext cx="130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1973</a:t>
            </a:r>
            <a:endParaRPr lang="en-US" dirty="0"/>
          </a:p>
        </p:txBody>
      </p:sp>
      <p:pic>
        <p:nvPicPr>
          <p:cNvPr id="22" name="Picture 21" descr="comm-memor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88" y="3591287"/>
            <a:ext cx="1767799" cy="14683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865358" y="3116933"/>
            <a:ext cx="12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BBS 1978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555776" y="3203575"/>
            <a:ext cx="3228896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3048000"/>
            <a:ext cx="319387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5357" y="2819400"/>
            <a:ext cx="161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Usenet 1980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865358" y="1502042"/>
            <a:ext cx="18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Sixdegrees</a:t>
            </a:r>
            <a:r>
              <a:rPr lang="en-US" dirty="0" smtClean="0"/>
              <a:t> 1997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865358" y="1796534"/>
            <a:ext cx="264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BuddyLists</a:t>
            </a:r>
            <a:r>
              <a:rPr lang="en-US" dirty="0" smtClean="0">
                <a:solidFill>
                  <a:schemeClr val="accent5"/>
                </a:solidFill>
              </a:rPr>
              <a:t> and </a:t>
            </a:r>
            <a:r>
              <a:rPr lang="en-US" dirty="0" err="1" smtClean="0">
                <a:solidFill>
                  <a:schemeClr val="accent5"/>
                </a:solidFill>
              </a:rPr>
              <a:t>Blogrolls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3397250" y="1539066"/>
            <a:ext cx="238742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49600" y="1866900"/>
            <a:ext cx="26350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2" name="Freeform 28681"/>
          <p:cNvSpPr/>
          <p:nvPr/>
        </p:nvSpPr>
        <p:spPr>
          <a:xfrm>
            <a:off x="1631574" y="185414"/>
            <a:ext cx="4052554" cy="6443137"/>
          </a:xfrm>
          <a:custGeom>
            <a:avLst/>
            <a:gdLst>
              <a:gd name="connsiteX0" fmla="*/ 0 w 3198256"/>
              <a:gd name="connsiteY0" fmla="*/ 6452407 h 6452407"/>
              <a:gd name="connsiteX1" fmla="*/ 1195870 w 3198256"/>
              <a:gd name="connsiteY1" fmla="*/ 1724350 h 6452407"/>
              <a:gd name="connsiteX2" fmla="*/ 3198256 w 3198256"/>
              <a:gd name="connsiteY2" fmla="*/ 0 h 64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56" h="6452407">
                <a:moveTo>
                  <a:pt x="0" y="6452407"/>
                </a:moveTo>
                <a:cubicBezTo>
                  <a:pt x="331413" y="4626079"/>
                  <a:pt x="662827" y="2799751"/>
                  <a:pt x="1195870" y="1724350"/>
                </a:cubicBezTo>
                <a:cubicBezTo>
                  <a:pt x="1728913" y="648949"/>
                  <a:pt x="2850620" y="236403"/>
                  <a:pt x="3198256" y="0"/>
                </a:cubicBezTo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3696" y="5184669"/>
            <a:ext cx="431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What about Social Networks?</a:t>
            </a:r>
            <a:endParaRPr lang="en-US" sz="4400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1920" y="1143000"/>
            <a:ext cx="193275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5357" y="1185828"/>
            <a:ext cx="1192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Friendster 2002</a:t>
            </a:r>
            <a:endParaRPr lang="en-US" sz="12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3688098"/>
            <a:ext cx="34224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5358" y="3554463"/>
            <a:ext cx="130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1973</a:t>
            </a:r>
            <a:endParaRPr lang="en-US" dirty="0"/>
          </a:p>
        </p:txBody>
      </p:sp>
      <p:pic>
        <p:nvPicPr>
          <p:cNvPr id="22" name="Picture 21" descr="comm-memor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88" y="3591287"/>
            <a:ext cx="1767799" cy="14683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865358" y="3116933"/>
            <a:ext cx="12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BBS 1978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555776" y="3203575"/>
            <a:ext cx="3228896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3048000"/>
            <a:ext cx="319387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5357" y="2819400"/>
            <a:ext cx="161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Usenet 1980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65357" y="1041219"/>
            <a:ext cx="231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MySpace, </a:t>
            </a:r>
            <a:r>
              <a:rPr lang="en-US" sz="1200" dirty="0" err="1" smtClean="0"/>
              <a:t>Del.icio.us</a:t>
            </a:r>
            <a:r>
              <a:rPr lang="en-US" sz="1200" dirty="0" smtClean="0"/>
              <a:t> 2003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5865358" y="1502042"/>
            <a:ext cx="18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Sixdegrees</a:t>
            </a:r>
            <a:r>
              <a:rPr lang="en-US" dirty="0" smtClean="0"/>
              <a:t> 1997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865358" y="1796534"/>
            <a:ext cx="264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BuddyLists</a:t>
            </a:r>
            <a:r>
              <a:rPr lang="en-US" dirty="0" smtClean="0">
                <a:solidFill>
                  <a:schemeClr val="accent5"/>
                </a:solidFill>
              </a:rPr>
              <a:t> and </a:t>
            </a:r>
            <a:r>
              <a:rPr lang="en-US" dirty="0" err="1" smtClean="0">
                <a:solidFill>
                  <a:schemeClr val="accent5"/>
                </a:solidFill>
              </a:rPr>
              <a:t>Blogrolls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3397250" y="1539066"/>
            <a:ext cx="238742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49600" y="1866900"/>
            <a:ext cx="26350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2" name="Freeform 28681"/>
          <p:cNvSpPr/>
          <p:nvPr/>
        </p:nvSpPr>
        <p:spPr>
          <a:xfrm>
            <a:off x="1631574" y="185414"/>
            <a:ext cx="4052554" cy="6443137"/>
          </a:xfrm>
          <a:custGeom>
            <a:avLst/>
            <a:gdLst>
              <a:gd name="connsiteX0" fmla="*/ 0 w 3198256"/>
              <a:gd name="connsiteY0" fmla="*/ 6452407 h 6452407"/>
              <a:gd name="connsiteX1" fmla="*/ 1195870 w 3198256"/>
              <a:gd name="connsiteY1" fmla="*/ 1724350 h 6452407"/>
              <a:gd name="connsiteX2" fmla="*/ 3198256 w 3198256"/>
              <a:gd name="connsiteY2" fmla="*/ 0 h 64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56" h="6452407">
                <a:moveTo>
                  <a:pt x="0" y="6452407"/>
                </a:moveTo>
                <a:cubicBezTo>
                  <a:pt x="331413" y="4626079"/>
                  <a:pt x="662827" y="2799751"/>
                  <a:pt x="1195870" y="1724350"/>
                </a:cubicBezTo>
                <a:cubicBezTo>
                  <a:pt x="1728913" y="648949"/>
                  <a:pt x="2850620" y="236403"/>
                  <a:pt x="3198256" y="0"/>
                </a:cubicBezTo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3995936" y="1052736"/>
            <a:ext cx="178873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3696" y="5184669"/>
            <a:ext cx="431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What about Social Networks?</a:t>
            </a:r>
            <a:endParaRPr lang="en-US" sz="4400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1920" y="1143000"/>
            <a:ext cx="193275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5357" y="1185828"/>
            <a:ext cx="1192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Friendster 2002</a:t>
            </a:r>
            <a:endParaRPr lang="en-US" sz="12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3688098"/>
            <a:ext cx="34224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5358" y="3554463"/>
            <a:ext cx="130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1973</a:t>
            </a:r>
            <a:endParaRPr lang="en-US" dirty="0"/>
          </a:p>
        </p:txBody>
      </p:sp>
      <p:pic>
        <p:nvPicPr>
          <p:cNvPr id="22" name="Picture 21" descr="comm-memor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88" y="3591287"/>
            <a:ext cx="1767799" cy="14683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865358" y="3116933"/>
            <a:ext cx="12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BBS 1978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555776" y="3203575"/>
            <a:ext cx="3228896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3048000"/>
            <a:ext cx="319387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5357" y="2819400"/>
            <a:ext cx="161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Usenet 1980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65357" y="1041219"/>
            <a:ext cx="231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MySpace, </a:t>
            </a:r>
            <a:r>
              <a:rPr lang="en-US" sz="1200" dirty="0" err="1" smtClean="0"/>
              <a:t>Del.icio.us</a:t>
            </a:r>
            <a:r>
              <a:rPr lang="en-US" sz="1200" dirty="0" smtClean="0"/>
              <a:t> 2003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874628" y="890037"/>
            <a:ext cx="2640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Facebook, </a:t>
            </a:r>
            <a:r>
              <a:rPr lang="en-US" sz="1200" dirty="0" err="1" smtClean="0"/>
              <a:t>Orkut</a:t>
            </a:r>
            <a:r>
              <a:rPr lang="en-US" sz="1200" dirty="0" smtClean="0"/>
              <a:t>, </a:t>
            </a:r>
            <a:r>
              <a:rPr lang="en-US" sz="1200" dirty="0" err="1" smtClean="0"/>
              <a:t>Digg</a:t>
            </a:r>
            <a:r>
              <a:rPr lang="en-US" sz="1200" dirty="0" smtClean="0"/>
              <a:t> 2004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5865358" y="1502042"/>
            <a:ext cx="18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Sixdegrees</a:t>
            </a:r>
            <a:r>
              <a:rPr lang="en-US" dirty="0" smtClean="0"/>
              <a:t> 1997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865358" y="1796534"/>
            <a:ext cx="264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BuddyLists</a:t>
            </a:r>
            <a:r>
              <a:rPr lang="en-US" dirty="0" smtClean="0">
                <a:solidFill>
                  <a:schemeClr val="accent5"/>
                </a:solidFill>
              </a:rPr>
              <a:t> and </a:t>
            </a:r>
            <a:r>
              <a:rPr lang="en-US" dirty="0" err="1" smtClean="0">
                <a:solidFill>
                  <a:schemeClr val="accent5"/>
                </a:solidFill>
              </a:rPr>
              <a:t>Blogrolls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3397250" y="1539066"/>
            <a:ext cx="238742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49600" y="1866900"/>
            <a:ext cx="26350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2" name="Freeform 28681"/>
          <p:cNvSpPr/>
          <p:nvPr/>
        </p:nvSpPr>
        <p:spPr>
          <a:xfrm>
            <a:off x="1631574" y="185414"/>
            <a:ext cx="4052554" cy="6443137"/>
          </a:xfrm>
          <a:custGeom>
            <a:avLst/>
            <a:gdLst>
              <a:gd name="connsiteX0" fmla="*/ 0 w 3198256"/>
              <a:gd name="connsiteY0" fmla="*/ 6452407 h 6452407"/>
              <a:gd name="connsiteX1" fmla="*/ 1195870 w 3198256"/>
              <a:gd name="connsiteY1" fmla="*/ 1724350 h 6452407"/>
              <a:gd name="connsiteX2" fmla="*/ 3198256 w 3198256"/>
              <a:gd name="connsiteY2" fmla="*/ 0 h 64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56" h="6452407">
                <a:moveTo>
                  <a:pt x="0" y="6452407"/>
                </a:moveTo>
                <a:cubicBezTo>
                  <a:pt x="331413" y="4626079"/>
                  <a:pt x="662827" y="2799751"/>
                  <a:pt x="1195870" y="1724350"/>
                </a:cubicBezTo>
                <a:cubicBezTo>
                  <a:pt x="1728913" y="648949"/>
                  <a:pt x="2850620" y="236403"/>
                  <a:pt x="3198256" y="0"/>
                </a:cubicBezTo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3995936" y="1052736"/>
            <a:ext cx="178873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102100" y="964406"/>
            <a:ext cx="16825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3696" y="5184669"/>
            <a:ext cx="431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What about Social Networks?</a:t>
            </a:r>
            <a:endParaRPr lang="en-US" sz="4400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1920" y="1143000"/>
            <a:ext cx="193275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5357" y="1185828"/>
            <a:ext cx="1192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Friendster 2002</a:t>
            </a:r>
            <a:endParaRPr lang="en-US" sz="12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3688098"/>
            <a:ext cx="34224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5358" y="3554463"/>
            <a:ext cx="130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1973</a:t>
            </a:r>
            <a:endParaRPr lang="en-US" dirty="0"/>
          </a:p>
        </p:txBody>
      </p:sp>
      <p:pic>
        <p:nvPicPr>
          <p:cNvPr id="22" name="Picture 21" descr="comm-memor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88" y="3591287"/>
            <a:ext cx="1767799" cy="14683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865358" y="3116933"/>
            <a:ext cx="12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BBS 1978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555776" y="3203575"/>
            <a:ext cx="3228896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3048000"/>
            <a:ext cx="319387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5357" y="2819400"/>
            <a:ext cx="161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Usenet 1980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65357" y="1041219"/>
            <a:ext cx="231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MySpace, </a:t>
            </a:r>
            <a:r>
              <a:rPr lang="en-US" sz="1200" dirty="0" err="1" smtClean="0"/>
              <a:t>Del.icio.us</a:t>
            </a:r>
            <a:r>
              <a:rPr lang="en-US" sz="1200" dirty="0" smtClean="0"/>
              <a:t> 2003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874628" y="890037"/>
            <a:ext cx="2640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Facebook, </a:t>
            </a:r>
            <a:r>
              <a:rPr lang="en-US" sz="1200" dirty="0" err="1" smtClean="0"/>
              <a:t>Orkut</a:t>
            </a:r>
            <a:r>
              <a:rPr lang="en-US" sz="1200" dirty="0" smtClean="0"/>
              <a:t>, </a:t>
            </a:r>
            <a:r>
              <a:rPr lang="en-US" sz="1200" dirty="0" err="1" smtClean="0"/>
              <a:t>Digg</a:t>
            </a:r>
            <a:r>
              <a:rPr lang="en-US" sz="1200" dirty="0" smtClean="0"/>
              <a:t> 2004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8144" y="699026"/>
            <a:ext cx="2983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YouTube 2005, Twitter </a:t>
            </a:r>
            <a:r>
              <a:rPr lang="en-US" sz="1200" dirty="0" smtClean="0"/>
              <a:t>2006, Tumblr 2007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5865358" y="1502042"/>
            <a:ext cx="18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Sixdegrees</a:t>
            </a:r>
            <a:r>
              <a:rPr lang="en-US" dirty="0" smtClean="0"/>
              <a:t> 1997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865358" y="1796534"/>
            <a:ext cx="264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BuddyLists</a:t>
            </a:r>
            <a:r>
              <a:rPr lang="en-US" dirty="0" smtClean="0">
                <a:solidFill>
                  <a:schemeClr val="accent5"/>
                </a:solidFill>
              </a:rPr>
              <a:t> and </a:t>
            </a:r>
            <a:r>
              <a:rPr lang="en-US" dirty="0" err="1" smtClean="0">
                <a:solidFill>
                  <a:schemeClr val="accent5"/>
                </a:solidFill>
              </a:rPr>
              <a:t>Blogrolls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3397250" y="1539066"/>
            <a:ext cx="238742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49600" y="1866900"/>
            <a:ext cx="26350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2" name="Freeform 28681"/>
          <p:cNvSpPr/>
          <p:nvPr/>
        </p:nvSpPr>
        <p:spPr>
          <a:xfrm>
            <a:off x="1631574" y="185414"/>
            <a:ext cx="4052554" cy="6443137"/>
          </a:xfrm>
          <a:custGeom>
            <a:avLst/>
            <a:gdLst>
              <a:gd name="connsiteX0" fmla="*/ 0 w 3198256"/>
              <a:gd name="connsiteY0" fmla="*/ 6452407 h 6452407"/>
              <a:gd name="connsiteX1" fmla="*/ 1195870 w 3198256"/>
              <a:gd name="connsiteY1" fmla="*/ 1724350 h 6452407"/>
              <a:gd name="connsiteX2" fmla="*/ 3198256 w 3198256"/>
              <a:gd name="connsiteY2" fmla="*/ 0 h 64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56" h="6452407">
                <a:moveTo>
                  <a:pt x="0" y="6452407"/>
                </a:moveTo>
                <a:cubicBezTo>
                  <a:pt x="331413" y="4626079"/>
                  <a:pt x="662827" y="2799751"/>
                  <a:pt x="1195870" y="1724350"/>
                </a:cubicBezTo>
                <a:cubicBezTo>
                  <a:pt x="1728913" y="648949"/>
                  <a:pt x="2850620" y="236403"/>
                  <a:pt x="3198256" y="0"/>
                </a:cubicBezTo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3995936" y="1052736"/>
            <a:ext cx="178873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102100" y="964406"/>
            <a:ext cx="16825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45000" y="775737"/>
            <a:ext cx="13396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3696" y="5184669"/>
            <a:ext cx="431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What about Social Networks?</a:t>
            </a:r>
            <a:endParaRPr lang="en-US" sz="4400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1920" y="1143000"/>
            <a:ext cx="193275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5357" y="1185828"/>
            <a:ext cx="1192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Friendster 2002</a:t>
            </a:r>
            <a:endParaRPr lang="en-US" sz="12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3688098"/>
            <a:ext cx="34224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5358" y="3554463"/>
            <a:ext cx="130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1973</a:t>
            </a:r>
            <a:endParaRPr lang="en-US" dirty="0"/>
          </a:p>
        </p:txBody>
      </p:sp>
      <p:pic>
        <p:nvPicPr>
          <p:cNvPr id="22" name="Picture 21" descr="comm-memor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88" y="3591287"/>
            <a:ext cx="1767799" cy="14683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865358" y="3116933"/>
            <a:ext cx="12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BBS 1978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555776" y="3203575"/>
            <a:ext cx="3228896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3048000"/>
            <a:ext cx="319387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5357" y="2819400"/>
            <a:ext cx="161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Usenet 1980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65357" y="1041219"/>
            <a:ext cx="231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MySpace, </a:t>
            </a:r>
            <a:r>
              <a:rPr lang="en-US" sz="1200" dirty="0" err="1" smtClean="0"/>
              <a:t>Del.icio.us</a:t>
            </a:r>
            <a:r>
              <a:rPr lang="en-US" sz="1200" dirty="0" smtClean="0"/>
              <a:t> 2003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874628" y="890037"/>
            <a:ext cx="2640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Facebook, </a:t>
            </a:r>
            <a:r>
              <a:rPr lang="en-US" sz="1200" dirty="0" err="1" smtClean="0"/>
              <a:t>Orkut</a:t>
            </a:r>
            <a:r>
              <a:rPr lang="en-US" sz="1200" dirty="0" smtClean="0"/>
              <a:t>, </a:t>
            </a:r>
            <a:r>
              <a:rPr lang="en-US" sz="1200" dirty="0" err="1" smtClean="0"/>
              <a:t>Digg</a:t>
            </a:r>
            <a:r>
              <a:rPr lang="en-US" sz="1200" dirty="0" smtClean="0"/>
              <a:t> 2004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5874628" y="482761"/>
            <a:ext cx="3269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FourSquare</a:t>
            </a:r>
            <a:r>
              <a:rPr lang="en-US" sz="1200" dirty="0"/>
              <a:t>, </a:t>
            </a:r>
            <a:r>
              <a:rPr lang="en-US" sz="1200" dirty="0" err="1"/>
              <a:t>Gowalla</a:t>
            </a:r>
            <a:r>
              <a:rPr lang="en-US" sz="1200" dirty="0"/>
              <a:t> </a:t>
            </a:r>
            <a:r>
              <a:rPr lang="en-US" sz="1200" dirty="0" smtClean="0"/>
              <a:t>, </a:t>
            </a:r>
            <a:r>
              <a:rPr lang="en-US" sz="1200" dirty="0" err="1" smtClean="0"/>
              <a:t>Renren</a:t>
            </a:r>
            <a:r>
              <a:rPr lang="en-US" sz="1200" dirty="0" smtClean="0"/>
              <a:t>, </a:t>
            </a:r>
            <a:r>
              <a:rPr lang="en-US" sz="1200" dirty="0" err="1" smtClean="0"/>
              <a:t>Sina</a:t>
            </a:r>
            <a:r>
              <a:rPr lang="en-US" sz="1200" dirty="0" smtClean="0"/>
              <a:t> </a:t>
            </a:r>
            <a:r>
              <a:rPr lang="en-US" sz="1200" dirty="0" err="1"/>
              <a:t>Weibo</a:t>
            </a:r>
            <a:r>
              <a:rPr lang="en-US" sz="1200" dirty="0"/>
              <a:t> 2009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65358" y="1502042"/>
            <a:ext cx="18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Sixdegrees</a:t>
            </a:r>
            <a:r>
              <a:rPr lang="en-US" dirty="0" smtClean="0"/>
              <a:t> 1997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865358" y="1796534"/>
            <a:ext cx="264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BuddyLists</a:t>
            </a:r>
            <a:r>
              <a:rPr lang="en-US" dirty="0" smtClean="0">
                <a:solidFill>
                  <a:schemeClr val="accent5"/>
                </a:solidFill>
              </a:rPr>
              <a:t> and </a:t>
            </a:r>
            <a:r>
              <a:rPr lang="en-US" dirty="0" err="1" smtClean="0">
                <a:solidFill>
                  <a:schemeClr val="accent5"/>
                </a:solidFill>
              </a:rPr>
              <a:t>Blogrolls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3397250" y="1539066"/>
            <a:ext cx="238742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49600" y="1866900"/>
            <a:ext cx="26350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2" name="Freeform 28681"/>
          <p:cNvSpPr/>
          <p:nvPr/>
        </p:nvSpPr>
        <p:spPr>
          <a:xfrm>
            <a:off x="1631574" y="185414"/>
            <a:ext cx="4052554" cy="6443137"/>
          </a:xfrm>
          <a:custGeom>
            <a:avLst/>
            <a:gdLst>
              <a:gd name="connsiteX0" fmla="*/ 0 w 3198256"/>
              <a:gd name="connsiteY0" fmla="*/ 6452407 h 6452407"/>
              <a:gd name="connsiteX1" fmla="*/ 1195870 w 3198256"/>
              <a:gd name="connsiteY1" fmla="*/ 1724350 h 6452407"/>
              <a:gd name="connsiteX2" fmla="*/ 3198256 w 3198256"/>
              <a:gd name="connsiteY2" fmla="*/ 0 h 64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56" h="6452407">
                <a:moveTo>
                  <a:pt x="0" y="6452407"/>
                </a:moveTo>
                <a:cubicBezTo>
                  <a:pt x="331413" y="4626079"/>
                  <a:pt x="662827" y="2799751"/>
                  <a:pt x="1195870" y="1724350"/>
                </a:cubicBezTo>
                <a:cubicBezTo>
                  <a:pt x="1728913" y="648949"/>
                  <a:pt x="2850620" y="236403"/>
                  <a:pt x="3198256" y="0"/>
                </a:cubicBezTo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3995936" y="1052736"/>
            <a:ext cx="178873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102100" y="964406"/>
            <a:ext cx="16825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45000" y="775737"/>
            <a:ext cx="13396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960136" y="527576"/>
            <a:ext cx="82453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868144" y="699026"/>
            <a:ext cx="2983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YouTube 2005, Twitter </a:t>
            </a:r>
            <a:r>
              <a:rPr lang="en-US" sz="1200" dirty="0" smtClean="0"/>
              <a:t>2006, Tumblr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1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3696" y="5184669"/>
            <a:ext cx="431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What about Social Networks?</a:t>
            </a:r>
            <a:endParaRPr lang="en-US" sz="4400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1920" y="1143000"/>
            <a:ext cx="193275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5357" y="1185828"/>
            <a:ext cx="1192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Friendster 2002</a:t>
            </a:r>
            <a:endParaRPr lang="en-US" sz="12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3688098"/>
            <a:ext cx="34224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5358" y="3554463"/>
            <a:ext cx="130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1973</a:t>
            </a:r>
            <a:endParaRPr lang="en-US" dirty="0"/>
          </a:p>
        </p:txBody>
      </p:sp>
      <p:pic>
        <p:nvPicPr>
          <p:cNvPr id="22" name="Picture 21" descr="comm-memor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88" y="3591287"/>
            <a:ext cx="1767799" cy="14683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865358" y="3116933"/>
            <a:ext cx="12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BBS 1978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555776" y="3203575"/>
            <a:ext cx="3228896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3048000"/>
            <a:ext cx="319387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5357" y="2819400"/>
            <a:ext cx="161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Usenet 1980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65357" y="1041219"/>
            <a:ext cx="231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MySpace, </a:t>
            </a:r>
            <a:r>
              <a:rPr lang="en-US" sz="1200" dirty="0" err="1" smtClean="0"/>
              <a:t>Del.icio.us</a:t>
            </a:r>
            <a:r>
              <a:rPr lang="en-US" sz="1200" dirty="0" smtClean="0"/>
              <a:t> 2003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874628" y="890037"/>
            <a:ext cx="2640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Facebook, </a:t>
            </a:r>
            <a:r>
              <a:rPr lang="en-US" sz="1200" dirty="0" err="1" smtClean="0"/>
              <a:t>Orkut</a:t>
            </a:r>
            <a:r>
              <a:rPr lang="en-US" sz="1200" dirty="0" smtClean="0"/>
              <a:t>, </a:t>
            </a:r>
            <a:r>
              <a:rPr lang="en-US" sz="1200" dirty="0" err="1" smtClean="0"/>
              <a:t>Digg</a:t>
            </a:r>
            <a:r>
              <a:rPr lang="en-US" sz="1200" dirty="0" smtClean="0"/>
              <a:t> 2004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5874628" y="482761"/>
            <a:ext cx="3269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FourSquare</a:t>
            </a:r>
            <a:r>
              <a:rPr lang="en-US" sz="1200" dirty="0"/>
              <a:t>, </a:t>
            </a:r>
            <a:r>
              <a:rPr lang="en-US" sz="1200" dirty="0" err="1"/>
              <a:t>Gowalla</a:t>
            </a:r>
            <a:r>
              <a:rPr lang="en-US" sz="1200" dirty="0"/>
              <a:t> </a:t>
            </a:r>
            <a:r>
              <a:rPr lang="en-US" sz="1200" dirty="0" smtClean="0"/>
              <a:t>, </a:t>
            </a:r>
            <a:r>
              <a:rPr lang="en-US" sz="1200" dirty="0" err="1" smtClean="0"/>
              <a:t>Renren</a:t>
            </a:r>
            <a:r>
              <a:rPr lang="en-US" sz="1200" dirty="0" smtClean="0"/>
              <a:t>, </a:t>
            </a:r>
            <a:r>
              <a:rPr lang="en-US" sz="1200" dirty="0" err="1" smtClean="0"/>
              <a:t>Sina</a:t>
            </a:r>
            <a:r>
              <a:rPr lang="en-US" sz="1200" dirty="0" smtClean="0"/>
              <a:t> </a:t>
            </a:r>
            <a:r>
              <a:rPr lang="en-US" sz="1200" dirty="0" err="1"/>
              <a:t>Weibo</a:t>
            </a:r>
            <a:r>
              <a:rPr lang="en-US" sz="1200" dirty="0"/>
              <a:t> 2009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65358" y="1502042"/>
            <a:ext cx="18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Sixdegrees</a:t>
            </a:r>
            <a:r>
              <a:rPr lang="en-US" dirty="0" smtClean="0"/>
              <a:t> 1997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865358" y="1796534"/>
            <a:ext cx="264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BuddyLists</a:t>
            </a:r>
            <a:r>
              <a:rPr lang="en-US" dirty="0" smtClean="0">
                <a:solidFill>
                  <a:schemeClr val="accent5"/>
                </a:solidFill>
              </a:rPr>
              <a:t> and </a:t>
            </a:r>
            <a:r>
              <a:rPr lang="en-US" dirty="0" err="1" smtClean="0">
                <a:solidFill>
                  <a:schemeClr val="accent5"/>
                </a:solidFill>
              </a:rPr>
              <a:t>Blogrolls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3397250" y="1539066"/>
            <a:ext cx="238742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49600" y="1866900"/>
            <a:ext cx="26350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2" name="Freeform 28681"/>
          <p:cNvSpPr/>
          <p:nvPr/>
        </p:nvSpPr>
        <p:spPr>
          <a:xfrm>
            <a:off x="1631574" y="185414"/>
            <a:ext cx="4052554" cy="6443137"/>
          </a:xfrm>
          <a:custGeom>
            <a:avLst/>
            <a:gdLst>
              <a:gd name="connsiteX0" fmla="*/ 0 w 3198256"/>
              <a:gd name="connsiteY0" fmla="*/ 6452407 h 6452407"/>
              <a:gd name="connsiteX1" fmla="*/ 1195870 w 3198256"/>
              <a:gd name="connsiteY1" fmla="*/ 1724350 h 6452407"/>
              <a:gd name="connsiteX2" fmla="*/ 3198256 w 3198256"/>
              <a:gd name="connsiteY2" fmla="*/ 0 h 64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56" h="6452407">
                <a:moveTo>
                  <a:pt x="0" y="6452407"/>
                </a:moveTo>
                <a:cubicBezTo>
                  <a:pt x="331413" y="4626079"/>
                  <a:pt x="662827" y="2799751"/>
                  <a:pt x="1195870" y="1724350"/>
                </a:cubicBezTo>
                <a:cubicBezTo>
                  <a:pt x="1728913" y="648949"/>
                  <a:pt x="2850620" y="236403"/>
                  <a:pt x="3198256" y="0"/>
                </a:cubicBezTo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3995936" y="1052736"/>
            <a:ext cx="178873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102100" y="964406"/>
            <a:ext cx="16825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45000" y="775737"/>
            <a:ext cx="13396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960136" y="527576"/>
            <a:ext cx="82453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74628" y="299714"/>
            <a:ext cx="345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WhatsApp</a:t>
            </a:r>
            <a:r>
              <a:rPr lang="en-US" sz="1200" dirty="0" smtClean="0"/>
              <a:t> 2009, </a:t>
            </a:r>
            <a:r>
              <a:rPr lang="en-US" sz="1200" dirty="0" err="1" smtClean="0"/>
              <a:t>Pinterest</a:t>
            </a:r>
            <a:r>
              <a:rPr lang="en-US" sz="1200" dirty="0" smtClean="0"/>
              <a:t>, </a:t>
            </a:r>
            <a:r>
              <a:rPr lang="en-US" sz="1200" dirty="0" err="1" smtClean="0"/>
              <a:t>Instagram</a:t>
            </a:r>
            <a:r>
              <a:rPr lang="en-US" sz="1200" dirty="0" smtClean="0"/>
              <a:t> 2010</a:t>
            </a:r>
            <a:endParaRPr lang="en-US" sz="12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305946" y="365149"/>
            <a:ext cx="478726" cy="3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874628" y="135814"/>
            <a:ext cx="345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SnapChat</a:t>
            </a:r>
            <a:r>
              <a:rPr lang="en-US" sz="1200" dirty="0" smtClean="0"/>
              <a:t>, </a:t>
            </a:r>
            <a:r>
              <a:rPr lang="en-US" sz="1200" dirty="0" smtClean="0"/>
              <a:t>WeChat, Google</a:t>
            </a:r>
            <a:r>
              <a:rPr lang="en-US" sz="1200" dirty="0" smtClean="0"/>
              <a:t>+ 2011, Vine 2013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5868144" y="699026"/>
            <a:ext cx="2983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YouTube 2005, Twitter </a:t>
            </a:r>
            <a:r>
              <a:rPr lang="en-US" sz="1200" dirty="0" smtClean="0"/>
              <a:t>2006, Tumblr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40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3696" y="5184669"/>
            <a:ext cx="431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What about Social Networks?</a:t>
            </a:r>
            <a:endParaRPr lang="en-US" sz="4400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1920" y="1143000"/>
            <a:ext cx="193275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5357" y="1185828"/>
            <a:ext cx="1192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Friendster 2002</a:t>
            </a:r>
            <a:endParaRPr lang="en-US" sz="12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3688098"/>
            <a:ext cx="34224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5358" y="3554463"/>
            <a:ext cx="130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1973</a:t>
            </a:r>
            <a:endParaRPr lang="en-US" dirty="0"/>
          </a:p>
        </p:txBody>
      </p:sp>
      <p:pic>
        <p:nvPicPr>
          <p:cNvPr id="22" name="Picture 21" descr="comm-memor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88" y="3591287"/>
            <a:ext cx="1767799" cy="14683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865358" y="3116933"/>
            <a:ext cx="12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BBS 1978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555776" y="3203575"/>
            <a:ext cx="3228896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3048000"/>
            <a:ext cx="319387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5357" y="2819400"/>
            <a:ext cx="161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Usenet 1980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65357" y="1041219"/>
            <a:ext cx="231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MySpace, </a:t>
            </a:r>
            <a:r>
              <a:rPr lang="en-US" sz="1200" dirty="0" err="1" smtClean="0"/>
              <a:t>Del.icio.us</a:t>
            </a:r>
            <a:r>
              <a:rPr lang="en-US" sz="1200" dirty="0" smtClean="0"/>
              <a:t> 2003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874628" y="890037"/>
            <a:ext cx="2640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Facebook, </a:t>
            </a:r>
            <a:r>
              <a:rPr lang="en-US" sz="1200" dirty="0" err="1" smtClean="0"/>
              <a:t>Orkut</a:t>
            </a:r>
            <a:r>
              <a:rPr lang="en-US" sz="1200" dirty="0" smtClean="0"/>
              <a:t>, </a:t>
            </a:r>
            <a:r>
              <a:rPr lang="en-US" sz="1200" dirty="0" err="1" smtClean="0"/>
              <a:t>Digg</a:t>
            </a:r>
            <a:r>
              <a:rPr lang="en-US" sz="1200" dirty="0" smtClean="0"/>
              <a:t> 2004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5874628" y="482761"/>
            <a:ext cx="3269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FourSquare</a:t>
            </a:r>
            <a:r>
              <a:rPr lang="en-US" sz="1200" dirty="0"/>
              <a:t>, </a:t>
            </a:r>
            <a:r>
              <a:rPr lang="en-US" sz="1200" dirty="0" err="1"/>
              <a:t>Gowalla</a:t>
            </a:r>
            <a:r>
              <a:rPr lang="en-US" sz="1200" dirty="0"/>
              <a:t> </a:t>
            </a:r>
            <a:r>
              <a:rPr lang="en-US" sz="1200" dirty="0" smtClean="0"/>
              <a:t>, </a:t>
            </a:r>
            <a:r>
              <a:rPr lang="en-US" sz="1200" dirty="0" err="1" smtClean="0"/>
              <a:t>Renren</a:t>
            </a:r>
            <a:r>
              <a:rPr lang="en-US" sz="1200" dirty="0" smtClean="0"/>
              <a:t>, </a:t>
            </a:r>
            <a:r>
              <a:rPr lang="en-US" sz="1200" dirty="0" err="1" smtClean="0"/>
              <a:t>Sina</a:t>
            </a:r>
            <a:r>
              <a:rPr lang="en-US" sz="1200" dirty="0" smtClean="0"/>
              <a:t> </a:t>
            </a:r>
            <a:r>
              <a:rPr lang="en-US" sz="1200" dirty="0" err="1"/>
              <a:t>Weibo</a:t>
            </a:r>
            <a:r>
              <a:rPr lang="en-US" sz="1200" dirty="0"/>
              <a:t> 2009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65358" y="1502042"/>
            <a:ext cx="18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Sixdegrees</a:t>
            </a:r>
            <a:r>
              <a:rPr lang="en-US" dirty="0" smtClean="0"/>
              <a:t> 1997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865358" y="1796534"/>
            <a:ext cx="264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BuddyLists</a:t>
            </a:r>
            <a:r>
              <a:rPr lang="en-US" dirty="0" smtClean="0">
                <a:solidFill>
                  <a:schemeClr val="accent5"/>
                </a:solidFill>
              </a:rPr>
              <a:t> and </a:t>
            </a:r>
            <a:r>
              <a:rPr lang="en-US" dirty="0" err="1" smtClean="0">
                <a:solidFill>
                  <a:schemeClr val="accent5"/>
                </a:solidFill>
              </a:rPr>
              <a:t>Blogrolls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3397250" y="1539066"/>
            <a:ext cx="238742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49600" y="1866900"/>
            <a:ext cx="26350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2" name="Freeform 28681"/>
          <p:cNvSpPr/>
          <p:nvPr/>
        </p:nvSpPr>
        <p:spPr>
          <a:xfrm>
            <a:off x="1631574" y="185414"/>
            <a:ext cx="4052554" cy="6443137"/>
          </a:xfrm>
          <a:custGeom>
            <a:avLst/>
            <a:gdLst>
              <a:gd name="connsiteX0" fmla="*/ 0 w 3198256"/>
              <a:gd name="connsiteY0" fmla="*/ 6452407 h 6452407"/>
              <a:gd name="connsiteX1" fmla="*/ 1195870 w 3198256"/>
              <a:gd name="connsiteY1" fmla="*/ 1724350 h 6452407"/>
              <a:gd name="connsiteX2" fmla="*/ 3198256 w 3198256"/>
              <a:gd name="connsiteY2" fmla="*/ 0 h 64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56" h="6452407">
                <a:moveTo>
                  <a:pt x="0" y="6452407"/>
                </a:moveTo>
                <a:cubicBezTo>
                  <a:pt x="331413" y="4626079"/>
                  <a:pt x="662827" y="2799751"/>
                  <a:pt x="1195870" y="1724350"/>
                </a:cubicBezTo>
                <a:cubicBezTo>
                  <a:pt x="1728913" y="648949"/>
                  <a:pt x="2850620" y="236403"/>
                  <a:pt x="3198256" y="0"/>
                </a:cubicBezTo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3995936" y="1052736"/>
            <a:ext cx="178873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102100" y="964406"/>
            <a:ext cx="16825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45000" y="775737"/>
            <a:ext cx="13396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960136" y="527576"/>
            <a:ext cx="82453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74628" y="299714"/>
            <a:ext cx="345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WhatsApp</a:t>
            </a:r>
            <a:r>
              <a:rPr lang="en-US" sz="1200" dirty="0" smtClean="0"/>
              <a:t> 2009, </a:t>
            </a:r>
            <a:r>
              <a:rPr lang="en-US" sz="1200" dirty="0" err="1" smtClean="0"/>
              <a:t>Pinterest</a:t>
            </a:r>
            <a:r>
              <a:rPr lang="en-US" sz="1200" dirty="0" smtClean="0"/>
              <a:t>, </a:t>
            </a:r>
            <a:r>
              <a:rPr lang="en-US" sz="1200" dirty="0" err="1" smtClean="0"/>
              <a:t>Instagram</a:t>
            </a:r>
            <a:r>
              <a:rPr lang="en-US" sz="1200" dirty="0" smtClean="0"/>
              <a:t> 2010</a:t>
            </a:r>
            <a:endParaRPr lang="en-US" sz="12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305946" y="365149"/>
            <a:ext cx="478726" cy="3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874628" y="135814"/>
            <a:ext cx="345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SnapChat</a:t>
            </a:r>
            <a:r>
              <a:rPr lang="en-US" sz="1200" dirty="0"/>
              <a:t>, WeChat, Google+ 2011, Vine 2013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5874628" y="-41986"/>
            <a:ext cx="345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Periscope, Facebook Live 2015</a:t>
            </a:r>
            <a:endParaRPr lang="en-US" sz="1200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5639104" y="188386"/>
            <a:ext cx="160498" cy="444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868144" y="699026"/>
            <a:ext cx="2983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YouTube 2005, Twitter </a:t>
            </a:r>
            <a:r>
              <a:rPr lang="en-US" sz="1200" dirty="0" smtClean="0"/>
              <a:t>2006, Tumblr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5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17422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17423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21" descr="23598-004-1E6A38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9200"/>
            <a:ext cx="52832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Isosceles Triangle 22"/>
          <p:cNvSpPr/>
          <p:nvPr/>
        </p:nvSpPr>
        <p:spPr bwMode="auto">
          <a:xfrm rot="1634258">
            <a:off x="1117600" y="59245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27" name="TextBox 23"/>
          <p:cNvSpPr txBox="1">
            <a:spLocks noChangeArrowheads="1"/>
          </p:cNvSpPr>
          <p:nvPr/>
        </p:nvSpPr>
        <p:spPr bwMode="auto">
          <a:xfrm>
            <a:off x="2286000" y="5410200"/>
            <a:ext cx="528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accent4"/>
                </a:solidFill>
              </a:rPr>
              <a:t>1945: </a:t>
            </a:r>
            <a:r>
              <a:rPr lang="en-US" sz="1800" dirty="0" err="1">
                <a:solidFill>
                  <a:schemeClr val="accent4"/>
                </a:solidFill>
              </a:rPr>
              <a:t>Vannevar</a:t>
            </a:r>
            <a:r>
              <a:rPr lang="en-US" sz="1800" dirty="0">
                <a:solidFill>
                  <a:schemeClr val="accent4"/>
                </a:solidFill>
              </a:rPr>
              <a:t> Bush – The </a:t>
            </a:r>
            <a:r>
              <a:rPr lang="en-US" sz="1800" dirty="0" err="1">
                <a:solidFill>
                  <a:schemeClr val="accent4"/>
                </a:solidFill>
              </a:rPr>
              <a:t>memex</a:t>
            </a:r>
            <a:endParaRPr lang="en-US" sz="1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 bwMode="auto">
          <a:xfrm>
            <a:off x="3740936" y="185414"/>
            <a:ext cx="1219200" cy="871446"/>
          </a:xfrm>
          <a:prstGeom prst="roundRect">
            <a:avLst>
              <a:gd name="adj" fmla="val 0"/>
            </a:avLst>
          </a:prstGeom>
          <a:solidFill>
            <a:schemeClr val="accent5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438400" y="834362"/>
            <a:ext cx="1219200" cy="1249901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438400" y="2133600"/>
            <a:ext cx="1219200" cy="1882528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868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869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64406"/>
            <a:ext cx="914400" cy="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2438400" y="26193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Internet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43000" y="1197400"/>
            <a:ext cx="1219200" cy="156760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143000" y="244852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2"/>
                </a:solidFill>
              </a:rPr>
              <a:t>Hypertext</a:t>
            </a:r>
          </a:p>
        </p:txBody>
      </p:sp>
      <p:pic>
        <p:nvPicPr>
          <p:cNvPr id="36" name="Picture 35" descr="fully_aware_microco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296988"/>
            <a:ext cx="914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pple Hyper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7" y="1866900"/>
            <a:ext cx="79851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ounded Rectangle 3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Picture 40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pic>
        <p:nvPicPr>
          <p:cNvPr id="48" name="Picture 47" descr="arpanet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977664" cy="644175"/>
          </a:xfrm>
          <a:prstGeom prst="rect">
            <a:avLst/>
          </a:prstGeom>
        </p:spPr>
      </p:pic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2438400" y="17287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3740936" y="671536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Web 2.0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7" name="Picture 36" descr="oreili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54" y="244864"/>
            <a:ext cx="506542" cy="4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53696" y="5184669"/>
            <a:ext cx="431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What about Social Networks?</a:t>
            </a:r>
            <a:endParaRPr lang="en-US" sz="4400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1920" y="1143000"/>
            <a:ext cx="193275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5357" y="1185828"/>
            <a:ext cx="1192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Friendster 2002</a:t>
            </a:r>
            <a:endParaRPr lang="en-US" sz="12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3688098"/>
            <a:ext cx="34224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5358" y="3554463"/>
            <a:ext cx="130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1973</a:t>
            </a:r>
            <a:endParaRPr lang="en-US" dirty="0"/>
          </a:p>
        </p:txBody>
      </p:sp>
      <p:pic>
        <p:nvPicPr>
          <p:cNvPr id="22" name="Picture 21" descr="comm-memor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88" y="3591287"/>
            <a:ext cx="1767799" cy="14683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865358" y="3116933"/>
            <a:ext cx="12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BBS 1978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555776" y="3203575"/>
            <a:ext cx="3228896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3048000"/>
            <a:ext cx="319387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5357" y="2819400"/>
            <a:ext cx="161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Usenet 1980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65357" y="1041219"/>
            <a:ext cx="231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MySpace, </a:t>
            </a:r>
            <a:r>
              <a:rPr lang="en-US" sz="1200" dirty="0" err="1" smtClean="0"/>
              <a:t>Del.icio.us</a:t>
            </a:r>
            <a:r>
              <a:rPr lang="en-US" sz="1200" dirty="0" smtClean="0"/>
              <a:t> 2003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874628" y="890037"/>
            <a:ext cx="2640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Facebook, </a:t>
            </a:r>
            <a:r>
              <a:rPr lang="en-US" sz="1200" dirty="0" err="1" smtClean="0"/>
              <a:t>Orkut</a:t>
            </a:r>
            <a:r>
              <a:rPr lang="en-US" sz="1200" dirty="0" smtClean="0"/>
              <a:t>, </a:t>
            </a:r>
            <a:r>
              <a:rPr lang="en-US" sz="1200" dirty="0" err="1" smtClean="0"/>
              <a:t>Digg</a:t>
            </a:r>
            <a:r>
              <a:rPr lang="en-US" sz="1200" dirty="0" smtClean="0"/>
              <a:t> 2004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5874628" y="482761"/>
            <a:ext cx="3269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FourSquare</a:t>
            </a:r>
            <a:r>
              <a:rPr lang="en-US" sz="1200" dirty="0"/>
              <a:t>, </a:t>
            </a:r>
            <a:r>
              <a:rPr lang="en-US" sz="1200" b="1" dirty="0" err="1"/>
              <a:t>Gowalla</a:t>
            </a:r>
            <a:r>
              <a:rPr lang="en-US" sz="1200" dirty="0"/>
              <a:t> </a:t>
            </a:r>
            <a:r>
              <a:rPr lang="en-US" sz="1200" dirty="0" smtClean="0"/>
              <a:t>, </a:t>
            </a:r>
            <a:r>
              <a:rPr lang="en-US" sz="1200" dirty="0" err="1" smtClean="0"/>
              <a:t>Renren</a:t>
            </a:r>
            <a:r>
              <a:rPr lang="en-US" sz="1200" dirty="0" smtClean="0"/>
              <a:t>, </a:t>
            </a:r>
            <a:r>
              <a:rPr lang="en-US" sz="1200" dirty="0" err="1" smtClean="0"/>
              <a:t>Sina</a:t>
            </a:r>
            <a:r>
              <a:rPr lang="en-US" sz="1200" dirty="0" smtClean="0"/>
              <a:t> </a:t>
            </a:r>
            <a:r>
              <a:rPr lang="en-US" sz="1200" dirty="0" err="1"/>
              <a:t>Weibo</a:t>
            </a:r>
            <a:r>
              <a:rPr lang="en-US" sz="1200" dirty="0"/>
              <a:t> 2009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65358" y="1502042"/>
            <a:ext cx="18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Sixdegrees</a:t>
            </a:r>
            <a:r>
              <a:rPr lang="en-US" dirty="0" smtClean="0"/>
              <a:t> 1997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865358" y="1796534"/>
            <a:ext cx="264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BuddyLists</a:t>
            </a:r>
            <a:r>
              <a:rPr lang="en-US" dirty="0" smtClean="0">
                <a:solidFill>
                  <a:schemeClr val="accent5"/>
                </a:solidFill>
              </a:rPr>
              <a:t> and </a:t>
            </a:r>
            <a:r>
              <a:rPr lang="en-US" dirty="0" err="1" smtClean="0">
                <a:solidFill>
                  <a:schemeClr val="accent5"/>
                </a:solidFill>
              </a:rPr>
              <a:t>Blogrolls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3397250" y="1539066"/>
            <a:ext cx="238742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49600" y="1866900"/>
            <a:ext cx="26350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2" name="Freeform 28681"/>
          <p:cNvSpPr/>
          <p:nvPr/>
        </p:nvSpPr>
        <p:spPr>
          <a:xfrm>
            <a:off x="1631574" y="185414"/>
            <a:ext cx="4052554" cy="6443137"/>
          </a:xfrm>
          <a:custGeom>
            <a:avLst/>
            <a:gdLst>
              <a:gd name="connsiteX0" fmla="*/ 0 w 3198256"/>
              <a:gd name="connsiteY0" fmla="*/ 6452407 h 6452407"/>
              <a:gd name="connsiteX1" fmla="*/ 1195870 w 3198256"/>
              <a:gd name="connsiteY1" fmla="*/ 1724350 h 6452407"/>
              <a:gd name="connsiteX2" fmla="*/ 3198256 w 3198256"/>
              <a:gd name="connsiteY2" fmla="*/ 0 h 64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256" h="6452407">
                <a:moveTo>
                  <a:pt x="0" y="6452407"/>
                </a:moveTo>
                <a:cubicBezTo>
                  <a:pt x="331413" y="4626079"/>
                  <a:pt x="662827" y="2799751"/>
                  <a:pt x="1195870" y="1724350"/>
                </a:cubicBezTo>
                <a:cubicBezTo>
                  <a:pt x="1728913" y="648949"/>
                  <a:pt x="2850620" y="236403"/>
                  <a:pt x="3198256" y="0"/>
                </a:cubicBezTo>
              </a:path>
            </a:pathLst>
          </a:custGeom>
          <a:ln w="317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3995936" y="1052736"/>
            <a:ext cx="178873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102100" y="964406"/>
            <a:ext cx="16825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45000" y="775737"/>
            <a:ext cx="13396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960136" y="527576"/>
            <a:ext cx="82453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74628" y="299714"/>
            <a:ext cx="345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WhatsApp</a:t>
            </a:r>
            <a:r>
              <a:rPr lang="en-US" sz="1200" dirty="0" smtClean="0"/>
              <a:t> 2009, </a:t>
            </a:r>
            <a:r>
              <a:rPr lang="en-US" sz="1200" dirty="0" err="1" smtClean="0"/>
              <a:t>Pinterest</a:t>
            </a:r>
            <a:r>
              <a:rPr lang="en-US" sz="1200" dirty="0" smtClean="0"/>
              <a:t>, </a:t>
            </a:r>
            <a:r>
              <a:rPr lang="en-US" sz="1200" b="1" dirty="0" err="1" smtClean="0"/>
              <a:t>Instagram</a:t>
            </a:r>
            <a:r>
              <a:rPr lang="en-US" sz="1200" dirty="0" smtClean="0"/>
              <a:t> 2010</a:t>
            </a:r>
            <a:endParaRPr lang="en-US" sz="12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305946" y="365149"/>
            <a:ext cx="478726" cy="3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874628" y="135814"/>
            <a:ext cx="345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SnapChat</a:t>
            </a:r>
            <a:r>
              <a:rPr lang="en-US" sz="1200" dirty="0"/>
              <a:t>, </a:t>
            </a:r>
            <a:r>
              <a:rPr lang="en-US" sz="1200" b="1" dirty="0"/>
              <a:t>WeChat</a:t>
            </a:r>
            <a:r>
              <a:rPr lang="en-US" sz="1200" dirty="0"/>
              <a:t>, Google+ 2011, </a:t>
            </a:r>
            <a:r>
              <a:rPr lang="en-US" sz="1200" b="1" dirty="0"/>
              <a:t>Vine</a:t>
            </a:r>
            <a:r>
              <a:rPr lang="en-US" sz="1200" dirty="0"/>
              <a:t> 2013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5874628" y="-41986"/>
            <a:ext cx="345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Periscope</a:t>
            </a:r>
            <a:r>
              <a:rPr lang="en-US" sz="1200" dirty="0" smtClean="0"/>
              <a:t>, </a:t>
            </a:r>
            <a:r>
              <a:rPr lang="en-US" sz="1200" b="1" dirty="0" smtClean="0"/>
              <a:t>Facebook Live </a:t>
            </a:r>
            <a:r>
              <a:rPr lang="en-US" sz="1200" dirty="0" smtClean="0"/>
              <a:t>2015</a:t>
            </a:r>
            <a:endParaRPr lang="en-US" sz="1200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5639104" y="188386"/>
            <a:ext cx="160498" cy="444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 bwMode="auto">
          <a:xfrm>
            <a:off x="5036336" y="92960"/>
            <a:ext cx="838944" cy="491766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Web 3.0?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68144" y="699026"/>
            <a:ext cx="2983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YouTube 2005, Twitter </a:t>
            </a:r>
            <a:r>
              <a:rPr lang="en-US" sz="1200" dirty="0" smtClean="0"/>
              <a:t>2006, Tumblr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2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163624"/>
            <a:ext cx="8712200" cy="646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23"/>
          <p:cNvSpPr txBox="1">
            <a:spLocks noChangeArrowheads="1"/>
          </p:cNvSpPr>
          <p:nvPr/>
        </p:nvSpPr>
        <p:spPr bwMode="auto">
          <a:xfrm>
            <a:off x="304800" y="228600"/>
            <a:ext cx="8534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b="1">
                <a:solidFill>
                  <a:schemeClr val="bg1"/>
                </a:solidFill>
              </a:rPr>
              <a:t>“</a:t>
            </a:r>
            <a:r>
              <a:rPr lang="en-US" b="1">
                <a:solidFill>
                  <a:schemeClr val="bg1"/>
                </a:solidFill>
              </a:rPr>
              <a:t>the objective of hypertext research is to save the planet</a:t>
            </a:r>
            <a:r>
              <a:rPr lang="ja-JP" altLang="en-US" b="1">
                <a:solidFill>
                  <a:schemeClr val="bg1"/>
                </a:solidFill>
              </a:rPr>
              <a:t>”</a:t>
            </a:r>
            <a:endParaRPr lang="en-US" b="1">
              <a:solidFill>
                <a:schemeClr val="bg1"/>
              </a:solidFill>
            </a:endParaRPr>
          </a:p>
          <a:p>
            <a:pPr algn="r"/>
            <a:r>
              <a:rPr lang="en-US" sz="1800">
                <a:solidFill>
                  <a:schemeClr val="bg1"/>
                </a:solidFill>
              </a:rPr>
              <a:t>- Ted Nelson (Project Xanadu)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403182"/>
            <a:ext cx="8591550" cy="106680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17422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17423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21" descr="23598-004-1E6A38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45" y="1571707"/>
            <a:ext cx="2599452" cy="187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Isosceles Triangle 22"/>
          <p:cNvSpPr/>
          <p:nvPr/>
        </p:nvSpPr>
        <p:spPr bwMode="auto">
          <a:xfrm rot="1634258">
            <a:off x="1117600" y="59245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27" name="TextBox 23"/>
          <p:cNvSpPr txBox="1">
            <a:spLocks noChangeArrowheads="1"/>
          </p:cNvSpPr>
          <p:nvPr/>
        </p:nvSpPr>
        <p:spPr bwMode="auto">
          <a:xfrm>
            <a:off x="2286000" y="5912176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accent4"/>
                </a:solidFill>
              </a:rPr>
              <a:t>Hypertext Prehistory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6903803" y="2351046"/>
            <a:ext cx="20484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4"/>
                </a:solidFill>
              </a:rPr>
              <a:t>H.G Wells </a:t>
            </a:r>
          </a:p>
          <a:p>
            <a:pPr algn="ctr"/>
            <a:r>
              <a:rPr lang="en-US" sz="1800" dirty="0" smtClean="0">
                <a:solidFill>
                  <a:schemeClr val="accent4"/>
                </a:solidFill>
              </a:rPr>
              <a:t>The World Brain (1938)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29368" y="4129819"/>
            <a:ext cx="20484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4"/>
                </a:solidFill>
              </a:rPr>
              <a:t>Paul </a:t>
            </a:r>
            <a:r>
              <a:rPr lang="en-US" sz="1800" dirty="0" err="1" smtClean="0">
                <a:solidFill>
                  <a:schemeClr val="accent4"/>
                </a:solidFill>
              </a:rPr>
              <a:t>Otlet</a:t>
            </a:r>
            <a:r>
              <a:rPr lang="en-US" sz="1800" dirty="0" smtClean="0">
                <a:solidFill>
                  <a:schemeClr val="accent4"/>
                </a:solidFill>
              </a:rPr>
              <a:t> The </a:t>
            </a:r>
            <a:r>
              <a:rPr lang="pt-BR" sz="1800" dirty="0" err="1" smtClean="0">
                <a:solidFill>
                  <a:schemeClr val="accent4"/>
                </a:solidFill>
              </a:rPr>
              <a:t>Mundaneum</a:t>
            </a:r>
            <a:r>
              <a:rPr lang="pt-BR" sz="1800" dirty="0" smtClean="0">
                <a:solidFill>
                  <a:schemeClr val="accent4"/>
                </a:solidFill>
              </a:rPr>
              <a:t> </a:t>
            </a:r>
            <a:r>
              <a:rPr lang="en-US" sz="1800" dirty="0" smtClean="0">
                <a:solidFill>
                  <a:schemeClr val="accent4"/>
                </a:solidFill>
              </a:rPr>
              <a:t>(1910)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4695303">
            <a:off x="3872265" y="3242070"/>
            <a:ext cx="1038274" cy="5531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tl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53" y="3864904"/>
            <a:ext cx="1827815" cy="1446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ight Arrow 24"/>
          <p:cNvSpPr/>
          <p:nvPr/>
        </p:nvSpPr>
        <p:spPr>
          <a:xfrm rot="11632365">
            <a:off x="4910230" y="2369730"/>
            <a:ext cx="1038274" cy="5531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gwel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51" y="1873169"/>
            <a:ext cx="1394013" cy="180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1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18444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18445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18446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18447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 bwMode="auto">
          <a:xfrm rot="1634258">
            <a:off x="1117600" y="42481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51" name="TextBox 23"/>
          <p:cNvSpPr txBox="1">
            <a:spLocks noChangeArrowheads="1"/>
          </p:cNvSpPr>
          <p:nvPr/>
        </p:nvSpPr>
        <p:spPr bwMode="auto">
          <a:xfrm>
            <a:off x="2362200" y="54102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848058"/>
                </a:solidFill>
              </a:rPr>
              <a:t>1960s: Doug </a:t>
            </a:r>
            <a:r>
              <a:rPr lang="en-US" sz="1800" dirty="0" err="1">
                <a:solidFill>
                  <a:srgbClr val="848058"/>
                </a:solidFill>
              </a:rPr>
              <a:t>Engelbart</a:t>
            </a:r>
            <a:r>
              <a:rPr lang="en-US" sz="1800" dirty="0">
                <a:solidFill>
                  <a:srgbClr val="848058"/>
                </a:solidFill>
              </a:rPr>
              <a:t> – NLS Augment and the mouse</a:t>
            </a:r>
          </a:p>
        </p:txBody>
      </p:sp>
      <p:pic>
        <p:nvPicPr>
          <p:cNvPr id="21" name="Picture 20" descr="Engelbartm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14400"/>
            <a:ext cx="477678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first_de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429000"/>
            <a:ext cx="2543175" cy="168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23598-004-1E6A382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2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19468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19469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19470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19471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 bwMode="auto">
          <a:xfrm rot="1634258">
            <a:off x="1193800" y="28765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5" name="TextBox 23"/>
          <p:cNvSpPr txBox="1">
            <a:spLocks noChangeArrowheads="1"/>
          </p:cNvSpPr>
          <p:nvPr/>
        </p:nvSpPr>
        <p:spPr bwMode="auto">
          <a:xfrm>
            <a:off x="3124200" y="55626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848058"/>
                </a:solidFill>
              </a:rPr>
              <a:t>1960-80: Ted Nelson – Project </a:t>
            </a:r>
            <a:r>
              <a:rPr lang="en-US" sz="1800" dirty="0" err="1">
                <a:solidFill>
                  <a:srgbClr val="848058"/>
                </a:solidFill>
              </a:rPr>
              <a:t>Xanadu</a:t>
            </a:r>
            <a:endParaRPr lang="en-US" sz="1800" dirty="0">
              <a:solidFill>
                <a:srgbClr val="848058"/>
              </a:solidFill>
            </a:endParaRPr>
          </a:p>
        </p:txBody>
      </p:sp>
      <p:pic>
        <p:nvPicPr>
          <p:cNvPr id="26" name="Picture 25" descr="BBfr18a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71600"/>
            <a:ext cx="4202113" cy="315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ted-nelson-literary-machi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209800"/>
            <a:ext cx="2879725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23598-004-1E6A382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Engelbartm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1516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1517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1518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1519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1520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21" descr="23598-004-1E6A38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Engelbartm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BBfr18a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</p:spTree>
    <p:extLst>
      <p:ext uri="{BB962C8B-B14F-4D97-AF65-F5344CB8AC3E}">
        <p14:creationId xmlns:p14="http://schemas.microsoft.com/office/powerpoint/2010/main" val="18905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2540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2541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2542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2543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2544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550" name="Picture 23" descr="Apple HyperCa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40" y="390719"/>
            <a:ext cx="321151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TextBox 23"/>
          <p:cNvSpPr txBox="1">
            <a:spLocks noChangeArrowheads="1"/>
          </p:cNvSpPr>
          <p:nvPr/>
        </p:nvSpPr>
        <p:spPr bwMode="auto">
          <a:xfrm>
            <a:off x="3559340" y="2647894"/>
            <a:ext cx="321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accent4"/>
                </a:solidFill>
              </a:rPr>
              <a:t>1987: </a:t>
            </a:r>
            <a:r>
              <a:rPr lang="en-US" sz="1800" dirty="0" err="1">
                <a:solidFill>
                  <a:schemeClr val="accent4"/>
                </a:solidFill>
              </a:rPr>
              <a:t>Hypercard</a:t>
            </a:r>
            <a:r>
              <a:rPr lang="en-US" sz="1800" dirty="0">
                <a:solidFill>
                  <a:schemeClr val="accent4"/>
                </a:solidFill>
              </a:rPr>
              <a:t> (Apple)</a:t>
            </a:r>
          </a:p>
        </p:txBody>
      </p:sp>
      <p:pic>
        <p:nvPicPr>
          <p:cNvPr id="22552" name="Picture 26" descr="intermedia-create-li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40" y="3298313"/>
            <a:ext cx="3205256" cy="26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3" name="TextBox 23"/>
          <p:cNvSpPr txBox="1">
            <a:spLocks noChangeArrowheads="1"/>
          </p:cNvSpPr>
          <p:nvPr/>
        </p:nvSpPr>
        <p:spPr bwMode="auto">
          <a:xfrm>
            <a:off x="3559339" y="5982437"/>
            <a:ext cx="3211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848058"/>
                </a:solidFill>
              </a:rPr>
              <a:t>1985: </a:t>
            </a:r>
            <a:r>
              <a:rPr lang="en-US" sz="1800" dirty="0" err="1">
                <a:solidFill>
                  <a:srgbClr val="848058"/>
                </a:solidFill>
              </a:rPr>
              <a:t>Intermedia</a:t>
            </a:r>
            <a:r>
              <a:rPr lang="en-US" sz="1800" dirty="0">
                <a:solidFill>
                  <a:srgbClr val="848058"/>
                </a:solidFill>
              </a:rPr>
              <a:t> </a:t>
            </a:r>
          </a:p>
          <a:p>
            <a:pPr algn="ctr"/>
            <a:r>
              <a:rPr lang="en-US" sz="1800" dirty="0">
                <a:solidFill>
                  <a:srgbClr val="848058"/>
                </a:solidFill>
              </a:rPr>
              <a:t>(Brown University)</a:t>
            </a:r>
          </a:p>
        </p:txBody>
      </p:sp>
      <p:sp>
        <p:nvSpPr>
          <p:cNvPr id="33" name="Isosceles Triangle 32"/>
          <p:cNvSpPr/>
          <p:nvPr/>
        </p:nvSpPr>
        <p:spPr bwMode="auto">
          <a:xfrm rot="1634258">
            <a:off x="1117600" y="21907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rot="1634258">
            <a:off x="1117600" y="23431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" name="Picture 30" descr="23598-004-1E6A382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Engelbartm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BBfr18a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</p:spTree>
    <p:extLst>
      <p:ext uri="{BB962C8B-B14F-4D97-AF65-F5344CB8AC3E}">
        <p14:creationId xmlns:p14="http://schemas.microsoft.com/office/powerpoint/2010/main" val="34115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rot="5400000" flipH="1" flipV="1">
            <a:off x="-2056606" y="3504406"/>
            <a:ext cx="609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1940</a:t>
            </a: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228600" y="5562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1950</a:t>
            </a:r>
          </a:p>
        </p:txBody>
      </p:sp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1960</a:t>
            </a:r>
          </a:p>
        </p:txBody>
      </p:sp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1970</a:t>
            </a:r>
          </a:p>
        </p:txBody>
      </p:sp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1980</a:t>
            </a:r>
          </a:p>
        </p:txBody>
      </p:sp>
      <p:sp>
        <p:nvSpPr>
          <p:cNvPr id="23567" name="TextBox 17"/>
          <p:cNvSpPr txBox="1">
            <a:spLocks noChangeArrowheads="1"/>
          </p:cNvSpPr>
          <p:nvPr/>
        </p:nvSpPr>
        <p:spPr bwMode="auto">
          <a:xfrm>
            <a:off x="2286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1990</a:t>
            </a:r>
          </a:p>
        </p:txBody>
      </p:sp>
      <p:sp>
        <p:nvSpPr>
          <p:cNvPr id="23568" name="TextBox 18"/>
          <p:cNvSpPr txBox="1">
            <a:spLocks noChangeArrowheads="1"/>
          </p:cNvSpPr>
          <p:nvPr/>
        </p:nvSpPr>
        <p:spPr bwMode="auto">
          <a:xfrm>
            <a:off x="228600" y="11430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2000</a:t>
            </a:r>
          </a:p>
        </p:txBody>
      </p:sp>
      <p:sp>
        <p:nvSpPr>
          <p:cNvPr id="25" name="Isosceles Triangle 24"/>
          <p:cNvSpPr/>
          <p:nvPr/>
        </p:nvSpPr>
        <p:spPr bwMode="auto">
          <a:xfrm rot="1634258">
            <a:off x="1117600" y="18097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76" name="Picture 26" descr="fully_aware_microco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4475"/>
            <a:ext cx="3187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7" name="TextBox 23"/>
          <p:cNvSpPr txBox="1">
            <a:spLocks noChangeArrowheads="1"/>
          </p:cNvSpPr>
          <p:nvPr/>
        </p:nvSpPr>
        <p:spPr bwMode="auto">
          <a:xfrm>
            <a:off x="2743200" y="2149475"/>
            <a:ext cx="3187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848058"/>
                </a:solidFill>
              </a:rPr>
              <a:t>1992: Open Hypermedia - Microcosm</a:t>
            </a:r>
          </a:p>
          <a:p>
            <a:pPr algn="ctr"/>
            <a:r>
              <a:rPr lang="en-US" sz="1800" dirty="0">
                <a:solidFill>
                  <a:srgbClr val="848058"/>
                </a:solidFill>
              </a:rPr>
              <a:t>(Southampton University)</a:t>
            </a:r>
          </a:p>
        </p:txBody>
      </p:sp>
      <p:sp>
        <p:nvSpPr>
          <p:cNvPr id="23578" name="TextBox 23"/>
          <p:cNvSpPr txBox="1">
            <a:spLocks noChangeArrowheads="1"/>
          </p:cNvSpPr>
          <p:nvPr/>
        </p:nvSpPr>
        <p:spPr bwMode="auto">
          <a:xfrm>
            <a:off x="5864225" y="4664075"/>
            <a:ext cx="3203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848058"/>
                </a:solidFill>
              </a:rPr>
              <a:t>1999: Adaptive Hypermedia - AHA!</a:t>
            </a:r>
          </a:p>
          <a:p>
            <a:pPr algn="ctr"/>
            <a:r>
              <a:rPr lang="en-US" sz="1800" dirty="0">
                <a:solidFill>
                  <a:srgbClr val="848058"/>
                </a:solidFill>
              </a:rPr>
              <a:t>(Eindhoven University)</a:t>
            </a:r>
          </a:p>
        </p:txBody>
      </p:sp>
      <p:pic>
        <p:nvPicPr>
          <p:cNvPr id="23579" name="Picture 31" descr="screenDumpTah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759075"/>
            <a:ext cx="32035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Isosceles Triangle 32"/>
          <p:cNvSpPr/>
          <p:nvPr/>
        </p:nvSpPr>
        <p:spPr bwMode="auto">
          <a:xfrm rot="1634258">
            <a:off x="1117600" y="12001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81" name="TextBox 23"/>
          <p:cNvSpPr txBox="1">
            <a:spLocks noChangeArrowheads="1"/>
          </p:cNvSpPr>
          <p:nvPr/>
        </p:nvSpPr>
        <p:spPr bwMode="auto">
          <a:xfrm>
            <a:off x="2819400" y="5922963"/>
            <a:ext cx="2755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848058"/>
                </a:solidFill>
              </a:rPr>
              <a:t>1994: VIKI/VKB</a:t>
            </a:r>
          </a:p>
          <a:p>
            <a:pPr algn="ctr"/>
            <a:r>
              <a:rPr lang="en-US" sz="1800" dirty="0" smtClean="0">
                <a:solidFill>
                  <a:srgbClr val="848058"/>
                </a:solidFill>
              </a:rPr>
              <a:t>(Texas A&amp;M </a:t>
            </a:r>
            <a:r>
              <a:rPr lang="en-US" sz="1800" dirty="0">
                <a:solidFill>
                  <a:srgbClr val="848058"/>
                </a:solidFill>
              </a:rPr>
              <a:t>University)</a:t>
            </a:r>
          </a:p>
        </p:txBody>
      </p:sp>
      <p:pic>
        <p:nvPicPr>
          <p:cNvPr id="23582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68675"/>
            <a:ext cx="27559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Isosceles Triangle 37"/>
          <p:cNvSpPr/>
          <p:nvPr/>
        </p:nvSpPr>
        <p:spPr bwMode="auto">
          <a:xfrm rot="1634258">
            <a:off x="1117600" y="1581150"/>
            <a:ext cx="323850" cy="30003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143000" y="2819400"/>
            <a:ext cx="1219200" cy="3809150"/>
          </a:xfrm>
          <a:prstGeom prst="roundRect">
            <a:avLst>
              <a:gd name="adj" fmla="val 0"/>
            </a:avLst>
          </a:prstGeom>
          <a:solidFill>
            <a:schemeClr val="accent6">
              <a:alpha val="5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" name="Picture 33" descr="23598-004-1E6A38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67400"/>
            <a:ext cx="844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Engelbartm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114800"/>
            <a:ext cx="90963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BBfr18a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981053"/>
            <a:ext cx="9144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1219200" y="5029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Hypertext Pioneers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914400" y="65532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914400" y="48768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914400" y="3962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914400" y="5715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914400" y="30480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914400" y="21336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914400" y="1295400"/>
            <a:ext cx="15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1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3780</TotalTime>
  <Words>982</Words>
  <Application>Microsoft Macintosh PowerPoint</Application>
  <PresentationFormat>On-screen Show (4:3)</PresentationFormat>
  <Paragraphs>463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Bradley Hand Bold</vt:lpstr>
      <vt:lpstr>Calibri</vt:lpstr>
      <vt:lpstr>Candara</vt:lpstr>
      <vt:lpstr>ＭＳ Ｐゴシック</vt:lpstr>
      <vt:lpstr>Tahoma</vt:lpstr>
      <vt:lpstr>Tunga</vt:lpstr>
      <vt:lpstr>Arial</vt:lpstr>
      <vt:lpstr>Soho</vt:lpstr>
      <vt:lpstr>A Brief history of the   web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University of Southampton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Social Networking Systems</dc:title>
  <dc:creator>David Millard</dc:creator>
  <cp:lastModifiedBy>Millard D.E.</cp:lastModifiedBy>
  <cp:revision>39</cp:revision>
  <dcterms:created xsi:type="dcterms:W3CDTF">2011-01-26T16:20:04Z</dcterms:created>
  <dcterms:modified xsi:type="dcterms:W3CDTF">2018-02-01T22:47:35Z</dcterms:modified>
</cp:coreProperties>
</file>