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303" r:id="rId4"/>
    <p:sldId id="284" r:id="rId5"/>
    <p:sldId id="273" r:id="rId6"/>
    <p:sldId id="259" r:id="rId7"/>
    <p:sldId id="304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302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54663" autoAdjust="0"/>
  </p:normalViewPr>
  <p:slideViewPr>
    <p:cSldViewPr>
      <p:cViewPr varScale="1">
        <p:scale>
          <a:sx n="28" d="100"/>
          <a:sy n="28" d="100"/>
        </p:scale>
        <p:origin x="-17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BA5A8B-DE8C-9E4A-B638-EF74EBF4AFC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95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BB896-BE7E-5344-9AE1-8C4ACA97F19E}" type="slidenum">
              <a:rPr lang="en-GB"/>
              <a:pPr/>
              <a:t>1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E8336-C3E0-EA47-8A20-ABA05042E6C1}" type="slidenum">
              <a:rPr lang="en-GB"/>
              <a:pPr/>
              <a:t>2</a:t>
            </a:fld>
            <a:endParaRPr lang="en-GB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D1 = “Three quarks for Master Mark”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D2 = “The strange history of quark cheese”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D3 = “Strange quark plasmas”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D4 = “Strange Quark </a:t>
            </a:r>
            <a:r>
              <a:rPr lang="en-US" sz="2000" dirty="0" err="1" smtClean="0"/>
              <a:t>XPress</a:t>
            </a:r>
            <a:r>
              <a:rPr lang="en-US" sz="2000" dirty="0" smtClean="0"/>
              <a:t> problem”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A5A8B-DE8C-9E4A-B638-EF74EBF4AFC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040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3305E-EB0A-5D45-8521-7B5ACA56F218}" type="slidenum">
              <a:rPr lang="en-GB"/>
              <a:pPr/>
              <a:t>5</a:t>
            </a:fld>
            <a:endParaRPr lang="en-GB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2508EE-D13E-C84E-BC36-9BED3AF6859D}" type="slidenum">
              <a:rPr lang="en-GB"/>
              <a:pPr/>
              <a:t>6</a:t>
            </a:fld>
            <a:endParaRPr lang="en-GB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B92DF-81CD-3242-AA64-AEDA53DF0C48}" type="slidenum">
              <a:rPr lang="en-GB"/>
              <a:pPr/>
              <a:t>8</a:t>
            </a:fld>
            <a:endParaRPr lang="en-GB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F9D80-C591-FC48-8D11-A8BFFE1C579A}" type="slidenum">
              <a:rPr lang="en-GB"/>
              <a:pPr/>
              <a:t>16</a:t>
            </a:fld>
            <a:endParaRPr lang="en-GB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pic>
        <p:nvPicPr>
          <p:cNvPr id="4103" name="Picture 7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3E04ADA-49C9-CA4D-B3FF-C42BCA1CE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9A55BB-0E99-0949-8ADF-D3CE104FB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2D0B8-C2AF-3B4C-AF61-0A51B1952A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D89679-746F-514E-813B-9A00BFF3D3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3B26D1-0908-454E-A28A-60891AA45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053327-E5B3-DF47-8D07-FF62E545B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B53EAB-39F0-B543-BEC3-F9CAC58956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A375B-8F35-9844-83BE-9E44324757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73673E5-CEED-4845-B23F-28D348836B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9BCDC84-E08D-B34A-9E1C-F7927D3A8C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C437738-7D8E-E942-B896-4D0CA4933F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53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BFB2D0B8-C2AF-3B4C-AF61-0A51B1952AB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electronic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1" fontAlgn="base" hangingPunct="1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Implementing Information Retrieval Systems</a:t>
            </a:r>
            <a:endParaRPr lang="en-US" sz="3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/>
              <a:t>Dr</a:t>
            </a:r>
            <a:r>
              <a:rPr lang="en-US" sz="2800" dirty="0"/>
              <a:t> Nicholas Gibbins</a:t>
            </a:r>
            <a:br>
              <a:rPr lang="en-US" sz="2800" dirty="0"/>
            </a:br>
            <a:r>
              <a:rPr lang="en-US" sz="2800" dirty="0" err="1"/>
              <a:t>nmg@ecs.soton.ac.uk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32</a:t>
            </a:r>
            <a:r>
              <a:rPr lang="en-US" sz="2800" dirty="0" smtClean="0"/>
              <a:t>/</a:t>
            </a:r>
            <a:r>
              <a:rPr lang="en-US" sz="2800" dirty="0" smtClean="0"/>
              <a:t>3019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Weighted Vector Spaces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Not all terms are equally interesting</a:t>
            </a:r>
          </a:p>
          <a:p>
            <a:pPr lvl="1">
              <a:lnSpc>
                <a:spcPct val="90000"/>
              </a:lnSpc>
            </a:pPr>
            <a:r>
              <a:rPr lang="en-US"/>
              <a:t>‘the’ vs ‘system’ vs ‘Berners-Lee’</a:t>
            </a:r>
          </a:p>
          <a:p>
            <a:pPr>
              <a:lnSpc>
                <a:spcPct val="90000"/>
              </a:lnSpc>
            </a:pPr>
            <a:r>
              <a:rPr lang="en-US"/>
              <a:t>Replace binary features with weights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View documents and queries as vectors in multidimensional space</a:t>
            </a:r>
          </a:p>
        </p:txBody>
      </p:sp>
      <p:pic>
        <p:nvPicPr>
          <p:cNvPr id="339974" name="Picture 6" descr="image-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648200"/>
            <a:ext cx="2451100" cy="444500"/>
          </a:xfrm>
          <a:prstGeom prst="rect">
            <a:avLst/>
          </a:prstGeom>
          <a:noFill/>
        </p:spPr>
      </p:pic>
      <p:pic>
        <p:nvPicPr>
          <p:cNvPr id="339975" name="Picture 7" descr="image-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9300" y="3130550"/>
            <a:ext cx="5105400" cy="596900"/>
          </a:xfrm>
          <a:prstGeom prst="rect">
            <a:avLst/>
          </a:prstGeom>
          <a:noFill/>
        </p:spPr>
      </p:pic>
      <p:pic>
        <p:nvPicPr>
          <p:cNvPr id="339976" name="Picture 8" descr="image-4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886200"/>
            <a:ext cx="521970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Weighted Vector Space Similarity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Similarity can still be determined using the dot </a:t>
            </a:r>
            <a:r>
              <a:rPr lang="en-US" dirty="0" smtClean="0"/>
              <a:t>(scalar) product</a:t>
            </a:r>
            <a:endParaRPr lang="en-US" dirty="0"/>
          </a:p>
          <a:p>
            <a:pPr lvl="1"/>
            <a:r>
              <a:rPr lang="en-US" dirty="0"/>
              <a:t>Angle between vectors in multidimensional space</a:t>
            </a:r>
          </a:p>
          <a:p>
            <a:pPr>
              <a:buFont typeface="Wingdings" pitchFamily="-106" charset="2"/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Normalisation</a:t>
            </a:r>
            <a:r>
              <a:rPr lang="en-US" dirty="0"/>
              <a:t> of weights</a:t>
            </a:r>
          </a:p>
        </p:txBody>
      </p:sp>
      <p:pic>
        <p:nvPicPr>
          <p:cNvPr id="340998" name="Picture 6" descr="image-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68960"/>
            <a:ext cx="6896100" cy="1270000"/>
          </a:xfrm>
          <a:prstGeom prst="rect">
            <a:avLst/>
          </a:prstGeom>
          <a:noFill/>
        </p:spPr>
      </p:pic>
      <p:pic>
        <p:nvPicPr>
          <p:cNvPr id="340999" name="Picture 7" descr="image-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029200"/>
            <a:ext cx="7302500" cy="149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 Weighting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Need a basis for assigning weights to terms in documents</a:t>
            </a:r>
          </a:p>
          <a:p>
            <a:pPr>
              <a:lnSpc>
                <a:spcPct val="90000"/>
              </a:lnSpc>
            </a:pPr>
            <a:r>
              <a:rPr lang="en-US"/>
              <a:t>How common is the term in the document?</a:t>
            </a:r>
          </a:p>
          <a:p>
            <a:pPr lvl="1">
              <a:lnSpc>
                <a:spcPct val="90000"/>
              </a:lnSpc>
            </a:pPr>
            <a:r>
              <a:rPr lang="en-US"/>
              <a:t>Within document measure</a:t>
            </a:r>
          </a:p>
          <a:p>
            <a:pPr lvl="1">
              <a:lnSpc>
                <a:spcPct val="90000"/>
              </a:lnSpc>
            </a:pPr>
            <a:r>
              <a:rPr lang="en-US"/>
              <a:t>Term frequency</a:t>
            </a:r>
          </a:p>
          <a:p>
            <a:pPr>
              <a:lnSpc>
                <a:spcPct val="90000"/>
              </a:lnSpc>
            </a:pPr>
            <a:r>
              <a:rPr lang="en-US"/>
              <a:t>How common is the term in the document collection?</a:t>
            </a:r>
          </a:p>
          <a:p>
            <a:pPr lvl="1">
              <a:lnSpc>
                <a:spcPct val="90000"/>
              </a:lnSpc>
            </a:pPr>
            <a:r>
              <a:rPr lang="en-US"/>
              <a:t>Collection frequency</a:t>
            </a:r>
          </a:p>
          <a:p>
            <a:pPr lvl="1">
              <a:lnSpc>
                <a:spcPct val="90000"/>
              </a:lnSpc>
            </a:pPr>
            <a:r>
              <a:rPr lang="en-US"/>
              <a:t>Inverse document frequency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TF-IDF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Term Frequency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Inverse Document Frequency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Term Weighting</a:t>
            </a:r>
          </a:p>
          <a:p>
            <a:endParaRPr lang="en-US"/>
          </a:p>
        </p:txBody>
      </p:sp>
      <p:pic>
        <p:nvPicPr>
          <p:cNvPr id="343048" name="Picture 8" descr="image-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6100" y="5791200"/>
            <a:ext cx="2832100" cy="469900"/>
          </a:xfrm>
          <a:prstGeom prst="rect">
            <a:avLst/>
          </a:prstGeom>
          <a:noFill/>
        </p:spPr>
      </p:pic>
      <p:pic>
        <p:nvPicPr>
          <p:cNvPr id="343052" name="Picture 12" descr="image-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222500"/>
            <a:ext cx="4495800" cy="1130300"/>
          </a:xfrm>
          <a:prstGeom prst="rect">
            <a:avLst/>
          </a:prstGeom>
          <a:noFill/>
        </p:spPr>
      </p:pic>
      <p:pic>
        <p:nvPicPr>
          <p:cNvPr id="343054" name="Picture 14" descr="image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3924300"/>
            <a:ext cx="5867400" cy="110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 Selection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Eliminate insignificant (high frequency) words</a:t>
            </a:r>
          </a:p>
          <a:p>
            <a:pPr lvl="1"/>
            <a:r>
              <a:rPr lang="en-US"/>
              <a:t>the, and, of, but</a:t>
            </a:r>
          </a:p>
          <a:p>
            <a:pPr lvl="1"/>
            <a:r>
              <a:rPr lang="en-US"/>
              <a:t>“Stop Word” removal</a:t>
            </a:r>
          </a:p>
          <a:p>
            <a:r>
              <a:rPr lang="en-US"/>
              <a:t>Combine related words</a:t>
            </a:r>
          </a:p>
          <a:p>
            <a:pPr lvl="1"/>
            <a:r>
              <a:rPr lang="en-US"/>
              <a:t>Remove inflection and suffixes</a:t>
            </a:r>
          </a:p>
          <a:p>
            <a:pPr lvl="1"/>
            <a:r>
              <a:rPr lang="en-US"/>
              <a:t>Stemming</a:t>
            </a:r>
          </a:p>
          <a:p>
            <a:pPr lvl="1"/>
            <a:r>
              <a:rPr lang="en-US"/>
              <a:t>walks, walked, walking </a:t>
            </a:r>
            <a:r>
              <a:rPr lang="en-US">
                <a:ea typeface="Lucida Grande" pitchFamily="-106" charset="-52"/>
                <a:cs typeface="Lucida Grande" pitchFamily="-106" charset="-52"/>
              </a:rPr>
              <a:t>→</a:t>
            </a:r>
            <a:r>
              <a:rPr lang="en-US"/>
              <a:t> walk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Refinement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Typical queries very short, ambiguous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Add more terms to disambiguate, improve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Relevance feedback (</a:t>
            </a:r>
            <a:r>
              <a:rPr lang="en-US" sz="2600" dirty="0" err="1"/>
              <a:t>Rocchio</a:t>
            </a:r>
            <a:r>
              <a:rPr lang="en-US" sz="2600" dirty="0"/>
              <a:t> Method)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Retrieve with original queries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Present results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Ask user to tag relevant/non-relevant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“push” toward relevant vectors, away from non-relevant</a:t>
            </a:r>
          </a:p>
          <a:p>
            <a:pPr lvl="1">
              <a:lnSpc>
                <a:spcPct val="90000"/>
              </a:lnSpc>
            </a:pPr>
            <a:endParaRPr lang="en-US" sz="2200" dirty="0" smtClean="0"/>
          </a:p>
          <a:p>
            <a:pPr lvl="1">
              <a:lnSpc>
                <a:spcPct val="90000"/>
              </a:lnSpc>
              <a:buNone/>
            </a:pPr>
            <a:endParaRPr lang="el-GR" sz="2200" dirty="0" smtClean="0">
              <a:ea typeface="Arial" pitchFamily="-106" charset="0"/>
              <a:cs typeface="Arial" pitchFamily="-106" charset="0"/>
            </a:endParaRPr>
          </a:p>
          <a:p>
            <a:pPr lvl="1">
              <a:lnSpc>
                <a:spcPct val="90000"/>
              </a:lnSpc>
            </a:pPr>
            <a:r>
              <a:rPr lang="el-GR" sz="2200" dirty="0">
                <a:ea typeface="Arial" pitchFamily="-106" charset="0"/>
                <a:cs typeface="Arial" pitchFamily="-106" charset="0"/>
              </a:rPr>
              <a:t>β</a:t>
            </a:r>
            <a:r>
              <a:rPr lang="en-US" sz="2200" dirty="0">
                <a:ea typeface="Arial" pitchFamily="-106" charset="0"/>
                <a:cs typeface="Arial" pitchFamily="-106" charset="0"/>
              </a:rPr>
              <a:t>+</a:t>
            </a:r>
            <a:r>
              <a:rPr lang="el-GR" sz="2200" dirty="0">
                <a:ea typeface="Arial" pitchFamily="-106" charset="0"/>
                <a:cs typeface="Arial" pitchFamily="-106" charset="0"/>
              </a:rPr>
              <a:t>γ</a:t>
            </a:r>
            <a:r>
              <a:rPr lang="en-US" sz="2200" dirty="0">
                <a:ea typeface="Arial" pitchFamily="-106" charset="0"/>
                <a:cs typeface="Arial" pitchFamily="-106" charset="0"/>
              </a:rPr>
              <a:t>=1 (0.75,0.25)</a:t>
            </a:r>
            <a:r>
              <a:rPr lang="en-US" sz="2200" dirty="0" smtClean="0">
                <a:ea typeface="Arial" pitchFamily="-106" charset="0"/>
                <a:cs typeface="Arial" pitchFamily="-106" charset="0"/>
              </a:rPr>
              <a:t/>
            </a:r>
            <a:br>
              <a:rPr lang="en-US" sz="2200" dirty="0" smtClean="0">
                <a:ea typeface="Arial" pitchFamily="-106" charset="0"/>
                <a:cs typeface="Arial" pitchFamily="-106" charset="0"/>
              </a:rPr>
            </a:br>
            <a:endParaRPr lang="en-US" sz="2200" dirty="0">
              <a:ea typeface="Arial" pitchFamily="-106" charset="0"/>
              <a:cs typeface="Arial" pitchFamily="-106" charset="0"/>
            </a:endParaRPr>
          </a:p>
        </p:txBody>
      </p:sp>
      <p:pic>
        <p:nvPicPr>
          <p:cNvPr id="5" name="Picture 4" descr="latex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105400"/>
            <a:ext cx="6324600" cy="108484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Scale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200"/>
              <a:t>Typical document collection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750,000 documents; 2 GB of text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Lexicon of 500,000 words after stemming and case folding; can be stored in 7-10 MB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Inverted index is 324 MB (but can be reduced to 83 MB)</a:t>
            </a:r>
          </a:p>
          <a:p>
            <a:pPr>
              <a:lnSpc>
                <a:spcPct val="80000"/>
              </a:lnSpc>
            </a:pPr>
            <a:r>
              <a:rPr lang="en-GB" sz="2200"/>
              <a:t>Web search engines have scale of 15000+ times larger (1.1E10+ documents in 2005)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Index divided into k segments on different computers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Query sent to computers in parallel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k result sets are merged into single set shown to user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Thousands of queries per second requires n copies of k computers</a:t>
            </a:r>
          </a:p>
          <a:p>
            <a:pPr>
              <a:lnSpc>
                <a:spcPct val="80000"/>
              </a:lnSpc>
            </a:pPr>
            <a:r>
              <a:rPr lang="en-GB" sz="2200"/>
              <a:t>Web search engines don’t have complete coverage (Google was best at ~8E9 documents in 2005)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Implementing IR Systems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User expectations of information retrieval systems are exceedingly demanding</a:t>
            </a:r>
          </a:p>
          <a:p>
            <a:pPr>
              <a:lnSpc>
                <a:spcPct val="80000"/>
              </a:lnSpc>
            </a:pPr>
            <a:r>
              <a:rPr lang="en-GB" sz="2800"/>
              <a:t>Need to return top results from billion-page collections in ~0.1s</a:t>
            </a:r>
          </a:p>
          <a:p>
            <a:pPr>
              <a:lnSpc>
                <a:spcPct val="80000"/>
              </a:lnSpc>
            </a:pPr>
            <a:r>
              <a:rPr lang="en-GB" sz="2800"/>
              <a:t>Design of appropriate document models and data structures is critical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Lexicon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800"/>
              <a:t>Data structure listing all the words that appear in the document collection</a:t>
            </a:r>
          </a:p>
          <a:p>
            <a:pPr>
              <a:lnSpc>
                <a:spcPct val="80000"/>
              </a:lnSpc>
            </a:pPr>
            <a:r>
              <a:rPr lang="en-GB" sz="2800"/>
              <a:t>Typically points at the entry in an inverted index that stores the occurrences of the word</a:t>
            </a:r>
          </a:p>
          <a:p>
            <a:pPr>
              <a:lnSpc>
                <a:spcPct val="80000"/>
              </a:lnSpc>
            </a:pPr>
            <a:r>
              <a:rPr lang="en-GB" sz="2800"/>
              <a:t>Usually hash table for fast lookup</a:t>
            </a:r>
          </a:p>
          <a:p>
            <a:pPr>
              <a:lnSpc>
                <a:spcPct val="80000"/>
              </a:lnSpc>
            </a:pPr>
            <a:r>
              <a:rPr lang="en-GB" sz="2800"/>
              <a:t>Term selection may be performed prior to construction of the lexicon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Stop words (the, of, to, be, a, etc) don’t improve effectiveness and are omitted (but needed for e.g. “to be or not to be”)</a:t>
            </a:r>
          </a:p>
          <a:p>
            <a:pPr lvl="1">
              <a:lnSpc>
                <a:spcPct val="80000"/>
              </a:lnSpc>
            </a:pPr>
            <a:r>
              <a:rPr lang="en-GB" sz="2400"/>
              <a:t>Stemming or other normalisation may be performed</a:t>
            </a:r>
            <a:br>
              <a:rPr lang="en-GB" sz="2400"/>
            </a:br>
            <a:r>
              <a:rPr lang="en-GB" sz="2400"/>
              <a:t>(e.g. “walks”, “walking” reduced to root “walk”)</a:t>
            </a: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Index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200"/>
              <a:t>Data structure relating words to the documents in which they appear</a:t>
            </a:r>
          </a:p>
          <a:p>
            <a:pPr>
              <a:lnSpc>
                <a:spcPct val="80000"/>
              </a:lnSpc>
            </a:pPr>
            <a:r>
              <a:rPr lang="en-GB" sz="3200"/>
              <a:t>May also include pointer to location of word within document</a:t>
            </a:r>
          </a:p>
          <a:p>
            <a:pPr>
              <a:lnSpc>
                <a:spcPct val="80000"/>
              </a:lnSpc>
            </a:pPr>
            <a:r>
              <a:rPr lang="en-GB" sz="3200"/>
              <a:t>For Boolean model, each entry is a list of documents</a:t>
            </a:r>
          </a:p>
          <a:p>
            <a:pPr>
              <a:lnSpc>
                <a:spcPct val="80000"/>
              </a:lnSpc>
            </a:pPr>
            <a:r>
              <a:rPr lang="en-GB" sz="3200"/>
              <a:t>Other models may introduce extra information</a:t>
            </a:r>
          </a:p>
          <a:p>
            <a:pPr lvl="1">
              <a:lnSpc>
                <a:spcPct val="80000"/>
              </a:lnSpc>
            </a:pPr>
            <a:r>
              <a:rPr lang="en-GB" sz="2800"/>
              <a:t>Unigram model: list of (document, count) pairs</a:t>
            </a:r>
          </a:p>
          <a:p>
            <a:pPr>
              <a:lnSpc>
                <a:spcPct val="90000"/>
              </a:lnSpc>
              <a:buFont typeface="Wingdings" pitchFamily="-106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Searching for single words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600"/>
              <a:t>Lookup query term in lexicon to get address of entry in inverted index (hit list)</a:t>
            </a:r>
          </a:p>
          <a:p>
            <a:r>
              <a:rPr lang="en-GB" sz="2600"/>
              <a:t>Create empty priority queue with maximum length R</a:t>
            </a:r>
          </a:p>
          <a:p>
            <a:r>
              <a:rPr lang="en-GB" sz="2600"/>
              <a:t>Go through hit list one document at a time and check count for query term in each</a:t>
            </a:r>
          </a:p>
          <a:p>
            <a:pPr lvl="1"/>
            <a:r>
              <a:rPr lang="en-GB" sz="2200"/>
              <a:t>If priority queue has fewer than R elements, </a:t>
            </a:r>
            <a:br>
              <a:rPr lang="en-GB" sz="2200"/>
            </a:br>
            <a:r>
              <a:rPr lang="en-GB" sz="2200"/>
              <a:t>add (doc, count) pair to queue</a:t>
            </a:r>
          </a:p>
          <a:p>
            <a:pPr lvl="1"/>
            <a:r>
              <a:rPr lang="en-GB" sz="2200"/>
              <a:t>If count is larger than lowest entry in queue,</a:t>
            </a:r>
            <a:br>
              <a:rPr lang="en-GB" sz="2200"/>
            </a:br>
            <a:r>
              <a:rPr lang="en-GB" sz="2200"/>
              <a:t>delete lowest entry and add the new pair</a:t>
            </a:r>
          </a:p>
          <a:p>
            <a:r>
              <a:rPr lang="en-GB" sz="2600"/>
              <a:t>This is fast!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Boolean Keyword Model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Lookup each term in query in lexicon and inverted index</a:t>
            </a:r>
          </a:p>
          <a:p>
            <a:r>
              <a:rPr lang="en-GB"/>
              <a:t>Apply boolean set operators to hit lists for query terms to identify set of relevant documents</a:t>
            </a:r>
          </a:p>
          <a:p>
            <a:pPr lvl="1"/>
            <a:r>
              <a:rPr lang="en-GB"/>
              <a:t>AND - set intersection</a:t>
            </a:r>
          </a:p>
          <a:p>
            <a:pPr lvl="1"/>
            <a:r>
              <a:rPr lang="en-GB"/>
              <a:t>OR - set union</a:t>
            </a:r>
          </a:p>
          <a:p>
            <a:pPr lvl="1"/>
            <a:r>
              <a:rPr lang="en-GB"/>
              <a:t>NOT - set complement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Keyword Model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Document collection: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D1 = “Three quarks for Master Mark”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D2 = “The strange history of quark cheese”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D3 = “Strange quark plasmas”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D4 = “Strange Quark </a:t>
            </a:r>
            <a:r>
              <a:rPr lang="en-US" sz="2000" dirty="0" err="1"/>
              <a:t>XPress</a:t>
            </a:r>
            <a:r>
              <a:rPr lang="en-US" sz="2000" dirty="0"/>
              <a:t> problem”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Lexicon + inverted index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“quark” </a:t>
            </a:r>
            <a:r>
              <a:rPr lang="en-US" sz="2000" dirty="0">
                <a:ea typeface="Lucida Grande" pitchFamily="-106" charset="-52"/>
                <a:cs typeface="Lucida Grande" pitchFamily="-106" charset="-52"/>
              </a:rPr>
              <a:t>→ {D1, D2, D3, D4</a:t>
            </a:r>
            <a:r>
              <a:rPr lang="en-US" sz="2000" dirty="0" smtClean="0">
                <a:ea typeface="Lucida Grande" pitchFamily="-106" charset="-52"/>
                <a:cs typeface="Lucida Grande" pitchFamily="-106" charset="-52"/>
              </a:rPr>
              <a:t>}, </a:t>
            </a:r>
            <a:r>
              <a:rPr lang="en-US" sz="2000" dirty="0" smtClean="0"/>
              <a:t>“</a:t>
            </a:r>
            <a:r>
              <a:rPr lang="en-US" sz="2000" dirty="0"/>
              <a:t>strange” </a:t>
            </a:r>
            <a:r>
              <a:rPr lang="en-US" sz="2000" dirty="0">
                <a:ea typeface="Lucida Grande" pitchFamily="-106" charset="-52"/>
                <a:cs typeface="Lucida Grande" pitchFamily="-106" charset="-52"/>
              </a:rPr>
              <a:t>→ {D2, D3, D4</a:t>
            </a:r>
            <a:r>
              <a:rPr lang="en-US" sz="2000" dirty="0" smtClean="0">
                <a:ea typeface="Lucida Grande" pitchFamily="-106" charset="-52"/>
                <a:cs typeface="Lucida Grande" pitchFamily="-106" charset="-52"/>
              </a:rPr>
              <a:t>}, </a:t>
            </a:r>
            <a:br>
              <a:rPr lang="en-US" sz="2000" dirty="0" smtClean="0">
                <a:ea typeface="Lucida Grande" pitchFamily="-106" charset="-52"/>
                <a:cs typeface="Lucida Grande" pitchFamily="-106" charset="-52"/>
              </a:rPr>
            </a:br>
            <a:r>
              <a:rPr lang="en-US" sz="2000" dirty="0" smtClean="0"/>
              <a:t>“</a:t>
            </a:r>
            <a:r>
              <a:rPr lang="en-US" sz="2000" dirty="0"/>
              <a:t>cheese” </a:t>
            </a:r>
            <a:r>
              <a:rPr lang="en-US" sz="2000" dirty="0">
                <a:ea typeface="Lucida Grande" pitchFamily="-106" charset="-52"/>
                <a:cs typeface="Lucida Grande" pitchFamily="-106" charset="-52"/>
              </a:rPr>
              <a:t>→ {D2</a:t>
            </a:r>
            <a:r>
              <a:rPr lang="en-US" sz="2000" dirty="0" smtClean="0">
                <a:ea typeface="Lucida Grande" pitchFamily="-106" charset="-52"/>
                <a:cs typeface="Lucida Grande" pitchFamily="-106" charset="-52"/>
              </a:rPr>
              <a:t>}, </a:t>
            </a:r>
            <a:r>
              <a:rPr lang="en-US" sz="2000" dirty="0" smtClean="0"/>
              <a:t>…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Query = “strange” AND “quark” AND NOT “cheese”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Hit list = {D2, D3, D4} </a:t>
            </a:r>
            <a:r>
              <a:rPr lang="en-US" sz="2400" dirty="0">
                <a:ea typeface="ヒラギノ角ゴ Pro W3" pitchFamily="-106" charset="-128"/>
                <a:cs typeface="ヒラギノ角ゴ Pro W3" pitchFamily="-106" charset="-128"/>
              </a:rPr>
              <a:t>∩</a:t>
            </a:r>
            <a:r>
              <a:rPr lang="en-US" sz="2400" dirty="0"/>
              <a:t> {D1, D2, D3, D4} </a:t>
            </a:r>
            <a:r>
              <a:rPr lang="en-US" sz="2400" dirty="0">
                <a:ea typeface="ヒラギノ角ゴ Pro W3" pitchFamily="-106" charset="-128"/>
                <a:cs typeface="ヒラギノ角ゴ Pro W3" pitchFamily="-106" charset="-128"/>
              </a:rPr>
              <a:t>∩ </a:t>
            </a:r>
            <a:r>
              <a:rPr lang="en-US" sz="2400" dirty="0"/>
              <a:t>{D1, D3, D4} </a:t>
            </a:r>
            <a:br>
              <a:rPr lang="en-US" sz="2400" dirty="0"/>
            </a:br>
            <a:r>
              <a:rPr lang="en-US" sz="2400" dirty="0"/>
              <a:t>	    = {D3, D4}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Spaces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Documents and queries are represented as vectors of term-based features (occurrence of terms in collection)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Features may be binary</a:t>
            </a:r>
          </a:p>
          <a:p>
            <a:pPr lvl="1">
              <a:lnSpc>
                <a:spcPct val="90000"/>
              </a:lnSpc>
            </a:pPr>
            <a:r>
              <a:rPr lang="en-US"/>
              <a:t>t </a:t>
            </a:r>
            <a:r>
              <a:rPr lang="en-US" baseline="-25000"/>
              <a:t>m,j </a:t>
            </a:r>
            <a:r>
              <a:rPr lang="en-US"/>
              <a:t>= 1 if term t</a:t>
            </a:r>
            <a:r>
              <a:rPr lang="en-US" baseline="-25000"/>
              <a:t>m</a:t>
            </a:r>
            <a:r>
              <a:rPr lang="en-US"/>
              <a:t> is present in document D</a:t>
            </a:r>
            <a:r>
              <a:rPr lang="en-US" baseline="-25000"/>
              <a:t>j</a:t>
            </a:r>
            <a:r>
              <a:rPr lang="en-US"/>
              <a:t>, </a:t>
            </a:r>
            <a:br>
              <a:rPr lang="en-US"/>
            </a:br>
            <a:r>
              <a:rPr lang="en-US"/>
              <a:t>t </a:t>
            </a:r>
            <a:r>
              <a:rPr lang="en-US" baseline="-25000"/>
              <a:t>m,j </a:t>
            </a:r>
            <a:r>
              <a:rPr lang="en-US"/>
              <a:t>= 0 otherwise</a:t>
            </a:r>
          </a:p>
        </p:txBody>
      </p:sp>
      <p:pic>
        <p:nvPicPr>
          <p:cNvPr id="336905" name="Picture 9" descr="image-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47900" y="2590800"/>
            <a:ext cx="4610100" cy="596900"/>
          </a:xfrm>
          <a:prstGeom prst="rect">
            <a:avLst/>
          </a:prstGeom>
          <a:noFill/>
        </p:spPr>
      </p:pic>
      <p:pic>
        <p:nvPicPr>
          <p:cNvPr id="336906" name="Picture 10" descr="image-4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09800" y="3429000"/>
            <a:ext cx="4737100" cy="495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Space Similarity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assess similarity between query and document as number of terms in common</a:t>
            </a:r>
          </a:p>
        </p:txBody>
      </p:sp>
      <p:pic>
        <p:nvPicPr>
          <p:cNvPr id="338953" name="Picture 9" descr="image-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200400"/>
            <a:ext cx="4013200" cy="596900"/>
          </a:xfrm>
          <a:prstGeom prst="rect">
            <a:avLst/>
          </a:prstGeom>
          <a:noFill/>
        </p:spPr>
      </p:pic>
      <p:pic>
        <p:nvPicPr>
          <p:cNvPr id="338954" name="Picture 10" descr="image-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038600"/>
            <a:ext cx="4787900" cy="127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outhampton">
  <a:themeElements>
    <a:clrScheme name="">
      <a:dk1>
        <a:srgbClr val="33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A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Office Theme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Southampton.potx</Template>
  <TotalTime>1422</TotalTime>
  <Words>764</Words>
  <Application>Microsoft Macintosh PowerPoint</Application>
  <PresentationFormat>On-screen Show (4:3)</PresentationFormat>
  <Paragraphs>123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Southampton</vt:lpstr>
      <vt:lpstr>Implementing Information Retrieval Systems</vt:lpstr>
      <vt:lpstr>Implementing IR Systems</vt:lpstr>
      <vt:lpstr>Lexicon</vt:lpstr>
      <vt:lpstr>Inverted Index</vt:lpstr>
      <vt:lpstr>Searching for single words</vt:lpstr>
      <vt:lpstr>Boolean Keyword Model</vt:lpstr>
      <vt:lpstr>Boolean Keyword Model</vt:lpstr>
      <vt:lpstr>Vector Spaces</vt:lpstr>
      <vt:lpstr>Vector Space Similarity</vt:lpstr>
      <vt:lpstr>Weighted Vector Spaces</vt:lpstr>
      <vt:lpstr>Weighted Vector Space Similarity</vt:lpstr>
      <vt:lpstr>Term Weighting</vt:lpstr>
      <vt:lpstr>TF-IDF</vt:lpstr>
      <vt:lpstr>Term Selection</vt:lpstr>
      <vt:lpstr>Query Refinement</vt:lpstr>
      <vt:lpstr>Scale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 and Inference</dc:title>
  <dc:creator>Nicholas Gibbins</dc:creator>
  <cp:lastModifiedBy>Nick Gibbins</cp:lastModifiedBy>
  <cp:revision>33</cp:revision>
  <dcterms:created xsi:type="dcterms:W3CDTF">2009-12-01T12:13:19Z</dcterms:created>
  <dcterms:modified xsi:type="dcterms:W3CDTF">2010-12-14T15:00:17Z</dcterms:modified>
</cp:coreProperties>
</file>