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3" r:id="rId1"/>
  </p:sldMasterIdLst>
  <p:notesMasterIdLst>
    <p:notesMasterId r:id="rId5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7" r:id="rId36"/>
    <p:sldId id="298" r:id="rId37"/>
    <p:sldId id="299" r:id="rId38"/>
    <p:sldId id="300" r:id="rId39"/>
    <p:sldId id="301" r:id="rId40"/>
    <p:sldId id="302" r:id="rId41"/>
    <p:sldId id="303" r:id="rId42"/>
    <p:sldId id="304" r:id="rId43"/>
    <p:sldId id="305" r:id="rId44"/>
    <p:sldId id="323" r:id="rId45"/>
    <p:sldId id="324" r:id="rId46"/>
    <p:sldId id="306" r:id="rId47"/>
    <p:sldId id="325" r:id="rId48"/>
    <p:sldId id="307" r:id="rId49"/>
    <p:sldId id="308" r:id="rId50"/>
    <p:sldId id="309" r:id="rId5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464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4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notesMaster" Target="notesMasters/notesMaster1.xml"/><Relationship Id="rId53" Type="http://schemas.openxmlformats.org/officeDocument/2006/relationships/printerSettings" Target="printerSettings/printerSettings1.bin"/><Relationship Id="rId54" Type="http://schemas.openxmlformats.org/officeDocument/2006/relationships/presProps" Target="presProps.xml"/><Relationship Id="rId55" Type="http://schemas.openxmlformats.org/officeDocument/2006/relationships/viewProps" Target="viewProps.xml"/><Relationship Id="rId56" Type="http://schemas.openxmlformats.org/officeDocument/2006/relationships/theme" Target="theme/theme1.xml"/><Relationship Id="rId57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521C8E6-CDE8-8D4D-8CB8-D1661EC72F2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5893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4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90A4545-3D74-CC46-889C-04C0210F269B}" type="slidenum">
              <a:rPr lang="en-US" sz="1200"/>
              <a:pPr/>
              <a:t>2</a:t>
            </a:fld>
            <a:endParaRPr lang="en-US" sz="1200"/>
          </a:p>
        </p:txBody>
      </p:sp>
      <p:sp>
        <p:nvSpPr>
          <p:cNvPr id="18435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8436" name="Rectangle 3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GB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4149B0A4-A806-F84F-B2B4-A89234A0A088}" type="slidenum">
              <a:rPr lang="en-US" sz="1200"/>
              <a:pPr/>
              <a:t>11</a:t>
            </a:fld>
            <a:endParaRPr lang="en-US" sz="1200"/>
          </a:p>
        </p:txBody>
      </p:sp>
      <p:sp>
        <p:nvSpPr>
          <p:cNvPr id="36867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6868" name="Rectangle 3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r>
              <a:rPr lang="en-GB">
                <a:ea typeface="ＭＳ Ｐゴシック" charset="0"/>
                <a:cs typeface="ＭＳ Ｐゴシック" charset="0"/>
              </a:rPr>
              <a:t>CDT used by scripts</a:t>
            </a:r>
          </a:p>
          <a:p>
            <a:pPr eaLnBrk="1" hangingPunct="1"/>
            <a:r>
              <a:rPr lang="en-GB">
                <a:ea typeface="ＭＳ Ｐゴシック" charset="0"/>
                <a:cs typeface="ＭＳ Ｐゴシック" charset="0"/>
              </a:rPr>
              <a:t>Frames effectively a type of network KR - constraints on type of nodes</a:t>
            </a:r>
          </a:p>
          <a:p>
            <a:pPr eaLnBrk="1" hangingPunct="1"/>
            <a:r>
              <a:rPr lang="en-GB">
                <a:ea typeface="ＭＳ Ｐゴシック" charset="0"/>
                <a:cs typeface="ＭＳ Ｐゴシック" charset="0"/>
              </a:rPr>
              <a:t>RDF triple model as links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14FA370-94B4-184F-B509-6684749D33CD}" type="slidenum">
              <a:rPr lang="en-US" sz="1200"/>
              <a:pPr/>
              <a:t>12</a:t>
            </a:fld>
            <a:endParaRPr lang="en-US" sz="1200"/>
          </a:p>
        </p:txBody>
      </p:sp>
      <p:sp>
        <p:nvSpPr>
          <p:cNvPr id="38915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8916" name="Rectangle 3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GB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A206CEAB-E067-5E44-8BF2-ACDF85F1F2FC}" type="slidenum">
              <a:rPr lang="en-US" sz="1200"/>
              <a:pPr/>
              <a:t>13</a:t>
            </a:fld>
            <a:endParaRPr lang="en-US" sz="1200"/>
          </a:p>
        </p:txBody>
      </p:sp>
      <p:sp>
        <p:nvSpPr>
          <p:cNvPr id="40963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0964" name="Rectangle 3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GB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734BE21-6C6A-2248-9DC1-96023E4C8B72}" type="slidenum">
              <a:rPr lang="en-US" sz="1200"/>
              <a:pPr/>
              <a:t>14</a:t>
            </a:fld>
            <a:endParaRPr lang="en-US" sz="1200"/>
          </a:p>
        </p:txBody>
      </p:sp>
      <p:sp>
        <p:nvSpPr>
          <p:cNvPr id="43011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3012" name="Rectangle 3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GB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FFB0C99-85FF-CC42-B78E-AC1EA4A405FA}" type="slidenum">
              <a:rPr lang="en-US" sz="1200"/>
              <a:pPr/>
              <a:t>15</a:t>
            </a:fld>
            <a:endParaRPr lang="en-US" sz="1200"/>
          </a:p>
        </p:txBody>
      </p:sp>
      <p:sp>
        <p:nvSpPr>
          <p:cNvPr id="45059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5060" name="Rectangle 3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r>
              <a:rPr lang="en-GB">
                <a:ea typeface="ＭＳ Ｐゴシック" charset="0"/>
                <a:cs typeface="ＭＳ Ｐゴシック" charset="0"/>
              </a:rPr>
              <a:t>Demons - procedures that are attached to slots and which run whenever the slot is read from or written to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40EEB8AC-5DB9-AB45-83E3-3844F3B602D2}" type="slidenum">
              <a:rPr lang="en-US" sz="1200"/>
              <a:pPr/>
              <a:t>16</a:t>
            </a:fld>
            <a:endParaRPr lang="en-US" sz="1200"/>
          </a:p>
        </p:txBody>
      </p:sp>
      <p:sp>
        <p:nvSpPr>
          <p:cNvPr id="47107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7108" name="Rectangle 3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GB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536D2B8-DEE6-5149-BB1D-7FFFC5A59098}" type="slidenum">
              <a:rPr lang="en-US" sz="1200"/>
              <a:pPr/>
              <a:t>17</a:t>
            </a:fld>
            <a:endParaRPr lang="en-US" sz="1200"/>
          </a:p>
        </p:txBody>
      </p:sp>
      <p:sp>
        <p:nvSpPr>
          <p:cNvPr id="49155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9156" name="Rectangle 3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r>
              <a:rPr lang="en-GB">
                <a:ea typeface="ＭＳ Ｐゴシック" charset="0"/>
                <a:cs typeface="ＭＳ Ｐゴシック" charset="0"/>
              </a:rPr>
              <a:t>Inheritance and defaults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E0C4A86-4148-FA41-8458-AB3431467F54}" type="slidenum">
              <a:rPr lang="en-US" sz="1200"/>
              <a:pPr/>
              <a:t>18</a:t>
            </a:fld>
            <a:endParaRPr lang="en-US" sz="1200"/>
          </a:p>
        </p:txBody>
      </p:sp>
      <p:sp>
        <p:nvSpPr>
          <p:cNvPr id="51203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04" name="Rectangle 3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r>
              <a:rPr lang="en-GB">
                <a:ea typeface="ＭＳ Ｐゴシック" charset="0"/>
                <a:cs typeface="ＭＳ Ｐゴシック" charset="0"/>
              </a:rPr>
              <a:t>Instance-level data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BE95187A-3E4D-0F4D-BC72-4E79FBD5A2D1}" type="slidenum">
              <a:rPr lang="en-US" sz="1200"/>
              <a:pPr/>
              <a:t>19</a:t>
            </a:fld>
            <a:endParaRPr lang="en-US" sz="1200"/>
          </a:p>
        </p:txBody>
      </p:sp>
      <p:sp>
        <p:nvSpPr>
          <p:cNvPr id="53251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3252" name="Rectangle 3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GB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3E8CDC5-655F-EF46-9F28-FE578C56960D}" type="slidenum">
              <a:rPr lang="en-US" sz="1200"/>
              <a:pPr/>
              <a:t>20</a:t>
            </a:fld>
            <a:endParaRPr lang="en-US" sz="1200"/>
          </a:p>
        </p:txBody>
      </p:sp>
      <p:sp>
        <p:nvSpPr>
          <p:cNvPr id="55299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5300" name="Rectangle 3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r>
              <a:rPr lang="en-GB">
                <a:ea typeface="ＭＳ Ｐゴシック" charset="0"/>
                <a:cs typeface="ＭＳ Ｐゴシック" charset="0"/>
              </a:rPr>
              <a:t>Overriding of defaults in instances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A7F0FD7F-9D4A-A344-9F4F-DBA5A5F7D556}" type="slidenum">
              <a:rPr lang="en-US" sz="1200"/>
              <a:pPr/>
              <a:t>3</a:t>
            </a:fld>
            <a:endParaRPr lang="en-US" sz="1200"/>
          </a:p>
        </p:txBody>
      </p:sp>
      <p:sp>
        <p:nvSpPr>
          <p:cNvPr id="20483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0484" name="Rectangle 3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r>
              <a:rPr lang="en-GB">
                <a:ea typeface="ＭＳ Ｐゴシック" charset="0"/>
                <a:cs typeface="ＭＳ Ｐゴシック" charset="0"/>
              </a:rPr>
              <a:t>Timed questions like:</a:t>
            </a:r>
          </a:p>
          <a:p>
            <a:pPr eaLnBrk="1" hangingPunct="1"/>
            <a:endParaRPr lang="en-GB"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GB">
                <a:ea typeface="ＭＳ Ｐゴシック" charset="0"/>
                <a:cs typeface="ＭＳ Ｐゴシック" charset="0"/>
              </a:rPr>
              <a:t>“can a bird fly”</a:t>
            </a:r>
          </a:p>
          <a:p>
            <a:pPr eaLnBrk="1" hangingPunct="1"/>
            <a:r>
              <a:rPr lang="en-GB">
                <a:ea typeface="ＭＳ Ｐゴシック" charset="0"/>
                <a:cs typeface="ＭＳ Ｐゴシック" charset="0"/>
              </a:rPr>
              <a:t>“can a canary fly”</a:t>
            </a:r>
          </a:p>
          <a:p>
            <a:pPr eaLnBrk="1" hangingPunct="1"/>
            <a:r>
              <a:rPr lang="en-GB">
                <a:ea typeface="ＭＳ Ｐゴシック" charset="0"/>
                <a:cs typeface="ＭＳ Ｐゴシック" charset="0"/>
              </a:rPr>
              <a:t>“can a penguin fly”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3182688-B418-524D-9879-6325777DC39B}" type="slidenum">
              <a:rPr lang="en-US" sz="1200"/>
              <a:pPr/>
              <a:t>21</a:t>
            </a:fld>
            <a:endParaRPr lang="en-US" sz="1200"/>
          </a:p>
        </p:txBody>
      </p:sp>
      <p:sp>
        <p:nvSpPr>
          <p:cNvPr id="57347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7348" name="Rectangle 3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GB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65E8FEC-D510-F044-96BD-C3A787ED82A4}" type="slidenum">
              <a:rPr lang="en-US" sz="1200"/>
              <a:pPr/>
              <a:t>22</a:t>
            </a:fld>
            <a:endParaRPr lang="en-US" sz="1200"/>
          </a:p>
        </p:txBody>
      </p:sp>
      <p:sp>
        <p:nvSpPr>
          <p:cNvPr id="59395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9396" name="Rectangle 3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GB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9FC6BA8-A73D-8A42-AC4C-345EE8FFBBC1}" type="slidenum">
              <a:rPr lang="en-US" sz="1200"/>
              <a:pPr/>
              <a:t>23</a:t>
            </a:fld>
            <a:endParaRPr lang="en-US" sz="1200"/>
          </a:p>
        </p:txBody>
      </p:sp>
      <p:sp>
        <p:nvSpPr>
          <p:cNvPr id="61443" name="Rectangle 2"/>
          <p:cNvSpPr>
            <a:spLocks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44" name="Rectangle 3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GB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D3086DD-2B92-A94A-8533-C21425AF18D3}" type="slidenum">
              <a:rPr lang="en-US" sz="1200"/>
              <a:pPr/>
              <a:t>24</a:t>
            </a:fld>
            <a:endParaRPr lang="en-US" sz="1200"/>
          </a:p>
        </p:txBody>
      </p:sp>
      <p:sp>
        <p:nvSpPr>
          <p:cNvPr id="63491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3492" name="Rectangle 3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GB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A9D9BF9D-1A2B-1048-85C9-4DEDFADA311E}" type="slidenum">
              <a:rPr lang="en-US" sz="1200"/>
              <a:pPr/>
              <a:t>25</a:t>
            </a:fld>
            <a:endParaRPr lang="en-US" sz="1200"/>
          </a:p>
        </p:txBody>
      </p:sp>
      <p:sp>
        <p:nvSpPr>
          <p:cNvPr id="65539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5540" name="Rectangle 3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GB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0C57B43-5430-9E41-B2D3-AC8FD3DA0E0F}" type="slidenum">
              <a:rPr lang="en-US" sz="1200"/>
              <a:pPr/>
              <a:t>26</a:t>
            </a:fld>
            <a:endParaRPr lang="en-US" sz="1200"/>
          </a:p>
        </p:txBody>
      </p:sp>
      <p:sp>
        <p:nvSpPr>
          <p:cNvPr id="67587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7588" name="Rectangle 3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GB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B54FF38-5645-A543-A478-0EF40FF8062F}" type="slidenum">
              <a:rPr lang="en-US" sz="1200"/>
              <a:pPr/>
              <a:t>27</a:t>
            </a:fld>
            <a:endParaRPr lang="en-US" sz="1200"/>
          </a:p>
        </p:txBody>
      </p:sp>
      <p:sp>
        <p:nvSpPr>
          <p:cNvPr id="69635" name="Rectangle 2"/>
          <p:cNvSpPr>
            <a:spLocks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9636" name="Rectangle 3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GB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7F89EBF-567F-AE40-A972-E9CCB8B354CE}" type="slidenum">
              <a:rPr lang="en-US" sz="1200"/>
              <a:pPr/>
              <a:t>28</a:t>
            </a:fld>
            <a:endParaRPr lang="en-US" sz="1200"/>
          </a:p>
        </p:txBody>
      </p:sp>
      <p:sp>
        <p:nvSpPr>
          <p:cNvPr id="71683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684" name="Rectangle 3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GB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6D5C207-872D-9742-AE9E-4442504B4006}" type="slidenum">
              <a:rPr lang="en-US" sz="1200"/>
              <a:pPr/>
              <a:t>29</a:t>
            </a:fld>
            <a:endParaRPr lang="en-US" sz="1200"/>
          </a:p>
        </p:txBody>
      </p:sp>
      <p:sp>
        <p:nvSpPr>
          <p:cNvPr id="73731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3732" name="Rectangle 3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GB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40B62B7F-6A62-8E43-9500-E3A2B6ED70BC}" type="slidenum">
              <a:rPr lang="en-US" sz="1200"/>
              <a:pPr/>
              <a:t>30</a:t>
            </a:fld>
            <a:endParaRPr lang="en-US" sz="1200"/>
          </a:p>
        </p:txBody>
      </p:sp>
      <p:sp>
        <p:nvSpPr>
          <p:cNvPr id="75779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5780" name="Rectangle 3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GB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16E4FFE-E373-4349-8F61-2141C81BE939}" type="slidenum">
              <a:rPr lang="en-US" sz="1200"/>
              <a:pPr/>
              <a:t>4</a:t>
            </a:fld>
            <a:endParaRPr lang="en-US" sz="1200"/>
          </a:p>
        </p:txBody>
      </p:sp>
      <p:sp>
        <p:nvSpPr>
          <p:cNvPr id="22531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2532" name="Rectangle 3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GB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33F1020-6A63-574F-B315-C6AE803001DF}" type="slidenum">
              <a:rPr lang="en-US" sz="1200"/>
              <a:pPr/>
              <a:t>31</a:t>
            </a:fld>
            <a:endParaRPr lang="en-US" sz="1200"/>
          </a:p>
        </p:txBody>
      </p:sp>
      <p:sp>
        <p:nvSpPr>
          <p:cNvPr id="77827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7828" name="Rectangle 3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GB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998B769-77C3-024A-95BF-84422FB04E30}" type="slidenum">
              <a:rPr lang="en-US" sz="1200"/>
              <a:pPr/>
              <a:t>32</a:t>
            </a:fld>
            <a:endParaRPr lang="en-US" sz="1200"/>
          </a:p>
        </p:txBody>
      </p:sp>
      <p:sp>
        <p:nvSpPr>
          <p:cNvPr id="79875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9876" name="Rectangle 3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GB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D918C67-36D6-9742-8CDD-6A33C0F0F0E8}" type="slidenum">
              <a:rPr lang="en-US" sz="1200"/>
              <a:pPr/>
              <a:t>33</a:t>
            </a:fld>
            <a:endParaRPr lang="en-US" sz="1200"/>
          </a:p>
        </p:txBody>
      </p:sp>
      <p:sp>
        <p:nvSpPr>
          <p:cNvPr id="81923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1924" name="Rectangle 3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GB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49F45B46-66DB-914E-88B1-8D25CD65965A}" type="slidenum">
              <a:rPr lang="en-US" sz="1200"/>
              <a:pPr/>
              <a:t>34</a:t>
            </a:fld>
            <a:endParaRPr lang="en-US" sz="1200"/>
          </a:p>
        </p:txBody>
      </p:sp>
      <p:sp>
        <p:nvSpPr>
          <p:cNvPr id="83971" name="Rectangle 2"/>
          <p:cNvSpPr>
            <a:spLocks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3972" name="Rectangle 3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r>
              <a:rPr lang="en-US">
                <a:ea typeface="ＭＳ Ｐゴシック" charset="0"/>
                <a:cs typeface="ＭＳ Ｐゴシック" charset="0"/>
              </a:rPr>
              <a:t>Limited domains = e.g. news wire stories about natural disasters, etc</a:t>
            </a: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C0172DE-C9E1-E642-9B5E-8CA01E03BD0D}" type="slidenum">
              <a:rPr lang="en-US" sz="1200"/>
              <a:pPr/>
              <a:t>35</a:t>
            </a:fld>
            <a:endParaRPr lang="en-US" sz="1200"/>
          </a:p>
        </p:txBody>
      </p:sp>
      <p:sp>
        <p:nvSpPr>
          <p:cNvPr id="98307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8308" name="Rectangle 3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GB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C044E60-B593-C842-9E12-122EED0807FE}" type="slidenum">
              <a:rPr lang="en-US" sz="1200"/>
              <a:pPr/>
              <a:t>36</a:t>
            </a:fld>
            <a:endParaRPr lang="en-US" sz="1200"/>
          </a:p>
        </p:txBody>
      </p:sp>
      <p:sp>
        <p:nvSpPr>
          <p:cNvPr id="100355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0356" name="Rectangle 3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GB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C985E6F-7732-CA4F-9113-519E7DF5E6EC}" type="slidenum">
              <a:rPr lang="en-US" sz="1200"/>
              <a:pPr/>
              <a:t>37</a:t>
            </a:fld>
            <a:endParaRPr lang="en-US" sz="1200"/>
          </a:p>
        </p:txBody>
      </p:sp>
      <p:sp>
        <p:nvSpPr>
          <p:cNvPr id="102403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2404" name="Rectangle 3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GB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361D1B3-0C61-8844-B0FF-389612B85A28}" type="slidenum">
              <a:rPr lang="en-US" sz="1200"/>
              <a:pPr/>
              <a:t>38</a:t>
            </a:fld>
            <a:endParaRPr lang="en-US" sz="1200"/>
          </a:p>
        </p:txBody>
      </p:sp>
      <p:sp>
        <p:nvSpPr>
          <p:cNvPr id="104451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4452" name="Rectangle 3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GB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8D4FD42-369C-1144-AD43-6B26D19E5170}" type="slidenum">
              <a:rPr lang="en-US" sz="1200"/>
              <a:pPr/>
              <a:t>39</a:t>
            </a:fld>
            <a:endParaRPr lang="en-US" sz="1200"/>
          </a:p>
        </p:txBody>
      </p:sp>
      <p:sp>
        <p:nvSpPr>
          <p:cNvPr id="106499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6500" name="Rectangle 3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GB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D2F31DD-C4CD-E147-B62E-1A4EE5A54801}" type="slidenum">
              <a:rPr lang="en-US" sz="1200"/>
              <a:pPr/>
              <a:t>40</a:t>
            </a:fld>
            <a:endParaRPr lang="en-US" sz="1200"/>
          </a:p>
        </p:txBody>
      </p:sp>
      <p:sp>
        <p:nvSpPr>
          <p:cNvPr id="108547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8548" name="Rectangle 3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GB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4B274765-12E8-654A-9ADD-703891E89B2A}" type="slidenum">
              <a:rPr lang="en-US" sz="1200"/>
              <a:pPr/>
              <a:t>5</a:t>
            </a:fld>
            <a:endParaRPr lang="en-US" sz="1200"/>
          </a:p>
        </p:txBody>
      </p:sp>
      <p:sp>
        <p:nvSpPr>
          <p:cNvPr id="24579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4580" name="Rectangle 3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GB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C944E42C-859C-914A-ABE5-C7D71315E3E8}" type="slidenum">
              <a:rPr lang="en-US" sz="1200"/>
              <a:pPr/>
              <a:t>41</a:t>
            </a:fld>
            <a:endParaRPr lang="en-US" sz="1200"/>
          </a:p>
        </p:txBody>
      </p:sp>
      <p:sp>
        <p:nvSpPr>
          <p:cNvPr id="110595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10596" name="Rectangle 3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GB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E212704-0C38-C947-95B2-BCCD4F35D2E2}" type="slidenum">
              <a:rPr lang="en-US" sz="1200"/>
              <a:pPr/>
              <a:t>42</a:t>
            </a:fld>
            <a:endParaRPr lang="en-US" sz="1200"/>
          </a:p>
        </p:txBody>
      </p:sp>
      <p:sp>
        <p:nvSpPr>
          <p:cNvPr id="112643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12644" name="Rectangle 3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GB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3C7F22C-37FE-2A4F-9884-3BBFB1A28F6B}" type="slidenum">
              <a:rPr lang="en-US" sz="1200"/>
              <a:pPr/>
              <a:t>43</a:t>
            </a:fld>
            <a:endParaRPr lang="en-US" sz="1200"/>
          </a:p>
        </p:txBody>
      </p:sp>
      <p:sp>
        <p:nvSpPr>
          <p:cNvPr id="114691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14692" name="Rectangle 3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GB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43505FCE-6300-1940-BDBC-764214A809E4}" type="slidenum">
              <a:rPr lang="en-US" sz="1200"/>
              <a:pPr/>
              <a:t>46</a:t>
            </a:fld>
            <a:endParaRPr lang="en-US" sz="1200"/>
          </a:p>
        </p:txBody>
      </p:sp>
      <p:sp>
        <p:nvSpPr>
          <p:cNvPr id="118787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18788" name="Rectangle 3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GB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D7E47AF-D480-1745-97DD-6DA335EFC7B7}" type="slidenum">
              <a:rPr lang="en-US" sz="1200"/>
              <a:pPr/>
              <a:t>48</a:t>
            </a:fld>
            <a:endParaRPr lang="en-US" sz="1200"/>
          </a:p>
        </p:txBody>
      </p:sp>
      <p:sp>
        <p:nvSpPr>
          <p:cNvPr id="121859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21860" name="Rectangle 3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GB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51714D6-2D86-9845-A7AB-2DAF50194915}" type="slidenum">
              <a:rPr lang="en-US" sz="1200"/>
              <a:pPr/>
              <a:t>49</a:t>
            </a:fld>
            <a:endParaRPr lang="en-US" sz="1200"/>
          </a:p>
        </p:txBody>
      </p:sp>
      <p:sp>
        <p:nvSpPr>
          <p:cNvPr id="123907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23908" name="Rectangle 3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GB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C65E903-201E-8F46-ADD5-AC94BA3E2EE0}" type="slidenum">
              <a:rPr lang="en-US" sz="1200"/>
              <a:pPr/>
              <a:t>50</a:t>
            </a:fld>
            <a:endParaRPr lang="en-US" sz="1200"/>
          </a:p>
        </p:txBody>
      </p:sp>
      <p:sp>
        <p:nvSpPr>
          <p:cNvPr id="125955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25956" name="Rectangle 3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GB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4865D8EA-FA39-544C-8954-A55473F4E514}" type="slidenum">
              <a:rPr lang="en-US" sz="1200"/>
              <a:pPr/>
              <a:t>6</a:t>
            </a:fld>
            <a:endParaRPr lang="en-US" sz="1200"/>
          </a:p>
        </p:txBody>
      </p:sp>
      <p:sp>
        <p:nvSpPr>
          <p:cNvPr id="26627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6628" name="Rectangle 3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GB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411BC0A-72FD-1E46-98B1-8ACC5059CAE5}" type="slidenum">
              <a:rPr lang="en-US" sz="1200"/>
              <a:pPr/>
              <a:t>7</a:t>
            </a:fld>
            <a:endParaRPr lang="en-US" sz="1200"/>
          </a:p>
        </p:txBody>
      </p:sp>
      <p:sp>
        <p:nvSpPr>
          <p:cNvPr id="28675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8676" name="Rectangle 3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GB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5162662-92E5-734C-8C7B-2012B98BD8DE}" type="slidenum">
              <a:rPr lang="en-US" sz="1200"/>
              <a:pPr/>
              <a:t>8</a:t>
            </a:fld>
            <a:endParaRPr lang="en-US" sz="1200"/>
          </a:p>
        </p:txBody>
      </p:sp>
      <p:sp>
        <p:nvSpPr>
          <p:cNvPr id="30723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0724" name="Rectangle 3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GB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91AD97E-81C5-DB4E-93D1-53BE069F0FFF}" type="slidenum">
              <a:rPr lang="en-US" sz="1200"/>
              <a:pPr/>
              <a:t>9</a:t>
            </a:fld>
            <a:endParaRPr lang="en-US" sz="1200"/>
          </a:p>
        </p:txBody>
      </p:sp>
      <p:sp>
        <p:nvSpPr>
          <p:cNvPr id="32771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2772" name="Rectangle 3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r>
              <a:rPr lang="en-GB">
                <a:ea typeface="ＭＳ Ｐゴシック" charset="0"/>
                <a:cs typeface="ＭＳ Ｐゴシック" charset="0"/>
              </a:rPr>
              <a:t>Semantics of links - some links are special, and are transitive (is-a, for example). Some links are propagated across other links. Overriding of default values, etc</a:t>
            </a:r>
          </a:p>
          <a:p>
            <a:pPr eaLnBrk="1" hangingPunct="1"/>
            <a:endParaRPr lang="en-GB"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GB">
                <a:ea typeface="ＭＳ Ｐゴシック" charset="0"/>
                <a:cs typeface="ＭＳ Ｐゴシック" charset="0"/>
              </a:rPr>
              <a:t>Quantification - segues into default reasoning (All X have Y, Z is an X, Z has Y)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CD45562C-FFC5-674A-B2DE-F24E3B22CF25}" type="slidenum">
              <a:rPr lang="en-US" sz="1200"/>
              <a:pPr/>
              <a:t>10</a:t>
            </a:fld>
            <a:endParaRPr lang="en-US" sz="1200"/>
          </a:p>
        </p:txBody>
      </p:sp>
      <p:sp>
        <p:nvSpPr>
          <p:cNvPr id="34819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4820" name="Rectangle 3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r>
              <a:rPr lang="en-GB">
                <a:ea typeface="ＭＳ Ｐゴシック" charset="0"/>
                <a:cs typeface="ＭＳ Ｐゴシック" charset="0"/>
              </a:rPr>
              <a:t>Examples of links that may or may not be transitive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rotWithShape="0">
          <a:gsLst>
            <a:gs pos="0">
              <a:srgbClr val="014359"/>
            </a:gs>
            <a:gs pos="100000">
              <a:srgbClr val="007275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electronic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863" y="381000"/>
            <a:ext cx="2771775" cy="1103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5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1676400"/>
            <a:ext cx="8534400" cy="2133600"/>
          </a:xfrm>
        </p:spPr>
        <p:txBody>
          <a:bodyPr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3962400"/>
            <a:ext cx="8534400" cy="1752600"/>
          </a:xfrm>
        </p:spPr>
        <p:txBody>
          <a:bodyPr/>
          <a:lstStyle>
            <a:lvl1pPr marL="0" indent="0">
              <a:buFontTx/>
              <a:buNone/>
              <a:defRPr sz="32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041191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17596E-7D62-BE45-8305-57DB0343418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387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914400"/>
            <a:ext cx="2133600" cy="5181600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914400"/>
            <a:ext cx="6248400" cy="5181600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92890C-BC6B-7B49-8E95-DBBB2785BEA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985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914400"/>
            <a:ext cx="8534400" cy="6096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676400"/>
            <a:ext cx="8534400" cy="2133600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3962400"/>
            <a:ext cx="8534400" cy="2133600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F24EDE-047A-524C-99EC-97324D32924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8034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914400"/>
            <a:ext cx="8534400" cy="6096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04800" y="1676400"/>
            <a:ext cx="8534400" cy="44196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85105F-B84C-8243-8026-28D15355076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451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0226E9-A974-E44F-9E07-D7429C9B294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316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7482E1-EAC7-E54E-9BE6-7579410537C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058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676400"/>
            <a:ext cx="41910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1910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690044F-083B-9F40-8101-AF4065943D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994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EEDDCD-B77A-0B41-986B-17688C052F4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665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1790A7-DA4E-B24F-A830-6ED2A62917C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679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04E02A-3C42-9040-AA35-B9627937700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31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AD0EFF-B46D-1144-AF20-018C498EABC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862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66FA35-5CB9-424A-92E8-2803E6C4600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547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914400"/>
            <a:ext cx="8534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676400"/>
            <a:ext cx="85344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4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248400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600">
                <a:latin typeface="Georgia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4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438400" y="6248400"/>
            <a:ext cx="426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600">
                <a:latin typeface="Georgia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4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Georgia" charset="0"/>
              </a:defRPr>
            </a:lvl1pPr>
          </a:lstStyle>
          <a:p>
            <a:fld id="{41C05622-C6CF-054C-B525-C4BB44FCC814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031" name="Picture 7" descr="electronics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260350"/>
            <a:ext cx="2166938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Georgia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Georgia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Georgia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Georgia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Georgia" charset="0"/>
          <a:ea typeface="ＭＳ Ｐゴシック" charset="-128"/>
          <a:cs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Georgia" charset="0"/>
          <a:ea typeface="ＭＳ Ｐゴシック" charset="-128"/>
          <a:cs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Georgia" charset="0"/>
          <a:ea typeface="ＭＳ Ｐゴシック" charset="-128"/>
          <a:cs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Georgia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5000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0"/>
        </a:spcBef>
        <a:spcAft>
          <a:spcPct val="5000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0"/>
        </a:spcBef>
        <a:spcAft>
          <a:spcPct val="5000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562100" indent="-228600" algn="l" rtl="0" eaLnBrk="0" fontAlgn="base" hangingPunct="0">
        <a:spcBef>
          <a:spcPct val="0"/>
        </a:spcBef>
        <a:spcAft>
          <a:spcPct val="50000"/>
        </a:spcAft>
        <a:buChar char="–"/>
        <a:defRPr sz="2400">
          <a:solidFill>
            <a:schemeClr val="tx1"/>
          </a:solidFill>
          <a:latin typeface="+mn-lt"/>
          <a:ea typeface="+mn-ea"/>
        </a:defRPr>
      </a:lvl4pPr>
      <a:lvl5pPr marL="1981200" indent="-228600" algn="l" rtl="0" eaLnBrk="0" fontAlgn="base" hangingPunct="0">
        <a:spcBef>
          <a:spcPct val="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  <a:ea typeface="+mn-ea"/>
        </a:defRPr>
      </a:lvl5pPr>
      <a:lvl6pPr marL="2438400" indent="-228600" algn="l" rtl="0" fontAlgn="base">
        <a:spcBef>
          <a:spcPct val="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895600" indent="-228600" algn="l" rtl="0" fontAlgn="base">
        <a:spcBef>
          <a:spcPct val="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352800" indent="-228600" algn="l" rtl="0" fontAlgn="base">
        <a:spcBef>
          <a:spcPct val="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10000" indent="-228600" algn="l" rtl="0" fontAlgn="base">
        <a:spcBef>
          <a:spcPct val="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GB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9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Georgia" charset="0"/>
                <a:ea typeface="ＭＳ Ｐゴシック" charset="0"/>
                <a:cs typeface="ＭＳ Ｐゴシック" charset="0"/>
              </a:rPr>
              <a:t>Semantic Networks, Frames, Scripts and Rules</a:t>
            </a:r>
            <a:endParaRPr lang="en-US" dirty="0"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6387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err="1">
                <a:latin typeface="Georgia" charset="0"/>
                <a:ea typeface="ＭＳ Ｐゴシック" charset="0"/>
                <a:cs typeface="ＭＳ Ｐゴシック" charset="0"/>
              </a:rPr>
              <a:t>Dr</a:t>
            </a:r>
            <a:r>
              <a:rPr lang="en-US" dirty="0">
                <a:latin typeface="Georgia" charset="0"/>
                <a:ea typeface="ＭＳ Ｐゴシック" charset="0"/>
                <a:cs typeface="ＭＳ Ｐゴシック" charset="0"/>
              </a:rPr>
              <a:t> Nicholas Gibbins</a:t>
            </a:r>
            <a:br>
              <a:rPr lang="en-US" dirty="0">
                <a:latin typeface="Georgia" charset="0"/>
                <a:ea typeface="ＭＳ Ｐゴシック" charset="0"/>
                <a:cs typeface="ＭＳ Ｐゴシック" charset="0"/>
              </a:rPr>
            </a:br>
            <a:r>
              <a:rPr lang="en-US" dirty="0">
                <a:latin typeface="Georgia" charset="0"/>
                <a:ea typeface="ＭＳ Ｐゴシック" charset="0"/>
                <a:cs typeface="ＭＳ Ｐゴシック" charset="0"/>
              </a:rPr>
              <a:t>32/4037</a:t>
            </a:r>
            <a:br>
              <a:rPr lang="en-US" dirty="0">
                <a:latin typeface="Georgia" charset="0"/>
                <a:ea typeface="ＭＳ Ｐゴシック" charset="0"/>
                <a:cs typeface="ＭＳ Ｐゴシック" charset="0"/>
              </a:rPr>
            </a:br>
            <a:r>
              <a:rPr lang="en-US" dirty="0" err="1">
                <a:latin typeface="Georgia" charset="0"/>
                <a:ea typeface="ＭＳ Ｐゴシック" charset="0"/>
                <a:cs typeface="ＭＳ Ｐゴシック" charset="0"/>
              </a:rPr>
              <a:t>nmg@ecs.soton.ac.uk</a:t>
            </a:r>
            <a:endParaRPr lang="en-US" dirty="0">
              <a:latin typeface="Georgia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Transitive inference, but…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z="2000">
                <a:latin typeface="Georgia" charset="0"/>
                <a:ea typeface="ＭＳ Ｐゴシック" charset="0"/>
                <a:cs typeface="ＭＳ Ｐゴシック" charset="0"/>
              </a:rPr>
              <a:t>Clyde is an elephant, an elephant is a mammal: Clyde is a mammal.</a:t>
            </a:r>
          </a:p>
          <a:p>
            <a:pPr eaLnBrk="1" hangingPunct="1"/>
            <a:endParaRPr lang="en-GB" sz="2000">
              <a:latin typeface="Georgia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GB" sz="2000">
                <a:latin typeface="Georgia" charset="0"/>
                <a:ea typeface="ＭＳ Ｐゴシック" charset="0"/>
                <a:cs typeface="ＭＳ Ｐゴシック" charset="0"/>
              </a:rPr>
              <a:t>The US President is elected every 4 years, Bush is US President: Bush is elected every 4 years</a:t>
            </a:r>
          </a:p>
          <a:p>
            <a:pPr eaLnBrk="1" hangingPunct="1"/>
            <a:r>
              <a:rPr lang="en-GB" sz="2000">
                <a:latin typeface="Georgia" charset="0"/>
                <a:ea typeface="ＭＳ Ｐゴシック" charset="0"/>
                <a:cs typeface="ＭＳ Ｐゴシック" charset="0"/>
              </a:rPr>
              <a:t>My car is a Ford, Ford is a car company: my car is a car company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Network knowledge representation</a:t>
            </a:r>
            <a:endParaRPr lang="en-US"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z="2000">
                <a:latin typeface="Georgia" charset="0"/>
                <a:ea typeface="ＭＳ Ｐゴシック" charset="0"/>
                <a:cs typeface="ＭＳ Ｐゴシック" charset="0"/>
              </a:rPr>
              <a:t>Many types of network KR</a:t>
            </a:r>
          </a:p>
          <a:p>
            <a:pPr lvl="1" eaLnBrk="1" hangingPunct="1"/>
            <a:r>
              <a:rPr lang="en-GB" sz="2000">
                <a:latin typeface="Georgia" charset="0"/>
                <a:ea typeface="ＭＳ Ｐゴシック" charset="0"/>
              </a:rPr>
              <a:t>Conceptual Graphs (Sowa)</a:t>
            </a:r>
          </a:p>
          <a:p>
            <a:pPr lvl="1" eaLnBrk="1" hangingPunct="1"/>
            <a:r>
              <a:rPr lang="en-GB" sz="2000">
                <a:latin typeface="Georgia" charset="0"/>
                <a:ea typeface="ＭＳ Ｐゴシック" charset="0"/>
              </a:rPr>
              <a:t>Semantic Networks (Quillian)</a:t>
            </a:r>
          </a:p>
          <a:p>
            <a:pPr lvl="1" eaLnBrk="1" hangingPunct="1"/>
            <a:r>
              <a:rPr lang="en-GB" sz="2000">
                <a:latin typeface="Georgia" charset="0"/>
                <a:ea typeface="ＭＳ Ｐゴシック" charset="0"/>
              </a:rPr>
              <a:t>Conceptual Dependency Theory (Schank)</a:t>
            </a:r>
          </a:p>
          <a:p>
            <a:pPr lvl="1" eaLnBrk="1" hangingPunct="1"/>
            <a:r>
              <a:rPr lang="en-GB" sz="2000">
                <a:latin typeface="Georgia" charset="0"/>
                <a:ea typeface="ＭＳ Ｐゴシック" charset="0"/>
              </a:rPr>
              <a:t>(and the Semantic Web…)</a:t>
            </a:r>
          </a:p>
          <a:p>
            <a:pPr eaLnBrk="1" hangingPunct="1"/>
            <a:r>
              <a:rPr lang="en-GB" sz="2000">
                <a:latin typeface="Georgia" charset="0"/>
                <a:ea typeface="ＭＳ Ｐゴシック" charset="0"/>
                <a:cs typeface="ＭＳ Ｐゴシック" charset="0"/>
              </a:rPr>
              <a:t>Close correspondence with other KR techniques (logic, frames, scripts, etc)</a:t>
            </a:r>
          </a:p>
          <a:p>
            <a:pPr lvl="1" eaLnBrk="1" hangingPunct="1"/>
            <a:r>
              <a:rPr lang="en-GB" sz="2000">
                <a:latin typeface="Georgia" charset="0"/>
                <a:ea typeface="ＭＳ Ｐゴシック" charset="0"/>
              </a:rPr>
              <a:t>A different way of viewing knowledge</a:t>
            </a:r>
            <a:endParaRPr lang="en-US" sz="2000">
              <a:latin typeface="Georgia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Frames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GB">
              <a:latin typeface="Georgia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Frames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sz="2000">
                <a:latin typeface="Georgia" charset="0"/>
                <a:ea typeface="ＭＳ Ｐゴシック" charset="0"/>
                <a:cs typeface="ＭＳ Ｐゴシック" charset="0"/>
              </a:rPr>
              <a:t>A </a:t>
            </a:r>
            <a:r>
              <a:rPr lang="en-GB" sz="2000" i="1">
                <a:latin typeface="Georgia" charset="0"/>
                <a:ea typeface="ＭＳ Ｐゴシック" charset="0"/>
                <a:cs typeface="ＭＳ Ｐゴシック" charset="0"/>
              </a:rPr>
              <a:t>frame</a:t>
            </a:r>
            <a:r>
              <a:rPr lang="en-GB" sz="2000">
                <a:latin typeface="Georgia" charset="0"/>
                <a:ea typeface="ＭＳ Ｐゴシック" charset="0"/>
                <a:cs typeface="ＭＳ Ｐゴシック" charset="0"/>
              </a:rPr>
              <a:t> is a knowledge representation formalism based on the idea of a frame of reference. </a:t>
            </a:r>
          </a:p>
          <a:p>
            <a:pPr eaLnBrk="1" hangingPunct="1">
              <a:lnSpc>
                <a:spcPct val="80000"/>
              </a:lnSpc>
            </a:pPr>
            <a:r>
              <a:rPr lang="en-GB" sz="2000">
                <a:latin typeface="Georgia" charset="0"/>
                <a:ea typeface="ＭＳ Ｐゴシック" charset="0"/>
                <a:cs typeface="ＭＳ Ｐゴシック" charset="0"/>
              </a:rPr>
              <a:t>A frame is a data structure that includes all the knowledge about a particular object</a:t>
            </a:r>
          </a:p>
          <a:p>
            <a:pPr eaLnBrk="1" hangingPunct="1">
              <a:lnSpc>
                <a:spcPct val="80000"/>
              </a:lnSpc>
            </a:pPr>
            <a:r>
              <a:rPr lang="en-GB" sz="2000">
                <a:latin typeface="Georgia" charset="0"/>
                <a:ea typeface="ＭＳ Ｐゴシック" charset="0"/>
                <a:cs typeface="ＭＳ Ｐゴシック" charset="0"/>
              </a:rPr>
              <a:t>Frames organised in a hierarchy Form of object-oriented programming for AI and ES.</a:t>
            </a:r>
          </a:p>
          <a:p>
            <a:pPr eaLnBrk="1" hangingPunct="1">
              <a:lnSpc>
                <a:spcPct val="80000"/>
              </a:lnSpc>
            </a:pPr>
            <a:r>
              <a:rPr lang="en-GB" sz="2000">
                <a:latin typeface="Georgia" charset="0"/>
                <a:ea typeface="ＭＳ Ｐゴシック" charset="0"/>
                <a:cs typeface="ＭＳ Ｐゴシック" charset="0"/>
              </a:rPr>
              <a:t>Each frame describes one object</a:t>
            </a:r>
          </a:p>
          <a:p>
            <a:pPr eaLnBrk="1" hangingPunct="1">
              <a:lnSpc>
                <a:spcPct val="80000"/>
              </a:lnSpc>
            </a:pPr>
            <a:r>
              <a:rPr lang="en-GB" sz="2000">
                <a:latin typeface="Georgia" charset="0"/>
                <a:ea typeface="ＭＳ Ｐゴシック" charset="0"/>
                <a:cs typeface="ＭＳ Ｐゴシック" charset="0"/>
              </a:rPr>
              <a:t>Special terminology</a:t>
            </a:r>
          </a:p>
          <a:p>
            <a:pPr eaLnBrk="1" hangingPunct="1">
              <a:lnSpc>
                <a:spcPct val="80000"/>
              </a:lnSpc>
            </a:pPr>
            <a:endParaRPr lang="en-GB" sz="2000">
              <a:latin typeface="Georgia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>
                <a:latin typeface="Georgia" charset="0"/>
                <a:ea typeface="ＭＳ Ｐゴシック" charset="0"/>
                <a:cs typeface="ＭＳ Ｐゴシック" charset="0"/>
              </a:rPr>
              <a:t>	</a:t>
            </a:r>
            <a:r>
              <a:rPr lang="en-GB" sz="1700">
                <a:latin typeface="Georgia" charset="0"/>
                <a:ea typeface="ＭＳ Ｐゴシック" charset="0"/>
                <a:cs typeface="ＭＳ Ｐゴシック" charset="0"/>
              </a:rPr>
              <a:t>M. Minsky (1974) A Framework for Representing Knowledge, </a:t>
            </a:r>
            <a:br>
              <a:rPr lang="en-GB" sz="1700">
                <a:latin typeface="Georgia" charset="0"/>
                <a:ea typeface="ＭＳ Ｐゴシック" charset="0"/>
                <a:cs typeface="ＭＳ Ｐゴシック" charset="0"/>
              </a:rPr>
            </a:br>
            <a:r>
              <a:rPr lang="en-GB" sz="1700" i="1">
                <a:latin typeface="Georgia" charset="0"/>
                <a:ea typeface="ＭＳ Ｐゴシック" charset="0"/>
                <a:cs typeface="ＭＳ Ｐゴシック" charset="0"/>
              </a:rPr>
              <a:t>MIT-AI Laboratory Memo 306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Frames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z="2000">
                <a:latin typeface="Georgia" charset="0"/>
                <a:ea typeface="ＭＳ Ｐゴシック" charset="0"/>
                <a:cs typeface="ＭＳ Ｐゴシック" charset="0"/>
              </a:rPr>
              <a:t>There are two types of frame:</a:t>
            </a:r>
          </a:p>
          <a:p>
            <a:pPr lvl="1" eaLnBrk="1" hangingPunct="1"/>
            <a:r>
              <a:rPr lang="en-GB" sz="2000">
                <a:latin typeface="Georgia" charset="0"/>
                <a:ea typeface="ＭＳ Ｐゴシック" charset="0"/>
              </a:rPr>
              <a:t>Class Frame</a:t>
            </a:r>
          </a:p>
          <a:p>
            <a:pPr lvl="1" eaLnBrk="1" hangingPunct="1"/>
            <a:r>
              <a:rPr lang="en-GB" sz="2000">
                <a:latin typeface="Georgia" charset="0"/>
                <a:ea typeface="ＭＳ Ｐゴシック" charset="0"/>
              </a:rPr>
              <a:t>Individual or Instance Frame</a:t>
            </a:r>
          </a:p>
          <a:p>
            <a:pPr eaLnBrk="1" hangingPunct="1"/>
            <a:r>
              <a:rPr lang="en-GB" sz="2000">
                <a:latin typeface="Georgia" charset="0"/>
                <a:ea typeface="ＭＳ Ｐゴシック" charset="0"/>
                <a:cs typeface="ＭＳ Ｐゴシック" charset="0"/>
              </a:rPr>
              <a:t>A frame carries with it a set of </a:t>
            </a:r>
            <a:r>
              <a:rPr lang="en-GB" sz="2000" i="1">
                <a:latin typeface="Georgia" charset="0"/>
                <a:ea typeface="ＭＳ Ｐゴシック" charset="0"/>
                <a:cs typeface="ＭＳ Ｐゴシック" charset="0"/>
              </a:rPr>
              <a:t>slots</a:t>
            </a:r>
            <a:r>
              <a:rPr lang="en-GB" sz="2000">
                <a:latin typeface="Georgia" charset="0"/>
                <a:ea typeface="ＭＳ Ｐゴシック" charset="0"/>
                <a:cs typeface="ＭＳ Ｐゴシック" charset="0"/>
              </a:rPr>
              <a:t> that can represent objects that are normally associated with a subject of the frame.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Frames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z="2000">
                <a:latin typeface="Georgia" charset="0"/>
                <a:ea typeface="ＭＳ Ｐゴシック" charset="0"/>
                <a:cs typeface="ＭＳ Ｐゴシック" charset="0"/>
              </a:rPr>
              <a:t>The slots can then point to other slots or frames. That gives frame systems the ability to carry out inheritance and simple kinds of data manipulation.</a:t>
            </a:r>
          </a:p>
          <a:p>
            <a:pPr eaLnBrk="1" hangingPunct="1"/>
            <a:r>
              <a:rPr lang="en-GB" sz="2000">
                <a:latin typeface="Georgia" charset="0"/>
                <a:ea typeface="ＭＳ Ｐゴシック" charset="0"/>
                <a:cs typeface="ＭＳ Ｐゴシック" charset="0"/>
              </a:rPr>
              <a:t>The use of procedures - also called </a:t>
            </a:r>
            <a:r>
              <a:rPr lang="en-GB" sz="2000" i="1">
                <a:latin typeface="Georgia" charset="0"/>
                <a:ea typeface="ＭＳ Ｐゴシック" charset="0"/>
                <a:cs typeface="ＭＳ Ｐゴシック" charset="0"/>
              </a:rPr>
              <a:t>demons</a:t>
            </a:r>
            <a:r>
              <a:rPr lang="en-GB" sz="2000">
                <a:latin typeface="Georgia" charset="0"/>
                <a:ea typeface="ＭＳ Ｐゴシック" charset="0"/>
                <a:cs typeface="ＭＳ Ｐゴシック" charset="0"/>
              </a:rPr>
              <a:t> in the literature - helps in the incorporation of substantial amounts of procedural knowledge into a particular frame-oriented knowledge base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Frame-based model of semantic memory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z="2000">
                <a:latin typeface="Georgia" charset="0"/>
                <a:ea typeface="ＭＳ Ｐゴシック" charset="0"/>
                <a:cs typeface="ＭＳ Ｐゴシック" charset="0"/>
              </a:rPr>
              <a:t>Knowledge is </a:t>
            </a:r>
            <a:r>
              <a:rPr lang="en-GB" sz="2000" b="1">
                <a:latin typeface="Georgia" charset="0"/>
                <a:ea typeface="ＭＳ Ｐゴシック" charset="0"/>
                <a:cs typeface="ＭＳ Ｐゴシック" charset="0"/>
              </a:rPr>
              <a:t>organised </a:t>
            </a:r>
            <a:r>
              <a:rPr lang="en-GB" sz="2000">
                <a:latin typeface="Georgia" charset="0"/>
                <a:ea typeface="ＭＳ Ｐゴシック" charset="0"/>
                <a:cs typeface="ＭＳ Ｐゴシック" charset="0"/>
              </a:rPr>
              <a:t>in a data structure</a:t>
            </a:r>
          </a:p>
          <a:p>
            <a:pPr eaLnBrk="1" hangingPunct="1"/>
            <a:r>
              <a:rPr lang="en-GB" sz="2000">
                <a:latin typeface="Georgia" charset="0"/>
                <a:ea typeface="ＭＳ Ｐゴシック" charset="0"/>
                <a:cs typeface="ＭＳ Ｐゴシック" charset="0"/>
              </a:rPr>
              <a:t>Slots in structure are instantiated with particular values for a given instance of data</a:t>
            </a:r>
          </a:p>
          <a:p>
            <a:pPr eaLnBrk="1" hangingPunct="1"/>
            <a:r>
              <a:rPr lang="en-GB" sz="2000">
                <a:latin typeface="Georgia" charset="0"/>
                <a:ea typeface="ＭＳ Ｐゴシック" charset="0"/>
                <a:cs typeface="ＭＳ Ｐゴシック" charset="0"/>
              </a:rPr>
              <a:t>...translation to OO terminology:</a:t>
            </a:r>
          </a:p>
          <a:p>
            <a:pPr lvl="1" eaLnBrk="1" hangingPunct="1"/>
            <a:r>
              <a:rPr lang="en-GB" sz="2000">
                <a:latin typeface="Georgia" charset="0"/>
                <a:ea typeface="ＭＳ Ｐゴシック" charset="0"/>
              </a:rPr>
              <a:t>frames == classes or objects</a:t>
            </a:r>
          </a:p>
          <a:p>
            <a:pPr lvl="1" eaLnBrk="1" hangingPunct="1"/>
            <a:r>
              <a:rPr lang="en-GB" sz="2000">
                <a:latin typeface="Georgia" charset="0"/>
                <a:ea typeface="ＭＳ Ｐゴシック" charset="0"/>
              </a:rPr>
              <a:t>slots == variables/methods</a:t>
            </a:r>
          </a:p>
          <a:p>
            <a:pPr eaLnBrk="1" hangingPunct="1"/>
            <a:endParaRPr lang="en-GB" sz="2000">
              <a:latin typeface="Georgia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General Knowledge as Frames</a:t>
            </a:r>
          </a:p>
        </p:txBody>
      </p:sp>
      <p:sp>
        <p:nvSpPr>
          <p:cNvPr id="48131" name="Rectangle 3"/>
          <p:cNvSpPr>
            <a:spLocks noChangeArrowheads="1"/>
          </p:cNvSpPr>
          <p:nvPr/>
        </p:nvSpPr>
        <p:spPr bwMode="auto">
          <a:xfrm>
            <a:off x="971550" y="2133600"/>
            <a:ext cx="2735263" cy="34575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defTabSz="363538"/>
            <a:r>
              <a:rPr lang="en-GB" sz="2000">
                <a:latin typeface="Georgia" charset="0"/>
                <a:cs typeface="Georgia" charset="0"/>
              </a:rPr>
              <a:t>			DOG</a:t>
            </a:r>
          </a:p>
          <a:p>
            <a:pPr defTabSz="363538"/>
            <a:r>
              <a:rPr lang="en-GB" sz="2000">
                <a:latin typeface="Georgia" charset="0"/>
                <a:cs typeface="Georgia" charset="0"/>
              </a:rPr>
              <a:t>Fixed</a:t>
            </a:r>
          </a:p>
          <a:p>
            <a:pPr defTabSz="363538"/>
            <a:r>
              <a:rPr lang="en-GB" sz="2000">
                <a:latin typeface="Georgia" charset="0"/>
                <a:cs typeface="Georgia" charset="0"/>
              </a:rPr>
              <a:t>	legs: 4</a:t>
            </a:r>
          </a:p>
          <a:p>
            <a:pPr defTabSz="363538"/>
            <a:endParaRPr lang="en-GB" sz="2000">
              <a:latin typeface="Georgia" charset="0"/>
              <a:cs typeface="Georgia" charset="0"/>
            </a:endParaRPr>
          </a:p>
          <a:p>
            <a:pPr defTabSz="363538"/>
            <a:r>
              <a:rPr lang="en-GB" sz="2000">
                <a:latin typeface="Georgia" charset="0"/>
                <a:cs typeface="Georgia" charset="0"/>
              </a:rPr>
              <a:t>Default</a:t>
            </a:r>
          </a:p>
          <a:p>
            <a:pPr defTabSz="363538"/>
            <a:r>
              <a:rPr lang="en-GB" sz="2000">
                <a:latin typeface="Georgia" charset="0"/>
                <a:cs typeface="Georgia" charset="0"/>
              </a:rPr>
              <a:t>	diet: carnivorous</a:t>
            </a:r>
          </a:p>
          <a:p>
            <a:pPr defTabSz="363538"/>
            <a:r>
              <a:rPr lang="en-GB" sz="2000">
                <a:latin typeface="Georgia" charset="0"/>
                <a:cs typeface="Georgia" charset="0"/>
              </a:rPr>
              <a:t>	sound: bark</a:t>
            </a:r>
          </a:p>
          <a:p>
            <a:pPr defTabSz="363538"/>
            <a:endParaRPr lang="en-GB" sz="2000">
              <a:latin typeface="Georgia" charset="0"/>
              <a:cs typeface="Georgia" charset="0"/>
            </a:endParaRPr>
          </a:p>
          <a:p>
            <a:pPr defTabSz="363538"/>
            <a:r>
              <a:rPr lang="en-GB" sz="2000">
                <a:latin typeface="Georgia" charset="0"/>
                <a:cs typeface="Georgia" charset="0"/>
              </a:rPr>
              <a:t>Variable</a:t>
            </a:r>
          </a:p>
          <a:p>
            <a:pPr defTabSz="363538"/>
            <a:r>
              <a:rPr lang="en-GB" sz="2000">
                <a:latin typeface="Georgia" charset="0"/>
                <a:cs typeface="Georgia" charset="0"/>
              </a:rPr>
              <a:t>	size:</a:t>
            </a:r>
          </a:p>
          <a:p>
            <a:pPr defTabSz="363538"/>
            <a:r>
              <a:rPr lang="en-GB" sz="2000">
                <a:latin typeface="Georgia" charset="0"/>
                <a:cs typeface="Georgia" charset="0"/>
              </a:rPr>
              <a:t>	colour:</a:t>
            </a:r>
          </a:p>
        </p:txBody>
      </p:sp>
      <p:sp>
        <p:nvSpPr>
          <p:cNvPr id="48132" name="Rectangle 4"/>
          <p:cNvSpPr>
            <a:spLocks noChangeArrowheads="1"/>
          </p:cNvSpPr>
          <p:nvPr/>
        </p:nvSpPr>
        <p:spPr bwMode="auto">
          <a:xfrm>
            <a:off x="5148263" y="2133600"/>
            <a:ext cx="2735262" cy="34575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defTabSz="363538"/>
            <a:r>
              <a:rPr lang="en-GB" sz="2000">
                <a:latin typeface="Georgia" charset="0"/>
                <a:cs typeface="Georgia" charset="0"/>
              </a:rPr>
              <a:t>		COLLIE</a:t>
            </a:r>
          </a:p>
          <a:p>
            <a:pPr defTabSz="363538"/>
            <a:r>
              <a:rPr lang="en-GB" sz="2000">
                <a:latin typeface="Georgia" charset="0"/>
                <a:cs typeface="Georgia" charset="0"/>
              </a:rPr>
              <a:t>Fixed</a:t>
            </a:r>
          </a:p>
          <a:p>
            <a:pPr defTabSz="363538"/>
            <a:r>
              <a:rPr lang="en-GB" sz="2000">
                <a:latin typeface="Georgia" charset="0"/>
                <a:cs typeface="Georgia" charset="0"/>
              </a:rPr>
              <a:t>	breed of: DOG</a:t>
            </a:r>
          </a:p>
          <a:p>
            <a:pPr defTabSz="363538"/>
            <a:r>
              <a:rPr lang="en-GB" sz="2000">
                <a:latin typeface="Georgia" charset="0"/>
                <a:cs typeface="Georgia" charset="0"/>
              </a:rPr>
              <a:t>	type: sheepdog</a:t>
            </a:r>
          </a:p>
          <a:p>
            <a:pPr defTabSz="363538"/>
            <a:endParaRPr lang="en-GB" sz="2000">
              <a:latin typeface="Georgia" charset="0"/>
              <a:cs typeface="Georgia" charset="0"/>
            </a:endParaRPr>
          </a:p>
          <a:p>
            <a:pPr defTabSz="363538"/>
            <a:r>
              <a:rPr lang="en-GB" sz="2000">
                <a:latin typeface="Georgia" charset="0"/>
                <a:cs typeface="Georgia" charset="0"/>
              </a:rPr>
              <a:t>Default</a:t>
            </a:r>
          </a:p>
          <a:p>
            <a:pPr defTabSz="363538"/>
            <a:r>
              <a:rPr lang="en-GB" sz="2000">
                <a:latin typeface="Georgia" charset="0"/>
                <a:cs typeface="Georgia" charset="0"/>
              </a:rPr>
              <a:t>	size: 65cm</a:t>
            </a:r>
          </a:p>
          <a:p>
            <a:pPr defTabSz="363538"/>
            <a:endParaRPr lang="en-GB" sz="2000">
              <a:latin typeface="Georgia" charset="0"/>
              <a:cs typeface="Georgia" charset="0"/>
            </a:endParaRPr>
          </a:p>
          <a:p>
            <a:pPr defTabSz="363538"/>
            <a:r>
              <a:rPr lang="en-GB" sz="2000">
                <a:latin typeface="Georgia" charset="0"/>
                <a:cs typeface="Georgia" charset="0"/>
              </a:rPr>
              <a:t>Variable</a:t>
            </a:r>
          </a:p>
          <a:p>
            <a:pPr defTabSz="363538"/>
            <a:r>
              <a:rPr lang="en-GB" sz="2000">
                <a:latin typeface="Georgia" charset="0"/>
                <a:cs typeface="Georgia" charset="0"/>
              </a:rPr>
              <a:t>	colour:</a:t>
            </a:r>
          </a:p>
          <a:p>
            <a:pPr defTabSz="363538"/>
            <a:endParaRPr lang="en-GB" sz="2000">
              <a:latin typeface="Georgia" charset="0"/>
              <a:cs typeface="Georgia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2627313" y="1268413"/>
            <a:ext cx="3600450" cy="43211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defTabSz="363538"/>
            <a:r>
              <a:rPr lang="en-GB" sz="2000">
                <a:latin typeface="Georgia" charset="0"/>
                <a:cs typeface="Georgia" charset="0"/>
              </a:rPr>
              <a:t>MAMMAL:</a:t>
            </a:r>
          </a:p>
          <a:p>
            <a:pPr defTabSz="363538"/>
            <a:r>
              <a:rPr lang="en-GB" sz="2000">
                <a:latin typeface="Georgia" charset="0"/>
                <a:cs typeface="Georgia" charset="0"/>
              </a:rPr>
              <a:t>	subclass: 	ANIMAL</a:t>
            </a:r>
          </a:p>
          <a:p>
            <a:pPr defTabSz="363538"/>
            <a:r>
              <a:rPr lang="en-GB" sz="2000">
                <a:latin typeface="Georgia" charset="0"/>
                <a:cs typeface="Georgia" charset="0"/>
              </a:rPr>
              <a:t>	has_part: 	head</a:t>
            </a:r>
          </a:p>
          <a:p>
            <a:pPr defTabSz="363538"/>
            <a:endParaRPr lang="en-GB" sz="2000">
              <a:latin typeface="Georgia" charset="0"/>
              <a:cs typeface="Georgia" charset="0"/>
            </a:endParaRPr>
          </a:p>
          <a:p>
            <a:pPr defTabSz="363538"/>
            <a:r>
              <a:rPr lang="en-GB" sz="2000">
                <a:latin typeface="Georgia" charset="0"/>
                <a:cs typeface="Georgia" charset="0"/>
              </a:rPr>
              <a:t>ELEPHANT</a:t>
            </a:r>
          </a:p>
          <a:p>
            <a:pPr defTabSz="363538"/>
            <a:r>
              <a:rPr lang="en-GB" sz="2000">
                <a:latin typeface="Georgia" charset="0"/>
                <a:cs typeface="Georgia" charset="0"/>
              </a:rPr>
              <a:t>	subclass: 	MAMMAL</a:t>
            </a:r>
          </a:p>
          <a:p>
            <a:pPr defTabSz="363538"/>
            <a:r>
              <a:rPr lang="en-GB" sz="2000">
                <a:latin typeface="Georgia" charset="0"/>
                <a:cs typeface="Georgia" charset="0"/>
              </a:rPr>
              <a:t>	colour: 		grey</a:t>
            </a:r>
          </a:p>
          <a:p>
            <a:pPr defTabSz="363538"/>
            <a:r>
              <a:rPr lang="en-GB" sz="2000">
                <a:latin typeface="Georgia" charset="0"/>
                <a:cs typeface="Georgia" charset="0"/>
              </a:rPr>
              <a:t>	size: 			large</a:t>
            </a:r>
          </a:p>
          <a:p>
            <a:pPr defTabSz="363538"/>
            <a:endParaRPr lang="en-GB" sz="2000">
              <a:latin typeface="Georgia" charset="0"/>
              <a:cs typeface="Georgia" charset="0"/>
            </a:endParaRPr>
          </a:p>
          <a:p>
            <a:pPr defTabSz="363538"/>
            <a:r>
              <a:rPr lang="en-GB" sz="2000">
                <a:latin typeface="Georgia" charset="0"/>
                <a:cs typeface="Georgia" charset="0"/>
              </a:rPr>
              <a:t>Nellie</a:t>
            </a:r>
          </a:p>
          <a:p>
            <a:pPr defTabSz="363538"/>
            <a:r>
              <a:rPr lang="en-GB" sz="2000">
                <a:latin typeface="Georgia" charset="0"/>
                <a:cs typeface="Georgia" charset="0"/>
              </a:rPr>
              <a:t>	instance:	ELEPHANT</a:t>
            </a:r>
          </a:p>
          <a:p>
            <a:pPr defTabSz="363538"/>
            <a:r>
              <a:rPr lang="en-GB" sz="2000">
                <a:latin typeface="Georgia" charset="0"/>
                <a:cs typeface="Georgia" charset="0"/>
              </a:rPr>
              <a:t>	likes: 		apples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Logic underlies Frames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z="2000">
                <a:latin typeface="Georgia" charset="0"/>
                <a:ea typeface="ヒラギノ角ゴ Pro W3" charset="0"/>
                <a:cs typeface="ヒラギノ角ゴ Pro W3" charset="0"/>
              </a:rPr>
              <a:t>∀x </a:t>
            </a:r>
            <a:r>
              <a:rPr lang="en-GB" sz="2000">
                <a:latin typeface="Georgia" charset="0"/>
                <a:ea typeface="ＭＳ Ｐゴシック" charset="0"/>
                <a:cs typeface="ＭＳ Ｐゴシック" charset="0"/>
              </a:rPr>
              <a:t>mammal(x) </a:t>
            </a:r>
            <a:r>
              <a:rPr lang="en-GB" sz="2000">
                <a:latin typeface="Georgia" charset="0"/>
                <a:ea typeface="ヒラギノ角ゴ Pro W3" charset="0"/>
                <a:cs typeface="ヒラギノ角ゴ Pro W3" charset="0"/>
              </a:rPr>
              <a:t>⇒</a:t>
            </a:r>
            <a:r>
              <a:rPr lang="en-GB" sz="2000">
                <a:latin typeface="Georgia" charset="0"/>
                <a:ea typeface="ＭＳ Ｐゴシック" charset="0"/>
                <a:cs typeface="ＭＳ Ｐゴシック" charset="0"/>
              </a:rPr>
              <a:t> has_part(x, head) </a:t>
            </a:r>
          </a:p>
          <a:p>
            <a:pPr eaLnBrk="1" hangingPunct="1"/>
            <a:r>
              <a:rPr lang="en-GB" sz="2000">
                <a:latin typeface="Georgia" charset="0"/>
                <a:ea typeface="ヒラギノ角ゴ Pro W3" charset="0"/>
                <a:cs typeface="ヒラギノ角ゴ Pro W3" charset="0"/>
              </a:rPr>
              <a:t>∀x </a:t>
            </a:r>
            <a:r>
              <a:rPr lang="en-GB" sz="2000">
                <a:latin typeface="Georgia" charset="0"/>
                <a:ea typeface="ＭＳ Ｐゴシック" charset="0"/>
                <a:cs typeface="ＭＳ Ｐゴシック" charset="0"/>
              </a:rPr>
              <a:t>elephant(x) </a:t>
            </a:r>
            <a:r>
              <a:rPr lang="en-GB" sz="2000">
                <a:latin typeface="Georgia" charset="0"/>
                <a:ea typeface="ヒラギノ角ゴ Pro W3" charset="0"/>
                <a:cs typeface="ヒラギノ角ゴ Pro W3" charset="0"/>
              </a:rPr>
              <a:t>⇒</a:t>
            </a:r>
            <a:r>
              <a:rPr lang="en-GB" sz="2000">
                <a:latin typeface="Georgia" charset="0"/>
                <a:ea typeface="ＭＳ Ｐゴシック" charset="0"/>
                <a:cs typeface="ＭＳ Ｐゴシック" charset="0"/>
              </a:rPr>
              <a:t> mammal(x)</a:t>
            </a:r>
          </a:p>
          <a:p>
            <a:pPr eaLnBrk="1" hangingPunct="1"/>
            <a:endParaRPr lang="en-GB" sz="2000">
              <a:latin typeface="Georgia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GB" sz="2000">
                <a:latin typeface="Georgia" charset="0"/>
                <a:ea typeface="ＭＳ Ｐゴシック" charset="0"/>
                <a:cs typeface="ＭＳ Ｐゴシック" charset="0"/>
              </a:rPr>
              <a:t>elephant(clyde)</a:t>
            </a:r>
            <a:br>
              <a:rPr lang="en-GB" sz="2000">
                <a:latin typeface="Georgia" charset="0"/>
                <a:ea typeface="ＭＳ Ｐゴシック" charset="0"/>
                <a:cs typeface="ＭＳ Ｐゴシック" charset="0"/>
              </a:rPr>
            </a:br>
            <a:r>
              <a:rPr lang="en-GB" sz="2000">
                <a:latin typeface="Georgia" charset="0"/>
                <a:ea typeface="ヒラギノ角ゴ Pro W3" charset="0"/>
                <a:cs typeface="ヒラギノ角ゴ Pro W3" charset="0"/>
              </a:rPr>
              <a:t>∴</a:t>
            </a:r>
            <a:br>
              <a:rPr lang="en-GB" sz="2000">
                <a:latin typeface="Georgia" charset="0"/>
                <a:ea typeface="ヒラギノ角ゴ Pro W3" charset="0"/>
                <a:cs typeface="ヒラギノ角ゴ Pro W3" charset="0"/>
              </a:rPr>
            </a:br>
            <a:r>
              <a:rPr lang="en-GB" sz="2000">
                <a:latin typeface="Georgia" charset="0"/>
                <a:ea typeface="ＭＳ Ｐゴシック" charset="0"/>
                <a:cs typeface="ＭＳ Ｐゴシック" charset="0"/>
              </a:rPr>
              <a:t>mammal(clyde)</a:t>
            </a:r>
            <a:br>
              <a:rPr lang="en-GB" sz="2000">
                <a:latin typeface="Georgia" charset="0"/>
                <a:ea typeface="ＭＳ Ｐゴシック" charset="0"/>
                <a:cs typeface="ＭＳ Ｐゴシック" charset="0"/>
              </a:rPr>
            </a:br>
            <a:r>
              <a:rPr lang="en-GB" sz="2000">
                <a:latin typeface="Georgia" charset="0"/>
                <a:ea typeface="ＭＳ Ｐゴシック" charset="0"/>
                <a:cs typeface="ＭＳ Ｐゴシック" charset="0"/>
              </a:rPr>
              <a:t>has_part(clyde, head)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Semantic Networks</a:t>
            </a:r>
          </a:p>
        </p:txBody>
      </p:sp>
      <p:sp>
        <p:nvSpPr>
          <p:cNvPr id="1741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GB">
              <a:latin typeface="Georgia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ChangeArrowheads="1"/>
          </p:cNvSpPr>
          <p:nvPr/>
        </p:nvSpPr>
        <p:spPr bwMode="auto">
          <a:xfrm>
            <a:off x="2627313" y="333375"/>
            <a:ext cx="3600450" cy="63357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defTabSz="363538"/>
            <a:r>
              <a:rPr lang="en-GB" sz="2000">
                <a:latin typeface="Georgia" charset="0"/>
                <a:cs typeface="Georgia" charset="0"/>
              </a:rPr>
              <a:t>MAMMAL:</a:t>
            </a:r>
          </a:p>
          <a:p>
            <a:pPr defTabSz="363538"/>
            <a:r>
              <a:rPr lang="en-GB" sz="2000">
                <a:latin typeface="Georgia" charset="0"/>
                <a:cs typeface="Georgia" charset="0"/>
              </a:rPr>
              <a:t>	subclass: 	ANIMAL</a:t>
            </a:r>
          </a:p>
          <a:p>
            <a:pPr defTabSz="363538"/>
            <a:r>
              <a:rPr lang="en-GB" sz="2000">
                <a:latin typeface="Georgia" charset="0"/>
                <a:cs typeface="Georgia" charset="0"/>
              </a:rPr>
              <a:t>	has_part: 	head</a:t>
            </a:r>
          </a:p>
          <a:p>
            <a:pPr defTabSz="363538"/>
            <a:r>
              <a:rPr lang="en-GB" sz="2000">
                <a:latin typeface="Georgia" charset="0"/>
                <a:cs typeface="Georgia" charset="0"/>
              </a:rPr>
              <a:t>	*furry:			yes</a:t>
            </a:r>
          </a:p>
          <a:p>
            <a:pPr defTabSz="363538"/>
            <a:endParaRPr lang="en-GB" sz="2000">
              <a:latin typeface="Georgia" charset="0"/>
              <a:cs typeface="Georgia" charset="0"/>
            </a:endParaRPr>
          </a:p>
          <a:p>
            <a:pPr defTabSz="363538"/>
            <a:r>
              <a:rPr lang="en-GB" sz="2000">
                <a:latin typeface="Georgia" charset="0"/>
                <a:cs typeface="Georgia" charset="0"/>
              </a:rPr>
              <a:t>ELEPHANT</a:t>
            </a:r>
          </a:p>
          <a:p>
            <a:pPr defTabSz="363538"/>
            <a:r>
              <a:rPr lang="en-GB" sz="2000">
                <a:latin typeface="Georgia" charset="0"/>
                <a:cs typeface="Georgia" charset="0"/>
              </a:rPr>
              <a:t>	subclass: 	MAMMAL</a:t>
            </a:r>
          </a:p>
          <a:p>
            <a:pPr defTabSz="363538"/>
            <a:r>
              <a:rPr lang="en-GB" sz="2000">
                <a:latin typeface="Georgia" charset="0"/>
                <a:cs typeface="Georgia" charset="0"/>
              </a:rPr>
              <a:t>	has_trunk:	yes</a:t>
            </a:r>
          </a:p>
          <a:p>
            <a:pPr defTabSz="363538"/>
            <a:r>
              <a:rPr lang="en-GB" sz="2000">
                <a:latin typeface="Georgia" charset="0"/>
                <a:cs typeface="Georgia" charset="0"/>
              </a:rPr>
              <a:t>	*colour: 	grey</a:t>
            </a:r>
          </a:p>
          <a:p>
            <a:pPr defTabSz="363538"/>
            <a:r>
              <a:rPr lang="en-GB" sz="2000">
                <a:latin typeface="Georgia" charset="0"/>
                <a:cs typeface="Georgia" charset="0"/>
              </a:rPr>
              <a:t>	*size: 		large</a:t>
            </a:r>
          </a:p>
          <a:p>
            <a:pPr defTabSz="363538"/>
            <a:r>
              <a:rPr lang="en-GB" sz="2000">
                <a:latin typeface="Georgia" charset="0"/>
                <a:cs typeface="Georgia" charset="0"/>
              </a:rPr>
              <a:t>	*furry:		no</a:t>
            </a:r>
          </a:p>
          <a:p>
            <a:pPr defTabSz="363538"/>
            <a:endParaRPr lang="en-GB" sz="2000">
              <a:latin typeface="Georgia" charset="0"/>
              <a:cs typeface="Georgia" charset="0"/>
            </a:endParaRPr>
          </a:p>
          <a:p>
            <a:pPr defTabSz="363538"/>
            <a:r>
              <a:rPr lang="en-GB" sz="2000">
                <a:latin typeface="Georgia" charset="0"/>
                <a:cs typeface="Georgia" charset="0"/>
              </a:rPr>
              <a:t>Clyde</a:t>
            </a:r>
          </a:p>
          <a:p>
            <a:pPr defTabSz="363538"/>
            <a:r>
              <a:rPr lang="en-GB" sz="2000">
                <a:latin typeface="Georgia" charset="0"/>
                <a:cs typeface="Georgia" charset="0"/>
              </a:rPr>
              <a:t>	instance:	ELEPHANT</a:t>
            </a:r>
          </a:p>
          <a:p>
            <a:pPr defTabSz="363538"/>
            <a:r>
              <a:rPr lang="en-GB" sz="2000">
                <a:latin typeface="Georgia" charset="0"/>
                <a:cs typeface="Georgia" charset="0"/>
              </a:rPr>
              <a:t>	colour:		pink</a:t>
            </a:r>
          </a:p>
          <a:p>
            <a:pPr defTabSz="363538"/>
            <a:r>
              <a:rPr lang="en-GB" sz="2000">
                <a:latin typeface="Georgia" charset="0"/>
                <a:cs typeface="Georgia" charset="0"/>
              </a:rPr>
              <a:t>	owner:		Fred</a:t>
            </a:r>
          </a:p>
          <a:p>
            <a:pPr defTabSz="363538"/>
            <a:endParaRPr lang="en-GB" sz="2000">
              <a:latin typeface="Georgia" charset="0"/>
              <a:cs typeface="Georgia" charset="0"/>
            </a:endParaRPr>
          </a:p>
          <a:p>
            <a:pPr defTabSz="363538"/>
            <a:r>
              <a:rPr lang="en-GB" sz="2000">
                <a:latin typeface="Georgia" charset="0"/>
                <a:cs typeface="Georgia" charset="0"/>
              </a:rPr>
              <a:t>Nellie</a:t>
            </a:r>
          </a:p>
          <a:p>
            <a:pPr defTabSz="363538"/>
            <a:r>
              <a:rPr lang="en-GB" sz="2000">
                <a:latin typeface="Georgia" charset="0"/>
                <a:cs typeface="Georgia" charset="0"/>
              </a:rPr>
              <a:t>	instance:	ELEPHANT</a:t>
            </a:r>
          </a:p>
          <a:p>
            <a:pPr defTabSz="363538"/>
            <a:r>
              <a:rPr lang="en-GB" sz="2000">
                <a:latin typeface="Georgia" charset="0"/>
                <a:cs typeface="Georgia" charset="0"/>
              </a:rPr>
              <a:t>	size: 			small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GB"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sz="2000">
                <a:latin typeface="Georgia" charset="0"/>
                <a:ea typeface="ＭＳ Ｐゴシック" charset="0"/>
                <a:cs typeface="ＭＳ Ｐゴシック" charset="0"/>
              </a:rPr>
              <a:t>Can represent subclass and instance relationships (both sometimes called ISA or “is a”)</a:t>
            </a:r>
          </a:p>
          <a:p>
            <a:pPr eaLnBrk="1" hangingPunct="1">
              <a:lnSpc>
                <a:spcPct val="80000"/>
              </a:lnSpc>
            </a:pPr>
            <a:r>
              <a:rPr lang="en-GB" sz="2000">
                <a:latin typeface="Georgia" charset="0"/>
                <a:ea typeface="ＭＳ Ｐゴシック" charset="0"/>
                <a:cs typeface="ＭＳ Ｐゴシック" charset="0"/>
              </a:rPr>
              <a:t>Properties (e.g. colour and size) can be referred to as slots and slot values (e.g. grey, large) as slot fillers</a:t>
            </a:r>
          </a:p>
          <a:p>
            <a:pPr eaLnBrk="1" hangingPunct="1">
              <a:lnSpc>
                <a:spcPct val="80000"/>
              </a:lnSpc>
            </a:pPr>
            <a:r>
              <a:rPr lang="en-GB" sz="2000">
                <a:latin typeface="Georgia" charset="0"/>
                <a:ea typeface="ＭＳ Ｐゴシック" charset="0"/>
                <a:cs typeface="ＭＳ Ｐゴシック" charset="0"/>
              </a:rPr>
              <a:t>Objects can inherit all properties of parent class (therefore Nellie is grey and large)</a:t>
            </a:r>
          </a:p>
          <a:p>
            <a:pPr eaLnBrk="1" hangingPunct="1">
              <a:lnSpc>
                <a:spcPct val="80000"/>
              </a:lnSpc>
            </a:pPr>
            <a:r>
              <a:rPr lang="en-GB" sz="2000">
                <a:latin typeface="Georgia" charset="0"/>
                <a:ea typeface="ＭＳ Ｐゴシック" charset="0"/>
                <a:cs typeface="ＭＳ Ｐゴシック" charset="0"/>
              </a:rPr>
              <a:t>But can inherit properties which are only typical (usually called default, here starred), and can be overridden</a:t>
            </a:r>
          </a:p>
          <a:p>
            <a:pPr eaLnBrk="1" hangingPunct="1">
              <a:lnSpc>
                <a:spcPct val="80000"/>
              </a:lnSpc>
            </a:pPr>
            <a:r>
              <a:rPr lang="en-GB" sz="2000">
                <a:latin typeface="Georgia" charset="0"/>
                <a:ea typeface="ＭＳ Ｐゴシック" charset="0"/>
                <a:cs typeface="ＭＳ Ｐゴシック" charset="0"/>
              </a:rPr>
              <a:t>For example, mammal is typically furry, but this is not so for an elephant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Multiple Inheritance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z="2000">
                <a:latin typeface="Georgia" charset="0"/>
                <a:ea typeface="ＭＳ Ｐゴシック" charset="0"/>
                <a:cs typeface="ＭＳ Ｐゴシック" charset="0"/>
              </a:rPr>
              <a:t>Situation can be complicated by multiple inheritance, where object or class may have more than one parent class. </a:t>
            </a:r>
          </a:p>
          <a:p>
            <a:pPr eaLnBrk="1" hangingPunct="1"/>
            <a:r>
              <a:rPr lang="en-GB" sz="2000">
                <a:latin typeface="Georgia" charset="0"/>
                <a:ea typeface="ＭＳ Ｐゴシック" charset="0"/>
                <a:cs typeface="ＭＳ Ｐゴシック" charset="0"/>
              </a:rPr>
              <a:t>May result in some conflict: for example if Nellie is both an elephant and a circus animal</a:t>
            </a:r>
          </a:p>
          <a:p>
            <a:pPr eaLnBrk="1" hangingPunct="1"/>
            <a:r>
              <a:rPr lang="en-GB" sz="2000">
                <a:latin typeface="Georgia" charset="0"/>
                <a:ea typeface="ＭＳ Ｐゴシック" charset="0"/>
                <a:cs typeface="ＭＳ Ｐゴシック" charset="0"/>
              </a:rPr>
              <a:t>From elephant we would expect Nellie’s habitat to be the jungle, but from circus animal we would expect it to be a tent</a:t>
            </a:r>
          </a:p>
          <a:p>
            <a:pPr eaLnBrk="1" hangingPunct="1"/>
            <a:r>
              <a:rPr lang="en-GB" sz="2000">
                <a:latin typeface="Georgia" charset="0"/>
                <a:ea typeface="ＭＳ Ｐゴシック" charset="0"/>
                <a:cs typeface="ＭＳ Ｐゴシック" charset="0"/>
              </a:rPr>
              <a:t>Could set further precedence order to resolve this – or might need further class for Circus-elephant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The Nixon Diamond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  <a:t>All Quakers are pacifists</a:t>
            </a:r>
          </a:p>
          <a:p>
            <a:pPr eaLnBrk="1" hangingPunct="1"/>
            <a: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  <a:t>All Republicans are not pacifists</a:t>
            </a:r>
          </a:p>
          <a:p>
            <a:pPr eaLnBrk="1" hangingPunct="1"/>
            <a: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  <a:t>Nixon is a Republican</a:t>
            </a:r>
          </a:p>
          <a:p>
            <a:pPr eaLnBrk="1" hangingPunct="1"/>
            <a: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  <a:t>Nixon is a Quaker</a:t>
            </a:r>
          </a:p>
          <a:p>
            <a:pPr eaLnBrk="1" hangingPunct="1">
              <a:buFontTx/>
              <a:buNone/>
            </a:pPr>
            <a:endParaRPr lang="en-US" sz="1700">
              <a:latin typeface="Georgia" charset="0"/>
              <a:ea typeface="ＭＳ Ｐゴシック" charset="0"/>
              <a:cs typeface="ＭＳ Ｐゴシック" charset="0"/>
            </a:endParaRPr>
          </a:p>
          <a:p>
            <a:pPr eaLnBrk="1" hangingPunct="1">
              <a:buFontTx/>
              <a:buNone/>
            </a:pPr>
            <a:endParaRPr lang="en-US" sz="1700">
              <a:latin typeface="Georgia" charset="0"/>
              <a:ea typeface="ＭＳ Ｐゴシック" charset="0"/>
              <a:cs typeface="ＭＳ Ｐゴシック" charset="0"/>
            </a:endParaRPr>
          </a:p>
          <a:p>
            <a:pPr eaLnBrk="1" hangingPunct="1">
              <a:buFontTx/>
              <a:buNone/>
            </a:pPr>
            <a:endParaRPr lang="en-US" sz="1700">
              <a:latin typeface="Georgia" charset="0"/>
              <a:ea typeface="ＭＳ Ｐゴシック" charset="0"/>
              <a:cs typeface="ＭＳ Ｐゴシック" charset="0"/>
            </a:endParaRPr>
          </a:p>
          <a:p>
            <a:pPr eaLnBrk="1" hangingPunct="1">
              <a:buFontTx/>
              <a:buNone/>
            </a:pPr>
            <a:r>
              <a:rPr lang="en-US" sz="1700">
                <a:latin typeface="Georgia" charset="0"/>
                <a:ea typeface="ＭＳ Ｐゴシック" charset="0"/>
                <a:cs typeface="ＭＳ Ｐゴシック" charset="0"/>
              </a:rPr>
              <a:t>	R. Reiter and G. Criscuolo (1981). On interacting defaults. In Proceedings of the Seventh International Joint Conference on Artificial Intelligence (IJCAI'81), pages 94-100.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Prototypical Situations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z="2200">
                <a:latin typeface="Georgia" charset="0"/>
                <a:ea typeface="ＭＳ Ｐゴシック" charset="0"/>
                <a:cs typeface="ＭＳ Ｐゴシック" charset="0"/>
              </a:rPr>
              <a:t>Many situations are prototypical</a:t>
            </a:r>
          </a:p>
          <a:p>
            <a:pPr eaLnBrk="1" hangingPunct="1"/>
            <a:r>
              <a:rPr lang="en-GB" sz="2200">
                <a:latin typeface="Georgia" charset="0"/>
                <a:ea typeface="ＭＳ Ｐゴシック" charset="0"/>
                <a:cs typeface="ＭＳ Ｐゴシック" charset="0"/>
              </a:rPr>
              <a:t>Prototypical situations share a common set of attributes</a:t>
            </a:r>
          </a:p>
          <a:p>
            <a:pPr eaLnBrk="1" hangingPunct="1"/>
            <a:r>
              <a:rPr lang="en-GB" sz="2200">
                <a:latin typeface="Georgia" charset="0"/>
                <a:ea typeface="ＭＳ Ｐゴシック" charset="0"/>
                <a:cs typeface="ＭＳ Ｐゴシック" charset="0"/>
              </a:rPr>
              <a:t>We can use the powerful inheritance capabilities of the frames representation to help represent these situations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z="2200">
                <a:latin typeface="Georgia" charset="0"/>
                <a:ea typeface="ＭＳ Ｐゴシック" charset="0"/>
                <a:cs typeface="ＭＳ Ｐゴシック" charset="0"/>
              </a:rPr>
              <a:t>Provide a concise, structural representation of knowledge in a natural manner</a:t>
            </a:r>
          </a:p>
          <a:p>
            <a:pPr eaLnBrk="1" hangingPunct="1"/>
            <a:r>
              <a:rPr lang="en-GB" sz="2200">
                <a:latin typeface="Georgia" charset="0"/>
                <a:ea typeface="ＭＳ Ｐゴシック" charset="0"/>
                <a:cs typeface="ＭＳ Ｐゴシック" charset="0"/>
              </a:rPr>
              <a:t>Frame encompasses complex objects, entire situations or a management problem as a single entity</a:t>
            </a:r>
          </a:p>
          <a:p>
            <a:pPr eaLnBrk="1" hangingPunct="1"/>
            <a:r>
              <a:rPr lang="en-GB" sz="2200">
                <a:latin typeface="Georgia" charset="0"/>
                <a:ea typeface="ＭＳ Ｐゴシック" charset="0"/>
                <a:cs typeface="ＭＳ Ｐゴシック" charset="0"/>
              </a:rPr>
              <a:t>Frame knowledge is partitioned into slots</a:t>
            </a:r>
          </a:p>
          <a:p>
            <a:pPr eaLnBrk="1" hangingPunct="1"/>
            <a:r>
              <a:rPr lang="en-GB" sz="2200">
                <a:latin typeface="Georgia" charset="0"/>
                <a:ea typeface="ＭＳ Ｐゴシック" charset="0"/>
                <a:cs typeface="ＭＳ Ｐゴシック" charset="0"/>
              </a:rPr>
              <a:t>Slot can describe declarative knowledge or procedural knowledge</a:t>
            </a:r>
          </a:p>
          <a:p>
            <a:pPr eaLnBrk="1" hangingPunct="1"/>
            <a:r>
              <a:rPr lang="en-GB" sz="2200">
                <a:latin typeface="Georgia" charset="0"/>
                <a:ea typeface="ＭＳ Ｐゴシック" charset="0"/>
                <a:cs typeface="ＭＳ Ｐゴシック" charset="0"/>
              </a:rPr>
              <a:t>Hierarchy of Frames: Inheritance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Capabilities of Frames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2200">
                <a:latin typeface="Georgia" charset="0"/>
                <a:ea typeface="ＭＳ Ｐゴシック" charset="0"/>
                <a:cs typeface="ＭＳ Ｐゴシック" charset="0"/>
              </a:rPr>
              <a:t>Ability to clearly document information about a domain model; for example, a plant's machines and their associated attributes</a:t>
            </a:r>
          </a:p>
          <a:p>
            <a:pPr eaLnBrk="1" hangingPunct="1">
              <a:lnSpc>
                <a:spcPct val="90000"/>
              </a:lnSpc>
            </a:pPr>
            <a:r>
              <a:rPr lang="en-GB" sz="2200">
                <a:latin typeface="Georgia" charset="0"/>
                <a:ea typeface="ＭＳ Ｐゴシック" charset="0"/>
                <a:cs typeface="ＭＳ Ｐゴシック" charset="0"/>
              </a:rPr>
              <a:t>Related ability to constrain allowable values of an attribute</a:t>
            </a:r>
          </a:p>
          <a:p>
            <a:pPr eaLnBrk="1" hangingPunct="1">
              <a:lnSpc>
                <a:spcPct val="90000"/>
              </a:lnSpc>
            </a:pPr>
            <a:r>
              <a:rPr lang="en-GB" sz="2200">
                <a:latin typeface="Georgia" charset="0"/>
                <a:ea typeface="ＭＳ Ｐゴシック" charset="0"/>
                <a:cs typeface="ＭＳ Ｐゴシック" charset="0"/>
              </a:rPr>
              <a:t>Modularity of information, permitting ease of system expansion and maintenance</a:t>
            </a:r>
          </a:p>
          <a:p>
            <a:pPr eaLnBrk="1" hangingPunct="1">
              <a:lnSpc>
                <a:spcPct val="90000"/>
              </a:lnSpc>
            </a:pPr>
            <a:r>
              <a:rPr lang="en-GB" sz="2200">
                <a:latin typeface="Georgia" charset="0"/>
                <a:ea typeface="ＭＳ Ｐゴシック" charset="0"/>
                <a:cs typeface="ＭＳ Ｐゴシック" charset="0"/>
              </a:rPr>
              <a:t>More readable and consistent syntax for referencing domain objects in the rules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Capabilities of Frames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2200">
                <a:latin typeface="Georgia" charset="0"/>
                <a:ea typeface="ＭＳ Ｐゴシック" charset="0"/>
                <a:cs typeface="ＭＳ Ｐゴシック" charset="0"/>
              </a:rPr>
              <a:t>Platform for building graphic interface with object graphics</a:t>
            </a:r>
          </a:p>
          <a:p>
            <a:pPr eaLnBrk="1" hangingPunct="1">
              <a:lnSpc>
                <a:spcPct val="90000"/>
              </a:lnSpc>
            </a:pPr>
            <a:r>
              <a:rPr lang="en-GB" sz="2200">
                <a:latin typeface="Georgia" charset="0"/>
                <a:ea typeface="ＭＳ Ｐゴシック" charset="0"/>
                <a:cs typeface="ＭＳ Ｐゴシック" charset="0"/>
              </a:rPr>
              <a:t>Mechanism to restrict the scope of facts considered during forward or backward chaining</a:t>
            </a:r>
          </a:p>
          <a:p>
            <a:pPr eaLnBrk="1" hangingPunct="1">
              <a:lnSpc>
                <a:spcPct val="90000"/>
              </a:lnSpc>
            </a:pPr>
            <a:r>
              <a:rPr lang="en-GB" sz="2200">
                <a:latin typeface="Georgia" charset="0"/>
                <a:ea typeface="ＭＳ Ｐゴシック" charset="0"/>
                <a:cs typeface="ＭＳ Ｐゴシック" charset="0"/>
              </a:rPr>
              <a:t>Access to a mechanism that supports the inheritance of information down a class hierarchy</a:t>
            </a:r>
          </a:p>
          <a:p>
            <a:pPr eaLnBrk="1" hangingPunct="1">
              <a:lnSpc>
                <a:spcPct val="90000"/>
              </a:lnSpc>
            </a:pPr>
            <a:r>
              <a:rPr lang="en-GB" sz="2200">
                <a:latin typeface="Georgia" charset="0"/>
                <a:ea typeface="ＭＳ Ｐゴシック" charset="0"/>
                <a:cs typeface="ＭＳ Ｐゴシック" charset="0"/>
              </a:rPr>
              <a:t>Used as underlying model in standards for accessing KBs (Open Knowledge Base Connectivity - OKBC)</a:t>
            </a:r>
            <a:endParaRPr lang="en-US" sz="2200">
              <a:latin typeface="Georgia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Summary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Frames have been used in conjunction with other, less well-grounded, representation formalisms, like production systems, when used to build to pre-operational or operational expert systems</a:t>
            </a:r>
          </a:p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Frames cannot be used efficiently to organise ‘a whole computation</a:t>
            </a:r>
          </a:p>
          <a:p>
            <a:pPr eaLnBrk="1" hangingPunct="1"/>
            <a:endParaRPr lang="en-GB">
              <a:latin typeface="Georgia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Scripts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GB">
              <a:latin typeface="Georgia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Network Knowledge Representation</a:t>
            </a:r>
            <a:endParaRPr lang="en-US"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19263"/>
            <a:ext cx="8229600" cy="4733925"/>
          </a:xfrm>
        </p:spPr>
        <p:txBody>
          <a:bodyPr/>
          <a:lstStyle/>
          <a:p>
            <a:pPr eaLnBrk="1" hangingPunct="1"/>
            <a:r>
              <a:rPr lang="en-GB" sz="2000">
                <a:latin typeface="Georgia" charset="0"/>
                <a:ea typeface="ＭＳ Ｐゴシック" charset="0"/>
                <a:cs typeface="ＭＳ Ｐゴシック" charset="0"/>
              </a:rPr>
              <a:t>“Traditional” knowledge representation is formal logic</a:t>
            </a:r>
          </a:p>
          <a:p>
            <a:pPr eaLnBrk="1" hangingPunct="1"/>
            <a:r>
              <a:rPr lang="en-GB" sz="2000">
                <a:latin typeface="Georgia" charset="0"/>
                <a:ea typeface="ＭＳ Ｐゴシック" charset="0"/>
                <a:cs typeface="ＭＳ Ｐゴシック" charset="0"/>
              </a:rPr>
              <a:t>Network knowledge representation originated in 1960s with psychologists and linguists</a:t>
            </a:r>
          </a:p>
          <a:p>
            <a:pPr eaLnBrk="1" hangingPunct="1"/>
            <a: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  <a:t>Observations of recall time for concepts</a:t>
            </a:r>
          </a:p>
          <a:p>
            <a:pPr eaLnBrk="1" hangingPunct="1"/>
            <a: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  <a:t>Closely related concepts were recalled faster than more distantly related</a:t>
            </a:r>
          </a:p>
          <a:p>
            <a:pPr eaLnBrk="1" hangingPunct="1">
              <a:buFontTx/>
              <a:buNone/>
            </a:pPr>
            <a:endParaRPr lang="en-US" sz="1700">
              <a:latin typeface="Georgia" charset="0"/>
              <a:ea typeface="ＭＳ Ｐゴシック" charset="0"/>
              <a:cs typeface="ＭＳ Ｐゴシック" charset="0"/>
            </a:endParaRPr>
          </a:p>
          <a:p>
            <a:pPr eaLnBrk="1" hangingPunct="1">
              <a:buFontTx/>
              <a:buNone/>
            </a:pPr>
            <a:endParaRPr lang="en-US" sz="1700">
              <a:latin typeface="Georgia" charset="0"/>
              <a:ea typeface="ＭＳ Ｐゴシック" charset="0"/>
              <a:cs typeface="ＭＳ Ｐゴシック" charset="0"/>
            </a:endParaRPr>
          </a:p>
          <a:p>
            <a:pPr eaLnBrk="1" hangingPunct="1">
              <a:buFontTx/>
              <a:buNone/>
            </a:pPr>
            <a:endParaRPr lang="en-US" sz="1700">
              <a:latin typeface="Georgia" charset="0"/>
              <a:ea typeface="ＭＳ Ｐゴシック" charset="0"/>
              <a:cs typeface="ＭＳ Ｐゴシック" charset="0"/>
            </a:endParaRPr>
          </a:p>
          <a:p>
            <a:pPr eaLnBrk="1" hangingPunct="1">
              <a:buFontTx/>
              <a:buNone/>
            </a:pPr>
            <a:r>
              <a:rPr lang="en-US" sz="1700">
                <a:latin typeface="Georgia" charset="0"/>
                <a:ea typeface="ＭＳ Ｐゴシック" charset="0"/>
                <a:cs typeface="ＭＳ Ｐゴシック" charset="0"/>
              </a:rPr>
              <a:t>	A. Collins and M.R. Quillian (1969) Retrieval time from semantic memory, </a:t>
            </a:r>
            <a:r>
              <a:rPr lang="en-US" sz="1700" i="1">
                <a:latin typeface="Georgia" charset="0"/>
                <a:ea typeface="ＭＳ Ｐゴシック" charset="0"/>
                <a:cs typeface="ＭＳ Ｐゴシック" charset="0"/>
              </a:rPr>
              <a:t>Journal of Verbal Learning and Verbal Behaviour</a:t>
            </a:r>
            <a:r>
              <a:rPr lang="en-US" sz="1700">
                <a:latin typeface="Georgia" charset="0"/>
                <a:ea typeface="ＭＳ Ｐゴシック" charset="0"/>
                <a:cs typeface="ＭＳ Ｐゴシック" charset="0"/>
              </a:rPr>
              <a:t> *:240-247</a:t>
            </a:r>
            <a:endParaRPr lang="en-US" sz="1800">
              <a:latin typeface="Georgia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Scripts</a:t>
            </a:r>
          </a:p>
        </p:txBody>
      </p:sp>
      <p:sp>
        <p:nvSpPr>
          <p:cNvPr id="7475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  <a:t>Knowledge representation scheme describing a stereotypical sequence of events, and goals and plans of actors concerned</a:t>
            </a:r>
          </a:p>
          <a:p>
            <a:pPr eaLnBrk="1" hangingPunct="1"/>
            <a: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  <a:t>Expectation-driven programming</a:t>
            </a:r>
          </a:p>
          <a:p>
            <a:pPr eaLnBrk="1" hangingPunct="1"/>
            <a: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  <a:t>Allows inference about implicit cause and effect relationships when interpreting situations</a:t>
            </a:r>
          </a:p>
          <a:p>
            <a:pPr eaLnBrk="1" hangingPunct="1"/>
            <a: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  <a:t>Builds on Conceptual Dependency Theory</a:t>
            </a:r>
          </a:p>
          <a:p>
            <a:pPr eaLnBrk="1" hangingPunct="1"/>
            <a:endParaRPr lang="en-US" sz="2000">
              <a:latin typeface="Georgia" charset="0"/>
              <a:ea typeface="ＭＳ Ｐゴシック" charset="0"/>
              <a:cs typeface="ＭＳ Ｐゴシック" charset="0"/>
            </a:endParaRPr>
          </a:p>
          <a:p>
            <a:pPr eaLnBrk="1" hangingPunct="1">
              <a:buFontTx/>
              <a:buNone/>
            </a:pPr>
            <a: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  <a:t>	R.C. Schank and R. Abelson (1977) Scripts, Plans, Goals and Understanding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Script Elements</a:t>
            </a:r>
          </a:p>
        </p:txBody>
      </p:sp>
      <p:sp>
        <p:nvSpPr>
          <p:cNvPr id="7680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  <a:t>Entry Conditions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>
                <a:latin typeface="Georgia" charset="0"/>
                <a:ea typeface="ＭＳ Ｐゴシック" charset="0"/>
              </a:rPr>
              <a:t>What are the descriptors of the world that must be true for the script to be called?</a:t>
            </a:r>
          </a:p>
          <a:p>
            <a:pPr eaLnBrk="1" hangingPunct="1">
              <a:lnSpc>
                <a:spcPct val="90000"/>
              </a:lnSpc>
            </a:pPr>
            <a: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  <a:t>Props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>
                <a:latin typeface="Georgia" charset="0"/>
                <a:ea typeface="ＭＳ Ｐゴシック" charset="0"/>
              </a:rPr>
              <a:t>What objects make up the content of the script?</a:t>
            </a:r>
          </a:p>
          <a:p>
            <a:pPr eaLnBrk="1" hangingPunct="1">
              <a:lnSpc>
                <a:spcPct val="90000"/>
              </a:lnSpc>
            </a:pPr>
            <a: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  <a:t>Roles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>
                <a:latin typeface="Georgia" charset="0"/>
                <a:ea typeface="ＭＳ Ｐゴシック" charset="0"/>
              </a:rPr>
              <a:t>What actions are performed by the participants in the script?</a:t>
            </a:r>
          </a:p>
          <a:p>
            <a:pPr eaLnBrk="1" hangingPunct="1">
              <a:lnSpc>
                <a:spcPct val="90000"/>
              </a:lnSpc>
            </a:pPr>
            <a: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  <a:t>Scenes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000">
                <a:latin typeface="Georgia" charset="0"/>
                <a:ea typeface="ＭＳ Ｐゴシック" charset="0"/>
              </a:rPr>
              <a:t>Temporal decomposition of script into meaningful episodes</a:t>
            </a:r>
          </a:p>
          <a:p>
            <a:pPr eaLnBrk="1" hangingPunct="1">
              <a:lnSpc>
                <a:spcPct val="90000"/>
              </a:lnSpc>
            </a:pPr>
            <a:r>
              <a:rPr lang="en-GB" sz="2000">
                <a:latin typeface="Georgia" charset="0"/>
                <a:ea typeface="ＭＳ Ｐゴシック" charset="0"/>
                <a:cs typeface="ＭＳ Ｐゴシック" charset="0"/>
              </a:rPr>
              <a:t>Results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000">
                <a:latin typeface="Georgia" charset="0"/>
                <a:ea typeface="ＭＳ Ｐゴシック" charset="0"/>
              </a:rPr>
              <a:t>What are the outcomes following termination of the script?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676400"/>
            <a:ext cx="4187825" cy="4419600"/>
          </a:xfrm>
        </p:spPr>
        <p:txBody>
          <a:bodyPr/>
          <a:lstStyle/>
          <a:p>
            <a:pPr defTabSz="1077913" eaLnBrk="1" hangingPunct="1">
              <a:lnSpc>
                <a:spcPct val="80000"/>
              </a:lnSpc>
              <a:buFontTx/>
              <a:buNone/>
            </a:pPr>
            <a:r>
              <a:rPr lang="en-GB" sz="1300">
                <a:latin typeface="Georgia" charset="0"/>
                <a:ea typeface="ＭＳ Ｐゴシック" charset="0"/>
                <a:cs typeface="ＭＳ Ｐゴシック" charset="0"/>
              </a:rPr>
              <a:t>Script:	RESTAURANT</a:t>
            </a:r>
          </a:p>
          <a:p>
            <a:pPr defTabSz="1077913" eaLnBrk="1" hangingPunct="1">
              <a:lnSpc>
                <a:spcPct val="80000"/>
              </a:lnSpc>
              <a:buFontTx/>
              <a:buNone/>
            </a:pPr>
            <a:r>
              <a:rPr lang="en-GB" sz="1300">
                <a:latin typeface="Georgia" charset="0"/>
                <a:ea typeface="ＭＳ Ｐゴシック" charset="0"/>
                <a:cs typeface="ＭＳ Ｐゴシック" charset="0"/>
              </a:rPr>
              <a:t>Props:	Tables</a:t>
            </a:r>
          </a:p>
          <a:p>
            <a:pPr defTabSz="1077913" eaLnBrk="1" hangingPunct="1">
              <a:lnSpc>
                <a:spcPct val="80000"/>
              </a:lnSpc>
              <a:buFontTx/>
              <a:buNone/>
            </a:pPr>
            <a:r>
              <a:rPr lang="en-GB" sz="1300">
                <a:latin typeface="Georgia" charset="0"/>
                <a:ea typeface="ＭＳ Ｐゴシック" charset="0"/>
                <a:cs typeface="ＭＳ Ｐゴシック" charset="0"/>
              </a:rPr>
              <a:t>		Menu</a:t>
            </a:r>
          </a:p>
          <a:p>
            <a:pPr defTabSz="1077913" eaLnBrk="1" hangingPunct="1">
              <a:lnSpc>
                <a:spcPct val="80000"/>
              </a:lnSpc>
              <a:buFontTx/>
              <a:buNone/>
            </a:pPr>
            <a:r>
              <a:rPr lang="en-GB" sz="1300">
                <a:latin typeface="Georgia" charset="0"/>
                <a:ea typeface="ＭＳ Ｐゴシック" charset="0"/>
                <a:cs typeface="ＭＳ Ｐゴシック" charset="0"/>
              </a:rPr>
              <a:t>		F = Food</a:t>
            </a:r>
          </a:p>
          <a:p>
            <a:pPr defTabSz="1077913" eaLnBrk="1" hangingPunct="1">
              <a:lnSpc>
                <a:spcPct val="80000"/>
              </a:lnSpc>
              <a:buFontTx/>
              <a:buNone/>
            </a:pPr>
            <a:r>
              <a:rPr lang="en-GB" sz="1300">
                <a:latin typeface="Georgia" charset="0"/>
                <a:ea typeface="ＭＳ Ｐゴシック" charset="0"/>
                <a:cs typeface="ＭＳ Ｐゴシック" charset="0"/>
              </a:rPr>
              <a:t>		Bill</a:t>
            </a:r>
          </a:p>
          <a:p>
            <a:pPr defTabSz="1077913" eaLnBrk="1" hangingPunct="1">
              <a:lnSpc>
                <a:spcPct val="80000"/>
              </a:lnSpc>
              <a:buFontTx/>
              <a:buNone/>
            </a:pPr>
            <a:r>
              <a:rPr lang="en-GB" sz="1300">
                <a:latin typeface="Georgia" charset="0"/>
                <a:ea typeface="ＭＳ Ｐゴシック" charset="0"/>
                <a:cs typeface="ＭＳ Ｐゴシック" charset="0"/>
              </a:rPr>
              <a:t>		Money</a:t>
            </a:r>
          </a:p>
          <a:p>
            <a:pPr defTabSz="1077913" eaLnBrk="1" hangingPunct="1">
              <a:lnSpc>
                <a:spcPct val="80000"/>
              </a:lnSpc>
              <a:buFontTx/>
              <a:buNone/>
            </a:pPr>
            <a:r>
              <a:rPr lang="en-GB" sz="1300">
                <a:latin typeface="Georgia" charset="0"/>
                <a:ea typeface="ＭＳ Ｐゴシック" charset="0"/>
                <a:cs typeface="ＭＳ Ｐゴシック" charset="0"/>
              </a:rPr>
              <a:t>Roles:	S = Customer</a:t>
            </a:r>
          </a:p>
          <a:p>
            <a:pPr defTabSz="1077913" eaLnBrk="1" hangingPunct="1">
              <a:lnSpc>
                <a:spcPct val="80000"/>
              </a:lnSpc>
              <a:buFontTx/>
              <a:buNone/>
            </a:pPr>
            <a:r>
              <a:rPr lang="en-GB" sz="1300">
                <a:latin typeface="Georgia" charset="0"/>
                <a:ea typeface="ＭＳ Ｐゴシック" charset="0"/>
                <a:cs typeface="ＭＳ Ｐゴシック" charset="0"/>
              </a:rPr>
              <a:t>		W = Waiter</a:t>
            </a:r>
          </a:p>
          <a:p>
            <a:pPr defTabSz="1077913" eaLnBrk="1" hangingPunct="1">
              <a:lnSpc>
                <a:spcPct val="80000"/>
              </a:lnSpc>
              <a:buFontTx/>
              <a:buNone/>
            </a:pPr>
            <a:r>
              <a:rPr lang="en-GB" sz="1300">
                <a:latin typeface="Georgia" charset="0"/>
                <a:ea typeface="ＭＳ Ｐゴシック" charset="0"/>
                <a:cs typeface="ＭＳ Ｐゴシック" charset="0"/>
              </a:rPr>
              <a:t>		C = Chef</a:t>
            </a:r>
          </a:p>
          <a:p>
            <a:pPr defTabSz="1077913" eaLnBrk="1" hangingPunct="1">
              <a:lnSpc>
                <a:spcPct val="80000"/>
              </a:lnSpc>
              <a:buFontTx/>
              <a:buNone/>
            </a:pPr>
            <a:r>
              <a:rPr lang="en-GB" sz="1300">
                <a:latin typeface="Georgia" charset="0"/>
                <a:ea typeface="ＭＳ Ｐゴシック" charset="0"/>
                <a:cs typeface="ＭＳ Ｐゴシック" charset="0"/>
              </a:rPr>
              <a:t>		M = Cashier</a:t>
            </a:r>
          </a:p>
          <a:p>
            <a:pPr defTabSz="1077913" eaLnBrk="1" hangingPunct="1">
              <a:lnSpc>
                <a:spcPct val="80000"/>
              </a:lnSpc>
              <a:buFontTx/>
              <a:buNone/>
            </a:pPr>
            <a:r>
              <a:rPr lang="en-GB" sz="1300">
                <a:latin typeface="Georgia" charset="0"/>
                <a:ea typeface="ＭＳ Ｐゴシック" charset="0"/>
                <a:cs typeface="ＭＳ Ｐゴシック" charset="0"/>
              </a:rPr>
              <a:t>		O = Owner</a:t>
            </a:r>
          </a:p>
          <a:p>
            <a:pPr defTabSz="1077913" eaLnBrk="1" hangingPunct="1">
              <a:lnSpc>
                <a:spcPct val="80000"/>
              </a:lnSpc>
              <a:buFontTx/>
              <a:buNone/>
            </a:pPr>
            <a:endParaRPr lang="en-GB" sz="1300">
              <a:latin typeface="Georgia" charset="0"/>
              <a:ea typeface="ＭＳ Ｐゴシック" charset="0"/>
              <a:cs typeface="ＭＳ Ｐゴシック" charset="0"/>
            </a:endParaRPr>
          </a:p>
          <a:p>
            <a:pPr defTabSz="1077913" eaLnBrk="1" hangingPunct="1">
              <a:lnSpc>
                <a:spcPct val="80000"/>
              </a:lnSpc>
              <a:buFontTx/>
              <a:buNone/>
            </a:pPr>
            <a:r>
              <a:rPr lang="en-GB" sz="1300">
                <a:latin typeface="Georgia" charset="0"/>
                <a:ea typeface="ＭＳ Ｐゴシック" charset="0"/>
                <a:cs typeface="ＭＳ Ｐゴシック" charset="0"/>
              </a:rPr>
              <a:t>Entry conditions:</a:t>
            </a:r>
          </a:p>
          <a:p>
            <a:pPr defTabSz="1077913" eaLnBrk="1" hangingPunct="1">
              <a:lnSpc>
                <a:spcPct val="80000"/>
              </a:lnSpc>
              <a:buFontTx/>
              <a:buNone/>
            </a:pPr>
            <a:r>
              <a:rPr lang="en-GB" sz="1300">
                <a:latin typeface="Georgia" charset="0"/>
                <a:ea typeface="ＭＳ Ｐゴシック" charset="0"/>
                <a:cs typeface="ＭＳ Ｐゴシック" charset="0"/>
              </a:rPr>
              <a:t>		S is hungry</a:t>
            </a:r>
          </a:p>
          <a:p>
            <a:pPr defTabSz="1077913" eaLnBrk="1" hangingPunct="1">
              <a:lnSpc>
                <a:spcPct val="80000"/>
              </a:lnSpc>
              <a:buFontTx/>
              <a:buNone/>
            </a:pPr>
            <a:r>
              <a:rPr lang="en-GB" sz="1300">
                <a:latin typeface="Georgia" charset="0"/>
                <a:ea typeface="ＭＳ Ｐゴシック" charset="0"/>
                <a:cs typeface="ＭＳ Ｐゴシック" charset="0"/>
              </a:rPr>
              <a:t>		S has money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651375" y="1676400"/>
            <a:ext cx="4187825" cy="4419600"/>
          </a:xfrm>
        </p:spPr>
        <p:txBody>
          <a:bodyPr/>
          <a:lstStyle/>
          <a:p>
            <a:pPr defTabSz="1077913" eaLnBrk="1" hangingPunct="1">
              <a:lnSpc>
                <a:spcPct val="80000"/>
              </a:lnSpc>
              <a:buFontTx/>
              <a:buNone/>
            </a:pPr>
            <a:r>
              <a:rPr lang="en-GB" sz="1300">
                <a:latin typeface="Georgia" charset="0"/>
                <a:ea typeface="ＭＳ Ｐゴシック" charset="0"/>
                <a:cs typeface="ＭＳ Ｐゴシック" charset="0"/>
              </a:rPr>
              <a:t>Results:</a:t>
            </a:r>
          </a:p>
          <a:p>
            <a:pPr defTabSz="1077913" eaLnBrk="1" hangingPunct="1">
              <a:lnSpc>
                <a:spcPct val="80000"/>
              </a:lnSpc>
              <a:buFontTx/>
              <a:buNone/>
            </a:pPr>
            <a:r>
              <a:rPr lang="en-GB" sz="1300">
                <a:latin typeface="Georgia" charset="0"/>
                <a:ea typeface="ＭＳ Ｐゴシック" charset="0"/>
                <a:cs typeface="ＭＳ Ｐゴシック" charset="0"/>
              </a:rPr>
              <a:t>		S has less money</a:t>
            </a:r>
          </a:p>
          <a:p>
            <a:pPr defTabSz="1077913" eaLnBrk="1" hangingPunct="1">
              <a:lnSpc>
                <a:spcPct val="80000"/>
              </a:lnSpc>
              <a:buFontTx/>
              <a:buNone/>
            </a:pPr>
            <a:r>
              <a:rPr lang="en-GB" sz="1300">
                <a:latin typeface="Georgia" charset="0"/>
                <a:ea typeface="ＭＳ Ｐゴシック" charset="0"/>
                <a:cs typeface="ＭＳ Ｐゴシック" charset="0"/>
              </a:rPr>
              <a:t>		O has more money</a:t>
            </a:r>
          </a:p>
          <a:p>
            <a:pPr defTabSz="1077913" eaLnBrk="1" hangingPunct="1">
              <a:lnSpc>
                <a:spcPct val="80000"/>
              </a:lnSpc>
              <a:buFontTx/>
              <a:buNone/>
            </a:pPr>
            <a:r>
              <a:rPr lang="en-GB" sz="1300">
                <a:latin typeface="Georgia" charset="0"/>
                <a:ea typeface="ＭＳ Ｐゴシック" charset="0"/>
                <a:cs typeface="ＭＳ Ｐゴシック" charset="0"/>
              </a:rPr>
              <a:t>		S is not hungry</a:t>
            </a:r>
          </a:p>
          <a:p>
            <a:pPr defTabSz="1077913" eaLnBrk="1" hangingPunct="1">
              <a:lnSpc>
                <a:spcPct val="80000"/>
              </a:lnSpc>
              <a:buFontTx/>
              <a:buNone/>
            </a:pPr>
            <a:r>
              <a:rPr lang="en-GB" sz="1300">
                <a:latin typeface="Georgia" charset="0"/>
                <a:ea typeface="ＭＳ Ｐゴシック" charset="0"/>
                <a:cs typeface="ＭＳ Ｐゴシック" charset="0"/>
              </a:rPr>
              <a:t>		S is pleased (optional)</a:t>
            </a:r>
          </a:p>
          <a:p>
            <a:pPr defTabSz="1077913" eaLnBrk="1" hangingPunct="1">
              <a:lnSpc>
                <a:spcPct val="80000"/>
              </a:lnSpc>
              <a:buFontTx/>
              <a:buNone/>
            </a:pPr>
            <a:endParaRPr lang="en-GB" sz="1300">
              <a:latin typeface="Georgia" charset="0"/>
              <a:ea typeface="ＭＳ Ｐゴシック" charset="0"/>
              <a:cs typeface="ＭＳ Ｐゴシック" charset="0"/>
            </a:endParaRPr>
          </a:p>
          <a:p>
            <a:pPr defTabSz="1077913" eaLnBrk="1" hangingPunct="1">
              <a:lnSpc>
                <a:spcPct val="80000"/>
              </a:lnSpc>
              <a:buFontTx/>
              <a:buNone/>
            </a:pPr>
            <a:r>
              <a:rPr lang="en-GB" sz="1300">
                <a:latin typeface="Georgia" charset="0"/>
                <a:ea typeface="ＭＳ Ｐゴシック" charset="0"/>
                <a:cs typeface="ＭＳ Ｐゴシック" charset="0"/>
              </a:rPr>
              <a:t>Scenes:</a:t>
            </a:r>
          </a:p>
          <a:p>
            <a:pPr defTabSz="1077913" eaLnBrk="1" hangingPunct="1">
              <a:lnSpc>
                <a:spcPct val="80000"/>
              </a:lnSpc>
              <a:buFontTx/>
              <a:buNone/>
            </a:pPr>
            <a:r>
              <a:rPr lang="en-GB" sz="1300">
                <a:latin typeface="Georgia" charset="0"/>
                <a:ea typeface="ＭＳ Ｐゴシック" charset="0"/>
                <a:cs typeface="ＭＳ Ｐゴシック" charset="0"/>
              </a:rPr>
              <a:t>		Entering</a:t>
            </a:r>
          </a:p>
          <a:p>
            <a:pPr defTabSz="1077913" eaLnBrk="1" hangingPunct="1">
              <a:lnSpc>
                <a:spcPct val="80000"/>
              </a:lnSpc>
              <a:buFontTx/>
              <a:buNone/>
            </a:pPr>
            <a:r>
              <a:rPr lang="en-GB" sz="1300">
                <a:latin typeface="Georgia" charset="0"/>
                <a:ea typeface="ＭＳ Ｐゴシック" charset="0"/>
                <a:cs typeface="ＭＳ Ｐゴシック" charset="0"/>
              </a:rPr>
              <a:t>		Ordering</a:t>
            </a:r>
          </a:p>
          <a:p>
            <a:pPr defTabSz="1077913" eaLnBrk="1" hangingPunct="1">
              <a:lnSpc>
                <a:spcPct val="80000"/>
              </a:lnSpc>
              <a:buFontTx/>
              <a:buNone/>
            </a:pPr>
            <a:r>
              <a:rPr lang="en-GB" sz="1300">
                <a:latin typeface="Georgia" charset="0"/>
                <a:ea typeface="ＭＳ Ｐゴシック" charset="0"/>
                <a:cs typeface="ＭＳ Ｐゴシック" charset="0"/>
              </a:rPr>
              <a:t>		Eating</a:t>
            </a:r>
          </a:p>
          <a:p>
            <a:pPr defTabSz="1077913" eaLnBrk="1" hangingPunct="1">
              <a:lnSpc>
                <a:spcPct val="80000"/>
              </a:lnSpc>
              <a:buFontTx/>
              <a:buNone/>
            </a:pPr>
            <a:r>
              <a:rPr lang="en-GB" sz="1300">
                <a:latin typeface="Georgia" charset="0"/>
                <a:ea typeface="ＭＳ Ｐゴシック" charset="0"/>
                <a:cs typeface="ＭＳ Ｐゴシック" charset="0"/>
              </a:rPr>
              <a:t>		Exiting</a:t>
            </a:r>
          </a:p>
          <a:p>
            <a:pPr defTabSz="1077913" eaLnBrk="1" hangingPunct="1">
              <a:lnSpc>
                <a:spcPct val="80000"/>
              </a:lnSpc>
              <a:buFontTx/>
              <a:buNone/>
            </a:pPr>
            <a:r>
              <a:rPr lang="en-GB" sz="1300">
                <a:latin typeface="Georgia" charset="0"/>
                <a:ea typeface="ＭＳ Ｐゴシック" charset="0"/>
                <a:cs typeface="ＭＳ Ｐゴシック" charset="0"/>
              </a:rPr>
              <a:t>		</a:t>
            </a:r>
          </a:p>
          <a:p>
            <a:pPr defTabSz="1077913" eaLnBrk="1" hangingPunct="1">
              <a:lnSpc>
                <a:spcPct val="80000"/>
              </a:lnSpc>
              <a:buFontTx/>
              <a:buNone/>
            </a:pPr>
            <a:r>
              <a:rPr lang="en-GB" sz="1200">
                <a:latin typeface="Georgia" charset="0"/>
                <a:ea typeface="ＭＳ Ｐゴシック" charset="0"/>
                <a:cs typeface="ＭＳ Ｐゴシック" charset="0"/>
              </a:rPr>
              <a:t>	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620713"/>
            <a:ext cx="8229600" cy="551021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sz="1300">
                <a:latin typeface="Georgia" charset="0"/>
                <a:ea typeface="ＭＳ Ｐゴシック" charset="0"/>
                <a:cs typeface="ＭＳ Ｐゴシック" charset="0"/>
              </a:rPr>
              <a:t>Scene 1: Entering		S PTRANS S into restaurant</a:t>
            </a:r>
          </a:p>
          <a:p>
            <a:pPr eaLnBrk="1" hangingPunct="1">
              <a:buFontTx/>
              <a:buNone/>
            </a:pPr>
            <a:r>
              <a:rPr lang="en-GB" sz="1300">
                <a:latin typeface="Georgia" charset="0"/>
                <a:ea typeface="ＭＳ Ｐゴシック" charset="0"/>
                <a:cs typeface="ＭＳ Ｐゴシック" charset="0"/>
              </a:rPr>
              <a:t>				A ATTEND eyes to tables</a:t>
            </a:r>
          </a:p>
          <a:p>
            <a:pPr eaLnBrk="1" hangingPunct="1">
              <a:buFontTx/>
              <a:buNone/>
            </a:pPr>
            <a:r>
              <a:rPr lang="en-GB" sz="1300">
                <a:latin typeface="Georgia" charset="0"/>
                <a:ea typeface="ＭＳ Ｐゴシック" charset="0"/>
                <a:cs typeface="ＭＳ Ｐゴシック" charset="0"/>
              </a:rPr>
              <a:t>				S MBUILD where to sit</a:t>
            </a:r>
          </a:p>
          <a:p>
            <a:pPr eaLnBrk="1" hangingPunct="1">
              <a:buFontTx/>
              <a:buNone/>
            </a:pPr>
            <a:r>
              <a:rPr lang="en-GB" sz="1300">
                <a:latin typeface="Georgia" charset="0"/>
                <a:ea typeface="ＭＳ Ｐゴシック" charset="0"/>
                <a:cs typeface="ＭＳ Ｐゴシック" charset="0"/>
              </a:rPr>
              <a:t>				S PTRANS S to table</a:t>
            </a:r>
          </a:p>
          <a:p>
            <a:pPr eaLnBrk="1" hangingPunct="1">
              <a:buFontTx/>
              <a:buNone/>
            </a:pPr>
            <a:r>
              <a:rPr lang="en-GB" sz="1300">
                <a:latin typeface="Georgia" charset="0"/>
                <a:ea typeface="ＭＳ Ｐゴシック" charset="0"/>
                <a:cs typeface="ＭＳ Ｐゴシック" charset="0"/>
              </a:rPr>
              <a:t>				S MOVE S to sitting position</a:t>
            </a:r>
          </a:p>
          <a:p>
            <a:pPr eaLnBrk="1" hangingPunct="1">
              <a:buFontTx/>
              <a:buNone/>
            </a:pPr>
            <a:endParaRPr lang="en-GB" sz="1300">
              <a:latin typeface="Georgia" charset="0"/>
              <a:ea typeface="ＭＳ Ｐゴシック" charset="0"/>
              <a:cs typeface="ＭＳ Ｐゴシック" charset="0"/>
            </a:endParaRPr>
          </a:p>
          <a:p>
            <a:pPr eaLnBrk="1" hangingPunct="1">
              <a:buFontTx/>
              <a:buNone/>
            </a:pPr>
            <a:r>
              <a:rPr lang="en-GB" sz="1300">
                <a:latin typeface="Georgia" charset="0"/>
                <a:ea typeface="ＭＳ Ｐゴシック" charset="0"/>
                <a:cs typeface="ＭＳ Ｐゴシック" charset="0"/>
              </a:rPr>
              <a:t>Scene 2: Ordering	(Menu on table)</a:t>
            </a:r>
          </a:p>
          <a:p>
            <a:pPr eaLnBrk="1" hangingPunct="1">
              <a:buFontTx/>
              <a:buNone/>
            </a:pPr>
            <a:r>
              <a:rPr lang="en-GB" sz="1300">
                <a:latin typeface="Georgia" charset="0"/>
                <a:ea typeface="ＭＳ Ｐゴシック" charset="0"/>
                <a:cs typeface="ＭＳ Ｐゴシック" charset="0"/>
              </a:rPr>
              <a:t>				S PTRANS menu to S</a:t>
            </a:r>
          </a:p>
          <a:p>
            <a:pPr eaLnBrk="1" hangingPunct="1">
              <a:buFontTx/>
              <a:buNone/>
            </a:pPr>
            <a:r>
              <a:rPr lang="en-GB" sz="1300">
                <a:latin typeface="Georgia" charset="0"/>
                <a:ea typeface="ＭＳ Ｐゴシック" charset="0"/>
                <a:cs typeface="ＭＳ Ｐゴシック" charset="0"/>
              </a:rPr>
              <a:t>				S MTRANS food list to CP(S)</a:t>
            </a:r>
          </a:p>
          <a:p>
            <a:pPr eaLnBrk="1" hangingPunct="1">
              <a:buFontTx/>
              <a:buNone/>
            </a:pPr>
            <a:r>
              <a:rPr lang="en-GB" sz="1300">
                <a:latin typeface="Georgia" charset="0"/>
                <a:ea typeface="ＭＳ Ｐゴシック" charset="0"/>
                <a:cs typeface="ＭＳ Ｐゴシック" charset="0"/>
              </a:rPr>
              <a:t>				S MBUILD choice of F</a:t>
            </a:r>
          </a:p>
          <a:p>
            <a:pPr eaLnBrk="1" hangingPunct="1">
              <a:buFontTx/>
              <a:buNone/>
            </a:pPr>
            <a:r>
              <a:rPr lang="en-GB" sz="1300">
                <a:latin typeface="Georgia" charset="0"/>
                <a:ea typeface="ＭＳ Ｐゴシック" charset="0"/>
                <a:cs typeface="ＭＳ Ｐゴシック" charset="0"/>
              </a:rPr>
              <a:t>				S MTRANS signal to W</a:t>
            </a:r>
          </a:p>
          <a:p>
            <a:pPr eaLnBrk="1" hangingPunct="1">
              <a:buFontTx/>
              <a:buNone/>
            </a:pPr>
            <a:r>
              <a:rPr lang="en-GB" sz="1300">
                <a:latin typeface="Georgia" charset="0"/>
                <a:ea typeface="ＭＳ Ｐゴシック" charset="0"/>
                <a:cs typeface="ＭＳ Ｐゴシック" charset="0"/>
              </a:rPr>
              <a:t>				W PTRANS W to table</a:t>
            </a:r>
          </a:p>
          <a:p>
            <a:pPr eaLnBrk="1" hangingPunct="1">
              <a:buFontTx/>
              <a:buNone/>
            </a:pPr>
            <a:r>
              <a:rPr lang="en-GB" sz="1300">
                <a:latin typeface="Georgia" charset="0"/>
                <a:ea typeface="ＭＳ Ｐゴシック" charset="0"/>
                <a:cs typeface="ＭＳ Ｐゴシック" charset="0"/>
              </a:rPr>
              <a:t>				S MTRANS ‘I want F’ to W</a:t>
            </a:r>
          </a:p>
          <a:p>
            <a:pPr eaLnBrk="1" hangingPunct="1">
              <a:buFontTx/>
              <a:buNone/>
            </a:pPr>
            <a:r>
              <a:rPr lang="en-GB" sz="1300">
                <a:latin typeface="Georgia" charset="0"/>
                <a:ea typeface="ＭＳ Ｐゴシック" charset="0"/>
                <a:cs typeface="ＭＳ Ｐゴシック" charset="0"/>
              </a:rPr>
              <a:t>				W PTRANS W to C</a:t>
            </a:r>
          </a:p>
          <a:p>
            <a:pPr eaLnBrk="1" hangingPunct="1">
              <a:buFontTx/>
              <a:buNone/>
            </a:pPr>
            <a:r>
              <a:rPr lang="en-GB" sz="1300">
                <a:latin typeface="Georgia" charset="0"/>
                <a:ea typeface="ＭＳ Ｐゴシック" charset="0"/>
                <a:cs typeface="ＭＳ Ｐゴシック" charset="0"/>
              </a:rPr>
              <a:t>				W MTRANS (ATRANS F) to C</a:t>
            </a:r>
          </a:p>
          <a:p>
            <a:pPr eaLnBrk="1" hangingPunct="1">
              <a:buFontTx/>
              <a:buNone/>
            </a:pPr>
            <a:r>
              <a:rPr lang="en-GB" sz="1300">
                <a:latin typeface="Georgia" charset="0"/>
                <a:ea typeface="ＭＳ Ｐゴシック" charset="0"/>
                <a:cs typeface="ＭＳ Ｐゴシック" charset="0"/>
              </a:rPr>
              <a:t>				C DO (prepare F script)</a:t>
            </a:r>
          </a:p>
          <a:p>
            <a:pPr eaLnBrk="1" hangingPunct="1">
              <a:buFontTx/>
              <a:buNone/>
            </a:pPr>
            <a:r>
              <a:rPr lang="en-GB" sz="1300">
                <a:latin typeface="Georgia" charset="0"/>
                <a:ea typeface="ＭＳ Ｐゴシック" charset="0"/>
                <a:cs typeface="ＭＳ Ｐゴシック" charset="0"/>
              </a:rPr>
              <a:t>				…</a:t>
            </a:r>
          </a:p>
          <a:p>
            <a:pPr eaLnBrk="1" hangingPunct="1">
              <a:buFontTx/>
              <a:buNone/>
            </a:pPr>
            <a:r>
              <a:rPr lang="en-GB" sz="1300">
                <a:latin typeface="Georgia" charset="0"/>
                <a:ea typeface="ＭＳ Ｐゴシック" charset="0"/>
                <a:cs typeface="ＭＳ Ｐゴシック" charset="0"/>
              </a:rPr>
              <a:t>	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Scripts and Natural Language Understanding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  <a:t>Scripts are used to organise a knowledge base in terms of the situations that are to be understood</a:t>
            </a:r>
          </a:p>
          <a:p>
            <a:pPr eaLnBrk="1" hangingPunct="1"/>
            <a:r>
              <a:rPr lang="ja-JP" altLang="en-US" sz="2000">
                <a:latin typeface="Georgia" charset="0"/>
                <a:ea typeface="ＭＳ Ｐゴシック" charset="0"/>
                <a:cs typeface="ＭＳ Ｐゴシック" charset="0"/>
              </a:rPr>
              <a:t>“</a:t>
            </a:r>
            <a: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  <a:t>Jack went to a restaurant. He decided to order steak. He sat there and waited for a long time. Finally, he got angry and left</a:t>
            </a:r>
            <a:r>
              <a:rPr lang="ja-JP" altLang="en-US" sz="2000">
                <a:latin typeface="Georgia" charset="0"/>
                <a:ea typeface="ＭＳ Ｐゴシック" charset="0"/>
                <a:cs typeface="ＭＳ Ｐゴシック" charset="0"/>
              </a:rPr>
              <a:t>”</a:t>
            </a:r>
            <a:endParaRPr lang="en-US" sz="2000">
              <a:latin typeface="Georgia" charset="0"/>
              <a:ea typeface="ＭＳ Ｐゴシック" charset="0"/>
              <a:cs typeface="ＭＳ Ｐゴシック" charset="0"/>
            </a:endParaRPr>
          </a:p>
          <a:p>
            <a:pPr marL="692150" lvl="1" indent="-347663" eaLnBrk="1" hangingPunct="1"/>
            <a:r>
              <a:rPr lang="en-US" sz="2000">
                <a:latin typeface="Georgia" charset="0"/>
                <a:ea typeface="ＭＳ Ｐゴシック" charset="0"/>
              </a:rPr>
              <a:t>What was Jack waiting for?</a:t>
            </a:r>
          </a:p>
          <a:p>
            <a:pPr marL="692150" lvl="1" indent="-347663" eaLnBrk="1" hangingPunct="1"/>
            <a:r>
              <a:rPr lang="en-US" sz="2000">
                <a:latin typeface="Georgia" charset="0"/>
                <a:ea typeface="ＭＳ Ｐゴシック" charset="0"/>
              </a:rPr>
              <a:t>Why did he get angry?</a:t>
            </a:r>
          </a:p>
          <a:p>
            <a:pPr eaLnBrk="1" hangingPunct="1"/>
            <a: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  <a:t>Effective in limited domains, can be inflexible in more general domains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Production Rules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GB">
              <a:latin typeface="Georgia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Production Rules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Condition-Action Pairs</a:t>
            </a:r>
          </a:p>
          <a:p>
            <a:pPr lvl="1" eaLnBrk="1" hangingPunct="1"/>
            <a:r>
              <a:rPr lang="en-GB">
                <a:latin typeface="Georgia" charset="0"/>
                <a:ea typeface="ＭＳ Ｐゴシック" charset="0"/>
              </a:rPr>
              <a:t>IF this condition (or premise or antecedent) occurs,</a:t>
            </a:r>
            <a:br>
              <a:rPr lang="en-GB">
                <a:latin typeface="Georgia" charset="0"/>
                <a:ea typeface="ＭＳ Ｐゴシック" charset="0"/>
              </a:rPr>
            </a:br>
            <a:r>
              <a:rPr lang="en-GB">
                <a:latin typeface="Georgia" charset="0"/>
                <a:ea typeface="ＭＳ Ｐゴシック" charset="0"/>
              </a:rPr>
              <a:t>THEN some action (or result, or conclusion, or consequence) will (or should) occur</a:t>
            </a:r>
          </a:p>
          <a:p>
            <a:pPr lvl="1" eaLnBrk="1" hangingPunct="1"/>
            <a:r>
              <a:rPr lang="en-GB">
                <a:latin typeface="Georgia" charset="0"/>
                <a:ea typeface="ＭＳ Ｐゴシック" charset="0"/>
              </a:rPr>
              <a:t>IF the traffic light is red AND you have stopped, THEN a right turn is OK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Production Rules</a:t>
            </a:r>
          </a:p>
        </p:txBody>
      </p:sp>
      <p:sp>
        <p:nvSpPr>
          <p:cNvPr id="10137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Each production rule in a knowledge base represents an autonomous chunk of expertise</a:t>
            </a:r>
          </a:p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When combined and fed to the inference engine, the set of rules behaves synergistically</a:t>
            </a:r>
          </a:p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Rules can be viewed as a simulation of the cognitive behaviour of human experts</a:t>
            </a:r>
          </a:p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Rules represent a model of actual human behaviour</a:t>
            </a:r>
          </a:p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Predominant technique used in expert systems, often in conjunction with frames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Forms of Rules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IF premise, THEN conclusion</a:t>
            </a:r>
          </a:p>
          <a:p>
            <a:pPr lvl="1" eaLnBrk="1" hangingPunct="1"/>
            <a:r>
              <a:rPr lang="en-GB">
                <a:latin typeface="Georgia" charset="0"/>
                <a:ea typeface="ＭＳ Ｐゴシック" charset="0"/>
              </a:rPr>
              <a:t>IF your income is high, THEN your chance of being audited by the Inland Revenue is high</a:t>
            </a:r>
          </a:p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Conclusion, IF premise</a:t>
            </a:r>
          </a:p>
          <a:p>
            <a:pPr lvl="1" eaLnBrk="1" hangingPunct="1"/>
            <a:r>
              <a:rPr lang="en-GB">
                <a:latin typeface="Georgia" charset="0"/>
                <a:ea typeface="ＭＳ Ｐゴシック" charset="0"/>
              </a:rPr>
              <a:t>Your chance of being audited is high, IF your income is high</a:t>
            </a:r>
          </a:p>
          <a:p>
            <a:pPr eaLnBrk="1" hangingPunct="1"/>
            <a:endParaRPr lang="en-GB">
              <a:latin typeface="Georgia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Forms of Rules</a:t>
            </a:r>
          </a:p>
        </p:txBody>
      </p:sp>
      <p:sp>
        <p:nvSpPr>
          <p:cNvPr id="10547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04800" y="1676400"/>
            <a:ext cx="85344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Inclusion of ELSE</a:t>
            </a:r>
          </a:p>
          <a:p>
            <a:pPr lvl="1" eaLnBrk="1" hangingPunct="1">
              <a:lnSpc>
                <a:spcPct val="90000"/>
              </a:lnSpc>
            </a:pPr>
            <a:r>
              <a:rPr lang="en-GB">
                <a:latin typeface="Georgia" charset="0"/>
                <a:ea typeface="ＭＳ Ｐゴシック" charset="0"/>
              </a:rPr>
              <a:t>IF your income is high, OR your deductions are unusual, THEN your chance of being audited is high, OR ELSE your chance of being audited is low</a:t>
            </a:r>
          </a:p>
          <a:p>
            <a:pPr eaLnBrk="1" hangingPunct="1">
              <a:lnSpc>
                <a:spcPct val="90000"/>
              </a:lnSpc>
            </a:pPr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More complex rules</a:t>
            </a:r>
          </a:p>
          <a:p>
            <a:pPr lvl="1" eaLnBrk="1" hangingPunct="1">
              <a:lnSpc>
                <a:spcPct val="90000"/>
              </a:lnSpc>
            </a:pPr>
            <a:r>
              <a:rPr lang="en-GB">
                <a:latin typeface="Georgia" charset="0"/>
                <a:ea typeface="ＭＳ Ｐゴシック" charset="0"/>
              </a:rPr>
              <a:t>IF credit rating is high AND salary is more than £30,000, OR assets are more than £75,000, AND pay history is not "poor," </a:t>
            </a:r>
            <a:br>
              <a:rPr lang="en-GB">
                <a:latin typeface="Georgia" charset="0"/>
                <a:ea typeface="ＭＳ Ｐゴシック" charset="0"/>
              </a:rPr>
            </a:br>
            <a:r>
              <a:rPr lang="en-GB">
                <a:latin typeface="Georgia" charset="0"/>
                <a:ea typeface="ＭＳ Ｐゴシック" charset="0"/>
              </a:rPr>
              <a:t>THEN approve a loan up to £10,000, and list the loan in category "B.”</a:t>
            </a:r>
          </a:p>
          <a:p>
            <a:pPr eaLnBrk="1" hangingPunct="1">
              <a:lnSpc>
                <a:spcPct val="90000"/>
              </a:lnSpc>
            </a:pPr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Action part may have more information: THEN "approve the loan" and "refer to an agent"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Semantic Networks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z="2000">
                <a:latin typeface="Georgia" charset="0"/>
                <a:ea typeface="ＭＳ Ｐゴシック" charset="0"/>
                <a:cs typeface="ＭＳ Ｐゴシック" charset="0"/>
              </a:rPr>
              <a:t>A semantic network is a structure for representing knowledge as a pattern of interconnected nodes and arcs</a:t>
            </a:r>
          </a:p>
          <a:p>
            <a:pPr eaLnBrk="1" hangingPunct="1"/>
            <a:r>
              <a:rPr lang="en-GB" sz="2000">
                <a:latin typeface="Georgia" charset="0"/>
                <a:ea typeface="ＭＳ Ｐゴシック" charset="0"/>
                <a:cs typeface="ＭＳ Ｐゴシック" charset="0"/>
              </a:rPr>
              <a:t>Nodes in the net represent concepts of entities, attributes, events, values</a:t>
            </a:r>
          </a:p>
          <a:p>
            <a:pPr eaLnBrk="1" hangingPunct="1"/>
            <a:r>
              <a:rPr lang="en-GB" sz="2000">
                <a:latin typeface="Georgia" charset="0"/>
                <a:ea typeface="ＭＳ Ｐゴシック" charset="0"/>
                <a:cs typeface="ＭＳ Ｐゴシック" charset="0"/>
              </a:rPr>
              <a:t>Arcs in the network represent relationships that hold between the concepts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3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Characteristics of Rules</a:t>
            </a:r>
          </a:p>
        </p:txBody>
      </p:sp>
      <p:graphicFrame>
        <p:nvGraphicFramePr>
          <p:cNvPr id="97317" name="Group 37"/>
          <p:cNvGraphicFramePr>
            <a:graphicFrameLocks noGrp="1"/>
          </p:cNvGraphicFramePr>
          <p:nvPr>
            <p:ph type="tbl" idx="1"/>
          </p:nvPr>
        </p:nvGraphicFramePr>
        <p:xfrm>
          <a:off x="304800" y="1676400"/>
          <a:ext cx="8534400" cy="4038600"/>
        </p:xfrm>
        <a:graphic>
          <a:graphicData uri="http://schemas.openxmlformats.org/drawingml/2006/table">
            <a:tbl>
              <a:tblPr/>
              <a:tblGrid>
                <a:gridCol w="1643063"/>
                <a:gridCol w="3290887"/>
                <a:gridCol w="3600450"/>
              </a:tblGrid>
              <a:tr h="403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First Part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Second Part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599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Names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Premise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Antecedent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Situation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IF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Conclusion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Consequence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Action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THEN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699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Nature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Conditions, similar to declarative knowledge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Resolutions, similar to procedural knowledge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459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Size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Can have many IFs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Usually only one conclusion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4655">
                <a:tc row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Statement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AND statements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All conditions must be true for a conclusion to be true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30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OR statements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If any condition is true, the conclusion is true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Rule-based Inference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Production rules are typically used as part of a </a:t>
            </a:r>
            <a:r>
              <a:rPr lang="en-GB" i="1">
                <a:latin typeface="Georgia" charset="0"/>
                <a:ea typeface="ＭＳ Ｐゴシック" charset="0"/>
                <a:cs typeface="ＭＳ Ｐゴシック" charset="0"/>
              </a:rPr>
              <a:t>production system</a:t>
            </a:r>
          </a:p>
          <a:p>
            <a:pPr eaLnBrk="1" hangingPunct="1">
              <a:lnSpc>
                <a:spcPct val="90000"/>
              </a:lnSpc>
            </a:pPr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Production systems provide pattern-directed control of the reasoning process</a:t>
            </a:r>
          </a:p>
          <a:p>
            <a:pPr eaLnBrk="1" hangingPunct="1">
              <a:lnSpc>
                <a:spcPct val="90000"/>
              </a:lnSpc>
            </a:pPr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Production systems have:</a:t>
            </a:r>
          </a:p>
          <a:p>
            <a:pPr lvl="1" eaLnBrk="1" hangingPunct="1">
              <a:lnSpc>
                <a:spcPct val="90000"/>
              </a:lnSpc>
            </a:pPr>
            <a:r>
              <a:rPr lang="en-GB">
                <a:latin typeface="Georgia" charset="0"/>
                <a:ea typeface="ＭＳ Ｐゴシック" charset="0"/>
              </a:rPr>
              <a:t>Productions: set of production rules</a:t>
            </a:r>
          </a:p>
          <a:p>
            <a:pPr lvl="1" eaLnBrk="1" hangingPunct="1">
              <a:lnSpc>
                <a:spcPct val="90000"/>
              </a:lnSpc>
            </a:pPr>
            <a:r>
              <a:rPr lang="en-GB">
                <a:latin typeface="Georgia" charset="0"/>
                <a:ea typeface="ＭＳ Ｐゴシック" charset="0"/>
              </a:rPr>
              <a:t>Working Memory (WM): description of current state of the world</a:t>
            </a:r>
          </a:p>
          <a:p>
            <a:pPr lvl="1" eaLnBrk="1" hangingPunct="1">
              <a:lnSpc>
                <a:spcPct val="90000"/>
              </a:lnSpc>
            </a:pPr>
            <a:r>
              <a:rPr lang="en-GB">
                <a:latin typeface="Georgia" charset="0"/>
                <a:ea typeface="ＭＳ Ｐゴシック" charset="0"/>
              </a:rPr>
              <a:t>Recognise-act cycle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Production Systems</a:t>
            </a:r>
          </a:p>
        </p:txBody>
      </p:sp>
      <p:sp>
        <p:nvSpPr>
          <p:cNvPr id="111619" name="Rectangle 3"/>
          <p:cNvSpPr>
            <a:spLocks noChangeArrowheads="1"/>
          </p:cNvSpPr>
          <p:nvPr/>
        </p:nvSpPr>
        <p:spPr bwMode="auto">
          <a:xfrm>
            <a:off x="2700338" y="1844675"/>
            <a:ext cx="1223962" cy="2447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1600">
                <a:latin typeface="Georgia" charset="0"/>
              </a:rPr>
              <a:t>Production</a:t>
            </a:r>
          </a:p>
          <a:p>
            <a:pPr algn="ctr"/>
            <a:r>
              <a:rPr lang="en-GB" sz="1600">
                <a:latin typeface="Georgia" charset="0"/>
              </a:rPr>
              <a:t>Rules</a:t>
            </a:r>
          </a:p>
          <a:p>
            <a:pPr algn="ctr"/>
            <a:endParaRPr lang="en-GB" sz="1600">
              <a:latin typeface="Georgia" charset="0"/>
            </a:endParaRPr>
          </a:p>
          <a:p>
            <a:pPr algn="ctr"/>
            <a:r>
              <a:rPr lang="en-GB" sz="1600">
                <a:latin typeface="Georgia" charset="0"/>
              </a:rPr>
              <a:t>C</a:t>
            </a:r>
            <a:r>
              <a:rPr lang="en-GB" sz="1600" baseline="-25000">
                <a:latin typeface="Georgia" charset="0"/>
              </a:rPr>
              <a:t>1</a:t>
            </a:r>
            <a:r>
              <a:rPr lang="en-GB" sz="1600">
                <a:latin typeface="Georgia" charset="0"/>
              </a:rPr>
              <a:t>→A</a:t>
            </a:r>
            <a:r>
              <a:rPr lang="en-GB" sz="1600" baseline="-25000">
                <a:latin typeface="Georgia" charset="0"/>
              </a:rPr>
              <a:t>1</a:t>
            </a:r>
          </a:p>
          <a:p>
            <a:pPr algn="ctr"/>
            <a:r>
              <a:rPr lang="en-GB" sz="1600">
                <a:latin typeface="Georgia" charset="0"/>
              </a:rPr>
              <a:t>C</a:t>
            </a:r>
            <a:r>
              <a:rPr lang="en-GB" sz="1600" baseline="-25000">
                <a:latin typeface="Georgia" charset="0"/>
              </a:rPr>
              <a:t>2</a:t>
            </a:r>
            <a:r>
              <a:rPr lang="en-GB" sz="1600">
                <a:latin typeface="Georgia" charset="0"/>
              </a:rPr>
              <a:t>→A</a:t>
            </a:r>
            <a:r>
              <a:rPr lang="en-GB" sz="1600" baseline="-25000">
                <a:latin typeface="Georgia" charset="0"/>
              </a:rPr>
              <a:t>2</a:t>
            </a:r>
          </a:p>
          <a:p>
            <a:pPr algn="ctr"/>
            <a:r>
              <a:rPr lang="en-GB" sz="1600">
                <a:latin typeface="Georgia" charset="0"/>
              </a:rPr>
              <a:t>C</a:t>
            </a:r>
            <a:r>
              <a:rPr lang="en-GB" sz="1600" baseline="-25000">
                <a:latin typeface="Georgia" charset="0"/>
              </a:rPr>
              <a:t>3</a:t>
            </a:r>
            <a:r>
              <a:rPr lang="en-GB" sz="1600">
                <a:latin typeface="Georgia" charset="0"/>
              </a:rPr>
              <a:t>→A</a:t>
            </a:r>
            <a:r>
              <a:rPr lang="en-GB" sz="1600" baseline="-25000">
                <a:latin typeface="Georgia" charset="0"/>
              </a:rPr>
              <a:t>3</a:t>
            </a:r>
          </a:p>
          <a:p>
            <a:pPr algn="ctr"/>
            <a:r>
              <a:rPr lang="en-GB" sz="1600">
                <a:latin typeface="Georgia" charset="0"/>
              </a:rPr>
              <a:t>…</a:t>
            </a:r>
          </a:p>
          <a:p>
            <a:pPr algn="ctr"/>
            <a:r>
              <a:rPr lang="en-GB" sz="1600">
                <a:latin typeface="Georgia" charset="0"/>
              </a:rPr>
              <a:t>C</a:t>
            </a:r>
            <a:r>
              <a:rPr lang="en-GB" sz="1600" baseline="-25000">
                <a:latin typeface="Georgia" charset="0"/>
              </a:rPr>
              <a:t>n</a:t>
            </a:r>
            <a:r>
              <a:rPr lang="en-GB" sz="1600">
                <a:latin typeface="Georgia" charset="0"/>
              </a:rPr>
              <a:t>→A</a:t>
            </a:r>
            <a:r>
              <a:rPr lang="en-GB" sz="1600" baseline="-25000">
                <a:latin typeface="Georgia" charset="0"/>
              </a:rPr>
              <a:t>n</a:t>
            </a:r>
          </a:p>
        </p:txBody>
      </p:sp>
      <p:sp>
        <p:nvSpPr>
          <p:cNvPr id="111620" name="Rectangle 4"/>
          <p:cNvSpPr>
            <a:spLocks noChangeArrowheads="1"/>
          </p:cNvSpPr>
          <p:nvPr/>
        </p:nvSpPr>
        <p:spPr bwMode="auto">
          <a:xfrm>
            <a:off x="5219700" y="1844675"/>
            <a:ext cx="1223963" cy="2447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1600">
                <a:latin typeface="Georgia" charset="0"/>
              </a:rPr>
              <a:t>Working</a:t>
            </a:r>
            <a:br>
              <a:rPr lang="en-GB" sz="1600">
                <a:latin typeface="Georgia" charset="0"/>
              </a:rPr>
            </a:br>
            <a:r>
              <a:rPr lang="en-GB" sz="1600">
                <a:latin typeface="Georgia" charset="0"/>
              </a:rPr>
              <a:t>Memory</a:t>
            </a:r>
          </a:p>
        </p:txBody>
      </p:sp>
      <p:sp>
        <p:nvSpPr>
          <p:cNvPr id="111621" name="Rectangle 5"/>
          <p:cNvSpPr>
            <a:spLocks noChangeArrowheads="1"/>
          </p:cNvSpPr>
          <p:nvPr/>
        </p:nvSpPr>
        <p:spPr bwMode="auto">
          <a:xfrm>
            <a:off x="5219700" y="4868863"/>
            <a:ext cx="1223963" cy="12223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1600">
                <a:latin typeface="Georgia" charset="0"/>
              </a:rPr>
              <a:t>Conflict</a:t>
            </a:r>
          </a:p>
          <a:p>
            <a:pPr algn="ctr"/>
            <a:r>
              <a:rPr lang="en-GB" sz="1600">
                <a:latin typeface="Georgia" charset="0"/>
              </a:rPr>
              <a:t>Resolution</a:t>
            </a:r>
          </a:p>
        </p:txBody>
      </p:sp>
      <p:sp>
        <p:nvSpPr>
          <p:cNvPr id="111622" name="Rectangle 6"/>
          <p:cNvSpPr>
            <a:spLocks noChangeArrowheads="1"/>
          </p:cNvSpPr>
          <p:nvPr/>
        </p:nvSpPr>
        <p:spPr bwMode="auto">
          <a:xfrm>
            <a:off x="2700338" y="4868863"/>
            <a:ext cx="1223962" cy="12239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1600">
                <a:latin typeface="Georgia" charset="0"/>
              </a:rPr>
              <a:t>Conflict</a:t>
            </a:r>
          </a:p>
          <a:p>
            <a:pPr algn="ctr"/>
            <a:r>
              <a:rPr lang="en-GB" sz="1600">
                <a:latin typeface="Georgia" charset="0"/>
              </a:rPr>
              <a:t>Set</a:t>
            </a:r>
          </a:p>
        </p:txBody>
      </p:sp>
      <p:cxnSp>
        <p:nvCxnSpPr>
          <p:cNvPr id="111623" name="AutoShape 7"/>
          <p:cNvCxnSpPr>
            <a:cxnSpLocks noChangeShapeType="1"/>
            <a:stCxn id="111620" idx="1"/>
            <a:endCxn id="111619" idx="3"/>
          </p:cNvCxnSpPr>
          <p:nvPr/>
        </p:nvCxnSpPr>
        <p:spPr bwMode="auto">
          <a:xfrm flipH="1">
            <a:off x="3924300" y="3068638"/>
            <a:ext cx="12954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1624" name="AutoShape 8"/>
          <p:cNvCxnSpPr>
            <a:cxnSpLocks noChangeShapeType="1"/>
            <a:stCxn id="111619" idx="2"/>
            <a:endCxn id="111622" idx="0"/>
          </p:cNvCxnSpPr>
          <p:nvPr/>
        </p:nvCxnSpPr>
        <p:spPr bwMode="auto">
          <a:xfrm>
            <a:off x="3313113" y="4292600"/>
            <a:ext cx="0" cy="5762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1625" name="AutoShape 9"/>
          <p:cNvCxnSpPr>
            <a:cxnSpLocks noChangeShapeType="1"/>
            <a:stCxn id="111622" idx="3"/>
            <a:endCxn id="111621" idx="1"/>
          </p:cNvCxnSpPr>
          <p:nvPr/>
        </p:nvCxnSpPr>
        <p:spPr bwMode="auto">
          <a:xfrm flipV="1">
            <a:off x="3924300" y="5480050"/>
            <a:ext cx="1295400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1626" name="AutoShape 10"/>
          <p:cNvCxnSpPr>
            <a:cxnSpLocks noChangeShapeType="1"/>
            <a:stCxn id="111621" idx="0"/>
            <a:endCxn id="111620" idx="2"/>
          </p:cNvCxnSpPr>
          <p:nvPr/>
        </p:nvCxnSpPr>
        <p:spPr bwMode="auto">
          <a:xfrm flipV="1">
            <a:off x="5832475" y="4292600"/>
            <a:ext cx="0" cy="5762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1627" name="AutoShape 11"/>
          <p:cNvCxnSpPr>
            <a:cxnSpLocks noChangeShapeType="1"/>
            <a:stCxn id="111628" idx="1"/>
            <a:endCxn id="111620" idx="3"/>
          </p:cNvCxnSpPr>
          <p:nvPr/>
        </p:nvCxnSpPr>
        <p:spPr bwMode="auto">
          <a:xfrm flipH="1">
            <a:off x="6443663" y="3068638"/>
            <a:ext cx="9366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1628" name="Rectangle 12"/>
          <p:cNvSpPr>
            <a:spLocks noChangeArrowheads="1"/>
          </p:cNvSpPr>
          <p:nvPr/>
        </p:nvSpPr>
        <p:spPr bwMode="auto">
          <a:xfrm>
            <a:off x="7380288" y="2708275"/>
            <a:ext cx="1439862" cy="7207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GB" sz="1600">
                <a:latin typeface="Georgia" charset="0"/>
              </a:rPr>
              <a:t>Environment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Recognise-Act Cycle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Patterns in WM matched against production rule conditions</a:t>
            </a:r>
          </a:p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Matching (activated) rules form the </a:t>
            </a:r>
            <a:r>
              <a:rPr lang="en-GB" b="1">
                <a:latin typeface="Georgia" charset="0"/>
                <a:ea typeface="ＭＳ Ｐゴシック" charset="0"/>
                <a:cs typeface="ＭＳ Ｐゴシック" charset="0"/>
              </a:rPr>
              <a:t>conflict set</a:t>
            </a:r>
            <a:endParaRPr lang="en-GB" i="1">
              <a:latin typeface="Georgia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One of the matching rules is selected (conflict resolution) and </a:t>
            </a:r>
            <a:r>
              <a:rPr lang="en-GB" b="1">
                <a:latin typeface="Georgia" charset="0"/>
                <a:ea typeface="ＭＳ Ｐゴシック" charset="0"/>
                <a:cs typeface="ＭＳ Ｐゴシック" charset="0"/>
              </a:rPr>
              <a:t>fired</a:t>
            </a:r>
            <a:endParaRPr lang="en-GB" i="1">
              <a:latin typeface="Georgia" charset="0"/>
              <a:ea typeface="ＭＳ Ｐゴシック" charset="0"/>
              <a:cs typeface="ＭＳ Ｐゴシック" charset="0"/>
            </a:endParaRPr>
          </a:p>
          <a:p>
            <a:pPr lvl="1" eaLnBrk="1" hangingPunct="1"/>
            <a:r>
              <a:rPr lang="en-GB">
                <a:latin typeface="Georgia" charset="0"/>
                <a:ea typeface="ＭＳ Ｐゴシック" charset="0"/>
              </a:rPr>
              <a:t>Action of rule is performed</a:t>
            </a:r>
          </a:p>
          <a:p>
            <a:pPr lvl="1" eaLnBrk="1" hangingPunct="1"/>
            <a:r>
              <a:rPr lang="en-GB">
                <a:latin typeface="Georgia" charset="0"/>
                <a:ea typeface="ＭＳ Ｐゴシック" charset="0"/>
              </a:rPr>
              <a:t>Contents of WM updated</a:t>
            </a:r>
          </a:p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Cycle repeats with updated WM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Conflict Resolution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Reasoning in a production system can be viewed as a type of search</a:t>
            </a:r>
          </a:p>
          <a:p>
            <a:pPr lvl="1" eaLnBrk="1" hangingPunct="1"/>
            <a:r>
              <a:rPr lang="en-GB">
                <a:latin typeface="Georgia" charset="0"/>
                <a:ea typeface="ＭＳ Ｐゴシック" charset="0"/>
              </a:rPr>
              <a:t>Selection strategy for rules from the conflict set controls search</a:t>
            </a:r>
          </a:p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Production system maintains the conflict set as an </a:t>
            </a:r>
            <a:r>
              <a:rPr lang="en-GB" b="1">
                <a:latin typeface="Georgia" charset="0"/>
                <a:ea typeface="ＭＳ Ｐゴシック" charset="0"/>
                <a:cs typeface="ＭＳ Ｐゴシック" charset="0"/>
              </a:rPr>
              <a:t>agenda</a:t>
            </a:r>
            <a:endParaRPr lang="en-GB">
              <a:latin typeface="Georgia" charset="0"/>
              <a:ea typeface="ＭＳ Ｐゴシック" charset="0"/>
              <a:cs typeface="ＭＳ Ｐゴシック" charset="0"/>
            </a:endParaRPr>
          </a:p>
          <a:p>
            <a:pPr lvl="1" eaLnBrk="1" hangingPunct="1"/>
            <a:r>
              <a:rPr lang="en-GB">
                <a:latin typeface="Georgia" charset="0"/>
                <a:ea typeface="ＭＳ Ｐゴシック" charset="0"/>
              </a:rPr>
              <a:t>Ordered list of </a:t>
            </a:r>
            <a:r>
              <a:rPr lang="en-GB" b="1">
                <a:latin typeface="Georgia" charset="0"/>
                <a:ea typeface="ＭＳ Ｐゴシック" charset="0"/>
              </a:rPr>
              <a:t>activated rules</a:t>
            </a:r>
            <a:r>
              <a:rPr lang="en-GB">
                <a:latin typeface="Georgia" charset="0"/>
                <a:ea typeface="ＭＳ Ｐゴシック" charset="0"/>
              </a:rPr>
              <a:t> (those with their conditions satisfied) which have not yet been executed</a:t>
            </a:r>
          </a:p>
          <a:p>
            <a:pPr lvl="1" eaLnBrk="1" hangingPunct="1"/>
            <a:r>
              <a:rPr lang="en-GB">
                <a:latin typeface="Georgia" charset="0"/>
                <a:ea typeface="ＭＳ Ｐゴシック" charset="0"/>
              </a:rPr>
              <a:t>Conflict resolution strategy determines where a newly-activated rule is inserted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Salience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76400"/>
            <a:ext cx="85344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Rules may be given a precedence order by assigning a </a:t>
            </a:r>
            <a:r>
              <a:rPr lang="en-US" b="1">
                <a:latin typeface="Georgia" charset="0"/>
                <a:ea typeface="ＭＳ Ｐゴシック" charset="0"/>
                <a:cs typeface="ＭＳ Ｐゴシック" charset="0"/>
              </a:rPr>
              <a:t>salience value</a:t>
            </a:r>
          </a:p>
          <a:p>
            <a:pPr eaLnBrk="1" hangingPunct="1">
              <a:lnSpc>
                <a:spcPct val="90000"/>
              </a:lnSpc>
            </a:pP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Newly activated rules are placed in the agenda above all rules of lower salience, and below all rules with higher salience</a:t>
            </a:r>
          </a:p>
          <a:p>
            <a:pPr lvl="1" eaLnBrk="1" hangingPunct="1">
              <a:lnSpc>
                <a:spcPct val="90000"/>
              </a:lnSpc>
            </a:pPr>
            <a:r>
              <a:rPr lang="en-US">
                <a:latin typeface="Georgia" charset="0"/>
                <a:ea typeface="ＭＳ Ｐゴシック" charset="0"/>
              </a:rPr>
              <a:t>Rule with higher salience are executed first</a:t>
            </a:r>
          </a:p>
          <a:p>
            <a:pPr eaLnBrk="1" hangingPunct="1">
              <a:lnSpc>
                <a:spcPct val="90000"/>
              </a:lnSpc>
            </a:pP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Conflict resolution strategy applies between rules of the same salience</a:t>
            </a:r>
          </a:p>
          <a:p>
            <a:pPr eaLnBrk="1" hangingPunct="1">
              <a:lnSpc>
                <a:spcPct val="90000"/>
              </a:lnSpc>
            </a:pP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If salience and the conflict resolution strategy can</a:t>
            </a:r>
            <a:r>
              <a:rPr lang="ja-JP" altLang="en-US">
                <a:latin typeface="Georgia" charset="0"/>
                <a:ea typeface="ＭＳ Ｐゴシック" charset="0"/>
                <a:cs typeface="ＭＳ Ｐゴシック" charset="0"/>
              </a:rPr>
              <a:t>’</a:t>
            </a: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t determine which rule is to be executed next, a rule is chosen at random from the most highly ranked rules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Conflict Resolution Strategies</a:t>
            </a:r>
          </a:p>
        </p:txBody>
      </p:sp>
      <p:sp>
        <p:nvSpPr>
          <p:cNvPr id="11776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04800" y="1676400"/>
            <a:ext cx="8534400" cy="4800600"/>
          </a:xfrm>
        </p:spPr>
        <p:txBody>
          <a:bodyPr/>
          <a:lstStyle/>
          <a:p>
            <a:pPr eaLnBrk="1" hangingPunct="1"/>
            <a:r>
              <a:rPr lang="en-GB" sz="2000">
                <a:latin typeface="Georgia" charset="0"/>
                <a:ea typeface="ＭＳ Ｐゴシック" charset="0"/>
                <a:cs typeface="ＭＳ Ｐゴシック" charset="0"/>
              </a:rPr>
              <a:t>Depth-first: newly activated rules placed above other rules in the agenda</a:t>
            </a:r>
          </a:p>
          <a:p>
            <a:pPr eaLnBrk="1" hangingPunct="1"/>
            <a:r>
              <a:rPr lang="en-GB" sz="2000">
                <a:latin typeface="Georgia" charset="0"/>
                <a:ea typeface="ＭＳ Ｐゴシック" charset="0"/>
                <a:cs typeface="ＭＳ Ｐゴシック" charset="0"/>
              </a:rPr>
              <a:t>Breadth-first: newly activated rules placed below other rules</a:t>
            </a:r>
          </a:p>
          <a:p>
            <a:pPr eaLnBrk="1" hangingPunct="1"/>
            <a:r>
              <a:rPr lang="en-GB" sz="2000">
                <a:latin typeface="Georgia" charset="0"/>
                <a:ea typeface="ＭＳ Ｐゴシック" charset="0"/>
                <a:cs typeface="ＭＳ Ｐゴシック" charset="0"/>
              </a:rPr>
              <a:t>Specificity: rules ordered by the number of conditions in the LHS (simple-first or complex-first)</a:t>
            </a:r>
          </a:p>
          <a:p>
            <a:pPr eaLnBrk="1" hangingPunct="1"/>
            <a:r>
              <a:rPr lang="en-GB" sz="2000">
                <a:latin typeface="Georgia" charset="0"/>
                <a:ea typeface="ＭＳ Ｐゴシック" charset="0"/>
                <a:cs typeface="ＭＳ Ｐゴシック" charset="0"/>
              </a:rPr>
              <a:t>Least recently fired: fire the rule that was last fired the longest time ago</a:t>
            </a:r>
          </a:p>
          <a:p>
            <a:pPr eaLnBrk="1" hangingPunct="1"/>
            <a:r>
              <a:rPr lang="en-GB" sz="2000">
                <a:latin typeface="Georgia" charset="0"/>
                <a:ea typeface="ＭＳ Ｐゴシック" charset="0"/>
                <a:cs typeface="ＭＳ Ｐゴシック" charset="0"/>
              </a:rPr>
              <a:t>Refraction: don’t fire a rule unless the WM patterns that match its conditions have been modified</a:t>
            </a:r>
          </a:p>
          <a:p>
            <a:pPr eaLnBrk="1" hangingPunct="1"/>
            <a:r>
              <a:rPr lang="en-GB" sz="2000">
                <a:latin typeface="Georgia" charset="0"/>
                <a:ea typeface="ＭＳ Ｐゴシック" charset="0"/>
                <a:cs typeface="ＭＳ Ｐゴシック" charset="0"/>
              </a:rPr>
              <a:t>Recency: rules ordered by the timestamps on the facts that match their conditions</a:t>
            </a:r>
          </a:p>
          <a:p>
            <a:pPr eaLnBrk="1" hangingPunct="1"/>
            <a:endParaRPr lang="en-GB" sz="2000">
              <a:latin typeface="Georgia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Salience</a:t>
            </a:r>
          </a:p>
        </p:txBody>
      </p:sp>
      <p:sp>
        <p:nvSpPr>
          <p:cNvPr id="11981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Salience facilitates the modularisation of expert systems in which modules work at different levels of abstraction</a:t>
            </a:r>
          </a:p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Over-use of salience can complicate a system</a:t>
            </a:r>
          </a:p>
          <a:p>
            <a:pPr lvl="1" eaLnBrk="1" hangingPunct="1"/>
            <a:r>
              <a:rPr lang="en-US">
                <a:latin typeface="Georgia" charset="0"/>
                <a:ea typeface="ＭＳ Ｐゴシック" charset="0"/>
              </a:rPr>
              <a:t>Explicit ordering to rule execution</a:t>
            </a:r>
          </a:p>
          <a:p>
            <a:pPr lvl="1" eaLnBrk="1" hangingPunct="1"/>
            <a:r>
              <a:rPr lang="en-US">
                <a:latin typeface="Georgia" charset="0"/>
                <a:ea typeface="ＭＳ Ｐゴシック" charset="0"/>
              </a:rPr>
              <a:t>Makes behaviour of modified systems less predictable</a:t>
            </a:r>
          </a:p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Rule of thumb: if two rules have the same salience, are in the same module, and are activated concurrently, then the order in which they are executed should not matter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Common Types of Rules</a:t>
            </a:r>
          </a:p>
        </p:txBody>
      </p:sp>
      <p:sp>
        <p:nvSpPr>
          <p:cNvPr id="12083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Knowledge rules, or declarative rules, state all the facts and relationships about a problem</a:t>
            </a:r>
          </a:p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Inference rules, or procedural rules, advise on how to solve a problem, given that certain facts are known</a:t>
            </a:r>
          </a:p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Inference rules contain rules about rules (metarules)</a:t>
            </a:r>
          </a:p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Knowledge rules are stored in the knowledge base</a:t>
            </a:r>
          </a:p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Inference rules become part of the inference engine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Major Advantages of Rules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Easy to understand (natural form of knowledge)</a:t>
            </a:r>
          </a:p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Easy to derive inference and explanations</a:t>
            </a:r>
          </a:p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Easy to modify and maintain</a:t>
            </a:r>
          </a:p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Easy to combine with uncertainty</a:t>
            </a:r>
          </a:p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Rules are frequently independent</a:t>
            </a:r>
          </a:p>
          <a:p>
            <a:pPr eaLnBrk="1" hangingPunct="1"/>
            <a:endParaRPr lang="en-GB">
              <a:latin typeface="Georgia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Semantic Networks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z="2000">
                <a:latin typeface="Georgia" charset="0"/>
                <a:ea typeface="ＭＳ Ｐゴシック" charset="0"/>
                <a:cs typeface="ＭＳ Ｐゴシック" charset="0"/>
              </a:rPr>
              <a:t>Semantic networks can show inheritance</a:t>
            </a:r>
          </a:p>
          <a:p>
            <a:pPr lvl="1" eaLnBrk="1" hangingPunct="1"/>
            <a:r>
              <a:rPr lang="en-GB" sz="2000">
                <a:latin typeface="Georgia" charset="0"/>
                <a:ea typeface="ＭＳ Ｐゴシック" charset="0"/>
              </a:rPr>
              <a:t>Relationship types – is-a, has-a</a:t>
            </a:r>
          </a:p>
          <a:p>
            <a:pPr eaLnBrk="1" hangingPunct="1"/>
            <a:r>
              <a:rPr lang="en-GB" sz="2000">
                <a:latin typeface="Georgia" charset="0"/>
                <a:ea typeface="ＭＳ Ｐゴシック" charset="0"/>
                <a:cs typeface="ＭＳ Ｐゴシック" charset="0"/>
              </a:rPr>
              <a:t>Semantic Nets - visual representation of relationships</a:t>
            </a:r>
          </a:p>
          <a:p>
            <a:pPr eaLnBrk="1" hangingPunct="1"/>
            <a:r>
              <a:rPr lang="en-GB" sz="2000">
                <a:latin typeface="Georgia" charset="0"/>
                <a:ea typeface="ＭＳ Ｐゴシック" charset="0"/>
                <a:cs typeface="ＭＳ Ｐゴシック" charset="0"/>
              </a:rPr>
              <a:t>Can be combined with other representation methods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Major Limitations of Rules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Complex knowledge requires many rules</a:t>
            </a:r>
          </a:p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Builders like rules (hammer syndrome)</a:t>
            </a:r>
          </a:p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Search limitations in systems with many rules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Semantic Networks</a:t>
            </a: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1042988" y="3500438"/>
            <a:ext cx="1800225" cy="10080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1600" b="1">
                <a:latin typeface="Georgia" charset="0"/>
              </a:rPr>
              <a:t>Animal</a:t>
            </a:r>
          </a:p>
          <a:p>
            <a:pPr algn="ctr"/>
            <a:r>
              <a:rPr lang="en-GB" sz="1600">
                <a:latin typeface="Georgia" charset="0"/>
              </a:rPr>
              <a:t>Can breathe</a:t>
            </a:r>
          </a:p>
          <a:p>
            <a:pPr algn="ctr"/>
            <a:r>
              <a:rPr lang="en-GB" sz="1600">
                <a:latin typeface="Georgia" charset="0"/>
              </a:rPr>
              <a:t>Can eat</a:t>
            </a:r>
          </a:p>
          <a:p>
            <a:pPr algn="ctr"/>
            <a:r>
              <a:rPr lang="en-GB" sz="1600">
                <a:latin typeface="Georgia" charset="0"/>
              </a:rPr>
              <a:t>Has skin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492500" y="1989138"/>
            <a:ext cx="1800225" cy="10080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1600" b="1">
                <a:latin typeface="Georgia" charset="0"/>
              </a:rPr>
              <a:t>Bird</a:t>
            </a:r>
          </a:p>
          <a:p>
            <a:pPr algn="ctr"/>
            <a:r>
              <a:rPr lang="en-GB" sz="1600">
                <a:latin typeface="Georgia" charset="0"/>
              </a:rPr>
              <a:t>Can fly</a:t>
            </a:r>
          </a:p>
          <a:p>
            <a:pPr algn="ctr"/>
            <a:r>
              <a:rPr lang="en-GB" sz="1600">
                <a:latin typeface="Georgia" charset="0"/>
              </a:rPr>
              <a:t>Has wings</a:t>
            </a:r>
          </a:p>
          <a:p>
            <a:pPr algn="ctr"/>
            <a:r>
              <a:rPr lang="en-GB" sz="1600">
                <a:latin typeface="Georgia" charset="0"/>
              </a:rPr>
              <a:t>Has feathers</a:t>
            </a: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6516688" y="1989138"/>
            <a:ext cx="1800225" cy="10080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1600" b="1">
                <a:latin typeface="Georgia" charset="0"/>
              </a:rPr>
              <a:t>Canary</a:t>
            </a:r>
          </a:p>
          <a:p>
            <a:pPr algn="ctr"/>
            <a:r>
              <a:rPr lang="en-GB" sz="1600">
                <a:latin typeface="Georgia" charset="0"/>
              </a:rPr>
              <a:t>Can sing</a:t>
            </a:r>
          </a:p>
          <a:p>
            <a:pPr algn="ctr"/>
            <a:r>
              <a:rPr lang="en-GB" sz="1600">
                <a:latin typeface="Georgia" charset="0"/>
              </a:rPr>
              <a:t>Is yellow</a:t>
            </a:r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6516688" y="3500438"/>
            <a:ext cx="1800225" cy="10080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1600" b="1">
                <a:latin typeface="Georgia" charset="0"/>
              </a:rPr>
              <a:t>Ostrich</a:t>
            </a:r>
          </a:p>
          <a:p>
            <a:pPr algn="ctr"/>
            <a:r>
              <a:rPr lang="en-GB" sz="1600">
                <a:latin typeface="Georgia" charset="0"/>
              </a:rPr>
              <a:t>Runs fast</a:t>
            </a:r>
          </a:p>
          <a:p>
            <a:pPr algn="ctr"/>
            <a:r>
              <a:rPr lang="en-GB" sz="1600">
                <a:latin typeface="Georgia" charset="0"/>
              </a:rPr>
              <a:t>Cannot fly</a:t>
            </a:r>
          </a:p>
          <a:p>
            <a:pPr algn="ctr"/>
            <a:r>
              <a:rPr lang="en-GB" sz="1600">
                <a:latin typeface="Georgia" charset="0"/>
              </a:rPr>
              <a:t>Is tall</a:t>
            </a:r>
          </a:p>
        </p:txBody>
      </p:sp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3492500" y="5084763"/>
            <a:ext cx="1800225" cy="10080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1600" b="1">
                <a:latin typeface="Georgia" charset="0"/>
              </a:rPr>
              <a:t>Fish</a:t>
            </a:r>
          </a:p>
          <a:p>
            <a:pPr algn="ctr"/>
            <a:r>
              <a:rPr lang="en-GB" sz="1600">
                <a:latin typeface="Georgia" charset="0"/>
              </a:rPr>
              <a:t>Can swim</a:t>
            </a:r>
          </a:p>
          <a:p>
            <a:pPr algn="ctr"/>
            <a:r>
              <a:rPr lang="en-GB" sz="1600">
                <a:latin typeface="Georgia" charset="0"/>
              </a:rPr>
              <a:t>Has fins</a:t>
            </a:r>
          </a:p>
          <a:p>
            <a:pPr algn="ctr"/>
            <a:r>
              <a:rPr lang="en-GB" sz="1600">
                <a:latin typeface="Georgia" charset="0"/>
              </a:rPr>
              <a:t>Has gills</a:t>
            </a:r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6516688" y="5084763"/>
            <a:ext cx="1800225" cy="10080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1600" b="1">
                <a:latin typeface="Georgia" charset="0"/>
              </a:rPr>
              <a:t>Salmon</a:t>
            </a:r>
          </a:p>
          <a:p>
            <a:pPr algn="ctr"/>
            <a:r>
              <a:rPr lang="en-GB" sz="1600">
                <a:latin typeface="Georgia" charset="0"/>
              </a:rPr>
              <a:t>Swims upstream</a:t>
            </a:r>
          </a:p>
          <a:p>
            <a:pPr algn="ctr"/>
            <a:r>
              <a:rPr lang="en-GB" sz="1600">
                <a:latin typeface="Georgia" charset="0"/>
              </a:rPr>
              <a:t>Is pink</a:t>
            </a:r>
          </a:p>
          <a:p>
            <a:pPr algn="ctr"/>
            <a:r>
              <a:rPr lang="en-GB" sz="1600">
                <a:latin typeface="Georgia" charset="0"/>
              </a:rPr>
              <a:t>Is edible</a:t>
            </a:r>
          </a:p>
        </p:txBody>
      </p:sp>
      <p:cxnSp>
        <p:nvCxnSpPr>
          <p:cNvPr id="25609" name="AutoShape 9"/>
          <p:cNvCxnSpPr>
            <a:cxnSpLocks noChangeShapeType="1"/>
            <a:stCxn id="25605" idx="1"/>
            <a:endCxn id="25604" idx="3"/>
          </p:cNvCxnSpPr>
          <p:nvPr/>
        </p:nvCxnSpPr>
        <p:spPr bwMode="auto">
          <a:xfrm rot="10800000">
            <a:off x="5292725" y="2493963"/>
            <a:ext cx="122396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10" name="AutoShape 10"/>
          <p:cNvCxnSpPr>
            <a:cxnSpLocks noChangeShapeType="1"/>
            <a:stCxn id="25606" idx="1"/>
            <a:endCxn id="25604" idx="2"/>
          </p:cNvCxnSpPr>
          <p:nvPr/>
        </p:nvCxnSpPr>
        <p:spPr bwMode="auto">
          <a:xfrm rot="10800000">
            <a:off x="4392613" y="2997200"/>
            <a:ext cx="2124075" cy="1008063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11" name="AutoShape 11"/>
          <p:cNvCxnSpPr>
            <a:cxnSpLocks noChangeShapeType="1"/>
            <a:stCxn id="25608" idx="1"/>
            <a:endCxn id="25607" idx="3"/>
          </p:cNvCxnSpPr>
          <p:nvPr/>
        </p:nvCxnSpPr>
        <p:spPr bwMode="auto">
          <a:xfrm rot="10800000">
            <a:off x="5292725" y="5589588"/>
            <a:ext cx="122396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12" name="AutoShape 12"/>
          <p:cNvCxnSpPr>
            <a:cxnSpLocks noChangeShapeType="1"/>
            <a:stCxn id="25607" idx="1"/>
            <a:endCxn id="25603" idx="2"/>
          </p:cNvCxnSpPr>
          <p:nvPr/>
        </p:nvCxnSpPr>
        <p:spPr bwMode="auto">
          <a:xfrm rot="10800000">
            <a:off x="1943100" y="4508500"/>
            <a:ext cx="1549400" cy="1081088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13" name="AutoShape 13"/>
          <p:cNvCxnSpPr>
            <a:cxnSpLocks noChangeShapeType="1"/>
            <a:stCxn id="25604" idx="1"/>
            <a:endCxn id="25603" idx="0"/>
          </p:cNvCxnSpPr>
          <p:nvPr/>
        </p:nvCxnSpPr>
        <p:spPr bwMode="auto">
          <a:xfrm rot="10800000" flipV="1">
            <a:off x="1943100" y="2493963"/>
            <a:ext cx="1549400" cy="1006475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5614" name="Text Box 14"/>
          <p:cNvSpPr txBox="1">
            <a:spLocks noChangeArrowheads="1"/>
          </p:cNvSpPr>
          <p:nvPr/>
        </p:nvSpPr>
        <p:spPr bwMode="auto">
          <a:xfrm>
            <a:off x="2411413" y="5226050"/>
            <a:ext cx="5095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GB" sz="1600">
                <a:latin typeface="Georgia" charset="0"/>
              </a:rPr>
              <a:t>is-a</a:t>
            </a:r>
          </a:p>
        </p:txBody>
      </p:sp>
      <p:sp>
        <p:nvSpPr>
          <p:cNvPr id="25615" name="Text Box 15"/>
          <p:cNvSpPr txBox="1">
            <a:spLocks noChangeArrowheads="1"/>
          </p:cNvSpPr>
          <p:nvPr/>
        </p:nvSpPr>
        <p:spPr bwMode="auto">
          <a:xfrm>
            <a:off x="5219700" y="3713163"/>
            <a:ext cx="5095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GB" sz="1600">
                <a:latin typeface="Georgia" charset="0"/>
              </a:rPr>
              <a:t>is-a</a:t>
            </a:r>
          </a:p>
        </p:txBody>
      </p:sp>
      <p:sp>
        <p:nvSpPr>
          <p:cNvPr id="25616" name="Text Box 16"/>
          <p:cNvSpPr txBox="1">
            <a:spLocks noChangeArrowheads="1"/>
          </p:cNvSpPr>
          <p:nvPr/>
        </p:nvSpPr>
        <p:spPr bwMode="auto">
          <a:xfrm>
            <a:off x="5651500" y="2130425"/>
            <a:ext cx="5095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GB" sz="1600">
                <a:latin typeface="Georgia" charset="0"/>
              </a:rPr>
              <a:t>is-a</a:t>
            </a:r>
          </a:p>
        </p:txBody>
      </p:sp>
      <p:sp>
        <p:nvSpPr>
          <p:cNvPr id="25617" name="Text Box 17"/>
          <p:cNvSpPr txBox="1">
            <a:spLocks noChangeArrowheads="1"/>
          </p:cNvSpPr>
          <p:nvPr/>
        </p:nvSpPr>
        <p:spPr bwMode="auto">
          <a:xfrm>
            <a:off x="5651500" y="5226050"/>
            <a:ext cx="5095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GB" sz="1600">
                <a:latin typeface="Georgia" charset="0"/>
              </a:rPr>
              <a:t>is-a</a:t>
            </a:r>
          </a:p>
        </p:txBody>
      </p:sp>
      <p:sp>
        <p:nvSpPr>
          <p:cNvPr id="25618" name="Text Box 18"/>
          <p:cNvSpPr txBox="1">
            <a:spLocks noChangeArrowheads="1"/>
          </p:cNvSpPr>
          <p:nvPr/>
        </p:nvSpPr>
        <p:spPr bwMode="auto">
          <a:xfrm>
            <a:off x="2124075" y="2130425"/>
            <a:ext cx="5095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GB" sz="1600">
                <a:latin typeface="Georgia" charset="0"/>
              </a:rPr>
              <a:t>is-a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3816350" y="1444625"/>
            <a:ext cx="635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1600">
                <a:latin typeface="Georgia" charset="0"/>
              </a:rPr>
              <a:t>DOG</a:t>
            </a:r>
            <a:endParaRPr lang="en-US">
              <a:latin typeface="Georgia" charset="0"/>
            </a:endParaRP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1646238" y="835025"/>
            <a:ext cx="10033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1600">
                <a:latin typeface="Georgia" charset="0"/>
              </a:rPr>
              <a:t>ANIMAL</a:t>
            </a:r>
            <a:endParaRPr lang="en-US">
              <a:latin typeface="Georgia" charset="0"/>
            </a:endParaRP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1584325" y="2511425"/>
            <a:ext cx="9620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1600">
                <a:latin typeface="Georgia" charset="0"/>
              </a:rPr>
              <a:t>HOUND</a:t>
            </a:r>
            <a:endParaRPr lang="en-US">
              <a:latin typeface="Georgia" charset="0"/>
            </a:endParaRPr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1604963" y="3730625"/>
            <a:ext cx="9890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1600">
                <a:latin typeface="Georgia" charset="0"/>
              </a:rPr>
              <a:t>BEAGLE</a:t>
            </a:r>
            <a:endParaRPr lang="en-US">
              <a:latin typeface="Georgia" charset="0"/>
            </a:endParaRPr>
          </a:p>
        </p:txBody>
      </p:sp>
      <p:sp>
        <p:nvSpPr>
          <p:cNvPr id="27654" name="Text Box 6"/>
          <p:cNvSpPr txBox="1">
            <a:spLocks noChangeArrowheads="1"/>
          </p:cNvSpPr>
          <p:nvPr/>
        </p:nvSpPr>
        <p:spPr bwMode="auto">
          <a:xfrm>
            <a:off x="2463800" y="5254625"/>
            <a:ext cx="10048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1600">
                <a:latin typeface="Georgia" charset="0"/>
              </a:rPr>
              <a:t>SNOOPY</a:t>
            </a:r>
            <a:endParaRPr lang="en-US">
              <a:latin typeface="Georgia" charset="0"/>
            </a:endParaRPr>
          </a:p>
        </p:txBody>
      </p:sp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7078663" y="3730625"/>
            <a:ext cx="9223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1600">
                <a:latin typeface="Georgia" charset="0"/>
              </a:rPr>
              <a:t>COLLIE</a:t>
            </a:r>
            <a:endParaRPr lang="en-US">
              <a:latin typeface="Georgia" charset="0"/>
            </a:endParaRPr>
          </a:p>
        </p:txBody>
      </p:sp>
      <p:sp>
        <p:nvSpPr>
          <p:cNvPr id="27656" name="Text Box 8"/>
          <p:cNvSpPr txBox="1">
            <a:spLocks noChangeArrowheads="1"/>
          </p:cNvSpPr>
          <p:nvPr/>
        </p:nvSpPr>
        <p:spPr bwMode="auto">
          <a:xfrm>
            <a:off x="7169150" y="5407025"/>
            <a:ext cx="8826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1600">
                <a:latin typeface="Georgia" charset="0"/>
              </a:rPr>
              <a:t>LASSIE</a:t>
            </a:r>
            <a:endParaRPr lang="en-US">
              <a:latin typeface="Georgia" charset="0"/>
            </a:endParaRPr>
          </a:p>
        </p:txBody>
      </p:sp>
      <p:sp>
        <p:nvSpPr>
          <p:cNvPr id="27657" name="Text Box 9"/>
          <p:cNvSpPr txBox="1">
            <a:spLocks noChangeArrowheads="1"/>
          </p:cNvSpPr>
          <p:nvPr/>
        </p:nvSpPr>
        <p:spPr bwMode="auto">
          <a:xfrm>
            <a:off x="6154738" y="1901825"/>
            <a:ext cx="13033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1600">
                <a:latin typeface="Georgia" charset="0"/>
              </a:rPr>
              <a:t>SHEEPDOG</a:t>
            </a:r>
            <a:endParaRPr lang="en-US">
              <a:latin typeface="Georgia" charset="0"/>
            </a:endParaRPr>
          </a:p>
        </p:txBody>
      </p:sp>
      <p:sp>
        <p:nvSpPr>
          <p:cNvPr id="27658" name="Text Box 10"/>
          <p:cNvSpPr txBox="1">
            <a:spLocks noChangeArrowheads="1"/>
          </p:cNvSpPr>
          <p:nvPr/>
        </p:nvSpPr>
        <p:spPr bwMode="auto">
          <a:xfrm>
            <a:off x="5114925" y="1368425"/>
            <a:ext cx="482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1600">
                <a:latin typeface="Georgia" charset="0"/>
              </a:rPr>
              <a:t>is a</a:t>
            </a:r>
            <a:endParaRPr lang="en-US">
              <a:latin typeface="Georgia" charset="0"/>
            </a:endParaRPr>
          </a:p>
        </p:txBody>
      </p:sp>
      <p:sp>
        <p:nvSpPr>
          <p:cNvPr id="27659" name="Text Box 11"/>
          <p:cNvSpPr txBox="1">
            <a:spLocks noChangeArrowheads="1"/>
          </p:cNvSpPr>
          <p:nvPr/>
        </p:nvSpPr>
        <p:spPr bwMode="auto">
          <a:xfrm>
            <a:off x="3209925" y="835025"/>
            <a:ext cx="482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1600">
                <a:latin typeface="Georgia" charset="0"/>
              </a:rPr>
              <a:t>is a</a:t>
            </a:r>
            <a:endParaRPr lang="en-US">
              <a:latin typeface="Georgia" charset="0"/>
            </a:endParaRPr>
          </a:p>
        </p:txBody>
      </p:sp>
      <p:sp>
        <p:nvSpPr>
          <p:cNvPr id="27660" name="Text Box 12"/>
          <p:cNvSpPr txBox="1">
            <a:spLocks noChangeArrowheads="1"/>
          </p:cNvSpPr>
          <p:nvPr/>
        </p:nvSpPr>
        <p:spPr bwMode="auto">
          <a:xfrm>
            <a:off x="2524125" y="1749425"/>
            <a:ext cx="482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1600">
                <a:latin typeface="Georgia" charset="0"/>
              </a:rPr>
              <a:t>is a</a:t>
            </a:r>
            <a:endParaRPr lang="en-US">
              <a:latin typeface="Georgia" charset="0"/>
            </a:endParaRPr>
          </a:p>
        </p:txBody>
      </p:sp>
      <p:sp>
        <p:nvSpPr>
          <p:cNvPr id="27661" name="Text Box 13"/>
          <p:cNvSpPr txBox="1">
            <a:spLocks noChangeArrowheads="1"/>
          </p:cNvSpPr>
          <p:nvPr/>
        </p:nvSpPr>
        <p:spPr bwMode="auto">
          <a:xfrm>
            <a:off x="2143125" y="3044825"/>
            <a:ext cx="482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1600">
                <a:latin typeface="Georgia" charset="0"/>
              </a:rPr>
              <a:t>is a</a:t>
            </a:r>
            <a:endParaRPr lang="en-US">
              <a:latin typeface="Georgia" charset="0"/>
            </a:endParaRPr>
          </a:p>
        </p:txBody>
      </p:sp>
      <p:sp>
        <p:nvSpPr>
          <p:cNvPr id="27662" name="Text Box 14"/>
          <p:cNvSpPr txBox="1">
            <a:spLocks noChangeArrowheads="1"/>
          </p:cNvSpPr>
          <p:nvPr/>
        </p:nvSpPr>
        <p:spPr bwMode="auto">
          <a:xfrm>
            <a:off x="3370263" y="2663825"/>
            <a:ext cx="6810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1600">
                <a:latin typeface="Georgia" charset="0"/>
              </a:rPr>
              <a:t>barks</a:t>
            </a:r>
            <a:endParaRPr lang="en-US">
              <a:latin typeface="Georgia" charset="0"/>
            </a:endParaRPr>
          </a:p>
        </p:txBody>
      </p:sp>
      <p:sp>
        <p:nvSpPr>
          <p:cNvPr id="27663" name="Text Box 15"/>
          <p:cNvSpPr txBox="1">
            <a:spLocks noChangeArrowheads="1"/>
          </p:cNvSpPr>
          <p:nvPr/>
        </p:nvSpPr>
        <p:spPr bwMode="auto">
          <a:xfrm>
            <a:off x="7553325" y="2740025"/>
            <a:ext cx="482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1600">
                <a:latin typeface="Georgia" charset="0"/>
              </a:rPr>
              <a:t>is a</a:t>
            </a:r>
            <a:endParaRPr lang="en-US">
              <a:latin typeface="Georgia" charset="0"/>
            </a:endParaRPr>
          </a:p>
        </p:txBody>
      </p:sp>
      <p:sp>
        <p:nvSpPr>
          <p:cNvPr id="27664" name="Text Box 16"/>
          <p:cNvSpPr txBox="1">
            <a:spLocks noChangeArrowheads="1"/>
          </p:cNvSpPr>
          <p:nvPr/>
        </p:nvSpPr>
        <p:spPr bwMode="auto">
          <a:xfrm>
            <a:off x="2212975" y="4187825"/>
            <a:ext cx="9350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1600">
                <a:latin typeface="Georgia" charset="0"/>
              </a:rPr>
              <a:t>instance</a:t>
            </a:r>
            <a:endParaRPr lang="en-US">
              <a:latin typeface="Georgia" charset="0"/>
            </a:endParaRPr>
          </a:p>
        </p:txBody>
      </p:sp>
      <p:sp>
        <p:nvSpPr>
          <p:cNvPr id="27665" name="Text Box 17"/>
          <p:cNvSpPr txBox="1">
            <a:spLocks noChangeArrowheads="1"/>
          </p:cNvSpPr>
          <p:nvPr/>
        </p:nvSpPr>
        <p:spPr bwMode="auto">
          <a:xfrm>
            <a:off x="2974975" y="4645025"/>
            <a:ext cx="9350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1600">
                <a:latin typeface="Georgia" charset="0"/>
              </a:rPr>
              <a:t>instance</a:t>
            </a:r>
            <a:endParaRPr lang="en-US">
              <a:latin typeface="Georgia" charset="0"/>
            </a:endParaRPr>
          </a:p>
        </p:txBody>
      </p:sp>
      <p:sp>
        <p:nvSpPr>
          <p:cNvPr id="27666" name="Text Box 18"/>
          <p:cNvSpPr txBox="1">
            <a:spLocks noChangeArrowheads="1"/>
          </p:cNvSpPr>
          <p:nvPr/>
        </p:nvSpPr>
        <p:spPr bwMode="auto">
          <a:xfrm>
            <a:off x="3494088" y="6169025"/>
            <a:ext cx="19240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1600">
                <a:latin typeface="Georgia" charset="0"/>
              </a:rPr>
              <a:t>CHARLIE BROWN</a:t>
            </a:r>
            <a:endParaRPr lang="en-US">
              <a:latin typeface="Georgia" charset="0"/>
            </a:endParaRPr>
          </a:p>
        </p:txBody>
      </p:sp>
      <p:cxnSp>
        <p:nvCxnSpPr>
          <p:cNvPr id="27667" name="AutoShape 19"/>
          <p:cNvCxnSpPr>
            <a:cxnSpLocks noChangeShapeType="1"/>
            <a:stCxn id="27651" idx="3"/>
            <a:endCxn id="27650" idx="0"/>
          </p:cNvCxnSpPr>
          <p:nvPr/>
        </p:nvCxnSpPr>
        <p:spPr bwMode="auto">
          <a:xfrm>
            <a:off x="2649538" y="1003300"/>
            <a:ext cx="1484312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668" name="AutoShape 20"/>
          <p:cNvCxnSpPr>
            <a:cxnSpLocks noChangeShapeType="1"/>
            <a:stCxn id="27650" idx="1"/>
            <a:endCxn id="27652" idx="0"/>
          </p:cNvCxnSpPr>
          <p:nvPr/>
        </p:nvCxnSpPr>
        <p:spPr bwMode="auto">
          <a:xfrm flipH="1">
            <a:off x="2065338" y="1612900"/>
            <a:ext cx="1751012" cy="8985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669" name="AutoShape 21"/>
          <p:cNvCxnSpPr>
            <a:cxnSpLocks noChangeShapeType="1"/>
            <a:stCxn id="27652" idx="2"/>
            <a:endCxn id="27653" idx="0"/>
          </p:cNvCxnSpPr>
          <p:nvPr/>
        </p:nvCxnSpPr>
        <p:spPr bwMode="auto">
          <a:xfrm>
            <a:off x="2065338" y="2847975"/>
            <a:ext cx="34925" cy="8826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670" name="AutoShape 22"/>
          <p:cNvCxnSpPr>
            <a:cxnSpLocks noChangeShapeType="1"/>
            <a:stCxn id="27653" idx="2"/>
            <a:endCxn id="27654" idx="0"/>
          </p:cNvCxnSpPr>
          <p:nvPr/>
        </p:nvCxnSpPr>
        <p:spPr bwMode="auto">
          <a:xfrm>
            <a:off x="2100263" y="4067175"/>
            <a:ext cx="866775" cy="11874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671" name="AutoShape 23"/>
          <p:cNvCxnSpPr>
            <a:cxnSpLocks noChangeShapeType="1"/>
            <a:stCxn id="27654" idx="2"/>
            <a:endCxn id="27666" idx="1"/>
          </p:cNvCxnSpPr>
          <p:nvPr/>
        </p:nvCxnSpPr>
        <p:spPr bwMode="auto">
          <a:xfrm>
            <a:off x="2967038" y="5591175"/>
            <a:ext cx="527050" cy="7461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672" name="AutoShape 24"/>
          <p:cNvCxnSpPr>
            <a:cxnSpLocks noChangeShapeType="1"/>
            <a:stCxn id="27650" idx="3"/>
            <a:endCxn id="27657" idx="1"/>
          </p:cNvCxnSpPr>
          <p:nvPr/>
        </p:nvCxnSpPr>
        <p:spPr bwMode="auto">
          <a:xfrm>
            <a:off x="4451350" y="1612900"/>
            <a:ext cx="1703388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673" name="AutoShape 25"/>
          <p:cNvCxnSpPr>
            <a:cxnSpLocks noChangeShapeType="1"/>
            <a:stCxn id="27657" idx="2"/>
            <a:endCxn id="27655" idx="0"/>
          </p:cNvCxnSpPr>
          <p:nvPr/>
        </p:nvCxnSpPr>
        <p:spPr bwMode="auto">
          <a:xfrm>
            <a:off x="6807200" y="2238375"/>
            <a:ext cx="733425" cy="149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674" name="AutoShape 26"/>
          <p:cNvCxnSpPr>
            <a:cxnSpLocks noChangeShapeType="1"/>
            <a:stCxn id="27655" idx="2"/>
            <a:endCxn id="27656" idx="0"/>
          </p:cNvCxnSpPr>
          <p:nvPr/>
        </p:nvCxnSpPr>
        <p:spPr bwMode="auto">
          <a:xfrm>
            <a:off x="7540625" y="4067175"/>
            <a:ext cx="69850" cy="13398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675" name="AutoShape 27"/>
          <p:cNvCxnSpPr>
            <a:cxnSpLocks noChangeShapeType="1"/>
            <a:stCxn id="27679" idx="2"/>
            <a:endCxn id="27666" idx="0"/>
          </p:cNvCxnSpPr>
          <p:nvPr/>
        </p:nvCxnSpPr>
        <p:spPr bwMode="auto">
          <a:xfrm flipH="1">
            <a:off x="4456113" y="4997450"/>
            <a:ext cx="258762" cy="11715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676" name="AutoShape 28"/>
          <p:cNvCxnSpPr>
            <a:cxnSpLocks noChangeShapeType="1"/>
            <a:stCxn id="27650" idx="2"/>
            <a:endCxn id="27688" idx="0"/>
          </p:cNvCxnSpPr>
          <p:nvPr/>
        </p:nvCxnSpPr>
        <p:spPr bwMode="auto">
          <a:xfrm>
            <a:off x="4133850" y="1781175"/>
            <a:ext cx="547688" cy="730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677" name="AutoShape 29"/>
          <p:cNvCxnSpPr>
            <a:cxnSpLocks noChangeShapeType="1"/>
            <a:stCxn id="27679" idx="3"/>
            <a:endCxn id="27656" idx="1"/>
          </p:cNvCxnSpPr>
          <p:nvPr/>
        </p:nvCxnSpPr>
        <p:spPr bwMode="auto">
          <a:xfrm>
            <a:off x="5427663" y="4706938"/>
            <a:ext cx="1741487" cy="8683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678" name="AutoShape 30"/>
          <p:cNvCxnSpPr>
            <a:cxnSpLocks noChangeShapeType="1"/>
            <a:stCxn id="27679" idx="1"/>
            <a:endCxn id="27654" idx="0"/>
          </p:cNvCxnSpPr>
          <p:nvPr/>
        </p:nvCxnSpPr>
        <p:spPr bwMode="auto">
          <a:xfrm flipH="1">
            <a:off x="2967038" y="4706938"/>
            <a:ext cx="1033462" cy="5476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679" name="Text Box 31"/>
          <p:cNvSpPr txBox="1">
            <a:spLocks noChangeArrowheads="1"/>
          </p:cNvSpPr>
          <p:nvPr/>
        </p:nvSpPr>
        <p:spPr bwMode="auto">
          <a:xfrm>
            <a:off x="4000500" y="4416425"/>
            <a:ext cx="142716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1600">
                <a:latin typeface="Georgia" charset="0"/>
              </a:rPr>
              <a:t>FICTIONAL</a:t>
            </a:r>
            <a:br>
              <a:rPr lang="en-US" sz="1600">
                <a:latin typeface="Georgia" charset="0"/>
              </a:rPr>
            </a:br>
            <a:r>
              <a:rPr lang="en-US" sz="1600">
                <a:latin typeface="Georgia" charset="0"/>
              </a:rPr>
              <a:t>CHARACTER</a:t>
            </a:r>
            <a:endParaRPr lang="en-US">
              <a:latin typeface="Georgia" charset="0"/>
            </a:endParaRPr>
          </a:p>
        </p:txBody>
      </p:sp>
      <p:sp>
        <p:nvSpPr>
          <p:cNvPr id="27680" name="Text Box 32"/>
          <p:cNvSpPr txBox="1">
            <a:spLocks noChangeArrowheads="1"/>
          </p:cNvSpPr>
          <p:nvPr/>
        </p:nvSpPr>
        <p:spPr bwMode="auto">
          <a:xfrm>
            <a:off x="7699375" y="4568825"/>
            <a:ext cx="9350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1600">
                <a:latin typeface="Georgia" charset="0"/>
              </a:rPr>
              <a:t>instance</a:t>
            </a:r>
            <a:endParaRPr lang="en-US">
              <a:latin typeface="Georgia" charset="0"/>
            </a:endParaRPr>
          </a:p>
        </p:txBody>
      </p:sp>
      <p:sp>
        <p:nvSpPr>
          <p:cNvPr id="27681" name="Text Box 33"/>
          <p:cNvSpPr txBox="1">
            <a:spLocks noChangeArrowheads="1"/>
          </p:cNvSpPr>
          <p:nvPr/>
        </p:nvSpPr>
        <p:spPr bwMode="auto">
          <a:xfrm>
            <a:off x="4575175" y="5254625"/>
            <a:ext cx="9350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1600">
                <a:latin typeface="Georgia" charset="0"/>
              </a:rPr>
              <a:t>instance</a:t>
            </a:r>
            <a:endParaRPr lang="en-US">
              <a:latin typeface="Georgia" charset="0"/>
            </a:endParaRPr>
          </a:p>
        </p:txBody>
      </p:sp>
      <p:sp>
        <p:nvSpPr>
          <p:cNvPr id="27682" name="Text Box 34"/>
          <p:cNvSpPr txBox="1">
            <a:spLocks noChangeArrowheads="1"/>
          </p:cNvSpPr>
          <p:nvPr/>
        </p:nvSpPr>
        <p:spPr bwMode="auto">
          <a:xfrm>
            <a:off x="5870575" y="4721225"/>
            <a:ext cx="9350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1600">
                <a:latin typeface="Georgia" charset="0"/>
              </a:rPr>
              <a:t>instance</a:t>
            </a:r>
            <a:endParaRPr lang="en-US">
              <a:latin typeface="Georgia" charset="0"/>
            </a:endParaRPr>
          </a:p>
        </p:txBody>
      </p:sp>
      <p:cxnSp>
        <p:nvCxnSpPr>
          <p:cNvPr id="27683" name="AutoShape 35"/>
          <p:cNvCxnSpPr>
            <a:cxnSpLocks noChangeShapeType="1"/>
            <a:stCxn id="27651" idx="1"/>
            <a:endCxn id="27689" idx="3"/>
          </p:cNvCxnSpPr>
          <p:nvPr/>
        </p:nvCxnSpPr>
        <p:spPr bwMode="auto">
          <a:xfrm flipH="1" flipV="1">
            <a:off x="1093788" y="698500"/>
            <a:ext cx="55245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684" name="AutoShape 36"/>
          <p:cNvCxnSpPr>
            <a:cxnSpLocks noChangeShapeType="1"/>
            <a:stCxn id="27651" idx="1"/>
            <a:endCxn id="27690" idx="3"/>
          </p:cNvCxnSpPr>
          <p:nvPr/>
        </p:nvCxnSpPr>
        <p:spPr bwMode="auto">
          <a:xfrm flipH="1">
            <a:off x="1193800" y="1003300"/>
            <a:ext cx="452438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685" name="AutoShape 37"/>
          <p:cNvCxnSpPr>
            <a:cxnSpLocks noChangeShapeType="1"/>
            <a:stCxn id="27650" idx="2"/>
            <a:endCxn id="27662" idx="0"/>
          </p:cNvCxnSpPr>
          <p:nvPr/>
        </p:nvCxnSpPr>
        <p:spPr bwMode="auto">
          <a:xfrm flipH="1">
            <a:off x="3711575" y="1781175"/>
            <a:ext cx="422275" cy="8826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686" name="AutoShape 38"/>
          <p:cNvCxnSpPr>
            <a:cxnSpLocks noChangeShapeType="1"/>
            <a:stCxn id="27653" idx="1"/>
            <a:endCxn id="27692" idx="0"/>
          </p:cNvCxnSpPr>
          <p:nvPr/>
        </p:nvCxnSpPr>
        <p:spPr bwMode="auto">
          <a:xfrm flipH="1">
            <a:off x="871538" y="3898900"/>
            <a:ext cx="733425" cy="5175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687" name="AutoShape 39"/>
          <p:cNvCxnSpPr>
            <a:cxnSpLocks noChangeShapeType="1"/>
            <a:stCxn id="27657" idx="0"/>
            <a:endCxn id="27693" idx="2"/>
          </p:cNvCxnSpPr>
          <p:nvPr/>
        </p:nvCxnSpPr>
        <p:spPr bwMode="auto">
          <a:xfrm flipV="1">
            <a:off x="6807200" y="1704975"/>
            <a:ext cx="1400175" cy="1968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688" name="Text Box 40"/>
          <p:cNvSpPr txBox="1">
            <a:spLocks noChangeArrowheads="1"/>
          </p:cNvSpPr>
          <p:nvPr/>
        </p:nvSpPr>
        <p:spPr bwMode="auto">
          <a:xfrm>
            <a:off x="4265613" y="2511425"/>
            <a:ext cx="8318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1600">
                <a:latin typeface="Georgia" charset="0"/>
              </a:rPr>
              <a:t>has tail</a:t>
            </a:r>
            <a:endParaRPr lang="en-US">
              <a:latin typeface="Georgia" charset="0"/>
            </a:endParaRPr>
          </a:p>
        </p:txBody>
      </p:sp>
      <p:sp>
        <p:nvSpPr>
          <p:cNvPr id="27689" name="Text Box 41"/>
          <p:cNvSpPr txBox="1">
            <a:spLocks noChangeArrowheads="1"/>
          </p:cNvSpPr>
          <p:nvPr/>
        </p:nvSpPr>
        <p:spPr bwMode="auto">
          <a:xfrm>
            <a:off x="333375" y="530225"/>
            <a:ext cx="7604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1600">
                <a:latin typeface="Georgia" charset="0"/>
              </a:rPr>
              <a:t>moves</a:t>
            </a:r>
            <a:endParaRPr lang="en-US">
              <a:latin typeface="Georgia" charset="0"/>
            </a:endParaRPr>
          </a:p>
        </p:txBody>
      </p:sp>
      <p:sp>
        <p:nvSpPr>
          <p:cNvPr id="27690" name="Text Box 42"/>
          <p:cNvSpPr txBox="1">
            <a:spLocks noChangeArrowheads="1"/>
          </p:cNvSpPr>
          <p:nvPr/>
        </p:nvSpPr>
        <p:spPr bwMode="auto">
          <a:xfrm>
            <a:off x="238125" y="1368425"/>
            <a:ext cx="9556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1600">
                <a:latin typeface="Georgia" charset="0"/>
              </a:rPr>
              <a:t>breathes</a:t>
            </a:r>
            <a:endParaRPr lang="en-US">
              <a:latin typeface="Georgia" charset="0"/>
            </a:endParaRPr>
          </a:p>
        </p:txBody>
      </p:sp>
      <p:sp>
        <p:nvSpPr>
          <p:cNvPr id="27691" name="Text Box 43"/>
          <p:cNvSpPr txBox="1">
            <a:spLocks noChangeArrowheads="1"/>
          </p:cNvSpPr>
          <p:nvPr/>
        </p:nvSpPr>
        <p:spPr bwMode="auto">
          <a:xfrm>
            <a:off x="5638800" y="3044825"/>
            <a:ext cx="13811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1600">
                <a:latin typeface="Georgia" charset="0"/>
              </a:rPr>
              <a:t>size: medium</a:t>
            </a:r>
            <a:endParaRPr lang="en-US">
              <a:latin typeface="Georgia" charset="0"/>
            </a:endParaRPr>
          </a:p>
        </p:txBody>
      </p:sp>
      <p:sp>
        <p:nvSpPr>
          <p:cNvPr id="27692" name="Text Box 44"/>
          <p:cNvSpPr txBox="1">
            <a:spLocks noChangeArrowheads="1"/>
          </p:cNvSpPr>
          <p:nvPr/>
        </p:nvSpPr>
        <p:spPr bwMode="auto">
          <a:xfrm>
            <a:off x="312738" y="4416425"/>
            <a:ext cx="1117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1600">
                <a:latin typeface="Georgia" charset="0"/>
              </a:rPr>
              <a:t>size: small</a:t>
            </a:r>
            <a:endParaRPr lang="en-US">
              <a:latin typeface="Georgia" charset="0"/>
            </a:endParaRPr>
          </a:p>
        </p:txBody>
      </p:sp>
      <p:sp>
        <p:nvSpPr>
          <p:cNvPr id="27693" name="Text Box 45"/>
          <p:cNvSpPr txBox="1">
            <a:spLocks noChangeArrowheads="1"/>
          </p:cNvSpPr>
          <p:nvPr/>
        </p:nvSpPr>
        <p:spPr bwMode="auto">
          <a:xfrm>
            <a:off x="7561263" y="1368425"/>
            <a:ext cx="12906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1600">
                <a:latin typeface="Georgia" charset="0"/>
              </a:rPr>
              <a:t>works sheep</a:t>
            </a:r>
            <a:endParaRPr lang="en-US">
              <a:latin typeface="Georgia" charset="0"/>
            </a:endParaRPr>
          </a:p>
        </p:txBody>
      </p:sp>
      <p:sp>
        <p:nvSpPr>
          <p:cNvPr id="27694" name="Text Box 46"/>
          <p:cNvSpPr txBox="1">
            <a:spLocks noChangeArrowheads="1"/>
          </p:cNvSpPr>
          <p:nvPr/>
        </p:nvSpPr>
        <p:spPr bwMode="auto">
          <a:xfrm>
            <a:off x="379413" y="2511425"/>
            <a:ext cx="7286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1600">
                <a:latin typeface="Georgia" charset="0"/>
              </a:rPr>
              <a:t>tracks</a:t>
            </a:r>
            <a:endParaRPr lang="en-US">
              <a:latin typeface="Georgia" charset="0"/>
            </a:endParaRPr>
          </a:p>
        </p:txBody>
      </p:sp>
      <p:sp>
        <p:nvSpPr>
          <p:cNvPr id="27695" name="Text Box 47"/>
          <p:cNvSpPr txBox="1">
            <a:spLocks noChangeArrowheads="1"/>
          </p:cNvSpPr>
          <p:nvPr/>
        </p:nvSpPr>
        <p:spPr bwMode="auto">
          <a:xfrm>
            <a:off x="2290763" y="5864225"/>
            <a:ext cx="9525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1600">
                <a:latin typeface="Georgia" charset="0"/>
              </a:rPr>
              <a:t>friend of</a:t>
            </a:r>
            <a:endParaRPr lang="en-US">
              <a:latin typeface="Georgia" charset="0"/>
            </a:endParaRPr>
          </a:p>
        </p:txBody>
      </p:sp>
      <p:cxnSp>
        <p:nvCxnSpPr>
          <p:cNvPr id="27696" name="AutoShape 48"/>
          <p:cNvCxnSpPr>
            <a:cxnSpLocks noChangeShapeType="1"/>
            <a:stCxn id="27652" idx="1"/>
            <a:endCxn id="27694" idx="3"/>
          </p:cNvCxnSpPr>
          <p:nvPr/>
        </p:nvCxnSpPr>
        <p:spPr bwMode="auto">
          <a:xfrm flipH="1">
            <a:off x="1108075" y="2679700"/>
            <a:ext cx="47625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697" name="AutoShape 49"/>
          <p:cNvCxnSpPr>
            <a:cxnSpLocks noChangeShapeType="1"/>
            <a:stCxn id="27655" idx="1"/>
            <a:endCxn id="27691" idx="2"/>
          </p:cNvCxnSpPr>
          <p:nvPr/>
        </p:nvCxnSpPr>
        <p:spPr bwMode="auto">
          <a:xfrm flipH="1" flipV="1">
            <a:off x="6329363" y="3381375"/>
            <a:ext cx="749300" cy="5175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Semantic Networks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z="2000">
                <a:latin typeface="Georgia" charset="0"/>
                <a:ea typeface="ＭＳ Ｐゴシック" charset="0"/>
                <a:cs typeface="ＭＳ Ｐゴシック" charset="0"/>
              </a:rPr>
              <a:t>What does or should a node represent?</a:t>
            </a:r>
          </a:p>
          <a:p>
            <a:pPr lvl="1" eaLnBrk="1" hangingPunct="1"/>
            <a:r>
              <a:rPr lang="en-GB" sz="2000">
                <a:latin typeface="Georgia" charset="0"/>
                <a:ea typeface="ＭＳ Ｐゴシック" charset="0"/>
              </a:rPr>
              <a:t>A class of objects? </a:t>
            </a:r>
          </a:p>
          <a:p>
            <a:pPr lvl="1" eaLnBrk="1" hangingPunct="1"/>
            <a:r>
              <a:rPr lang="en-GB" sz="2000">
                <a:latin typeface="Georgia" charset="0"/>
                <a:ea typeface="ＭＳ Ｐゴシック" charset="0"/>
              </a:rPr>
              <a:t>An instance of an class?</a:t>
            </a:r>
          </a:p>
          <a:p>
            <a:pPr lvl="1" eaLnBrk="1" hangingPunct="1"/>
            <a:r>
              <a:rPr lang="en-GB" sz="2000">
                <a:latin typeface="Georgia" charset="0"/>
                <a:ea typeface="ＭＳ Ｐゴシック" charset="0"/>
              </a:rPr>
              <a:t>The canonical instance of a class?</a:t>
            </a:r>
          </a:p>
          <a:p>
            <a:pPr lvl="1" eaLnBrk="1" hangingPunct="1"/>
            <a:r>
              <a:rPr lang="en-GB" sz="2000">
                <a:latin typeface="Georgia" charset="0"/>
                <a:ea typeface="ＭＳ Ｐゴシック" charset="0"/>
              </a:rPr>
              <a:t>The set of all instances of a class?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Semantic Networks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z="2000">
                <a:latin typeface="Georgia" charset="0"/>
                <a:ea typeface="ＭＳ Ｐゴシック" charset="0"/>
                <a:cs typeface="ＭＳ Ｐゴシック" charset="0"/>
              </a:rPr>
              <a:t>Semantics of links that define new objects and links that relate existing objects, particularly those dealing with ‘intrinsic’ characteristics of a given object</a:t>
            </a:r>
          </a:p>
          <a:p>
            <a:pPr eaLnBrk="1" hangingPunct="1"/>
            <a:r>
              <a:rPr lang="en-GB" sz="2000">
                <a:latin typeface="Georgia" charset="0"/>
                <a:ea typeface="ＭＳ Ｐゴシック" charset="0"/>
                <a:cs typeface="ＭＳ Ｐゴシック" charset="0"/>
              </a:rPr>
              <a:t>How does one deal with the problems of comparison between objects (or classes of objects) through their attributes?</a:t>
            </a:r>
          </a:p>
          <a:p>
            <a:pPr marL="692150" lvl="1" indent="-347663" eaLnBrk="1" hangingPunct="1"/>
            <a:r>
              <a:rPr lang="en-GB" sz="2000">
                <a:latin typeface="Georgia" charset="0"/>
                <a:ea typeface="ＭＳ Ｐゴシック" charset="0"/>
              </a:rPr>
              <a:t>Essentially the problem of comparing object instances</a:t>
            </a:r>
          </a:p>
          <a:p>
            <a:pPr eaLnBrk="1" hangingPunct="1"/>
            <a:r>
              <a:rPr lang="en-GB" sz="2000">
                <a:latin typeface="Georgia" charset="0"/>
                <a:ea typeface="ＭＳ Ｐゴシック" charset="0"/>
                <a:cs typeface="ＭＳ Ｐゴシック" charset="0"/>
              </a:rPr>
              <a:t>What mechanisms are there are to handle quantification in semantic network formalisms?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Southampton">
  <a:themeElements>
    <a:clrScheme name="">
      <a:dk1>
        <a:srgbClr val="33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A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Southampton">
      <a:majorFont>
        <a:latin typeface="Georgia"/>
        <a:ea typeface="ＭＳ Ｐゴシック"/>
        <a:cs typeface="ＭＳ Ｐゴシック"/>
      </a:majorFont>
      <a:minorFont>
        <a:latin typeface="Georgi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Southampt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2004:Templates:My Templates:Southampton.pot</Template>
  <TotalTime>1016</TotalTime>
  <Words>2319</Words>
  <Application>Microsoft Macintosh PowerPoint</Application>
  <PresentationFormat>On-screen Show (4:3)</PresentationFormat>
  <Paragraphs>475</Paragraphs>
  <Slides>50</Slides>
  <Notes>46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7" baseType="lpstr">
      <vt:lpstr>Arial</vt:lpstr>
      <vt:lpstr>ＭＳ Ｐゴシック</vt:lpstr>
      <vt:lpstr>Georgia</vt:lpstr>
      <vt:lpstr>ヒラギノ角ゴ Pro W3</vt:lpstr>
      <vt:lpstr>Helvetica</vt:lpstr>
      <vt:lpstr>Courier Std</vt:lpstr>
      <vt:lpstr>Southampton</vt:lpstr>
      <vt:lpstr>Semantic Networks, Frames, Scripts and Rules</vt:lpstr>
      <vt:lpstr>Semantic Networks</vt:lpstr>
      <vt:lpstr>Network Knowledge Representation</vt:lpstr>
      <vt:lpstr>Semantic Networks</vt:lpstr>
      <vt:lpstr>Semantic Networks</vt:lpstr>
      <vt:lpstr>Semantic Networks</vt:lpstr>
      <vt:lpstr>PowerPoint Presentation</vt:lpstr>
      <vt:lpstr>Semantic Networks</vt:lpstr>
      <vt:lpstr>Semantic Networks</vt:lpstr>
      <vt:lpstr>Transitive inference, but…</vt:lpstr>
      <vt:lpstr>Network knowledge representation</vt:lpstr>
      <vt:lpstr>Frames</vt:lpstr>
      <vt:lpstr>Frames</vt:lpstr>
      <vt:lpstr>Frames</vt:lpstr>
      <vt:lpstr>Frames</vt:lpstr>
      <vt:lpstr>Frame-based model of semantic memory</vt:lpstr>
      <vt:lpstr>General Knowledge as Frames</vt:lpstr>
      <vt:lpstr>PowerPoint Presentation</vt:lpstr>
      <vt:lpstr>Logic underlies Frames</vt:lpstr>
      <vt:lpstr>PowerPoint Presentation</vt:lpstr>
      <vt:lpstr>PowerPoint Presentation</vt:lpstr>
      <vt:lpstr>Multiple Inheritance</vt:lpstr>
      <vt:lpstr>The Nixon Diamond</vt:lpstr>
      <vt:lpstr>Prototypical Situations</vt:lpstr>
      <vt:lpstr>PowerPoint Presentation</vt:lpstr>
      <vt:lpstr>Capabilities of Frames</vt:lpstr>
      <vt:lpstr>Capabilities of Frames</vt:lpstr>
      <vt:lpstr>Summary</vt:lpstr>
      <vt:lpstr>Scripts</vt:lpstr>
      <vt:lpstr>Scripts</vt:lpstr>
      <vt:lpstr>Script Elements</vt:lpstr>
      <vt:lpstr>PowerPoint Presentation</vt:lpstr>
      <vt:lpstr>PowerPoint Presentation</vt:lpstr>
      <vt:lpstr>Scripts and Natural Language Understanding</vt:lpstr>
      <vt:lpstr>Production Rules</vt:lpstr>
      <vt:lpstr>Production Rules</vt:lpstr>
      <vt:lpstr>Production Rules</vt:lpstr>
      <vt:lpstr>Forms of Rules</vt:lpstr>
      <vt:lpstr>Forms of Rules</vt:lpstr>
      <vt:lpstr>Characteristics of Rules</vt:lpstr>
      <vt:lpstr>Rule-based Inference</vt:lpstr>
      <vt:lpstr>Production Systems</vt:lpstr>
      <vt:lpstr>Recognise-Act Cycle</vt:lpstr>
      <vt:lpstr>Conflict Resolution</vt:lpstr>
      <vt:lpstr>Salience</vt:lpstr>
      <vt:lpstr>Conflict Resolution Strategies</vt:lpstr>
      <vt:lpstr>Salience</vt:lpstr>
      <vt:lpstr>Common Types of Rules</vt:lpstr>
      <vt:lpstr>Major Advantages of Rules</vt:lpstr>
      <vt:lpstr>Major Limitations of Rules</vt:lpstr>
    </vt:vector>
  </TitlesOfParts>
  <Company>Nicholas Gibbins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Knowledge Representation</dc:title>
  <dc:creator>Nicholas Gibbins</dc:creator>
  <cp:lastModifiedBy>Nick Gibbins</cp:lastModifiedBy>
  <cp:revision>14</cp:revision>
  <cp:lastPrinted>2008-02-23T15:54:49Z</cp:lastPrinted>
  <dcterms:created xsi:type="dcterms:W3CDTF">2010-10-25T08:04:30Z</dcterms:created>
  <dcterms:modified xsi:type="dcterms:W3CDTF">2010-11-11T21:55:10Z</dcterms:modified>
</cp:coreProperties>
</file>