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5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59" r:id="rId4"/>
    <p:sldId id="260" r:id="rId5"/>
    <p:sldId id="307" r:id="rId6"/>
    <p:sldId id="261" r:id="rId7"/>
    <p:sldId id="262" r:id="rId8"/>
    <p:sldId id="263" r:id="rId9"/>
    <p:sldId id="264" r:id="rId10"/>
    <p:sldId id="389" r:id="rId11"/>
    <p:sldId id="390" r:id="rId12"/>
    <p:sldId id="391" r:id="rId13"/>
    <p:sldId id="375" r:id="rId14"/>
    <p:sldId id="394" r:id="rId15"/>
    <p:sldId id="392" r:id="rId16"/>
    <p:sldId id="395" r:id="rId17"/>
    <p:sldId id="265" r:id="rId18"/>
    <p:sldId id="376" r:id="rId19"/>
    <p:sldId id="377" r:id="rId20"/>
    <p:sldId id="353" r:id="rId21"/>
    <p:sldId id="387" r:id="rId22"/>
    <p:sldId id="397" r:id="rId23"/>
    <p:sldId id="399" r:id="rId24"/>
    <p:sldId id="354" r:id="rId25"/>
    <p:sldId id="385" r:id="rId26"/>
    <p:sldId id="386" r:id="rId27"/>
    <p:sldId id="398" r:id="rId28"/>
    <p:sldId id="400" r:id="rId29"/>
    <p:sldId id="401" r:id="rId30"/>
    <p:sldId id="388" r:id="rId31"/>
    <p:sldId id="356" r:id="rId32"/>
    <p:sldId id="355" r:id="rId33"/>
    <p:sldId id="358" r:id="rId34"/>
    <p:sldId id="357" r:id="rId35"/>
    <p:sldId id="359" r:id="rId36"/>
    <p:sldId id="379" r:id="rId37"/>
    <p:sldId id="360" r:id="rId38"/>
    <p:sldId id="361" r:id="rId39"/>
    <p:sldId id="380" r:id="rId40"/>
    <p:sldId id="362" r:id="rId41"/>
    <p:sldId id="381" r:id="rId42"/>
    <p:sldId id="363" r:id="rId43"/>
    <p:sldId id="364" r:id="rId44"/>
    <p:sldId id="384" r:id="rId45"/>
    <p:sldId id="365" r:id="rId46"/>
    <p:sldId id="382" r:id="rId47"/>
    <p:sldId id="369" r:id="rId48"/>
    <p:sldId id="383" r:id="rId49"/>
    <p:sldId id="371" r:id="rId50"/>
    <p:sldId id="372" r:id="rId51"/>
    <p:sldId id="368" r:id="rId52"/>
    <p:sldId id="396" r:id="rId53"/>
    <p:sldId id="373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4895" autoAdjust="0"/>
  </p:normalViewPr>
  <p:slideViewPr>
    <p:cSldViewPr showGuides="1">
      <p:cViewPr>
        <p:scale>
          <a:sx n="75" d="100"/>
          <a:sy n="75" d="100"/>
        </p:scale>
        <p:origin x="-1744" y="-432"/>
      </p:cViewPr>
      <p:guideLst>
        <p:guide orient="horz" pos="1680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01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01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79299-D3CF-9B4F-8627-5B5402E961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523B06-201D-9444-8AF0-4F105531B49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4947F-C047-CC49-9507-5D612F139C5B}" type="slidenum">
              <a:rPr lang="en-GB"/>
              <a:pPr/>
              <a:t>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47C98-92F8-3B4F-8B7C-0A983FD25A49}" type="slidenum">
              <a:rPr lang="en-GB"/>
              <a:pPr/>
              <a:t>13</a:t>
            </a:fld>
            <a:endParaRPr lang="en-GB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(A or not B) and (B or C) and (A implies C)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 truth assignment satisfies a formula if the formula is true for that assignment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 implies Q == (not P) or Q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Tautology: formula that is true under all interpretations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Contradiction: formula that is false under all interpretations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3B06-201D-9444-8AF0-4F105531B49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65EF4-4C48-314F-99E2-CA13FE01649A}" type="slidenum">
              <a:rPr lang="en-GB"/>
              <a:pPr/>
              <a:t>17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29CD3-44F8-3646-83C6-A9F867D6A453}" type="slidenum">
              <a:rPr lang="en-GB"/>
              <a:pPr/>
              <a:t>18</a:t>
            </a:fld>
            <a:endParaRPr lang="en-GB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father of Socrates is Sophraniscus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Constants as 0-ary predicates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D53C5-6257-384C-A174-DD419E6386E3}" type="slidenum">
              <a:rPr lang="en-GB"/>
              <a:pPr/>
              <a:t>19</a:t>
            </a:fld>
            <a:endParaRPr lang="en-GB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F2646-0FAE-8F47-B78E-9C0477E17C09}" type="slidenum">
              <a:rPr lang="en-GB"/>
              <a:pPr/>
              <a:t>20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P,F are weak tense operators</a:t>
            </a:r>
          </a:p>
          <a:p>
            <a:r>
              <a:rPr lang="en-US" dirty="0" smtClean="0"/>
              <a:t>G,H</a:t>
            </a:r>
            <a:r>
              <a:rPr lang="en-US" baseline="0" dirty="0" smtClean="0"/>
              <a:t> are strong tense operators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3B06-201D-9444-8AF0-4F105531B49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54E02-5B9D-684C-AD02-5339ACE66736}" type="slidenum">
              <a:rPr lang="en-GB"/>
              <a:pPr/>
              <a:t>24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=</a:t>
            </a:r>
            <a:r>
              <a:rPr lang="en-US" baseline="0" dirty="0" smtClean="0"/>
              <a:t> permissible</a:t>
            </a:r>
          </a:p>
          <a:p>
            <a:r>
              <a:rPr lang="en-US" baseline="0" dirty="0" smtClean="0"/>
              <a:t>OB = obligatory</a:t>
            </a:r>
          </a:p>
          <a:p>
            <a:r>
              <a:rPr lang="en-US" baseline="0" dirty="0" smtClean="0"/>
              <a:t>IM = impermissible</a:t>
            </a:r>
          </a:p>
          <a:p>
            <a:r>
              <a:rPr lang="en-US" baseline="0" dirty="0" smtClean="0"/>
              <a:t>OM = omissible</a:t>
            </a:r>
          </a:p>
          <a:p>
            <a:r>
              <a:rPr lang="en-US" baseline="0" dirty="0" smtClean="0"/>
              <a:t>OP = optional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3B06-201D-9444-8AF0-4F105531B49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OB-K</a:t>
            </a:r>
          </a:p>
          <a:p>
            <a:r>
              <a:rPr lang="en-US" dirty="0" smtClean="0"/>
              <a:t>OB-D</a:t>
            </a:r>
          </a:p>
          <a:p>
            <a:r>
              <a:rPr lang="en-US" dirty="0" smtClean="0"/>
              <a:t>MP</a:t>
            </a:r>
          </a:p>
          <a:p>
            <a:r>
              <a:rPr lang="en-US" dirty="0" smtClean="0"/>
              <a:t>OB-NEC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3B06-201D-9444-8AF0-4F105531B49D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215E7-C5C7-224A-949B-4D4A61F8C43B}" type="slidenum">
              <a:rPr lang="en-GB"/>
              <a:pPr/>
              <a:t>2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0E33A-E898-0148-8F43-966F3C270BA0}" type="slidenum">
              <a:rPr lang="en-GB"/>
              <a:pPr/>
              <a:t>31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350AC-99E3-3249-9C1E-AC24E3CC0B97}" type="slidenum">
              <a:rPr lang="en-GB"/>
              <a:pPr/>
              <a:t>32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0F871-7568-6B43-9D5F-6C98C12B8831}" type="slidenum">
              <a:rPr lang="en-GB"/>
              <a:pPr/>
              <a:t>33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6970C-A841-E446-9A17-B0BE19BDB499}" type="slidenum">
              <a:rPr lang="en-GB"/>
              <a:pPr/>
              <a:t>34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91F86-FAEC-0B44-9576-744EC7C08BAB}" type="slidenum">
              <a:rPr lang="en-GB"/>
              <a:pPr/>
              <a:t>35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1FE61-90AE-EE49-8D7E-77CD633C265A}" type="slidenum">
              <a:rPr lang="en-GB"/>
              <a:pPr/>
              <a:t>36</a:t>
            </a:fld>
            <a:endParaRPr lang="en-GB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8BD44-E0DA-D84A-B8AE-1940AC9063EE}" type="slidenum">
              <a:rPr lang="en-GB"/>
              <a:pPr/>
              <a:t>37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D4422-B085-B543-BCEF-30386E3526CB}" type="slidenum">
              <a:rPr lang="en-GB"/>
              <a:pPr/>
              <a:t>38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4FB8A-070C-E547-A217-E72EF280EE15}" type="slidenum">
              <a:rPr lang="en-GB"/>
              <a:pPr/>
              <a:t>39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4C6A1-A53C-124F-A08C-0ADC39A6FC5B}" type="slidenum">
              <a:rPr lang="en-GB"/>
              <a:pPr/>
              <a:t>40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0F0F4-E537-8B48-9E7D-2758948AE784}" type="slidenum">
              <a:rPr lang="en-GB"/>
              <a:pPr/>
              <a:t>3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9A5BA-3C4E-0347-9CBE-298A236ACF31}" type="slidenum">
              <a:rPr lang="en-GB"/>
              <a:pPr/>
              <a:t>41</a:t>
            </a:fld>
            <a:endParaRPr lang="en-GB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04F45-B892-F44D-B95B-007293D23E37}" type="slidenum">
              <a:rPr lang="en-GB"/>
              <a:pPr/>
              <a:t>42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F94FC-38CF-9B4D-B30B-A82105D7D35B}" type="slidenum">
              <a:rPr lang="en-GB"/>
              <a:pPr/>
              <a:t>43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6918F-0451-DA4E-8191-DED5153DA865}" type="slidenum">
              <a:rPr lang="en-GB"/>
              <a:pPr/>
              <a:t>44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7A1A-7D70-5542-BE9A-C6C9343DBBBA}" type="slidenum">
              <a:rPr lang="en-GB"/>
              <a:pPr/>
              <a:t>45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B15FB-97A1-1446-AC50-2012AC12A189}" type="slidenum">
              <a:rPr lang="en-GB"/>
              <a:pPr/>
              <a:t>46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FE33A-8B0D-6B4C-9914-CFBFAB7D252C}" type="slidenum">
              <a:rPr lang="en-GB"/>
              <a:pPr/>
              <a:t>47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6C99F-7760-6948-ADD3-FA26D784F896}" type="slidenum">
              <a:rPr lang="en-GB"/>
              <a:pPr/>
              <a:t>48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0334A-A53A-EC47-9413-85F7A39E6A64}" type="slidenum">
              <a:rPr lang="en-GB"/>
              <a:pPr/>
              <a:t>49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EACAB-C4D2-7B45-883F-0AA9B56D8508}" type="slidenum">
              <a:rPr lang="en-GB"/>
              <a:pPr/>
              <a:t>50</a:t>
            </a:fld>
            <a:endParaRPr lang="en-GB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1364F-576A-C24D-92DB-37C8C809A5FE}" type="slidenum">
              <a:rPr lang="en-GB"/>
              <a:pPr/>
              <a:t>4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4BB93-B22A-764C-89DE-D216EAB74AB9}" type="slidenum">
              <a:rPr lang="en-GB"/>
              <a:pPr/>
              <a:t>51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12B37-4467-D649-9EF5-D44324675247}" type="slidenum">
              <a:rPr lang="en-GB"/>
              <a:pPr/>
              <a:t>53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50199-9D07-5F4B-865D-AA58067A8868}" type="slidenum">
              <a:rPr lang="en-GB"/>
              <a:pPr/>
              <a:t>5</a:t>
            </a:fld>
            <a:endParaRPr lang="en-GB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5282D-D6BC-1E4E-BD94-D89514F00606}" type="slidenum">
              <a:rPr lang="en-GB"/>
              <a:pPr/>
              <a:t>6</a:t>
            </a:fld>
            <a:endParaRPr lang="en-GB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8855B-9C43-714F-A832-375F86707AB3}" type="slidenum">
              <a:rPr lang="en-GB"/>
              <a:pPr/>
              <a:t>7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AB621-B8B9-EB40-8E7F-E24BC527F639}" type="slidenum">
              <a:rPr lang="en-GB"/>
              <a:pPr/>
              <a:t>8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A8B60-B8C8-6B48-9F68-6C767A864F3D}" type="slidenum">
              <a:rPr lang="en-GB"/>
              <a:pPr/>
              <a:t>9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0">
          <a:gsLst>
            <a:gs pos="0">
              <a:srgbClr val="014359"/>
            </a:gs>
            <a:gs pos="100000">
              <a:srgbClr val="0072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21336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3C583-F11A-C840-A327-F841B1DB1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914400"/>
            <a:ext cx="21336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6248400" cy="518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E605A-14A9-3A43-BD40-41DE9E2DA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76400"/>
            <a:ext cx="85344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F259B-ECA6-BA4B-BBC0-7FE04AE79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067F1-05D1-E14E-916B-63ACE7600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8865-C64B-DF43-BF6C-61F902DF1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FB72A-AF6E-514F-9605-595189719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51D6E-A50C-1B41-84C1-537AA87D9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DED37-2176-1F40-9D5D-61DFDB56B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5199A-09D1-B74B-9256-02046FC45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5A83B-5C53-C044-AC94-FD1E07049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B2D27-C193-9644-A7A9-B2E557816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Georgia" charset="0"/>
              </a:defRPr>
            </a:lvl1pPr>
          </a:lstStyle>
          <a:p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Georgia" charset="0"/>
              </a:defRPr>
            </a:lvl1pPr>
          </a:lstStyle>
          <a:p>
            <a:endParaRPr lang="en-US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eorgia" charset="0"/>
              </a:defRPr>
            </a:lvl1pPr>
          </a:lstStyle>
          <a:p>
            <a:fld id="{13043B86-D639-D04E-8382-E796BB91EC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electronic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5.pdf"/><Relationship Id="rId6" Type="http://schemas.openxmlformats.org/officeDocument/2006/relationships/image" Target="../media/image7.png"/><Relationship Id="rId7" Type="http://schemas.openxmlformats.org/officeDocument/2006/relationships/image" Target="../media/image6.pdf"/><Relationship Id="rId8" Type="http://schemas.openxmlformats.org/officeDocument/2006/relationships/image" Target="../media/image9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.pdf"/><Relationship Id="rId5" Type="http://schemas.openxmlformats.org/officeDocument/2006/relationships/image" Target="../media/image7.png"/><Relationship Id="rId6" Type="http://schemas.openxmlformats.org/officeDocument/2006/relationships/image" Target="../media/image6.pdf"/><Relationship Id="rId7" Type="http://schemas.openxmlformats.org/officeDocument/2006/relationships/image" Target="../media/image9.png"/><Relationship Id="rId8" Type="http://schemas.openxmlformats.org/officeDocument/2006/relationships/image" Target="../media/image7.pd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5" Type="http://schemas.openxmlformats.org/officeDocument/2006/relationships/image" Target="../media/image34.pd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df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df"/><Relationship Id="rId4" Type="http://schemas.openxmlformats.org/officeDocument/2006/relationships/image" Target="../media/image50.png"/><Relationship Id="rId5" Type="http://schemas.openxmlformats.org/officeDocument/2006/relationships/image" Target="../media/image51.pdf"/><Relationship Id="rId6" Type="http://schemas.openxmlformats.org/officeDocument/2006/relationships/image" Target="../media/image52.png"/><Relationship Id="rId7" Type="http://schemas.openxmlformats.org/officeDocument/2006/relationships/image" Target="../media/image53.pdf"/><Relationship Id="rId8" Type="http://schemas.openxmlformats.org/officeDocument/2006/relationships/image" Target="../media/image54.png"/><Relationship Id="rId9" Type="http://schemas.openxmlformats.org/officeDocument/2006/relationships/image" Target="../media/image55.pdf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5" Type="http://schemas.openxmlformats.org/officeDocument/2006/relationships/image" Target="../media/image59.pdf"/><Relationship Id="rId6" Type="http://schemas.openxmlformats.org/officeDocument/2006/relationships/image" Target="../media/image60.png"/><Relationship Id="rId7" Type="http://schemas.openxmlformats.org/officeDocument/2006/relationships/image" Target="../media/image61.pdf"/><Relationship Id="rId8" Type="http://schemas.openxmlformats.org/officeDocument/2006/relationships/image" Target="../media/image62.png"/><Relationship Id="rId9" Type="http://schemas.openxmlformats.org/officeDocument/2006/relationships/image" Target="../media/image63.pdf"/><Relationship Id="rId1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83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Knowledge Representation </a:t>
            </a:r>
            <a:br>
              <a:rPr lang="en-US"/>
            </a:br>
            <a:r>
              <a:rPr lang="en-US"/>
              <a:t>and Inference</a:t>
            </a:r>
            <a:endParaRPr lang="en-US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Dr Nicholas </a:t>
            </a:r>
            <a:r>
              <a:rPr lang="en-US" sz="2800" dirty="0" err="1"/>
              <a:t>Gibbins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nmg@ecs.soton.ac.uk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32</a:t>
            </a:r>
            <a:r>
              <a:rPr lang="en-US" sz="2800" dirty="0" smtClean="0"/>
              <a:t>/3019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Logic: Connectives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set of logical connectives: 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IMPLIES</a:t>
            </a:r>
          </a:p>
          <a:p>
            <a:pPr lvl="1"/>
            <a:r>
              <a:rPr lang="en-US" dirty="0" smtClean="0"/>
              <a:t>NOT</a:t>
            </a:r>
          </a:p>
          <a:p>
            <a:r>
              <a:rPr lang="en-US" dirty="0" smtClean="0"/>
              <a:t>Symbols and connectives composed into formulae, e.g.</a:t>
            </a:r>
            <a:endParaRPr lang="en-US" dirty="0"/>
          </a:p>
        </p:txBody>
      </p:sp>
      <p:pic>
        <p:nvPicPr>
          <p:cNvPr id="4" name="Picture 6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2222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82900" y="2286000"/>
            <a:ext cx="3175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895600" y="2895600"/>
            <a:ext cx="2921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70200" y="3398838"/>
            <a:ext cx="4572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908300" y="4011613"/>
            <a:ext cx="292100" cy="139700"/>
          </a:xfrm>
          <a:prstGeom prst="rect">
            <a:avLst/>
          </a:prstGeom>
        </p:spPr>
      </p:pic>
      <p:pic>
        <p:nvPicPr>
          <p:cNvPr id="12" name="Picture 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5029200"/>
            <a:ext cx="222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Logic: </a:t>
            </a:r>
            <a:br>
              <a:rPr lang="en-US" dirty="0" smtClean="0"/>
            </a:br>
            <a:r>
              <a:rPr lang="en-US" dirty="0" smtClean="0"/>
              <a:t>	Well-Formed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&lt;symbol&gt; ::= A | B | … | Z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wff</a:t>
            </a:r>
            <a:r>
              <a:rPr lang="en-US" dirty="0" smtClean="0"/>
              <a:t>&gt; ::= 	&lt;symbol&gt;		|</a:t>
            </a:r>
            <a:br>
              <a:rPr lang="en-US" dirty="0" smtClean="0"/>
            </a:br>
            <a:r>
              <a:rPr lang="en-US" dirty="0" smtClean="0"/>
              <a:t>		        &lt;</a:t>
            </a:r>
            <a:r>
              <a:rPr lang="en-US" dirty="0" err="1" smtClean="0"/>
              <a:t>wff</a:t>
            </a:r>
            <a:r>
              <a:rPr lang="en-US" dirty="0" smtClean="0"/>
              <a:t>&gt;		|</a:t>
            </a:r>
            <a:br>
              <a:rPr lang="en-US" dirty="0" smtClean="0"/>
            </a:br>
            <a:r>
              <a:rPr lang="en-US" dirty="0" smtClean="0"/>
              <a:t>		&lt;</a:t>
            </a:r>
            <a:r>
              <a:rPr lang="en-US" dirty="0" err="1" smtClean="0"/>
              <a:t>wff</a:t>
            </a:r>
            <a:r>
              <a:rPr lang="en-US" dirty="0" smtClean="0"/>
              <a:t>&gt; 		&lt;</a:t>
            </a:r>
            <a:r>
              <a:rPr lang="en-US" dirty="0" err="1" smtClean="0"/>
              <a:t>wff</a:t>
            </a:r>
            <a:r>
              <a:rPr lang="en-US" dirty="0" smtClean="0"/>
              <a:t>&gt;	|</a:t>
            </a:r>
            <a:br>
              <a:rPr lang="en-US" dirty="0" smtClean="0"/>
            </a:br>
            <a:r>
              <a:rPr lang="en-US" dirty="0" smtClean="0"/>
              <a:t>		&lt;</a:t>
            </a:r>
            <a:r>
              <a:rPr lang="en-US" dirty="0" err="1" smtClean="0"/>
              <a:t>wff</a:t>
            </a:r>
            <a:r>
              <a:rPr lang="en-US" dirty="0" smtClean="0"/>
              <a:t>&gt; 		&lt;</a:t>
            </a:r>
            <a:r>
              <a:rPr lang="en-US" dirty="0" err="1" smtClean="0"/>
              <a:t>wff</a:t>
            </a:r>
            <a:r>
              <a:rPr lang="en-US" dirty="0" smtClean="0"/>
              <a:t>&gt;	|</a:t>
            </a:r>
            <a:br>
              <a:rPr lang="en-US" dirty="0" smtClean="0"/>
            </a:br>
            <a:r>
              <a:rPr lang="en-US" dirty="0" smtClean="0"/>
              <a:t>		&lt;</a:t>
            </a:r>
            <a:r>
              <a:rPr lang="en-US" dirty="0" err="1" smtClean="0"/>
              <a:t>wff</a:t>
            </a:r>
            <a:r>
              <a:rPr lang="en-US" dirty="0" smtClean="0"/>
              <a:t>&gt; 		&lt;</a:t>
            </a:r>
            <a:r>
              <a:rPr lang="en-US" dirty="0" err="1" smtClean="0"/>
              <a:t>wff</a:t>
            </a:r>
            <a:r>
              <a:rPr lang="en-US" dirty="0" smtClean="0"/>
              <a:t>&gt;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52800" y="3581400"/>
            <a:ext cx="317500" cy="33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52800" y="3962400"/>
            <a:ext cx="2921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76600" y="4343400"/>
            <a:ext cx="4572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86000" y="3352800"/>
            <a:ext cx="292100" cy="139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assign a truth value (true or false) to each symbol in a formula, we can determine the truth or falsehood of the formula</a:t>
            </a:r>
          </a:p>
          <a:p>
            <a:r>
              <a:rPr lang="en-US" dirty="0" smtClean="0"/>
              <a:t>A truth table is an exhaustive enumeration of the possible truth values for the symbols in a formula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4445000"/>
            <a:ext cx="2425700" cy="1879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52800" y="4445000"/>
            <a:ext cx="2425700" cy="1879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4445000"/>
            <a:ext cx="25527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Interpretation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interpretation in propositional logic consists of a domain D (set of</a:t>
            </a:r>
            <a:r>
              <a:rPr lang="en-US" dirty="0" smtClean="0"/>
              <a:t> symbols or atomic </a:t>
            </a:r>
            <a:r>
              <a:rPr lang="en-US" dirty="0"/>
              <a:t>formulae) and a mapping from the domain to the values true and false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An interpretation corresponds to a row in a truth table (a truth assignment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4820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17838"/>
            <a:ext cx="3657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rules used to derive valid formulae from other formulae</a:t>
            </a:r>
          </a:p>
          <a:p>
            <a:r>
              <a:rPr lang="en-US" dirty="0" smtClean="0"/>
              <a:t>Notation for inference rules has two parts:</a:t>
            </a:r>
          </a:p>
          <a:p>
            <a:pPr lvl="1"/>
            <a:r>
              <a:rPr lang="en-US" dirty="0" smtClean="0"/>
              <a:t>The premises above the line</a:t>
            </a:r>
          </a:p>
          <a:p>
            <a:pPr lvl="1"/>
            <a:r>
              <a:rPr lang="en-US" dirty="0" smtClean="0"/>
              <a:t>The conclusion below the line</a:t>
            </a:r>
          </a:p>
          <a:p>
            <a:r>
              <a:rPr lang="en-US" dirty="0" smtClean="0"/>
              <a:t>If all of the premise formulae are true, we can infer the conclusion formula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Inference: Modus Ponens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Modus ponens (the way by affirming) is as follows: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Modus ponens is valid</a:t>
            </a:r>
          </a:p>
          <a:p>
            <a:pPr lvl="1"/>
            <a:r>
              <a:rPr lang="en-US" dirty="0" smtClean="0"/>
              <a:t>The truth of its premises entails the truth of the conclusion</a:t>
            </a:r>
            <a:endParaRPr lang="en-US" dirty="0"/>
          </a:p>
        </p:txBody>
      </p:sp>
      <p:pic>
        <p:nvPicPr>
          <p:cNvPr id="4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09800"/>
            <a:ext cx="14160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Inference: Modus </a:t>
            </a:r>
            <a:r>
              <a:rPr lang="en-US" dirty="0" err="1" smtClean="0"/>
              <a:t>Tollens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Modus </a:t>
            </a:r>
            <a:r>
              <a:rPr lang="en-US" dirty="0" err="1" smtClean="0"/>
              <a:t>tollens</a:t>
            </a:r>
            <a:r>
              <a:rPr lang="en-US" dirty="0" smtClean="0"/>
              <a:t> (the way by denying) is as follows: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Modus </a:t>
            </a:r>
            <a:r>
              <a:rPr lang="en-US" dirty="0" err="1" smtClean="0"/>
              <a:t>tollens</a:t>
            </a:r>
            <a:r>
              <a:rPr lang="en-US" dirty="0" smtClean="0"/>
              <a:t> is also valid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51200" y="2362200"/>
            <a:ext cx="1473200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Predicate Logic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Also referred to as First-order logic (FOL) or First-order Predicate Logic (FOPL)</a:t>
            </a:r>
          </a:p>
          <a:p>
            <a:pPr eaLnBrk="1" hangingPunct="1"/>
            <a:r>
              <a:rPr lang="en-US"/>
              <a:t>Predicate logic breaks a statement down into component parts, an object, object characteristic or some object assertion</a:t>
            </a:r>
          </a:p>
          <a:p>
            <a:pPr eaLnBrk="1" hangingPunct="1"/>
            <a:r>
              <a:rPr lang="en-US"/>
              <a:t>Predicate calculus uses variables and functions of variables in a symbolic logic statement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Predicate Logic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set of truth-valued functions (predicates):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 set of functions:</a:t>
            </a:r>
          </a:p>
          <a:p>
            <a:pPr eaLnBrk="1" hangingPunct="1"/>
            <a:r>
              <a:rPr lang="en-US" dirty="0"/>
              <a:t>A set of constants:</a:t>
            </a:r>
          </a:p>
          <a:p>
            <a:pPr eaLnBrk="1" hangingPunct="1"/>
            <a:r>
              <a:rPr lang="en-US" dirty="0"/>
              <a:t>The logical connectives:</a:t>
            </a:r>
          </a:p>
          <a:p>
            <a:pPr eaLnBrk="1" hangingPunct="1"/>
            <a:r>
              <a:rPr lang="en-US" dirty="0"/>
              <a:t>The quantifiers</a:t>
            </a:r>
            <a:r>
              <a:rPr lang="en-US" dirty="0" smtClean="0"/>
              <a:t>:		(</a:t>
            </a:r>
            <a:r>
              <a:rPr lang="en-US" dirty="0" err="1" smtClean="0"/>
              <a:t>forall</a:t>
            </a:r>
            <a:r>
              <a:rPr lang="en-US" dirty="0" smtClean="0"/>
              <a:t> and exists)</a:t>
            </a:r>
          </a:p>
          <a:p>
            <a:pPr eaLnBrk="1" hangingPunct="1"/>
            <a:r>
              <a:rPr lang="en-US" dirty="0"/>
              <a:t>An infinite set of variables:   </a:t>
            </a:r>
          </a:p>
        </p:txBody>
      </p:sp>
      <p:pic>
        <p:nvPicPr>
          <p:cNvPr id="38916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95800"/>
            <a:ext cx="609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5" y="3962400"/>
            <a:ext cx="16668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75" y="5141913"/>
            <a:ext cx="9493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255838"/>
            <a:ext cx="28336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789238"/>
            <a:ext cx="28336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3429000"/>
            <a:ext cx="13985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Interpretation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interpretation of first order logic consists of a domain D, and mappings for function and predicate symbols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Truth tables are defined as follows:</a:t>
            </a:r>
          </a:p>
          <a:p>
            <a:pPr lvl="1" eaLnBrk="1" hangingPunct="1"/>
            <a:r>
              <a:rPr lang="en-US"/>
              <a:t>Propositional connectives apply as before</a:t>
            </a:r>
          </a:p>
          <a:p>
            <a:pPr lvl="1" eaLnBrk="1" hangingPunct="1"/>
            <a:r>
              <a:rPr lang="en-US"/>
              <a:t>                is true if        is true for </a:t>
            </a:r>
            <a:r>
              <a:rPr lang="en-US" b="1"/>
              <a:t>all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                is true if        is true for </a:t>
            </a:r>
            <a:r>
              <a:rPr lang="en-US" b="1"/>
              <a:t>some</a:t>
            </a:r>
            <a:endParaRPr lang="en-US"/>
          </a:p>
        </p:txBody>
      </p:sp>
      <p:pic>
        <p:nvPicPr>
          <p:cNvPr id="40964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590800"/>
            <a:ext cx="43926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124200"/>
            <a:ext cx="26177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800600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80060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80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410200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5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638" y="5410200"/>
            <a:ext cx="1020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6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Knowledge Representation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To be effective, acquired knowledge must be organised for later use</a:t>
            </a:r>
          </a:p>
          <a:p>
            <a:pPr eaLnBrk="1" hangingPunct="1"/>
            <a:r>
              <a:rPr lang="en-US"/>
              <a:t>A good knowledge representation ‘naturally’ represents the problem domain</a:t>
            </a:r>
          </a:p>
          <a:p>
            <a:pPr eaLnBrk="1" hangingPunct="1"/>
            <a:r>
              <a:rPr lang="en-US"/>
              <a:t>An unintelligible knowledge representation is wrong</a:t>
            </a:r>
          </a:p>
          <a:p>
            <a:pPr eaLnBrk="1" hangingPunct="1"/>
            <a:r>
              <a:rPr lang="en-US"/>
              <a:t>Most AI systems consist of</a:t>
            </a:r>
          </a:p>
          <a:p>
            <a:pPr lvl="1" eaLnBrk="1" hangingPunct="1"/>
            <a:r>
              <a:rPr lang="en-US"/>
              <a:t>Knowledge Base</a:t>
            </a:r>
          </a:p>
          <a:p>
            <a:pPr lvl="1" eaLnBrk="1" hangingPunct="1"/>
            <a:r>
              <a:rPr lang="en-US"/>
              <a:t>Inference Mechanism (Engine)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Other Logics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Variants of predicate logic</a:t>
            </a:r>
          </a:p>
          <a:p>
            <a:pPr eaLnBrk="1" hangingPunct="1"/>
            <a:r>
              <a:rPr lang="en-GB" dirty="0"/>
              <a:t>Modal logics introduce operators to represent necessity and possibility (</a:t>
            </a:r>
            <a:r>
              <a:rPr lang="en-GB" dirty="0">
                <a:ea typeface="Lucida Grande" charset="-52"/>
                <a:cs typeface="Lucida Grande" charset="-52"/>
              </a:rPr>
              <a:t>□</a:t>
            </a:r>
            <a:r>
              <a:rPr lang="en-GB" dirty="0"/>
              <a:t> and ◊ respectively)</a:t>
            </a:r>
          </a:p>
          <a:p>
            <a:pPr eaLnBrk="1" hangingPunct="1"/>
            <a:r>
              <a:rPr lang="en-GB" dirty="0"/>
              <a:t>Definition: </a:t>
            </a:r>
          </a:p>
          <a:p>
            <a:pPr lvl="1" eaLnBrk="1" hangingPunct="1"/>
            <a:r>
              <a:rPr lang="en-GB" dirty="0"/>
              <a:t>Read as: “A is possible </a:t>
            </a:r>
            <a:r>
              <a:rPr lang="en-GB" dirty="0" err="1"/>
              <a:t>iff</a:t>
            </a:r>
            <a:r>
              <a:rPr lang="en-GB" dirty="0"/>
              <a:t> not-A is not necessary”</a:t>
            </a:r>
            <a:endParaRPr lang="en-GB" dirty="0" smtClean="0"/>
          </a:p>
          <a:p>
            <a:pPr eaLnBrk="1" hangingPunct="1">
              <a:buFontTx/>
              <a:buNone/>
            </a:pPr>
            <a:endParaRPr lang="en-GB" dirty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28975"/>
            <a:ext cx="195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1722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dirty="0" smtClean="0"/>
              <a:t>http://</a:t>
            </a:r>
            <a:r>
              <a:rPr lang="en-GB" dirty="0" err="1" smtClean="0"/>
              <a:t>plato.stanford.edu</a:t>
            </a:r>
            <a:r>
              <a:rPr lang="en-GB" dirty="0" smtClean="0"/>
              <a:t>/entries/logic-modal/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Modal Logics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Many variants of modal logic</a:t>
            </a:r>
          </a:p>
          <a:p>
            <a:pPr eaLnBrk="1" hangingPunct="1"/>
            <a:r>
              <a:rPr lang="en-GB" dirty="0" smtClean="0"/>
              <a:t>Variants assign different meanings to the modal operators</a:t>
            </a:r>
          </a:p>
          <a:p>
            <a:pPr lvl="1" eaLnBrk="1" hangingPunct="1"/>
            <a:r>
              <a:rPr lang="en-GB" dirty="0" smtClean="0"/>
              <a:t>Temporal (always and eventually)</a:t>
            </a:r>
          </a:p>
          <a:p>
            <a:pPr lvl="1" eaLnBrk="1" hangingPunct="1"/>
            <a:r>
              <a:rPr lang="en-GB" dirty="0" smtClean="0"/>
              <a:t>Epistemic (knowledge and belief)</a:t>
            </a:r>
          </a:p>
          <a:p>
            <a:pPr lvl="1" eaLnBrk="1" hangingPunct="1"/>
            <a:r>
              <a:rPr lang="en-GB" dirty="0" err="1" smtClean="0"/>
              <a:t>Deontic</a:t>
            </a:r>
            <a:r>
              <a:rPr lang="en-GB" dirty="0" smtClean="0"/>
              <a:t> (obligation and permission)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Prior’s Tense Logic</a:t>
            </a:r>
          </a:p>
          <a:p>
            <a:r>
              <a:rPr lang="en-US" dirty="0" smtClean="0"/>
              <a:t>Four modal operators:</a:t>
            </a:r>
          </a:p>
          <a:p>
            <a:pPr lvl="1"/>
            <a:r>
              <a:rPr lang="en-US" dirty="0" smtClean="0"/>
              <a:t>P “it has at some time been the case that…”</a:t>
            </a:r>
          </a:p>
          <a:p>
            <a:pPr lvl="1"/>
            <a:r>
              <a:rPr lang="en-US" dirty="0" smtClean="0"/>
              <a:t>F “it will at some time be the case that…”</a:t>
            </a:r>
          </a:p>
          <a:p>
            <a:pPr lvl="1"/>
            <a:r>
              <a:rPr lang="en-US" dirty="0" smtClean="0"/>
              <a:t>H “it has always been the case that…”</a:t>
            </a:r>
          </a:p>
          <a:p>
            <a:pPr lvl="1"/>
            <a:r>
              <a:rPr lang="en-US" dirty="0" smtClean="0"/>
              <a:t>G “it will always be the case that…”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6800" y="5073650"/>
            <a:ext cx="2011783" cy="35440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90612" y="5575300"/>
            <a:ext cx="1970088" cy="3648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“what will always be, will be”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“if </a:t>
            </a:r>
            <a:r>
              <a:rPr lang="en-US" dirty="0" err="1" smtClean="0"/>
              <a:t>p</a:t>
            </a:r>
            <a:r>
              <a:rPr lang="en-US" dirty="0" smtClean="0"/>
              <a:t> will always imply </a:t>
            </a:r>
            <a:r>
              <a:rPr lang="en-US" dirty="0" err="1" smtClean="0"/>
              <a:t>q</a:t>
            </a:r>
            <a:r>
              <a:rPr lang="en-US" dirty="0" smtClean="0"/>
              <a:t>, then if </a:t>
            </a:r>
            <a:r>
              <a:rPr lang="en-US" dirty="0" err="1" smtClean="0"/>
              <a:t>p</a:t>
            </a:r>
            <a:r>
              <a:rPr lang="en-US" dirty="0" smtClean="0"/>
              <a:t> will always be the case, so will </a:t>
            </a:r>
            <a:r>
              <a:rPr lang="en-US" dirty="0" err="1" smtClean="0"/>
              <a:t>q</a:t>
            </a:r>
            <a:r>
              <a:rPr lang="en-US" i="1" dirty="0" smtClean="0"/>
              <a:t>”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752600"/>
            <a:ext cx="2425700" cy="444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" y="2794000"/>
            <a:ext cx="6362701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Epistemic Logic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K</a:t>
            </a:r>
            <a:r>
              <a:rPr lang="en-GB" baseline="-25000" smtClean="0"/>
              <a:t>a</a:t>
            </a:r>
            <a:r>
              <a:rPr lang="en-GB" smtClean="0"/>
              <a:t>P – Agent a knows P (necessity)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B</a:t>
            </a:r>
            <a:r>
              <a:rPr lang="en-GB" baseline="-25000" smtClean="0"/>
              <a:t>a</a:t>
            </a:r>
            <a:r>
              <a:rPr lang="en-GB" smtClean="0"/>
              <a:t>P – Agent a believes P (possibility)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If an agent knows P, it does not believe not-P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Widely used in multi-agent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Reasoning about own knowledge and knowledge of others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Many systems of modal logic, depending on choice of axioms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More axioms = more expressive = more complex</a:t>
            </a:r>
          </a:p>
        </p:txBody>
      </p:sp>
      <p:pic>
        <p:nvPicPr>
          <p:cNvPr id="4813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29702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Epistemic Axioms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</a:t>
            </a:r>
          </a:p>
          <a:p>
            <a:pPr lvl="1" eaLnBrk="1" hangingPunct="1"/>
            <a:r>
              <a:rPr lang="en-GB" dirty="0" smtClean="0"/>
              <a:t>Necessitation rule</a:t>
            </a:r>
            <a:endParaRPr lang="en-GB" dirty="0" smtClean="0"/>
          </a:p>
          <a:p>
            <a:pPr eaLnBrk="1" hangingPunct="1"/>
            <a:r>
              <a:rPr lang="en-GB" dirty="0" smtClean="0"/>
              <a:t>	</a:t>
            </a:r>
            <a:r>
              <a:rPr lang="en-GB" dirty="0" smtClean="0"/>
              <a:t>							(K)</a:t>
            </a:r>
          </a:p>
          <a:p>
            <a:pPr lvl="1" eaLnBrk="1" hangingPunct="1"/>
            <a:r>
              <a:rPr lang="en-GB" dirty="0" smtClean="0"/>
              <a:t>Distribution axiom</a:t>
            </a:r>
            <a:br>
              <a:rPr lang="en-GB" dirty="0" smtClean="0"/>
            </a:br>
            <a:r>
              <a:rPr lang="en-GB" dirty="0" smtClean="0"/>
              <a:t>(modus ponens over the modal operator)</a:t>
            </a:r>
          </a:p>
          <a:p>
            <a:pPr eaLnBrk="1" hangingPunct="1"/>
            <a:r>
              <a:rPr lang="en-GB" dirty="0" smtClean="0"/>
              <a:t> 								(D)</a:t>
            </a:r>
          </a:p>
          <a:p>
            <a:pPr eaLnBrk="1" hangingPunct="1"/>
            <a:endParaRPr lang="en-GB" dirty="0" smtClean="0"/>
          </a:p>
          <a:p>
            <a:pPr lvl="1" eaLnBrk="1" hangingPunct="1"/>
            <a:r>
              <a:rPr lang="en-GB" dirty="0" smtClean="0"/>
              <a:t>Non-contradiction axiom</a:t>
            </a:r>
            <a:br>
              <a:rPr lang="en-GB" dirty="0" smtClean="0"/>
            </a:br>
            <a:r>
              <a:rPr lang="en-GB" dirty="0" smtClean="0"/>
              <a:t>(agents do not believe inconsistencies)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54340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16413"/>
            <a:ext cx="31988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2590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00100" y="1752600"/>
            <a:ext cx="3848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Epistemic Axioms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								(4)</a:t>
            </a:r>
          </a:p>
          <a:p>
            <a:pPr lvl="1" eaLnBrk="1" hangingPunct="1"/>
            <a:r>
              <a:rPr lang="en-GB" smtClean="0"/>
              <a:t>Positive introspection axiom</a:t>
            </a:r>
            <a:br>
              <a:rPr lang="en-GB" smtClean="0"/>
            </a:br>
            <a:r>
              <a:rPr lang="en-GB" smtClean="0"/>
              <a:t>(an agent always knows what it knows)</a:t>
            </a:r>
          </a:p>
          <a:p>
            <a:pPr eaLnBrk="1" hangingPunct="1"/>
            <a:r>
              <a:rPr lang="en-GB" smtClean="0"/>
              <a:t> 								(5)</a:t>
            </a:r>
          </a:p>
          <a:p>
            <a:pPr lvl="1" eaLnBrk="1" hangingPunct="1"/>
            <a:r>
              <a:rPr lang="en-GB" smtClean="0"/>
              <a:t>Negative introspection axiom</a:t>
            </a:r>
            <a:br>
              <a:rPr lang="en-GB" smtClean="0"/>
            </a:br>
            <a:r>
              <a:rPr lang="en-GB" smtClean="0"/>
              <a:t>(an agent always knows what it doesn’t know)</a:t>
            </a:r>
          </a:p>
          <a:p>
            <a:pPr eaLnBrk="1" hangingPunct="1"/>
            <a:r>
              <a:rPr lang="en-GB" smtClean="0"/>
              <a:t> 								(T)</a:t>
            </a:r>
          </a:p>
          <a:p>
            <a:pPr lvl="1" eaLnBrk="1" hangingPunct="1"/>
            <a:r>
              <a:rPr lang="en-GB" smtClean="0"/>
              <a:t>Axiom of truth</a:t>
            </a:r>
            <a:br>
              <a:rPr lang="en-GB" smtClean="0"/>
            </a:br>
            <a:r>
              <a:rPr lang="en-GB" smtClean="0"/>
              <a:t>(everything an agent knows is true)</a:t>
            </a:r>
          </a:p>
          <a:p>
            <a:pPr eaLnBrk="1" hangingPunct="1"/>
            <a:endParaRPr lang="en-GB" smtClean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90875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03400"/>
            <a:ext cx="3124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20097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Deontic</a:t>
            </a:r>
            <a:r>
              <a:rPr lang="en-US" dirty="0" smtClean="0"/>
              <a:t>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Scheme:</a:t>
            </a:r>
          </a:p>
          <a:p>
            <a:pPr lvl="1"/>
            <a:r>
              <a:rPr lang="en-US" dirty="0" smtClean="0"/>
              <a:t>it is obligatory that (</a:t>
            </a:r>
            <a:r>
              <a:rPr lang="en-US" b="1" dirty="0" smtClean="0"/>
              <a:t>OB</a:t>
            </a:r>
            <a:r>
              <a:rPr lang="en-US" b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permissible that (</a:t>
            </a:r>
            <a:r>
              <a:rPr lang="en-US" b="1" dirty="0" smtClean="0"/>
              <a:t>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impermissible that (</a:t>
            </a:r>
            <a:r>
              <a:rPr lang="en-US" b="1" dirty="0" smtClean="0"/>
              <a:t>IM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omissible that (</a:t>
            </a:r>
            <a:r>
              <a:rPr lang="en-US" b="1" dirty="0" smtClean="0"/>
              <a:t>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optional that (</a:t>
            </a:r>
            <a:r>
              <a:rPr lang="en-US" b="1" dirty="0" smtClean="0"/>
              <a:t>OP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Deontic</a:t>
            </a:r>
            <a:r>
              <a:rPr lang="en-US" dirty="0" smtClean="0"/>
              <a:t> Logic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1752600"/>
            <a:ext cx="3019344" cy="34762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1000" y="2349500"/>
            <a:ext cx="2800838" cy="34762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81000" y="3022600"/>
            <a:ext cx="2880295" cy="34762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1000" y="3632200"/>
            <a:ext cx="4648200" cy="37741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Deontic</a:t>
            </a:r>
            <a:r>
              <a:rPr lang="en-US" dirty="0" smtClean="0"/>
              <a:t> Logic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1676400"/>
            <a:ext cx="5974028" cy="38542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1000" y="2464407"/>
            <a:ext cx="3012371" cy="35499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81000" y="3200400"/>
            <a:ext cx="4848192" cy="35499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1000" y="4038600"/>
            <a:ext cx="2971800" cy="354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Knowledge Representation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Knowledge Base (KB)</a:t>
            </a:r>
          </a:p>
          <a:p>
            <a:pPr lvl="1" eaLnBrk="1" hangingPunct="1"/>
            <a:r>
              <a:rPr lang="en-US"/>
              <a:t>Forms the system's intelligence source</a:t>
            </a:r>
          </a:p>
          <a:p>
            <a:pPr lvl="1" eaLnBrk="1" hangingPunct="1"/>
            <a:r>
              <a:rPr lang="en-US"/>
              <a:t>Inference mechanism uses contents of KB to reason and draw conclusions</a:t>
            </a:r>
          </a:p>
          <a:p>
            <a:pPr eaLnBrk="1" hangingPunct="1"/>
            <a:r>
              <a:rPr lang="en-US"/>
              <a:t>Inference mechanism</a:t>
            </a:r>
          </a:p>
          <a:p>
            <a:pPr lvl="1" eaLnBrk="1" hangingPunct="1"/>
            <a:r>
              <a:rPr lang="en-US"/>
              <a:t>Set of procedures that are used to examine the knowledge base to answer questions, solve problems or make decisions within the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Description Logics</a:t>
            </a:r>
            <a:endParaRPr lang="en-GB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First order predicate logic is highly expressive</a:t>
            </a:r>
          </a:p>
          <a:p>
            <a:pPr lvl="1" eaLnBrk="1" hangingPunct="1"/>
            <a:r>
              <a:rPr lang="en-GB" smtClean="0"/>
              <a:t>General theorem proving in FOPL is expensive</a:t>
            </a:r>
          </a:p>
          <a:p>
            <a:pPr eaLnBrk="1" hangingPunct="1"/>
            <a:r>
              <a:rPr lang="en-GB" smtClean="0"/>
              <a:t>How can the complexity of FOPL be managed?</a:t>
            </a:r>
          </a:p>
          <a:p>
            <a:pPr lvl="1" eaLnBrk="1" hangingPunct="1"/>
            <a:r>
              <a:rPr lang="en-GB" smtClean="0"/>
              <a:t>Subset of FOPL with limited expressivity</a:t>
            </a:r>
          </a:p>
          <a:p>
            <a:pPr lvl="1" eaLnBrk="1" hangingPunct="1"/>
            <a:r>
              <a:rPr lang="en-GB" smtClean="0"/>
              <a:t>Restriction of theorem proving to certain tasks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Family of knowledge representation formalisms</a:t>
            </a:r>
          </a:p>
          <a:p>
            <a:pPr eaLnBrk="1" hangingPunct="1"/>
            <a:r>
              <a:rPr lang="en-GB" dirty="0"/>
              <a:t>Decidable subset of first order logic (FOL)</a:t>
            </a:r>
          </a:p>
          <a:p>
            <a:pPr lvl="1" eaLnBrk="1" hangingPunct="1"/>
            <a:r>
              <a:rPr lang="en-GB" dirty="0"/>
              <a:t>Unary predicates denote class membership</a:t>
            </a:r>
            <a:br>
              <a:rPr lang="en-GB" dirty="0"/>
            </a:br>
            <a:endParaRPr lang="en-GB" dirty="0"/>
          </a:p>
          <a:p>
            <a:pPr lvl="1" eaLnBrk="1" hangingPunct="1"/>
            <a:r>
              <a:rPr lang="en-GB" dirty="0"/>
              <a:t>Binary predicates denote relations (roles) between instances</a:t>
            </a:r>
            <a:br>
              <a:rPr lang="en-GB" dirty="0"/>
            </a:br>
            <a:endParaRPr lang="en-GB" dirty="0"/>
          </a:p>
          <a:p>
            <a:pPr eaLnBrk="1" hangingPunct="1"/>
            <a:r>
              <a:rPr lang="en-GB" dirty="0"/>
              <a:t>Model-theoretic formal </a:t>
            </a:r>
            <a:r>
              <a:rPr lang="en-GB" dirty="0" smtClean="0"/>
              <a:t>semantics</a:t>
            </a:r>
          </a:p>
          <a:p>
            <a:pPr eaLnBrk="1" hangingPunct="1"/>
            <a:r>
              <a:rPr lang="en-GB" dirty="0" smtClean="0"/>
              <a:t>Reasoning similar to that in modal logics</a:t>
            </a:r>
            <a:endParaRPr lang="en-GB" dirty="0"/>
          </a:p>
        </p:txBody>
      </p:sp>
      <p:pic>
        <p:nvPicPr>
          <p:cNvPr id="55300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22638"/>
            <a:ext cx="16668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4541838"/>
            <a:ext cx="229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A Description Logic Primer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 Reasoning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Designed for three reasoning tasks:</a:t>
            </a:r>
          </a:p>
          <a:p>
            <a:pPr lvl="1" eaLnBrk="1" hangingPunct="1"/>
            <a:r>
              <a:rPr lang="en-GB"/>
              <a:t>Satisfaction</a:t>
            </a:r>
            <a:br>
              <a:rPr lang="en-GB"/>
            </a:br>
            <a:r>
              <a:rPr lang="en-GB"/>
              <a:t>“Can this class have any instances?"</a:t>
            </a:r>
          </a:p>
          <a:p>
            <a:pPr lvl="1" eaLnBrk="1" hangingPunct="1"/>
            <a:r>
              <a:rPr lang="en-GB"/>
              <a:t>Subsumption</a:t>
            </a:r>
            <a:br>
              <a:rPr lang="en-GB"/>
            </a:br>
            <a:r>
              <a:rPr lang="en-GB"/>
              <a:t>"Is every instance of class A necessarily an instance of class B?"</a:t>
            </a:r>
          </a:p>
          <a:p>
            <a:pPr lvl="1" eaLnBrk="1" hangingPunct="1"/>
            <a:r>
              <a:rPr lang="en-GB"/>
              <a:t>Classification</a:t>
            </a:r>
            <a:br>
              <a:rPr lang="en-GB"/>
            </a:br>
            <a:r>
              <a:rPr lang="en-GB"/>
              <a:t>"What classes is this object an instance of?"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Defining ontologies with </a:t>
            </a:r>
            <a:br>
              <a:rPr lang="en-US"/>
            </a:br>
            <a:r>
              <a:rPr lang="en-US"/>
              <a:t>   Description Logics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Describe classes (concepts) in terms of their necessary and sufficient attributes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Consider an attribute A of a class C:</a:t>
            </a:r>
          </a:p>
          <a:p>
            <a:pPr eaLnBrk="1" hangingPunct="1"/>
            <a:r>
              <a:rPr lang="en-GB"/>
              <a:t>A is a necessary attribute of C</a:t>
            </a:r>
          </a:p>
          <a:p>
            <a:pPr lvl="1" eaLnBrk="1" hangingPunct="1"/>
            <a:r>
              <a:rPr lang="en-GB"/>
              <a:t>If an object is an instance of C, then it has A</a:t>
            </a:r>
          </a:p>
          <a:p>
            <a:pPr eaLnBrk="1" hangingPunct="1"/>
            <a:r>
              <a:rPr lang="en-GB"/>
              <a:t>A is a sufficient attribute of C</a:t>
            </a:r>
          </a:p>
          <a:p>
            <a:pPr lvl="1" eaLnBrk="1" hangingPunct="1"/>
            <a:r>
              <a:rPr lang="en-US"/>
              <a:t>If an object has A, then it is an instance of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Concept Constructors</a:t>
            </a:r>
            <a:endParaRPr lang="en-US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Boolean class constructors</a:t>
            </a:r>
          </a:p>
          <a:p>
            <a:pPr eaLnBrk="1" hangingPunct="1"/>
            <a:r>
              <a:rPr lang="en-GB"/>
              <a:t>Restrictions on role successors</a:t>
            </a:r>
          </a:p>
          <a:p>
            <a:pPr eaLnBrk="1" hangingPunct="1"/>
            <a:r>
              <a:rPr lang="en-GB"/>
              <a:t>Number restrictions (cardinality constraints) on roles 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Nominals (singleton concepts)</a:t>
            </a:r>
          </a:p>
          <a:p>
            <a:pPr eaLnBrk="1" hangingPunct="1"/>
            <a:r>
              <a:rPr lang="en-US"/>
              <a:t>Universal class, top</a:t>
            </a:r>
          </a:p>
          <a:p>
            <a:pPr eaLnBrk="1" hangingPunct="1"/>
            <a:r>
              <a:rPr lang="en-US"/>
              <a:t>Contradiction, bottom</a:t>
            </a:r>
          </a:p>
        </p:txBody>
      </p:sp>
      <p:pic>
        <p:nvPicPr>
          <p:cNvPr id="61444" name="Picture 6" descr="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008438"/>
            <a:ext cx="60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34972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8" descr="ex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286000"/>
            <a:ext cx="19716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9" descr="sqc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7838" y="1676400"/>
            <a:ext cx="29765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10" descr="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1" descr="b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Role Constructors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Concrete domains (datatypes)</a:t>
            </a:r>
          </a:p>
          <a:p>
            <a:pPr eaLnBrk="1" hangingPunct="1"/>
            <a:r>
              <a:rPr lang="en-GB"/>
              <a:t>Inverse roles</a:t>
            </a:r>
          </a:p>
          <a:p>
            <a:pPr eaLnBrk="1" hangingPunct="1"/>
            <a:r>
              <a:rPr lang="en-GB"/>
              <a:t>Transitive roles </a:t>
            </a:r>
          </a:p>
          <a:p>
            <a:pPr eaLnBrk="1" hangingPunct="1"/>
            <a:r>
              <a:rPr lang="en-GB"/>
              <a:t>Role composition</a:t>
            </a:r>
            <a:endParaRPr lang="en-US"/>
          </a:p>
        </p:txBody>
      </p:sp>
      <p:pic>
        <p:nvPicPr>
          <p:cNvPr id="63492" name="Picture 6" descr="R^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9088" y="2209800"/>
            <a:ext cx="519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7" descr="R^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9088" y="2819400"/>
            <a:ext cx="519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8" descr="circ 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4639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Boolean Class Operations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/>
              <a:t>The class of things which are both children and happy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/>
              <a:t>The class of things which are rich or famous (or both)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/>
              <a:t>The class of things which are not happy</a:t>
            </a:r>
          </a:p>
        </p:txBody>
      </p:sp>
      <p:pic>
        <p:nvPicPr>
          <p:cNvPr id="65540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24209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00400"/>
            <a:ext cx="2455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648200"/>
            <a:ext cx="13446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204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Universal Restriction</a:t>
            </a:r>
          </a:p>
        </p:txBody>
      </p:sp>
      <p:sp>
        <p:nvSpPr>
          <p:cNvPr id="6758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The class of things all of whose pets are cats </a:t>
            </a:r>
          </a:p>
          <a:p>
            <a:pPr eaLnBrk="1" hangingPunct="1"/>
            <a:r>
              <a:rPr lang="en-US"/>
              <a:t>Or, which only have pets that are cats</a:t>
            </a:r>
          </a:p>
          <a:p>
            <a:pPr eaLnBrk="1" hangingPunct="1"/>
            <a:r>
              <a:rPr lang="en-US"/>
              <a:t>Note: includes those things which have no pets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Existential Restriction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The class of things which have some pet that is a cat</a:t>
            </a:r>
          </a:p>
          <a:p>
            <a:pPr eaLnBrk="1" hangingPunct="1"/>
            <a:r>
              <a:rPr lang="en-US"/>
              <a:t>Note: must have at least one pet</a:t>
            </a:r>
          </a:p>
          <a:p>
            <a:pPr eaLnBrk="1" hangingPunct="1"/>
            <a:endParaRPr lang="en-US"/>
          </a:p>
        </p:txBody>
      </p:sp>
      <p:pic>
        <p:nvPicPr>
          <p:cNvPr id="69636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204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Knowledge </a:t>
            </a:r>
            <a:br>
              <a:rPr lang="en-US" dirty="0" smtClean="0"/>
            </a:br>
            <a:r>
              <a:rPr lang="en-US" dirty="0" smtClean="0"/>
              <a:t>	Representation Schemes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Logic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Production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Semantic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Frames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Cardinality Restrictions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The class of things with more than one country of origin </a:t>
            </a:r>
          </a:p>
          <a:p>
            <a:pPr lvl="1"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class of quadrapeds</a:t>
            </a:r>
          </a:p>
        </p:txBody>
      </p:sp>
      <p:pic>
        <p:nvPicPr>
          <p:cNvPr id="71684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30305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" y="3505200"/>
            <a:ext cx="18637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Translating Description Logic</a:t>
            </a:r>
            <a:br>
              <a:rPr lang="en-US"/>
            </a:br>
            <a:r>
              <a:rPr lang="en-US"/>
              <a:t>   to Predicate logic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en-US"/>
              <a:t>Every concept       is translated into a predicate logic formula </a:t>
            </a:r>
          </a:p>
          <a:p>
            <a:pPr eaLnBrk="1" hangingPunct="1"/>
            <a:r>
              <a:rPr lang="en-US"/>
              <a:t>Boolean class constructors: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Property restrictions: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73732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057400"/>
            <a:ext cx="968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627438"/>
            <a:ext cx="4267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11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160838"/>
            <a:ext cx="4267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2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094038"/>
            <a:ext cx="28686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3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8263" y="5913438"/>
            <a:ext cx="51641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4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35250" y="5303838"/>
            <a:ext cx="4984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Knowledge Bases</a:t>
            </a:r>
            <a:endParaRPr lang="en-US"/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A description logic knowledge base (KB) has two parts:</a:t>
            </a:r>
          </a:p>
          <a:p>
            <a:pPr eaLnBrk="1" hangingPunct="1"/>
            <a:r>
              <a:rPr lang="en-GB"/>
              <a:t>TBox: terminology</a:t>
            </a:r>
          </a:p>
          <a:p>
            <a:pPr lvl="1" eaLnBrk="1" hangingPunct="1"/>
            <a:r>
              <a:rPr lang="en-GB"/>
              <a:t>A set of axioms describing the structure of the domain (i.e., a conceptual schema)</a:t>
            </a:r>
          </a:p>
          <a:p>
            <a:pPr lvl="1" eaLnBrk="1" hangingPunct="1"/>
            <a:r>
              <a:rPr lang="en-GB"/>
              <a:t>Concepts, roles</a:t>
            </a:r>
          </a:p>
          <a:p>
            <a:pPr eaLnBrk="1" hangingPunct="1"/>
            <a:r>
              <a:rPr lang="en-GB">
                <a:sym typeface="Zed" pitchFamily="2" charset="2"/>
              </a:rPr>
              <a:t>ABox: assertions</a:t>
            </a:r>
          </a:p>
          <a:p>
            <a:pPr lvl="1" eaLnBrk="1" hangingPunct="1"/>
            <a:r>
              <a:rPr lang="en-GB">
                <a:sym typeface="Zed" pitchFamily="2" charset="2"/>
              </a:rPr>
              <a:t>A set of axioms describing a concrete situation (data)</a:t>
            </a:r>
          </a:p>
          <a:p>
            <a:pPr lvl="1" eaLnBrk="1" hangingPunct="1"/>
            <a:r>
              <a:rPr lang="en-GB">
                <a:sym typeface="Zed" pitchFamily="2" charset="2"/>
              </a:rPr>
              <a:t>Instances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TBox Axioms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en-GB" sz="2000"/>
              <a:t>Concept inclusion</a:t>
            </a:r>
          </a:p>
          <a:p>
            <a:pPr lvl="1" eaLnBrk="1" hangingPunct="1"/>
            <a:r>
              <a:rPr lang="en-GB" sz="2000"/>
              <a:t> 			(C is a subclass of D)</a:t>
            </a:r>
          </a:p>
          <a:p>
            <a:pPr eaLnBrk="1" hangingPunct="1"/>
            <a:r>
              <a:rPr lang="en-GB" sz="2000"/>
              <a:t>Concept equivalence</a:t>
            </a:r>
          </a:p>
          <a:p>
            <a:pPr lvl="1" eaLnBrk="1" hangingPunct="1"/>
            <a:r>
              <a:rPr lang="en-GB" sz="2000"/>
              <a:t> 			(C is equivalent to D)</a:t>
            </a:r>
          </a:p>
          <a:p>
            <a:pPr eaLnBrk="1" hangingPunct="1"/>
            <a:r>
              <a:rPr lang="en-GB" sz="2000"/>
              <a:t>Role inclusion</a:t>
            </a:r>
          </a:p>
          <a:p>
            <a:pPr lvl="1" eaLnBrk="1" hangingPunct="1"/>
            <a:r>
              <a:rPr lang="en-GB" sz="2000"/>
              <a:t> 			(R is a subproperty of S)</a:t>
            </a:r>
          </a:p>
          <a:p>
            <a:pPr eaLnBrk="1" hangingPunct="1"/>
            <a:r>
              <a:rPr lang="en-GB" sz="2000"/>
              <a:t>Role equivalence</a:t>
            </a:r>
          </a:p>
          <a:p>
            <a:pPr lvl="1" eaLnBrk="1" hangingPunct="1"/>
            <a:r>
              <a:rPr lang="en-GB" sz="2000"/>
              <a:t> 			(R is equivalent to S)</a:t>
            </a:r>
          </a:p>
          <a:p>
            <a:pPr eaLnBrk="1" hangingPunct="1"/>
            <a:r>
              <a:rPr lang="en-GB" sz="2000"/>
              <a:t>Role transitivity</a:t>
            </a:r>
          </a:p>
          <a:p>
            <a:pPr lvl="1" eaLnBrk="1" hangingPunct="1"/>
            <a:r>
              <a:rPr lang="en-GB" sz="2000"/>
              <a:t> 			(R composed with itself is a subproperty of R)</a:t>
            </a:r>
          </a:p>
        </p:txBody>
      </p:sp>
      <p:pic>
        <p:nvPicPr>
          <p:cNvPr id="77828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1147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124200"/>
            <a:ext cx="114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8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003675"/>
            <a:ext cx="1057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9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876800"/>
            <a:ext cx="105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10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5791200"/>
            <a:ext cx="1327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Translating Description Logic</a:t>
            </a:r>
            <a:br>
              <a:rPr lang="en-US"/>
            </a:br>
            <a:r>
              <a:rPr lang="en-US"/>
              <a:t>   to Predicate logic</a:t>
            </a:r>
          </a:p>
        </p:txBody>
      </p:sp>
      <p:sp>
        <p:nvSpPr>
          <p:cNvPr id="79875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Concept inclusion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Concept equivalence</a:t>
            </a:r>
          </a:p>
          <a:p>
            <a:pPr eaLnBrk="1" hangingPunct="1"/>
            <a:endParaRPr lang="en-US"/>
          </a:p>
        </p:txBody>
      </p:sp>
      <p:pic>
        <p:nvPicPr>
          <p:cNvPr id="79876" name="Picture 13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8" y="1752600"/>
            <a:ext cx="1147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55838"/>
            <a:ext cx="30845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1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505200"/>
            <a:ext cx="30845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1438" y="2971800"/>
            <a:ext cx="114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ABox Axioms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Concept instantiation</a:t>
            </a:r>
          </a:p>
          <a:p>
            <a:pPr lvl="1" eaLnBrk="1" hangingPunct="1"/>
            <a:r>
              <a:rPr lang="en-GB"/>
              <a:t>x</a:t>
            </a:r>
            <a:r>
              <a:rPr lang="en-US"/>
              <a:t>:</a:t>
            </a:r>
            <a:r>
              <a:rPr lang="en-GB"/>
              <a:t>D</a:t>
            </a:r>
          </a:p>
          <a:p>
            <a:pPr lvl="1" eaLnBrk="1" hangingPunct="1"/>
            <a:r>
              <a:rPr lang="en-GB"/>
              <a:t>x is of type D</a:t>
            </a:r>
          </a:p>
          <a:p>
            <a:pPr eaLnBrk="1" hangingPunct="1"/>
            <a:r>
              <a:rPr lang="en-US"/>
              <a:t>Role instantiation</a:t>
            </a:r>
          </a:p>
          <a:p>
            <a:pPr lvl="1" eaLnBrk="1" hangingPunct="1"/>
            <a:r>
              <a:rPr lang="en-US"/>
              <a:t>&lt;</a:t>
            </a:r>
            <a:r>
              <a:rPr lang="en-GB"/>
              <a:t>x,y</a:t>
            </a:r>
            <a:r>
              <a:rPr lang="en-US"/>
              <a:t>&gt;:</a:t>
            </a:r>
            <a:r>
              <a:rPr lang="en-GB"/>
              <a:t>R</a:t>
            </a:r>
          </a:p>
          <a:p>
            <a:pPr lvl="1" eaLnBrk="1" hangingPunct="1"/>
            <a:r>
              <a:rPr lang="en-GB"/>
              <a:t>x has R of 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Axiom Exercises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5029200"/>
          </a:xfrm>
        </p:spPr>
        <p:txBody>
          <a:bodyPr/>
          <a:lstStyle/>
          <a:p>
            <a:pPr eaLnBrk="1" hangingPunct="1"/>
            <a:r>
              <a:rPr lang="en-US" sz="2000"/>
              <a:t>Every person is either living or dead</a:t>
            </a:r>
          </a:p>
          <a:p>
            <a:pPr eaLnBrk="1" hangingPunct="1"/>
            <a:r>
              <a:rPr lang="en-US" sz="2000"/>
              <a:t>Every successful man has a beautiful wife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No elephants can fly</a:t>
            </a:r>
          </a:p>
          <a:p>
            <a:pPr eaLnBrk="1" hangingPunct="1"/>
            <a:r>
              <a:rPr lang="en-US" sz="2000"/>
              <a:t>A curry is an Indian stew with a spicy ingredient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All Englishmen are mad</a:t>
            </a:r>
          </a:p>
        </p:txBody>
      </p:sp>
      <p:pic>
        <p:nvPicPr>
          <p:cNvPr id="311300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752600"/>
            <a:ext cx="2635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1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43402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2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0038" y="2895600"/>
            <a:ext cx="48053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3" name="Picture 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3733800"/>
            <a:ext cx="31908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4" name="Picture 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3338" y="5486400"/>
            <a:ext cx="3802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5" name="Picture 9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8438" y="4178300"/>
            <a:ext cx="23669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953000"/>
          </a:xfrm>
        </p:spPr>
        <p:txBody>
          <a:bodyPr/>
          <a:lstStyle/>
          <a:p>
            <a:pPr eaLnBrk="1" hangingPunct="1"/>
            <a:r>
              <a:rPr lang="en-US"/>
              <a:t>       is the domain (non-empty set of individuals)</a:t>
            </a:r>
            <a:endParaRPr lang="en-GB"/>
          </a:p>
          <a:p>
            <a:pPr eaLnBrk="1" hangingPunct="1"/>
            <a:r>
              <a:rPr lang="en-GB"/>
              <a:t>Interpretation function         maps:</a:t>
            </a:r>
          </a:p>
          <a:p>
            <a:pPr lvl="1" eaLnBrk="1" hangingPunct="1"/>
            <a:r>
              <a:rPr lang="en-GB"/>
              <a:t>Concept expressions to their extensions </a:t>
            </a:r>
            <a:br>
              <a:rPr lang="en-GB"/>
            </a:br>
            <a:r>
              <a:rPr lang="en-GB"/>
              <a:t>(set of instances of that concept, subset of       )</a:t>
            </a:r>
          </a:p>
          <a:p>
            <a:pPr lvl="1" eaLnBrk="1" hangingPunct="1"/>
            <a:r>
              <a:rPr lang="en-GB"/>
              <a:t>Roles to subset of </a:t>
            </a:r>
          </a:p>
          <a:p>
            <a:pPr lvl="1" eaLnBrk="1" hangingPunct="1"/>
            <a:r>
              <a:rPr lang="en-GB"/>
              <a:t>Individuals to elements of </a:t>
            </a:r>
          </a:p>
          <a:p>
            <a:pPr eaLnBrk="1" hangingPunct="1"/>
            <a:r>
              <a:rPr lang="en-GB"/>
              <a:t>Examples:</a:t>
            </a:r>
          </a:p>
          <a:p>
            <a:pPr lvl="1" eaLnBrk="1" hangingPunct="1"/>
            <a:r>
              <a:rPr lang="en-GB"/>
              <a:t>          is the set of instances of</a:t>
            </a:r>
          </a:p>
          <a:p>
            <a:pPr lvl="1" eaLnBrk="1" hangingPunct="1"/>
            <a:r>
              <a:rPr lang="en-US"/>
              <a:t>                       is the set of instances of either        or</a:t>
            </a:r>
            <a:endParaRPr lang="en-GB"/>
          </a:p>
        </p:txBody>
      </p:sp>
      <p:pic>
        <p:nvPicPr>
          <p:cNvPr id="88067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362200"/>
            <a:ext cx="304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2766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 Semantics</a:t>
            </a:r>
          </a:p>
        </p:txBody>
      </p:sp>
      <p:pic>
        <p:nvPicPr>
          <p:cNvPr id="88071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792538"/>
            <a:ext cx="11112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10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43434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11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2213" y="5357813"/>
            <a:ext cx="484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2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3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867400"/>
            <a:ext cx="15414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14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9436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15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Description Logic Semantics</a:t>
            </a:r>
          </a:p>
        </p:txBody>
      </p:sp>
      <p:pic>
        <p:nvPicPr>
          <p:cNvPr id="90115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752600"/>
            <a:ext cx="8501062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Interpretation Example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52600"/>
            <a:ext cx="4679950" cy="484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700" smtClean="0">
                <a:latin typeface="Symbol" charset="2"/>
                <a:sym typeface="Symbol" charset="2"/>
              </a:rPr>
              <a:t>Δ</a:t>
            </a:r>
            <a:r>
              <a:rPr lang="pl-PL" sz="1700" smtClean="0">
                <a:latin typeface="Symbol" charset="2"/>
              </a:rPr>
              <a:t> </a:t>
            </a:r>
            <a:r>
              <a:rPr lang="pl-PL" sz="1700" smtClean="0"/>
              <a:t>= {v, w, x, y, z}</a:t>
            </a:r>
            <a:endParaRPr lang="en-GB" sz="1700" smtClean="0"/>
          </a:p>
          <a:p>
            <a:pPr eaLnBrk="1" hangingPunct="1">
              <a:buFontTx/>
              <a:buNone/>
            </a:pPr>
            <a:r>
              <a:rPr lang="en-US" sz="1700" smtClean="0"/>
              <a:t>A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{v, w, x}</a:t>
            </a:r>
          </a:p>
          <a:p>
            <a:pPr eaLnBrk="1" hangingPunct="1">
              <a:buFontTx/>
              <a:buNone/>
            </a:pPr>
            <a:r>
              <a:rPr lang="en-US" sz="1700" smtClean="0"/>
              <a:t>B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{x, y}</a:t>
            </a:r>
          </a:p>
          <a:p>
            <a:pPr eaLnBrk="1" hangingPunct="1">
              <a:buFontTx/>
              <a:buNone/>
            </a:pPr>
            <a:r>
              <a:rPr lang="en-US" sz="1700" smtClean="0"/>
              <a:t>R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{(v, w), (v, x), (y, x), (x, z)}</a:t>
            </a:r>
          </a:p>
          <a:p>
            <a:pPr eaLnBrk="1" hangingPunct="1">
              <a:buFontTx/>
              <a:buNone/>
            </a:pPr>
            <a:endParaRPr lang="en-GB" sz="1700" smtClean="0"/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/>
              <a:t>¬B)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</a:t>
            </a:r>
          </a:p>
          <a:p>
            <a:pPr eaLnBrk="1" hangingPunct="1">
              <a:buFontTx/>
              <a:buNone/>
            </a:pPr>
            <a:r>
              <a:rPr lang="en-GB" sz="1700" smtClean="0"/>
              <a:t>(A </a:t>
            </a:r>
            <a:r>
              <a:rPr lang="en-US" sz="1700" smtClean="0">
                <a:ea typeface="Apple Symbols" charset="2"/>
                <a:cs typeface="Apple Symbols" charset="2"/>
              </a:rPr>
              <a:t>⊔</a:t>
            </a:r>
            <a:r>
              <a:rPr lang="en-US" sz="1700" smtClean="0"/>
              <a:t> </a:t>
            </a:r>
            <a:r>
              <a:rPr lang="en-GB" sz="1700" smtClean="0"/>
              <a:t>B)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GB" sz="1700" smtClean="0"/>
              <a:t> =</a:t>
            </a:r>
            <a:endParaRPr lang="en-US" sz="1700" smtClean="0"/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/>
              <a:t>¬A </a:t>
            </a:r>
            <a:r>
              <a:rPr lang="en-US" sz="1700" smtClean="0">
                <a:ea typeface="Apple Symbols" charset="2"/>
                <a:cs typeface="Apple Symbols" charset="2"/>
              </a:rPr>
              <a:t>⊓</a:t>
            </a:r>
            <a:r>
              <a:rPr lang="en-US" sz="1700" smtClean="0"/>
              <a:t> B) 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</a:t>
            </a:r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US" sz="1700" smtClean="0"/>
              <a:t>R.B)</a:t>
            </a:r>
            <a:r>
              <a:rPr lang="en-US" sz="1700" baseline="30000" smtClean="0">
                <a:latin typeface="cmsy10" charset="0"/>
              </a:rPr>
              <a:t>I </a:t>
            </a:r>
            <a:r>
              <a:rPr lang="en-US" sz="1700" smtClean="0"/>
              <a:t>=</a:t>
            </a:r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∀</a:t>
            </a:r>
            <a:r>
              <a:rPr lang="en-US" sz="1700" smtClean="0">
                <a:latin typeface="Arial Narrow" charset="0"/>
              </a:rPr>
              <a:t> </a:t>
            </a:r>
            <a:r>
              <a:rPr lang="en-US" sz="1700" smtClean="0"/>
              <a:t>R.B)</a:t>
            </a:r>
            <a:r>
              <a:rPr lang="en-US" sz="1700" baseline="30000" smtClean="0">
                <a:latin typeface="cmsy10" charset="0"/>
              </a:rPr>
              <a:t>I  </a:t>
            </a:r>
            <a:r>
              <a:rPr lang="en-US" sz="1700" smtClean="0"/>
              <a:t>=</a:t>
            </a:r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US" sz="1700" smtClean="0">
                <a:latin typeface="Arial Narrow" charset="0"/>
              </a:rPr>
              <a:t> </a:t>
            </a:r>
            <a:r>
              <a:rPr lang="en-US" sz="1700" smtClean="0"/>
              <a:t>R. 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US" sz="1700" smtClean="0"/>
              <a:t> R.A))</a:t>
            </a:r>
            <a:r>
              <a:rPr lang="en-US" sz="1700" baseline="30000" smtClean="0">
                <a:latin typeface="cmsy10" charset="0"/>
              </a:rPr>
              <a:t>I  </a:t>
            </a:r>
            <a:r>
              <a:rPr lang="en-US" sz="1700" smtClean="0"/>
              <a:t>= </a:t>
            </a:r>
          </a:p>
          <a:p>
            <a:pPr eaLnBrk="1" hangingPunct="1">
              <a:buFontTx/>
              <a:buNone/>
            </a:pPr>
            <a:r>
              <a:rPr lang="en-GB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GB" sz="1700" smtClean="0">
                <a:latin typeface="Arial Narrow" charset="0"/>
              </a:rPr>
              <a:t> </a:t>
            </a:r>
            <a:r>
              <a:rPr lang="en-GB" sz="1700" smtClean="0"/>
              <a:t>R.</a:t>
            </a:r>
            <a:r>
              <a:rPr lang="en-US" sz="1700" smtClean="0">
                <a:latin typeface="cmsy10" charset="0"/>
              </a:rPr>
              <a:t> </a:t>
            </a:r>
            <a:r>
              <a:rPr lang="en-US" sz="1700" smtClean="0"/>
              <a:t>¬</a:t>
            </a:r>
            <a:r>
              <a:rPr lang="en-GB" sz="1700" smtClean="0"/>
              <a:t>(A </a:t>
            </a:r>
            <a:r>
              <a:rPr lang="en-US" sz="1700" smtClean="0">
                <a:ea typeface="Apple Symbols" charset="2"/>
                <a:cs typeface="Apple Symbols" charset="2"/>
              </a:rPr>
              <a:t>⊓</a:t>
            </a:r>
            <a:r>
              <a:rPr lang="en-GB" sz="1700" smtClean="0"/>
              <a:t> B))</a:t>
            </a:r>
            <a:r>
              <a:rPr lang="en-US" sz="1700" baseline="30000" smtClean="0">
                <a:latin typeface="cmsy10" charset="0"/>
              </a:rPr>
              <a:t>I  </a:t>
            </a:r>
            <a:r>
              <a:rPr lang="en-GB" sz="1700" smtClean="0"/>
              <a:t>=</a:t>
            </a:r>
            <a:endParaRPr lang="en-US" sz="1700" smtClean="0"/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4572000" y="1773238"/>
            <a:ext cx="3960813" cy="4392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172450" y="184467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>
                <a:ea typeface="Arial" charset="0"/>
                <a:cs typeface="Arial" charset="0"/>
              </a:rPr>
              <a:t>A</a:t>
            </a:r>
            <a:r>
              <a:rPr lang="en-US" sz="2000" baseline="30000">
                <a:latin typeface="cmsy10" charset="0"/>
                <a:ea typeface="Arial" charset="0"/>
                <a:cs typeface="Arial" charset="0"/>
              </a:rPr>
              <a:t>I</a:t>
            </a:r>
            <a:endParaRPr lang="en-US" sz="2000">
              <a:latin typeface="cmsy10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5867400" y="263683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7308850" y="27813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5724525" y="46529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7380288" y="479742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6588125" y="36449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5940425" y="23495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v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659563" y="35004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x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724525" y="46529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y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7380288" y="47974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z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7308850" y="27813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w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5435600" y="2133600"/>
            <a:ext cx="2376488" cy="22320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5219700" y="3284538"/>
            <a:ext cx="2089150" cy="194468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8172450" y="580548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>
                <a:ea typeface="Arial" charset="0"/>
                <a:cs typeface="Arial" charset="0"/>
              </a:rPr>
              <a:t>B</a:t>
            </a:r>
            <a:r>
              <a:rPr lang="en-US" sz="2000" baseline="30000">
                <a:latin typeface="cmsy10" charset="0"/>
                <a:ea typeface="Arial" charset="0"/>
                <a:cs typeface="Arial" charset="0"/>
              </a:rPr>
              <a:t>I</a:t>
            </a:r>
            <a:endParaRPr lang="en-US" sz="2000">
              <a:latin typeface="cmsy10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6011863" y="2708275"/>
            <a:ext cx="1223962" cy="7302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5940425" y="2781300"/>
            <a:ext cx="647700" cy="79216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 flipV="1">
            <a:off x="5867400" y="3789363"/>
            <a:ext cx="649288" cy="863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6659563" y="3789363"/>
            <a:ext cx="649287" cy="100806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H="1" flipV="1">
            <a:off x="6732588" y="5157788"/>
            <a:ext cx="14398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H="1">
            <a:off x="7667625" y="2205038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6640513" y="1044575"/>
            <a:ext cx="35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2000">
                <a:solidFill>
                  <a:schemeClr val="tx2"/>
                </a:solidFill>
                <a:ea typeface="Arial" charset="0"/>
                <a:cs typeface="Arial" charset="0"/>
                <a:sym typeface="Symbol" charset="2"/>
              </a:rPr>
              <a:t>Δ</a:t>
            </a:r>
            <a:endParaRPr lang="en-GB" sz="2000">
              <a:solidFill>
                <a:schemeClr val="tx2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6877050" y="1412875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Logic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Answers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52600"/>
            <a:ext cx="4679950" cy="484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700" smtClean="0">
                <a:latin typeface="Symbol" charset="2"/>
                <a:sym typeface="Symbol" charset="2"/>
              </a:rPr>
              <a:t>Δ</a:t>
            </a:r>
            <a:r>
              <a:rPr lang="pl-PL" sz="1700" smtClean="0"/>
              <a:t>= {v, w, x, y, z}</a:t>
            </a:r>
            <a:endParaRPr lang="en-GB" sz="1700" smtClean="0"/>
          </a:p>
          <a:p>
            <a:pPr eaLnBrk="1" hangingPunct="1">
              <a:buFontTx/>
              <a:buNone/>
            </a:pPr>
            <a:r>
              <a:rPr lang="en-US" sz="1700" smtClean="0"/>
              <a:t>A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{v, w, x}</a:t>
            </a:r>
          </a:p>
          <a:p>
            <a:pPr eaLnBrk="1" hangingPunct="1">
              <a:buFontTx/>
              <a:buNone/>
            </a:pPr>
            <a:r>
              <a:rPr lang="en-US" sz="1700" smtClean="0"/>
              <a:t>B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{x, y}</a:t>
            </a:r>
          </a:p>
          <a:p>
            <a:pPr eaLnBrk="1" hangingPunct="1">
              <a:buFontTx/>
              <a:buNone/>
            </a:pPr>
            <a:r>
              <a:rPr lang="en-US" sz="1700" smtClean="0"/>
              <a:t>R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{(v, w), (v, x), (y, x), (x, z)}</a:t>
            </a:r>
          </a:p>
          <a:p>
            <a:pPr eaLnBrk="1" hangingPunct="1">
              <a:buFontTx/>
              <a:buNone/>
            </a:pPr>
            <a:endParaRPr lang="en-GB" sz="1700" smtClean="0"/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/>
              <a:t>¬B)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{v, w, z}</a:t>
            </a:r>
          </a:p>
          <a:p>
            <a:pPr eaLnBrk="1" hangingPunct="1">
              <a:buFontTx/>
              <a:buNone/>
            </a:pPr>
            <a:r>
              <a:rPr lang="en-GB" sz="1700" smtClean="0"/>
              <a:t>(A </a:t>
            </a:r>
            <a:r>
              <a:rPr lang="en-US" sz="1700" smtClean="0">
                <a:ea typeface="Apple Symbols" charset="2"/>
                <a:cs typeface="Apple Symbols" charset="2"/>
              </a:rPr>
              <a:t>⊔</a:t>
            </a:r>
            <a:r>
              <a:rPr lang="en-US" sz="1700" smtClean="0"/>
              <a:t> </a:t>
            </a:r>
            <a:r>
              <a:rPr lang="en-GB" sz="1700" smtClean="0"/>
              <a:t>B)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GB" sz="1700" smtClean="0"/>
              <a:t> = {v, w, x, y}</a:t>
            </a:r>
            <a:endParaRPr lang="en-US" sz="1700" smtClean="0"/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/>
              <a:t>¬A </a:t>
            </a:r>
            <a:r>
              <a:rPr lang="en-US" sz="1700" smtClean="0">
                <a:ea typeface="Apple Symbols" charset="2"/>
                <a:cs typeface="Apple Symbols" charset="2"/>
              </a:rPr>
              <a:t>⊓</a:t>
            </a:r>
            <a:r>
              <a:rPr lang="en-US" sz="1700" smtClean="0"/>
              <a:t> B) </a:t>
            </a:r>
            <a:r>
              <a:rPr lang="en-US" sz="1700" baseline="30000" smtClean="0">
                <a:latin typeface="cmsy10" charset="0"/>
              </a:rPr>
              <a:t>I</a:t>
            </a:r>
            <a:r>
              <a:rPr lang="en-US" sz="1700" smtClean="0"/>
              <a:t> = {y}</a:t>
            </a:r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US" sz="1700" smtClean="0"/>
              <a:t>R.B)</a:t>
            </a:r>
            <a:r>
              <a:rPr lang="en-US" sz="1700" baseline="30000" smtClean="0">
                <a:latin typeface="cmsy10" charset="0"/>
              </a:rPr>
              <a:t>I </a:t>
            </a:r>
            <a:r>
              <a:rPr lang="en-US" sz="1700" smtClean="0"/>
              <a:t>= {v, y}</a:t>
            </a:r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∀</a:t>
            </a:r>
            <a:r>
              <a:rPr lang="en-US" sz="1700" smtClean="0">
                <a:latin typeface="Arial Narrow" charset="0"/>
              </a:rPr>
              <a:t> </a:t>
            </a:r>
            <a:r>
              <a:rPr lang="en-US" sz="1700" smtClean="0"/>
              <a:t>R.B)</a:t>
            </a:r>
            <a:r>
              <a:rPr lang="en-US" sz="1700" baseline="30000" smtClean="0">
                <a:latin typeface="cmsy10" charset="0"/>
              </a:rPr>
              <a:t>I  </a:t>
            </a:r>
            <a:r>
              <a:rPr lang="en-US" sz="1700" smtClean="0"/>
              <a:t>= {y, w, z}</a:t>
            </a:r>
          </a:p>
          <a:p>
            <a:pPr eaLnBrk="1" hangingPunct="1">
              <a:buFontTx/>
              <a:buNone/>
            </a:pPr>
            <a:r>
              <a:rPr lang="en-US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US" sz="1700" smtClean="0">
                <a:latin typeface="Arial Narrow" charset="0"/>
              </a:rPr>
              <a:t> </a:t>
            </a:r>
            <a:r>
              <a:rPr lang="en-US" sz="1700" smtClean="0"/>
              <a:t>R. 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US" sz="1700" smtClean="0"/>
              <a:t> R.A))</a:t>
            </a:r>
            <a:r>
              <a:rPr lang="en-US" sz="1700" baseline="30000" smtClean="0">
                <a:latin typeface="cmsy10" charset="0"/>
              </a:rPr>
              <a:t>I  </a:t>
            </a:r>
            <a:r>
              <a:rPr lang="en-US" sz="1700" smtClean="0"/>
              <a:t>= {}</a:t>
            </a:r>
          </a:p>
          <a:p>
            <a:pPr eaLnBrk="1" hangingPunct="1">
              <a:buFontTx/>
              <a:buNone/>
            </a:pPr>
            <a:r>
              <a:rPr lang="en-GB" sz="1700" smtClean="0">
                <a:latin typeface="Arial Narrow" charset="0"/>
              </a:rPr>
              <a:t>(</a:t>
            </a:r>
            <a:r>
              <a:rPr lang="en-US" sz="1700" smtClean="0">
                <a:ea typeface="Apple Symbols" charset="2"/>
                <a:cs typeface="Apple Symbols" charset="2"/>
              </a:rPr>
              <a:t>∃</a:t>
            </a:r>
            <a:r>
              <a:rPr lang="en-GB" sz="1700" smtClean="0">
                <a:latin typeface="Arial Narrow" charset="0"/>
              </a:rPr>
              <a:t> </a:t>
            </a:r>
            <a:r>
              <a:rPr lang="en-GB" sz="1700" smtClean="0"/>
              <a:t>R.</a:t>
            </a:r>
            <a:r>
              <a:rPr lang="en-US" sz="1700" smtClean="0">
                <a:latin typeface="cmsy10" charset="0"/>
              </a:rPr>
              <a:t> </a:t>
            </a:r>
            <a:r>
              <a:rPr lang="en-US" sz="1700" smtClean="0"/>
              <a:t>¬</a:t>
            </a:r>
            <a:r>
              <a:rPr lang="en-GB" sz="1700" smtClean="0"/>
              <a:t>(A </a:t>
            </a:r>
            <a:r>
              <a:rPr lang="en-US" sz="1700" smtClean="0">
                <a:ea typeface="Apple Symbols" charset="2"/>
                <a:cs typeface="Apple Symbols" charset="2"/>
              </a:rPr>
              <a:t>⊓</a:t>
            </a:r>
            <a:r>
              <a:rPr lang="en-GB" sz="1700" smtClean="0"/>
              <a:t> B))</a:t>
            </a:r>
            <a:r>
              <a:rPr lang="en-US" sz="1700" baseline="30000" smtClean="0">
                <a:latin typeface="cmsy10" charset="0"/>
              </a:rPr>
              <a:t>I  </a:t>
            </a:r>
            <a:r>
              <a:rPr lang="en-GB" sz="1700" smtClean="0"/>
              <a:t>= {v, x}</a:t>
            </a:r>
            <a:endParaRPr lang="en-US" sz="1700" smtClean="0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4572000" y="1773238"/>
            <a:ext cx="3960813" cy="4392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172450" y="184467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>
                <a:ea typeface="Arial" charset="0"/>
                <a:cs typeface="Arial" charset="0"/>
              </a:rPr>
              <a:t>A</a:t>
            </a:r>
            <a:r>
              <a:rPr lang="en-US" sz="2000" baseline="30000">
                <a:latin typeface="cmsy10" charset="0"/>
                <a:ea typeface="Arial" charset="0"/>
                <a:cs typeface="Arial" charset="0"/>
              </a:rPr>
              <a:t>I</a:t>
            </a:r>
            <a:endParaRPr lang="en-US" sz="2000">
              <a:latin typeface="cmsy10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5867400" y="263683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7308850" y="27813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5724525" y="46529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7380288" y="479742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18" name="Oval 10"/>
          <p:cNvSpPr>
            <a:spLocks noChangeArrowheads="1"/>
          </p:cNvSpPr>
          <p:nvPr/>
        </p:nvSpPr>
        <p:spPr bwMode="auto">
          <a:xfrm>
            <a:off x="6588125" y="36449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940425" y="23495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v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6659563" y="35004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x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724525" y="46529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y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7380288" y="47974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z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308850" y="27813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>
                <a:ea typeface="Arial" charset="0"/>
                <a:cs typeface="Arial" charset="0"/>
              </a:rPr>
              <a:t>w</a:t>
            </a:r>
            <a:endParaRPr lang="en-US" sz="2000" baseline="30000">
              <a:latin typeface="cmmi12" pitchFamily="34" charset="0"/>
              <a:ea typeface="Arial" charset="0"/>
              <a:cs typeface="Arial" charset="0"/>
            </a:endParaRPr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5435600" y="2133600"/>
            <a:ext cx="2376488" cy="22320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25" name="Oval 17"/>
          <p:cNvSpPr>
            <a:spLocks noChangeArrowheads="1"/>
          </p:cNvSpPr>
          <p:nvPr/>
        </p:nvSpPr>
        <p:spPr bwMode="auto">
          <a:xfrm>
            <a:off x="5219700" y="3284538"/>
            <a:ext cx="2089150" cy="194468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8172450" y="580548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>
                <a:ea typeface="Arial" charset="0"/>
                <a:cs typeface="Arial" charset="0"/>
              </a:rPr>
              <a:t>B</a:t>
            </a:r>
            <a:r>
              <a:rPr lang="en-US" sz="2000" baseline="30000">
                <a:latin typeface="cmsy10" charset="0"/>
                <a:ea typeface="Arial" charset="0"/>
                <a:cs typeface="Arial" charset="0"/>
              </a:rPr>
              <a:t>I</a:t>
            </a:r>
            <a:endParaRPr lang="en-US" sz="2000">
              <a:latin typeface="cmsy10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011863" y="2708275"/>
            <a:ext cx="1223962" cy="7302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5940425" y="2781300"/>
            <a:ext cx="647700" cy="79216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 flipV="1">
            <a:off x="5867400" y="3789363"/>
            <a:ext cx="649288" cy="863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>
            <a:off x="6659563" y="3789363"/>
            <a:ext cx="649287" cy="100806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 flipV="1">
            <a:off x="6732588" y="5157788"/>
            <a:ext cx="14398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H="1">
            <a:off x="7667625" y="2205038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6640513" y="1044575"/>
            <a:ext cx="35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2000">
                <a:solidFill>
                  <a:schemeClr val="tx2"/>
                </a:solidFill>
                <a:ea typeface="Arial" charset="0"/>
                <a:cs typeface="Arial" charset="0"/>
                <a:sym typeface="Symbol" charset="2"/>
              </a:rPr>
              <a:t>Δ</a:t>
            </a:r>
            <a:endParaRPr lang="en-GB" sz="2000">
              <a:solidFill>
                <a:schemeClr val="tx2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6877050" y="1412875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Tips for Creating Class Expressions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/>
              <a:t>Don’t Panic!</a:t>
            </a:r>
          </a:p>
          <a:p>
            <a:pPr eaLnBrk="1" hangingPunct="1"/>
            <a:r>
              <a:rPr lang="en-US" sz="1800"/>
              <a:t>No single ‘correct’ answer - different modelling choices possible</a:t>
            </a:r>
          </a:p>
          <a:p>
            <a:pPr eaLnBrk="1" hangingPunct="1"/>
            <a:r>
              <a:rPr lang="en-US" sz="1800"/>
              <a:t>Break sentence down into pieces</a:t>
            </a:r>
          </a:p>
          <a:p>
            <a:pPr lvl="1" eaLnBrk="1" hangingPunct="1"/>
            <a:r>
              <a:rPr lang="en-US" sz="1800"/>
              <a:t>e.g. “successful man”, “spicy ingredient” etc</a:t>
            </a:r>
          </a:p>
          <a:p>
            <a:pPr eaLnBrk="1" hangingPunct="1"/>
            <a:r>
              <a:rPr lang="en-US" sz="1800"/>
              <a:t>Look for indicators of axiom type:</a:t>
            </a:r>
          </a:p>
          <a:p>
            <a:pPr lvl="1" eaLnBrk="1" hangingPunct="1"/>
            <a:r>
              <a:rPr lang="en-US" sz="1800"/>
              <a:t>“Every X is Y” - inclusion axiom</a:t>
            </a:r>
          </a:p>
          <a:p>
            <a:pPr lvl="1" eaLnBrk="1" hangingPunct="1"/>
            <a:r>
              <a:rPr lang="en-US" sz="1800"/>
              <a:t>“X is Y” - equivalence axiom</a:t>
            </a:r>
          </a:p>
          <a:p>
            <a:pPr eaLnBrk="1" hangingPunct="1"/>
            <a:r>
              <a:rPr lang="en-US" sz="1800"/>
              <a:t>Remember that </a:t>
            </a:r>
            <a:r>
              <a:rPr lang="en-US" sz="1800">
                <a:ea typeface="Apple Symbols" charset="2"/>
                <a:cs typeface="Apple Symbols" charset="2"/>
              </a:rPr>
              <a:t>∀</a:t>
            </a:r>
            <a:r>
              <a:rPr lang="en-US" sz="1800"/>
              <a:t>R.C is satisfied by instances which have no value for 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Axiom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human is either a man or a woman</a:t>
            </a:r>
          </a:p>
          <a:p>
            <a:r>
              <a:rPr lang="en-US" dirty="0" smtClean="0"/>
              <a:t>A mother is a woman with at least one child</a:t>
            </a:r>
          </a:p>
          <a:p>
            <a:r>
              <a:rPr lang="en-US" dirty="0" smtClean="0"/>
              <a:t>A happy mother is a mother all of whose children are happy</a:t>
            </a:r>
          </a:p>
          <a:p>
            <a:r>
              <a:rPr lang="en-US" dirty="0" smtClean="0"/>
              <a:t>Every happy child eats cake</a:t>
            </a:r>
          </a:p>
          <a:p>
            <a:r>
              <a:rPr lang="en-US" dirty="0" smtClean="0"/>
              <a:t>Every child who eats only cake is an unhealthy child</a:t>
            </a:r>
          </a:p>
          <a:p>
            <a:r>
              <a:rPr lang="en-US" dirty="0" smtClean="0"/>
              <a:t>No unhealthy child is happy</a:t>
            </a: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DL Reasoning Revisited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/>
              <a:t>Satisfaction (can this class have any instances)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/>
              <a:t>C is </a:t>
            </a:r>
            <a:r>
              <a:rPr lang="en-GB" sz="1800" b="1"/>
              <a:t>satisfiable</a:t>
            </a:r>
            <a:r>
              <a:rPr lang="en-GB" sz="1800"/>
              <a:t> w.r.t.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 iff </a:t>
            </a:r>
            <a:br>
              <a:rPr lang="en-GB" sz="1800"/>
            </a:br>
            <a:r>
              <a:rPr lang="en-GB" sz="1800"/>
              <a:t>there exists </a:t>
            </a:r>
            <a:r>
              <a:rPr lang="en-GB" sz="1800" i="1"/>
              <a:t>some</a:t>
            </a:r>
            <a:r>
              <a:rPr lang="en-GB" sz="1800"/>
              <a:t> model </a:t>
            </a:r>
            <a:r>
              <a:rPr lang="en-GB" sz="1800">
                <a:latin typeface="cmsy10" charset="0"/>
              </a:rPr>
              <a:t>I</a:t>
            </a:r>
            <a:r>
              <a:rPr lang="en-GB" sz="1800"/>
              <a:t> of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, </a:t>
            </a:r>
            <a:r>
              <a:rPr lang="en-GB" sz="1800">
                <a:latin typeface="cmr10" charset="0"/>
              </a:rPr>
              <a:t>C</a:t>
            </a:r>
            <a:r>
              <a:rPr lang="en-GB" sz="1800" b="1" baseline="30000">
                <a:latin typeface="cmsy10" charset="0"/>
              </a:rPr>
              <a:t>I</a:t>
            </a:r>
            <a:r>
              <a:rPr lang="en-GB" sz="1800"/>
              <a:t> </a:t>
            </a:r>
            <a:r>
              <a:rPr lang="ru-RU" sz="1800">
                <a:sym typeface="Symbol" charset="2"/>
              </a:rPr>
              <a:t>≠</a:t>
            </a:r>
            <a:r>
              <a:rPr lang="en-GB" sz="1800"/>
              <a:t> </a:t>
            </a:r>
            <a:r>
              <a:rPr lang="en-US" sz="1800">
                <a:ea typeface="Apple Symbols" charset="2"/>
                <a:cs typeface="Apple Symbols" charset="2"/>
              </a:rPr>
              <a:t>{}</a:t>
            </a:r>
            <a:endParaRPr lang="en-GB" sz="1800"/>
          </a:p>
          <a:p>
            <a:pPr eaLnBrk="1" hangingPunct="1">
              <a:lnSpc>
                <a:spcPct val="90000"/>
              </a:lnSpc>
            </a:pPr>
            <a:r>
              <a:rPr lang="en-GB" sz="1800"/>
              <a:t>Subsumption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/>
              <a:t>C </a:t>
            </a:r>
            <a:r>
              <a:rPr lang="en-GB" sz="1800" b="1"/>
              <a:t>subsumes</a:t>
            </a:r>
            <a:r>
              <a:rPr lang="en-GB" sz="1800"/>
              <a:t> D w.r.t.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 iff </a:t>
            </a:r>
            <a:br>
              <a:rPr lang="en-GB" sz="1800"/>
            </a:br>
            <a:r>
              <a:rPr lang="en-GB" sz="1800"/>
              <a:t>for </a:t>
            </a:r>
            <a:r>
              <a:rPr lang="en-GB" sz="1800" i="1"/>
              <a:t>every</a:t>
            </a:r>
            <a:r>
              <a:rPr lang="en-GB" sz="1800"/>
              <a:t> model </a:t>
            </a:r>
            <a:r>
              <a:rPr lang="en-GB" sz="1800">
                <a:latin typeface="cmsy10" charset="0"/>
              </a:rPr>
              <a:t>I</a:t>
            </a:r>
            <a:r>
              <a:rPr lang="en-GB" sz="1800"/>
              <a:t> of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, </a:t>
            </a:r>
            <a:r>
              <a:rPr lang="en-GB" sz="1800">
                <a:latin typeface="cmr10" charset="0"/>
              </a:rPr>
              <a:t>C</a:t>
            </a:r>
            <a:r>
              <a:rPr lang="en-GB" sz="1800" b="1" baseline="30000">
                <a:latin typeface="cmsy10" charset="0"/>
              </a:rPr>
              <a:t>I</a:t>
            </a:r>
            <a:r>
              <a:rPr lang="en-GB" sz="1800"/>
              <a:t> </a:t>
            </a:r>
            <a:r>
              <a:rPr lang="en-US" sz="2000"/>
              <a:t>⊇ </a:t>
            </a:r>
            <a:r>
              <a:rPr lang="en-GB" sz="1800">
                <a:latin typeface="cmr10" charset="0"/>
              </a:rPr>
              <a:t>D</a:t>
            </a:r>
            <a:r>
              <a:rPr lang="en-GB" sz="1800" b="1" baseline="30000">
                <a:latin typeface="cmsy10" charset="0"/>
              </a:rPr>
              <a:t>I</a:t>
            </a:r>
            <a:endParaRPr lang="en-GB" sz="1800"/>
          </a:p>
          <a:p>
            <a:pPr eaLnBrk="1" hangingPunct="1">
              <a:lnSpc>
                <a:spcPct val="90000"/>
              </a:lnSpc>
            </a:pPr>
            <a:r>
              <a:rPr lang="en-GB" sz="1800"/>
              <a:t>Equivalence (mutual subsumption)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/>
              <a:t>C is </a:t>
            </a:r>
            <a:r>
              <a:rPr lang="en-GB" sz="1800" b="1"/>
              <a:t>equivalent</a:t>
            </a:r>
            <a:r>
              <a:rPr lang="en-GB" sz="1800"/>
              <a:t> to D w.r.t.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 iff </a:t>
            </a:r>
            <a:br>
              <a:rPr lang="en-GB" sz="1800"/>
            </a:br>
            <a:r>
              <a:rPr lang="en-GB" sz="1800"/>
              <a:t>for </a:t>
            </a:r>
            <a:r>
              <a:rPr lang="en-GB" sz="1800" i="1"/>
              <a:t>every</a:t>
            </a:r>
            <a:r>
              <a:rPr lang="en-GB" sz="1800"/>
              <a:t> model </a:t>
            </a:r>
            <a:r>
              <a:rPr lang="en-GB" sz="1800">
                <a:latin typeface="cmsy10" charset="0"/>
              </a:rPr>
              <a:t>I</a:t>
            </a:r>
            <a:r>
              <a:rPr lang="en-GB" sz="1800"/>
              <a:t> of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, </a:t>
            </a:r>
            <a:r>
              <a:rPr lang="en-GB" sz="1800">
                <a:latin typeface="cmr10" charset="0"/>
              </a:rPr>
              <a:t>C</a:t>
            </a:r>
            <a:r>
              <a:rPr lang="en-GB" sz="1800" b="1" baseline="30000">
                <a:latin typeface="cmsy10" charset="0"/>
              </a:rPr>
              <a:t>I</a:t>
            </a:r>
            <a:r>
              <a:rPr lang="en-GB" sz="1800"/>
              <a:t> = </a:t>
            </a:r>
            <a:r>
              <a:rPr lang="en-GB" sz="1800">
                <a:latin typeface="cmr10" charset="0"/>
              </a:rPr>
              <a:t>D</a:t>
            </a:r>
            <a:r>
              <a:rPr lang="en-GB" sz="1800" b="1" baseline="30000">
                <a:latin typeface="cmsy10" charset="0"/>
              </a:rPr>
              <a:t>I</a:t>
            </a:r>
            <a:endParaRPr lang="en-GB" sz="1800"/>
          </a:p>
          <a:p>
            <a:pPr eaLnBrk="1" hangingPunct="1">
              <a:lnSpc>
                <a:spcPct val="90000"/>
              </a:lnSpc>
            </a:pPr>
            <a:r>
              <a:rPr lang="en-GB" sz="1800"/>
              <a:t>Classification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>
                <a:latin typeface="cmr10" charset="0"/>
              </a:rPr>
              <a:t>x</a:t>
            </a:r>
            <a:r>
              <a:rPr lang="en-GB" sz="1800"/>
              <a:t> is an </a:t>
            </a:r>
            <a:r>
              <a:rPr lang="en-GB" sz="1800" b="1"/>
              <a:t>instance</a:t>
            </a:r>
            <a:r>
              <a:rPr lang="en-GB" sz="1800"/>
              <a:t> of </a:t>
            </a:r>
            <a:r>
              <a:rPr lang="en-GB" sz="1800">
                <a:latin typeface="cmr10" charset="0"/>
              </a:rPr>
              <a:t>C</a:t>
            </a:r>
            <a:r>
              <a:rPr lang="en-GB" sz="1800"/>
              <a:t> w.r.t.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 iff </a:t>
            </a:r>
            <a:br>
              <a:rPr lang="en-GB" sz="1800"/>
            </a:br>
            <a:r>
              <a:rPr lang="en-GB" sz="1800"/>
              <a:t>for </a:t>
            </a:r>
            <a:r>
              <a:rPr lang="en-GB" sz="1800" i="1"/>
              <a:t>every</a:t>
            </a:r>
            <a:r>
              <a:rPr lang="en-GB" sz="1800"/>
              <a:t> model </a:t>
            </a:r>
            <a:r>
              <a:rPr lang="en-GB" sz="1800">
                <a:latin typeface="cmsy10" charset="0"/>
              </a:rPr>
              <a:t>I</a:t>
            </a:r>
            <a:r>
              <a:rPr lang="en-GB" sz="1800"/>
              <a:t> of </a:t>
            </a:r>
            <a:r>
              <a:rPr lang="en-GB" sz="1800">
                <a:latin typeface="cmsy10" charset="0"/>
              </a:rPr>
              <a:t>K</a:t>
            </a:r>
            <a:r>
              <a:rPr lang="en-GB" sz="1800"/>
              <a:t>, </a:t>
            </a:r>
            <a:r>
              <a:rPr lang="en-GB" sz="1800">
                <a:latin typeface="cmr10" charset="0"/>
              </a:rPr>
              <a:t>x</a:t>
            </a:r>
            <a:r>
              <a:rPr lang="en-GB" sz="1800" b="1" baseline="30000">
                <a:latin typeface="cmsy10" charset="0"/>
              </a:rPr>
              <a:t>I</a:t>
            </a:r>
            <a:r>
              <a:rPr lang="en-GB" sz="1800"/>
              <a:t> </a:t>
            </a:r>
            <a:r>
              <a:rPr lang="en-US" sz="1800">
                <a:ea typeface="Apple Symbols" charset="2"/>
                <a:cs typeface="Apple Symbols" charset="2"/>
              </a:rPr>
              <a:t>∈</a:t>
            </a:r>
            <a:r>
              <a:rPr lang="en-GB" sz="1800"/>
              <a:t> </a:t>
            </a:r>
            <a:r>
              <a:rPr lang="en-GB" sz="1800">
                <a:latin typeface="cmr10" charset="0"/>
              </a:rPr>
              <a:t>C</a:t>
            </a:r>
            <a:r>
              <a:rPr lang="en-GB" sz="1800" b="1" baseline="30000">
                <a:latin typeface="cmsy10" charset="0"/>
              </a:rPr>
              <a:t>I</a:t>
            </a:r>
          </a:p>
          <a:p>
            <a:pPr lvl="1" eaLnBrk="1" hangingPunct="1">
              <a:lnSpc>
                <a:spcPct val="90000"/>
              </a:lnSpc>
            </a:pPr>
            <a:endParaRPr lang="en-GB" sz="1800" b="1" baseline="30000">
              <a:latin typeface="cmsy1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700"/>
              <a:t>(where K is a knowledge base, I is an interpretation of 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Logic and Other Schemas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General form of any logical process</a:t>
            </a:r>
          </a:p>
          <a:p>
            <a:pPr eaLnBrk="1" hangingPunct="1"/>
            <a:r>
              <a:rPr lang="en-US"/>
              <a:t>Inputs (Premises)</a:t>
            </a:r>
          </a:p>
          <a:p>
            <a:pPr eaLnBrk="1" hangingPunct="1"/>
            <a:r>
              <a:rPr lang="en-US"/>
              <a:t>Premises used by the logical process to create the output, consisting of conclusions (inferences)</a:t>
            </a:r>
          </a:p>
          <a:p>
            <a:pPr eaLnBrk="1" hangingPunct="1"/>
            <a:r>
              <a:rPr lang="en-US"/>
              <a:t>Facts known true can be used to derive new facts that also must be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Logic and Other Schemas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Symbolic logic: System of rules and procedures that permit the drawing of inferences from various premises</a:t>
            </a:r>
          </a:p>
          <a:p>
            <a:pPr eaLnBrk="1" hangingPunct="1"/>
            <a:r>
              <a:rPr lang="en-US"/>
              <a:t>Two basic forms of Computational Logic</a:t>
            </a:r>
          </a:p>
          <a:p>
            <a:pPr lvl="1" eaLnBrk="1" hangingPunct="1"/>
            <a:r>
              <a:rPr lang="en-GB"/>
              <a:t>P</a:t>
            </a:r>
            <a:r>
              <a:rPr lang="en-US"/>
              <a:t>ropositional logic (or propositional calculus)</a:t>
            </a:r>
          </a:p>
          <a:p>
            <a:pPr lvl="1" eaLnBrk="1" hangingPunct="1"/>
            <a:r>
              <a:rPr lang="en-GB"/>
              <a:t>P</a:t>
            </a:r>
            <a:r>
              <a:rPr lang="en-US"/>
              <a:t>redicate logic (or predicate calculus)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Propositional Logic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proposition is a statement that is either true or false </a:t>
            </a:r>
          </a:p>
          <a:p>
            <a:pPr eaLnBrk="1" hangingPunct="1"/>
            <a:r>
              <a:rPr lang="en-US"/>
              <a:t>Once known, it becomes a premise that can be used to derive new propositions or inferences</a:t>
            </a:r>
          </a:p>
          <a:p>
            <a:pPr eaLnBrk="1" hangingPunct="1"/>
            <a:r>
              <a:rPr lang="en-US"/>
              <a:t>Rules are used to determine the truth (T) or falsity (F) of the new proposition </a:t>
            </a:r>
          </a:p>
          <a:p>
            <a:pPr eaLnBrk="1" hangingPunct="1"/>
            <a:r>
              <a:rPr lang="en-US"/>
              <a:t>Limited in representing real-world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Propositional </a:t>
            </a:r>
            <a:r>
              <a:rPr lang="en-US" dirty="0" smtClean="0"/>
              <a:t>Logic: Symbols</a:t>
            </a:r>
            <a:endParaRPr lang="en-US" dirty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Symbols represent propositions, premises or conclusions (atomic formulae)</a:t>
            </a:r>
          </a:p>
          <a:p>
            <a:pPr lvl="1" eaLnBrk="1" hangingPunct="1"/>
            <a:r>
              <a:rPr lang="en-US" dirty="0"/>
              <a:t>A = The sun is shining</a:t>
            </a:r>
          </a:p>
          <a:p>
            <a:pPr lvl="1" eaLnBrk="1" hangingPunct="1"/>
            <a:r>
              <a:rPr lang="en-US" dirty="0"/>
              <a:t>B = The weather is </a:t>
            </a:r>
            <a:r>
              <a:rPr lang="en-US" dirty="0" smtClean="0"/>
              <a:t>raining</a:t>
            </a:r>
          </a:p>
          <a:p>
            <a:pPr lvl="1" eaLnBrk="1" hangingPunct="1"/>
            <a:r>
              <a:rPr lang="en-US" dirty="0"/>
              <a:t>C = You are carrying an umbrella</a:t>
            </a:r>
          </a:p>
          <a:p>
            <a:pPr lvl="1" eaLnBrk="1" hangingPunct="1"/>
            <a:r>
              <a:rPr lang="en-US" dirty="0"/>
              <a:t>D = You are getting </a:t>
            </a:r>
            <a:r>
              <a:rPr lang="en-US" dirty="0" smtClean="0"/>
              <a:t>wet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uthampton">
  <a:themeElements>
    <a:clrScheme name="">
      <a:dk1>
        <a:srgbClr val="33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A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Southampt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Southampt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Templates:Southampton.pot</Template>
  <TotalTime>5546</TotalTime>
  <Words>2474</Words>
  <Application>Microsoft Macintosh PowerPoint</Application>
  <PresentationFormat>On-screen Show (4:3)</PresentationFormat>
  <Paragraphs>407</Paragraphs>
  <Slides>53</Slides>
  <Notes>41</Notes>
  <HiddenSlides>22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Southampton</vt:lpstr>
      <vt:lpstr>Knowledge Representation  and Inference</vt:lpstr>
      <vt:lpstr>Knowledge Representation</vt:lpstr>
      <vt:lpstr>Knowledge Representation</vt:lpstr>
      <vt:lpstr>Common Knowledge   Representation Schemes</vt:lpstr>
      <vt:lpstr>Logic</vt:lpstr>
      <vt:lpstr>Logic and Other Schemas</vt:lpstr>
      <vt:lpstr>Logic and Other Schemas</vt:lpstr>
      <vt:lpstr>Propositional Logic</vt:lpstr>
      <vt:lpstr>Propositional Logic: Symbols</vt:lpstr>
      <vt:lpstr>Propositional Logic: Connectives</vt:lpstr>
      <vt:lpstr>Propositional Logic:   Well-Formed Formulae</vt:lpstr>
      <vt:lpstr>Truth Tables</vt:lpstr>
      <vt:lpstr>Interpretation</vt:lpstr>
      <vt:lpstr>Inference Rules</vt:lpstr>
      <vt:lpstr>Inference: Modus Ponens</vt:lpstr>
      <vt:lpstr>Inference: Modus Tollens</vt:lpstr>
      <vt:lpstr>Predicate Logic</vt:lpstr>
      <vt:lpstr>Predicate Logic</vt:lpstr>
      <vt:lpstr>Interpretation</vt:lpstr>
      <vt:lpstr>Other Logics</vt:lpstr>
      <vt:lpstr>Modal Logics</vt:lpstr>
      <vt:lpstr>Temporal Logic</vt:lpstr>
      <vt:lpstr>Temporal Logic</vt:lpstr>
      <vt:lpstr>Epistemic Logic</vt:lpstr>
      <vt:lpstr>Epistemic Axioms</vt:lpstr>
      <vt:lpstr>Epistemic Axioms</vt:lpstr>
      <vt:lpstr>Deontic Logic</vt:lpstr>
      <vt:lpstr>Deontic Logic</vt:lpstr>
      <vt:lpstr>Standard Deontic Logic</vt:lpstr>
      <vt:lpstr>Description Logics</vt:lpstr>
      <vt:lpstr>Description Logics</vt:lpstr>
      <vt:lpstr>A Description Logic Primer</vt:lpstr>
      <vt:lpstr>Description Logic Reasoning</vt:lpstr>
      <vt:lpstr>Defining ontologies with     Description Logics</vt:lpstr>
      <vt:lpstr>Concept Constructors</vt:lpstr>
      <vt:lpstr>Role Constructors</vt:lpstr>
      <vt:lpstr>Boolean Class Operations</vt:lpstr>
      <vt:lpstr>Universal Restriction</vt:lpstr>
      <vt:lpstr>Existential Restriction</vt:lpstr>
      <vt:lpstr>Cardinality Restrictions</vt:lpstr>
      <vt:lpstr>Translating Description Logic    to Predicate logic</vt:lpstr>
      <vt:lpstr>Knowledge Bases</vt:lpstr>
      <vt:lpstr>TBox Axioms</vt:lpstr>
      <vt:lpstr>Translating Description Logic    to Predicate logic</vt:lpstr>
      <vt:lpstr>ABox Axioms</vt:lpstr>
      <vt:lpstr>Axiom Exercises</vt:lpstr>
      <vt:lpstr>Description Logic Semantics</vt:lpstr>
      <vt:lpstr>Description Logic Semantics</vt:lpstr>
      <vt:lpstr>Interpretation Example</vt:lpstr>
      <vt:lpstr>Answers</vt:lpstr>
      <vt:lpstr>Tips for Creating Class Expressions</vt:lpstr>
      <vt:lpstr>More Axiom Exercises</vt:lpstr>
      <vt:lpstr>DL Reasoning Revisited</vt:lpstr>
    </vt:vector>
  </TitlesOfParts>
  <Company>Nicholas Gibbins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and Inference</dc:title>
  <dc:creator>Nicholas Gibbins</dc:creator>
  <cp:lastModifiedBy>Nick Gibbins</cp:lastModifiedBy>
  <cp:revision>42</cp:revision>
  <cp:lastPrinted>2008-10-17T15:33:49Z</cp:lastPrinted>
  <dcterms:created xsi:type="dcterms:W3CDTF">2010-10-12T12:42:51Z</dcterms:created>
  <dcterms:modified xsi:type="dcterms:W3CDTF">2010-10-12T13:31:40Z</dcterms:modified>
</cp:coreProperties>
</file>