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55"/>
  </p:notesMasterIdLst>
  <p:handoutMasterIdLst>
    <p:handoutMasterId r:id="rId56"/>
  </p:handoutMasterIdLst>
  <p:sldIdLst>
    <p:sldId id="260" r:id="rId2"/>
    <p:sldId id="317" r:id="rId3"/>
    <p:sldId id="28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313" r:id="rId34"/>
    <p:sldId id="314" r:id="rId35"/>
    <p:sldId id="315" r:id="rId36"/>
    <p:sldId id="292" r:id="rId37"/>
    <p:sldId id="318" r:id="rId38"/>
    <p:sldId id="319" r:id="rId39"/>
    <p:sldId id="320" r:id="rId40"/>
    <p:sldId id="321" r:id="rId41"/>
    <p:sldId id="298" r:id="rId42"/>
    <p:sldId id="299" r:id="rId43"/>
    <p:sldId id="308" r:id="rId44"/>
    <p:sldId id="300" r:id="rId45"/>
    <p:sldId id="301" r:id="rId46"/>
    <p:sldId id="311" r:id="rId47"/>
    <p:sldId id="302" r:id="rId48"/>
    <p:sldId id="303" r:id="rId49"/>
    <p:sldId id="304" r:id="rId50"/>
    <p:sldId id="305" r:id="rId51"/>
    <p:sldId id="322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71043" autoAdjust="0"/>
  </p:normalViewPr>
  <p:slideViewPr>
    <p:cSldViewPr>
      <p:cViewPr varScale="1">
        <p:scale>
          <a:sx n="72" d="100"/>
          <a:sy n="72" d="100"/>
        </p:scale>
        <p:origin x="-17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Relationship Id="rId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CC8-DE70-9140-9F52-EF081617E37B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D0D-191E-E44C-996B-AC3310359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4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36CE36-0872-2F4D-B362-E22EB214A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8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1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FBB07-34CD-5947-98B0-7AAF95F10A7E}" type="slidenum">
              <a:rPr lang="en-GB"/>
              <a:pPr/>
              <a:t>11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7FA4C-5047-9745-87F3-12D60BC093B1}" type="slidenum">
              <a:rPr lang="en-GB"/>
              <a:pPr/>
              <a:t>12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FEC6B-FE9E-CE4A-828E-6D8E21A746ED}" type="slidenum">
              <a:rPr lang="en-GB"/>
              <a:pPr/>
              <a:t>13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9B53B-AAD9-B547-AD74-702A6A878AD9}" type="slidenum">
              <a:rPr lang="en-GB"/>
              <a:pPr/>
              <a:t>14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A0DF4-A966-A442-B30D-D9C82C828AB5}" type="slidenum">
              <a:rPr lang="en-GB"/>
              <a:pPr/>
              <a:t>15</a:t>
            </a:fld>
            <a:endParaRPr 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A3F7B-B117-2944-8778-0D63E9981C07}" type="slidenum">
              <a:rPr lang="en-GB"/>
              <a:pPr/>
              <a:t>16</a:t>
            </a:fld>
            <a:endParaRPr lang="en-GB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Salt ‘n’ Pepper</a:t>
            </a:r>
            <a:r>
              <a:rPr lang="en-GB" baseline="0" dirty="0" smtClean="0"/>
              <a:t> </a:t>
            </a:r>
            <a:r>
              <a:rPr lang="en-US" baseline="0" dirty="0" smtClean="0"/>
              <a:t>–</a:t>
            </a:r>
            <a:r>
              <a:rPr lang="en-GB" baseline="0" dirty="0" smtClean="0"/>
              <a:t> Patrick Sinclair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BC57D-FCF9-F84B-868F-5B1744ADC54C}" type="slidenum">
              <a:rPr lang="en-GB"/>
              <a:pPr/>
              <a:t>17</a:t>
            </a:fld>
            <a:endParaRPr 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35763-459A-C84E-9962-7E1382AE7197}" type="slidenum">
              <a:rPr lang="en-GB"/>
              <a:pPr/>
              <a:t>18</a:t>
            </a:fld>
            <a:endParaRPr lang="en-GB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D382D-5489-264B-AED4-FA6A5E013F62}" type="slidenum">
              <a:rPr lang="en-GB"/>
              <a:pPr/>
              <a:t>19</a:t>
            </a:fld>
            <a:endParaRPr lang="en-GB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5DB95-83C8-AE4A-B0A1-D4CB2334C4E6}" type="slidenum">
              <a:rPr lang="en-GB"/>
              <a:pPr/>
              <a:t>20</a:t>
            </a:fld>
            <a:endParaRPr lang="en-GB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far, we’ve concentrated on hypermedia systems where the dominant paradigm is one of </a:t>
            </a:r>
            <a:r>
              <a:rPr lang="en-US" i="1" dirty="0" smtClean="0"/>
              <a:t>navigation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Links are to be </a:t>
            </a:r>
            <a:r>
              <a:rPr lang="en-US" i="1" dirty="0" smtClean="0"/>
              <a:t>followed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In this lecture, we’ll consider hypermedia systems where linking structures are not primarily used for navigation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CE36-0872-2F4D-B362-E22EB214A3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34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7D5AC-76F8-FE48-A227-534C2E151AA4}" type="slidenum">
              <a:rPr lang="en-GB"/>
              <a:pPr/>
              <a:t>21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B9AE5-AA0F-4647-8731-627242894149}" type="slidenum">
              <a:rPr lang="en-GB"/>
              <a:pPr/>
              <a:t>22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FB2AB-D0C4-5041-80BD-423D179590C0}" type="slidenum">
              <a:rPr lang="en-GB"/>
              <a:pPr/>
              <a:t>23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79850-D305-5241-AC15-ACA955FE9C84}" type="slidenum">
              <a:rPr lang="en-GB"/>
              <a:pPr/>
              <a:t>24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94DE9-618C-E143-8787-93C8BEEBD918}" type="slidenum">
              <a:rPr lang="en-GB"/>
              <a:pPr/>
              <a:t>25</a:t>
            </a:fld>
            <a:endParaRPr lang="en-GB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C93C8-22AE-C145-A881-9F67BC7C19EC}" type="slidenum">
              <a:rPr lang="en-GB"/>
              <a:pPr/>
              <a:t>26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C8814-8B2D-7044-A867-E9B082D3E86D}" type="slidenum">
              <a:rPr lang="en-GB"/>
              <a:pPr/>
              <a:t>27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19A66-DCCA-5D4C-B276-99B620B848F1}" type="slidenum">
              <a:rPr lang="en-GB"/>
              <a:pPr/>
              <a:t>28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D953A-EA1D-D44F-A582-C7CE8A8F4AFA}" type="slidenum">
              <a:rPr lang="en-GB"/>
              <a:pPr/>
              <a:t>29</a:t>
            </a:fld>
            <a:endParaRPr 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 Trigg’s PhD</a:t>
            </a:r>
          </a:p>
          <a:p>
            <a:endParaRPr lang="en-US" dirty="0" smtClean="0"/>
          </a:p>
          <a:p>
            <a:r>
              <a:rPr lang="en-US" dirty="0" smtClean="0"/>
              <a:t>Argumentation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6CE36-0872-2F4D-B362-E22EB214A3F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87B5E-C14D-3C4C-BDEE-616587F764A8}" type="slidenum">
              <a:rPr lang="en-GB"/>
              <a:pPr/>
              <a:t>4</a:t>
            </a:fld>
            <a:endParaRPr lang="en-GB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A3930D-62BB-D746-A32D-63ED208B0516}" type="slidenum">
              <a:rPr lang="en-GB" sz="1200"/>
              <a:pPr eaLnBrk="1" hangingPunct="1"/>
              <a:t>32</a:t>
            </a:fld>
            <a:endParaRPr lang="en-GB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7988" cy="3163888"/>
          </a:xfrm>
          <a:solidFill>
            <a:srgbClr val="FFFFFF"/>
          </a:solidFill>
          <a:ln/>
        </p:spPr>
      </p:sp>
      <p:sp>
        <p:nvSpPr>
          <p:cNvPr id="184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B113B9-DEF9-A345-966E-E9DD3DB8FBCD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428836-F3EA-5B46-8099-0A8BD730D64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2A6D0-6047-364D-8E6F-00990499A49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276C56-4C66-2D4C-B076-52E480BA9453}" type="slidenum">
              <a:rPr lang="en-GB" sz="1200"/>
              <a:pPr eaLnBrk="1" hangingPunct="1"/>
              <a:t>36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7988" cy="3163888"/>
          </a:xfrm>
          <a:solidFill>
            <a:srgbClr val="FFFFFF"/>
          </a:solidFill>
          <a:ln/>
        </p:spPr>
      </p:sp>
      <p:sp>
        <p:nvSpPr>
          <p:cNvPr id="225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3FAD80-BBD1-C54A-8ACD-66DE497E737B}" type="slidenum">
              <a:rPr lang="en-GB" sz="1200"/>
              <a:pPr eaLnBrk="1" hangingPunct="1"/>
              <a:t>41</a:t>
            </a:fld>
            <a:endParaRPr lang="en-GB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7988" cy="3163888"/>
          </a:xfrm>
          <a:solidFill>
            <a:srgbClr val="FFFFFF"/>
          </a:solidFill>
          <a:ln/>
        </p:spPr>
      </p:sp>
      <p:sp>
        <p:nvSpPr>
          <p:cNvPr id="3482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9DC4E4-EEE0-C04E-B735-BA5A76A86380}" type="slidenum">
              <a:rPr lang="en-GB" sz="1200"/>
              <a:pPr eaLnBrk="1" hangingPunct="1"/>
              <a:t>42</a:t>
            </a:fld>
            <a:endParaRPr lang="en-GB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Tim Berners-Lee, WWW Keynote, 1999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9A81C-47F1-F345-AF39-E638576E22AA}" type="slidenum">
              <a:rPr lang="en-GB"/>
              <a:pPr/>
              <a:t>43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0B9DF1-3135-1740-8A9B-97880F9A7494}" type="slidenum">
              <a:rPr lang="en-GB" sz="1200"/>
              <a:pPr eaLnBrk="1" hangingPunct="1"/>
              <a:t>44</a:t>
            </a:fld>
            <a:endParaRPr lang="en-GB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10730A-C10A-FF4A-8BD6-0AFF2EDAFEDB}" type="slidenum">
              <a:rPr lang="en-GB" sz="1200"/>
              <a:pPr eaLnBrk="1" hangingPunct="1"/>
              <a:t>45</a:t>
            </a:fld>
            <a:endParaRPr lang="en-GB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EBC7E-5BDB-B844-BFF1-550BB6ACA8F6}" type="slidenum">
              <a:rPr lang="en-GB"/>
              <a:pPr/>
              <a:t>5</a:t>
            </a:fld>
            <a:endParaRPr lang="en-GB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82FEE-7BA4-AD4B-BB67-B2502CDA529B}" type="slidenum">
              <a:rPr lang="en-GB"/>
              <a:pPr/>
              <a:t>46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D9A06-2D71-4844-814D-D16E0BB9C8ED}" type="slidenum">
              <a:rPr lang="en-GB" sz="1200"/>
              <a:pPr eaLnBrk="1" hangingPunct="1"/>
              <a:t>47</a:t>
            </a:fld>
            <a:endParaRPr lang="en-GB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43257A-91BD-E640-875F-CA23C7FB4ADA}" type="slidenum">
              <a:rPr lang="en-GB" sz="1200"/>
              <a:pPr eaLnBrk="1" hangingPunct="1"/>
              <a:t>48</a:t>
            </a:fld>
            <a:endParaRPr lang="en-GB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C77947-88FC-3548-A1E7-0CB3EF7AFD49}" type="slidenum">
              <a:rPr lang="en-GB" sz="1200"/>
              <a:pPr eaLnBrk="1" hangingPunct="1"/>
              <a:t>49</a:t>
            </a:fld>
            <a:endParaRPr lang="en-GB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3F57C7-4DEB-E649-A952-66A0D4B94E7B}" type="slidenum">
              <a:rPr lang="en-GB" sz="1200"/>
              <a:pPr eaLnBrk="1" hangingPunct="1"/>
              <a:t>50</a:t>
            </a:fld>
            <a:endParaRPr lang="en-GB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15D23-76CC-BA45-8CF9-0CEEBD3E002F}" type="slidenum">
              <a:rPr lang="en-GB" sz="1200"/>
              <a:pPr eaLnBrk="1" hangingPunct="1"/>
              <a:t>53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5BAC5-7BFE-5C45-9447-381E52CC1FC5}" type="slidenum">
              <a:rPr lang="en-GB"/>
              <a:pPr/>
              <a:t>6</a:t>
            </a:fld>
            <a:endParaRPr 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r>
              <a:rPr lang="en-GB" baseline="30000" dirty="0" smtClean="0"/>
              <a:t>nd</a:t>
            </a:r>
            <a:r>
              <a:rPr lang="en-GB" dirty="0" smtClean="0"/>
              <a:t> Gen spatial hypertext system (2000-)</a:t>
            </a:r>
          </a:p>
          <a:p>
            <a:endParaRPr lang="en-GB" dirty="0" smtClean="0"/>
          </a:p>
          <a:p>
            <a:r>
              <a:rPr lang="en-GB" dirty="0" smtClean="0"/>
              <a:t>Based on experiences with VIKI (Shipman and Marshall)</a:t>
            </a:r>
          </a:p>
          <a:p>
            <a:endParaRPr lang="en-GB" dirty="0" smtClean="0"/>
          </a:p>
          <a:p>
            <a:r>
              <a:rPr lang="en-GB" dirty="0" smtClean="0"/>
              <a:t>Frank Shipman, Texas A&amp;M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4A12F-9577-664C-B640-8EE3D745C388}" type="slidenum">
              <a:rPr lang="en-GB"/>
              <a:pPr/>
              <a:t>7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BF538-22AD-0245-A5F1-F7E9DDCB6109}" type="slidenum">
              <a:rPr lang="en-GB"/>
              <a:pPr/>
              <a:t>8</a:t>
            </a:fld>
            <a:endParaRPr 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F6687-AB1E-F54C-8FFB-1E7DFE7576A3}" type="slidenum">
              <a:rPr lang="en-GB"/>
              <a:pPr/>
              <a:t>9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D2F3-33EB-174F-993E-E22A820625D9}" type="slidenum">
              <a:rPr lang="en-GB"/>
              <a:pPr/>
              <a:t>10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8050"/>
            <a:ext cx="8534400" cy="6159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5C4AC-9921-B44B-9B01-FB3FBEB467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0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8050"/>
            <a:ext cx="8534400" cy="6159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962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A64AC-15F0-B448-853C-A0A1216AC7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6ECAC-3B7D-7B47-BB51-FA59818F3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ybergeography.org/atla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0.png"/><Relationship Id="rId1" Type="http://schemas.microsoft.com/office/2007/relationships/media" Target="file://localhost/Users/nmg/Documents/Work/Presentations/2004-08-09%20ht2004/cohse-ms.avi" TargetMode="External"/><Relationship Id="rId2" Type="http://schemas.openxmlformats.org/officeDocument/2006/relationships/video" Target="file://localhost/Users/nmg/Documents/Work/Presentations/2004-08-09%20ht2004/cohse-ms.av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COMP3016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Spatial, Temporal and Conceptual Hypermedia</a:t>
            </a:r>
            <a:endParaRPr lang="en-GB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Nicholas Gibbins</a:t>
            </a:r>
          </a:p>
          <a:p>
            <a:r>
              <a:rPr lang="en-GB" dirty="0" smtClean="0"/>
              <a:t>32/3019</a:t>
            </a:r>
          </a:p>
          <a:p>
            <a:r>
              <a:rPr lang="en-GB" dirty="0" err="1" smtClean="0"/>
              <a:t>nmg@ecs.soton.ac.uk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Recognised Structures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691680" y="1412776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91680" y="2132856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91680" y="2852936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3568" y="494116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91680" y="494116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99792" y="494116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56176" y="2132856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44208" y="242088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32240" y="2708920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2200" y="4797152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76256" y="4581128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60232" y="5013176"/>
            <a:ext cx="86409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3645024"/>
            <a:ext cx="134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Vertical list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5805264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Horizontal list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3645024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Stack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5805264"/>
            <a:ext cx="56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Pile</a:t>
            </a:r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Much of the literature is based around systems that have arisen from a particular line of SHS</a:t>
            </a:r>
          </a:p>
          <a:p>
            <a:pPr lvl="1"/>
            <a:r>
              <a:rPr lang="en-GB" dirty="0" smtClean="0"/>
              <a:t>Notecards</a:t>
            </a:r>
          </a:p>
          <a:p>
            <a:pPr lvl="1"/>
            <a:r>
              <a:rPr lang="en-GB" dirty="0" err="1" smtClean="0"/>
              <a:t>gIBIS</a:t>
            </a:r>
            <a:endParaRPr lang="en-GB" dirty="0" smtClean="0"/>
          </a:p>
          <a:p>
            <a:pPr lvl="1"/>
            <a:r>
              <a:rPr lang="en-GB" dirty="0" smtClean="0"/>
              <a:t>VNS</a:t>
            </a:r>
          </a:p>
          <a:p>
            <a:pPr lvl="1"/>
            <a:r>
              <a:rPr lang="en-GB" dirty="0" err="1" smtClean="0"/>
              <a:t>Aquanet</a:t>
            </a:r>
            <a:endParaRPr lang="en-GB" dirty="0" smtClean="0"/>
          </a:p>
          <a:p>
            <a:pPr lvl="1"/>
            <a:r>
              <a:rPr lang="en-GB" dirty="0" smtClean="0"/>
              <a:t>VIKI</a:t>
            </a:r>
          </a:p>
          <a:p>
            <a:pPr lvl="1"/>
            <a:r>
              <a:rPr lang="en-GB" dirty="0" smtClean="0"/>
              <a:t>VKB</a:t>
            </a:r>
          </a:p>
          <a:p>
            <a:endParaRPr lang="en-GB" dirty="0" smtClean="0"/>
          </a:p>
          <a:p>
            <a:r>
              <a:rPr lang="en-GB" dirty="0" smtClean="0"/>
              <a:t>This work emerged almost exclusively from Xerox PARC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Hypertext Systems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Storyspace</a:t>
            </a:r>
            <a:r>
              <a:rPr lang="en-GB" dirty="0" smtClean="0"/>
              <a:t> is a hypertext writing tool..</a:t>
            </a:r>
          </a:p>
          <a:p>
            <a:r>
              <a:rPr lang="en-GB" dirty="0"/>
              <a:t>P</a:t>
            </a:r>
            <a:r>
              <a:rPr lang="en-GB" dirty="0" smtClean="0"/>
              <a:t>rovides a variety of maps and views to help writers create, organize, and revise dynamically. </a:t>
            </a:r>
            <a:endParaRPr lang="en-GB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Storyspace (www.eastgate.com)</a:t>
            </a:r>
            <a:endParaRPr lang="en-GB"/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0"/>
            <a:ext cx="5791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Spatial URL shortcut/ bookmark organizer</a:t>
            </a:r>
          </a:p>
          <a:p>
            <a:endParaRPr lang="en-GB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Websquirrel (www.eastgate.com)</a:t>
            </a:r>
            <a:endParaRPr lang="en-GB"/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46958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 personal content management assistant</a:t>
            </a:r>
          </a:p>
          <a:p>
            <a:r>
              <a:rPr lang="en-GB" smtClean="0"/>
              <a:t>Agents that help to build structure from content</a:t>
            </a:r>
            <a:endParaRPr lang="en-GB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Tinderbox (www.eastgate.com)</a:t>
            </a:r>
            <a:endParaRPr lang="en-GB"/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348880"/>
            <a:ext cx="6295256" cy="434006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http://www.cybergeography.org/atlas/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Lots of research using visual tools to map </a:t>
            </a:r>
          </a:p>
          <a:p>
            <a:pPr lvl="1"/>
            <a:r>
              <a:rPr lang="en-GB" dirty="0" smtClean="0"/>
              <a:t>The topology of hyperspace </a:t>
            </a:r>
          </a:p>
          <a:p>
            <a:pPr lvl="1"/>
            <a:r>
              <a:rPr lang="en-GB" dirty="0" smtClean="0"/>
              <a:t>People’s browsing through hyperspace</a:t>
            </a:r>
          </a:p>
          <a:p>
            <a:pPr lvl="1"/>
            <a:r>
              <a:rPr lang="en-GB" dirty="0" smtClean="0"/>
              <a:t>The social structures of hyperspace</a:t>
            </a:r>
          </a:p>
          <a:p>
            <a:pPr lvl="1"/>
            <a:r>
              <a:rPr lang="en-GB" dirty="0" smtClean="0"/>
              <a:t>Individual web site maps</a:t>
            </a:r>
          </a:p>
          <a:p>
            <a:endParaRPr lang="en-GB" dirty="0" smtClean="0"/>
          </a:p>
          <a:p>
            <a:r>
              <a:rPr lang="en-GB" dirty="0" smtClean="0"/>
              <a:t>Important hypertext research in this area </a:t>
            </a:r>
          </a:p>
          <a:p>
            <a:pPr lvl="1"/>
            <a:r>
              <a:rPr lang="en-GB" dirty="0" smtClean="0"/>
              <a:t>Visualising hypertext link clusters by presenting nodes in 3D space</a:t>
            </a:r>
          </a:p>
          <a:p>
            <a:pPr lvl="1"/>
            <a:r>
              <a:rPr lang="en-GB" dirty="0" smtClean="0"/>
              <a:t>Better search engines (identifying hubs and authorities)</a:t>
            </a:r>
            <a:endParaRPr lang="en-GB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Cybergeography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335016" cy="791418"/>
          </a:xfrm>
        </p:spPr>
        <p:txBody>
          <a:bodyPr/>
          <a:lstStyle/>
          <a:p>
            <a:r>
              <a:rPr lang="en-GB" dirty="0" smtClean="0"/>
              <a:t>Annotate live video with links and computer-generated imagery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Augmented Reality</a:t>
            </a:r>
            <a:endParaRPr lang="en-GB" dirty="0"/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5" y="3324225"/>
            <a:ext cx="209550" cy="209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348880"/>
            <a:ext cx="5328592" cy="39964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"/>
          <a:stretch/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/>
              <a:t>Temporal Hypermedia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6381328"/>
            <a:ext cx="6671772" cy="2769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Georgia"/>
                <a:cs typeface="Georgia"/>
              </a:rPr>
              <a:t>http://</a:t>
            </a:r>
            <a:r>
              <a:rPr lang="de-DE" sz="1200" b="1" dirty="0" err="1">
                <a:solidFill>
                  <a:schemeClr val="bg1"/>
                </a:solidFill>
                <a:latin typeface="Georgia"/>
                <a:cs typeface="Georgia"/>
              </a:rPr>
              <a:t>www.flickr.com</a:t>
            </a:r>
            <a:r>
              <a:rPr lang="de-DE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de-DE" sz="1200" b="1" dirty="0" err="1">
                <a:solidFill>
                  <a:schemeClr val="bg1"/>
                </a:solidFill>
                <a:latin typeface="Georgia"/>
                <a:cs typeface="Georgia"/>
              </a:rPr>
              <a:t>photos</a:t>
            </a:r>
            <a:r>
              <a:rPr lang="de-DE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de-DE" sz="1200" b="1" dirty="0" err="1">
                <a:solidFill>
                  <a:schemeClr val="bg1"/>
                </a:solidFill>
                <a:latin typeface="Georgia"/>
                <a:cs typeface="Georgia"/>
              </a:rPr>
              <a:t>rachelpasch</a:t>
            </a:r>
            <a:r>
              <a:rPr lang="de-DE" sz="1200" b="1" dirty="0">
                <a:solidFill>
                  <a:schemeClr val="bg1"/>
                </a:solidFill>
                <a:latin typeface="Georgia"/>
                <a:cs typeface="Georgia"/>
              </a:rPr>
              <a:t>/2405915548/</a:t>
            </a:r>
            <a:endParaRPr lang="en-US" sz="1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business of inserting links into temporal and continuous media (sound, animations and video)</a:t>
            </a:r>
            <a:endParaRPr lang="en-GB" smtClean="0"/>
          </a:p>
          <a:p>
            <a:endParaRPr lang="en-US" smtClean="0"/>
          </a:p>
          <a:p>
            <a:r>
              <a:rPr lang="en-US" smtClean="0"/>
              <a:t>Links can be for </a:t>
            </a:r>
            <a:endParaRPr lang="en-GB" smtClean="0"/>
          </a:p>
          <a:p>
            <a:pPr lvl="1"/>
            <a:r>
              <a:rPr lang="en-US" smtClean="0"/>
              <a:t>	Providing hypertext jumps to other contexts</a:t>
            </a:r>
            <a:endParaRPr lang="en-GB" smtClean="0"/>
          </a:p>
          <a:p>
            <a:pPr lvl="1"/>
            <a:r>
              <a:rPr lang="en-US" smtClean="0"/>
              <a:t>	Annotation of the current item playing</a:t>
            </a:r>
            <a:endParaRPr lang="en-GB" smtClean="0"/>
          </a:p>
          <a:p>
            <a:pPr lvl="1"/>
            <a:r>
              <a:rPr lang="en-US" smtClean="0"/>
              <a:t>	Synchronization of multiple media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Based Hypertext 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 the links or point from outside?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Standards</a:t>
            </a:r>
            <a:endParaRPr lang="en-GB" dirty="0" smtClean="0"/>
          </a:p>
          <a:p>
            <a:pPr lvl="1"/>
            <a:r>
              <a:rPr lang="en-US" dirty="0" smtClean="0"/>
              <a:t>If embedded – what format media does this?</a:t>
            </a:r>
            <a:endParaRPr lang="en-GB" dirty="0" smtClean="0"/>
          </a:p>
          <a:p>
            <a:pPr lvl="1"/>
            <a:r>
              <a:rPr lang="en-US" dirty="0" smtClean="0"/>
              <a:t>If linking by reference, how to describe the place the link is?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Quality of </a:t>
            </a:r>
            <a:r>
              <a:rPr lang="en-US" dirty="0"/>
              <a:t>S</a:t>
            </a:r>
            <a:r>
              <a:rPr lang="en-US" dirty="0" smtClean="0"/>
              <a:t>ervice (will things happen when they should?)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Beyond Navigation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6381328"/>
            <a:ext cx="6671772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http://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www.flickr.com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photos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calsidyrose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/4925267732/</a:t>
            </a:r>
            <a:endParaRPr lang="en-US" sz="1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3745953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Microcosm Sound Viewer </a:t>
            </a:r>
            <a:br>
              <a:rPr lang="en-US" smtClean="0"/>
            </a:br>
            <a:r>
              <a:rPr lang="en-US" smtClean="0"/>
              <a:t>(c. 1993)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638425" y="22669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7315200" cy="43957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Early innovative work on putting jump links into sound files</a:t>
            </a:r>
            <a:endParaRPr lang="en-GB" smtClean="0"/>
          </a:p>
          <a:p>
            <a:r>
              <a:rPr lang="en-US" smtClean="0"/>
              <a:t>Top window shows clickable links and bar is the “now point”</a:t>
            </a:r>
            <a:endParaRPr lang="en-GB" smtClean="0"/>
          </a:p>
          <a:p>
            <a:r>
              <a:rPr lang="en-US" smtClean="0"/>
              <a:t>Bottom window shows top window in context of whole file</a:t>
            </a:r>
            <a:endParaRPr lang="en-GB" smtClean="0"/>
          </a:p>
          <a:p>
            <a:r>
              <a:rPr lang="en-US" smtClean="0"/>
              <a:t>Links can be user activated or automatically invoked (decided by author)</a:t>
            </a:r>
            <a:endParaRPr lang="en-GB" smtClean="0"/>
          </a:p>
          <a:p>
            <a:r>
              <a:rPr lang="en-US" smtClean="0"/>
              <a:t>Link anchors described as start and finish times in seconds through file </a:t>
            </a:r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Sound Viewer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Microcosm also supported links in Video using principally the same idea, visible links appeared as polygons within the picture, and could be authored so that they moved with an object.  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mprovements in Windows component technology made it possible to develop a version of this framing the Windows Media Player.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Later work at Southampton has implemented combining streamed mm data (RTP / RTCP) with streamed metadata. 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Southampton Work on links in Video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oncerned with provision of systems to author multimedia presentations and synchronise multiple data streams</a:t>
            </a:r>
          </a:p>
          <a:p>
            <a:endParaRPr lang="en-GB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Amsterdam Hypermedia Model c. 1994 </a:t>
            </a:r>
            <a:endParaRPr lang="en-GB" dirty="0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909763" y="16335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5638800" cy="38034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81000" y="1341438"/>
            <a:ext cx="3470920" cy="4830762"/>
          </a:xfrm>
        </p:spPr>
        <p:txBody>
          <a:bodyPr/>
          <a:lstStyle/>
          <a:p>
            <a:r>
              <a:rPr lang="en-GB" sz="2400" dirty="0">
                <a:ea typeface="Times New Roman" charset="0"/>
                <a:cs typeface="Times New Roman" charset="0"/>
              </a:rPr>
              <a:t>The model had an idea of parallel “channels”</a:t>
            </a:r>
          </a:p>
          <a:p>
            <a:endParaRPr lang="en-GB" sz="2400" dirty="0" smtClean="0">
              <a:ea typeface="Times New Roman" charset="0"/>
              <a:cs typeface="Times New Roman" charset="0"/>
            </a:endParaRPr>
          </a:p>
          <a:p>
            <a:r>
              <a:rPr lang="en-GB" sz="2400" dirty="0" smtClean="0">
                <a:ea typeface="Times New Roman" charset="0"/>
                <a:cs typeface="Times New Roman" charset="0"/>
              </a:rPr>
              <a:t>Links </a:t>
            </a:r>
            <a:r>
              <a:rPr lang="en-GB" sz="2400" dirty="0">
                <a:ea typeface="Times New Roman" charset="0"/>
                <a:cs typeface="Times New Roman" charset="0"/>
              </a:rPr>
              <a:t>into temporal media could be “offset” by some time.</a:t>
            </a:r>
          </a:p>
          <a:p>
            <a:endParaRPr lang="en-GB" sz="2400" dirty="0" smtClean="0">
              <a:ea typeface="Times New Roman" charset="0"/>
              <a:cs typeface="Times New Roman" charset="0"/>
            </a:endParaRPr>
          </a:p>
          <a:p>
            <a:r>
              <a:rPr lang="en-GB" sz="2400" dirty="0" smtClean="0">
                <a:ea typeface="Times New Roman" charset="0"/>
                <a:cs typeface="Times New Roman" charset="0"/>
              </a:rPr>
              <a:t>But </a:t>
            </a:r>
            <a:r>
              <a:rPr lang="en-GB" sz="2400" dirty="0">
                <a:ea typeface="Times New Roman" charset="0"/>
                <a:cs typeface="Times New Roman" charset="0"/>
              </a:rPr>
              <a:t>clickable links were limited to stationary hotspots</a:t>
            </a:r>
          </a:p>
          <a:p>
            <a:endParaRPr lang="en-GB" sz="2400" dirty="0" smtClean="0">
              <a:ea typeface="Times New Roman" charset="0"/>
              <a:cs typeface="Times New Roman" charset="0"/>
            </a:endParaRPr>
          </a:p>
          <a:p>
            <a:r>
              <a:rPr lang="en-GB" sz="2400" dirty="0" smtClean="0">
                <a:ea typeface="Times New Roman" charset="0"/>
                <a:cs typeface="Times New Roman" charset="0"/>
              </a:rPr>
              <a:t>This </a:t>
            </a:r>
            <a:r>
              <a:rPr lang="en-GB" sz="2400" dirty="0">
                <a:ea typeface="Times New Roman" charset="0"/>
                <a:cs typeface="Times New Roman" charset="0"/>
              </a:rPr>
              <a:t>work developed into SMIL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Amsterdam Hypermedia </a:t>
            </a:r>
            <a:r>
              <a:rPr lang="en-GB" dirty="0" smtClean="0"/>
              <a:t>Model</a:t>
            </a:r>
            <a:endParaRPr lang="en-US" dirty="0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828800" y="16811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5579" y="2132856"/>
            <a:ext cx="4882185" cy="311035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Hypermedia/Time-based Structuring Language ISO/IEC 10744:1992 (and version 2 1997)</a:t>
            </a:r>
          </a:p>
          <a:p>
            <a:r>
              <a:rPr lang="en-GB" dirty="0" smtClean="0"/>
              <a:t>Added sophisticated cross document links to SGML – the predecessor to XML</a:t>
            </a:r>
          </a:p>
          <a:p>
            <a:r>
              <a:rPr lang="en-GB" dirty="0" smtClean="0"/>
              <a:t>The link mechanism is the basis of </a:t>
            </a:r>
            <a:r>
              <a:rPr lang="en-GB" dirty="0" err="1" smtClean="0"/>
              <a:t>Xlink</a:t>
            </a:r>
            <a:r>
              <a:rPr lang="en-GB" dirty="0" smtClean="0"/>
              <a:t>/ </a:t>
            </a:r>
            <a:r>
              <a:rPr lang="en-GB" dirty="0" err="1" smtClean="0"/>
              <a:t>XPointer</a:t>
            </a:r>
            <a:endParaRPr lang="en-GB" dirty="0" smtClean="0"/>
          </a:p>
          <a:p>
            <a:r>
              <a:rPr lang="en-GB" dirty="0" smtClean="0"/>
              <a:t>Hub Document for </a:t>
            </a:r>
            <a:r>
              <a:rPr lang="en-GB" dirty="0" err="1" smtClean="0"/>
              <a:t>linkbases</a:t>
            </a:r>
            <a:endParaRPr lang="en-GB" dirty="0" smtClean="0"/>
          </a:p>
          <a:p>
            <a:r>
              <a:rPr lang="en-GB" dirty="0" smtClean="0"/>
              <a:t>Multiple ways of doing links with sophisticated location addressing by</a:t>
            </a:r>
          </a:p>
          <a:p>
            <a:pPr lvl="1"/>
            <a:r>
              <a:rPr lang="en-GB" dirty="0" smtClean="0"/>
              <a:t>Name (inserted in the SGML)</a:t>
            </a:r>
          </a:p>
          <a:p>
            <a:pPr lvl="1"/>
            <a:r>
              <a:rPr lang="en-GB" dirty="0" smtClean="0"/>
              <a:t>Counting (including Document trees and reverse counts)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HyTime</a:t>
            </a:r>
            <a:r>
              <a:rPr lang="en-GB" dirty="0" smtClean="0"/>
              <a:t> allowed counting in non SGML docs too)</a:t>
            </a:r>
          </a:p>
          <a:p>
            <a:pPr lvl="1"/>
            <a:r>
              <a:rPr lang="en-GB" dirty="0" smtClean="0"/>
              <a:t>Query (find the bit that matches this </a:t>
            </a:r>
            <a:r>
              <a:rPr lang="en-GB" dirty="0" err="1" smtClean="0"/>
              <a:t>HyQ</a:t>
            </a:r>
            <a:r>
              <a:rPr lang="en-GB" dirty="0" smtClean="0"/>
              <a:t> query)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HyTime 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Opaque HyTime Link</a:t>
            </a:r>
            <a:endParaRPr lang="en-GB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952625" y="20050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304800" y="1676400"/>
          <a:ext cx="86106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r:id="rId4" imgW="5238095" imgH="2847619" progId="MSPhotoEd.3">
                  <p:embed/>
                </p:oleObj>
              </mc:Choice>
              <mc:Fallback>
                <p:oleObj r:id="rId4" imgW="5238095" imgH="2847619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10600" cy="468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MPEG-7 is a standard for describing features of multimedia content.</a:t>
            </a:r>
            <a:endParaRPr lang="en-GB" smtClean="0"/>
          </a:p>
          <a:p>
            <a:r>
              <a:rPr lang="en-US" smtClean="0"/>
              <a:t>formally named “Multimedia Content Description Inter-face</a:t>
            </a:r>
          </a:p>
          <a:p>
            <a:r>
              <a:rPr lang="en-US" smtClean="0"/>
              <a:t>describes multimedia content so users can search, browse, and retrieve that content (search engines for Multimedia)</a:t>
            </a:r>
          </a:p>
          <a:p>
            <a:r>
              <a:rPr lang="en-US" smtClean="0"/>
              <a:t>MPEG-7 uses XML Schema for content description and is interoperable with other content description langauges (Dublin Core etc)</a:t>
            </a:r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MPEG-7 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escriptions are based on </a:t>
            </a:r>
          </a:p>
          <a:p>
            <a:pPr lvl="1"/>
            <a:r>
              <a:rPr lang="en-US" dirty="0" smtClean="0"/>
              <a:t>catalogue (e.g., title, creator, rights)</a:t>
            </a:r>
          </a:p>
          <a:p>
            <a:pPr lvl="1"/>
            <a:r>
              <a:rPr lang="en-US" dirty="0" smtClean="0"/>
              <a:t>semantic (e.g., the who, what, when, where information about objects and events) </a:t>
            </a:r>
          </a:p>
          <a:p>
            <a:pPr lvl="1"/>
            <a:r>
              <a:rPr lang="en-US" dirty="0" smtClean="0"/>
              <a:t>structural (e.g., the </a:t>
            </a:r>
            <a:r>
              <a:rPr lang="en-US" dirty="0" err="1" smtClean="0"/>
              <a:t>colour</a:t>
            </a:r>
            <a:r>
              <a:rPr lang="en-US" dirty="0" smtClean="0"/>
              <a:t> histogram - measurement of the amount of </a:t>
            </a:r>
            <a:r>
              <a:rPr lang="en-US" dirty="0" err="1" smtClean="0"/>
              <a:t>colour</a:t>
            </a:r>
            <a:r>
              <a:rPr lang="en-US" dirty="0" smtClean="0"/>
              <a:t> associated with an image or the timbre of an recorded instrument) </a:t>
            </a:r>
            <a:r>
              <a:rPr lang="en-GB" dirty="0" smtClean="0"/>
              <a:t> </a:t>
            </a:r>
          </a:p>
          <a:p>
            <a:r>
              <a:rPr lang="en-GB" dirty="0" smtClean="0"/>
              <a:t>The ability to describe objects within media means that we can also link to them</a:t>
            </a:r>
          </a:p>
          <a:p>
            <a:r>
              <a:rPr lang="en-GB" dirty="0" smtClean="0"/>
              <a:t>We can create semantically generated dynamic links – and semantic search engines </a:t>
            </a:r>
            <a:endParaRPr lang="en-GB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MPEG-7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Synchronized Multimedia Integration Language, the W3C format for multimedia on the Web</a:t>
            </a:r>
          </a:p>
          <a:p>
            <a:r>
              <a:rPr lang="en-GB" dirty="0" smtClean="0"/>
              <a:t>XML syntax </a:t>
            </a:r>
            <a:r>
              <a:rPr lang="en-GB" dirty="0" smtClean="0"/>
              <a:t>encodes: timing, screen layout, interaction, </a:t>
            </a:r>
            <a:r>
              <a:rPr lang="en-GB" dirty="0" err="1" smtClean="0"/>
              <a:t>adaptivity</a:t>
            </a:r>
            <a:endParaRPr lang="en-GB" dirty="0" smtClean="0"/>
          </a:p>
          <a:p>
            <a:r>
              <a:rPr lang="en-GB" dirty="0" smtClean="0"/>
              <a:t>Uses </a:t>
            </a:r>
            <a:r>
              <a:rPr lang="en-GB" dirty="0" smtClean="0"/>
              <a:t>CSS, </a:t>
            </a:r>
            <a:r>
              <a:rPr lang="en-GB" dirty="0" err="1" smtClean="0"/>
              <a:t>XPointer</a:t>
            </a:r>
            <a:r>
              <a:rPr lang="en-GB" dirty="0" smtClean="0"/>
              <a:t>, </a:t>
            </a:r>
            <a:r>
              <a:rPr lang="en-GB" dirty="0" err="1" smtClean="0"/>
              <a:t>XLink</a:t>
            </a:r>
            <a:r>
              <a:rPr lang="en-GB" dirty="0" smtClean="0"/>
              <a:t> and namespaces</a:t>
            </a:r>
          </a:p>
          <a:p>
            <a:r>
              <a:rPr lang="en-GB" dirty="0" smtClean="0"/>
              <a:t>Nested par (parallel) and </a:t>
            </a:r>
            <a:r>
              <a:rPr lang="en-GB" dirty="0" err="1" smtClean="0"/>
              <a:t>seq</a:t>
            </a:r>
            <a:r>
              <a:rPr lang="en-GB" dirty="0" smtClean="0"/>
              <a:t> (sequence) elements</a:t>
            </a:r>
          </a:p>
          <a:p>
            <a:r>
              <a:rPr lang="en-GB" dirty="0" smtClean="0"/>
              <a:t>Switch element, which establishes alternative means of presenting the same information (e.g. for different users or different displays)</a:t>
            </a:r>
          </a:p>
          <a:p>
            <a:r>
              <a:rPr lang="en-GB" dirty="0" smtClean="0"/>
              <a:t>Originally link start points were pretty simple </a:t>
            </a:r>
          </a:p>
          <a:p>
            <a:r>
              <a:rPr lang="en-GB" dirty="0" smtClean="0"/>
              <a:t>Latest versions look more and more like </a:t>
            </a:r>
            <a:r>
              <a:rPr lang="en-GB" dirty="0" err="1" smtClean="0"/>
              <a:t>HyTime</a:t>
            </a:r>
            <a:r>
              <a:rPr lang="en-GB" dirty="0" smtClean="0"/>
              <a:t> and include animation in XML </a:t>
            </a:r>
            <a:endParaRPr lang="en-GB" dirty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SMIL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2" y="-1"/>
            <a:ext cx="9148202" cy="68643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Spatial Hypermedia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6381328"/>
            <a:ext cx="6671772" cy="2769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http://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www.flickr.com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photos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auntycookie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/2668980959/</a:t>
            </a:r>
            <a:endParaRPr lang="en-US" sz="1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5936907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Hypermedia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6381328"/>
            <a:ext cx="6671772" cy="2769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http://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www.flickr.com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photos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pl-PL" sz="1200" b="1" dirty="0" err="1">
                <a:solidFill>
                  <a:schemeClr val="bg1"/>
                </a:solidFill>
                <a:latin typeface="Georgia"/>
                <a:cs typeface="Georgia"/>
              </a:rPr>
              <a:t>binary_koala</a:t>
            </a:r>
            <a:r>
              <a:rPr lang="pl-PL" sz="1200" b="1" dirty="0">
                <a:solidFill>
                  <a:schemeClr val="bg1"/>
                </a:solidFill>
                <a:latin typeface="Georgia"/>
                <a:cs typeface="Georgia"/>
              </a:rPr>
              <a:t>/2069692015/</a:t>
            </a:r>
            <a:endParaRPr lang="en-US" sz="1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646942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Early Hypertext systems allowed links to be </a:t>
            </a:r>
            <a:r>
              <a:rPr lang="ja-JP" altLang="en-GB" dirty="0" smtClean="0"/>
              <a:t>“</a:t>
            </a:r>
            <a:r>
              <a:rPr lang="en-GB" dirty="0" smtClean="0"/>
              <a:t>typed</a:t>
            </a:r>
            <a:r>
              <a:rPr lang="ja-JP" altLang="en-GB" dirty="0" smtClean="0"/>
              <a:t>”</a:t>
            </a:r>
            <a:endParaRPr lang="en-GB" dirty="0" smtClean="0"/>
          </a:p>
          <a:p>
            <a:r>
              <a:rPr lang="en-GB" dirty="0"/>
              <a:t>L</a:t>
            </a:r>
            <a:r>
              <a:rPr lang="en-GB" dirty="0" smtClean="0"/>
              <a:t>inks have some </a:t>
            </a:r>
            <a:r>
              <a:rPr lang="en-GB" altLang="ja-JP" i="1" dirty="0" smtClean="0"/>
              <a:t>semantics</a:t>
            </a:r>
            <a:r>
              <a:rPr lang="en-GB" altLang="ja-JP" dirty="0" smtClean="0"/>
              <a:t>, or meaning</a:t>
            </a:r>
            <a:endParaRPr lang="en-GB" dirty="0" smtClean="0"/>
          </a:p>
          <a:p>
            <a:r>
              <a:rPr lang="en-GB" dirty="0" smtClean="0"/>
              <a:t>We have some understanding of what we will get by following a link</a:t>
            </a:r>
          </a:p>
          <a:p>
            <a:r>
              <a:rPr lang="en-GB" dirty="0"/>
              <a:t>W</a:t>
            </a:r>
            <a:r>
              <a:rPr lang="en-GB" dirty="0" smtClean="0"/>
              <a:t>e may be able to infer further information</a:t>
            </a:r>
          </a:p>
          <a:p>
            <a:r>
              <a:rPr lang="en-GB" dirty="0" smtClean="0"/>
              <a:t>If the semantics are well </a:t>
            </a:r>
            <a:r>
              <a:rPr lang="en-GB" dirty="0" smtClean="0"/>
              <a:t>defined, </a:t>
            </a:r>
            <a:r>
              <a:rPr lang="en-GB" dirty="0" smtClean="0"/>
              <a:t>then maybe a machine can </a:t>
            </a:r>
            <a:r>
              <a:rPr lang="en-GB" dirty="0" smtClean="0"/>
              <a:t>infer information </a:t>
            </a:r>
            <a:r>
              <a:rPr lang="en-GB" dirty="0" smtClean="0"/>
              <a:t>too</a:t>
            </a:r>
          </a:p>
          <a:p>
            <a:endParaRPr lang="en-GB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Origins: Typed </a:t>
            </a:r>
            <a:r>
              <a:rPr lang="en-GB" dirty="0" smtClean="0"/>
              <a:t>links</a:t>
            </a:r>
            <a:endParaRPr lang="en-GB" dirty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7" y="2348880"/>
            <a:ext cx="4741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3854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Conceptual Hypermedia </a:t>
            </a:r>
            <a:r>
              <a:rPr lang="en-GB" sz="2800" dirty="0" smtClean="0"/>
              <a:t>= </a:t>
            </a:r>
            <a:r>
              <a:rPr lang="en-GB" sz="2800" dirty="0" smtClean="0"/>
              <a:t>Hypermedia </a:t>
            </a:r>
            <a:r>
              <a:rPr lang="en-GB" sz="2800" dirty="0" smtClean="0"/>
              <a:t>+ Ontologies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Conceptual </a:t>
            </a:r>
            <a:r>
              <a:rPr lang="en-GB" dirty="0" smtClean="0"/>
              <a:t>Hypermedia?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1357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5926138" cy="441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Ontology, </a:t>
            </a:r>
            <a:r>
              <a:rPr lang="en-US" i="1">
                <a:latin typeface="Georgi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1. a.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latin typeface="Georgia" charset="0"/>
                <a:ea typeface="ＭＳ Ｐゴシック" charset="0"/>
                <a:cs typeface="ＭＳ Ｐゴシック" charset="0"/>
              </a:rPr>
              <a:t>Philos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. The science or study of being; that branch of metaphysics concerned with the nature or essence of being or existence.</a:t>
            </a:r>
            <a:br>
              <a:rPr lang="en-US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Defining the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word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800600"/>
            <a:ext cx="3151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Georgia"/>
                <a:cs typeface="Georgia"/>
              </a:rPr>
              <a:t>Oxford English Dictionary, 2004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568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8561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marL="269875" indent="-269875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An ontology is a </a:t>
            </a: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of a </a:t>
            </a: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conceptualisation</a:t>
            </a:r>
          </a:p>
          <a:p>
            <a:pPr marL="269875" indent="-269875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: A formal description</a:t>
            </a:r>
          </a:p>
          <a:p>
            <a:pPr marL="269875" indent="-269875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Conceptualisation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: The objects, concepts, and other entities that are assumed to exist in some area of interest and the relationships that hold among them</a:t>
            </a:r>
          </a:p>
          <a:p>
            <a:pPr marL="269875" indent="-269875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Referred to in the philosophical literature as </a:t>
            </a:r>
            <a:r>
              <a:rPr lang="en-US" b="1">
                <a:latin typeface="Georgia" charset="0"/>
                <a:ea typeface="ＭＳ Ｐゴシック" charset="0"/>
                <a:cs typeface="ＭＳ Ｐゴシック" charset="0"/>
              </a:rPr>
              <a:t>Formal Ontology</a:t>
            </a:r>
          </a:p>
          <a:p>
            <a:pPr marL="269875" indent="-269875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300">
                <a:latin typeface="Georgia" charset="0"/>
                <a:ea typeface="ＭＳ Ｐゴシック" charset="0"/>
                <a:cs typeface="ＭＳ Ｐゴシック" charset="0"/>
              </a:rPr>
              <a:t>T. R. Gruber. A translation approach to portable ontologies. Knowledge Acquisition, 5(2):199-220, 1993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Defining the 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O</a:t>
            </a:r>
            <a:r>
              <a:rPr lang="ja-JP" altLang="en-US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83653133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Ontologies as engineered artifacts:</a:t>
            </a:r>
          </a:p>
          <a:p>
            <a:pPr marL="539750" lvl="1" indent="-269875" eaLnBrk="1" hangingPunct="1">
              <a:buFont typeface="Arial" charset="0"/>
              <a:buChar char="•"/>
            </a:pPr>
            <a:r>
              <a:rPr lang="de-DE">
                <a:latin typeface="Georgia" charset="0"/>
                <a:ea typeface="ＭＳ Ｐゴシック" charset="0"/>
              </a:rPr>
              <a:t>constituted by a specific vocabulary used to describe a certain reality, plus </a:t>
            </a:r>
          </a:p>
          <a:p>
            <a:pPr marL="539750" lvl="1" indent="-269875" eaLnBrk="1" hangingPunct="1">
              <a:buFont typeface="Arial" charset="0"/>
              <a:buChar char="•"/>
            </a:pPr>
            <a:r>
              <a:rPr lang="de-DE">
                <a:latin typeface="Georgia" charset="0"/>
                <a:ea typeface="ＭＳ Ｐゴシック" charset="0"/>
              </a:rPr>
              <a:t>a set of explicit assumptions regarding the intended meaning of the vocabulary</a:t>
            </a:r>
            <a:endParaRPr lang="en-GB">
              <a:latin typeface="Georgia" charset="0"/>
              <a:ea typeface="ＭＳ Ｐゴシック" charset="0"/>
            </a:endParaRPr>
          </a:p>
          <a:p>
            <a:pPr marL="269875" indent="-269875" eaLnBrk="1" hangingPunct="1">
              <a:buFont typeface="Arial" charset="0"/>
              <a:buChar char="•"/>
            </a:pPr>
            <a:endParaRPr lang="en-GB">
              <a:latin typeface="Georgia" charset="0"/>
              <a:ea typeface="ＭＳ Ｐゴシック" charset="0"/>
              <a:cs typeface="ＭＳ Ｐゴシック" charset="0"/>
            </a:endParaRPr>
          </a:p>
          <a:p>
            <a:pPr marL="269875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Shared understanding</a:t>
            </a:r>
          </a:p>
          <a:p>
            <a:pPr marL="269875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Facilitate communication</a:t>
            </a:r>
          </a:p>
          <a:p>
            <a:pPr marL="539750" lvl="1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</a:rPr>
              <a:t>Establish a joint terminology for a community of interest</a:t>
            </a:r>
          </a:p>
          <a:p>
            <a:pPr marL="539750" lvl="1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</a:rPr>
              <a:t>Normative models…</a:t>
            </a:r>
          </a:p>
          <a:p>
            <a:pPr marL="269875" indent="-269875" eaLnBrk="1" hangingPunct="1">
              <a:buFont typeface="Arial" charset="0"/>
              <a:buChar char="•"/>
            </a:pPr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Inter-operability: sharing and reuse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GB">
                <a:latin typeface="Georgia" charset="0"/>
                <a:ea typeface="ＭＳ Ｐゴシック" charset="0"/>
                <a:cs typeface="ＭＳ Ｐゴシック" charset="0"/>
              </a:rPr>
              <a:t>Ontology in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11066417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ypertext </a:t>
            </a:r>
            <a:r>
              <a:rPr lang="en-GB" dirty="0"/>
              <a:t>is the study of what can be said using computer media, databases and links</a:t>
            </a:r>
          </a:p>
          <a:p>
            <a:pPr lvl="1"/>
            <a:r>
              <a:rPr lang="en-GB" dirty="0"/>
              <a:t>Computer-mediated extensions to familiar textual communication</a:t>
            </a:r>
          </a:p>
          <a:p>
            <a:endParaRPr lang="en-GB" dirty="0" smtClean="0"/>
          </a:p>
          <a:p>
            <a:r>
              <a:rPr lang="en-GB" dirty="0" smtClean="0"/>
              <a:t>Things </a:t>
            </a:r>
            <a:r>
              <a:rPr lang="en-GB" dirty="0" smtClean="0"/>
              <a:t>that exist have complex relationships with each other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omplex </a:t>
            </a:r>
            <a:r>
              <a:rPr lang="en-GB" dirty="0" smtClean="0"/>
              <a:t>structures are required for expressing and exploring these relationships </a:t>
            </a:r>
          </a:p>
          <a:p>
            <a:pPr lvl="1"/>
            <a:r>
              <a:rPr lang="en-GB" dirty="0" smtClean="0"/>
              <a:t>Ontologies formalise these complex structures</a:t>
            </a:r>
          </a:p>
          <a:p>
            <a:endParaRPr lang="en-GB" dirty="0" smtClean="0"/>
          </a:p>
          <a:p>
            <a:r>
              <a:rPr lang="en-GB" dirty="0" smtClean="0"/>
              <a:t>Conceptual Hypermedia </a:t>
            </a:r>
            <a:r>
              <a:rPr lang="en-GB" dirty="0" smtClean="0"/>
              <a:t>is the kind of hypertext whose structure and links are derived from the relationships between objects in the real world</a:t>
            </a:r>
          </a:p>
          <a:p>
            <a:pPr lvl="1"/>
            <a:r>
              <a:rPr lang="en-GB" dirty="0" smtClean="0"/>
              <a:t>Hypertext with an underlying ontological model</a:t>
            </a:r>
          </a:p>
          <a:p>
            <a:pPr lvl="1"/>
            <a:endParaRPr lang="en-GB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Ontological </a:t>
            </a:r>
            <a:r>
              <a:rPr lang="en-GB" dirty="0" smtClean="0"/>
              <a:t>Hypermedia?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74065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Conceptual Open Hypermedia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Hypermedia links can be viewed as navigable ontology relationships</a:t>
            </a:r>
          </a:p>
          <a:p>
            <a:r>
              <a:rPr lang="en-GB"/>
              <a:t>Ontology used to improve linking</a:t>
            </a:r>
          </a:p>
          <a:p>
            <a:pPr lvl="1"/>
            <a:r>
              <a:rPr lang="en-GB"/>
              <a:t>Concepts used to disambiguate word sense of candidate link endpoints</a:t>
            </a:r>
          </a:p>
          <a:p>
            <a:pPr lvl="1"/>
            <a:r>
              <a:rPr lang="en-GB"/>
              <a:t>Links derived from ontology relations</a:t>
            </a:r>
          </a:p>
          <a:p>
            <a:pPr lvl="1">
              <a:buFont typeface="Wingdings" charset="0"/>
              <a:buNone/>
            </a:pPr>
            <a:endParaRPr lang="en-GB"/>
          </a:p>
          <a:p>
            <a:pPr lvl="1">
              <a:buFont typeface="Wingdings" charset="0"/>
              <a:buNone/>
            </a:pPr>
            <a:endParaRPr lang="en-GB"/>
          </a:p>
          <a:p>
            <a:pPr lvl="1">
              <a:buFont typeface="Wingdings" charset="0"/>
              <a:buNone/>
            </a:pPr>
            <a:endParaRPr lang="en-GB"/>
          </a:p>
          <a:p>
            <a:pPr>
              <a:buFont typeface="Wingdings" charset="0"/>
              <a:buNone/>
            </a:pPr>
            <a:endParaRPr lang="en-GB"/>
          </a:p>
          <a:p>
            <a:pPr>
              <a:buFont typeface="Wingdings" charset="0"/>
              <a:buNone/>
            </a:pPr>
            <a:r>
              <a:rPr lang="en-GB"/>
              <a:t>http://cohse.semanticweb.org/</a:t>
            </a:r>
          </a:p>
        </p:txBody>
      </p:sp>
    </p:spTree>
    <p:extLst>
      <p:ext uri="{BB962C8B-B14F-4D97-AF65-F5344CB8AC3E}">
        <p14:creationId xmlns:p14="http://schemas.microsoft.com/office/powerpoint/2010/main" val="25069194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COHSE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872976" y="3765029"/>
            <a:ext cx="7435850" cy="185578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4655989" y="1855266"/>
            <a:ext cx="3652837" cy="1746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872976" y="1855266"/>
            <a:ext cx="3652838" cy="1746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flipV="1">
            <a:off x="6873726" y="4857229"/>
            <a:ext cx="522288" cy="654050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 flipV="1">
            <a:off x="6156176" y="4365104"/>
            <a:ext cx="522288" cy="655637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 flipV="1">
            <a:off x="5438626" y="3874566"/>
            <a:ext cx="522288" cy="654050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1" name="Group 9"/>
          <p:cNvGrpSpPr>
            <a:grpSpLocks/>
          </p:cNvGrpSpPr>
          <p:nvPr/>
        </p:nvGrpSpPr>
        <p:grpSpPr bwMode="auto">
          <a:xfrm>
            <a:off x="1785789" y="4311129"/>
            <a:ext cx="522287" cy="654050"/>
            <a:chOff x="768" y="2544"/>
            <a:chExt cx="384" cy="576"/>
          </a:xfrm>
        </p:grpSpPr>
        <p:sp>
          <p:nvSpPr>
            <p:cNvPr id="223242" name="AutoShape 10"/>
            <p:cNvSpPr>
              <a:spLocks noChangeArrowheads="1"/>
            </p:cNvSpPr>
            <p:nvPr/>
          </p:nvSpPr>
          <p:spPr bwMode="auto">
            <a:xfrm flipV="1">
              <a:off x="768" y="2544"/>
              <a:ext cx="384" cy="576"/>
            </a:xfrm>
            <a:prstGeom prst="foldedCorner">
              <a:avLst>
                <a:gd name="adj" fmla="val 2265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3" name="Rectangle 11"/>
            <p:cNvSpPr>
              <a:spLocks noChangeArrowheads="1"/>
            </p:cNvSpPr>
            <p:nvPr/>
          </p:nvSpPr>
          <p:spPr bwMode="auto">
            <a:xfrm>
              <a:off x="912" y="2880"/>
              <a:ext cx="192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816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>
              <a:off x="816" y="28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>
              <a:off x="816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81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48" name="Line 16"/>
            <p:cNvSpPr>
              <a:spLocks noChangeShapeType="1"/>
            </p:cNvSpPr>
            <p:nvPr/>
          </p:nvSpPr>
          <p:spPr bwMode="auto">
            <a:xfrm>
              <a:off x="816" y="2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1161901" y="2575991"/>
            <a:ext cx="1223963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/>
              <a:t>John Smith</a:t>
            </a:r>
          </a:p>
        </p:txBody>
      </p:sp>
      <p:sp>
        <p:nvSpPr>
          <p:cNvPr id="223250" name="Oval 18"/>
          <p:cNvSpPr>
            <a:spLocks noChangeArrowheads="1"/>
          </p:cNvSpPr>
          <p:nvPr/>
        </p:nvSpPr>
        <p:spPr bwMode="auto">
          <a:xfrm>
            <a:off x="2830364" y="2618854"/>
            <a:ext cx="1173162" cy="3286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2958951" y="2575991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/>
              <a:t>genid:js</a:t>
            </a:r>
          </a:p>
        </p:txBody>
      </p:sp>
      <p:sp>
        <p:nvSpPr>
          <p:cNvPr id="223252" name="Oval 20"/>
          <p:cNvSpPr>
            <a:spLocks noChangeArrowheads="1"/>
          </p:cNvSpPr>
          <p:nvPr/>
        </p:nvSpPr>
        <p:spPr bwMode="auto">
          <a:xfrm>
            <a:off x="5830739" y="2564879"/>
            <a:ext cx="1173162" cy="3825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3" name="Oval 21"/>
          <p:cNvSpPr>
            <a:spLocks noChangeArrowheads="1"/>
          </p:cNvSpPr>
          <p:nvPr/>
        </p:nvSpPr>
        <p:spPr bwMode="auto">
          <a:xfrm>
            <a:off x="5113189" y="2128316"/>
            <a:ext cx="1173162" cy="3825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4" name="Oval 22"/>
          <p:cNvSpPr>
            <a:spLocks noChangeArrowheads="1"/>
          </p:cNvSpPr>
          <p:nvPr/>
        </p:nvSpPr>
        <p:spPr bwMode="auto">
          <a:xfrm>
            <a:off x="6548289" y="3001441"/>
            <a:ext cx="1173162" cy="3825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5" name="Line 23"/>
          <p:cNvSpPr>
            <a:spLocks noChangeShapeType="1"/>
          </p:cNvSpPr>
          <p:nvPr/>
        </p:nvSpPr>
        <p:spPr bwMode="auto">
          <a:xfrm>
            <a:off x="5698976" y="2510904"/>
            <a:ext cx="0" cy="1363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56" name="Line 24"/>
          <p:cNvSpPr>
            <a:spLocks noChangeShapeType="1"/>
          </p:cNvSpPr>
          <p:nvPr/>
        </p:nvSpPr>
        <p:spPr bwMode="auto">
          <a:xfrm>
            <a:off x="6416526" y="2947466"/>
            <a:ext cx="0" cy="141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57" name="Line 25"/>
          <p:cNvSpPr>
            <a:spLocks noChangeShapeType="1"/>
          </p:cNvSpPr>
          <p:nvPr/>
        </p:nvSpPr>
        <p:spPr bwMode="auto">
          <a:xfrm>
            <a:off x="7134076" y="3384029"/>
            <a:ext cx="0" cy="1417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 flipH="1">
            <a:off x="2373164" y="278236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 flipV="1">
            <a:off x="1161901" y="2934766"/>
            <a:ext cx="819150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0" name="Line 28"/>
          <p:cNvSpPr>
            <a:spLocks noChangeShapeType="1"/>
          </p:cNvSpPr>
          <p:nvPr/>
        </p:nvSpPr>
        <p:spPr bwMode="auto">
          <a:xfrm flipV="1">
            <a:off x="2242989" y="2934766"/>
            <a:ext cx="142875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4003526" y="2345804"/>
            <a:ext cx="1109663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2" name="Line 30"/>
          <p:cNvSpPr>
            <a:spLocks noChangeShapeType="1"/>
          </p:cNvSpPr>
          <p:nvPr/>
        </p:nvSpPr>
        <p:spPr bwMode="auto">
          <a:xfrm>
            <a:off x="4003526" y="2782366"/>
            <a:ext cx="182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3" name="Line 31"/>
          <p:cNvSpPr>
            <a:spLocks noChangeShapeType="1"/>
          </p:cNvSpPr>
          <p:nvPr/>
        </p:nvSpPr>
        <p:spPr bwMode="auto">
          <a:xfrm>
            <a:off x="4003526" y="2782366"/>
            <a:ext cx="254476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4" name="Line 32"/>
          <p:cNvSpPr>
            <a:spLocks noChangeShapeType="1"/>
          </p:cNvSpPr>
          <p:nvPr/>
        </p:nvSpPr>
        <p:spPr bwMode="auto">
          <a:xfrm>
            <a:off x="2242989" y="4747691"/>
            <a:ext cx="182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5" name="Line 33"/>
          <p:cNvSpPr>
            <a:spLocks noChangeShapeType="1"/>
          </p:cNvSpPr>
          <p:nvPr/>
        </p:nvSpPr>
        <p:spPr bwMode="auto">
          <a:xfrm flipV="1">
            <a:off x="4068614" y="4201591"/>
            <a:ext cx="1370012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6" name="Line 34"/>
          <p:cNvSpPr>
            <a:spLocks noChangeShapeType="1"/>
          </p:cNvSpPr>
          <p:nvPr/>
        </p:nvSpPr>
        <p:spPr bwMode="auto">
          <a:xfrm>
            <a:off x="4068614" y="4747691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7" name="Line 35"/>
          <p:cNvSpPr>
            <a:spLocks noChangeShapeType="1"/>
          </p:cNvSpPr>
          <p:nvPr/>
        </p:nvSpPr>
        <p:spPr bwMode="auto">
          <a:xfrm>
            <a:off x="4068614" y="4747691"/>
            <a:ext cx="2805112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268" name="Text Box 36"/>
          <p:cNvSpPr txBox="1">
            <a:spLocks noChangeArrowheads="1"/>
          </p:cNvSpPr>
          <p:nvPr/>
        </p:nvSpPr>
        <p:spPr bwMode="auto">
          <a:xfrm>
            <a:off x="2373164" y="2456929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term</a:t>
            </a:r>
          </a:p>
        </p:txBody>
      </p:sp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4617889" y="2502966"/>
            <a:ext cx="754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/>
              <a:t>related</a:t>
            </a:r>
          </a:p>
        </p:txBody>
      </p:sp>
      <p:sp>
        <p:nvSpPr>
          <p:cNvPr id="223270" name="Text Box 38"/>
          <p:cNvSpPr txBox="1">
            <a:spLocks noChangeArrowheads="1"/>
          </p:cNvSpPr>
          <p:nvPr/>
        </p:nvSpPr>
        <p:spPr bwMode="auto">
          <a:xfrm>
            <a:off x="872976" y="5239816"/>
            <a:ext cx="108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/>
              <a:t>hypertext</a:t>
            </a:r>
          </a:p>
        </p:txBody>
      </p:sp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938064" y="1909241"/>
            <a:ext cx="1573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ontology server</a:t>
            </a:r>
          </a:p>
        </p:txBody>
      </p:sp>
      <p:sp>
        <p:nvSpPr>
          <p:cNvPr id="223272" name="Text Box 40"/>
          <p:cNvSpPr txBox="1">
            <a:spLocks noChangeArrowheads="1"/>
          </p:cNvSpPr>
          <p:nvPr/>
        </p:nvSpPr>
        <p:spPr bwMode="auto">
          <a:xfrm>
            <a:off x="6681639" y="1909241"/>
            <a:ext cx="153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1600"/>
              <a:t>resource finder</a:t>
            </a:r>
          </a:p>
        </p:txBody>
      </p:sp>
    </p:spTree>
    <p:extLst>
      <p:ext uri="{BB962C8B-B14F-4D97-AF65-F5344CB8AC3E}">
        <p14:creationId xmlns:p14="http://schemas.microsoft.com/office/powerpoint/2010/main" val="150799772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 animBg="1"/>
      <p:bldP spid="223239" grpId="0" animBg="1"/>
      <p:bldP spid="223240" grpId="0" animBg="1"/>
      <p:bldP spid="223249" grpId="0" animBg="1"/>
      <p:bldP spid="223250" grpId="0" animBg="1"/>
      <p:bldP spid="223251" grpId="0"/>
      <p:bldP spid="223252" grpId="0" animBg="1"/>
      <p:bldP spid="223253" grpId="0" animBg="1"/>
      <p:bldP spid="223254" grpId="0" animBg="1"/>
      <p:bldP spid="223255" grpId="0" animBg="1"/>
      <p:bldP spid="223256" grpId="0" animBg="1"/>
      <p:bldP spid="223257" grpId="0" animBg="1"/>
      <p:bldP spid="223258" grpId="0" animBg="1"/>
      <p:bldP spid="223259" grpId="0" animBg="1"/>
      <p:bldP spid="223260" grpId="0" animBg="1"/>
      <p:bldP spid="223261" grpId="0" animBg="1"/>
      <p:bldP spid="223262" grpId="0" animBg="1"/>
      <p:bldP spid="223263" grpId="0" animBg="1"/>
      <p:bldP spid="223264" grpId="0" animBg="1"/>
      <p:bldP spid="223265" grpId="0" animBg="1"/>
      <p:bldP spid="223266" grpId="0" animBg="1"/>
      <p:bldP spid="223267" grpId="0" animBg="1"/>
      <p:bldP spid="223268" grpId="0"/>
      <p:bldP spid="2232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Ontology-derived Links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351064" y="4594399"/>
            <a:ext cx="1503362" cy="995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GB" sz="1200"/>
              <a:t>Links for John Smith:</a:t>
            </a:r>
          </a:p>
          <a:p>
            <a:pPr>
              <a:buFontTx/>
              <a:buChar char="•"/>
            </a:pPr>
            <a:r>
              <a:rPr lang="en-GB" sz="1200"/>
              <a:t>Homepage</a:t>
            </a:r>
          </a:p>
          <a:p>
            <a:pPr>
              <a:buFontTx/>
              <a:buChar char="•"/>
            </a:pPr>
            <a:r>
              <a:rPr lang="en-GB" sz="1200"/>
              <a:t>Acme Inc.</a:t>
            </a:r>
          </a:p>
          <a:p>
            <a:pPr>
              <a:buFontTx/>
              <a:buChar char="•"/>
            </a:pPr>
            <a:r>
              <a:rPr lang="en-GB" sz="1200"/>
              <a:t>Publications</a:t>
            </a:r>
          </a:p>
          <a:p>
            <a:pPr lvl="1">
              <a:buFontTx/>
              <a:buChar char="•"/>
            </a:pPr>
            <a:r>
              <a:rPr lang="en-GB" sz="1200"/>
              <a:t>101 Widgets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872976" y="3973686"/>
            <a:ext cx="7435850" cy="21018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673201" y="1808336"/>
            <a:ext cx="5635625" cy="197961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 flipV="1">
            <a:off x="6873726" y="5210349"/>
            <a:ext cx="522288" cy="741362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 flipV="1">
            <a:off x="6156176" y="4653136"/>
            <a:ext cx="522288" cy="742950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 flipV="1">
            <a:off x="5438626" y="4097511"/>
            <a:ext cx="522288" cy="741363"/>
          </a:xfrm>
          <a:prstGeom prst="foldedCorner">
            <a:avLst>
              <a:gd name="adj" fmla="val 2265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265" name="Group 9"/>
          <p:cNvGrpSpPr>
            <a:grpSpLocks/>
          </p:cNvGrpSpPr>
          <p:nvPr/>
        </p:nvGrpSpPr>
        <p:grpSpPr bwMode="auto">
          <a:xfrm>
            <a:off x="1785789" y="4591224"/>
            <a:ext cx="522287" cy="742950"/>
            <a:chOff x="768" y="2544"/>
            <a:chExt cx="384" cy="576"/>
          </a:xfrm>
        </p:grpSpPr>
        <p:sp>
          <p:nvSpPr>
            <p:cNvPr id="224266" name="AutoShape 10"/>
            <p:cNvSpPr>
              <a:spLocks noChangeArrowheads="1"/>
            </p:cNvSpPr>
            <p:nvPr/>
          </p:nvSpPr>
          <p:spPr bwMode="auto">
            <a:xfrm flipV="1">
              <a:off x="768" y="2544"/>
              <a:ext cx="384" cy="576"/>
            </a:xfrm>
            <a:prstGeom prst="foldedCorner">
              <a:avLst>
                <a:gd name="adj" fmla="val 2265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7" name="Rectangle 11"/>
            <p:cNvSpPr>
              <a:spLocks noChangeArrowheads="1"/>
            </p:cNvSpPr>
            <p:nvPr/>
          </p:nvSpPr>
          <p:spPr bwMode="auto">
            <a:xfrm>
              <a:off x="912" y="2880"/>
              <a:ext cx="192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8" name="Line 12"/>
            <p:cNvSpPr>
              <a:spLocks noChangeShapeType="1"/>
            </p:cNvSpPr>
            <p:nvPr/>
          </p:nvSpPr>
          <p:spPr bwMode="auto">
            <a:xfrm>
              <a:off x="816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4269" name="Line 13"/>
            <p:cNvSpPr>
              <a:spLocks noChangeShapeType="1"/>
            </p:cNvSpPr>
            <p:nvPr/>
          </p:nvSpPr>
          <p:spPr bwMode="auto">
            <a:xfrm>
              <a:off x="816" y="28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4270" name="Line 14"/>
            <p:cNvSpPr>
              <a:spLocks noChangeShapeType="1"/>
            </p:cNvSpPr>
            <p:nvPr/>
          </p:nvSpPr>
          <p:spPr bwMode="auto">
            <a:xfrm>
              <a:off x="816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81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>
              <a:off x="816" y="26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1017439" y="2313161"/>
            <a:ext cx="129540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/>
              <a:t>John Smith</a:t>
            </a:r>
          </a:p>
        </p:txBody>
      </p:sp>
      <p:grpSp>
        <p:nvGrpSpPr>
          <p:cNvPr id="224274" name="Group 18"/>
          <p:cNvGrpSpPr>
            <a:grpSpLocks/>
          </p:cNvGrpSpPr>
          <p:nvPr/>
        </p:nvGrpSpPr>
        <p:grpSpPr bwMode="auto">
          <a:xfrm>
            <a:off x="2889101" y="2313161"/>
            <a:ext cx="1174750" cy="371475"/>
            <a:chOff x="2018" y="1525"/>
            <a:chExt cx="740" cy="234"/>
          </a:xfrm>
        </p:grpSpPr>
        <p:sp>
          <p:nvSpPr>
            <p:cNvPr id="224275" name="Oval 19"/>
            <p:cNvSpPr>
              <a:spLocks noChangeArrowheads="1"/>
            </p:cNvSpPr>
            <p:nvPr/>
          </p:nvSpPr>
          <p:spPr bwMode="auto">
            <a:xfrm>
              <a:off x="2018" y="1525"/>
              <a:ext cx="740" cy="23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6" name="Text Box 20"/>
            <p:cNvSpPr txBox="1">
              <a:spLocks noChangeArrowheads="1"/>
            </p:cNvSpPr>
            <p:nvPr/>
          </p:nvSpPr>
          <p:spPr bwMode="auto">
            <a:xfrm>
              <a:off x="2064" y="1525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/>
                <a:t>genid:js</a:t>
              </a:r>
            </a:p>
          </p:txBody>
        </p:sp>
      </p:grpSp>
      <p:sp>
        <p:nvSpPr>
          <p:cNvPr id="224277" name="Line 21"/>
          <p:cNvSpPr>
            <a:spLocks noChangeShapeType="1"/>
          </p:cNvSpPr>
          <p:nvPr/>
        </p:nvSpPr>
        <p:spPr bwMode="auto">
          <a:xfrm flipV="1">
            <a:off x="4265464" y="4467399"/>
            <a:ext cx="1173162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4395639" y="5024611"/>
            <a:ext cx="1760537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4279" name="Line 23"/>
          <p:cNvSpPr>
            <a:spLocks noChangeShapeType="1"/>
          </p:cNvSpPr>
          <p:nvPr/>
        </p:nvSpPr>
        <p:spPr bwMode="auto">
          <a:xfrm>
            <a:off x="4655989" y="5272261"/>
            <a:ext cx="2217737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4280" name="Text Box 24"/>
          <p:cNvSpPr txBox="1">
            <a:spLocks noChangeArrowheads="1"/>
          </p:cNvSpPr>
          <p:nvPr/>
        </p:nvSpPr>
        <p:spPr bwMode="auto">
          <a:xfrm>
            <a:off x="872976" y="5697711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hypertext</a:t>
            </a:r>
          </a:p>
        </p:txBody>
      </p:sp>
      <p:sp>
        <p:nvSpPr>
          <p:cNvPr id="224281" name="Text Box 25"/>
          <p:cNvSpPr txBox="1">
            <a:spLocks noChangeArrowheads="1"/>
          </p:cNvSpPr>
          <p:nvPr/>
        </p:nvSpPr>
        <p:spPr bwMode="auto">
          <a:xfrm>
            <a:off x="2673201" y="1808336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ontology</a:t>
            </a:r>
          </a:p>
        </p:txBody>
      </p:sp>
      <p:sp>
        <p:nvSpPr>
          <p:cNvPr id="224282" name="Line 26"/>
          <p:cNvSpPr>
            <a:spLocks noChangeShapeType="1"/>
          </p:cNvSpPr>
          <p:nvPr/>
        </p:nvSpPr>
        <p:spPr bwMode="auto">
          <a:xfrm>
            <a:off x="2242989" y="5086524"/>
            <a:ext cx="1108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337026" y="2240136"/>
            <a:ext cx="13271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/>
              <a:t>Acme Inc.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6849914" y="2240136"/>
            <a:ext cx="13223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101 Widgets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3465364" y="2816399"/>
            <a:ext cx="9001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homepage</a:t>
            </a:r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5986314" y="2744961"/>
            <a:ext cx="563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name</a:t>
            </a:r>
          </a:p>
        </p:txBody>
      </p:sp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7570639" y="2744961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title</a:t>
            </a:r>
          </a:p>
        </p:txBody>
      </p:sp>
      <p:sp>
        <p:nvSpPr>
          <p:cNvPr id="224288" name="Text Box 32"/>
          <p:cNvSpPr txBox="1">
            <a:spLocks noChangeArrowheads="1"/>
          </p:cNvSpPr>
          <p:nvPr/>
        </p:nvSpPr>
        <p:spPr bwMode="auto">
          <a:xfrm>
            <a:off x="4833789" y="1808336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author</a:t>
            </a:r>
          </a:p>
        </p:txBody>
      </p:sp>
      <p:sp>
        <p:nvSpPr>
          <p:cNvPr id="224289" name="Text Box 33"/>
          <p:cNvSpPr txBox="1">
            <a:spLocks noChangeArrowheads="1"/>
          </p:cNvSpPr>
          <p:nvPr/>
        </p:nvSpPr>
        <p:spPr bwMode="auto">
          <a:xfrm>
            <a:off x="4186089" y="2240136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employee-of</a:t>
            </a:r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872976" y="1808336"/>
            <a:ext cx="1584325" cy="197961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291" name="Group 35"/>
          <p:cNvGrpSpPr>
            <a:grpSpLocks/>
          </p:cNvGrpSpPr>
          <p:nvPr/>
        </p:nvGrpSpPr>
        <p:grpSpPr bwMode="auto">
          <a:xfrm>
            <a:off x="3825726" y="3176761"/>
            <a:ext cx="1174750" cy="371475"/>
            <a:chOff x="2018" y="1525"/>
            <a:chExt cx="740" cy="234"/>
          </a:xfrm>
        </p:grpSpPr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2018" y="1525"/>
              <a:ext cx="740" cy="23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3" name="Text Box 37"/>
            <p:cNvSpPr txBox="1">
              <a:spLocks noChangeArrowheads="1"/>
            </p:cNvSpPr>
            <p:nvPr/>
          </p:nvSpPr>
          <p:spPr bwMode="auto">
            <a:xfrm>
              <a:off x="2227" y="1525"/>
              <a:ext cx="2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/>
                <a:t>url</a:t>
              </a:r>
            </a:p>
          </p:txBody>
        </p:sp>
      </p:grpSp>
      <p:grpSp>
        <p:nvGrpSpPr>
          <p:cNvPr id="224294" name="Group 38"/>
          <p:cNvGrpSpPr>
            <a:grpSpLocks/>
          </p:cNvGrpSpPr>
          <p:nvPr/>
        </p:nvGrpSpPr>
        <p:grpSpPr bwMode="auto">
          <a:xfrm>
            <a:off x="5410051" y="3176761"/>
            <a:ext cx="1174750" cy="371475"/>
            <a:chOff x="2018" y="1525"/>
            <a:chExt cx="740" cy="234"/>
          </a:xfrm>
        </p:grpSpPr>
        <p:sp>
          <p:nvSpPr>
            <p:cNvPr id="224295" name="Oval 39"/>
            <p:cNvSpPr>
              <a:spLocks noChangeArrowheads="1"/>
            </p:cNvSpPr>
            <p:nvPr/>
          </p:nvSpPr>
          <p:spPr bwMode="auto">
            <a:xfrm>
              <a:off x="2018" y="1525"/>
              <a:ext cx="740" cy="23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6" name="Text Box 40"/>
            <p:cNvSpPr txBox="1">
              <a:spLocks noChangeArrowheads="1"/>
            </p:cNvSpPr>
            <p:nvPr/>
          </p:nvSpPr>
          <p:spPr bwMode="auto">
            <a:xfrm>
              <a:off x="2227" y="1525"/>
              <a:ext cx="2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/>
                <a:t>url</a:t>
              </a:r>
            </a:p>
          </p:txBody>
        </p:sp>
      </p:grpSp>
      <p:grpSp>
        <p:nvGrpSpPr>
          <p:cNvPr id="224297" name="Group 41"/>
          <p:cNvGrpSpPr>
            <a:grpSpLocks/>
          </p:cNvGrpSpPr>
          <p:nvPr/>
        </p:nvGrpSpPr>
        <p:grpSpPr bwMode="auto">
          <a:xfrm>
            <a:off x="6921351" y="3176761"/>
            <a:ext cx="1174750" cy="371475"/>
            <a:chOff x="2018" y="1525"/>
            <a:chExt cx="740" cy="234"/>
          </a:xfrm>
        </p:grpSpPr>
        <p:sp>
          <p:nvSpPr>
            <p:cNvPr id="224298" name="Oval 42"/>
            <p:cNvSpPr>
              <a:spLocks noChangeArrowheads="1"/>
            </p:cNvSpPr>
            <p:nvPr/>
          </p:nvSpPr>
          <p:spPr bwMode="auto">
            <a:xfrm>
              <a:off x="2018" y="1525"/>
              <a:ext cx="740" cy="23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9" name="Text Box 43"/>
            <p:cNvSpPr txBox="1">
              <a:spLocks noChangeArrowheads="1"/>
            </p:cNvSpPr>
            <p:nvPr/>
          </p:nvSpPr>
          <p:spPr bwMode="auto">
            <a:xfrm>
              <a:off x="2227" y="1525"/>
              <a:ext cx="2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/>
                <a:t>url</a:t>
              </a:r>
            </a:p>
          </p:txBody>
        </p:sp>
      </p:grpSp>
      <p:cxnSp>
        <p:nvCxnSpPr>
          <p:cNvPr id="224300" name="AutoShape 44"/>
          <p:cNvCxnSpPr>
            <a:cxnSpLocks noChangeShapeType="1"/>
            <a:stCxn id="224298" idx="0"/>
            <a:endCxn id="224284" idx="2"/>
          </p:cNvCxnSpPr>
          <p:nvPr/>
        </p:nvCxnSpPr>
        <p:spPr bwMode="auto">
          <a:xfrm flipV="1">
            <a:off x="7508726" y="2586211"/>
            <a:ext cx="3175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1" name="AutoShape 45"/>
          <p:cNvCxnSpPr>
            <a:cxnSpLocks noChangeShapeType="1"/>
            <a:stCxn id="224275" idx="6"/>
            <a:endCxn id="224292" idx="0"/>
          </p:cNvCxnSpPr>
          <p:nvPr/>
        </p:nvCxnSpPr>
        <p:spPr bwMode="auto">
          <a:xfrm>
            <a:off x="4063851" y="2498899"/>
            <a:ext cx="349250" cy="6778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2" name="AutoShape 46"/>
          <p:cNvCxnSpPr>
            <a:cxnSpLocks noChangeShapeType="1"/>
            <a:stCxn id="224275" idx="6"/>
            <a:endCxn id="224295" idx="1"/>
          </p:cNvCxnSpPr>
          <p:nvPr/>
        </p:nvCxnSpPr>
        <p:spPr bwMode="auto">
          <a:xfrm>
            <a:off x="4063851" y="2498899"/>
            <a:ext cx="1517650" cy="731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3" name="AutoShape 47"/>
          <p:cNvCxnSpPr>
            <a:cxnSpLocks noChangeShapeType="1"/>
            <a:stCxn id="224295" idx="0"/>
            <a:endCxn id="224283" idx="2"/>
          </p:cNvCxnSpPr>
          <p:nvPr/>
        </p:nvCxnSpPr>
        <p:spPr bwMode="auto">
          <a:xfrm flipV="1">
            <a:off x="5997426" y="2586211"/>
            <a:ext cx="3175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4" name="AutoShape 48"/>
          <p:cNvCxnSpPr>
            <a:cxnSpLocks noChangeShapeType="1"/>
            <a:stCxn id="224298" idx="2"/>
            <a:endCxn id="224275" idx="7"/>
          </p:cNvCxnSpPr>
          <p:nvPr/>
        </p:nvCxnSpPr>
        <p:spPr bwMode="auto">
          <a:xfrm rot="10800000">
            <a:off x="3892401" y="2367136"/>
            <a:ext cx="3028950" cy="995363"/>
          </a:xfrm>
          <a:prstGeom prst="bentConnector4">
            <a:avLst>
              <a:gd name="adj1" fmla="val 5449"/>
              <a:gd name="adj2" fmla="val 1283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5" name="AutoShape 49"/>
          <p:cNvCxnSpPr>
            <a:cxnSpLocks noChangeShapeType="1"/>
            <a:stCxn id="224292" idx="5"/>
            <a:endCxn id="224264" idx="2"/>
          </p:cNvCxnSpPr>
          <p:nvPr/>
        </p:nvCxnSpPr>
        <p:spPr bwMode="auto">
          <a:xfrm>
            <a:off x="4829026" y="3494261"/>
            <a:ext cx="869950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6" name="AutoShape 50"/>
          <p:cNvCxnSpPr>
            <a:cxnSpLocks noChangeShapeType="1"/>
            <a:stCxn id="224295" idx="4"/>
            <a:endCxn id="224263" idx="2"/>
          </p:cNvCxnSpPr>
          <p:nvPr/>
        </p:nvCxnSpPr>
        <p:spPr bwMode="auto">
          <a:xfrm>
            <a:off x="5997426" y="3548236"/>
            <a:ext cx="419100" cy="11049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7" name="AutoShape 51"/>
          <p:cNvCxnSpPr>
            <a:cxnSpLocks noChangeShapeType="1"/>
            <a:stCxn id="224298" idx="4"/>
            <a:endCxn id="224262" idx="2"/>
          </p:cNvCxnSpPr>
          <p:nvPr/>
        </p:nvCxnSpPr>
        <p:spPr bwMode="auto">
          <a:xfrm flipH="1">
            <a:off x="7134076" y="3548236"/>
            <a:ext cx="374650" cy="1663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8" name="AutoShape 52"/>
          <p:cNvCxnSpPr>
            <a:cxnSpLocks noChangeShapeType="1"/>
            <a:stCxn id="224275" idx="2"/>
            <a:endCxn id="224273" idx="3"/>
          </p:cNvCxnSpPr>
          <p:nvPr/>
        </p:nvCxnSpPr>
        <p:spPr bwMode="auto">
          <a:xfrm flipH="1" flipV="1">
            <a:off x="2312839" y="2486199"/>
            <a:ext cx="57626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309" name="AutoShape 53"/>
          <p:cNvCxnSpPr>
            <a:cxnSpLocks noChangeShapeType="1"/>
            <a:stCxn id="224273" idx="3"/>
            <a:endCxn id="224270" idx="1"/>
          </p:cNvCxnSpPr>
          <p:nvPr/>
        </p:nvCxnSpPr>
        <p:spPr bwMode="auto">
          <a:xfrm flipH="1">
            <a:off x="2242989" y="2486199"/>
            <a:ext cx="69850" cy="2600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4310" name="Text Box 54"/>
          <p:cNvSpPr txBox="1">
            <a:spLocks noChangeArrowheads="1"/>
          </p:cNvSpPr>
          <p:nvPr/>
        </p:nvSpPr>
        <p:spPr bwMode="auto">
          <a:xfrm>
            <a:off x="872976" y="1808336"/>
            <a:ext cx="81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lexicon</a:t>
            </a:r>
          </a:p>
        </p:txBody>
      </p:sp>
      <p:sp>
        <p:nvSpPr>
          <p:cNvPr id="224311" name="Text Box 55"/>
          <p:cNvSpPr txBox="1">
            <a:spLocks noChangeArrowheads="1"/>
          </p:cNvSpPr>
          <p:nvPr/>
        </p:nvSpPr>
        <p:spPr bwMode="auto">
          <a:xfrm>
            <a:off x="2385864" y="2168699"/>
            <a:ext cx="50323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/>
              <a:t>term</a:t>
            </a:r>
          </a:p>
        </p:txBody>
      </p:sp>
      <p:sp>
        <p:nvSpPr>
          <p:cNvPr id="224312" name="Line 56"/>
          <p:cNvSpPr>
            <a:spLocks noChangeShapeType="1"/>
          </p:cNvSpPr>
          <p:nvPr/>
        </p:nvSpPr>
        <p:spPr bwMode="auto">
          <a:xfrm flipH="1" flipV="1">
            <a:off x="1017439" y="2671936"/>
            <a:ext cx="936625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797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/>
      <p:bldP spid="224262" grpId="0" animBg="1"/>
      <p:bldP spid="224263" grpId="0" animBg="1"/>
      <p:bldP spid="224264" grpId="0" animBg="1"/>
      <p:bldP spid="224273" grpId="0" animBg="1"/>
      <p:bldP spid="224277" grpId="0" animBg="1"/>
      <p:bldP spid="224278" grpId="0" animBg="1"/>
      <p:bldP spid="224279" grpId="0" animBg="1"/>
      <p:bldP spid="224282" grpId="0" animBg="1"/>
      <p:bldP spid="224283" grpId="0" animBg="1"/>
      <p:bldP spid="224284" grpId="0" animBg="1"/>
      <p:bldP spid="224285" grpId="0"/>
      <p:bldP spid="224286" grpId="0"/>
      <p:bldP spid="224287" grpId="0"/>
      <p:bldP spid="224288" grpId="0"/>
      <p:bldP spid="224289" grpId="0"/>
      <p:bldP spid="224311" grpId="0" animBg="1"/>
      <p:bldP spid="2243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Tools for supporting emergent structure</a:t>
            </a:r>
          </a:p>
          <a:p>
            <a:endParaRPr lang="en-GB" dirty="0" smtClean="0"/>
          </a:p>
          <a:p>
            <a:r>
              <a:rPr lang="en-GB" dirty="0" smtClean="0"/>
              <a:t>Tools to visualise implicit or explicit relationships</a:t>
            </a:r>
            <a:endParaRPr lang="en-GB" dirty="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Spatial Hypermedia?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285" name="cohse-ms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</p:spPr>
      </p:pic>
    </p:spTree>
    <p:extLst>
      <p:ext uri="{BB962C8B-B14F-4D97-AF65-F5344CB8AC3E}">
        <p14:creationId xmlns:p14="http://schemas.microsoft.com/office/powerpoint/2010/main" val="249428007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8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28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about the Semantic Web?</a:t>
            </a:r>
            <a:endParaRPr lang="en-GB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228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1227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97" y="0"/>
            <a:ext cx="4440115" cy="688538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395536" y="476672"/>
            <a:ext cx="3888432" cy="5976664"/>
          </a:xfrm>
          <a:prstGeom prst="wedgeRoundRectCallout">
            <a:avLst>
              <a:gd name="adj1" fmla="val 75813"/>
              <a:gd name="adj2" fmla="val 18126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latin typeface="Georgia"/>
                <a:ea typeface="ＭＳ Ｐゴシック" pitchFamily="-106" charset="-128"/>
                <a:cs typeface="Georgia"/>
              </a:rPr>
              <a:t>I have a dream for the Web [in which computers] become capable of analyzing all the data on the Web – the content, links, and transactions between people and computers. A ‘Semantic Web’, which should make this possible, has yet to emerge, but when it does, the day-to-day mechanisms of trade, bureaucracy and our daily lives will be handled by machines talking to machines. The ‘intelligent agents’ people have touted for ages will finally materialize.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18082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341438"/>
            <a:ext cx="5343128" cy="4830762"/>
          </a:xfrm>
        </p:spPr>
        <p:txBody>
          <a:bodyPr/>
          <a:lstStyle/>
          <a:p>
            <a:pPr marL="90000" indent="0">
              <a:buNone/>
            </a:pPr>
            <a:r>
              <a:rPr lang="en-GB" dirty="0" smtClean="0"/>
              <a:t>The Semantic Web is an extension of the current Web in which </a:t>
            </a:r>
            <a:r>
              <a:rPr lang="en-GB" b="1" dirty="0" smtClean="0"/>
              <a:t>information is given a well-defined meaning</a:t>
            </a:r>
            <a:r>
              <a:rPr lang="en-GB" dirty="0" smtClean="0"/>
              <a:t>, better enabling computers and people to work in cooperation.</a:t>
            </a:r>
          </a:p>
          <a:p>
            <a:pPr marL="90000" indent="0">
              <a:buNone/>
            </a:pPr>
            <a:r>
              <a:rPr lang="en-GB" dirty="0" smtClean="0"/>
              <a:t>  </a:t>
            </a:r>
          </a:p>
          <a:p>
            <a:pPr marL="90000" indent="0">
              <a:buNone/>
            </a:pPr>
            <a:r>
              <a:rPr lang="en-GB" dirty="0" smtClean="0"/>
              <a:t>It is the idea of having data on the Web </a:t>
            </a:r>
            <a:r>
              <a:rPr lang="en-GB" b="1" dirty="0" smtClean="0"/>
              <a:t>defined and linked </a:t>
            </a:r>
            <a:r>
              <a:rPr lang="en-GB" dirty="0" smtClean="0"/>
              <a:t>in a way that it can be used for more effective discovery, automation, integration and reuse across various applications.  </a:t>
            </a:r>
          </a:p>
          <a:p>
            <a:pPr marL="90000" indent="0">
              <a:buNone/>
            </a:pPr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The Web can reach its full potential if it becomes a place where </a:t>
            </a:r>
            <a:r>
              <a:rPr lang="en-GB" b="1" dirty="0" smtClean="0"/>
              <a:t>data can be processed by automated tools as well as people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Semantic Web?</a:t>
            </a:r>
            <a:endParaRPr lang="en-GB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6227763" y="6373813"/>
            <a:ext cx="2903359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Font typeface="Optima" charset="0"/>
              <a:buNone/>
            </a:pPr>
            <a:r>
              <a:rPr lang="en-GB" sz="2000" b="0" dirty="0">
                <a:solidFill>
                  <a:schemeClr val="tx2"/>
                </a:solidFill>
                <a:latin typeface="Georgia"/>
                <a:cs typeface="Georgia"/>
              </a:rPr>
              <a:t>W3C Activity Statement</a:t>
            </a:r>
            <a:endParaRPr lang="en-GB" sz="2000" b="0" dirty="0">
              <a:latin typeface="Georgia"/>
              <a:cs typeface="Georgia"/>
            </a:endParaRPr>
          </a:p>
        </p:txBody>
      </p:sp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5821560" y="1628800"/>
            <a:ext cx="2782888" cy="3352800"/>
            <a:chOff x="2880" y="960"/>
            <a:chExt cx="2880" cy="3360"/>
          </a:xfrm>
        </p:grpSpPr>
        <p:pic>
          <p:nvPicPr>
            <p:cNvPr id="35846" name="Picture 10" descr="computer_understand_en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/>
            <a:stretch>
              <a:fillRect/>
            </a:stretch>
          </p:blipFill>
          <p:spPr bwMode="auto">
            <a:xfrm>
              <a:off x="3890" y="960"/>
              <a:ext cx="1870" cy="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32"/>
              <a:ext cx="288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1593184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Find me some teaching materials to help 12 year olds understand basic programming concepts</a:t>
            </a:r>
          </a:p>
          <a:p>
            <a:endParaRPr lang="en-GB" smtClean="0"/>
          </a:p>
          <a:p>
            <a:r>
              <a:rPr lang="en-GB" smtClean="0"/>
              <a:t>How many days was it above 14 deg C in Western Australia in 2005?</a:t>
            </a:r>
          </a:p>
          <a:p>
            <a:endParaRPr lang="en-GB" smtClean="0"/>
          </a:p>
          <a:p>
            <a:r>
              <a:rPr lang="en-GB" smtClean="0"/>
              <a:t>Did anyone from the TOIA project also work on FREMA?</a:t>
            </a:r>
          </a:p>
          <a:p>
            <a:endParaRPr lang="en-GB" smtClean="0"/>
          </a:p>
          <a:p>
            <a:r>
              <a:rPr lang="en-GB" smtClean="0"/>
              <a:t>I want to go somewhere to do some windsurfing this Christmas. What</a:t>
            </a:r>
            <a:r>
              <a:rPr lang="ja-JP" altLang="en-GB" smtClean="0"/>
              <a:t>’</a:t>
            </a:r>
            <a:r>
              <a:rPr lang="en-GB" smtClean="0"/>
              <a:t>s the cheapest available way of doing this? </a:t>
            </a:r>
            <a:endParaRPr lang="en-GB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dirty="0" smtClean="0"/>
              <a:t>’</a:t>
            </a:r>
            <a:r>
              <a:rPr lang="en-GB" dirty="0" smtClean="0"/>
              <a:t>s </a:t>
            </a:r>
            <a:r>
              <a:rPr lang="en-GB" dirty="0" smtClean="0"/>
              <a:t>Wrong with Google?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55725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XML  - for the structured data</a:t>
            </a:r>
          </a:p>
          <a:p>
            <a:r>
              <a:rPr lang="en-GB" smtClean="0"/>
              <a:t>+ RDF  - for the relationships</a:t>
            </a:r>
          </a:p>
          <a:p>
            <a:r>
              <a:rPr lang="en-GB" smtClean="0"/>
              <a:t>+ OWL – to represent the ontology and inference rules</a:t>
            </a:r>
            <a:endParaRPr lang="en-GB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Principle Formats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0303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Resource Description Framework</a:t>
            </a:r>
            <a:endParaRPr lang="en-GB" dirty="0"/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1764134" y="4178796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4643859" y="2737346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4643859" y="3458071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4643859" y="4177209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772196" y="3458071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198021" y="2845296"/>
            <a:ext cx="19431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Tim Berners-Lee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228184" y="3572371"/>
            <a:ext cx="19431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James Hendler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6228184" y="4293096"/>
            <a:ext cx="19431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Ora Lassila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941809" y="2305546"/>
            <a:ext cx="2159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The Semantic Web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1548234" y="5474196"/>
            <a:ext cx="22320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Scientific American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cxnSp>
        <p:nvCxnSpPr>
          <p:cNvPr id="93198" name="AutoShape 14"/>
          <p:cNvCxnSpPr>
            <a:cxnSpLocks noChangeShapeType="1"/>
            <a:stCxn id="93192" idx="2"/>
            <a:endCxn id="93196" idx="2"/>
          </p:cNvCxnSpPr>
          <p:nvPr/>
        </p:nvCxnSpPr>
        <p:spPr bwMode="auto">
          <a:xfrm rot="10800000">
            <a:off x="2021310" y="2674879"/>
            <a:ext cx="750887" cy="1071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199" name="AutoShape 15"/>
          <p:cNvCxnSpPr>
            <a:cxnSpLocks noChangeShapeType="1"/>
            <a:stCxn id="93192" idx="7"/>
            <a:endCxn id="93189" idx="2"/>
          </p:cNvCxnSpPr>
          <p:nvPr/>
        </p:nvCxnSpPr>
        <p:spPr bwMode="auto">
          <a:xfrm rot="-5400000">
            <a:off x="3696121" y="2594471"/>
            <a:ext cx="515938" cy="13795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0" name="AutoShape 16"/>
          <p:cNvCxnSpPr>
            <a:cxnSpLocks noChangeShapeType="1"/>
            <a:stCxn id="93192" idx="5"/>
            <a:endCxn id="93191" idx="2"/>
          </p:cNvCxnSpPr>
          <p:nvPr/>
        </p:nvCxnSpPr>
        <p:spPr bwMode="auto">
          <a:xfrm rot="16200000" flipH="1">
            <a:off x="3696121" y="3518396"/>
            <a:ext cx="515938" cy="13795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1" name="AutoShape 17"/>
          <p:cNvCxnSpPr>
            <a:cxnSpLocks noChangeShapeType="1"/>
            <a:stCxn id="93192" idx="6"/>
            <a:endCxn id="93190" idx="2"/>
          </p:cNvCxnSpPr>
          <p:nvPr/>
        </p:nvCxnSpPr>
        <p:spPr bwMode="auto">
          <a:xfrm>
            <a:off x="3348459" y="3746996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2" name="AutoShape 18"/>
          <p:cNvCxnSpPr>
            <a:cxnSpLocks noChangeShapeType="1"/>
            <a:stCxn id="93189" idx="6"/>
            <a:endCxn id="93193" idx="1"/>
          </p:cNvCxnSpPr>
          <p:nvPr/>
        </p:nvCxnSpPr>
        <p:spPr bwMode="auto">
          <a:xfrm>
            <a:off x="5220121" y="3025478"/>
            <a:ext cx="977900" cy="44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3" name="AutoShape 19"/>
          <p:cNvCxnSpPr>
            <a:cxnSpLocks noChangeShapeType="1"/>
            <a:stCxn id="93190" idx="6"/>
            <a:endCxn id="93194" idx="1"/>
          </p:cNvCxnSpPr>
          <p:nvPr/>
        </p:nvCxnSpPr>
        <p:spPr bwMode="auto">
          <a:xfrm>
            <a:off x="5220121" y="3746203"/>
            <a:ext cx="1008063" cy="108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4" name="AutoShape 20"/>
          <p:cNvCxnSpPr>
            <a:cxnSpLocks noChangeShapeType="1"/>
            <a:stCxn id="93191" idx="6"/>
            <a:endCxn id="93195" idx="1"/>
          </p:cNvCxnSpPr>
          <p:nvPr/>
        </p:nvCxnSpPr>
        <p:spPr bwMode="auto">
          <a:xfrm>
            <a:off x="5220121" y="4465340"/>
            <a:ext cx="1008063" cy="12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5" name="AutoShape 21"/>
          <p:cNvCxnSpPr>
            <a:cxnSpLocks noChangeShapeType="1"/>
            <a:stCxn id="93192" idx="2"/>
            <a:endCxn id="93188" idx="0"/>
          </p:cNvCxnSpPr>
          <p:nvPr/>
        </p:nvCxnSpPr>
        <p:spPr bwMode="auto">
          <a:xfrm rot="10800000" flipV="1">
            <a:off x="2053059" y="3746996"/>
            <a:ext cx="719137" cy="431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206" name="AutoShape 22"/>
          <p:cNvCxnSpPr>
            <a:cxnSpLocks noChangeShapeType="1"/>
            <a:stCxn id="93188" idx="4"/>
            <a:endCxn id="93197" idx="0"/>
          </p:cNvCxnSpPr>
          <p:nvPr/>
        </p:nvCxnSpPr>
        <p:spPr bwMode="auto">
          <a:xfrm rot="16200000" flipH="1">
            <a:off x="1998688" y="4808636"/>
            <a:ext cx="719137" cy="61198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362996" y="2948484"/>
            <a:ext cx="752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name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5362996" y="4388346"/>
            <a:ext cx="752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name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5362996" y="3667621"/>
            <a:ext cx="752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name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2195934" y="2948484"/>
            <a:ext cx="58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title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1619671" y="4964609"/>
            <a:ext cx="58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title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3708821" y="4388346"/>
            <a:ext cx="91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creator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1016421" y="3669209"/>
            <a:ext cx="1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publishedIn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3708821" y="3669209"/>
            <a:ext cx="91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creator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3708821" y="3092946"/>
            <a:ext cx="91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creator</a:t>
            </a:r>
            <a:endParaRPr lang="en-US" b="0">
              <a:latin typeface="Georgia"/>
              <a:cs typeface="Georgia"/>
            </a:endParaRP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5004221" y="2018209"/>
            <a:ext cx="115252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0">
                <a:solidFill>
                  <a:schemeClr val="tx2"/>
                </a:solidFill>
                <a:latin typeface="Georgia"/>
                <a:cs typeface="Georgia"/>
              </a:rPr>
              <a:t>2001-05</a:t>
            </a:r>
            <a:endParaRPr lang="en-US" b="0">
              <a:solidFill>
                <a:schemeClr val="tx2"/>
              </a:solidFill>
              <a:latin typeface="Georgia"/>
              <a:cs typeface="Georgia"/>
            </a:endParaRPr>
          </a:p>
        </p:txBody>
      </p:sp>
      <p:cxnSp>
        <p:nvCxnSpPr>
          <p:cNvPr id="93217" name="AutoShape 33"/>
          <p:cNvCxnSpPr>
            <a:cxnSpLocks noChangeShapeType="1"/>
            <a:stCxn id="93192" idx="0"/>
            <a:endCxn id="93216" idx="1"/>
          </p:cNvCxnSpPr>
          <p:nvPr/>
        </p:nvCxnSpPr>
        <p:spPr bwMode="auto">
          <a:xfrm rot="5400000" flipH="1" flipV="1">
            <a:off x="3404676" y="1858527"/>
            <a:ext cx="1255196" cy="194389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3924721" y="2372221"/>
            <a:ext cx="62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0">
                <a:latin typeface="Georgia"/>
                <a:cs typeface="Georgia"/>
              </a:rPr>
              <a:t>date</a:t>
            </a:r>
            <a:endParaRPr lang="en-US" b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7871286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tool for exploring activity within the </a:t>
            </a:r>
            <a:r>
              <a:rPr lang="en-US" dirty="0" smtClean="0"/>
              <a:t>UK Computer Science Research domain </a:t>
            </a:r>
          </a:p>
          <a:p>
            <a:pPr lvl="1"/>
            <a:r>
              <a:rPr lang="en-US" dirty="0" smtClean="0"/>
              <a:t>across multiple dimensions </a:t>
            </a:r>
          </a:p>
          <a:p>
            <a:pPr lvl="1"/>
            <a:r>
              <a:rPr lang="en-US" dirty="0" smtClean="0"/>
              <a:t>for multiple stakeholders (from funding agencies to individual researchers.)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Where would you get this data from?</a:t>
            </a:r>
          </a:p>
          <a:p>
            <a:endParaRPr lang="en-US" dirty="0" smtClean="0"/>
          </a:p>
          <a:p>
            <a:r>
              <a:rPr lang="en-US" dirty="0" smtClean="0"/>
              <a:t>Would </a:t>
            </a:r>
            <a:r>
              <a:rPr lang="en-US" dirty="0" smtClean="0"/>
              <a:t>it be machine </a:t>
            </a:r>
            <a:r>
              <a:rPr lang="en-US" dirty="0" err="1" smtClean="0"/>
              <a:t>processable</a:t>
            </a:r>
            <a:r>
              <a:rPr lang="en-US" dirty="0" smtClean="0"/>
              <a:t>? </a:t>
            </a:r>
          </a:p>
          <a:p>
            <a:endParaRPr lang="en-GB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</a:t>
            </a:r>
            <a:r>
              <a:rPr lang="en-GB" dirty="0" smtClean="0"/>
              <a:t>CS </a:t>
            </a:r>
            <a:r>
              <a:rPr lang="en-GB" dirty="0" err="1" smtClean="0"/>
              <a:t>AKTive</a:t>
            </a:r>
            <a:r>
              <a:rPr lang="en-GB" dirty="0" smtClean="0"/>
              <a:t> </a:t>
            </a:r>
            <a:r>
              <a:rPr lang="en-GB" dirty="0" smtClean="0"/>
              <a:t>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8123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requires harvesting data from heterogeneous sources e.g.</a:t>
            </a:r>
          </a:p>
          <a:p>
            <a:pPr lvl="1"/>
            <a:r>
              <a:rPr lang="en-GB" dirty="0" smtClean="0"/>
              <a:t>Funding councils</a:t>
            </a:r>
            <a:r>
              <a:rPr lang="ja-JP" altLang="en-GB" dirty="0" smtClean="0"/>
              <a:t>’</a:t>
            </a:r>
            <a:r>
              <a:rPr lang="en-GB" dirty="0" smtClean="0"/>
              <a:t> databases</a:t>
            </a:r>
          </a:p>
          <a:p>
            <a:pPr lvl="1"/>
            <a:r>
              <a:rPr lang="en-GB" dirty="0" smtClean="0"/>
              <a:t>University sites</a:t>
            </a:r>
          </a:p>
          <a:p>
            <a:pPr lvl="1"/>
            <a:r>
              <a:rPr lang="en-GB" dirty="0" smtClean="0"/>
              <a:t>Bibliographical Sources (</a:t>
            </a:r>
            <a:r>
              <a:rPr lang="en-GB" dirty="0" err="1" smtClean="0"/>
              <a:t>inc</a:t>
            </a:r>
            <a:r>
              <a:rPr lang="en-GB" dirty="0" smtClean="0"/>
              <a:t> Abstracts and </a:t>
            </a:r>
            <a:r>
              <a:rPr lang="en-GB" dirty="0" err="1" smtClean="0"/>
              <a:t>ePrints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Geographical gazetteers</a:t>
            </a:r>
          </a:p>
          <a:p>
            <a:pPr lvl="1"/>
            <a:r>
              <a:rPr lang="en-US" dirty="0" smtClean="0"/>
              <a:t>UK Research Assessment Exercise submissions </a:t>
            </a:r>
          </a:p>
          <a:p>
            <a:pPr lvl="1"/>
            <a:r>
              <a:rPr lang="en-GB" dirty="0" smtClean="0"/>
              <a:t>Direct submissions by Partners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fitting the information located to the domain ontology</a:t>
            </a:r>
            <a:endParaRPr lang="en-US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</a:t>
            </a:r>
            <a:r>
              <a:rPr lang="en-GB" dirty="0" err="1" smtClean="0"/>
              <a:t>AKTive</a:t>
            </a:r>
            <a:r>
              <a:rPr lang="en-GB" dirty="0" smtClean="0"/>
              <a:t> </a:t>
            </a:r>
            <a:r>
              <a:rPr lang="en-GB" dirty="0" smtClean="0"/>
              <a:t>Space 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095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0800" cy="575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6257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visual/spatial metaphor allows people to express the nuances of structure, especially ambiguous or partial</a:t>
            </a:r>
          </a:p>
          <a:p>
            <a:r>
              <a:rPr lang="en-GB" dirty="0" smtClean="0"/>
              <a:t>Focus on creation of structure</a:t>
            </a:r>
          </a:p>
          <a:p>
            <a:r>
              <a:rPr lang="en-GB" dirty="0" smtClean="0"/>
              <a:t>Focus on spatial properties:</a:t>
            </a:r>
          </a:p>
          <a:p>
            <a:pPr lvl="1"/>
            <a:r>
              <a:rPr lang="en-GB" dirty="0" smtClean="0"/>
              <a:t>Colour</a:t>
            </a:r>
          </a:p>
          <a:p>
            <a:pPr lvl="1"/>
            <a:r>
              <a:rPr lang="en-GB" dirty="0" smtClean="0"/>
              <a:t>Border</a:t>
            </a:r>
          </a:p>
          <a:p>
            <a:pPr lvl="1"/>
            <a:r>
              <a:rPr lang="en-GB" dirty="0" smtClean="0"/>
              <a:t>Shape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ont</a:t>
            </a:r>
          </a:p>
          <a:p>
            <a:r>
              <a:rPr lang="en-GB" dirty="0" smtClean="0"/>
              <a:t>These tools support common understanding</a:t>
            </a:r>
          </a:p>
          <a:p>
            <a:r>
              <a:rPr lang="en-GB" dirty="0" smtClean="0"/>
              <a:t>Less confusing than networks</a:t>
            </a:r>
          </a:p>
          <a:p>
            <a:r>
              <a:rPr lang="en-GB" dirty="0" smtClean="0"/>
              <a:t>Represent implicit structure and explicit structure</a:t>
            </a:r>
          </a:p>
          <a:p>
            <a:endParaRPr lang="en-GB" dirty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Spatial Hypermedia?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Sustainable </a:t>
            </a:r>
            <a:r>
              <a:rPr lang="en-US" dirty="0" smtClean="0"/>
              <a:t>acquisition </a:t>
            </a:r>
            <a:r>
              <a:rPr lang="en-US" dirty="0" smtClean="0"/>
              <a:t>and harvesting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Co-reference resolution</a:t>
            </a:r>
          </a:p>
          <a:p>
            <a:endParaRPr lang="en-US" dirty="0" smtClean="0"/>
          </a:p>
          <a:p>
            <a:r>
              <a:rPr lang="en-US" dirty="0" smtClean="0"/>
              <a:t>Scalable query and inference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Visualisation</a:t>
            </a:r>
            <a:r>
              <a:rPr lang="en-US" dirty="0" smtClean="0"/>
              <a:t> of complex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Trust and Provenance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Sustainable maintenance as social activity</a:t>
            </a:r>
            <a:endParaRPr lang="en-US" dirty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</a:t>
            </a:r>
            <a:r>
              <a:rPr lang="en-GB" dirty="0" err="1" smtClean="0"/>
              <a:t>AKTive</a:t>
            </a:r>
            <a:r>
              <a:rPr lang="en-GB" dirty="0" smtClean="0"/>
              <a:t> </a:t>
            </a:r>
            <a:r>
              <a:rPr lang="en-GB" dirty="0" smtClean="0"/>
              <a:t>Space Research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9119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11073"/>
          <a:stretch>
            <a:fillRect/>
          </a:stretch>
        </p:blipFill>
        <p:spPr>
          <a:xfrm>
            <a:off x="5" y="0"/>
            <a:ext cx="91568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Linked Data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62" y="6375975"/>
            <a:ext cx="6671772" cy="2769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http://www.flickr.com/photos/reedsturtevant/4288406152/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36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of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Tim Berners-Lee outlined four principles:</a:t>
            </a:r>
          </a:p>
          <a:p>
            <a:pPr lvl="1"/>
            <a:r>
              <a:rPr lang="en-US" dirty="0" smtClean="0"/>
              <a:t>Use URIs to identify things.</a:t>
            </a:r>
          </a:p>
          <a:p>
            <a:pPr lvl="1"/>
            <a:r>
              <a:rPr lang="en-US" dirty="0" smtClean="0"/>
              <a:t>Use HTTP URIs so that these things can be referred to and looked up ("dereference") by people and user agents.</a:t>
            </a:r>
          </a:p>
          <a:p>
            <a:pPr lvl="1"/>
            <a:r>
              <a:rPr lang="en-US" dirty="0" smtClean="0"/>
              <a:t>Provide useful information (i.e., a structured description — metadata) about the thing when its URI is dereferenced.</a:t>
            </a:r>
          </a:p>
          <a:p>
            <a:pPr lvl="1"/>
            <a:r>
              <a:rPr lang="en-US" dirty="0" smtClean="0"/>
              <a:t>Include links to other, related URIs in the exposed data to improve discovery of other related information on the Web.</a:t>
            </a:r>
          </a:p>
          <a:p>
            <a:endParaRPr lang="en-GB" dirty="0" smtClean="0"/>
          </a:p>
          <a:p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GB" dirty="0" err="1" smtClean="0"/>
              <a:t>DBPedia</a:t>
            </a:r>
            <a:endParaRPr lang="en-GB" dirty="0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Linked Data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1542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Linked Data starting to take off in some domains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data.gov.uk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</a:t>
            </a:r>
            <a:r>
              <a:rPr lang="en-GB" dirty="0" smtClean="0"/>
              <a:t>and Data. We really need to be able to get semantic data from textual data -&gt; </a:t>
            </a:r>
            <a:r>
              <a:rPr lang="en-GB" dirty="0" err="1" smtClean="0"/>
              <a:t>RDFa</a:t>
            </a:r>
            <a:r>
              <a:rPr lang="en-GB" dirty="0" smtClean="0"/>
              <a:t> and GRDDL.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Semantic Gap – whose ontology?</a:t>
            </a:r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 smtClean="0"/>
              <a:t>it did work would we be happy – or in control of the data – c.f. the Facebook API</a:t>
            </a:r>
          </a:p>
          <a:p>
            <a:endParaRPr lang="en-GB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Issues for the Semantic Web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614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Knowledge Builder</a:t>
            </a:r>
            <a:endParaRPr lang="en-GB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416" y="1331566"/>
            <a:ext cx="7041976" cy="53377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Aggregates arranged by</a:t>
            </a:r>
          </a:p>
          <a:p>
            <a:pPr lvl="1"/>
            <a:r>
              <a:rPr lang="en-GB" dirty="0" smtClean="0"/>
              <a:t>Spatial arrangement</a:t>
            </a:r>
          </a:p>
          <a:p>
            <a:pPr lvl="1"/>
            <a:r>
              <a:rPr lang="en-GB" dirty="0" smtClean="0"/>
              <a:t>Object type</a:t>
            </a:r>
          </a:p>
          <a:p>
            <a:pPr lvl="1"/>
            <a:r>
              <a:rPr lang="en-GB" dirty="0" smtClean="0"/>
              <a:t>Collection (user selects)</a:t>
            </a:r>
          </a:p>
          <a:p>
            <a:pPr lvl="1"/>
            <a:r>
              <a:rPr lang="en-GB" dirty="0" smtClean="0"/>
              <a:t>Composite (defined by template)</a:t>
            </a:r>
          </a:p>
          <a:p>
            <a:pPr lvl="1"/>
            <a:endParaRPr lang="en-GB" dirty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Spatial Hypertext</a:t>
            </a:r>
            <a:endParaRPr lang="en-GB" dirty="0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7848600" cy="302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roduce explicit structure by interpreting the implicit structure in a space</a:t>
            </a:r>
          </a:p>
          <a:p>
            <a:endParaRPr lang="en-GB" dirty="0" smtClean="0"/>
          </a:p>
          <a:p>
            <a:r>
              <a:rPr lang="en-GB" dirty="0" smtClean="0"/>
              <a:t>The problem is for the parser to understand what structure is deliberate and what is not intended</a:t>
            </a:r>
          </a:p>
          <a:p>
            <a:endParaRPr lang="en-GB" dirty="0" smtClean="0"/>
          </a:p>
          <a:p>
            <a:r>
              <a:rPr lang="en-GB" dirty="0" smtClean="0"/>
              <a:t>Rely heavily on heuristics determined for the user</a:t>
            </a:r>
          </a:p>
          <a:p>
            <a:endParaRPr lang="en-GB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Parsers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VIKI performs a bottom-up hierarchical parse using empirically-determined heuristics</a:t>
            </a:r>
          </a:p>
          <a:p>
            <a:r>
              <a:rPr lang="en-GB" dirty="0" smtClean="0"/>
              <a:t>Recognition is based on three attributes of visual symbols:</a:t>
            </a:r>
          </a:p>
          <a:p>
            <a:pPr lvl="1"/>
            <a:r>
              <a:rPr lang="en-GB" dirty="0" smtClean="0"/>
              <a:t>position</a:t>
            </a:r>
          </a:p>
          <a:p>
            <a:pPr lvl="1"/>
            <a:r>
              <a:rPr lang="en-GB" dirty="0" smtClean="0"/>
              <a:t>extent </a:t>
            </a:r>
          </a:p>
          <a:p>
            <a:pPr lvl="1"/>
            <a:r>
              <a:rPr lang="en-GB" dirty="0" smtClean="0"/>
              <a:t>object type</a:t>
            </a:r>
          </a:p>
          <a:p>
            <a:endParaRPr lang="en-GB" dirty="0"/>
          </a:p>
          <a:p>
            <a:r>
              <a:rPr lang="en-GB" dirty="0" smtClean="0"/>
              <a:t>The order of structure recognition is: </a:t>
            </a:r>
          </a:p>
          <a:p>
            <a:pPr lvl="1"/>
            <a:r>
              <a:rPr lang="en-GB" dirty="0" smtClean="0"/>
              <a:t>Aggregates based on overlaps</a:t>
            </a:r>
          </a:p>
          <a:p>
            <a:pPr lvl="1"/>
            <a:r>
              <a:rPr lang="en-GB" dirty="0" smtClean="0"/>
              <a:t>Sets based on homogeneity and alignment are found</a:t>
            </a:r>
          </a:p>
          <a:p>
            <a:pPr lvl="1"/>
            <a:r>
              <a:rPr lang="en-GB" dirty="0" smtClean="0"/>
              <a:t>Then composites are located</a:t>
            </a:r>
          </a:p>
          <a:p>
            <a:endParaRPr lang="en-GB" dirty="0" smtClean="0"/>
          </a:p>
          <a:p>
            <a:r>
              <a:rPr lang="en-GB" dirty="0" smtClean="0"/>
              <a:t>Found structures are re-parsed according to the same rules to find higher level structures  </a:t>
            </a:r>
            <a:endParaRPr lang="en-GB" dirty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Parsing in VIKI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982</TotalTime>
  <Words>2104</Words>
  <Application>Microsoft Macintosh PowerPoint</Application>
  <PresentationFormat>On-screen Show (4:3)</PresentationFormat>
  <Paragraphs>389</Paragraphs>
  <Slides>53</Slides>
  <Notes>45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ECS</vt:lpstr>
      <vt:lpstr>MSPhotoEd.3</vt:lpstr>
      <vt:lpstr>COMP3016 Spatial, Temporal and Conceptual Hypermedia</vt:lpstr>
      <vt:lpstr>Beyond Navigation</vt:lpstr>
      <vt:lpstr>Spatial Hypermedia</vt:lpstr>
      <vt:lpstr>What is Spatial Hypermedia?</vt:lpstr>
      <vt:lpstr>What is Spatial Hypermedia?</vt:lpstr>
      <vt:lpstr>Visual Knowledge Builder</vt:lpstr>
      <vt:lpstr>Structure and Spatial Hypertext</vt:lpstr>
      <vt:lpstr>Spatial Parsers</vt:lpstr>
      <vt:lpstr>Structure Parsing in VIKI</vt:lpstr>
      <vt:lpstr>Recognised Structures</vt:lpstr>
      <vt:lpstr>Spatial Hypertext Systems</vt:lpstr>
      <vt:lpstr>Storyspace (www.eastgate.com)</vt:lpstr>
      <vt:lpstr>Websquirrel (www.eastgate.com)</vt:lpstr>
      <vt:lpstr>Tinderbox (www.eastgate.com)</vt:lpstr>
      <vt:lpstr>Cybergeography</vt:lpstr>
      <vt:lpstr>Augmented Reality</vt:lpstr>
      <vt:lpstr>Temporal Hypermedia</vt:lpstr>
      <vt:lpstr>Time Based Hypertext </vt:lpstr>
      <vt:lpstr>Issues</vt:lpstr>
      <vt:lpstr>Microcosm Sound Viewer  (c. 1993) </vt:lpstr>
      <vt:lpstr>Sound Viewer</vt:lpstr>
      <vt:lpstr>Southampton Work on links in Video</vt:lpstr>
      <vt:lpstr>The Amsterdam Hypermedia Model c. 1994 </vt:lpstr>
      <vt:lpstr>The Amsterdam Hypermedia Model</vt:lpstr>
      <vt:lpstr>HyTime </vt:lpstr>
      <vt:lpstr>An Opaque HyTime Link</vt:lpstr>
      <vt:lpstr>MPEG-7 </vt:lpstr>
      <vt:lpstr>MPEG-7</vt:lpstr>
      <vt:lpstr>SMIL</vt:lpstr>
      <vt:lpstr>Conceptual Hypermedia</vt:lpstr>
      <vt:lpstr>Origins: Typed links</vt:lpstr>
      <vt:lpstr>What is Conceptual Hypermedia?</vt:lpstr>
      <vt:lpstr>Defining the ‘O’ word</vt:lpstr>
      <vt:lpstr>Defining the ‘O’ word</vt:lpstr>
      <vt:lpstr>Ontology in Computer Science</vt:lpstr>
      <vt:lpstr>What is Ontological Hypermedia?</vt:lpstr>
      <vt:lpstr>Conceptual Open Hypermedia</vt:lpstr>
      <vt:lpstr>COHSE</vt:lpstr>
      <vt:lpstr>Ontology-derived Links</vt:lpstr>
      <vt:lpstr>PowerPoint Presentation</vt:lpstr>
      <vt:lpstr>What about the Semantic Web?</vt:lpstr>
      <vt:lpstr>PowerPoint Presentation</vt:lpstr>
      <vt:lpstr>What is the Semantic Web?</vt:lpstr>
      <vt:lpstr>What’s Wrong with Google?</vt:lpstr>
      <vt:lpstr>Principle Formats</vt:lpstr>
      <vt:lpstr>Resource Description Framework</vt:lpstr>
      <vt:lpstr>Case Study CS AKTive Space</vt:lpstr>
      <vt:lpstr>CS AKTive Space Data Sources</vt:lpstr>
      <vt:lpstr>PowerPoint Presentation</vt:lpstr>
      <vt:lpstr>CS AKTive Space Research Issues</vt:lpstr>
      <vt:lpstr>Linked Data</vt:lpstr>
      <vt:lpstr>Linked Data</vt:lpstr>
      <vt:lpstr>Some Issues for the Semantic Web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Spatial Hypertext Model and Temporal Hypertext</dc:title>
  <dc:creator>Hugh Davis</dc:creator>
  <cp:lastModifiedBy>Nick Gibbins</cp:lastModifiedBy>
  <cp:revision>16</cp:revision>
  <dcterms:created xsi:type="dcterms:W3CDTF">2009-11-19T17:09:48Z</dcterms:created>
  <dcterms:modified xsi:type="dcterms:W3CDTF">2010-11-11T18:49:31Z</dcterms:modified>
</cp:coreProperties>
</file>