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7" r:id="rId4"/>
  </p:sldMasterIdLst>
  <p:notesMasterIdLst>
    <p:notesMasterId r:id="rId59"/>
  </p:notesMasterIdLst>
  <p:handoutMasterIdLst>
    <p:handoutMasterId r:id="rId60"/>
  </p:handoutMasterIdLst>
  <p:sldIdLst>
    <p:sldId id="256" r:id="rId5"/>
    <p:sldId id="288" r:id="rId6"/>
    <p:sldId id="304" r:id="rId7"/>
    <p:sldId id="265" r:id="rId8"/>
    <p:sldId id="283" r:id="rId9"/>
    <p:sldId id="281" r:id="rId10"/>
    <p:sldId id="261" r:id="rId11"/>
    <p:sldId id="284" r:id="rId12"/>
    <p:sldId id="285" r:id="rId13"/>
    <p:sldId id="282" r:id="rId14"/>
    <p:sldId id="259" r:id="rId15"/>
    <p:sldId id="266" r:id="rId16"/>
    <p:sldId id="276" r:id="rId17"/>
    <p:sldId id="270" r:id="rId18"/>
    <p:sldId id="275" r:id="rId19"/>
    <p:sldId id="267" r:id="rId20"/>
    <p:sldId id="271" r:id="rId21"/>
    <p:sldId id="272" r:id="rId22"/>
    <p:sldId id="273" r:id="rId23"/>
    <p:sldId id="268" r:id="rId24"/>
    <p:sldId id="274" r:id="rId25"/>
    <p:sldId id="269" r:id="rId26"/>
    <p:sldId id="318" r:id="rId27"/>
    <p:sldId id="280" r:id="rId28"/>
    <p:sldId id="262" r:id="rId29"/>
    <p:sldId id="316" r:id="rId30"/>
    <p:sldId id="260" r:id="rId31"/>
    <p:sldId id="286" r:id="rId32"/>
    <p:sldId id="315" r:id="rId33"/>
    <p:sldId id="263" r:id="rId34"/>
    <p:sldId id="293" r:id="rId35"/>
    <p:sldId id="313" r:id="rId36"/>
    <p:sldId id="290" r:id="rId37"/>
    <p:sldId id="292" r:id="rId38"/>
    <p:sldId id="291" r:id="rId39"/>
    <p:sldId id="294" r:id="rId40"/>
    <p:sldId id="295" r:id="rId41"/>
    <p:sldId id="298" r:id="rId42"/>
    <p:sldId id="299" r:id="rId43"/>
    <p:sldId id="300" r:id="rId44"/>
    <p:sldId id="301" r:id="rId45"/>
    <p:sldId id="302" r:id="rId46"/>
    <p:sldId id="306" r:id="rId47"/>
    <p:sldId id="307" r:id="rId48"/>
    <p:sldId id="308" r:id="rId49"/>
    <p:sldId id="303" r:id="rId50"/>
    <p:sldId id="305" r:id="rId51"/>
    <p:sldId id="297" r:id="rId52"/>
    <p:sldId id="311" r:id="rId53"/>
    <p:sldId id="312" r:id="rId54"/>
    <p:sldId id="310" r:id="rId55"/>
    <p:sldId id="309" r:id="rId56"/>
    <p:sldId id="317" r:id="rId57"/>
    <p:sldId id="29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30" autoAdjust="0"/>
  </p:normalViewPr>
  <p:slideViewPr>
    <p:cSldViewPr snapToGrid="0" snapToObjects="1" showGuides="1">
      <p:cViewPr varScale="1">
        <p:scale>
          <a:sx n="48" d="100"/>
          <a:sy n="48" d="100"/>
        </p:scale>
        <p:origin x="-752" y="-104"/>
      </p:cViewPr>
      <p:guideLst>
        <p:guide orient="horz" pos="1792"/>
        <p:guide pos="288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notesMaster" Target="notesMasters/notesMaster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6030F-3C1B-4340-8A5F-EAECC0CF5C90}" type="datetimeFigureOut">
              <a:rPr lang="en-US" smtClean="0"/>
              <a:t>08/03/17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9E4D1A-5BB0-2F48-A6E6-4B5482D90E07}" type="slidenum">
              <a:rPr lang="en-US" smtClean="0"/>
              <a:t>‹#›</a:t>
            </a:fld>
            <a:endParaRPr lang="en-US"/>
          </a:p>
        </p:txBody>
      </p:sp>
    </p:spTree>
    <p:extLst>
      <p:ext uri="{BB962C8B-B14F-4D97-AF65-F5344CB8AC3E}">
        <p14:creationId xmlns:p14="http://schemas.microsoft.com/office/powerpoint/2010/main" val="2987867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A5B90-36A3-F54B-94F9-53E0BEE49EA5}" type="datetimeFigureOut">
              <a:rPr lang="en-US" smtClean="0"/>
              <a:t>08/03/17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F3535-DE29-D240-8494-1B1F75151347}" type="slidenum">
              <a:rPr lang="en-US" smtClean="0"/>
              <a:t>‹#›</a:t>
            </a:fld>
            <a:endParaRPr lang="en-US"/>
          </a:p>
        </p:txBody>
      </p:sp>
    </p:spTree>
    <p:extLst>
      <p:ext uri="{BB962C8B-B14F-4D97-AF65-F5344CB8AC3E}">
        <p14:creationId xmlns:p14="http://schemas.microsoft.com/office/powerpoint/2010/main" val="2127568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endParaRPr lang="en-US" dirty="0"/>
          </a:p>
        </p:txBody>
      </p:sp>
      <p:sp>
        <p:nvSpPr>
          <p:cNvPr id="4" name="Slide Number Placeholder 3"/>
          <p:cNvSpPr>
            <a:spLocks noGrp="1"/>
          </p:cNvSpPr>
          <p:nvPr>
            <p:ph type="sldNum" sz="quarter" idx="10"/>
          </p:nvPr>
        </p:nvSpPr>
        <p:spPr/>
        <p:txBody>
          <a:bodyPr/>
          <a:lstStyle/>
          <a:p>
            <a:fld id="{294F3535-DE29-D240-8494-1B1F75151347}" type="slidenum">
              <a:rPr lang="en-US" smtClean="0"/>
              <a:t>18</a:t>
            </a:fld>
            <a:endParaRPr lang="en-US"/>
          </a:p>
        </p:txBody>
      </p:sp>
    </p:spTree>
    <p:extLst>
      <p:ext uri="{BB962C8B-B14F-4D97-AF65-F5344CB8AC3E}">
        <p14:creationId xmlns:p14="http://schemas.microsoft.com/office/powerpoint/2010/main" val="625805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F3535-DE29-D240-8494-1B1F75151347}" type="slidenum">
              <a:rPr lang="en-US" smtClean="0"/>
              <a:t>47</a:t>
            </a:fld>
            <a:endParaRPr lang="en-US"/>
          </a:p>
        </p:txBody>
      </p:sp>
    </p:spTree>
    <p:extLst>
      <p:ext uri="{BB962C8B-B14F-4D97-AF65-F5344CB8AC3E}">
        <p14:creationId xmlns:p14="http://schemas.microsoft.com/office/powerpoint/2010/main" val="253263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1880 US</a:t>
            </a:r>
            <a:r>
              <a:rPr lang="en-US" baseline="0" dirty="0" smtClean="0"/>
              <a:t> Census took 7 years to tabulate</a:t>
            </a:r>
          </a:p>
          <a:p>
            <a:r>
              <a:rPr lang="en-US" baseline="0" dirty="0" smtClean="0"/>
              <a:t>Given rate of population growth, it was estimated that the 1890 US Census would take 13 years, based on existing methods</a:t>
            </a:r>
          </a:p>
          <a:p>
            <a:endParaRPr lang="en-US" dirty="0"/>
          </a:p>
        </p:txBody>
      </p:sp>
      <p:sp>
        <p:nvSpPr>
          <p:cNvPr id="4" name="Slide Number Placeholder 3"/>
          <p:cNvSpPr>
            <a:spLocks noGrp="1"/>
          </p:cNvSpPr>
          <p:nvPr>
            <p:ph type="sldNum" sz="quarter" idx="10"/>
          </p:nvPr>
        </p:nvSpPr>
        <p:spPr/>
        <p:txBody>
          <a:bodyPr/>
          <a:lstStyle/>
          <a:p>
            <a:fld id="{294F3535-DE29-D240-8494-1B1F75151347}"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Towers of Hanoi</a:t>
            </a:r>
            <a:endParaRPr lang="en-US" dirty="0"/>
          </a:p>
        </p:txBody>
      </p:sp>
      <p:sp>
        <p:nvSpPr>
          <p:cNvPr id="4" name="Slide Number Placeholder 3"/>
          <p:cNvSpPr>
            <a:spLocks noGrp="1"/>
          </p:cNvSpPr>
          <p:nvPr>
            <p:ph type="sldNum" sz="quarter" idx="10"/>
          </p:nvPr>
        </p:nvSpPr>
        <p:spPr/>
        <p:txBody>
          <a:bodyPr/>
          <a:lstStyle/>
          <a:p>
            <a:fld id="{294F3535-DE29-D240-8494-1B1F75151347}" type="slidenum">
              <a:rPr lang="en-US" smtClean="0"/>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a problem has a finite set of inputs, it will always admit a solution</a:t>
            </a:r>
          </a:p>
          <a:p>
            <a:endParaRPr lang="en-US" dirty="0" smtClean="0"/>
          </a:p>
          <a:p>
            <a:r>
              <a:rPr lang="en-US" dirty="0" smtClean="0"/>
              <a:t>Finite problem – hard-wired</a:t>
            </a:r>
            <a:r>
              <a:rPr lang="en-US" baseline="0" dirty="0" smtClean="0"/>
              <a:t> set of inputs and outputs</a:t>
            </a:r>
            <a:endParaRPr lang="en-US" dirty="0"/>
          </a:p>
        </p:txBody>
      </p:sp>
      <p:sp>
        <p:nvSpPr>
          <p:cNvPr id="4" name="Slide Number Placeholder 3"/>
          <p:cNvSpPr>
            <a:spLocks noGrp="1"/>
          </p:cNvSpPr>
          <p:nvPr>
            <p:ph type="sldNum" sz="quarter" idx="10"/>
          </p:nvPr>
        </p:nvSpPr>
        <p:spPr/>
        <p:txBody>
          <a:bodyPr/>
          <a:lstStyle/>
          <a:p>
            <a:fld id="{294F3535-DE29-D240-8494-1B1F75151347}" type="slidenum">
              <a:rPr lang="en-US" smtClean="0"/>
              <a:t>36</a:t>
            </a:fld>
            <a:endParaRPr lang="en-US"/>
          </a:p>
        </p:txBody>
      </p:sp>
    </p:spTree>
    <p:extLst>
      <p:ext uri="{BB962C8B-B14F-4D97-AF65-F5344CB8AC3E}">
        <p14:creationId xmlns:p14="http://schemas.microsoft.com/office/powerpoint/2010/main" val="200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Halts for positive odd x.</a:t>
            </a:r>
            <a:endParaRPr lang="en-US" dirty="0"/>
          </a:p>
        </p:txBody>
      </p:sp>
      <p:sp>
        <p:nvSpPr>
          <p:cNvPr id="4" name="Slide Number Placeholder 3"/>
          <p:cNvSpPr>
            <a:spLocks noGrp="1"/>
          </p:cNvSpPr>
          <p:nvPr>
            <p:ph type="sldNum" sz="quarter" idx="10"/>
          </p:nvPr>
        </p:nvSpPr>
        <p:spPr/>
        <p:txBody>
          <a:bodyPr/>
          <a:lstStyle/>
          <a:p>
            <a:fld id="{294F3535-DE29-D240-8494-1B1F75151347}" type="slidenum">
              <a:rPr lang="en-US" smtClean="0"/>
              <a:t>39</a:t>
            </a:fld>
            <a:endParaRPr lang="en-US"/>
          </a:p>
        </p:txBody>
      </p:sp>
    </p:spTree>
    <p:extLst>
      <p:ext uri="{BB962C8B-B14F-4D97-AF65-F5344CB8AC3E}">
        <p14:creationId xmlns:p14="http://schemas.microsoft.com/office/powerpoint/2010/main" val="298102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Seems</a:t>
            </a:r>
            <a:r>
              <a:rPr lang="en-US" baseline="0" dirty="0" smtClean="0"/>
              <a:t> to terminate for all positive x, but has not been proved.</a:t>
            </a:r>
            <a:endParaRPr lang="en-US" dirty="0"/>
          </a:p>
        </p:txBody>
      </p:sp>
      <p:sp>
        <p:nvSpPr>
          <p:cNvPr id="4" name="Slide Number Placeholder 3"/>
          <p:cNvSpPr>
            <a:spLocks noGrp="1"/>
          </p:cNvSpPr>
          <p:nvPr>
            <p:ph type="sldNum" sz="quarter" idx="10"/>
          </p:nvPr>
        </p:nvSpPr>
        <p:spPr/>
        <p:txBody>
          <a:bodyPr/>
          <a:lstStyle/>
          <a:p>
            <a:fld id="{294F3535-DE29-D240-8494-1B1F75151347}" type="slidenum">
              <a:rPr lang="en-US" smtClean="0"/>
              <a:t>40</a:t>
            </a:fld>
            <a:endParaRPr lang="en-US"/>
          </a:p>
        </p:txBody>
      </p:sp>
    </p:spTree>
    <p:extLst>
      <p:ext uri="{BB962C8B-B14F-4D97-AF65-F5344CB8AC3E}">
        <p14:creationId xmlns:p14="http://schemas.microsoft.com/office/powerpoint/2010/main" val="366786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entscheidungsproblem</a:t>
            </a:r>
            <a:r>
              <a:rPr lang="en-US" sz="1200" dirty="0" smtClean="0"/>
              <a:t>  = decision</a:t>
            </a:r>
            <a:r>
              <a:rPr lang="en-US" sz="1200" baseline="0" dirty="0" smtClean="0"/>
              <a:t> problem</a:t>
            </a:r>
            <a:endParaRPr lang="en-US" dirty="0"/>
          </a:p>
        </p:txBody>
      </p:sp>
      <p:sp>
        <p:nvSpPr>
          <p:cNvPr id="4" name="Slide Number Placeholder 3"/>
          <p:cNvSpPr>
            <a:spLocks noGrp="1"/>
          </p:cNvSpPr>
          <p:nvPr>
            <p:ph type="sldNum" sz="quarter" idx="10"/>
          </p:nvPr>
        </p:nvSpPr>
        <p:spPr/>
        <p:txBody>
          <a:bodyPr/>
          <a:lstStyle/>
          <a:p>
            <a:fld id="{294F3535-DE29-D240-8494-1B1F75151347}" type="slidenum">
              <a:rPr lang="en-US" smtClean="0"/>
              <a:t>44</a:t>
            </a:fld>
            <a:endParaRPr lang="en-US"/>
          </a:p>
        </p:txBody>
      </p:sp>
    </p:spTree>
    <p:extLst>
      <p:ext uri="{BB962C8B-B14F-4D97-AF65-F5344CB8AC3E}">
        <p14:creationId xmlns:p14="http://schemas.microsoft.com/office/powerpoint/2010/main" val="297968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i="0" dirty="0" err="1" smtClean="0"/>
              <a:t>Godel‘s</a:t>
            </a:r>
            <a:r>
              <a:rPr lang="de-DE" i="0" dirty="0" smtClean="0"/>
              <a:t> </a:t>
            </a:r>
            <a:r>
              <a:rPr lang="de-DE" i="0" dirty="0" err="1" smtClean="0"/>
              <a:t>Incompleteness</a:t>
            </a:r>
            <a:r>
              <a:rPr lang="de-DE" i="0" baseline="0" dirty="0" smtClean="0"/>
              <a:t> Theorems: </a:t>
            </a:r>
            <a:r>
              <a:rPr lang="de-DE" i="0" baseline="0" dirty="0" err="1" smtClean="0"/>
              <a:t>the</a:t>
            </a:r>
            <a:r>
              <a:rPr lang="de-DE" i="0" baseline="0" dirty="0" smtClean="0"/>
              <a:t> </a:t>
            </a:r>
            <a:r>
              <a:rPr lang="de-DE" i="0" dirty="0" err="1" smtClean="0"/>
              <a:t>entscheidungsproblem</a:t>
            </a:r>
            <a:r>
              <a:rPr lang="de-DE" i="0" dirty="0" smtClean="0"/>
              <a:t> </a:t>
            </a:r>
            <a:r>
              <a:rPr lang="de-DE" i="0" dirty="0" err="1" smtClean="0"/>
              <a:t>is</a:t>
            </a:r>
            <a:r>
              <a:rPr lang="de-DE" i="0" dirty="0" smtClean="0"/>
              <a:t> </a:t>
            </a:r>
            <a:r>
              <a:rPr lang="de-DE" i="0" dirty="0" err="1" smtClean="0"/>
              <a:t>unsolvable</a:t>
            </a:r>
            <a:endParaRPr lang="en-US" i="0" dirty="0"/>
          </a:p>
        </p:txBody>
      </p:sp>
      <p:sp>
        <p:nvSpPr>
          <p:cNvPr id="4" name="Slide Number Placeholder 3"/>
          <p:cNvSpPr>
            <a:spLocks noGrp="1"/>
          </p:cNvSpPr>
          <p:nvPr>
            <p:ph type="sldNum" sz="quarter" idx="10"/>
          </p:nvPr>
        </p:nvSpPr>
        <p:spPr/>
        <p:txBody>
          <a:bodyPr/>
          <a:lstStyle/>
          <a:p>
            <a:fld id="{294F3535-DE29-D240-8494-1B1F75151347}" type="slidenum">
              <a:rPr lang="en-US" smtClean="0"/>
              <a:t>45</a:t>
            </a:fld>
            <a:endParaRPr lang="en-US"/>
          </a:p>
        </p:txBody>
      </p:sp>
    </p:spTree>
    <p:extLst>
      <p:ext uri="{BB962C8B-B14F-4D97-AF65-F5344CB8AC3E}">
        <p14:creationId xmlns:p14="http://schemas.microsoft.com/office/powerpoint/2010/main" val="365183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Computable</a:t>
            </a:r>
            <a:r>
              <a:rPr lang="en-US" baseline="0" dirty="0" smtClean="0"/>
              <a:t> problem: a problem for which there is an effective method</a:t>
            </a:r>
          </a:p>
          <a:p>
            <a:endParaRPr lang="en-US" baseline="0" dirty="0" smtClean="0"/>
          </a:p>
          <a:p>
            <a:r>
              <a:rPr lang="en-US" baseline="0" dirty="0" smtClean="0"/>
              <a:t>Church defined the lambda calculus</a:t>
            </a:r>
          </a:p>
          <a:p>
            <a:r>
              <a:rPr lang="en-US" baseline="0" dirty="0" smtClean="0"/>
              <a:t>Turing defined Turing machines</a:t>
            </a:r>
          </a:p>
        </p:txBody>
      </p:sp>
      <p:sp>
        <p:nvSpPr>
          <p:cNvPr id="4" name="Slide Number Placeholder 3"/>
          <p:cNvSpPr>
            <a:spLocks noGrp="1"/>
          </p:cNvSpPr>
          <p:nvPr>
            <p:ph type="sldNum" sz="quarter" idx="10"/>
          </p:nvPr>
        </p:nvSpPr>
        <p:spPr/>
        <p:txBody>
          <a:bodyPr/>
          <a:lstStyle/>
          <a:p>
            <a:fld id="{294F3535-DE29-D240-8494-1B1F75151347}" type="slidenum">
              <a:rPr lang="en-US" smtClean="0"/>
              <a:t>46</a:t>
            </a:fld>
            <a:endParaRPr lang="en-US"/>
          </a:p>
        </p:txBody>
      </p:sp>
    </p:spTree>
    <p:extLst>
      <p:ext uri="{BB962C8B-B14F-4D97-AF65-F5344CB8AC3E}">
        <p14:creationId xmlns:p14="http://schemas.microsoft.com/office/powerpoint/2010/main" val="287500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pic>
        <p:nvPicPr>
          <p:cNvPr id="4" name="Picture 1038" descr="electronics"/>
          <p:cNvPicPr>
            <a:picLocks noChangeAspect="1" noChangeArrowheads="1"/>
          </p:cNvPicPr>
          <p:nvPr/>
        </p:nvPicPr>
        <p:blipFill>
          <a:blip r:embed="rId2"/>
          <a:srcRect/>
          <a:stretch>
            <a:fillRect/>
          </a:stretch>
        </p:blipFill>
        <p:spPr bwMode="auto">
          <a:xfrm>
            <a:off x="6011863" y="381000"/>
            <a:ext cx="2771775" cy="1103313"/>
          </a:xfrm>
          <a:prstGeom prst="rect">
            <a:avLst/>
          </a:prstGeom>
          <a:noFill/>
          <a:ln w="9525">
            <a:noFill/>
            <a:miter lim="800000"/>
            <a:headEnd/>
            <a:tailEnd/>
          </a:ln>
        </p:spPr>
      </p:pic>
      <p:sp>
        <p:nvSpPr>
          <p:cNvPr id="10242" name="Rectangle 1026"/>
          <p:cNvSpPr>
            <a:spLocks noGrp="1" noChangeArrowheads="1"/>
          </p:cNvSpPr>
          <p:nvPr>
            <p:ph type="ctrTitle"/>
          </p:nvPr>
        </p:nvSpPr>
        <p:spPr>
          <a:xfrm>
            <a:off x="228600" y="1700213"/>
            <a:ext cx="8686800" cy="2160587"/>
          </a:xfrm>
        </p:spPr>
        <p:txBody>
          <a:bodyPr lIns="91440"/>
          <a:lstStyle>
            <a:lvl1pPr>
              <a:defRPr sz="48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228600" y="3933825"/>
            <a:ext cx="8686800" cy="1752600"/>
          </a:xfrm>
        </p:spPr>
        <p:txBody>
          <a:bodyPr lIns="91440"/>
          <a:lstStyle>
            <a:lvl1pPr marL="0" indent="0">
              <a:buFontTx/>
              <a:buNone/>
              <a:defRPr sz="2400">
                <a:solidFill>
                  <a:schemeClr val="accent1"/>
                </a:solidFill>
              </a:defRPr>
            </a:lvl1pPr>
          </a:lstStyle>
          <a:p>
            <a:r>
              <a:rPr lang="en-GB" smtClean="0"/>
              <a:t>Click to edit Master subtitle style</a:t>
            </a:r>
            <a:endParaRPr lang="en-GB" dirty="0"/>
          </a:p>
        </p:txBody>
      </p:sp>
      <p:sp>
        <p:nvSpPr>
          <p:cNvPr id="5" name="Rectangle 1030"/>
          <p:cNvSpPr>
            <a:spLocks noGrp="1" noChangeArrowheads="1"/>
          </p:cNvSpPr>
          <p:nvPr>
            <p:ph type="sldNum" sz="quarter" idx="10"/>
          </p:nvPr>
        </p:nvSpPr>
        <p:spPr>
          <a:xfrm>
            <a:off x="6781800" y="6324600"/>
            <a:ext cx="2133600" cy="304800"/>
          </a:xfrm>
        </p:spPr>
        <p:txBody>
          <a:bodyPr rIns="91440"/>
          <a:lstStyle>
            <a:lvl1pPr>
              <a:defRPr>
                <a:solidFill>
                  <a:schemeClr val="bg1"/>
                </a:solidFill>
                <a:latin typeface="Georgia"/>
                <a:cs typeface="Georgia"/>
              </a:defRPr>
            </a:lvl1pPr>
          </a:lstStyle>
          <a:p>
            <a:fld id="{55FB2457-2E2D-4740-AE5F-7410EB52E4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sp>
        <p:nvSpPr>
          <p:cNvPr id="7"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15888"/>
            <a:ext cx="2178050" cy="53403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7950" y="115888"/>
            <a:ext cx="6381750" cy="53403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341438"/>
            <a:ext cx="8382000" cy="4830762"/>
          </a:xfrm>
        </p:spPr>
        <p:txBody>
          <a:bodyPr/>
          <a:lstStyle/>
          <a:p>
            <a:pPr lvl="0"/>
            <a:r>
              <a:rPr lang="en-GB" noProof="0" smtClean="0"/>
              <a:t>Click icon to add table</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sp>
        <p:nvSpPr>
          <p:cNvPr id="7"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pic>
        <p:nvPicPr>
          <p:cNvPr id="8" name="Picture 11" descr="electronics"/>
          <p:cNvPicPr>
            <a:picLocks noChangeAspect="1" noChangeArrowheads="1"/>
          </p:cNvPicPr>
          <p:nvPr/>
        </p:nvPicPr>
        <p:blipFill>
          <a:blip r:embed="rId2"/>
          <a:srcRect/>
          <a:stretch>
            <a:fillRect/>
          </a:stretch>
        </p:blipFill>
        <p:spPr bwMode="auto">
          <a:xfrm>
            <a:off x="6748462" y="260350"/>
            <a:ext cx="2166938" cy="8636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smtClean="0"/>
              <a:t>Click to edit Master subtitle style</a:t>
            </a:r>
            <a:endParaRPr lang="en-GB" dirty="0"/>
          </a:p>
        </p:txBody>
      </p:sp>
      <p:pic>
        <p:nvPicPr>
          <p:cNvPr id="5"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smtClean="0"/>
              <a:t>Click to edit Master title style</a:t>
            </a:r>
            <a:endParaRPr lang="en-US" dirty="0"/>
          </a:p>
        </p:txBody>
      </p:sp>
      <p:sp>
        <p:nvSpPr>
          <p:cNvPr id="10" name="Date Placeholder 9"/>
          <p:cNvSpPr>
            <a:spLocks noGrp="1"/>
          </p:cNvSpPr>
          <p:nvPr>
            <p:ph type="dt" sz="half" idx="10"/>
          </p:nvPr>
        </p:nvSpPr>
        <p:spPr/>
        <p:txBody>
          <a:bodyPr/>
          <a:lstStyle/>
          <a:p>
            <a:fld id="{BA6E0C5E-C44A-484C-B720-68F39EC00483}" type="datetimeFigureOut">
              <a:rPr lang="en-US" smtClean="0"/>
              <a:pPr/>
              <a:t>08/03/17</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55FB2457-2E2D-4740-AE5F-7410EB52E425}" type="slidenum">
              <a:rPr lang="en-US" smtClean="0"/>
              <a:pPr/>
              <a:t>‹#›</a:t>
            </a:fld>
            <a:endParaRPr lang="en-US"/>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smtClean="0"/>
              <a:t>Click to edit Master title style</a:t>
            </a:r>
            <a:endParaRPr lang="en-US" dirty="0"/>
          </a:p>
        </p:txBody>
      </p:sp>
      <p:pic>
        <p:nvPicPr>
          <p:cNvPr id="9"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fld id="{BA6E0C5E-C44A-484C-B720-68F39EC00483}" type="datetimeFigureOut">
              <a:rPr lang="en-US" smtClean="0"/>
              <a:pPr/>
              <a:t>08/03/17</a:t>
            </a:fld>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3" name="Date Placeholder 12"/>
          <p:cNvSpPr>
            <a:spLocks noGrp="1"/>
          </p:cNvSpPr>
          <p:nvPr>
            <p:ph type="dt" sz="half" idx="10"/>
          </p:nvPr>
        </p:nvSpPr>
        <p:spPr/>
        <p:txBody>
          <a:bodyPr/>
          <a:lstStyle/>
          <a:p>
            <a:fld id="{BA6E0C5E-C44A-484C-B720-68F39EC00483}" type="datetimeFigureOut">
              <a:rPr lang="en-US" smtClean="0"/>
              <a:pPr/>
              <a:t>08/03/17</a:t>
            </a:fld>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smtClean="0"/>
              <a:t>Click icon to add table</a:t>
            </a:r>
            <a:endParaRPr lang="en-US" noProof="0" dirty="0" smtClean="0"/>
          </a:p>
        </p:txBody>
      </p:sp>
      <p:pic>
        <p:nvPicPr>
          <p:cNvPr id="9"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fld id="{BA6E0C5E-C44A-484C-B720-68F39EC00483}" type="datetimeFigureOut">
              <a:rPr lang="en-US" smtClean="0"/>
              <a:pPr/>
              <a:t>08/03/17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0000" indent="-270000">
              <a:buFont typeface="Arial"/>
              <a:buChar char="•"/>
              <a:defRPr/>
            </a:lvl1pPr>
            <a:lvl2pPr marL="540000" indent="-270000">
              <a:buFont typeface="Arial"/>
              <a:buChar char="•"/>
              <a:defRPr sz="2000"/>
            </a:lvl2pPr>
            <a:lvl3pPr marL="810000" indent="-270000">
              <a:buFont typeface="Arial"/>
              <a:buChar char="•"/>
              <a:defRPr sz="2000"/>
            </a:lvl3pPr>
            <a:lvl4pPr marL="1080000" indent="-270000">
              <a:buFont typeface="Arial"/>
              <a:buChar char="•"/>
              <a:defRPr sz="2000"/>
            </a:lvl4pPr>
            <a:lvl5pPr marL="1350000" indent="-270000">
              <a:buFont typeface="Arial"/>
              <a:buChar char="•"/>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pic>
        <p:nvPicPr>
          <p:cNvPr id="7" name="Picture 11" descr="electronics"/>
          <p:cNvPicPr>
            <a:picLocks noChangeAspect="1" noChangeArrowheads="1"/>
          </p:cNvPicPr>
          <p:nvPr/>
        </p:nvPicPr>
        <p:blipFill>
          <a:blip r:embed="rId2"/>
          <a:srcRect/>
          <a:stretch>
            <a:fillRect/>
          </a:stretch>
        </p:blipFill>
        <p:spPr bwMode="auto">
          <a:xfrm>
            <a:off x="6748462" y="260350"/>
            <a:ext cx="2166938" cy="863600"/>
          </a:xfrm>
          <a:prstGeom prst="rect">
            <a:avLst/>
          </a:prstGeom>
          <a:noFill/>
          <a:ln w="9525">
            <a:noFill/>
            <a:miter lim="800000"/>
            <a:headEnd/>
            <a:tailEnd/>
          </a:ln>
        </p:spPr>
      </p:pic>
      <p:sp>
        <p:nvSpPr>
          <p:cNvPr id="9"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6" name="Date Placeholder 5"/>
          <p:cNvSpPr>
            <a:spLocks noGrp="1"/>
          </p:cNvSpPr>
          <p:nvPr>
            <p:ph type="dt" sz="half" idx="10"/>
          </p:nvPr>
        </p:nvSpPr>
        <p:spPr/>
        <p:txBody>
          <a:bodyPr/>
          <a:lstStyle/>
          <a:p>
            <a:fld id="{BA6E0C5E-C44A-484C-B720-68F39EC00483}" type="datetimeFigureOut">
              <a:rPr lang="en-US" smtClean="0"/>
              <a:pPr/>
              <a:t>08/03/17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228600" y="1700213"/>
            <a:ext cx="8686800" cy="2160587"/>
          </a:xfrm>
        </p:spPr>
        <p:txBody>
          <a:bodyPr lIns="91440"/>
          <a:lstStyle>
            <a:lvl1pPr>
              <a:defRPr sz="48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228600" y="3933825"/>
            <a:ext cx="8686800" cy="1752600"/>
          </a:xfrm>
        </p:spPr>
        <p:txBody>
          <a:bodyPr lIns="91440"/>
          <a:lstStyle>
            <a:lvl1pPr marL="0" indent="0">
              <a:buFontTx/>
              <a:buNone/>
              <a:defRPr sz="2400">
                <a:solidFill>
                  <a:schemeClr val="accent1"/>
                </a:solidFill>
              </a:defRPr>
            </a:lvl1pPr>
          </a:lstStyle>
          <a:p>
            <a:r>
              <a:rPr lang="en-GB" smtClean="0"/>
              <a:t>Click to edit Master subtitle style</a:t>
            </a:r>
            <a:endParaRPr lang="en-GB" dirty="0"/>
          </a:p>
        </p:txBody>
      </p:sp>
      <p:sp>
        <p:nvSpPr>
          <p:cNvPr id="5" name="Rectangle 1030"/>
          <p:cNvSpPr>
            <a:spLocks noGrp="1" noChangeArrowheads="1"/>
          </p:cNvSpPr>
          <p:nvPr>
            <p:ph type="sldNum" sz="quarter" idx="10"/>
          </p:nvPr>
        </p:nvSpPr>
        <p:spPr>
          <a:xfrm>
            <a:off x="6781800" y="6324600"/>
            <a:ext cx="2133600" cy="304800"/>
          </a:xfrm>
        </p:spPr>
        <p:txBody>
          <a:bodyPr rIns="91440"/>
          <a:lstStyle>
            <a:lvl1pPr>
              <a:defRPr>
                <a:solidFill>
                  <a:schemeClr val="bg1"/>
                </a:solidFill>
                <a:latin typeface="Georgia"/>
                <a:cs typeface="Georgia"/>
              </a:defRPr>
            </a:lvl1pPr>
          </a:lstStyle>
          <a:p>
            <a:fld id="{55FB2457-2E2D-4740-AE5F-7410EB52E42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406900"/>
            <a:ext cx="8686799" cy="1362075"/>
          </a:xfrm>
        </p:spPr>
        <p:txBody>
          <a:bodyPr/>
          <a:lstStyle>
            <a:lvl1pPr algn="l">
              <a:defRPr sz="4800" b="0" i="0" cap="none">
                <a:solidFill>
                  <a:schemeClr val="bg1"/>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228600" y="2906713"/>
            <a:ext cx="86867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fld id="{BA6E0C5E-C44A-484C-B720-68F39EC00483}" type="datetimeFigureOut">
              <a:rPr lang="en-US" smtClean="0"/>
              <a:pPr/>
              <a:t>08/03/17</a:t>
            </a:fld>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fld id="{55FB2457-2E2D-4740-AE5F-7410EB52E42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smtClean="0"/>
              <a:t>Click to edit Master subtitle style</a:t>
            </a:r>
            <a:endParaRPr lang="en-GB" dirty="0"/>
          </a:p>
        </p:txBody>
      </p:sp>
      <p:pic>
        <p:nvPicPr>
          <p:cNvPr id="5"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smtClean="0"/>
              <a:t>Click to edit Master title style</a:t>
            </a:r>
            <a:endParaRPr lang="en-US" dirty="0"/>
          </a:p>
        </p:txBody>
      </p:sp>
      <p:sp>
        <p:nvSpPr>
          <p:cNvPr id="10" name="Date Placeholder 9"/>
          <p:cNvSpPr>
            <a:spLocks noGrp="1"/>
          </p:cNvSpPr>
          <p:nvPr>
            <p:ph type="dt" sz="half" idx="10"/>
          </p:nvPr>
        </p:nvSpPr>
        <p:spPr/>
        <p:txBody>
          <a:bodyPr/>
          <a:lstStyle/>
          <a:p>
            <a:fld id="{BA6E0C5E-C44A-484C-B720-68F39EC00483}" type="datetimeFigureOut">
              <a:rPr lang="en-US" smtClean="0"/>
              <a:pPr/>
              <a:t>08/03/17</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55FB2457-2E2D-4740-AE5F-7410EB52E425}" type="slidenum">
              <a:rPr lang="en-US" smtClean="0"/>
              <a:pPr/>
              <a:t>‹#›</a:t>
            </a:fld>
            <a:endParaRPr lang="en-US"/>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smtClean="0"/>
              <a:t>Click to edit Master title style</a:t>
            </a:r>
            <a:endParaRPr lang="en-US" dirty="0"/>
          </a:p>
        </p:txBody>
      </p:sp>
      <p:pic>
        <p:nvPicPr>
          <p:cNvPr id="9"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fld id="{BA6E0C5E-C44A-484C-B720-68F39EC00483}" type="datetimeFigureOut">
              <a:rPr lang="en-US" smtClean="0"/>
              <a:pPr/>
              <a:t>08/03/17</a:t>
            </a:fld>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3" name="Date Placeholder 12"/>
          <p:cNvSpPr>
            <a:spLocks noGrp="1"/>
          </p:cNvSpPr>
          <p:nvPr>
            <p:ph type="dt" sz="half" idx="10"/>
          </p:nvPr>
        </p:nvSpPr>
        <p:spPr/>
        <p:txBody>
          <a:bodyPr/>
          <a:lstStyle/>
          <a:p>
            <a:fld id="{BA6E0C5E-C44A-484C-B720-68F39EC00483}" type="datetimeFigureOut">
              <a:rPr lang="en-US" smtClean="0"/>
              <a:pPr/>
              <a:t>08/03/17</a:t>
            </a:fld>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406900"/>
            <a:ext cx="8686799" cy="1362075"/>
          </a:xfrm>
        </p:spPr>
        <p:txBody>
          <a:bodyPr/>
          <a:lstStyle>
            <a:lvl1pPr algn="l">
              <a:defRPr sz="4800" b="0" i="0" cap="none">
                <a:solidFill>
                  <a:schemeClr val="bg1"/>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228600" y="2906713"/>
            <a:ext cx="86867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fld id="{BA6E0C5E-C44A-484C-B720-68F39EC00483}" type="datetimeFigureOut">
              <a:rPr lang="en-US" smtClean="0"/>
              <a:pPr/>
              <a:t>08/03/17</a:t>
            </a:fld>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fld id="{55FB2457-2E2D-4740-AE5F-7410EB52E425}" type="slidenum">
              <a:rPr lang="en-US" smtClean="0"/>
              <a:pPr/>
              <a:t>‹#›</a:t>
            </a:fld>
            <a:endParaRPr lang="en-US"/>
          </a:p>
        </p:txBody>
      </p:sp>
      <p:pic>
        <p:nvPicPr>
          <p:cNvPr id="7" name="Picture 1038" descr="electronics"/>
          <p:cNvPicPr>
            <a:picLocks noChangeAspect="1" noChangeArrowheads="1"/>
          </p:cNvPicPr>
          <p:nvPr/>
        </p:nvPicPr>
        <p:blipFill>
          <a:blip r:embed="rId2"/>
          <a:srcRect/>
          <a:stretch>
            <a:fillRect/>
          </a:stretch>
        </p:blipFill>
        <p:spPr bwMode="auto">
          <a:xfrm>
            <a:off x="6011863" y="381000"/>
            <a:ext cx="2771775" cy="1103313"/>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smtClean="0"/>
              <a:t>Click icon to add table</a:t>
            </a:r>
            <a:endParaRPr lang="en-US" noProof="0" dirty="0" smtClean="0"/>
          </a:p>
        </p:txBody>
      </p:sp>
      <p:pic>
        <p:nvPicPr>
          <p:cNvPr id="9"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fld id="{BA6E0C5E-C44A-484C-B720-68F39EC00483}" type="datetimeFigureOut">
              <a:rPr lang="en-US" smtClean="0"/>
              <a:pPr/>
              <a:t>08/03/17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6" name="Date Placeholder 5"/>
          <p:cNvSpPr>
            <a:spLocks noGrp="1"/>
          </p:cNvSpPr>
          <p:nvPr>
            <p:ph type="dt" sz="half" idx="10"/>
          </p:nvPr>
        </p:nvSpPr>
        <p:spPr/>
        <p:txBody>
          <a:bodyPr/>
          <a:lstStyle/>
          <a:p>
            <a:fld id="{BA6E0C5E-C44A-484C-B720-68F39EC00483}" type="datetimeFigureOut">
              <a:rPr lang="en-US" smtClean="0"/>
              <a:pPr/>
              <a:t>08/03/17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1_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228600" y="1700213"/>
            <a:ext cx="8686800" cy="2160587"/>
          </a:xfrm>
        </p:spPr>
        <p:txBody>
          <a:bodyPr lIns="91440"/>
          <a:lstStyle>
            <a:lvl1pPr>
              <a:defRPr sz="48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228600" y="3933825"/>
            <a:ext cx="8686800" cy="1752600"/>
          </a:xfrm>
        </p:spPr>
        <p:txBody>
          <a:bodyPr lIns="91440"/>
          <a:lstStyle>
            <a:lvl1pPr marL="0" indent="0">
              <a:buFontTx/>
              <a:buNone/>
              <a:defRPr sz="2400">
                <a:solidFill>
                  <a:schemeClr val="accent1"/>
                </a:solidFill>
              </a:defRPr>
            </a:lvl1pPr>
          </a:lstStyle>
          <a:p>
            <a:r>
              <a:rPr lang="en-GB" smtClean="0"/>
              <a:t>Click to edit Master subtitle style</a:t>
            </a:r>
            <a:endParaRPr lang="en-GB" dirty="0"/>
          </a:p>
        </p:txBody>
      </p:sp>
      <p:sp>
        <p:nvSpPr>
          <p:cNvPr id="5" name="Rectangle 1030"/>
          <p:cNvSpPr>
            <a:spLocks noGrp="1" noChangeArrowheads="1"/>
          </p:cNvSpPr>
          <p:nvPr>
            <p:ph type="sldNum" sz="quarter" idx="10"/>
          </p:nvPr>
        </p:nvSpPr>
        <p:spPr>
          <a:xfrm>
            <a:off x="6781800" y="6324600"/>
            <a:ext cx="2133600" cy="304800"/>
          </a:xfrm>
        </p:spPr>
        <p:txBody>
          <a:bodyPr rIns="91440"/>
          <a:lstStyle>
            <a:lvl1pPr>
              <a:defRPr>
                <a:solidFill>
                  <a:schemeClr val="bg1"/>
                </a:solidFill>
                <a:latin typeface="Georgia"/>
                <a:cs typeface="Georgia"/>
              </a:defRPr>
            </a:lvl1pPr>
          </a:lstStyle>
          <a:p>
            <a:fld id="{55FB2457-2E2D-4740-AE5F-7410EB52E42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1_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406900"/>
            <a:ext cx="8686799" cy="1362075"/>
          </a:xfrm>
        </p:spPr>
        <p:txBody>
          <a:bodyPr/>
          <a:lstStyle>
            <a:lvl1pPr algn="l">
              <a:defRPr sz="4800" b="0" i="0" cap="none">
                <a:solidFill>
                  <a:schemeClr val="bg1"/>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228600" y="2906713"/>
            <a:ext cx="86867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fld id="{BA6E0C5E-C44A-484C-B720-68F39EC00483}" type="datetimeFigureOut">
              <a:rPr lang="en-US" smtClean="0"/>
              <a:pPr/>
              <a:t>08/03/17</a:t>
            </a:fld>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fld id="{55FB2457-2E2D-4740-AE5F-7410EB52E42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smtClean="0"/>
              <a:t>Click to edit Master subtitle style</a:t>
            </a:r>
            <a:endParaRPr lang="en-GB" dirty="0"/>
          </a:p>
        </p:txBody>
      </p:sp>
      <p:pic>
        <p:nvPicPr>
          <p:cNvPr id="5"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smtClean="0"/>
              <a:t>Click to edit Master title style</a:t>
            </a:r>
            <a:endParaRPr lang="en-US" dirty="0"/>
          </a:p>
        </p:txBody>
      </p:sp>
      <p:sp>
        <p:nvSpPr>
          <p:cNvPr id="10" name="Date Placeholder 9"/>
          <p:cNvSpPr>
            <a:spLocks noGrp="1"/>
          </p:cNvSpPr>
          <p:nvPr>
            <p:ph type="dt" sz="half" idx="10"/>
          </p:nvPr>
        </p:nvSpPr>
        <p:spPr/>
        <p:txBody>
          <a:bodyPr/>
          <a:lstStyle/>
          <a:p>
            <a:fld id="{BA6E0C5E-C44A-484C-B720-68F39EC00483}" type="datetimeFigureOut">
              <a:rPr lang="en-US" smtClean="0"/>
              <a:pPr/>
              <a:t>08/03/17</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55FB2457-2E2D-4740-AE5F-7410EB52E425}" type="slidenum">
              <a:rPr lang="en-US" smtClean="0"/>
              <a:pPr/>
              <a:t>‹#›</a:t>
            </a:fld>
            <a:endParaRPr lang="en-US"/>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smtClean="0"/>
              <a:t>Click to edit Master title style</a:t>
            </a:r>
            <a:endParaRPr lang="en-US" dirty="0"/>
          </a:p>
        </p:txBody>
      </p:sp>
      <p:pic>
        <p:nvPicPr>
          <p:cNvPr id="9"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fld id="{BA6E0C5E-C44A-484C-B720-68F39EC00483}" type="datetimeFigureOut">
              <a:rPr lang="en-US" smtClean="0"/>
              <a:pPr/>
              <a:t>08/03/17</a:t>
            </a:fld>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41438"/>
            <a:ext cx="4038600" cy="483076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341438"/>
            <a:ext cx="4038600" cy="483076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pic>
        <p:nvPicPr>
          <p:cNvPr id="9" name="Picture 11" descr="electronics"/>
          <p:cNvPicPr>
            <a:picLocks noChangeAspect="1" noChangeArrowheads="1"/>
          </p:cNvPicPr>
          <p:nvPr/>
        </p:nvPicPr>
        <p:blipFill>
          <a:blip r:embed="rId2"/>
          <a:srcRect/>
          <a:stretch>
            <a:fillRect/>
          </a:stretch>
        </p:blipFill>
        <p:spPr bwMode="auto">
          <a:xfrm>
            <a:off x="6748462" y="260350"/>
            <a:ext cx="2166938" cy="863600"/>
          </a:xfrm>
          <a:prstGeom prst="rect">
            <a:avLst/>
          </a:prstGeom>
          <a:noFill/>
          <a:ln w="9525">
            <a:noFill/>
            <a:miter lim="800000"/>
            <a:headEnd/>
            <a:tailEnd/>
          </a:ln>
        </p:spPr>
      </p:pic>
      <p:sp>
        <p:nvSpPr>
          <p:cNvPr id="10"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3" name="Date Placeholder 12"/>
          <p:cNvSpPr>
            <a:spLocks noGrp="1"/>
          </p:cNvSpPr>
          <p:nvPr>
            <p:ph type="dt" sz="half" idx="10"/>
          </p:nvPr>
        </p:nvSpPr>
        <p:spPr/>
        <p:txBody>
          <a:bodyPr/>
          <a:lstStyle/>
          <a:p>
            <a:fld id="{BA6E0C5E-C44A-484C-B720-68F39EC00483}" type="datetimeFigureOut">
              <a:rPr lang="en-US" smtClean="0"/>
              <a:pPr/>
              <a:t>08/03/17</a:t>
            </a:fld>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smtClean="0"/>
              <a:t>Click icon to add table</a:t>
            </a:r>
            <a:endParaRPr lang="en-US" noProof="0" dirty="0" smtClean="0"/>
          </a:p>
        </p:txBody>
      </p:sp>
      <p:pic>
        <p:nvPicPr>
          <p:cNvPr id="9"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fld id="{BA6E0C5E-C44A-484C-B720-68F39EC00483}" type="datetimeFigureOut">
              <a:rPr lang="en-US" smtClean="0"/>
              <a:pPr/>
              <a:t>08/03/17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6" name="Date Placeholder 5"/>
          <p:cNvSpPr>
            <a:spLocks noGrp="1"/>
          </p:cNvSpPr>
          <p:nvPr>
            <p:ph type="dt" sz="half" idx="10"/>
          </p:nvPr>
        </p:nvSpPr>
        <p:spPr/>
        <p:txBody>
          <a:bodyPr/>
          <a:lstStyle/>
          <a:p>
            <a:fld id="{BA6E0C5E-C44A-484C-B720-68F39EC00483}" type="datetimeFigureOut">
              <a:rPr lang="en-US" smtClean="0"/>
              <a:pPr/>
              <a:t>08/03/17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5FB2457-2E2D-4740-AE5F-7410EB52E425}"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1_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228600" y="1700213"/>
            <a:ext cx="8686800" cy="2160587"/>
          </a:xfrm>
        </p:spPr>
        <p:txBody>
          <a:bodyPr lIns="91440"/>
          <a:lstStyle>
            <a:lvl1pPr>
              <a:defRPr sz="48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228600" y="3933825"/>
            <a:ext cx="8686800" cy="1752600"/>
          </a:xfrm>
        </p:spPr>
        <p:txBody>
          <a:bodyPr lIns="91440"/>
          <a:lstStyle>
            <a:lvl1pPr marL="0" indent="0">
              <a:buFontTx/>
              <a:buNone/>
              <a:defRPr sz="2400">
                <a:solidFill>
                  <a:schemeClr val="accent1"/>
                </a:solidFill>
              </a:defRPr>
            </a:lvl1pPr>
          </a:lstStyle>
          <a:p>
            <a:r>
              <a:rPr lang="en-GB" smtClean="0"/>
              <a:t>Click to edit Master subtitle style</a:t>
            </a:r>
            <a:endParaRPr lang="en-GB" dirty="0"/>
          </a:p>
        </p:txBody>
      </p:sp>
      <p:sp>
        <p:nvSpPr>
          <p:cNvPr id="5" name="Rectangle 1030"/>
          <p:cNvSpPr>
            <a:spLocks noGrp="1" noChangeArrowheads="1"/>
          </p:cNvSpPr>
          <p:nvPr>
            <p:ph type="sldNum" sz="quarter" idx="10"/>
          </p:nvPr>
        </p:nvSpPr>
        <p:spPr>
          <a:xfrm>
            <a:off x="6781800" y="6324600"/>
            <a:ext cx="2133600" cy="304800"/>
          </a:xfrm>
        </p:spPr>
        <p:txBody>
          <a:bodyPr rIns="91440"/>
          <a:lstStyle>
            <a:lvl1pPr>
              <a:defRPr>
                <a:solidFill>
                  <a:schemeClr val="bg1"/>
                </a:solidFill>
                <a:latin typeface="Georgia"/>
                <a:cs typeface="Georgia"/>
              </a:defRPr>
            </a:lvl1pPr>
          </a:lstStyle>
          <a:p>
            <a:fld id="{55FB2457-2E2D-4740-AE5F-7410EB52E425}"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1_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406900"/>
            <a:ext cx="8686799" cy="1362075"/>
          </a:xfrm>
        </p:spPr>
        <p:txBody>
          <a:bodyPr/>
          <a:lstStyle>
            <a:lvl1pPr algn="l">
              <a:defRPr sz="4800" b="0" i="0" cap="none">
                <a:solidFill>
                  <a:schemeClr val="bg1"/>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228600" y="2906713"/>
            <a:ext cx="86867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solidFill>
                  <a:schemeClr val="bg1"/>
                </a:solidFill>
              </a:defRPr>
            </a:lvl1pPr>
          </a:lstStyle>
          <a:p>
            <a:fld id="{BA6E0C5E-C44A-484C-B720-68F39EC00483}" type="datetimeFigureOut">
              <a:rPr lang="en-US" smtClean="0"/>
              <a:pPr/>
              <a:t>08/03/17</a:t>
            </a:fld>
            <a:endParaRPr lang="en-US"/>
          </a:p>
        </p:txBody>
      </p:sp>
      <p:sp>
        <p:nvSpPr>
          <p:cNvPr id="5" name="Rectangle 5"/>
          <p:cNvSpPr>
            <a:spLocks noGrp="1" noChangeArrowheads="1"/>
          </p:cNvSpPr>
          <p:nvPr>
            <p:ph type="ftr" sz="quarter" idx="11"/>
          </p:nvPr>
        </p:nvSpPr>
        <p:spPr>
          <a:ln/>
        </p:spPr>
        <p:txBody>
          <a:bodyPr/>
          <a:lstStyle>
            <a:lvl1pPr>
              <a:defRPr>
                <a:solidFill>
                  <a:schemeClr val="bg1"/>
                </a:solidFill>
              </a:defRPr>
            </a:lvl1pPr>
          </a:lstStyle>
          <a:p>
            <a:endParaRPr lang="en-US"/>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fld id="{55FB2457-2E2D-4740-AE5F-7410EB52E4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8"/>
            <a:ext cx="4038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81000" y="1981201"/>
            <a:ext cx="4038600" cy="4191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341438"/>
            <a:ext cx="4038601"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1981201"/>
            <a:ext cx="4038601" cy="4191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pic>
        <p:nvPicPr>
          <p:cNvPr id="10" name="Picture 11" descr="electronics"/>
          <p:cNvPicPr>
            <a:picLocks noChangeAspect="1" noChangeArrowheads="1"/>
          </p:cNvPicPr>
          <p:nvPr/>
        </p:nvPicPr>
        <p:blipFill>
          <a:blip r:embed="rId2"/>
          <a:srcRect/>
          <a:stretch>
            <a:fillRect/>
          </a:stretch>
        </p:blipFill>
        <p:spPr bwMode="auto">
          <a:xfrm>
            <a:off x="6748462" y="260350"/>
            <a:ext cx="2166938" cy="863600"/>
          </a:xfrm>
          <a:prstGeom prst="rect">
            <a:avLst/>
          </a:prstGeom>
          <a:noFill/>
          <a:ln w="9525">
            <a:noFill/>
            <a:miter lim="800000"/>
            <a:headEnd/>
            <a:tailEnd/>
          </a:ln>
        </p:spPr>
      </p:pic>
      <p:sp>
        <p:nvSpPr>
          <p:cNvPr id="11"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pic>
        <p:nvPicPr>
          <p:cNvPr id="7" name="Picture 11" descr="electronics"/>
          <p:cNvPicPr>
            <a:picLocks noChangeAspect="1" noChangeArrowheads="1"/>
          </p:cNvPicPr>
          <p:nvPr/>
        </p:nvPicPr>
        <p:blipFill>
          <a:blip r:embed="rId2"/>
          <a:srcRect/>
          <a:stretch>
            <a:fillRect/>
          </a:stretch>
        </p:blipFill>
        <p:spPr bwMode="auto">
          <a:xfrm>
            <a:off x="6748462" y="260350"/>
            <a:ext cx="2166938" cy="863600"/>
          </a:xfrm>
          <a:prstGeom prst="rect">
            <a:avLst/>
          </a:prstGeom>
          <a:noFill/>
          <a:ln w="9525">
            <a:noFill/>
            <a:miter lim="800000"/>
            <a:headEnd/>
            <a:tailEnd/>
          </a:ln>
        </p:spPr>
      </p:pic>
      <p:sp>
        <p:nvSpPr>
          <p:cNvPr id="8"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A6E0C5E-C44A-484C-B720-68F39EC00483}" type="datetimeFigureOut">
              <a:rPr lang="en-US" smtClean="0"/>
              <a:pPr/>
              <a:t>08/03/17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5FB2457-2E2D-4740-AE5F-7410EB52E4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61722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81000" y="1341438"/>
            <a:ext cx="8382000" cy="48307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81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fld id="{BA6E0C5E-C44A-484C-B720-68F39EC00483}" type="datetimeFigureOut">
              <a:rPr lang="en-US" smtClean="0"/>
              <a:pPr/>
              <a:t>08/03/17</a:t>
            </a:fld>
            <a:endParaRPr lang="en-US"/>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a:p>
        </p:txBody>
      </p:sp>
      <p:sp>
        <p:nvSpPr>
          <p:cNvPr id="1030" name="Rectangle 6"/>
          <p:cNvSpPr>
            <a:spLocks noGrp="1" noChangeArrowheads="1"/>
          </p:cNvSpPr>
          <p:nvPr>
            <p:ph type="sldNum" sz="quarter" idx="4"/>
          </p:nvPr>
        </p:nvSpPr>
        <p:spPr bwMode="auto">
          <a:xfrm>
            <a:off x="7010400" y="6324600"/>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55FB2457-2E2D-4740-AE5F-7410EB52E4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270000" indent="-180000" algn="l" rtl="0" eaLnBrk="1" fontAlgn="base" hangingPunct="1">
        <a:spcBef>
          <a:spcPct val="0"/>
        </a:spcBef>
        <a:spcAft>
          <a:spcPts val="300"/>
        </a:spcAft>
        <a:buFont typeface="Arial"/>
        <a:buChar char="•"/>
        <a:defRPr sz="2400">
          <a:solidFill>
            <a:schemeClr val="tx1"/>
          </a:solidFill>
          <a:latin typeface="+mn-lt"/>
          <a:ea typeface="+mn-ea"/>
          <a:cs typeface="+mn-cs"/>
        </a:defRPr>
      </a:lvl1pPr>
      <a:lvl2pPr marL="540000" indent="-180000" algn="l" rtl="0" eaLnBrk="1" fontAlgn="base" hangingPunct="1">
        <a:spcBef>
          <a:spcPct val="0"/>
        </a:spcBef>
        <a:spcAft>
          <a:spcPts val="300"/>
        </a:spcAft>
        <a:buFont typeface="Arial"/>
        <a:buChar char="•"/>
        <a:defRPr sz="2000">
          <a:solidFill>
            <a:schemeClr val="tx1"/>
          </a:solidFill>
          <a:latin typeface="+mn-lt"/>
          <a:ea typeface="+mn-ea"/>
        </a:defRPr>
      </a:lvl2pPr>
      <a:lvl3pPr marL="810000" indent="-180000" algn="l" rtl="0" eaLnBrk="1" fontAlgn="base" hangingPunct="1">
        <a:spcBef>
          <a:spcPct val="0"/>
        </a:spcBef>
        <a:spcAft>
          <a:spcPts val="300"/>
        </a:spcAft>
        <a:buFont typeface="Arial"/>
        <a:buChar char="•"/>
        <a:defRPr sz="2000">
          <a:solidFill>
            <a:schemeClr val="tx1"/>
          </a:solidFill>
          <a:latin typeface="+mn-lt"/>
          <a:ea typeface="+mn-ea"/>
        </a:defRPr>
      </a:lvl3pPr>
      <a:lvl4pPr marL="1080000" indent="-180000" algn="l" rtl="0" eaLnBrk="1" fontAlgn="base" hangingPunct="1">
        <a:spcBef>
          <a:spcPct val="0"/>
        </a:spcBef>
        <a:spcAft>
          <a:spcPts val="300"/>
        </a:spcAft>
        <a:buFont typeface="Arial"/>
        <a:buChar char="•"/>
        <a:defRPr sz="2000">
          <a:solidFill>
            <a:schemeClr val="tx1"/>
          </a:solidFill>
          <a:latin typeface="+mn-lt"/>
          <a:ea typeface="+mn-ea"/>
        </a:defRPr>
      </a:lvl4pPr>
      <a:lvl5pPr marL="1350000" indent="-180000" algn="l" rtl="0" eaLnBrk="1" fontAlgn="base" hangingPunct="1">
        <a:spcBef>
          <a:spcPct val="0"/>
        </a:spcBef>
        <a:spcAft>
          <a:spcPts val="300"/>
        </a:spcAft>
        <a:buFont typeface="Arial"/>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fld id="{BA6E0C5E-C44A-484C-B720-68F39EC00483}" type="datetimeFigureOut">
              <a:rPr lang="en-US" smtClean="0"/>
              <a:pPr/>
              <a:t>08/03/17</a:t>
            </a:fld>
            <a:endParaRPr lang="en-US"/>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55FB2457-2E2D-4740-AE5F-7410EB52E4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270000" indent="-180000"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fld id="{BA6E0C5E-C44A-484C-B720-68F39EC00483}" type="datetimeFigureOut">
              <a:rPr lang="en-US" smtClean="0"/>
              <a:pPr/>
              <a:t>08/03/17</a:t>
            </a:fld>
            <a:endParaRPr lang="en-US"/>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55FB2457-2E2D-4740-AE5F-7410EB52E4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fld id="{BA6E0C5E-C44A-484C-B720-68F39EC00483}" type="datetimeFigureOut">
              <a:rPr lang="en-US" smtClean="0"/>
              <a:pPr/>
              <a:t>08/03/17</a:t>
            </a:fld>
            <a:endParaRPr lang="en-US"/>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55FB2457-2E2D-4740-AE5F-7410EB52E4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3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 Id="rId1" Type="http://schemas.openxmlformats.org/officeDocument/2006/relationships/slideLayout" Target="../slideLayouts/slideLayout36.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 Id="rId1" Type="http://schemas.openxmlformats.org/officeDocument/2006/relationships/slideLayout" Target="../slideLayouts/slideLayout36.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3.png"/><Relationship Id="rId1" Type="http://schemas.openxmlformats.org/officeDocument/2006/relationships/slideLayout" Target="../slideLayouts/slideLayout36.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39.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39.xml"/><Relationship Id="rId2" Type="http://schemas.openxmlformats.org/officeDocument/2006/relationships/notesSlide" Target="../notesSlides/notesSlid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hyperlink" Target="http://www.youtube.com/watch?v=WJ-ODmFjmrU" TargetMode="Externa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28.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Algorithmic Complexity </a:t>
            </a:r>
            <a:br>
              <a:rPr lang="en-US" sz="6000" dirty="0" smtClean="0"/>
            </a:br>
            <a:r>
              <a:rPr lang="en-US" sz="6000" dirty="0" smtClean="0"/>
              <a:t>and Computability</a:t>
            </a:r>
            <a:endParaRPr lang="en-US" sz="6000" dirty="0"/>
          </a:p>
        </p:txBody>
      </p:sp>
      <p:sp>
        <p:nvSpPr>
          <p:cNvPr id="3" name="Subtitle 2"/>
          <p:cNvSpPr>
            <a:spLocks noGrp="1"/>
          </p:cNvSpPr>
          <p:nvPr>
            <p:ph type="subTitle" idx="1"/>
          </p:nvPr>
        </p:nvSpPr>
        <p:spPr/>
        <p:txBody>
          <a:bodyPr/>
          <a:lstStyle/>
          <a:p>
            <a:r>
              <a:rPr lang="en-US" dirty="0" smtClean="0"/>
              <a:t>COMP6221 Computational Thinking</a:t>
            </a:r>
            <a:endParaRPr lang="en-US" dirty="0"/>
          </a:p>
        </p:txBody>
      </p:sp>
      <p:sp>
        <p:nvSpPr>
          <p:cNvPr id="10" name="Text Placeholder 9"/>
          <p:cNvSpPr>
            <a:spLocks noGrp="1"/>
          </p:cNvSpPr>
          <p:nvPr>
            <p:ph type="body" sz="quarter" idx="10"/>
          </p:nvPr>
        </p:nvSpPr>
        <p:spPr/>
        <p:txBody>
          <a:bodyPr/>
          <a:lstStyle/>
          <a:p>
            <a:r>
              <a:rPr lang="en-US" dirty="0" err="1"/>
              <a:t>Dr</a:t>
            </a:r>
            <a:r>
              <a:rPr lang="en-US" dirty="0"/>
              <a:t> Nicholas </a:t>
            </a:r>
            <a:r>
              <a:rPr lang="en-US" dirty="0" smtClean="0"/>
              <a:t>Gibbins – </a:t>
            </a:r>
            <a:r>
              <a:rPr lang="en-US" dirty="0" err="1" smtClean="0"/>
              <a:t>nmg@ecs.soton.ac.uk</a:t>
            </a:r>
            <a:endParaRPr lang="en-US" dirty="0"/>
          </a:p>
          <a:p>
            <a:r>
              <a:rPr lang="en-US" dirty="0" smtClean="0"/>
              <a:t>2016-2017</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562630928_b3d4110d28_b.jpg"/>
          <p:cNvPicPr>
            <a:picLocks noChangeAspect="1"/>
          </p:cNvPicPr>
          <p:nvPr/>
        </p:nvPicPr>
        <p:blipFill rotWithShape="1">
          <a:blip r:embed="rId2"/>
          <a:srcRect l="7007" r="3801"/>
          <a:stretch/>
        </p:blipFill>
        <p:spPr>
          <a:xfrm>
            <a:off x="1" y="0"/>
            <a:ext cx="9144000" cy="6858000"/>
          </a:xfrm>
          <a:prstGeom prst="rect">
            <a:avLst/>
          </a:prstGeom>
        </p:spPr>
      </p:pic>
      <p:sp>
        <p:nvSpPr>
          <p:cNvPr id="5" name="Title 3"/>
          <p:cNvSpPr txBox="1">
            <a:spLocks/>
          </p:cNvSpPr>
          <p:nvPr/>
        </p:nvSpPr>
        <p:spPr bwMode="auto">
          <a:xfrm>
            <a:off x="228600" y="4406900"/>
            <a:ext cx="8686800" cy="13620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schemeClr val="tx1">
                  <a:lumMod val="50000"/>
                </a:schemeClr>
              </a:solidFill>
              <a:effectLst>
                <a:outerShdw blurRad="50800" dist="38100" dir="2700000">
                  <a:srgbClr val="000000">
                    <a:alpha val="43000"/>
                  </a:srgbClr>
                </a:outerShdw>
              </a:effectLst>
              <a:uLnTx/>
              <a:uFillTx/>
              <a:latin typeface="+mj-lt"/>
              <a:ea typeface="+mj-ea"/>
              <a:cs typeface="+mj-cs"/>
            </a:endParaRPr>
          </a:p>
        </p:txBody>
      </p:sp>
      <p:sp>
        <p:nvSpPr>
          <p:cNvPr id="2" name="Title 1"/>
          <p:cNvSpPr>
            <a:spLocks noGrp="1"/>
          </p:cNvSpPr>
          <p:nvPr>
            <p:ph type="title"/>
          </p:nvPr>
        </p:nvSpPr>
        <p:spPr/>
        <p:txBody>
          <a:bodyPr/>
          <a:lstStyle/>
          <a:p>
            <a:pPr lvl="0"/>
            <a:r>
              <a:rPr lang="en-US" dirty="0" smtClean="0">
                <a:solidFill>
                  <a:srgbClr val="323D43"/>
                </a:solidFill>
              </a:rPr>
              <a:t>Exercise 2: Sorting</a:t>
            </a:r>
            <a:br>
              <a:rPr lang="en-US" dirty="0" smtClean="0">
                <a:solidFill>
                  <a:srgbClr val="323D43"/>
                </a:solidFill>
              </a:rPr>
            </a:br>
            <a:endParaRPr lang="en-US" dirty="0">
              <a:solidFill>
                <a:srgbClr val="323D43"/>
              </a:solidFill>
            </a:endParaRPr>
          </a:p>
        </p:txBody>
      </p:sp>
      <p:sp>
        <p:nvSpPr>
          <p:cNvPr id="3" name="Text Placeholder 2"/>
          <p:cNvSpPr>
            <a:spLocks noGrp="1"/>
          </p:cNvSpPr>
          <p:nvPr>
            <p:ph type="body" idx="1"/>
          </p:nvPr>
        </p:nvSpPr>
        <p:spPr/>
        <p:txBody>
          <a:bodyPr/>
          <a:lstStyle/>
          <a:p>
            <a:r>
              <a:rPr lang="en-US" smtClean="0">
                <a:solidFill>
                  <a:srgbClr val="323D43"/>
                </a:solidFill>
              </a:rPr>
              <a:t>http://www.flickr.com/photos/hippie/2562630928/</a:t>
            </a:r>
            <a:endParaRPr lang="en-US" dirty="0">
              <a:solidFill>
                <a:srgbClr val="323D43"/>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Exercise 2: Sorting</a:t>
            </a:r>
            <a:endParaRPr lang="en-US" dirty="0"/>
          </a:p>
        </p:txBody>
      </p:sp>
      <p:sp>
        <p:nvSpPr>
          <p:cNvPr id="2" name="Content Placeholder 1"/>
          <p:cNvSpPr>
            <a:spLocks noGrp="1"/>
          </p:cNvSpPr>
          <p:nvPr>
            <p:ph idx="1"/>
          </p:nvPr>
        </p:nvSpPr>
        <p:spPr/>
        <p:txBody>
          <a:bodyPr/>
          <a:lstStyle/>
          <a:p>
            <a:pPr marL="0" indent="0">
              <a:buNone/>
            </a:pPr>
            <a:r>
              <a:rPr lang="en-US" dirty="0" smtClean="0"/>
              <a:t>Sort your deck of cards following the provided instructions</a:t>
            </a:r>
          </a:p>
          <a:p>
            <a:endParaRPr lang="en-US" dirty="0" smtClean="0"/>
          </a:p>
          <a:p>
            <a:pPr marL="0" indent="0">
              <a:buNone/>
            </a:pPr>
            <a:r>
              <a:rPr lang="en-US" dirty="0" smtClean="0"/>
              <a:t>Sort order: A 2 3 4 5 6 7 8 9 10 J Q K</a:t>
            </a:r>
          </a:p>
          <a:p>
            <a:endParaRPr lang="en-US" dirty="0" smtClean="0"/>
          </a:p>
          <a:p>
            <a:pPr marL="0" indent="0">
              <a:buNone/>
            </a:pPr>
            <a:r>
              <a:rPr lang="en-US" dirty="0" smtClean="0"/>
              <a:t>First attempt is a practice run</a:t>
            </a:r>
          </a:p>
          <a:p>
            <a:pPr marL="0" indent="0">
              <a:buNone/>
            </a:pPr>
            <a:r>
              <a:rPr lang="en-US" dirty="0" smtClean="0"/>
              <a:t>Second run will be timed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bwMode="auto">
          <a:xfrm>
            <a:off x="2906934" y="2844800"/>
            <a:ext cx="3557083" cy="511156"/>
          </a:xfrm>
          <a:prstGeom prst="rightArrow">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 name="Title 2"/>
          <p:cNvSpPr>
            <a:spLocks noGrp="1"/>
          </p:cNvSpPr>
          <p:nvPr>
            <p:ph type="title"/>
          </p:nvPr>
        </p:nvSpPr>
        <p:spPr/>
        <p:txBody>
          <a:bodyPr/>
          <a:lstStyle/>
          <a:p>
            <a:r>
              <a:rPr lang="en-US" smtClean="0"/>
              <a:t>Bubble Sort</a:t>
            </a:r>
            <a:endParaRPr lang="en-US" dirty="0"/>
          </a:p>
        </p:txBody>
      </p:sp>
      <p:sp>
        <p:nvSpPr>
          <p:cNvPr id="2" name="Content Placeholder 1"/>
          <p:cNvSpPr>
            <a:spLocks noGrp="1"/>
          </p:cNvSpPr>
          <p:nvPr>
            <p:ph idx="1"/>
          </p:nvPr>
        </p:nvSpPr>
        <p:spPr/>
        <p:txBody>
          <a:bodyPr/>
          <a:lstStyle/>
          <a:p>
            <a:pPr marL="0" indent="0">
              <a:buNone/>
            </a:pPr>
            <a:r>
              <a:rPr lang="en-US" dirty="0" smtClean="0"/>
              <a:t>Four piles: input deck (face-up), two single face-up cards (‘left card’, ‘right card’), output deck (face-down)</a:t>
            </a:r>
          </a:p>
          <a:p>
            <a:endParaRPr lang="en-US" dirty="0" smtClean="0"/>
          </a:p>
          <a:p>
            <a:endParaRPr lang="en-US" dirty="0"/>
          </a:p>
          <a:p>
            <a:pPr marL="0" indent="0">
              <a:buNone/>
            </a:pPr>
            <a:r>
              <a:rPr lang="en-US" sz="1600" b="1" dirty="0" smtClean="0">
                <a:latin typeface="Courier"/>
                <a:cs typeface="Courier"/>
              </a:rPr>
              <a:t>repeat</a:t>
            </a:r>
            <a:br>
              <a:rPr lang="en-US" sz="1600" b="1" dirty="0" smtClean="0">
                <a:latin typeface="Courier"/>
                <a:cs typeface="Courier"/>
              </a:rPr>
            </a:br>
            <a:r>
              <a:rPr lang="en-US" sz="1600" b="1" dirty="0" smtClean="0">
                <a:latin typeface="Courier"/>
                <a:cs typeface="Courier"/>
              </a:rPr>
              <a:t>	</a:t>
            </a:r>
            <a:r>
              <a:rPr lang="en-US" sz="1600" dirty="0" smtClean="0">
                <a:latin typeface="Courier"/>
                <a:cs typeface="Courier"/>
              </a:rPr>
              <a:t>draw right card from input deck</a:t>
            </a:r>
            <a:br>
              <a:rPr lang="en-US" sz="1600" dirty="0" smtClean="0">
                <a:latin typeface="Courier"/>
                <a:cs typeface="Courier"/>
              </a:rPr>
            </a:br>
            <a:r>
              <a:rPr lang="en-US" sz="1600" dirty="0" smtClean="0">
                <a:latin typeface="Courier"/>
                <a:cs typeface="Courier"/>
              </a:rPr>
              <a:t>	</a:t>
            </a:r>
            <a:r>
              <a:rPr lang="en-US" sz="1600" b="1" dirty="0" smtClean="0">
                <a:latin typeface="Courier"/>
                <a:cs typeface="Courier"/>
              </a:rPr>
              <a:t>repeat</a:t>
            </a: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draw left card from input deck </a:t>
            </a:r>
            <a:br>
              <a:rPr lang="en-US" sz="1600" dirty="0" smtClean="0">
                <a:latin typeface="Courier"/>
                <a:cs typeface="Courier"/>
              </a:rPr>
            </a:br>
            <a:r>
              <a:rPr lang="en-US" sz="1600" dirty="0" smtClean="0">
                <a:latin typeface="Courier"/>
                <a:cs typeface="Courier"/>
              </a:rPr>
              <a:t>		</a:t>
            </a:r>
            <a:r>
              <a:rPr lang="en-US" sz="1600" b="1" dirty="0" smtClean="0">
                <a:latin typeface="Courier"/>
                <a:cs typeface="Courier"/>
              </a:rPr>
              <a:t>if</a:t>
            </a:r>
            <a:r>
              <a:rPr lang="en-US" sz="1600" dirty="0" smtClean="0">
                <a:latin typeface="Courier"/>
                <a:cs typeface="Courier"/>
              </a:rPr>
              <a:t> the left card is lower than the right card</a:t>
            </a:r>
            <a:r>
              <a:rPr lang="en-US" sz="1600" dirty="0">
                <a:latin typeface="Courier"/>
                <a:cs typeface="Courier"/>
              </a:rPr>
              <a:t/>
            </a:r>
            <a:br>
              <a:rPr lang="en-US" sz="1600" dirty="0">
                <a:latin typeface="Courier"/>
                <a:cs typeface="Courier"/>
              </a:rPr>
            </a:br>
            <a:r>
              <a:rPr lang="en-US" sz="1600" dirty="0" smtClean="0">
                <a:latin typeface="Courier"/>
                <a:cs typeface="Courier"/>
              </a:rPr>
              <a:t>			swap face-up cards</a:t>
            </a:r>
            <a:br>
              <a:rPr lang="en-US" sz="1600" dirty="0" smtClean="0">
                <a:latin typeface="Courier"/>
                <a:cs typeface="Courier"/>
              </a:rPr>
            </a:br>
            <a:r>
              <a:rPr lang="en-US" sz="1600" dirty="0" smtClean="0">
                <a:latin typeface="Courier"/>
                <a:cs typeface="Courier"/>
              </a:rPr>
              <a:t>		move right face-up card to output deck</a:t>
            </a:r>
            <a:br>
              <a:rPr lang="en-US" sz="1600" dirty="0" smtClean="0">
                <a:latin typeface="Courier"/>
                <a:cs typeface="Courier"/>
              </a:rPr>
            </a:br>
            <a:r>
              <a:rPr lang="en-US" sz="1600" dirty="0" smtClean="0">
                <a:latin typeface="Courier"/>
                <a:cs typeface="Courier"/>
              </a:rPr>
              <a:t>		move left card to right</a:t>
            </a:r>
            <a:br>
              <a:rPr lang="en-US" sz="1600" dirty="0" smtClean="0">
                <a:latin typeface="Courier"/>
                <a:cs typeface="Courier"/>
              </a:rPr>
            </a:br>
            <a:r>
              <a:rPr lang="en-US" sz="1600" dirty="0" smtClean="0">
                <a:latin typeface="Courier"/>
                <a:cs typeface="Courier"/>
              </a:rPr>
              <a:t>	</a:t>
            </a:r>
            <a:r>
              <a:rPr lang="en-US" sz="1600" b="1" dirty="0" smtClean="0">
                <a:latin typeface="Courier"/>
                <a:cs typeface="Courier"/>
              </a:rPr>
              <a:t>until</a:t>
            </a:r>
            <a:r>
              <a:rPr lang="en-US" sz="1600" dirty="0" smtClean="0">
                <a:latin typeface="Courier"/>
                <a:cs typeface="Courier"/>
              </a:rPr>
              <a:t> input deck is empty</a:t>
            </a:r>
            <a:br>
              <a:rPr lang="en-US" sz="1600" dirty="0" smtClean="0">
                <a:latin typeface="Courier"/>
                <a:cs typeface="Courier"/>
              </a:rPr>
            </a:br>
            <a:r>
              <a:rPr lang="en-US" sz="1600" dirty="0" smtClean="0">
                <a:latin typeface="Courier"/>
                <a:cs typeface="Courier"/>
              </a:rPr>
              <a:t>	move output deck to input</a:t>
            </a:r>
            <a:br>
              <a:rPr lang="en-US" sz="1600" dirty="0" smtClean="0">
                <a:latin typeface="Courier"/>
                <a:cs typeface="Courier"/>
              </a:rPr>
            </a:br>
            <a:r>
              <a:rPr lang="en-US" sz="1600" b="1" dirty="0" smtClean="0">
                <a:latin typeface="Courier"/>
                <a:cs typeface="Courier"/>
              </a:rPr>
              <a:t>until</a:t>
            </a:r>
            <a:r>
              <a:rPr lang="en-US" sz="1600" dirty="0" smtClean="0">
                <a:latin typeface="Courier"/>
                <a:cs typeface="Courier"/>
              </a:rPr>
              <a:t> no swaps performed</a:t>
            </a:r>
          </a:p>
        </p:txBody>
      </p:sp>
      <p:pic>
        <p:nvPicPr>
          <p:cNvPr id="5" name="Picture 4" descr="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161" y="2555776"/>
            <a:ext cx="914400" cy="1219200"/>
          </a:xfrm>
          <a:prstGeom prst="rect">
            <a:avLst/>
          </a:prstGeom>
        </p:spPr>
      </p:pic>
      <p:pic>
        <p:nvPicPr>
          <p:cNvPr id="6" name="Picture 5" descr="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092" y="2488311"/>
            <a:ext cx="914400" cy="1219200"/>
          </a:xfrm>
          <a:prstGeom prst="rect">
            <a:avLst/>
          </a:prstGeom>
        </p:spPr>
      </p:pic>
      <p:pic>
        <p:nvPicPr>
          <p:cNvPr id="7" name="Picture 6" descr="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053" y="2555776"/>
            <a:ext cx="914400" cy="1219200"/>
          </a:xfrm>
          <a:prstGeom prst="rect">
            <a:avLst/>
          </a:prstGeom>
        </p:spPr>
      </p:pic>
      <p:pic>
        <p:nvPicPr>
          <p:cNvPr id="8" name="Picture 7" descr="1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6319" y="2555776"/>
            <a:ext cx="914400" cy="1219200"/>
          </a:xfrm>
          <a:prstGeom prst="rect">
            <a:avLst/>
          </a:prstGeom>
        </p:spPr>
      </p:pic>
      <p:pic>
        <p:nvPicPr>
          <p:cNvPr id="9" name="Picture 8" descr="b2fv.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4017" y="2555776"/>
            <a:ext cx="954741" cy="1290918"/>
          </a:xfrm>
          <a:prstGeom prst="rect">
            <a:avLst/>
          </a:prstGeom>
        </p:spPr>
      </p:pic>
      <p:pic>
        <p:nvPicPr>
          <p:cNvPr id="10" name="Picture 9" descr="b2fv.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6951" y="2488311"/>
            <a:ext cx="954741" cy="12909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Bubble Sort Animation</a:t>
            </a:r>
            <a:endParaRPr lang="en-US" dirty="0"/>
          </a:p>
        </p:txBody>
      </p:sp>
      <p:pic>
        <p:nvPicPr>
          <p:cNvPr id="7" name="Content Placeholder 6" descr="bubble-sort.gif"/>
          <p:cNvPicPr>
            <a:picLocks noGrp="1" noChangeAspect="1"/>
          </p:cNvPicPr>
          <p:nvPr>
            <p:ph idx="1"/>
          </p:nvPr>
        </p:nvPicPr>
        <p:blipFill>
          <a:blip r:embed="rId2"/>
          <a:srcRect l="-45053" r="-4505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Selection Sort</a:t>
            </a:r>
            <a:endParaRPr lang="en-US" dirty="0"/>
          </a:p>
        </p:txBody>
      </p:sp>
      <p:sp>
        <p:nvSpPr>
          <p:cNvPr id="2" name="Content Placeholder 1"/>
          <p:cNvSpPr>
            <a:spLocks noGrp="1"/>
          </p:cNvSpPr>
          <p:nvPr>
            <p:ph idx="1"/>
          </p:nvPr>
        </p:nvSpPr>
        <p:spPr/>
        <p:txBody>
          <a:bodyPr/>
          <a:lstStyle/>
          <a:p>
            <a:pPr marL="0" indent="0">
              <a:buNone/>
            </a:pPr>
            <a:r>
              <a:rPr lang="en-US" dirty="0" smtClean="0"/>
              <a:t>Two decks: unsorted and sorted (sorted initially empty)</a:t>
            </a:r>
          </a:p>
          <a:p>
            <a:pPr marL="0" indent="0">
              <a:buNone/>
            </a:pPr>
            <a:endParaRPr lang="en-US" sz="2000" b="1" dirty="0" smtClean="0">
              <a:latin typeface="Courier"/>
              <a:cs typeface="Courier"/>
            </a:endParaRPr>
          </a:p>
          <a:p>
            <a:pPr marL="0" indent="0">
              <a:buNone/>
            </a:pPr>
            <a:endParaRPr lang="en-US" sz="2000" b="1" dirty="0">
              <a:latin typeface="Courier"/>
              <a:cs typeface="Courier"/>
            </a:endParaRPr>
          </a:p>
          <a:p>
            <a:pPr marL="0" indent="0">
              <a:buNone/>
            </a:pPr>
            <a:endParaRPr lang="en-US" sz="2000" b="1" dirty="0" smtClean="0">
              <a:latin typeface="Courier"/>
              <a:cs typeface="Courier"/>
            </a:endParaRPr>
          </a:p>
          <a:p>
            <a:pPr marL="0" indent="0">
              <a:buNone/>
            </a:pPr>
            <a:r>
              <a:rPr lang="en-US" sz="1600" b="1" dirty="0" smtClean="0">
                <a:latin typeface="Courier"/>
                <a:cs typeface="Courier"/>
              </a:rPr>
              <a:t>repeat</a:t>
            </a: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search through the unsorted deck in order</a:t>
            </a:r>
            <a:br>
              <a:rPr lang="en-US" sz="1600" dirty="0" smtClean="0">
                <a:latin typeface="Courier"/>
                <a:cs typeface="Courier"/>
              </a:rPr>
            </a:br>
            <a:r>
              <a:rPr lang="en-US" sz="1600" dirty="0" smtClean="0">
                <a:latin typeface="Courier"/>
                <a:cs typeface="Courier"/>
              </a:rPr>
              <a:t>	(card-by-card, from top to bottom) </a:t>
            </a:r>
            <a:br>
              <a:rPr lang="en-US" sz="1600" dirty="0" smtClean="0">
                <a:latin typeface="Courier"/>
                <a:cs typeface="Courier"/>
              </a:rPr>
            </a:br>
            <a:r>
              <a:rPr lang="en-US" sz="1600" dirty="0" smtClean="0">
                <a:latin typeface="Courier"/>
                <a:cs typeface="Courier"/>
              </a:rPr>
              <a:t>	for the lowest card</a:t>
            </a:r>
            <a:r>
              <a:rPr lang="en-US" sz="1600" dirty="0">
                <a:latin typeface="Courier"/>
                <a:cs typeface="Courier"/>
              </a:rPr>
              <a:t/>
            </a:r>
            <a:br>
              <a:rPr lang="en-US" sz="1600" dirty="0">
                <a:latin typeface="Courier"/>
                <a:cs typeface="Courier"/>
              </a:rPr>
            </a:b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move that card to the back of the sorted deck</a:t>
            </a:r>
            <a:br>
              <a:rPr lang="en-US" sz="1600" dirty="0" smtClean="0">
                <a:latin typeface="Courier"/>
                <a:cs typeface="Courier"/>
              </a:rPr>
            </a:br>
            <a:r>
              <a:rPr lang="en-US" sz="1600" b="1" dirty="0" smtClean="0">
                <a:latin typeface="Courier"/>
                <a:cs typeface="Courier"/>
              </a:rPr>
              <a:t>until</a:t>
            </a:r>
            <a:r>
              <a:rPr lang="en-US" sz="1600" dirty="0" smtClean="0">
                <a:latin typeface="Courier"/>
                <a:cs typeface="Courier"/>
              </a:rPr>
              <a:t> the unsorted deck is empty</a:t>
            </a:r>
          </a:p>
        </p:txBody>
      </p:sp>
      <p:pic>
        <p:nvPicPr>
          <p:cNvPr id="4" name="Picture 3" descr="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023" y="2488311"/>
            <a:ext cx="914400" cy="1219200"/>
          </a:xfrm>
          <a:prstGeom prst="rect">
            <a:avLst/>
          </a:prstGeom>
        </p:spPr>
      </p:pic>
      <p:pic>
        <p:nvPicPr>
          <p:cNvPr id="5" name="Picture 4" descr="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954" y="2420846"/>
            <a:ext cx="914400" cy="1219200"/>
          </a:xfrm>
          <a:prstGeom prst="rect">
            <a:avLst/>
          </a:prstGeom>
        </p:spPr>
      </p:pic>
      <p:pic>
        <p:nvPicPr>
          <p:cNvPr id="7" name="Picture 6" descr="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181" y="2488311"/>
            <a:ext cx="914400" cy="1219200"/>
          </a:xfrm>
          <a:prstGeom prst="rect">
            <a:avLst/>
          </a:prstGeom>
        </p:spPr>
      </p:pic>
      <p:pic>
        <p:nvPicPr>
          <p:cNvPr id="6" name="Picture 5" descr="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88" y="2420846"/>
            <a:ext cx="914400" cy="1219200"/>
          </a:xfrm>
          <a:prstGeom prst="rect">
            <a:avLst/>
          </a:prstGeom>
        </p:spPr>
      </p:pic>
      <p:sp>
        <p:nvSpPr>
          <p:cNvPr id="8" name="Right Arrow 7"/>
          <p:cNvSpPr/>
          <p:nvPr/>
        </p:nvSpPr>
        <p:spPr bwMode="auto">
          <a:xfrm>
            <a:off x="3500392" y="2720883"/>
            <a:ext cx="1316519" cy="511156"/>
          </a:xfrm>
          <a:prstGeom prst="rightArrow">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Selection Sort Animation</a:t>
            </a:r>
            <a:endParaRPr lang="en-US" dirty="0"/>
          </a:p>
        </p:txBody>
      </p:sp>
      <p:pic>
        <p:nvPicPr>
          <p:cNvPr id="7" name="Content Placeholder 6" descr="selection-sort.gif"/>
          <p:cNvPicPr>
            <a:picLocks noGrp="1" noChangeAspect="1"/>
          </p:cNvPicPr>
          <p:nvPr>
            <p:ph idx="1"/>
          </p:nvPr>
        </p:nvPicPr>
        <p:blipFill>
          <a:blip r:embed="rId2"/>
          <a:srcRect l="-45053" r="-45053"/>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Insertion Sort</a:t>
            </a:r>
            <a:endParaRPr lang="en-US" dirty="0"/>
          </a:p>
        </p:txBody>
      </p:sp>
      <p:sp>
        <p:nvSpPr>
          <p:cNvPr id="2" name="Content Placeholder 1"/>
          <p:cNvSpPr>
            <a:spLocks noGrp="1"/>
          </p:cNvSpPr>
          <p:nvPr>
            <p:ph idx="1"/>
          </p:nvPr>
        </p:nvSpPr>
        <p:spPr/>
        <p:txBody>
          <a:bodyPr/>
          <a:lstStyle/>
          <a:p>
            <a:pPr marL="0" indent="0">
              <a:buNone/>
            </a:pPr>
            <a:r>
              <a:rPr lang="en-US" dirty="0" smtClean="0"/>
              <a:t>Two decks: unsorted and sorted (initially empty)</a:t>
            </a:r>
          </a:p>
          <a:p>
            <a:pPr marL="0" indent="0">
              <a:buNone/>
            </a:pPr>
            <a:endParaRPr lang="en-US" dirty="0"/>
          </a:p>
          <a:p>
            <a:pPr marL="0" indent="0">
              <a:buNone/>
            </a:pPr>
            <a:endParaRPr lang="en-US" sz="1600" b="1" dirty="0" smtClean="0">
              <a:latin typeface="Courier"/>
              <a:cs typeface="Courier"/>
            </a:endParaRPr>
          </a:p>
          <a:p>
            <a:pPr marL="0" indent="0">
              <a:buNone/>
            </a:pPr>
            <a:r>
              <a:rPr lang="en-US" sz="1600" b="1" dirty="0" smtClean="0">
                <a:latin typeface="Courier"/>
                <a:cs typeface="Courier"/>
              </a:rPr>
              <a:t>repeat</a:t>
            </a: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a:t>
            </a:r>
            <a:r>
              <a:rPr lang="en-US" sz="1600" dirty="0">
                <a:latin typeface="Courier"/>
                <a:cs typeface="Courier"/>
              </a:rPr>
              <a:t>t</a:t>
            </a:r>
            <a:r>
              <a:rPr lang="en-US" sz="1600" dirty="0" smtClean="0">
                <a:latin typeface="Courier"/>
                <a:cs typeface="Courier"/>
              </a:rPr>
              <a:t>ake the top card from the unsorted deck</a:t>
            </a:r>
            <a:br>
              <a:rPr lang="en-US" sz="1600" dirty="0" smtClean="0">
                <a:latin typeface="Courier"/>
                <a:cs typeface="Courier"/>
              </a:rPr>
            </a:br>
            <a:r>
              <a:rPr lang="en-US" sz="1600" dirty="0" smtClean="0">
                <a:latin typeface="Courier"/>
                <a:cs typeface="Courier"/>
              </a:rPr>
              <a:t>	</a:t>
            </a:r>
            <a:br>
              <a:rPr lang="en-US" sz="1600" dirty="0" smtClean="0">
                <a:latin typeface="Courier"/>
                <a:cs typeface="Courier"/>
              </a:rPr>
            </a:br>
            <a:r>
              <a:rPr lang="en-US" sz="1600" dirty="0" smtClean="0">
                <a:latin typeface="Courier"/>
                <a:cs typeface="Courier"/>
              </a:rPr>
              <a:t>	search through the sorted deck in order</a:t>
            </a:r>
            <a:br>
              <a:rPr lang="en-US" sz="1600" dirty="0" smtClean="0">
                <a:latin typeface="Courier"/>
                <a:cs typeface="Courier"/>
              </a:rPr>
            </a:br>
            <a:r>
              <a:rPr lang="en-US" sz="1600" dirty="0" smtClean="0">
                <a:latin typeface="Courier"/>
                <a:cs typeface="Courier"/>
              </a:rPr>
              <a:t>	(card-by-card, from top to bottom) </a:t>
            </a:r>
            <a:br>
              <a:rPr lang="en-US" sz="1600" dirty="0" smtClean="0">
                <a:latin typeface="Courier"/>
                <a:cs typeface="Courier"/>
              </a:rPr>
            </a:br>
            <a:r>
              <a:rPr lang="en-US" sz="1600" dirty="0" smtClean="0">
                <a:latin typeface="Courier"/>
                <a:cs typeface="Courier"/>
              </a:rPr>
              <a:t>	until you find the first card which is </a:t>
            </a:r>
            <a:br>
              <a:rPr lang="en-US" sz="1600" dirty="0" smtClean="0">
                <a:latin typeface="Courier"/>
                <a:cs typeface="Courier"/>
              </a:rPr>
            </a:br>
            <a:r>
              <a:rPr lang="en-US" sz="1600" dirty="0" smtClean="0">
                <a:latin typeface="Courier"/>
                <a:cs typeface="Courier"/>
              </a:rPr>
              <a:t>	higher than the top card from the unsorted deck</a:t>
            </a:r>
            <a:br>
              <a:rPr lang="en-US" sz="1600" dirty="0" smtClean="0">
                <a:latin typeface="Courier"/>
                <a:cs typeface="Courier"/>
              </a:rPr>
            </a:b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insert the top card into the sorted deck before that card</a:t>
            </a:r>
            <a:br>
              <a:rPr lang="en-US" sz="1600" dirty="0" smtClean="0">
                <a:latin typeface="Courier"/>
                <a:cs typeface="Courier"/>
              </a:rPr>
            </a:br>
            <a:r>
              <a:rPr lang="en-US" sz="1600" b="1" dirty="0" smtClean="0">
                <a:latin typeface="Courier"/>
                <a:cs typeface="Courier"/>
              </a:rPr>
              <a:t>until</a:t>
            </a:r>
            <a:r>
              <a:rPr lang="en-US" sz="1600" dirty="0" smtClean="0">
                <a:latin typeface="Courier"/>
                <a:cs typeface="Courier"/>
              </a:rPr>
              <a:t> the unsorted deck is empty</a:t>
            </a:r>
          </a:p>
        </p:txBody>
      </p:sp>
      <p:pic>
        <p:nvPicPr>
          <p:cNvPr id="4" name="Picture 3" descr="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023" y="2194001"/>
            <a:ext cx="914400" cy="1219200"/>
          </a:xfrm>
          <a:prstGeom prst="rect">
            <a:avLst/>
          </a:prstGeom>
        </p:spPr>
      </p:pic>
      <p:pic>
        <p:nvPicPr>
          <p:cNvPr id="5" name="Picture 4" descr="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954" y="2126536"/>
            <a:ext cx="914400" cy="1219200"/>
          </a:xfrm>
          <a:prstGeom prst="rect">
            <a:avLst/>
          </a:prstGeom>
        </p:spPr>
      </p:pic>
      <p:pic>
        <p:nvPicPr>
          <p:cNvPr id="6" name="Picture 5" descr="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181" y="2194001"/>
            <a:ext cx="914400" cy="1219200"/>
          </a:xfrm>
          <a:prstGeom prst="rect">
            <a:avLst/>
          </a:prstGeom>
        </p:spPr>
      </p:pic>
      <p:pic>
        <p:nvPicPr>
          <p:cNvPr id="7" name="Picture 6" descr="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88" y="2126536"/>
            <a:ext cx="914400" cy="1219200"/>
          </a:xfrm>
          <a:prstGeom prst="rect">
            <a:avLst/>
          </a:prstGeom>
        </p:spPr>
      </p:pic>
      <p:sp>
        <p:nvSpPr>
          <p:cNvPr id="8" name="Right Arrow 7"/>
          <p:cNvSpPr/>
          <p:nvPr/>
        </p:nvSpPr>
        <p:spPr bwMode="auto">
          <a:xfrm>
            <a:off x="3500392" y="2426573"/>
            <a:ext cx="1316519" cy="511156"/>
          </a:xfrm>
          <a:prstGeom prst="rightArrow">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Insertion Sort Animation</a:t>
            </a:r>
            <a:endParaRPr lang="en-US" dirty="0"/>
          </a:p>
        </p:txBody>
      </p:sp>
      <p:pic>
        <p:nvPicPr>
          <p:cNvPr id="7" name="Content Placeholder 6" descr="insertion-sort.gif"/>
          <p:cNvPicPr>
            <a:picLocks noGrp="1" noChangeAspect="1"/>
          </p:cNvPicPr>
          <p:nvPr>
            <p:ph idx="1"/>
          </p:nvPr>
        </p:nvPicPr>
        <p:blipFill>
          <a:blip r:embed="rId2"/>
          <a:srcRect l="-45053" r="-45053"/>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Merge Sort</a:t>
            </a:r>
            <a:endParaRPr lang="en-US" dirty="0"/>
          </a:p>
        </p:txBody>
      </p:sp>
      <p:sp>
        <p:nvSpPr>
          <p:cNvPr id="3" name="Content Placeholder 2"/>
          <p:cNvSpPr>
            <a:spLocks noGrp="1"/>
          </p:cNvSpPr>
          <p:nvPr>
            <p:ph idx="1"/>
          </p:nvPr>
        </p:nvSpPr>
        <p:spPr/>
        <p:txBody>
          <a:bodyPr/>
          <a:lstStyle/>
          <a:p>
            <a:pPr marL="0" indent="0">
              <a:buNone/>
            </a:pPr>
            <a:r>
              <a:rPr lang="en-US" sz="1600" b="1" dirty="0" smtClean="0">
                <a:latin typeface="Courier"/>
                <a:cs typeface="Courier"/>
              </a:rPr>
              <a:t>To merge sort:</a:t>
            </a:r>
            <a:br>
              <a:rPr lang="en-US" sz="1600" b="1" dirty="0" smtClean="0">
                <a:latin typeface="Courier"/>
                <a:cs typeface="Courier"/>
              </a:rPr>
            </a:br>
            <a:r>
              <a:rPr lang="en-US" sz="1600" b="1" dirty="0" smtClean="0">
                <a:latin typeface="Courier"/>
                <a:cs typeface="Courier"/>
              </a:rPr>
              <a:t>if</a:t>
            </a:r>
            <a:r>
              <a:rPr lang="en-US" sz="1600" dirty="0" smtClean="0">
                <a:latin typeface="Courier"/>
                <a:cs typeface="Courier"/>
              </a:rPr>
              <a:t> the deck contains more than two cards</a:t>
            </a:r>
            <a:br>
              <a:rPr lang="en-US" sz="1600" dirty="0" smtClean="0">
                <a:latin typeface="Courier"/>
                <a:cs typeface="Courier"/>
              </a:rPr>
            </a:br>
            <a:r>
              <a:rPr lang="en-US" sz="1600" dirty="0" smtClean="0">
                <a:latin typeface="Courier"/>
                <a:cs typeface="Courier"/>
              </a:rPr>
              <a:t>	divide the deck into two sub-decks of roughly equal size</a:t>
            </a:r>
            <a:br>
              <a:rPr lang="en-US" sz="1600" dirty="0" smtClean="0">
                <a:latin typeface="Courier"/>
                <a:cs typeface="Courier"/>
              </a:rPr>
            </a:br>
            <a:r>
              <a:rPr lang="en-US" sz="1600" dirty="0" smtClean="0">
                <a:latin typeface="Courier"/>
                <a:cs typeface="Courier"/>
              </a:rPr>
              <a:t>	</a:t>
            </a:r>
            <a:r>
              <a:rPr lang="en-US" sz="1600" b="1" dirty="0" smtClean="0">
                <a:latin typeface="Courier"/>
                <a:cs typeface="Courier"/>
              </a:rPr>
              <a:t>apply</a:t>
            </a:r>
            <a:r>
              <a:rPr lang="en-US" sz="1600" dirty="0" smtClean="0">
                <a:latin typeface="Courier"/>
                <a:cs typeface="Courier"/>
              </a:rPr>
              <a:t> merge sort to each sub-deck</a:t>
            </a:r>
            <a:br>
              <a:rPr lang="en-US" sz="1600" dirty="0" smtClean="0">
                <a:latin typeface="Courier"/>
                <a:cs typeface="Courier"/>
              </a:rPr>
            </a:br>
            <a:r>
              <a:rPr lang="en-US" sz="1600" dirty="0" smtClean="0">
                <a:latin typeface="Courier"/>
                <a:cs typeface="Courier"/>
              </a:rPr>
              <a:t>	</a:t>
            </a:r>
            <a:r>
              <a:rPr lang="en-US" sz="1600" b="1" dirty="0" smtClean="0">
                <a:latin typeface="Courier"/>
                <a:cs typeface="Courier"/>
              </a:rPr>
              <a:t>apply</a:t>
            </a:r>
            <a:r>
              <a:rPr lang="en-US" sz="1600" dirty="0" smtClean="0">
                <a:latin typeface="Courier"/>
                <a:cs typeface="Courier"/>
              </a:rPr>
              <a:t> merge to sub-decks</a:t>
            </a:r>
            <a:br>
              <a:rPr lang="en-US" sz="1600" dirty="0" smtClean="0">
                <a:latin typeface="Courier"/>
                <a:cs typeface="Courier"/>
              </a:rPr>
            </a:br>
            <a:r>
              <a:rPr lang="en-US" sz="1600" b="1" dirty="0" smtClean="0">
                <a:latin typeface="Courier"/>
                <a:cs typeface="Courier"/>
              </a:rPr>
              <a:t>else</a:t>
            </a: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put cards (two or fewer) in order</a:t>
            </a:r>
          </a:p>
          <a:p>
            <a:pPr marL="0" indent="0">
              <a:buNone/>
            </a:pPr>
            <a:endParaRPr lang="en-US" sz="1600" dirty="0">
              <a:latin typeface="Courier"/>
              <a:cs typeface="Courier"/>
            </a:endParaRPr>
          </a:p>
          <a:p>
            <a:pPr marL="0" indent="0">
              <a:buNone/>
            </a:pPr>
            <a:endParaRPr lang="en-US" sz="1600" b="1" dirty="0" smtClean="0">
              <a:latin typeface="Courier"/>
              <a:cs typeface="Courier"/>
            </a:endParaRPr>
          </a:p>
          <a:p>
            <a:pPr marL="0" indent="0">
              <a:buNone/>
            </a:pPr>
            <a:endParaRPr lang="en-US" sz="1600" b="1" dirty="0">
              <a:latin typeface="Courier"/>
              <a:cs typeface="Courier"/>
            </a:endParaRPr>
          </a:p>
          <a:p>
            <a:pPr marL="0" indent="0">
              <a:buNone/>
            </a:pPr>
            <a:r>
              <a:rPr lang="en-US" sz="1600" b="1" dirty="0" smtClean="0">
                <a:latin typeface="Courier"/>
                <a:cs typeface="Courier"/>
              </a:rPr>
              <a:t>To merge:</a:t>
            </a:r>
            <a:br>
              <a:rPr lang="en-US" sz="1600" b="1" dirty="0" smtClean="0">
                <a:latin typeface="Courier"/>
                <a:cs typeface="Courier"/>
              </a:rPr>
            </a:br>
            <a:r>
              <a:rPr lang="en-US" sz="1600" b="1" dirty="0" smtClean="0">
                <a:latin typeface="Courier"/>
                <a:cs typeface="Courier"/>
              </a:rPr>
              <a:t>repeat</a:t>
            </a: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take the lower card from the top of the input decks</a:t>
            </a:r>
            <a:br>
              <a:rPr lang="en-US" sz="1600" dirty="0" smtClean="0">
                <a:latin typeface="Courier"/>
                <a:cs typeface="Courier"/>
              </a:rPr>
            </a:br>
            <a:r>
              <a:rPr lang="en-US" sz="1600" dirty="0" smtClean="0">
                <a:latin typeface="Courier"/>
                <a:cs typeface="Courier"/>
              </a:rPr>
              <a:t>	add the card to the face-down output deck</a:t>
            </a:r>
            <a:br>
              <a:rPr lang="en-US" sz="1600" dirty="0" smtClean="0">
                <a:latin typeface="Courier"/>
                <a:cs typeface="Courier"/>
              </a:rPr>
            </a:br>
            <a:r>
              <a:rPr lang="en-US" sz="1600" b="1" dirty="0" smtClean="0">
                <a:latin typeface="Courier"/>
                <a:cs typeface="Courier"/>
              </a:rPr>
              <a:t>until</a:t>
            </a:r>
            <a:r>
              <a:rPr lang="en-US" sz="1600" dirty="0" smtClean="0">
                <a:latin typeface="Courier"/>
                <a:cs typeface="Courier"/>
              </a:rPr>
              <a:t> both input decks are empty</a:t>
            </a:r>
          </a:p>
        </p:txBody>
      </p:sp>
      <p:pic>
        <p:nvPicPr>
          <p:cNvPr id="4" name="Picture 3" descr="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626" y="3785187"/>
            <a:ext cx="914400" cy="1219200"/>
          </a:xfrm>
          <a:prstGeom prst="rect">
            <a:avLst/>
          </a:prstGeom>
        </p:spPr>
      </p:pic>
      <p:pic>
        <p:nvPicPr>
          <p:cNvPr id="5" name="Picture 4" descr="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557" y="3717722"/>
            <a:ext cx="914400" cy="1219200"/>
          </a:xfrm>
          <a:prstGeom prst="rect">
            <a:avLst/>
          </a:prstGeom>
        </p:spPr>
      </p:pic>
      <p:pic>
        <p:nvPicPr>
          <p:cNvPr id="6" name="Picture 5" descr="1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169" y="3785187"/>
            <a:ext cx="914400" cy="1219200"/>
          </a:xfrm>
          <a:prstGeom prst="rect">
            <a:avLst/>
          </a:prstGeom>
        </p:spPr>
      </p:pic>
      <p:pic>
        <p:nvPicPr>
          <p:cNvPr id="7" name="Picture 6" descr="2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4076" y="3717722"/>
            <a:ext cx="914400" cy="1219200"/>
          </a:xfrm>
          <a:prstGeom prst="rect">
            <a:avLst/>
          </a:prstGeom>
        </p:spPr>
      </p:pic>
      <p:pic>
        <p:nvPicPr>
          <p:cNvPr id="9" name="Picture 8" descr="b2fv.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2620" y="3713469"/>
            <a:ext cx="954741" cy="1290918"/>
          </a:xfrm>
          <a:prstGeom prst="rect">
            <a:avLst/>
          </a:prstGeom>
        </p:spPr>
      </p:pic>
      <p:pic>
        <p:nvPicPr>
          <p:cNvPr id="10" name="Picture 9" descr="b2fv.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554" y="3646004"/>
            <a:ext cx="954741" cy="1290918"/>
          </a:xfrm>
          <a:prstGeom prst="rect">
            <a:avLst/>
          </a:prstGeom>
        </p:spPr>
      </p:pic>
      <p:sp>
        <p:nvSpPr>
          <p:cNvPr id="8" name="Right Arrow 7"/>
          <p:cNvSpPr/>
          <p:nvPr/>
        </p:nvSpPr>
        <p:spPr bwMode="auto">
          <a:xfrm>
            <a:off x="2291909" y="4033249"/>
            <a:ext cx="4166779" cy="511156"/>
          </a:xfrm>
          <a:prstGeom prst="rightArrow">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Merge Sort Animation</a:t>
            </a:r>
            <a:endParaRPr lang="en-US" dirty="0"/>
          </a:p>
        </p:txBody>
      </p:sp>
      <p:pic>
        <p:nvPicPr>
          <p:cNvPr id="7" name="Content Placeholder 6" descr="merge-sort.gif"/>
          <p:cNvPicPr>
            <a:picLocks noGrp="1" noChangeAspect="1"/>
          </p:cNvPicPr>
          <p:nvPr>
            <p:ph idx="1"/>
          </p:nvPr>
        </p:nvPicPr>
        <p:blipFill>
          <a:blip r:embed="rId2"/>
          <a:srcRect l="-45053" r="-4505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Learning Outcomes</a:t>
            </a:r>
            <a:endParaRPr lang="en-US" dirty="0"/>
          </a:p>
        </p:txBody>
      </p:sp>
      <p:sp>
        <p:nvSpPr>
          <p:cNvPr id="2" name="Content Placeholder 1"/>
          <p:cNvSpPr>
            <a:spLocks noGrp="1"/>
          </p:cNvSpPr>
          <p:nvPr>
            <p:ph idx="1"/>
          </p:nvPr>
        </p:nvSpPr>
        <p:spPr/>
        <p:txBody>
          <a:bodyPr/>
          <a:lstStyle/>
          <a:p>
            <a:pPr marL="0" indent="0">
              <a:buNone/>
            </a:pPr>
            <a:r>
              <a:rPr lang="en-US" dirty="0" smtClean="0"/>
              <a:t>At the end of this lecture, you should have an basic intuitive understanding of the following:</a:t>
            </a:r>
          </a:p>
          <a:p>
            <a:pPr lvl="1"/>
            <a:r>
              <a:rPr lang="en-US" dirty="0" smtClean="0"/>
              <a:t>Algorithmic complexity</a:t>
            </a:r>
          </a:p>
          <a:p>
            <a:pPr lvl="1"/>
            <a:r>
              <a:rPr lang="en-US" dirty="0" smtClean="0"/>
              <a:t>Tractable/Intractable</a:t>
            </a:r>
          </a:p>
          <a:p>
            <a:pPr lvl="1"/>
            <a:r>
              <a:rPr lang="en-US" dirty="0" smtClean="0"/>
              <a:t>Decidable/</a:t>
            </a:r>
            <a:r>
              <a:rPr lang="en-US" dirty="0" err="1" smtClean="0"/>
              <a:t>Undecidable</a:t>
            </a:r>
            <a:endParaRPr lang="en-US" dirty="0" smtClean="0"/>
          </a:p>
          <a:p>
            <a:pPr lvl="1"/>
            <a:r>
              <a:rPr lang="en-US" dirty="0" smtClean="0"/>
              <a:t>Computable/</a:t>
            </a:r>
            <a:r>
              <a:rPr lang="en-US" dirty="0" err="1" smtClean="0"/>
              <a:t>Noncomputable</a:t>
            </a:r>
            <a:endParaRPr lang="en-US" dirty="0" smtClean="0"/>
          </a:p>
          <a:p>
            <a:pPr lvl="1"/>
            <a:r>
              <a:rPr lang="en-US" dirty="0" smtClean="0"/>
              <a:t>Turing Machines</a:t>
            </a:r>
          </a:p>
          <a:p>
            <a:endParaRPr lang="en-US" dirty="0" smtClean="0"/>
          </a:p>
          <a:p>
            <a:pPr lvl="1"/>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Quicksort</a:t>
            </a:r>
            <a:endParaRPr lang="en-US" dirty="0"/>
          </a:p>
        </p:txBody>
      </p:sp>
      <p:sp>
        <p:nvSpPr>
          <p:cNvPr id="2" name="Content Placeholder 1"/>
          <p:cNvSpPr>
            <a:spLocks noGrp="1"/>
          </p:cNvSpPr>
          <p:nvPr>
            <p:ph idx="1"/>
          </p:nvPr>
        </p:nvSpPr>
        <p:spPr/>
        <p:txBody>
          <a:bodyPr/>
          <a:lstStyle/>
          <a:p>
            <a:pPr marL="0" indent="0">
              <a:buNone/>
            </a:pPr>
            <a:r>
              <a:rPr lang="en-US" sz="1600" b="1" dirty="0" smtClean="0">
                <a:latin typeface="Courier"/>
                <a:cs typeface="Courier"/>
              </a:rPr>
              <a:t>To quick sort:</a:t>
            </a:r>
            <a:br>
              <a:rPr lang="en-US" sz="1600" b="1" dirty="0" smtClean="0">
                <a:latin typeface="Courier"/>
                <a:cs typeface="Courier"/>
              </a:rPr>
            </a:br>
            <a:r>
              <a:rPr lang="en-US" sz="1600" dirty="0" smtClean="0">
                <a:latin typeface="Courier"/>
                <a:cs typeface="Courier"/>
              </a:rPr>
              <a:t>choose a pivot card from the input deck (pick the middle card)</a:t>
            </a:r>
            <a:br>
              <a:rPr lang="en-US" sz="1600" dirty="0" smtClean="0">
                <a:latin typeface="Courier"/>
                <a:cs typeface="Courier"/>
              </a:rPr>
            </a:br>
            <a:r>
              <a:rPr lang="en-US" sz="1600" b="1" dirty="0" smtClean="0">
                <a:latin typeface="Courier"/>
                <a:cs typeface="Courier"/>
              </a:rPr>
              <a:t>repeat</a:t>
            </a: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a:t>
            </a:r>
            <a:r>
              <a:rPr lang="en-US" sz="1600" b="1" dirty="0" smtClean="0">
                <a:latin typeface="Courier"/>
                <a:cs typeface="Courier"/>
              </a:rPr>
              <a:t>if</a:t>
            </a:r>
            <a:r>
              <a:rPr lang="en-US" sz="1600" dirty="0" smtClean="0">
                <a:latin typeface="Courier"/>
                <a:cs typeface="Courier"/>
              </a:rPr>
              <a:t> the top card is less than or equal to the pivot</a:t>
            </a:r>
            <a:br>
              <a:rPr lang="en-US" sz="1600" dirty="0" smtClean="0">
                <a:latin typeface="Courier"/>
                <a:cs typeface="Courier"/>
              </a:rPr>
            </a:br>
            <a:r>
              <a:rPr lang="en-US" sz="1600" dirty="0" smtClean="0">
                <a:latin typeface="Courier"/>
                <a:cs typeface="Courier"/>
              </a:rPr>
              <a:t>		move it to the lower sub-deck</a:t>
            </a:r>
            <a:br>
              <a:rPr lang="en-US" sz="1600" dirty="0" smtClean="0">
                <a:latin typeface="Courier"/>
                <a:cs typeface="Courier"/>
              </a:rPr>
            </a:br>
            <a:r>
              <a:rPr lang="en-US" sz="1600" dirty="0" smtClean="0">
                <a:latin typeface="Courier"/>
                <a:cs typeface="Courier"/>
              </a:rPr>
              <a:t>	</a:t>
            </a:r>
            <a:r>
              <a:rPr lang="en-US" sz="1600" b="1" dirty="0" smtClean="0">
                <a:latin typeface="Courier"/>
                <a:cs typeface="Courier"/>
              </a:rPr>
              <a:t>else</a:t>
            </a: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move it to the higher sub-deck</a:t>
            </a:r>
            <a:br>
              <a:rPr lang="en-US" sz="1600" dirty="0" smtClean="0">
                <a:latin typeface="Courier"/>
                <a:cs typeface="Courier"/>
              </a:rPr>
            </a:br>
            <a:r>
              <a:rPr lang="en-US" sz="1600" b="1" dirty="0" smtClean="0">
                <a:latin typeface="Courier"/>
                <a:cs typeface="Courier"/>
              </a:rPr>
              <a:t>until</a:t>
            </a:r>
            <a:r>
              <a:rPr lang="en-US" sz="1600" dirty="0" smtClean="0">
                <a:latin typeface="Courier"/>
                <a:cs typeface="Courier"/>
              </a:rPr>
              <a:t> input deck is empty</a:t>
            </a:r>
            <a:r>
              <a:rPr lang="en-US" sz="1600" dirty="0">
                <a:latin typeface="Courier"/>
                <a:cs typeface="Courier"/>
              </a:rPr>
              <a:t/>
            </a:r>
            <a:br>
              <a:rPr lang="en-US" sz="1600" dirty="0">
                <a:latin typeface="Courier"/>
                <a:cs typeface="Courier"/>
              </a:rPr>
            </a:br>
            <a:r>
              <a:rPr lang="en-US" sz="1600" b="1" dirty="0" smtClean="0">
                <a:latin typeface="Courier"/>
                <a:cs typeface="Courier"/>
              </a:rPr>
              <a:t>apply</a:t>
            </a:r>
            <a:r>
              <a:rPr lang="en-US" sz="1600" dirty="0" smtClean="0">
                <a:latin typeface="Courier"/>
                <a:cs typeface="Courier"/>
              </a:rPr>
              <a:t> quick sort to each sub-deck</a:t>
            </a:r>
            <a:br>
              <a:rPr lang="en-US" sz="1600" dirty="0" smtClean="0">
                <a:latin typeface="Courier"/>
                <a:cs typeface="Courier"/>
              </a:rPr>
            </a:br>
            <a:r>
              <a:rPr lang="en-US" sz="1600" dirty="0" smtClean="0">
                <a:latin typeface="Courier"/>
                <a:cs typeface="Courier"/>
              </a:rPr>
              <a:t>append the higher sub-deck to the lower sub-deck</a:t>
            </a:r>
            <a:br>
              <a:rPr lang="en-US" sz="1600" dirty="0" smtClean="0">
                <a:latin typeface="Courier"/>
                <a:cs typeface="Courier"/>
              </a:rPr>
            </a:br>
            <a:endParaRPr lang="en-US" sz="1600" dirty="0" smtClean="0">
              <a:latin typeface="Courier"/>
              <a:cs typeface="Courie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Quicksort Animation</a:t>
            </a:r>
            <a:endParaRPr lang="en-US" dirty="0"/>
          </a:p>
        </p:txBody>
      </p:sp>
      <p:pic>
        <p:nvPicPr>
          <p:cNvPr id="7" name="Content Placeholder 6" descr="quick-sort.gif"/>
          <p:cNvPicPr>
            <a:picLocks noGrp="1" noChangeAspect="1"/>
          </p:cNvPicPr>
          <p:nvPr>
            <p:ph idx="1"/>
          </p:nvPr>
        </p:nvPicPr>
        <p:blipFill>
          <a:blip r:embed="rId2"/>
          <a:srcRect l="-45053" r="-45053"/>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Shuffle Sort</a:t>
            </a:r>
            <a:endParaRPr lang="en-US" dirty="0"/>
          </a:p>
        </p:txBody>
      </p:sp>
      <p:sp>
        <p:nvSpPr>
          <p:cNvPr id="2" name="Content Placeholder 1"/>
          <p:cNvSpPr>
            <a:spLocks noGrp="1"/>
          </p:cNvSpPr>
          <p:nvPr>
            <p:ph idx="1"/>
          </p:nvPr>
        </p:nvSpPr>
        <p:spPr/>
        <p:txBody>
          <a:bodyPr/>
          <a:lstStyle/>
          <a:p>
            <a:pPr marL="0" indent="0">
              <a:buNone/>
            </a:pPr>
            <a:r>
              <a:rPr lang="en-US" dirty="0" smtClean="0"/>
              <a:t>It is possible to come up with a sort that’s worse than the worst we’ve looked at</a:t>
            </a:r>
          </a:p>
          <a:p>
            <a:pPr lvl="1"/>
            <a:r>
              <a:rPr lang="en-US" dirty="0" smtClean="0"/>
              <a:t>Shuffle the deck</a:t>
            </a:r>
          </a:p>
          <a:p>
            <a:pPr lvl="1"/>
            <a:r>
              <a:rPr lang="en-US" dirty="0" smtClean="0"/>
              <a:t>If the deck is not yet sorted, repeat the previous step</a:t>
            </a:r>
          </a:p>
          <a:p>
            <a:endParaRPr lang="en-US" dirty="0" smtClean="0"/>
          </a:p>
          <a:p>
            <a:pPr marL="0" indent="0">
              <a:buNone/>
            </a:pPr>
            <a:r>
              <a:rPr lang="en-US" dirty="0" smtClean="0"/>
              <a:t>For a full deck of 52 cards, and at ten seconds per shuffle, you might be here for a very long time</a:t>
            </a:r>
          </a:p>
          <a:p>
            <a:pPr marL="0" indent="0">
              <a:buNone/>
            </a:pPr>
            <a:r>
              <a:rPr lang="en-US" dirty="0" smtClean="0"/>
              <a:t>A very, very long time – 10</a:t>
            </a:r>
            <a:r>
              <a:rPr lang="en-US" baseline="30000" dirty="0" smtClean="0"/>
              <a:t>68</a:t>
            </a:r>
            <a:r>
              <a:rPr lang="en-US" dirty="0" smtClean="0"/>
              <a:t> seconds</a:t>
            </a:r>
            <a:br>
              <a:rPr lang="en-US" dirty="0" smtClean="0"/>
            </a:br>
            <a:r>
              <a:rPr lang="en-US" dirty="0" smtClean="0"/>
              <a:t>(the universe is only 10</a:t>
            </a:r>
            <a:r>
              <a:rPr lang="en-US" baseline="30000" dirty="0" smtClean="0"/>
              <a:t>17</a:t>
            </a:r>
            <a:r>
              <a:rPr lang="en-US" dirty="0" smtClean="0"/>
              <a:t> seconds old!)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Shuffle Sort</a:t>
            </a:r>
            <a:endParaRPr lang="en-US" dirty="0"/>
          </a:p>
        </p:txBody>
      </p:sp>
      <p:sp>
        <p:nvSpPr>
          <p:cNvPr id="3" name="Content Placeholder 2"/>
          <p:cNvSpPr>
            <a:spLocks noGrp="1"/>
          </p:cNvSpPr>
          <p:nvPr>
            <p:ph idx="1"/>
          </p:nvPr>
        </p:nvSpPr>
        <p:spPr/>
        <p:txBody>
          <a:bodyPr/>
          <a:lstStyle/>
          <a:p>
            <a:pPr marL="0" indent="0">
              <a:buNone/>
            </a:pPr>
            <a:r>
              <a:rPr lang="en-US" sz="1600" b="1" dirty="0">
                <a:solidFill>
                  <a:srgbClr val="323D43"/>
                </a:solidFill>
                <a:latin typeface="Courier"/>
                <a:cs typeface="Courier"/>
              </a:rPr>
              <a:t>repeat</a:t>
            </a:r>
            <a:r>
              <a:rPr lang="en-US" sz="1600" dirty="0">
                <a:solidFill>
                  <a:srgbClr val="323D43"/>
                </a:solidFill>
                <a:latin typeface="Courier"/>
                <a:cs typeface="Courier"/>
              </a:rPr>
              <a:t/>
            </a:r>
            <a:br>
              <a:rPr lang="en-US" sz="1600" dirty="0">
                <a:solidFill>
                  <a:srgbClr val="323D43"/>
                </a:solidFill>
                <a:latin typeface="Courier"/>
                <a:cs typeface="Courier"/>
              </a:rPr>
            </a:br>
            <a:r>
              <a:rPr lang="en-US" sz="1600" dirty="0">
                <a:solidFill>
                  <a:srgbClr val="323D43"/>
                </a:solidFill>
                <a:latin typeface="Courier"/>
                <a:cs typeface="Courier"/>
              </a:rPr>
              <a:t>	</a:t>
            </a:r>
            <a:r>
              <a:rPr lang="en-US" sz="1600" dirty="0" smtClean="0">
                <a:solidFill>
                  <a:srgbClr val="323D43"/>
                </a:solidFill>
                <a:latin typeface="Courier"/>
                <a:cs typeface="Courier"/>
              </a:rPr>
              <a:t>shuffle the deck</a:t>
            </a:r>
            <a:br>
              <a:rPr lang="en-US" sz="1600" dirty="0" smtClean="0">
                <a:solidFill>
                  <a:srgbClr val="323D43"/>
                </a:solidFill>
                <a:latin typeface="Courier"/>
                <a:cs typeface="Courier"/>
              </a:rPr>
            </a:br>
            <a:r>
              <a:rPr lang="en-US" sz="1600" b="1" dirty="0" smtClean="0">
                <a:solidFill>
                  <a:srgbClr val="323D43"/>
                </a:solidFill>
                <a:latin typeface="Courier"/>
                <a:cs typeface="Courier"/>
              </a:rPr>
              <a:t>until</a:t>
            </a:r>
            <a:r>
              <a:rPr lang="en-US" sz="1600" dirty="0" smtClean="0">
                <a:solidFill>
                  <a:srgbClr val="323D43"/>
                </a:solidFill>
                <a:latin typeface="Courier"/>
                <a:cs typeface="Courier"/>
              </a:rPr>
              <a:t> the deck is sorted</a:t>
            </a:r>
            <a:r>
              <a:rPr lang="en-US" sz="1600" dirty="0">
                <a:solidFill>
                  <a:srgbClr val="323D43"/>
                </a:solidFill>
                <a:latin typeface="Courier"/>
                <a:cs typeface="Courier"/>
              </a:rPr>
              <a:t/>
            </a:r>
            <a:br>
              <a:rPr lang="en-US" sz="1600" dirty="0">
                <a:solidFill>
                  <a:srgbClr val="323D43"/>
                </a:solidFill>
                <a:latin typeface="Courier"/>
                <a:cs typeface="Courier"/>
              </a:rPr>
            </a:br>
            <a:endParaRPr lang="en-US" dirty="0"/>
          </a:p>
        </p:txBody>
      </p:sp>
    </p:spTree>
    <p:extLst>
      <p:ext uri="{BB962C8B-B14F-4D97-AF65-F5344CB8AC3E}">
        <p14:creationId xmlns:p14="http://schemas.microsoft.com/office/powerpoint/2010/main" val="2411439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mtClean="0"/>
              <a:t>It’s also possible to do much better if you cheat (sort of)</a:t>
            </a:r>
          </a:p>
          <a:p>
            <a:endParaRPr lang="en-US" smtClean="0"/>
          </a:p>
          <a:p>
            <a:r>
              <a:rPr lang="en-US" smtClean="0"/>
              <a:t>Radix sort relies on being able to select (= compare) many cards at once</a:t>
            </a:r>
          </a:p>
          <a:p>
            <a:r>
              <a:rPr lang="en-US" smtClean="0"/>
              <a:t>Herman Hollerith, 1887</a:t>
            </a:r>
          </a:p>
          <a:p>
            <a:endParaRPr lang="en-US" smtClean="0"/>
          </a:p>
          <a:p>
            <a:endParaRPr lang="en-US" smtClean="0"/>
          </a:p>
          <a:p>
            <a:endParaRPr lang="en-US" smtClean="0"/>
          </a:p>
          <a:p>
            <a:endParaRPr lang="en-US" smtClean="0"/>
          </a:p>
          <a:p>
            <a:endParaRPr lang="en-US" smtClean="0"/>
          </a:p>
          <a:p>
            <a:r>
              <a:rPr lang="en-US" smtClean="0"/>
              <a:t>(see also Dewdney’s Spaghetti Sort)</a:t>
            </a:r>
            <a:endParaRPr lang="en-US" dirty="0"/>
          </a:p>
        </p:txBody>
      </p:sp>
      <p:sp>
        <p:nvSpPr>
          <p:cNvPr id="8" name="Content Placeholder 7"/>
          <p:cNvSpPr>
            <a:spLocks noGrp="1"/>
          </p:cNvSpPr>
          <p:nvPr>
            <p:ph sz="half" idx="2"/>
          </p:nvPr>
        </p:nvSpPr>
        <p:spPr/>
        <p:txBody>
          <a:bodyPr/>
          <a:lstStyle/>
          <a:p>
            <a:endParaRPr lang="en-US"/>
          </a:p>
        </p:txBody>
      </p:sp>
      <p:sp>
        <p:nvSpPr>
          <p:cNvPr id="3" name="Title 2"/>
          <p:cNvSpPr>
            <a:spLocks noGrp="1"/>
          </p:cNvSpPr>
          <p:nvPr>
            <p:ph type="title"/>
          </p:nvPr>
        </p:nvSpPr>
        <p:spPr/>
        <p:txBody>
          <a:bodyPr/>
          <a:lstStyle/>
          <a:p>
            <a:r>
              <a:rPr lang="en-US" smtClean="0"/>
              <a:t>Radix Sort</a:t>
            </a:r>
            <a:endParaRPr lang="en-US" dirty="0"/>
          </a:p>
        </p:txBody>
      </p:sp>
      <p:pic>
        <p:nvPicPr>
          <p:cNvPr id="7" name="Content Placeholder 4" descr="HollerithPhoto.jpg"/>
          <p:cNvPicPr>
            <a:picLocks noChangeAspect="1"/>
          </p:cNvPicPr>
          <p:nvPr/>
        </p:nvPicPr>
        <p:blipFill>
          <a:blip r:embed="rId3"/>
          <a:srcRect l="-10251" r="-10251"/>
          <a:stretch>
            <a:fillRect/>
          </a:stretch>
        </p:blipFill>
        <p:spPr bwMode="auto">
          <a:xfrm>
            <a:off x="4749366" y="1341438"/>
            <a:ext cx="2481612" cy="2968375"/>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4973053" y="4461812"/>
            <a:ext cx="3689684" cy="20913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Divide and Conquer</a:t>
            </a:r>
            <a:endParaRPr lang="en-US" dirty="0"/>
          </a:p>
        </p:txBody>
      </p:sp>
      <p:sp>
        <p:nvSpPr>
          <p:cNvPr id="2" name="Content Placeholder 1"/>
          <p:cNvSpPr>
            <a:spLocks noGrp="1"/>
          </p:cNvSpPr>
          <p:nvPr>
            <p:ph idx="1"/>
          </p:nvPr>
        </p:nvSpPr>
        <p:spPr/>
        <p:txBody>
          <a:bodyPr/>
          <a:lstStyle/>
          <a:p>
            <a:pPr marL="0" indent="0">
              <a:buNone/>
            </a:pPr>
            <a:r>
              <a:rPr lang="en-US" dirty="0" smtClean="0"/>
              <a:t>Binary Search, Quicksort and Merge Sort are all recursive algorithms</a:t>
            </a:r>
          </a:p>
          <a:p>
            <a:endParaRPr lang="en-US" dirty="0" smtClean="0"/>
          </a:p>
          <a:p>
            <a:pPr marL="0" indent="0">
              <a:buNone/>
            </a:pPr>
            <a:r>
              <a:rPr lang="en-US" dirty="0" smtClean="0"/>
              <a:t>The algorithms break the larger problem into more manageable sub-problems, and deal with those separately</a:t>
            </a:r>
          </a:p>
          <a:p>
            <a:pPr lvl="1"/>
            <a:r>
              <a:rPr lang="en-US" dirty="0" smtClean="0"/>
              <a:t>Sub-problems are of the same kind as the original problem</a:t>
            </a:r>
          </a:p>
          <a:p>
            <a:pPr lvl="1"/>
            <a:r>
              <a:rPr lang="en-US" dirty="0" smtClean="0"/>
              <a:t>Deal with the sub-problems in the same way as the original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Complexity</a:t>
            </a:r>
            <a:endParaRPr lang="en-US" dirty="0"/>
          </a:p>
        </p:txBody>
      </p:sp>
    </p:spTree>
    <p:extLst>
      <p:ext uri="{BB962C8B-B14F-4D97-AF65-F5344CB8AC3E}">
        <p14:creationId xmlns:p14="http://schemas.microsoft.com/office/powerpoint/2010/main" val="11141098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Big O Notation</a:t>
            </a:r>
            <a:endParaRPr lang="en-US" dirty="0"/>
          </a:p>
        </p:txBody>
      </p:sp>
      <p:sp>
        <p:nvSpPr>
          <p:cNvPr id="2" name="Content Placeholder 1"/>
          <p:cNvSpPr>
            <a:spLocks noGrp="1"/>
          </p:cNvSpPr>
          <p:nvPr>
            <p:ph idx="1"/>
          </p:nvPr>
        </p:nvSpPr>
        <p:spPr/>
        <p:txBody>
          <a:bodyPr/>
          <a:lstStyle/>
          <a:p>
            <a:r>
              <a:rPr lang="en-US" smtClean="0"/>
              <a:t>When we compare the complexities of algorithms, we care about the maximum number of steps (comparisons, etc) that it takes to carry out the algorithm, compared to the size of the problem </a:t>
            </a:r>
          </a:p>
          <a:p>
            <a:r>
              <a:rPr lang="en-US" smtClean="0"/>
              <a:t>Maximum number of steps – we consider the worst case</a:t>
            </a:r>
          </a:p>
          <a:p>
            <a:r>
              <a:rPr lang="en-US" smtClean="0"/>
              <a:t>Finding the smallest item in an unsorted list of n items requires an exhaustive search – comparison with each of the n items in turn</a:t>
            </a:r>
          </a:p>
          <a:p>
            <a:r>
              <a:rPr lang="en-US" smtClean="0"/>
              <a:t>O(n) complexity</a:t>
            </a:r>
            <a:br>
              <a:rPr lang="en-US" smtClean="0"/>
            </a:br>
            <a:r>
              <a:rPr lang="en-US" smtClean="0"/>
              <a:t>(typically read as “order n” or “linear complexity”)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Orders of Magnitude</a:t>
            </a:r>
            <a:endParaRPr lang="en-US" dirty="0"/>
          </a:p>
        </p:txBody>
      </p:sp>
      <p:sp>
        <p:nvSpPr>
          <p:cNvPr id="2" name="Content Placeholder 1"/>
          <p:cNvSpPr>
            <a:spLocks noGrp="1"/>
          </p:cNvSpPr>
          <p:nvPr>
            <p:ph idx="1"/>
          </p:nvPr>
        </p:nvSpPr>
        <p:spPr/>
        <p:txBody>
          <a:bodyPr/>
          <a:lstStyle/>
          <a:p>
            <a:pPr marL="0" indent="0">
              <a:buNone/>
            </a:pPr>
            <a:r>
              <a:rPr lang="en-US" dirty="0" smtClean="0"/>
              <a:t>We care about orders of magnitude of complexity</a:t>
            </a:r>
          </a:p>
          <a:p>
            <a:pPr lvl="1"/>
            <a:endParaRPr lang="en-US" dirty="0" smtClean="0"/>
          </a:p>
          <a:p>
            <a:pPr marL="0" indent="0">
              <a:buNone/>
            </a:pPr>
            <a:r>
              <a:rPr lang="en-US" dirty="0" smtClean="0"/>
              <a:t>An algorithm taking 2n steps is treated the same as one taking n</a:t>
            </a:r>
          </a:p>
          <a:p>
            <a:pPr lvl="1"/>
            <a:r>
              <a:rPr lang="en-US" dirty="0" smtClean="0"/>
              <a:t>Multiplication by a constant factor is irrelevant</a:t>
            </a:r>
          </a:p>
          <a:p>
            <a:pPr lvl="1"/>
            <a:r>
              <a:rPr lang="en-US" dirty="0" smtClean="0"/>
              <a:t>Logarithm base is irrelevant</a:t>
            </a:r>
          </a:p>
          <a:p>
            <a:pPr lvl="1"/>
            <a:endParaRPr lang="en-US" dirty="0" smtClean="0"/>
          </a:p>
          <a:p>
            <a:pPr marL="0" indent="0">
              <a:buNone/>
            </a:pPr>
            <a:r>
              <a:rPr lang="en-US" dirty="0" smtClean="0"/>
              <a:t>An algorithm taking n</a:t>
            </a:r>
            <a:r>
              <a:rPr lang="en-US" baseline="30000" dirty="0" smtClean="0"/>
              <a:t>2</a:t>
            </a:r>
            <a:r>
              <a:rPr lang="en-US" dirty="0" smtClean="0"/>
              <a:t> + n steps is treated the same as one taking n</a:t>
            </a:r>
            <a:r>
              <a:rPr lang="en-US" baseline="30000" dirty="0" smtClean="0"/>
              <a:t>2</a:t>
            </a:r>
          </a:p>
          <a:p>
            <a:pPr lvl="1"/>
            <a:r>
              <a:rPr lang="en-US" dirty="0" smtClean="0"/>
              <a:t>Only the dominant term is relevant</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Orders of Magnitude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0056929"/>
              </p:ext>
            </p:extLst>
          </p:nvPr>
        </p:nvGraphicFramePr>
        <p:xfrm>
          <a:off x="323850" y="1692275"/>
          <a:ext cx="8382000" cy="3337560"/>
        </p:xfrm>
        <a:graphic>
          <a:graphicData uri="http://schemas.openxmlformats.org/drawingml/2006/table">
            <a:tbl>
              <a:tblPr firstRow="1" bandRow="1">
                <a:tableStyleId>{793D81CF-94F2-401A-BA57-92F5A7B2D0C5}</a:tableStyleId>
              </a:tblPr>
              <a:tblGrid>
                <a:gridCol w="1293025"/>
                <a:gridCol w="1731750"/>
                <a:gridCol w="5357225"/>
              </a:tblGrid>
              <a:tr h="370840">
                <a:tc>
                  <a:txBody>
                    <a:bodyPr/>
                    <a:lstStyle/>
                    <a:p>
                      <a:r>
                        <a:rPr lang="en-US" dirty="0" smtClean="0"/>
                        <a:t>Order</a:t>
                      </a:r>
                      <a:endParaRPr lang="en-US" dirty="0"/>
                    </a:p>
                  </a:txBody>
                  <a:tcPr/>
                </a:tc>
                <a:tc>
                  <a:txBody>
                    <a:bodyPr/>
                    <a:lstStyle/>
                    <a:p>
                      <a:r>
                        <a:rPr lang="en-US" dirty="0" smtClean="0"/>
                        <a:t>Name</a:t>
                      </a:r>
                      <a:endParaRPr lang="en-US" dirty="0"/>
                    </a:p>
                  </a:txBody>
                  <a:tcPr/>
                </a:tc>
                <a:tc>
                  <a:txBody>
                    <a:bodyPr/>
                    <a:lstStyle/>
                    <a:p>
                      <a:r>
                        <a:rPr lang="en-US" dirty="0" smtClean="0"/>
                        <a:t>Examples</a:t>
                      </a:r>
                      <a:endParaRPr lang="en-US" dirty="0"/>
                    </a:p>
                  </a:txBody>
                  <a:tcPr/>
                </a:tc>
              </a:tr>
              <a:tr h="370840">
                <a:tc>
                  <a:txBody>
                    <a:bodyPr/>
                    <a:lstStyle/>
                    <a:p>
                      <a:r>
                        <a:rPr lang="en-US" dirty="0" smtClean="0"/>
                        <a:t>O(1)</a:t>
                      </a:r>
                      <a:endParaRPr lang="en-US" dirty="0"/>
                    </a:p>
                  </a:txBody>
                  <a:tcPr/>
                </a:tc>
                <a:tc>
                  <a:txBody>
                    <a:bodyPr/>
                    <a:lstStyle/>
                    <a:p>
                      <a:r>
                        <a:rPr lang="en-US" dirty="0" smtClean="0"/>
                        <a:t>constant</a:t>
                      </a:r>
                      <a:endParaRPr lang="en-US" dirty="0"/>
                    </a:p>
                  </a:txBody>
                  <a:tcPr/>
                </a:tc>
                <a:tc>
                  <a:txBody>
                    <a:bodyPr/>
                    <a:lstStyle/>
                    <a:p>
                      <a:r>
                        <a:rPr lang="en-US" dirty="0" smtClean="0"/>
                        <a:t>odd/even testing</a:t>
                      </a:r>
                      <a:endParaRPr lang="en-US" dirty="0"/>
                    </a:p>
                  </a:txBody>
                  <a:tcPr/>
                </a:tc>
              </a:tr>
              <a:tr h="370840">
                <a:tc>
                  <a:txBody>
                    <a:bodyPr/>
                    <a:lstStyle/>
                    <a:p>
                      <a:r>
                        <a:rPr lang="en-US" dirty="0" smtClean="0"/>
                        <a:t>O(log n)</a:t>
                      </a:r>
                      <a:endParaRPr lang="en-US" dirty="0"/>
                    </a:p>
                  </a:txBody>
                  <a:tcPr/>
                </a:tc>
                <a:tc>
                  <a:txBody>
                    <a:bodyPr/>
                    <a:lstStyle/>
                    <a:p>
                      <a:r>
                        <a:rPr lang="en-US" dirty="0" smtClean="0"/>
                        <a:t>logarithmic</a:t>
                      </a:r>
                      <a:endParaRPr lang="en-US" dirty="0"/>
                    </a:p>
                  </a:txBody>
                  <a:tcPr/>
                </a:tc>
                <a:tc>
                  <a:txBody>
                    <a:bodyPr/>
                    <a:lstStyle/>
                    <a:p>
                      <a:r>
                        <a:rPr lang="en-US" dirty="0" smtClean="0"/>
                        <a:t>binary search of an ordered list</a:t>
                      </a:r>
                      <a:endParaRPr lang="en-US" dirty="0"/>
                    </a:p>
                  </a:txBody>
                  <a:tcPr/>
                </a:tc>
              </a:tr>
              <a:tr h="370840">
                <a:tc>
                  <a:txBody>
                    <a:bodyPr/>
                    <a:lstStyle/>
                    <a:p>
                      <a:r>
                        <a:rPr lang="en-US" dirty="0" smtClean="0"/>
                        <a:t>O(n)</a:t>
                      </a:r>
                      <a:endParaRPr lang="en-US" dirty="0"/>
                    </a:p>
                  </a:txBody>
                  <a:tcPr/>
                </a:tc>
                <a:tc>
                  <a:txBody>
                    <a:bodyPr/>
                    <a:lstStyle/>
                    <a:p>
                      <a:r>
                        <a:rPr lang="en-US" dirty="0" smtClean="0"/>
                        <a:t>linear</a:t>
                      </a:r>
                      <a:endParaRPr lang="en-US" dirty="0"/>
                    </a:p>
                  </a:txBody>
                  <a:tcPr/>
                </a:tc>
                <a:tc>
                  <a:txBody>
                    <a:bodyPr/>
                    <a:lstStyle/>
                    <a:p>
                      <a:r>
                        <a:rPr lang="en-US" dirty="0" smtClean="0"/>
                        <a:t>exhaustive search of an unordered list</a:t>
                      </a:r>
                      <a:endParaRPr lang="en-US" dirty="0"/>
                    </a:p>
                  </a:txBody>
                  <a:tcPr/>
                </a:tc>
              </a:tr>
              <a:tr h="370840">
                <a:tc>
                  <a:txBody>
                    <a:bodyPr/>
                    <a:lstStyle/>
                    <a:p>
                      <a:r>
                        <a:rPr lang="en-US" dirty="0" smtClean="0"/>
                        <a:t>O(n log n)</a:t>
                      </a:r>
                      <a:endParaRPr lang="en-US" dirty="0"/>
                    </a:p>
                  </a:txBody>
                  <a:tcPr/>
                </a:tc>
                <a:tc>
                  <a:txBody>
                    <a:bodyPr/>
                    <a:lstStyle/>
                    <a:p>
                      <a:r>
                        <a:rPr lang="en-US" dirty="0" smtClean="0"/>
                        <a:t>log-linear</a:t>
                      </a:r>
                      <a:endParaRPr lang="en-US" dirty="0"/>
                    </a:p>
                  </a:txBody>
                  <a:tcPr/>
                </a:tc>
                <a:tc>
                  <a:txBody>
                    <a:bodyPr/>
                    <a:lstStyle/>
                    <a:p>
                      <a:r>
                        <a:rPr lang="en-US" dirty="0" smtClean="0"/>
                        <a:t>merge</a:t>
                      </a:r>
                      <a:r>
                        <a:rPr lang="en-US" baseline="0" dirty="0" smtClean="0"/>
                        <a:t> </a:t>
                      </a:r>
                      <a:r>
                        <a:rPr lang="en-US" dirty="0" smtClean="0"/>
                        <a:t>sort</a:t>
                      </a:r>
                      <a:endParaRPr lang="en-US" dirty="0"/>
                    </a:p>
                  </a:txBody>
                  <a:tcPr/>
                </a:tc>
              </a:tr>
              <a:tr h="370840">
                <a:tc>
                  <a:txBody>
                    <a:bodyPr/>
                    <a:lstStyle/>
                    <a:p>
                      <a:r>
                        <a:rPr lang="en-US" dirty="0" smtClean="0"/>
                        <a:t>O(n</a:t>
                      </a:r>
                      <a:r>
                        <a:rPr lang="en-US" baseline="30000" dirty="0" smtClean="0"/>
                        <a:t>2</a:t>
                      </a:r>
                      <a:r>
                        <a:rPr lang="en-US" dirty="0" smtClean="0"/>
                        <a:t>)</a:t>
                      </a:r>
                      <a:endParaRPr lang="en-US" dirty="0"/>
                    </a:p>
                  </a:txBody>
                  <a:tcPr/>
                </a:tc>
                <a:tc>
                  <a:txBody>
                    <a:bodyPr/>
                    <a:lstStyle/>
                    <a:p>
                      <a:r>
                        <a:rPr lang="en-US" dirty="0" smtClean="0"/>
                        <a:t>quadratic</a:t>
                      </a:r>
                      <a:endParaRPr lang="en-US" dirty="0"/>
                    </a:p>
                  </a:txBody>
                  <a:tcPr/>
                </a:tc>
                <a:tc>
                  <a:txBody>
                    <a:bodyPr/>
                    <a:lstStyle/>
                    <a:p>
                      <a:r>
                        <a:rPr lang="en-US" dirty="0" smtClean="0"/>
                        <a:t>bubble</a:t>
                      </a:r>
                      <a:r>
                        <a:rPr lang="en-US" baseline="0" dirty="0" smtClean="0"/>
                        <a:t> sort, selection sort, insertion sort, quicksort</a:t>
                      </a:r>
                      <a:endParaRPr lang="en-US" dirty="0"/>
                    </a:p>
                  </a:txBody>
                  <a:tcPr/>
                </a:tc>
              </a:tr>
              <a:tr h="370840">
                <a:tc>
                  <a:txBody>
                    <a:bodyPr/>
                    <a:lstStyle/>
                    <a:p>
                      <a:r>
                        <a:rPr lang="en-US" dirty="0" smtClean="0"/>
                        <a:t>O(</a:t>
                      </a:r>
                      <a:r>
                        <a:rPr lang="en-US" dirty="0" err="1" smtClean="0"/>
                        <a:t>n</a:t>
                      </a:r>
                      <a:r>
                        <a:rPr lang="en-US" baseline="30000" dirty="0" err="1" smtClean="0"/>
                        <a:t>k</a:t>
                      </a:r>
                      <a:r>
                        <a:rPr lang="en-US" dirty="0" smtClean="0"/>
                        <a:t>), k&gt;2</a:t>
                      </a:r>
                      <a:endParaRPr lang="en-US" dirty="0"/>
                    </a:p>
                  </a:txBody>
                  <a:tcPr/>
                </a:tc>
                <a:tc>
                  <a:txBody>
                    <a:bodyPr/>
                    <a:lstStyle/>
                    <a:p>
                      <a:r>
                        <a:rPr lang="en-US" dirty="0" smtClean="0"/>
                        <a:t>polynomial</a:t>
                      </a:r>
                      <a:endParaRPr lang="en-US" dirty="0"/>
                    </a:p>
                  </a:txBody>
                  <a:tcPr/>
                </a:tc>
                <a:tc>
                  <a:txBody>
                    <a:bodyPr/>
                    <a:lstStyle/>
                    <a:p>
                      <a:endParaRPr lang="en-US"/>
                    </a:p>
                  </a:txBody>
                  <a:tcPr/>
                </a:tc>
              </a:tr>
              <a:tr h="370840">
                <a:tc>
                  <a:txBody>
                    <a:bodyPr/>
                    <a:lstStyle/>
                    <a:p>
                      <a:r>
                        <a:rPr lang="en-US" dirty="0" smtClean="0"/>
                        <a:t>O(</a:t>
                      </a:r>
                      <a:r>
                        <a:rPr lang="en-US" dirty="0" err="1" smtClean="0"/>
                        <a:t>k</a:t>
                      </a:r>
                      <a:r>
                        <a:rPr lang="en-US" baseline="30000" dirty="0" err="1" smtClean="0"/>
                        <a:t>n</a:t>
                      </a:r>
                      <a:r>
                        <a:rPr lang="en-US" dirty="0" smtClean="0"/>
                        <a:t>)</a:t>
                      </a:r>
                      <a:endParaRPr lang="en-US" dirty="0"/>
                    </a:p>
                  </a:txBody>
                  <a:tcPr/>
                </a:tc>
                <a:tc>
                  <a:txBody>
                    <a:bodyPr/>
                    <a:lstStyle/>
                    <a:p>
                      <a:r>
                        <a:rPr lang="en-US" dirty="0" smtClean="0"/>
                        <a:t>exponential</a:t>
                      </a:r>
                      <a:endParaRPr lang="en-US" dirty="0"/>
                    </a:p>
                  </a:txBody>
                  <a:tcPr/>
                </a:tc>
                <a:tc>
                  <a:txBody>
                    <a:bodyPr/>
                    <a:lstStyle/>
                    <a:p>
                      <a:r>
                        <a:rPr lang="en-US" dirty="0" smtClean="0"/>
                        <a:t>Towers of Hanoi</a:t>
                      </a:r>
                      <a:endParaRPr lang="en-US" dirty="0"/>
                    </a:p>
                  </a:txBody>
                  <a:tcPr/>
                </a:tc>
              </a:tr>
              <a:tr h="370840">
                <a:tc>
                  <a:txBody>
                    <a:bodyPr/>
                    <a:lstStyle/>
                    <a:p>
                      <a:r>
                        <a:rPr lang="en-US" dirty="0" smtClean="0"/>
                        <a:t>O(n!)</a:t>
                      </a:r>
                      <a:endParaRPr lang="en-US" dirty="0"/>
                    </a:p>
                  </a:txBody>
                  <a:tcPr/>
                </a:tc>
                <a:tc>
                  <a:txBody>
                    <a:bodyPr/>
                    <a:lstStyle/>
                    <a:p>
                      <a:r>
                        <a:rPr lang="en-US" dirty="0" smtClean="0"/>
                        <a:t>factorial</a:t>
                      </a:r>
                      <a:endParaRPr lang="en-US" dirty="0"/>
                    </a:p>
                  </a:txBody>
                  <a:tcPr/>
                </a:tc>
                <a:tc>
                  <a:txBody>
                    <a:bodyPr/>
                    <a:lstStyle/>
                    <a:p>
                      <a:r>
                        <a:rPr lang="en-US" dirty="0" smtClean="0"/>
                        <a:t>shuffle sort</a:t>
                      </a:r>
                      <a:endParaRPr lang="en-US" dirty="0"/>
                    </a:p>
                  </a:txBody>
                  <a:tcPr/>
                </a:tc>
              </a:tr>
            </a:tbl>
          </a:graphicData>
        </a:graphic>
      </p:graphicFrame>
    </p:spTree>
    <p:extLst>
      <p:ext uri="{BB962C8B-B14F-4D97-AF65-F5344CB8AC3E}">
        <p14:creationId xmlns:p14="http://schemas.microsoft.com/office/powerpoint/2010/main" val="2233297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 is an algorithm?</a:t>
            </a:r>
            <a:endParaRPr lang="en-US" dirty="0"/>
          </a:p>
        </p:txBody>
      </p:sp>
      <p:sp>
        <p:nvSpPr>
          <p:cNvPr id="2" name="Content Placeholder 1"/>
          <p:cNvSpPr>
            <a:spLocks noGrp="1"/>
          </p:cNvSpPr>
          <p:nvPr>
            <p:ph idx="1"/>
          </p:nvPr>
        </p:nvSpPr>
        <p:spPr/>
        <p:txBody>
          <a:bodyPr/>
          <a:lstStyle/>
          <a:p>
            <a:pPr marL="0" indent="0">
              <a:buNone/>
            </a:pPr>
            <a:r>
              <a:rPr lang="en-US" b="1" dirty="0" smtClean="0"/>
              <a:t>Definition</a:t>
            </a:r>
            <a:r>
              <a:rPr lang="en-US" dirty="0" smtClean="0"/>
              <a:t>: an effective method for solving a problem, expressed as a sequence of steps</a:t>
            </a:r>
          </a:p>
          <a:p>
            <a:endParaRPr lang="en-US" dirty="0" smtClean="0"/>
          </a:p>
          <a:p>
            <a:pPr marL="0" indent="0">
              <a:buNone/>
            </a:pPr>
            <a:r>
              <a:rPr lang="en-US" dirty="0" smtClean="0"/>
              <a:t>By an </a:t>
            </a:r>
            <a:r>
              <a:rPr lang="en-US" i="1" dirty="0" smtClean="0"/>
              <a:t>effective</a:t>
            </a:r>
            <a:r>
              <a:rPr lang="en-US" dirty="0" smtClean="0"/>
              <a:t> method, we mean that an algorithm will:</a:t>
            </a:r>
          </a:p>
          <a:p>
            <a:pPr lvl="1"/>
            <a:r>
              <a:rPr lang="en-US" dirty="0" smtClean="0"/>
              <a:t>always give some answer</a:t>
            </a:r>
          </a:p>
          <a:p>
            <a:pPr lvl="1"/>
            <a:r>
              <a:rPr lang="en-US" dirty="0" smtClean="0"/>
              <a:t>always give the correct answer </a:t>
            </a:r>
          </a:p>
          <a:p>
            <a:pPr lvl="1"/>
            <a:r>
              <a:rPr lang="en-US" dirty="0" smtClean="0"/>
              <a:t>always be completed in a finite number of steps</a:t>
            </a:r>
          </a:p>
          <a:p>
            <a:pPr lvl="1"/>
            <a:r>
              <a:rPr lang="en-US" dirty="0" smtClean="0"/>
              <a:t>work for all instances of problems of the class</a:t>
            </a:r>
          </a:p>
          <a:p>
            <a:endParaRPr lang="en-US" dirty="0"/>
          </a:p>
        </p:txBody>
      </p:sp>
    </p:spTree>
    <p:extLst>
      <p:ext uri="{BB962C8B-B14F-4D97-AF65-F5344CB8AC3E}">
        <p14:creationId xmlns:p14="http://schemas.microsoft.com/office/powerpoint/2010/main" val="33631443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Average Case</a:t>
            </a:r>
            <a:endParaRPr lang="en-US" dirty="0"/>
          </a:p>
        </p:txBody>
      </p:sp>
      <p:sp>
        <p:nvSpPr>
          <p:cNvPr id="2" name="Content Placeholder 1"/>
          <p:cNvSpPr>
            <a:spLocks noGrp="1"/>
          </p:cNvSpPr>
          <p:nvPr>
            <p:ph idx="1"/>
          </p:nvPr>
        </p:nvSpPr>
        <p:spPr/>
        <p:txBody>
          <a:bodyPr/>
          <a:lstStyle/>
          <a:p>
            <a:pPr marL="0" indent="0">
              <a:buNone/>
            </a:pPr>
            <a:r>
              <a:rPr lang="en-US" dirty="0" smtClean="0"/>
              <a:t>Worst case complexity isn’t the whole picture</a:t>
            </a:r>
          </a:p>
          <a:p>
            <a:endParaRPr lang="en-US" dirty="0" smtClean="0"/>
          </a:p>
          <a:p>
            <a:pPr marL="0" indent="0">
              <a:buNone/>
            </a:pPr>
            <a:r>
              <a:rPr lang="en-US" dirty="0" smtClean="0"/>
              <a:t>Worst cases may be rare – we’re more interested in how well an algorithm performs for typical data</a:t>
            </a:r>
          </a:p>
          <a:p>
            <a:endParaRPr lang="en-US" dirty="0" smtClean="0"/>
          </a:p>
          <a:p>
            <a:pPr marL="0" indent="0">
              <a:buNone/>
            </a:pPr>
            <a:r>
              <a:rPr lang="en-US" dirty="0" smtClean="0"/>
              <a:t>For example, the worst case complexity for Quicksort is </a:t>
            </a:r>
            <a:br>
              <a:rPr lang="en-US" dirty="0" smtClean="0"/>
            </a:br>
            <a:r>
              <a:rPr lang="en-US" dirty="0" smtClean="0"/>
              <a:t>O(n</a:t>
            </a:r>
            <a:r>
              <a:rPr lang="en-US" baseline="30000" dirty="0" smtClean="0"/>
              <a:t>2</a:t>
            </a:r>
            <a:r>
              <a:rPr lang="en-US" dirty="0" smtClean="0"/>
              <a:t>), but the average case complexity is O(n log n)</a:t>
            </a:r>
          </a:p>
          <a:p>
            <a:pPr lvl="1"/>
            <a:r>
              <a:rPr lang="en-US" dirty="0" smtClean="0"/>
              <a:t>Worst case typically occurs when the list is already sorted, and we choose the first item in the list as the pivot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Brute Force and Ignorance</a:t>
            </a:r>
            <a:endParaRPr lang="en-US" dirty="0"/>
          </a:p>
        </p:txBody>
      </p:sp>
      <p:sp>
        <p:nvSpPr>
          <p:cNvPr id="2" name="Content Placeholder 1"/>
          <p:cNvSpPr>
            <a:spLocks noGrp="1"/>
          </p:cNvSpPr>
          <p:nvPr>
            <p:ph idx="1"/>
          </p:nvPr>
        </p:nvSpPr>
        <p:spPr/>
        <p:txBody>
          <a:bodyPr/>
          <a:lstStyle/>
          <a:p>
            <a:pPr marL="0" indent="0">
              <a:buNone/>
            </a:pPr>
            <a:r>
              <a:rPr lang="en-US" dirty="0" smtClean="0"/>
              <a:t>Can’t we just buy a bigger computer?</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22790254"/>
              </p:ext>
            </p:extLst>
          </p:nvPr>
        </p:nvGraphicFramePr>
        <p:xfrm>
          <a:off x="230788" y="2432942"/>
          <a:ext cx="8589212" cy="1854200"/>
        </p:xfrm>
        <a:graphic>
          <a:graphicData uri="http://schemas.openxmlformats.org/drawingml/2006/table">
            <a:tbl>
              <a:tblPr firstRow="1" bandRow="1">
                <a:tableStyleId>{073A0DAA-6AF3-43AB-8588-CEC1D06C72B9}</a:tableStyleId>
              </a:tblPr>
              <a:tblGrid>
                <a:gridCol w="2147303"/>
                <a:gridCol w="2147303"/>
                <a:gridCol w="2147303"/>
                <a:gridCol w="2147303"/>
              </a:tblGrid>
              <a:tr h="370840">
                <a:tc rowSpan="2">
                  <a:txBody>
                    <a:bodyPr/>
                    <a:lstStyle/>
                    <a:p>
                      <a:r>
                        <a:rPr lang="en-US" dirty="0" smtClean="0"/>
                        <a:t>Complexity</a:t>
                      </a:r>
                      <a:endParaRPr lang="en-US" dirty="0"/>
                    </a:p>
                  </a:txBody>
                  <a:tcPr/>
                </a:tc>
                <a:tc gridSpan="3">
                  <a:txBody>
                    <a:bodyPr/>
                    <a:lstStyle/>
                    <a:p>
                      <a:r>
                        <a:rPr lang="en-US" dirty="0" smtClean="0"/>
                        <a:t>Size of problem solvable</a:t>
                      </a:r>
                      <a:r>
                        <a:rPr lang="en-US" baseline="0" dirty="0" smtClean="0"/>
                        <a:t> in one hour</a:t>
                      </a:r>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r>
                        <a:rPr lang="en-US" dirty="0" smtClean="0"/>
                        <a:t>Standard computer</a:t>
                      </a:r>
                      <a:endParaRPr lang="en-US" dirty="0"/>
                    </a:p>
                  </a:txBody>
                  <a:tcPr/>
                </a:tc>
                <a:tc>
                  <a:txBody>
                    <a:bodyPr/>
                    <a:lstStyle/>
                    <a:p>
                      <a:r>
                        <a:rPr lang="en-US" dirty="0" smtClean="0"/>
                        <a:t>1000 x</a:t>
                      </a:r>
                      <a:r>
                        <a:rPr lang="en-US" baseline="0" dirty="0" smtClean="0"/>
                        <a:t> faster</a:t>
                      </a:r>
                      <a:endParaRPr lang="en-US" dirty="0"/>
                    </a:p>
                  </a:txBody>
                  <a:tcPr/>
                </a:tc>
                <a:tc>
                  <a:txBody>
                    <a:bodyPr/>
                    <a:lstStyle/>
                    <a:p>
                      <a:r>
                        <a:rPr lang="en-US" dirty="0" smtClean="0"/>
                        <a:t>1000,000 x faster</a:t>
                      </a:r>
                      <a:endParaRPr lang="en-US" dirty="0"/>
                    </a:p>
                  </a:txBody>
                  <a:tcPr/>
                </a:tc>
              </a:tr>
              <a:tr h="370840">
                <a:tc>
                  <a:txBody>
                    <a:bodyPr/>
                    <a:lstStyle/>
                    <a:p>
                      <a:r>
                        <a:rPr lang="en-US" dirty="0" smtClean="0"/>
                        <a:t>O(n)</a:t>
                      </a:r>
                      <a:endParaRPr lang="en-US" dirty="0"/>
                    </a:p>
                  </a:txBody>
                  <a:tcPr/>
                </a:tc>
                <a:tc>
                  <a:txBody>
                    <a:bodyPr/>
                    <a:lstStyle/>
                    <a:p>
                      <a:r>
                        <a:rPr lang="en-US" dirty="0" smtClean="0"/>
                        <a:t>A</a:t>
                      </a:r>
                      <a:endParaRPr lang="en-US" dirty="0"/>
                    </a:p>
                  </a:txBody>
                  <a:tcPr/>
                </a:tc>
                <a:tc>
                  <a:txBody>
                    <a:bodyPr/>
                    <a:lstStyle/>
                    <a:p>
                      <a:r>
                        <a:rPr lang="en-US" dirty="0" smtClean="0"/>
                        <a:t>1000A</a:t>
                      </a:r>
                      <a:endParaRPr lang="en-US" dirty="0"/>
                    </a:p>
                  </a:txBody>
                  <a:tcPr/>
                </a:tc>
                <a:tc>
                  <a:txBody>
                    <a:bodyPr/>
                    <a:lstStyle/>
                    <a:p>
                      <a:r>
                        <a:rPr lang="en-US" dirty="0" smtClean="0"/>
                        <a:t>1000000A</a:t>
                      </a:r>
                      <a:endParaRPr lang="en-US" dirty="0"/>
                    </a:p>
                  </a:txBody>
                  <a:tcPr/>
                </a:tc>
              </a:tr>
              <a:tr h="370840">
                <a:tc>
                  <a:txBody>
                    <a:bodyPr/>
                    <a:lstStyle/>
                    <a:p>
                      <a:r>
                        <a:rPr lang="en-US" dirty="0" smtClean="0"/>
                        <a:t>O(n</a:t>
                      </a:r>
                      <a:r>
                        <a:rPr lang="en-US" baseline="30000" dirty="0" smtClean="0"/>
                        <a:t>2</a:t>
                      </a:r>
                      <a:r>
                        <a:rPr lang="en-US" dirty="0" smtClean="0"/>
                        <a:t>)</a:t>
                      </a:r>
                      <a:endParaRPr lang="en-US" dirty="0"/>
                    </a:p>
                  </a:txBody>
                  <a:tcPr/>
                </a:tc>
                <a:tc>
                  <a:txBody>
                    <a:bodyPr/>
                    <a:lstStyle/>
                    <a:p>
                      <a:r>
                        <a:rPr lang="en-US" dirty="0" smtClean="0"/>
                        <a:t>B</a:t>
                      </a:r>
                      <a:endParaRPr lang="en-US" dirty="0"/>
                    </a:p>
                  </a:txBody>
                  <a:tcPr/>
                </a:tc>
                <a:tc>
                  <a:txBody>
                    <a:bodyPr/>
                    <a:lstStyle/>
                    <a:p>
                      <a:r>
                        <a:rPr lang="en-US" dirty="0" smtClean="0"/>
                        <a:t>31.6B</a:t>
                      </a:r>
                      <a:endParaRPr lang="en-US" dirty="0"/>
                    </a:p>
                  </a:txBody>
                  <a:tcPr/>
                </a:tc>
                <a:tc>
                  <a:txBody>
                    <a:bodyPr/>
                    <a:lstStyle/>
                    <a:p>
                      <a:r>
                        <a:rPr lang="en-US" dirty="0" smtClean="0"/>
                        <a:t>1000B</a:t>
                      </a:r>
                      <a:endParaRPr lang="en-US" dirty="0"/>
                    </a:p>
                  </a:txBody>
                  <a:tcPr/>
                </a:tc>
              </a:tr>
              <a:tr h="370840">
                <a:tc>
                  <a:txBody>
                    <a:bodyPr/>
                    <a:lstStyle/>
                    <a:p>
                      <a:r>
                        <a:rPr lang="en-US" dirty="0" smtClean="0"/>
                        <a:t>O(2</a:t>
                      </a:r>
                      <a:r>
                        <a:rPr lang="en-US" baseline="30000" dirty="0" smtClean="0"/>
                        <a:t>n</a:t>
                      </a:r>
                      <a:r>
                        <a:rPr lang="en-US" dirty="0" smtClean="0"/>
                        <a:t>)</a:t>
                      </a:r>
                      <a:endParaRPr lang="en-US" dirty="0"/>
                    </a:p>
                  </a:txBody>
                  <a:tcPr/>
                </a:tc>
                <a:tc>
                  <a:txBody>
                    <a:bodyPr/>
                    <a:lstStyle/>
                    <a:p>
                      <a:r>
                        <a:rPr lang="en-US" dirty="0" smtClean="0"/>
                        <a:t>C</a:t>
                      </a:r>
                      <a:endParaRPr lang="en-US" dirty="0"/>
                    </a:p>
                  </a:txBody>
                  <a:tcPr/>
                </a:tc>
                <a:tc>
                  <a:txBody>
                    <a:bodyPr/>
                    <a:lstStyle/>
                    <a:p>
                      <a:r>
                        <a:rPr lang="en-US" dirty="0" smtClean="0"/>
                        <a:t>C + 9.97</a:t>
                      </a:r>
                      <a:endParaRPr lang="en-US" dirty="0"/>
                    </a:p>
                  </a:txBody>
                  <a:tcPr/>
                </a:tc>
                <a:tc>
                  <a:txBody>
                    <a:bodyPr/>
                    <a:lstStyle/>
                    <a:p>
                      <a:r>
                        <a:rPr lang="en-US" dirty="0" smtClean="0"/>
                        <a:t>C + 19.93</a:t>
                      </a:r>
                      <a:endParaRPr lang="en-US" dirty="0"/>
                    </a:p>
                  </a:txBody>
                  <a:tcPr/>
                </a:tc>
              </a:tr>
            </a:tbl>
          </a:graphicData>
        </a:graphic>
      </p:graphicFrame>
    </p:spTree>
    <p:extLst>
      <p:ext uri="{BB962C8B-B14F-4D97-AF65-F5344CB8AC3E}">
        <p14:creationId xmlns:p14="http://schemas.microsoft.com/office/powerpoint/2010/main" val="18791708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66" y="591642"/>
            <a:ext cx="8808281" cy="5683794"/>
          </a:xfrm>
          <a:prstGeom prst="rect">
            <a:avLst/>
          </a:prstGeom>
        </p:spPr>
      </p:pic>
    </p:spTree>
    <p:extLst>
      <p:ext uri="{BB962C8B-B14F-4D97-AF65-F5344CB8AC3E}">
        <p14:creationId xmlns:p14="http://schemas.microsoft.com/office/powerpoint/2010/main" val="32587425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Reasonable</a:t>
            </a:r>
            <a:endParaRPr lang="en-US" dirty="0"/>
          </a:p>
        </p:txBody>
      </p:sp>
      <p:sp>
        <p:nvSpPr>
          <p:cNvPr id="3" name="Content Placeholder 2"/>
          <p:cNvSpPr>
            <a:spLocks noGrp="1"/>
          </p:cNvSpPr>
          <p:nvPr>
            <p:ph idx="1"/>
          </p:nvPr>
        </p:nvSpPr>
        <p:spPr/>
        <p:txBody>
          <a:bodyPr/>
          <a:lstStyle/>
          <a:p>
            <a:pPr marL="0" indent="0">
              <a:buNone/>
            </a:pPr>
            <a:r>
              <a:rPr lang="en-US" dirty="0" smtClean="0"/>
              <a:t>Fundamental classification of algorithmic complexities into </a:t>
            </a:r>
            <a:r>
              <a:rPr lang="en-US" i="1" dirty="0" smtClean="0"/>
              <a:t>reasonable</a:t>
            </a:r>
            <a:r>
              <a:rPr lang="en-US" dirty="0" smtClean="0"/>
              <a:t> and </a:t>
            </a:r>
            <a:r>
              <a:rPr lang="en-US" i="1" dirty="0" smtClean="0"/>
              <a:t>unreasonable</a:t>
            </a:r>
          </a:p>
          <a:p>
            <a:pPr marL="0" indent="0">
              <a:buNone/>
            </a:pPr>
            <a:r>
              <a:rPr lang="en-US" dirty="0" smtClean="0"/>
              <a:t>Polynomial time algorithms are considered </a:t>
            </a:r>
            <a:r>
              <a:rPr lang="en-US" i="1" dirty="0" smtClean="0"/>
              <a:t>reasonable</a:t>
            </a:r>
          </a:p>
          <a:p>
            <a:pPr lvl="1"/>
            <a:r>
              <a:rPr lang="en-US" dirty="0" smtClean="0"/>
              <a:t>Complexity is bounded from above by </a:t>
            </a:r>
            <a:r>
              <a:rPr lang="en-US" dirty="0" err="1" smtClean="0"/>
              <a:t>nk</a:t>
            </a:r>
            <a:r>
              <a:rPr lang="en-US" dirty="0" smtClean="0"/>
              <a:t> for some fixed k</a:t>
            </a:r>
          </a:p>
          <a:p>
            <a:pPr lvl="1"/>
            <a:r>
              <a:rPr lang="en-US" dirty="0" smtClean="0"/>
              <a:t>No greater value than </a:t>
            </a:r>
            <a:r>
              <a:rPr lang="en-US" dirty="0" err="1" smtClean="0"/>
              <a:t>nk</a:t>
            </a:r>
            <a:r>
              <a:rPr lang="en-US" dirty="0" smtClean="0"/>
              <a:t> for all values of n from some point onwards</a:t>
            </a:r>
          </a:p>
          <a:p>
            <a:pPr marL="360000" lvl="1" indent="0">
              <a:buNone/>
            </a:pPr>
            <a:endParaRPr lang="en-US" dirty="0" smtClean="0"/>
          </a:p>
          <a:p>
            <a:pPr marL="0" indent="0">
              <a:buNone/>
            </a:pPr>
            <a:r>
              <a:rPr lang="en-US" dirty="0" smtClean="0"/>
              <a:t>Super-polynomial algorithms are considered </a:t>
            </a:r>
            <a:r>
              <a:rPr lang="en-US" i="1" dirty="0" smtClean="0"/>
              <a:t>unreasonable</a:t>
            </a:r>
          </a:p>
        </p:txBody>
      </p:sp>
    </p:spTree>
    <p:extLst>
      <p:ext uri="{BB962C8B-B14F-4D97-AF65-F5344CB8AC3E}">
        <p14:creationId xmlns:p14="http://schemas.microsoft.com/office/powerpoint/2010/main" val="196402960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66" y="591642"/>
            <a:ext cx="8808281" cy="5683794"/>
          </a:xfrm>
          <a:prstGeom prst="rect">
            <a:avLst/>
          </a:prstGeom>
        </p:spPr>
      </p:pic>
      <p:sp>
        <p:nvSpPr>
          <p:cNvPr id="2" name="Oval 1"/>
          <p:cNvSpPr/>
          <p:nvPr/>
        </p:nvSpPr>
        <p:spPr bwMode="auto">
          <a:xfrm>
            <a:off x="7529164" y="3001957"/>
            <a:ext cx="1323473" cy="3349063"/>
          </a:xfrm>
          <a:prstGeom prst="ellipse">
            <a:avLst/>
          </a:prstGeom>
          <a:noFill/>
          <a:ln w="25400" cap="flat" cmpd="sng" algn="ctr">
            <a:solidFill>
              <a:srgbClr val="8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 name="Oval 3"/>
          <p:cNvSpPr/>
          <p:nvPr/>
        </p:nvSpPr>
        <p:spPr bwMode="auto">
          <a:xfrm>
            <a:off x="1542717" y="469899"/>
            <a:ext cx="5194968" cy="1548733"/>
          </a:xfrm>
          <a:prstGeom prst="ellipse">
            <a:avLst/>
          </a:prstGeom>
          <a:noFill/>
          <a:ln w="25400" cap="flat" cmpd="sng" algn="ctr">
            <a:solidFill>
              <a:srgbClr val="8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 name="TextBox 2"/>
          <p:cNvSpPr txBox="1"/>
          <p:nvPr/>
        </p:nvSpPr>
        <p:spPr>
          <a:xfrm>
            <a:off x="2593474" y="2103825"/>
            <a:ext cx="1601896" cy="369332"/>
          </a:xfrm>
          <a:prstGeom prst="rect">
            <a:avLst/>
          </a:prstGeom>
          <a:noFill/>
        </p:spPr>
        <p:txBody>
          <a:bodyPr wrap="none" rtlCol="0">
            <a:spAutoFit/>
          </a:bodyPr>
          <a:lstStyle/>
          <a:p>
            <a:r>
              <a:rPr lang="en-US" dirty="0" smtClean="0"/>
              <a:t>Unreasonable</a:t>
            </a:r>
            <a:endParaRPr lang="en-US" dirty="0"/>
          </a:p>
        </p:txBody>
      </p:sp>
      <p:sp>
        <p:nvSpPr>
          <p:cNvPr id="5" name="TextBox 4"/>
          <p:cNvSpPr txBox="1"/>
          <p:nvPr/>
        </p:nvSpPr>
        <p:spPr>
          <a:xfrm>
            <a:off x="7446211" y="2531615"/>
            <a:ext cx="1358327" cy="369332"/>
          </a:xfrm>
          <a:prstGeom prst="rect">
            <a:avLst/>
          </a:prstGeom>
          <a:noFill/>
        </p:spPr>
        <p:txBody>
          <a:bodyPr wrap="none" rtlCol="0">
            <a:spAutoFit/>
          </a:bodyPr>
          <a:lstStyle/>
          <a:p>
            <a:r>
              <a:rPr lang="en-US" dirty="0" smtClean="0"/>
              <a:t>Reasonable</a:t>
            </a:r>
            <a:endParaRPr lang="en-US" dirty="0"/>
          </a:p>
        </p:txBody>
      </p:sp>
    </p:spTree>
    <p:extLst>
      <p:ext uri="{BB962C8B-B14F-4D97-AF65-F5344CB8AC3E}">
        <p14:creationId xmlns:p14="http://schemas.microsoft.com/office/powerpoint/2010/main" val="36952589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Tractability</a:t>
            </a:r>
            <a:endParaRPr lang="en-US" dirty="0"/>
          </a:p>
        </p:txBody>
      </p:sp>
      <p:sp>
        <p:nvSpPr>
          <p:cNvPr id="2" name="Content Placeholder 1"/>
          <p:cNvSpPr>
            <a:spLocks noGrp="1"/>
          </p:cNvSpPr>
          <p:nvPr>
            <p:ph idx="1"/>
          </p:nvPr>
        </p:nvSpPr>
        <p:spPr/>
        <p:txBody>
          <a:bodyPr/>
          <a:lstStyle/>
          <a:p>
            <a:pPr marL="0" indent="0">
              <a:buNone/>
            </a:pPr>
            <a:r>
              <a:rPr lang="en-US" dirty="0" smtClean="0"/>
              <a:t>We classify algorithms as reasonable or unreasonable</a:t>
            </a:r>
          </a:p>
          <a:p>
            <a:endParaRPr lang="en-US" dirty="0" smtClean="0"/>
          </a:p>
          <a:p>
            <a:pPr marL="0" indent="0">
              <a:buNone/>
            </a:pPr>
            <a:r>
              <a:rPr lang="en-US" dirty="0" smtClean="0"/>
              <a:t>We classify problems as </a:t>
            </a:r>
            <a:r>
              <a:rPr lang="en-US" i="1" dirty="0" smtClean="0"/>
              <a:t>tractable</a:t>
            </a:r>
            <a:r>
              <a:rPr lang="en-US" dirty="0" smtClean="0"/>
              <a:t> or </a:t>
            </a:r>
            <a:r>
              <a:rPr lang="en-US" i="1" dirty="0" smtClean="0"/>
              <a:t>intractable</a:t>
            </a:r>
          </a:p>
          <a:p>
            <a:r>
              <a:rPr lang="en-US" dirty="0" smtClean="0"/>
              <a:t>A problem that admits a reasonable (polynomial time) solution is said to be </a:t>
            </a:r>
            <a:r>
              <a:rPr lang="en-US" i="1" dirty="0" smtClean="0"/>
              <a:t>tractable</a:t>
            </a:r>
          </a:p>
          <a:p>
            <a:r>
              <a:rPr lang="en-US" dirty="0" smtClean="0"/>
              <a:t>A problem that admits only unreasonable (super-polynomial time) solutions is said to be </a:t>
            </a:r>
            <a:r>
              <a:rPr lang="en-US" i="1" dirty="0" smtClean="0"/>
              <a:t>intractable</a:t>
            </a:r>
            <a:endParaRPr lang="en-US" i="1" dirty="0"/>
          </a:p>
        </p:txBody>
      </p:sp>
    </p:spTree>
    <p:extLst>
      <p:ext uri="{BB962C8B-B14F-4D97-AF65-F5344CB8AC3E}">
        <p14:creationId xmlns:p14="http://schemas.microsoft.com/office/powerpoint/2010/main" val="1731643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Beyond Tractability</a:t>
            </a:r>
            <a:endParaRPr lang="en-US" dirty="0"/>
          </a:p>
        </p:txBody>
      </p:sp>
      <p:sp>
        <p:nvSpPr>
          <p:cNvPr id="2" name="Content Placeholder 1"/>
          <p:cNvSpPr>
            <a:spLocks noGrp="1"/>
          </p:cNvSpPr>
          <p:nvPr>
            <p:ph idx="1"/>
          </p:nvPr>
        </p:nvSpPr>
        <p:spPr/>
        <p:txBody>
          <a:bodyPr/>
          <a:lstStyle/>
          <a:p>
            <a:r>
              <a:rPr lang="en-US" smtClean="0"/>
              <a:t>There’s worse to come…</a:t>
            </a:r>
          </a:p>
          <a:p>
            <a:endParaRPr lang="en-US" smtClean="0"/>
          </a:p>
          <a:p>
            <a:r>
              <a:rPr lang="en-US" smtClean="0"/>
              <a:t>Even a super-polynomial algorithm completes in finite time</a:t>
            </a:r>
          </a:p>
          <a:p>
            <a:endParaRPr lang="en-US" smtClean="0"/>
          </a:p>
          <a:p>
            <a:r>
              <a:rPr lang="en-US" smtClean="0"/>
              <a:t>What if our algorithm requires infinite time?</a:t>
            </a:r>
          </a:p>
          <a:p>
            <a:endParaRPr lang="en-US" smtClean="0"/>
          </a:p>
          <a:p>
            <a:endParaRPr lang="en-US" smtClean="0"/>
          </a:p>
          <a:p>
            <a:endParaRPr lang="en-US" dirty="0"/>
          </a:p>
        </p:txBody>
      </p:sp>
    </p:spTree>
    <p:extLst>
      <p:ext uri="{BB962C8B-B14F-4D97-AF65-F5344CB8AC3E}">
        <p14:creationId xmlns:p14="http://schemas.microsoft.com/office/powerpoint/2010/main" val="32449858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Noncomputability and Undecidability</a:t>
            </a:r>
            <a:endParaRPr lang="en-US" dirty="0"/>
          </a:p>
        </p:txBody>
      </p:sp>
      <p:sp>
        <p:nvSpPr>
          <p:cNvPr id="2" name="Content Placeholder 1"/>
          <p:cNvSpPr>
            <a:spLocks noGrp="1"/>
          </p:cNvSpPr>
          <p:nvPr>
            <p:ph idx="1"/>
          </p:nvPr>
        </p:nvSpPr>
        <p:spPr/>
        <p:txBody>
          <a:bodyPr/>
          <a:lstStyle/>
          <a:p>
            <a:r>
              <a:rPr lang="en-US" smtClean="0"/>
              <a:t>A problem that admits no solutions (no algorithms that run in finite time) is said to be noncomputable</a:t>
            </a:r>
          </a:p>
          <a:p>
            <a:endParaRPr lang="en-US" smtClean="0"/>
          </a:p>
          <a:p>
            <a:r>
              <a:rPr lang="en-US" smtClean="0"/>
              <a:t>A noncomputable decision problem (a problem for which the only possible outputs are “yes” and “no”) is said to be undecidable</a:t>
            </a:r>
          </a:p>
          <a:p>
            <a:endParaRPr lang="en-US" dirty="0"/>
          </a:p>
        </p:txBody>
      </p:sp>
    </p:spTree>
    <p:extLst>
      <p:ext uri="{BB962C8B-B14F-4D97-AF65-F5344CB8AC3E}">
        <p14:creationId xmlns:p14="http://schemas.microsoft.com/office/powerpoint/2010/main" val="21821093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Halting Problem</a:t>
            </a:r>
            <a:endParaRPr lang="en-US" dirty="0"/>
          </a:p>
        </p:txBody>
      </p:sp>
      <p:sp>
        <p:nvSpPr>
          <p:cNvPr id="2" name="Content Placeholder 1"/>
          <p:cNvSpPr>
            <a:spLocks noGrp="1"/>
          </p:cNvSpPr>
          <p:nvPr>
            <p:ph idx="1"/>
          </p:nvPr>
        </p:nvSpPr>
        <p:spPr/>
        <p:txBody>
          <a:bodyPr/>
          <a:lstStyle/>
          <a:p>
            <a:r>
              <a:rPr lang="en-US" smtClean="0"/>
              <a:t>Given an algorithm and an input, determine whether the algorithm will eventually halt when run with that input, or will run forever</a:t>
            </a:r>
          </a:p>
          <a:p>
            <a:endParaRPr lang="en-US" smtClean="0"/>
          </a:p>
          <a:p>
            <a:r>
              <a:rPr lang="en-US" smtClean="0"/>
              <a:t>An undecidable problem!</a:t>
            </a:r>
          </a:p>
          <a:p>
            <a:endParaRPr lang="en-US" smtClean="0"/>
          </a:p>
          <a:p>
            <a:endParaRPr lang="en-US" dirty="0"/>
          </a:p>
        </p:txBody>
      </p:sp>
    </p:spTree>
    <p:extLst>
      <p:ext uri="{BB962C8B-B14F-4D97-AF65-F5344CB8AC3E}">
        <p14:creationId xmlns:p14="http://schemas.microsoft.com/office/powerpoint/2010/main" val="1498931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Halting Problem</a:t>
            </a:r>
            <a:endParaRPr lang="en-US" dirty="0"/>
          </a:p>
        </p:txBody>
      </p:sp>
      <p:sp>
        <p:nvSpPr>
          <p:cNvPr id="2" name="Content Placeholder 1"/>
          <p:cNvSpPr>
            <a:spLocks noGrp="1"/>
          </p:cNvSpPr>
          <p:nvPr>
            <p:ph idx="1"/>
          </p:nvPr>
        </p:nvSpPr>
        <p:spPr/>
        <p:txBody>
          <a:bodyPr/>
          <a:lstStyle/>
          <a:p>
            <a:r>
              <a:rPr lang="en-US" dirty="0" smtClean="0"/>
              <a:t>Can we tell if this algorithm will terminate?</a:t>
            </a:r>
          </a:p>
          <a:p>
            <a:endParaRPr lang="en-US" dirty="0" smtClean="0"/>
          </a:p>
          <a:p>
            <a:pPr marL="0" indent="0">
              <a:buNone/>
            </a:pPr>
            <a:r>
              <a:rPr lang="en-US" dirty="0" smtClean="0"/>
              <a:t>while x != 1 do</a:t>
            </a:r>
            <a:br>
              <a:rPr lang="en-US" dirty="0" smtClean="0"/>
            </a:br>
            <a:r>
              <a:rPr lang="en-US" dirty="0" smtClean="0"/>
              <a:t>	x= x – 2</a:t>
            </a:r>
            <a:br>
              <a:rPr lang="en-US" dirty="0" smtClean="0"/>
            </a:br>
            <a:r>
              <a:rPr lang="en-US" dirty="0" smtClean="0"/>
              <a:t>end</a:t>
            </a:r>
          </a:p>
          <a:p>
            <a:endParaRPr lang="en-US" dirty="0" smtClean="0"/>
          </a:p>
          <a:p>
            <a:endParaRPr lang="en-US" dirty="0" smtClean="0"/>
          </a:p>
          <a:p>
            <a:endParaRPr lang="en-US" dirty="0"/>
          </a:p>
        </p:txBody>
      </p:sp>
    </p:spTree>
    <p:extLst>
      <p:ext uri="{BB962C8B-B14F-4D97-AF65-F5344CB8AC3E}">
        <p14:creationId xmlns:p14="http://schemas.microsoft.com/office/powerpoint/2010/main" val="21937141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ipe card stack.jpg"/>
          <p:cNvPicPr>
            <a:picLocks noChangeAspect="1"/>
          </p:cNvPicPr>
          <p:nvPr/>
        </p:nvPicPr>
        <p:blipFill>
          <a:blip r:embed="rId2"/>
          <a:stretch>
            <a:fillRect/>
          </a:stretch>
        </p:blipFill>
        <p:spPr>
          <a:xfrm>
            <a:off x="0" y="-5"/>
            <a:ext cx="9144000" cy="6858000"/>
          </a:xfrm>
          <a:prstGeom prst="rect">
            <a:avLst/>
          </a:prstGeom>
        </p:spPr>
      </p:pic>
      <p:sp>
        <p:nvSpPr>
          <p:cNvPr id="3" name="Title 2"/>
          <p:cNvSpPr>
            <a:spLocks noGrp="1"/>
          </p:cNvSpPr>
          <p:nvPr>
            <p:ph type="title"/>
          </p:nvPr>
        </p:nvSpPr>
        <p:spPr/>
        <p:txBody>
          <a:bodyPr/>
          <a:lstStyle/>
          <a:p>
            <a:r>
              <a:rPr lang="en-US" smtClean="0"/>
              <a:t>Put simply, an algorithm is a recipe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Halting Problem</a:t>
            </a:r>
            <a:endParaRPr lang="en-US" dirty="0"/>
          </a:p>
        </p:txBody>
      </p:sp>
      <p:sp>
        <p:nvSpPr>
          <p:cNvPr id="2" name="Content Placeholder 1"/>
          <p:cNvSpPr>
            <a:spLocks noGrp="1"/>
          </p:cNvSpPr>
          <p:nvPr>
            <p:ph idx="1"/>
          </p:nvPr>
        </p:nvSpPr>
        <p:spPr/>
        <p:txBody>
          <a:bodyPr/>
          <a:lstStyle/>
          <a:p>
            <a:r>
              <a:rPr lang="en-US" dirty="0" smtClean="0"/>
              <a:t>Can we tell if this algorithm will terminate?</a:t>
            </a:r>
          </a:p>
          <a:p>
            <a:endParaRPr lang="en-US" dirty="0" smtClean="0"/>
          </a:p>
          <a:p>
            <a:pPr marL="0" indent="0">
              <a:buNone/>
            </a:pPr>
            <a:r>
              <a:rPr lang="en-US" dirty="0" smtClean="0"/>
              <a:t>while x != 1 do</a:t>
            </a:r>
            <a:br>
              <a:rPr lang="en-US" dirty="0" smtClean="0"/>
            </a:br>
            <a:r>
              <a:rPr lang="en-US" dirty="0" smtClean="0"/>
              <a:t>	if x is even </a:t>
            </a:r>
            <a:br>
              <a:rPr lang="en-US" dirty="0" smtClean="0"/>
            </a:br>
            <a:r>
              <a:rPr lang="en-US" dirty="0" smtClean="0"/>
              <a:t>	then x = x/2</a:t>
            </a:r>
            <a:br>
              <a:rPr lang="en-US" dirty="0" smtClean="0"/>
            </a:br>
            <a:r>
              <a:rPr lang="en-US" dirty="0" smtClean="0"/>
              <a:t>	else x = 3x + 1</a:t>
            </a:r>
            <a:br>
              <a:rPr lang="en-US" dirty="0" smtClean="0"/>
            </a:br>
            <a:r>
              <a:rPr lang="en-US" dirty="0" smtClean="0"/>
              <a:t>end</a:t>
            </a:r>
          </a:p>
          <a:p>
            <a:endParaRPr lang="en-US" dirty="0"/>
          </a:p>
        </p:txBody>
      </p:sp>
    </p:spTree>
    <p:extLst>
      <p:ext uri="{BB962C8B-B14F-4D97-AF65-F5344CB8AC3E}">
        <p14:creationId xmlns:p14="http://schemas.microsoft.com/office/powerpoint/2010/main" val="26281459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Halting Problem</a:t>
            </a:r>
            <a:endParaRPr lang="en-US" dirty="0"/>
          </a:p>
        </p:txBody>
      </p:sp>
      <p:sp>
        <p:nvSpPr>
          <p:cNvPr id="2" name="Content Placeholder 1"/>
          <p:cNvSpPr>
            <a:spLocks noGrp="1"/>
          </p:cNvSpPr>
          <p:nvPr>
            <p:ph idx="1"/>
          </p:nvPr>
        </p:nvSpPr>
        <p:spPr/>
        <p:txBody>
          <a:bodyPr/>
          <a:lstStyle/>
          <a:p>
            <a:r>
              <a:rPr lang="en-US" smtClean="0"/>
              <a:t>We can’t produce an answer to the halting problem by simply executing the algorithm</a:t>
            </a:r>
          </a:p>
          <a:p>
            <a:r>
              <a:rPr lang="en-US" smtClean="0"/>
              <a:t>If execution terminates, we can answer “yes”</a:t>
            </a:r>
          </a:p>
          <a:p>
            <a:r>
              <a:rPr lang="en-US" smtClean="0"/>
              <a:t>When do we decide that the algorithm is not going to terminate?</a:t>
            </a:r>
            <a:br>
              <a:rPr lang="en-US" smtClean="0"/>
            </a:br>
            <a:r>
              <a:rPr lang="en-US" smtClean="0"/>
              <a:t/>
            </a:r>
            <a:br>
              <a:rPr lang="en-US" smtClean="0"/>
            </a:br>
            <a:r>
              <a:rPr lang="en-US" smtClean="0"/>
              <a:t>(do we wait an infinite amount of time?)</a:t>
            </a:r>
            <a:endParaRPr lang="en-US" dirty="0"/>
          </a:p>
        </p:txBody>
      </p:sp>
    </p:spTree>
    <p:extLst>
      <p:ext uri="{BB962C8B-B14F-4D97-AF65-F5344CB8AC3E}">
        <p14:creationId xmlns:p14="http://schemas.microsoft.com/office/powerpoint/2010/main" val="24495472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Halting Problem</a:t>
            </a:r>
            <a:endParaRPr lang="en-US" dirty="0"/>
          </a:p>
        </p:txBody>
      </p:sp>
      <p:sp>
        <p:nvSpPr>
          <p:cNvPr id="2" name="Content Placeholder 1"/>
          <p:cNvSpPr>
            <a:spLocks noGrp="1"/>
          </p:cNvSpPr>
          <p:nvPr>
            <p:ph idx="1"/>
          </p:nvPr>
        </p:nvSpPr>
        <p:spPr/>
        <p:txBody>
          <a:bodyPr/>
          <a:lstStyle/>
          <a:p>
            <a:r>
              <a:rPr lang="en-US" dirty="0" smtClean="0"/>
              <a:t>Does the decidability of the Halting Problem depend on the expressiveness of our programming language?</a:t>
            </a:r>
          </a:p>
          <a:p>
            <a:pPr marL="0" indent="0">
              <a:buNone/>
            </a:pPr>
            <a:r>
              <a:rPr lang="en-US" dirty="0" smtClean="0"/>
              <a:t>if algorithm R halts on input X</a:t>
            </a:r>
            <a:br>
              <a:rPr lang="en-US" dirty="0" smtClean="0"/>
            </a:br>
            <a:r>
              <a:rPr lang="en-US" dirty="0" smtClean="0"/>
              <a:t>	then return “yes”</a:t>
            </a:r>
            <a:br>
              <a:rPr lang="en-US" dirty="0" smtClean="0"/>
            </a:br>
            <a:r>
              <a:rPr lang="en-US" dirty="0" smtClean="0"/>
              <a:t>	else return “no”</a:t>
            </a:r>
          </a:p>
          <a:p>
            <a:endParaRPr lang="en-US" dirty="0" smtClean="0"/>
          </a:p>
          <a:p>
            <a:r>
              <a:rPr lang="en-US" dirty="0" smtClean="0"/>
              <a:t>We can’t correctly implement this in any effectively executable programming language</a:t>
            </a:r>
          </a:p>
          <a:p>
            <a:r>
              <a:rPr lang="en-US" dirty="0" smtClean="0"/>
              <a:t>The notion of computability is central to the Church-Turing Thesis</a:t>
            </a:r>
            <a:endParaRPr lang="en-US" dirty="0"/>
          </a:p>
        </p:txBody>
      </p:sp>
    </p:spTree>
    <p:extLst>
      <p:ext uri="{BB962C8B-B14F-4D97-AF65-F5344CB8AC3E}">
        <p14:creationId xmlns:p14="http://schemas.microsoft.com/office/powerpoint/2010/main" val="1906718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But first, some background</a:t>
            </a:r>
            <a:endParaRPr lang="en-US" dirty="0"/>
          </a:p>
        </p:txBody>
      </p:sp>
      <p:sp>
        <p:nvSpPr>
          <p:cNvPr id="4" name="Content Placeholder 3"/>
          <p:cNvSpPr>
            <a:spLocks noGrp="1"/>
          </p:cNvSpPr>
          <p:nvPr>
            <p:ph idx="1"/>
          </p:nvPr>
        </p:nvSpPr>
        <p:spPr/>
        <p:txBody>
          <a:bodyPr/>
          <a:lstStyle/>
          <a:p>
            <a:r>
              <a:rPr lang="en-US" smtClean="0"/>
              <a:t>Early C20th attempts to clarify the foundations of mathematics were riven by paradoxes and inconsistencies</a:t>
            </a:r>
          </a:p>
          <a:p>
            <a:endParaRPr lang="en-US" smtClean="0"/>
          </a:p>
          <a:p>
            <a:r>
              <a:rPr lang="en-US" smtClean="0"/>
              <a:t>In the 1920s, David Hilbert proposed a programme to ground all existing theories to a finite, complete set of axioms: a decision procedure for all mathematics</a:t>
            </a:r>
            <a:endParaRPr lang="en-US" dirty="0" smtClean="0"/>
          </a:p>
        </p:txBody>
      </p:sp>
    </p:spTree>
    <p:extLst>
      <p:ext uri="{BB962C8B-B14F-4D97-AF65-F5344CB8AC3E}">
        <p14:creationId xmlns:p14="http://schemas.microsoft.com/office/powerpoint/2010/main" val="29959995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p:cNvPicPr>
            <a:picLocks noChangeAspect="1"/>
          </p:cNvPicPr>
          <p:nvPr/>
        </p:nvPicPr>
        <p:blipFill>
          <a:blip r:embed="rId3"/>
          <a:srcRect t="5593" b="5593"/>
          <a:stretch>
            <a:fillRect/>
          </a:stretch>
        </p:blipFill>
        <p:spPr>
          <a:xfrm>
            <a:off x="4945280" y="1438080"/>
            <a:ext cx="4038600" cy="4830762"/>
          </a:xfrm>
          <a:prstGeom prst="rect">
            <a:avLst/>
          </a:prstGeom>
        </p:spPr>
      </p:pic>
      <p:sp>
        <p:nvSpPr>
          <p:cNvPr id="11" name="Rounded Rectangular Callout 10"/>
          <p:cNvSpPr/>
          <p:nvPr/>
        </p:nvSpPr>
        <p:spPr bwMode="auto">
          <a:xfrm>
            <a:off x="552938" y="2149991"/>
            <a:ext cx="3792812" cy="2434709"/>
          </a:xfrm>
          <a:prstGeom prst="wedgeRoundRectCallout">
            <a:avLst>
              <a:gd name="adj1" fmla="val 45645"/>
              <a:gd name="adj2" fmla="val 59484"/>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a:r>
              <a:rPr lang="en-US" sz="2000" dirty="0" smtClean="0"/>
              <a:t>The </a:t>
            </a:r>
            <a:r>
              <a:rPr lang="en-US" sz="2000" dirty="0" err="1" smtClean="0"/>
              <a:t>entscheidungsproblem</a:t>
            </a:r>
            <a:r>
              <a:rPr lang="en-US" sz="2000" dirty="0" smtClean="0"/>
              <a:t> </a:t>
            </a:r>
            <a:r>
              <a:rPr lang="en-US" sz="2000" dirty="0"/>
              <a:t>is solved </a:t>
            </a:r>
            <a:r>
              <a:rPr lang="en-US" sz="2000" dirty="0" smtClean="0"/>
              <a:t>when </a:t>
            </a:r>
            <a:r>
              <a:rPr lang="en-US" sz="2000" dirty="0"/>
              <a:t>we know a </a:t>
            </a:r>
            <a:r>
              <a:rPr lang="en-US" sz="2000" dirty="0" smtClean="0"/>
              <a:t>procedure </a:t>
            </a:r>
            <a:r>
              <a:rPr lang="en-US" sz="2000" dirty="0"/>
              <a:t>that allows </a:t>
            </a:r>
            <a:r>
              <a:rPr lang="en-US" sz="2000" dirty="0" smtClean="0"/>
              <a:t>for </a:t>
            </a:r>
            <a:r>
              <a:rPr lang="en-US" sz="2000" dirty="0"/>
              <a:t>any given logical expression to </a:t>
            </a:r>
            <a:r>
              <a:rPr lang="en-US" sz="2000" dirty="0" smtClean="0"/>
              <a:t>decide by </a:t>
            </a:r>
            <a:r>
              <a:rPr lang="en-US" sz="2000" dirty="0"/>
              <a:t>finitely many operations its validity </a:t>
            </a:r>
            <a:r>
              <a:rPr lang="en-US" sz="2000" dirty="0" smtClean="0"/>
              <a:t>or </a:t>
            </a:r>
            <a:r>
              <a:rPr lang="en-US" sz="2000" dirty="0" err="1" smtClean="0"/>
              <a:t>satisfiability</a:t>
            </a:r>
            <a:r>
              <a:rPr lang="en-US" sz="2000" dirty="0" smtClean="0"/>
              <a:t>.</a:t>
            </a:r>
            <a:endParaRPr lang="en-US" sz="2000" dirty="0"/>
          </a:p>
        </p:txBody>
      </p:sp>
      <p:sp>
        <p:nvSpPr>
          <p:cNvPr id="12" name="Title 11"/>
          <p:cNvSpPr>
            <a:spLocks noGrp="1"/>
          </p:cNvSpPr>
          <p:nvPr>
            <p:ph type="title"/>
          </p:nvPr>
        </p:nvSpPr>
        <p:spPr/>
        <p:txBody>
          <a:bodyPr/>
          <a:lstStyle/>
          <a:p>
            <a:r>
              <a:rPr lang="en-US" smtClean="0"/>
              <a:t>David Hilbert</a:t>
            </a:r>
            <a:endParaRPr lang="en-US" dirty="0"/>
          </a:p>
        </p:txBody>
      </p:sp>
    </p:spTree>
    <p:extLst>
      <p:ext uri="{BB962C8B-B14F-4D97-AF65-F5344CB8AC3E}">
        <p14:creationId xmlns:p14="http://schemas.microsoft.com/office/powerpoint/2010/main" val="21767780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Kurt </a:t>
            </a:r>
            <a:r>
              <a:rPr lang="sv-SE" smtClean="0"/>
              <a:t>Gödel</a:t>
            </a:r>
            <a:br>
              <a:rPr lang="sv-SE" smtClean="0"/>
            </a:br>
            <a:endParaRPr lang="en-US" dirty="0"/>
          </a:p>
        </p:txBody>
      </p:sp>
      <p:pic>
        <p:nvPicPr>
          <p:cNvPr id="4" name="Picture 3"/>
          <p:cNvPicPr>
            <a:picLocks noChangeAspect="1"/>
          </p:cNvPicPr>
          <p:nvPr/>
        </p:nvPicPr>
        <p:blipFill>
          <a:blip r:embed="rId3"/>
          <a:stretch>
            <a:fillRect/>
          </a:stretch>
        </p:blipFill>
        <p:spPr>
          <a:xfrm>
            <a:off x="5232963" y="1435796"/>
            <a:ext cx="3758074" cy="4829125"/>
          </a:xfrm>
          <a:prstGeom prst="rect">
            <a:avLst/>
          </a:prstGeom>
        </p:spPr>
      </p:pic>
      <p:sp>
        <p:nvSpPr>
          <p:cNvPr id="3" name="Rounded Rectangular Callout 2"/>
          <p:cNvSpPr/>
          <p:nvPr/>
        </p:nvSpPr>
        <p:spPr bwMode="auto">
          <a:xfrm>
            <a:off x="343007" y="1780889"/>
            <a:ext cx="4624798" cy="3115747"/>
          </a:xfrm>
          <a:prstGeom prst="wedgeRoundRectCallout">
            <a:avLst>
              <a:gd name="adj1" fmla="val 40375"/>
              <a:gd name="adj2" fmla="val 61185"/>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r>
              <a:rPr lang="en-US" sz="2000" dirty="0" smtClean="0"/>
              <a:t>For </a:t>
            </a:r>
            <a:r>
              <a:rPr lang="en-US" sz="2000" dirty="0"/>
              <a:t>any computable axiomatic system that is </a:t>
            </a:r>
            <a:r>
              <a:rPr lang="en-US" sz="2000" dirty="0" smtClean="0"/>
              <a:t>powerful </a:t>
            </a:r>
            <a:r>
              <a:rPr lang="en-US" sz="2000" dirty="0"/>
              <a:t>enough to describe the arithmetic </a:t>
            </a:r>
            <a:r>
              <a:rPr lang="en-US" sz="2000" dirty="0" smtClean="0"/>
              <a:t>of </a:t>
            </a:r>
            <a:r>
              <a:rPr lang="en-US" sz="2000" dirty="0"/>
              <a:t>the natural </a:t>
            </a:r>
            <a:r>
              <a:rPr lang="en-US" sz="2000" dirty="0" smtClean="0"/>
              <a:t>numbers:</a:t>
            </a:r>
            <a:endParaRPr lang="en-US" sz="2000" dirty="0"/>
          </a:p>
          <a:p>
            <a:pPr marL="342900" indent="-342900">
              <a:buFont typeface="Arial"/>
              <a:buChar char="•"/>
            </a:pPr>
            <a:r>
              <a:rPr lang="en-US" sz="2000" dirty="0"/>
              <a:t>If the system is consistent, it cannot be </a:t>
            </a:r>
            <a:r>
              <a:rPr lang="en-US" sz="2000" dirty="0" smtClean="0"/>
              <a:t>complete</a:t>
            </a:r>
            <a:endParaRPr lang="en-US" sz="2000" dirty="0"/>
          </a:p>
          <a:p>
            <a:pPr marL="342900" indent="-342900">
              <a:buFont typeface="Arial"/>
              <a:buChar char="•"/>
            </a:pPr>
            <a:r>
              <a:rPr lang="en-US" sz="2000" dirty="0"/>
              <a:t>The consistency of the axioms cannot be proven within the </a:t>
            </a:r>
            <a:r>
              <a:rPr lang="en-US" sz="2000" dirty="0" smtClean="0"/>
              <a:t>system</a:t>
            </a:r>
            <a:endParaRPr lang="en-US" sz="2000" dirty="0"/>
          </a:p>
        </p:txBody>
      </p:sp>
    </p:spTree>
    <p:extLst>
      <p:ext uri="{BB962C8B-B14F-4D97-AF65-F5344CB8AC3E}">
        <p14:creationId xmlns:p14="http://schemas.microsoft.com/office/powerpoint/2010/main" val="330686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mtClean="0"/>
              <a:t>Formulated independently by Alonzo Church and Alan Turing in the mid-1930s</a:t>
            </a:r>
          </a:p>
          <a:p>
            <a:endParaRPr lang="en-US" smtClean="0"/>
          </a:p>
          <a:p>
            <a:r>
              <a:rPr lang="en-US" smtClean="0"/>
              <a:t>Any computable problem can be solved by a Turing machine</a:t>
            </a:r>
          </a:p>
          <a:p>
            <a:endParaRPr lang="en-US" smtClean="0"/>
          </a:p>
          <a:p>
            <a:r>
              <a:rPr lang="en-US" smtClean="0"/>
              <a:t>A response to David Hilbert’s </a:t>
            </a:r>
            <a:r>
              <a:rPr lang="de-DE" smtClean="0"/>
              <a:t>Entscheidungsproblem, via the Halting Problem</a:t>
            </a:r>
          </a:p>
          <a:p>
            <a:endParaRPr lang="en-US" smtClean="0"/>
          </a:p>
          <a:p>
            <a:endParaRPr lang="en-US" smtClean="0"/>
          </a:p>
          <a:p>
            <a:endParaRPr lang="en-US" dirty="0"/>
          </a:p>
        </p:txBody>
      </p:sp>
      <p:sp>
        <p:nvSpPr>
          <p:cNvPr id="8" name="Content Placeholder 7"/>
          <p:cNvSpPr>
            <a:spLocks noGrp="1"/>
          </p:cNvSpPr>
          <p:nvPr>
            <p:ph sz="half" idx="2"/>
          </p:nvPr>
        </p:nvSpPr>
        <p:spPr/>
        <p:txBody>
          <a:bodyPr/>
          <a:lstStyle/>
          <a:p>
            <a:endParaRPr lang="en-US"/>
          </a:p>
        </p:txBody>
      </p:sp>
      <p:sp>
        <p:nvSpPr>
          <p:cNvPr id="3" name="Title 2"/>
          <p:cNvSpPr>
            <a:spLocks noGrp="1"/>
          </p:cNvSpPr>
          <p:nvPr>
            <p:ph type="title"/>
          </p:nvPr>
        </p:nvSpPr>
        <p:spPr/>
        <p:txBody>
          <a:bodyPr/>
          <a:lstStyle/>
          <a:p>
            <a:r>
              <a:rPr lang="en-US" smtClean="0"/>
              <a:t>The Church-Turing Thesis</a:t>
            </a:r>
            <a:endParaRPr lang="en-US" dirty="0"/>
          </a:p>
        </p:txBody>
      </p:sp>
      <p:pic>
        <p:nvPicPr>
          <p:cNvPr id="6" name="Picture 5"/>
          <p:cNvPicPr>
            <a:picLocks noChangeAspect="1"/>
          </p:cNvPicPr>
          <p:nvPr/>
        </p:nvPicPr>
        <p:blipFill>
          <a:blip r:embed="rId3"/>
          <a:stretch>
            <a:fillRect/>
          </a:stretch>
        </p:blipFill>
        <p:spPr>
          <a:xfrm>
            <a:off x="4724400" y="1682750"/>
            <a:ext cx="2057785" cy="2620461"/>
          </a:xfrm>
          <a:prstGeom prst="rect">
            <a:avLst/>
          </a:prstGeom>
        </p:spPr>
      </p:pic>
      <p:pic>
        <p:nvPicPr>
          <p:cNvPr id="7" name="Picture 6"/>
          <p:cNvPicPr>
            <a:picLocks noChangeAspect="1"/>
          </p:cNvPicPr>
          <p:nvPr/>
        </p:nvPicPr>
        <p:blipFill>
          <a:blip r:embed="rId4"/>
          <a:stretch>
            <a:fillRect/>
          </a:stretch>
        </p:blipFill>
        <p:spPr>
          <a:xfrm>
            <a:off x="6688671" y="3506538"/>
            <a:ext cx="2131329" cy="2665662"/>
          </a:xfrm>
          <a:prstGeom prst="rect">
            <a:avLst/>
          </a:prstGeom>
        </p:spPr>
      </p:pic>
    </p:spTree>
    <p:extLst>
      <p:ext uri="{BB962C8B-B14F-4D97-AF65-F5344CB8AC3E}">
        <p14:creationId xmlns:p14="http://schemas.microsoft.com/office/powerpoint/2010/main" val="190384084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The Turing Machine</a:t>
            </a:r>
            <a:endParaRPr lang="en-US" dirty="0"/>
          </a:p>
        </p:txBody>
      </p:sp>
      <p:sp>
        <p:nvSpPr>
          <p:cNvPr id="6" name="Content Placeholder 5"/>
          <p:cNvSpPr>
            <a:spLocks noGrp="1"/>
          </p:cNvSpPr>
          <p:nvPr>
            <p:ph idx="1"/>
          </p:nvPr>
        </p:nvSpPr>
        <p:spPr/>
        <p:txBody>
          <a:bodyPr/>
          <a:lstStyle/>
          <a:p>
            <a:r>
              <a:rPr lang="en-US" dirty="0" smtClean="0"/>
              <a:t>An abstraction of a computing device</a:t>
            </a:r>
          </a:p>
          <a:p>
            <a:pPr marL="0" indent="0">
              <a:buNone/>
            </a:pPr>
            <a:endParaRPr lang="en-US" dirty="0" smtClean="0"/>
          </a:p>
          <a:p>
            <a:r>
              <a:rPr lang="en-US" dirty="0" smtClean="0"/>
              <a:t>A grounding for considerations of complexity and computability</a:t>
            </a:r>
          </a:p>
        </p:txBody>
      </p:sp>
    </p:spTree>
    <p:extLst>
      <p:ext uri="{BB962C8B-B14F-4D97-AF65-F5344CB8AC3E}">
        <p14:creationId xmlns:p14="http://schemas.microsoft.com/office/powerpoint/2010/main" val="5655026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Turing Machine</a:t>
            </a:r>
            <a:endParaRPr lang="en-US" dirty="0"/>
          </a:p>
        </p:txBody>
      </p:sp>
      <p:sp>
        <p:nvSpPr>
          <p:cNvPr id="2" name="Content Placeholder 1"/>
          <p:cNvSpPr>
            <a:spLocks noGrp="1"/>
          </p:cNvSpPr>
          <p:nvPr>
            <p:ph idx="1"/>
          </p:nvPr>
        </p:nvSpPr>
        <p:spPr/>
        <p:txBody>
          <a:bodyPr/>
          <a:lstStyle/>
          <a:p>
            <a:r>
              <a:rPr lang="en-US" smtClean="0"/>
              <a:t>A tape of infinite length, divided into cells, each of which may contain a symbol from some finite alphabet</a:t>
            </a:r>
          </a:p>
          <a:p>
            <a:r>
              <a:rPr lang="en-US" smtClean="0"/>
              <a:t>A head that can move the tape left and right, and read from and write to the cell under head</a:t>
            </a:r>
          </a:p>
          <a:p>
            <a:r>
              <a:rPr lang="en-US" smtClean="0"/>
              <a:t>A record of the state of the machine</a:t>
            </a:r>
          </a:p>
          <a:p>
            <a:r>
              <a:rPr lang="en-US" smtClean="0"/>
              <a:t>A table of instructions that control the behaviour (writing, moving) of the machine in response to the current state and the symbol under the head</a:t>
            </a:r>
          </a:p>
          <a:p>
            <a:endParaRPr lang="en-US" dirty="0"/>
          </a:p>
        </p:txBody>
      </p:sp>
    </p:spTree>
    <p:extLst>
      <p:ext uri="{BB962C8B-B14F-4D97-AF65-F5344CB8AC3E}">
        <p14:creationId xmlns:p14="http://schemas.microsoft.com/office/powerpoint/2010/main" val="20573101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uringFull560.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68" y="1566063"/>
            <a:ext cx="8272313" cy="3737313"/>
          </a:xfrm>
          <a:prstGeom prst="rect">
            <a:avLst/>
          </a:prstGeom>
        </p:spPr>
      </p:pic>
    </p:spTree>
    <p:extLst>
      <p:ext uri="{BB962C8B-B14F-4D97-AF65-F5344CB8AC3E}">
        <p14:creationId xmlns:p14="http://schemas.microsoft.com/office/powerpoint/2010/main" val="167130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Algorithmic Complexity</a:t>
            </a:r>
            <a:endParaRPr lang="en-US" dirty="0"/>
          </a:p>
        </p:txBody>
      </p:sp>
      <p:sp>
        <p:nvSpPr>
          <p:cNvPr id="5" name="Content Placeholder 4"/>
          <p:cNvSpPr>
            <a:spLocks noGrp="1"/>
          </p:cNvSpPr>
          <p:nvPr>
            <p:ph idx="1"/>
          </p:nvPr>
        </p:nvSpPr>
        <p:spPr/>
        <p:txBody>
          <a:bodyPr/>
          <a:lstStyle/>
          <a:p>
            <a:pPr marL="0" indent="0">
              <a:buNone/>
            </a:pPr>
            <a:r>
              <a:rPr lang="en-US" dirty="0" smtClean="0"/>
              <a:t>If all algorithms are effective (always produce a correct answer), what makes one algorithm better than another?</a:t>
            </a:r>
          </a:p>
          <a:p>
            <a:endParaRPr lang="en-US" dirty="0" smtClean="0"/>
          </a:p>
          <a:p>
            <a:pPr marL="0" indent="0">
              <a:buNone/>
            </a:pPr>
            <a:r>
              <a:rPr lang="en-US" dirty="0" smtClean="0"/>
              <a:t>How long does the algorithm take to complete?</a:t>
            </a:r>
            <a:br>
              <a:rPr lang="en-US" dirty="0" smtClean="0"/>
            </a:br>
            <a:r>
              <a:rPr lang="en-US" dirty="0" smtClean="0"/>
              <a:t>(how many steps are in the recipe)</a:t>
            </a:r>
          </a:p>
          <a:p>
            <a:pPr lvl="1"/>
            <a:r>
              <a:rPr lang="en-US" dirty="0" smtClean="0"/>
              <a:t>Time complexity</a:t>
            </a:r>
          </a:p>
          <a:p>
            <a:endParaRPr lang="en-US" dirty="0" smtClean="0"/>
          </a:p>
          <a:p>
            <a:pPr marL="0" indent="0">
              <a:buNone/>
            </a:pPr>
            <a:r>
              <a:rPr lang="en-US" dirty="0" smtClean="0"/>
              <a:t>How many resources does the algorithm take to complete?</a:t>
            </a:r>
            <a:br>
              <a:rPr lang="en-US" dirty="0" smtClean="0"/>
            </a:br>
            <a:r>
              <a:rPr lang="en-US" dirty="0" smtClean="0"/>
              <a:t>(how big a kitchen do you need)</a:t>
            </a:r>
          </a:p>
          <a:p>
            <a:pPr lvl="1"/>
            <a:r>
              <a:rPr lang="en-US" dirty="0" smtClean="0"/>
              <a:t>Space complexity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2"/>
          <a:srcRect l="5599" r="5599"/>
          <a:stretch>
            <a:fillRect/>
          </a:stretch>
        </p:blipFill>
        <p:spPr/>
      </p:pic>
      <p:sp>
        <p:nvSpPr>
          <p:cNvPr id="3" name="Title 2"/>
          <p:cNvSpPr>
            <a:spLocks noGrp="1"/>
          </p:cNvSpPr>
          <p:nvPr>
            <p:ph type="title"/>
          </p:nvPr>
        </p:nvSpPr>
        <p:spPr/>
        <p:txBody>
          <a:bodyPr/>
          <a:lstStyle/>
          <a:p>
            <a:r>
              <a:rPr lang="en-US" smtClean="0"/>
              <a:t>Example Program: </a:t>
            </a:r>
            <a:br>
              <a:rPr lang="en-US" smtClean="0"/>
            </a:br>
            <a:r>
              <a:rPr lang="en-US" smtClean="0"/>
              <a:t>Palindrome Detection</a:t>
            </a:r>
            <a:endParaRPr lang="en-US" dirty="0"/>
          </a:p>
        </p:txBody>
      </p:sp>
      <p:sp>
        <p:nvSpPr>
          <p:cNvPr id="2" name="Text Placeholder 1"/>
          <p:cNvSpPr>
            <a:spLocks noGrp="1"/>
          </p:cNvSpPr>
          <p:nvPr>
            <p:ph type="body" idx="1"/>
          </p:nvPr>
        </p:nvSpPr>
        <p:spPr/>
        <p:txBody>
          <a:bodyPr/>
          <a:lstStyle/>
          <a:p>
            <a:r>
              <a:rPr lang="en-US" smtClean="0"/>
              <a:t>http://www.flickr.com/photos/mwichary/3368836377/</a:t>
            </a:r>
            <a:endParaRPr lang="en-US" dirty="0"/>
          </a:p>
        </p:txBody>
      </p:sp>
    </p:spTree>
    <p:extLst>
      <p:ext uri="{BB962C8B-B14F-4D97-AF65-F5344CB8AC3E}">
        <p14:creationId xmlns:p14="http://schemas.microsoft.com/office/powerpoint/2010/main" val="4088322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16034590"/>
              </p:ext>
            </p:extLst>
          </p:nvPr>
        </p:nvGraphicFramePr>
        <p:xfrm>
          <a:off x="364186" y="491392"/>
          <a:ext cx="8382000" cy="5740945"/>
        </p:xfrm>
        <a:graphic>
          <a:graphicData uri="http://schemas.openxmlformats.org/drawingml/2006/table">
            <a:tbl>
              <a:tblPr firstRow="1" bandRow="1">
                <a:tableStyleId>{00A15C55-8517-42AA-B614-E9B94910E393}</a:tableStyleId>
              </a:tblPr>
              <a:tblGrid>
                <a:gridCol w="1676400"/>
                <a:gridCol w="1676400"/>
                <a:gridCol w="1676400"/>
                <a:gridCol w="1676400"/>
                <a:gridCol w="1676400"/>
              </a:tblGrid>
              <a:tr h="302155">
                <a:tc>
                  <a:txBody>
                    <a:bodyPr/>
                    <a:lstStyle/>
                    <a:p>
                      <a:r>
                        <a:rPr lang="en-US" sz="1200" dirty="0" smtClean="0"/>
                        <a:t>State</a:t>
                      </a:r>
                      <a:endParaRPr lang="en-US" sz="1200" dirty="0"/>
                    </a:p>
                  </a:txBody>
                  <a:tcPr/>
                </a:tc>
                <a:tc>
                  <a:txBody>
                    <a:bodyPr/>
                    <a:lstStyle/>
                    <a:p>
                      <a:r>
                        <a:rPr lang="en-US" sz="1200" dirty="0" smtClean="0"/>
                        <a:t>Read</a:t>
                      </a:r>
                      <a:endParaRPr lang="en-US" sz="1200" dirty="0"/>
                    </a:p>
                  </a:txBody>
                  <a:tcPr>
                    <a:lnR w="12700" cap="flat" cmpd="sng" algn="ctr">
                      <a:solidFill>
                        <a:scrgbClr r="0" g="0" b="0"/>
                      </a:solidFill>
                      <a:prstDash val="solid"/>
                      <a:round/>
                      <a:headEnd type="none" w="med" len="med"/>
                      <a:tailEnd type="none" w="med" len="med"/>
                    </a:lnR>
                  </a:tcPr>
                </a:tc>
                <a:tc>
                  <a:txBody>
                    <a:bodyPr/>
                    <a:lstStyle/>
                    <a:p>
                      <a:r>
                        <a:rPr lang="en-US" sz="1200" dirty="0" smtClean="0"/>
                        <a:t>Write</a:t>
                      </a:r>
                      <a:endParaRPr lang="en-US" sz="1200" dirty="0"/>
                    </a:p>
                  </a:txBody>
                  <a:tcPr>
                    <a:lnL w="12700" cap="flat" cmpd="sng" algn="ctr">
                      <a:solidFill>
                        <a:scrgbClr r="0" g="0" b="0"/>
                      </a:solidFill>
                      <a:prstDash val="solid"/>
                      <a:round/>
                      <a:headEnd type="none" w="med" len="med"/>
                      <a:tailEnd type="none" w="med" len="med"/>
                    </a:lnL>
                  </a:tcPr>
                </a:tc>
                <a:tc>
                  <a:txBody>
                    <a:bodyPr/>
                    <a:lstStyle/>
                    <a:p>
                      <a:r>
                        <a:rPr lang="en-US" sz="1200" dirty="0" smtClean="0"/>
                        <a:t>Move</a:t>
                      </a:r>
                      <a:endParaRPr lang="en-US" sz="1200" dirty="0"/>
                    </a:p>
                  </a:txBody>
                  <a:tcPr/>
                </a:tc>
                <a:tc>
                  <a:txBody>
                    <a:bodyPr/>
                    <a:lstStyle/>
                    <a:p>
                      <a:r>
                        <a:rPr lang="en-US" sz="1200" dirty="0" smtClean="0"/>
                        <a:t>Next</a:t>
                      </a:r>
                      <a:endParaRPr lang="en-US" sz="1200" dirty="0"/>
                    </a:p>
                  </a:txBody>
                  <a:tcPr/>
                </a:tc>
              </a:tr>
              <a:tr h="302155">
                <a:tc>
                  <a:txBody>
                    <a:bodyPr/>
                    <a:lstStyle/>
                    <a:p>
                      <a:r>
                        <a:rPr lang="en-US" sz="1200" dirty="0" smtClean="0"/>
                        <a:t>mark</a:t>
                      </a:r>
                      <a:endParaRPr lang="en-US" sz="1200" dirty="0"/>
                    </a:p>
                  </a:txBody>
                  <a:tcPr>
                    <a:lnB w="12700" cap="flat" cmpd="sng" algn="ctr">
                      <a:noFill/>
                      <a:prstDash val="solid"/>
                      <a:round/>
                      <a:headEnd type="none" w="med" len="med"/>
                      <a:tailEnd type="none" w="med" len="med"/>
                    </a:lnB>
                  </a:tcPr>
                </a:tc>
                <a:tc>
                  <a:txBody>
                    <a:bodyPr/>
                    <a:lstStyle/>
                    <a:p>
                      <a:r>
                        <a:rPr lang="en-US" sz="1200" dirty="0" smtClean="0"/>
                        <a:t>a</a:t>
                      </a:r>
                      <a:endParaRPr lang="en-US" sz="1200" dirty="0"/>
                    </a:p>
                  </a:txBody>
                  <a:tcPr>
                    <a:lnR w="12700" cap="flat" cmpd="sng" algn="ctr">
                      <a:solidFill>
                        <a:scrgbClr r="0" g="0" b="0"/>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sz="1200" dirty="0" smtClean="0"/>
                        <a:t>R</a:t>
                      </a:r>
                      <a:endParaRPr lang="en-US" sz="1200" dirty="0"/>
                    </a:p>
                  </a:txBody>
                  <a:tcPr>
                    <a:lnB w="12700" cap="flat" cmpd="sng" algn="ctr">
                      <a:noFill/>
                      <a:prstDash val="solid"/>
                      <a:round/>
                      <a:headEnd type="none" w="med" len="med"/>
                      <a:tailEnd type="none" w="med" len="med"/>
                    </a:lnB>
                  </a:tcPr>
                </a:tc>
                <a:tc>
                  <a:txBody>
                    <a:bodyPr/>
                    <a:lstStyle/>
                    <a:p>
                      <a:r>
                        <a:rPr lang="en-US" sz="1200" dirty="0" smtClean="0"/>
                        <a:t>move-a</a:t>
                      </a:r>
                      <a:endParaRPr lang="en-US" sz="1200" dirty="0"/>
                    </a:p>
                  </a:txBody>
                  <a:tcPr>
                    <a:lnB w="12700" cap="flat" cmpd="sng" algn="ctr">
                      <a:noFill/>
                      <a:prstDash val="solid"/>
                      <a:round/>
                      <a:headEnd type="none" w="med" len="med"/>
                      <a:tailEnd type="none" w="med" len="med"/>
                    </a:lnB>
                  </a:tcPr>
                </a:tc>
              </a:tr>
              <a:tr h="302155">
                <a:tc>
                  <a:txBody>
                    <a:bodyPr/>
                    <a:lstStyle/>
                    <a:p>
                      <a:r>
                        <a:rPr lang="en-US" sz="1200" dirty="0" smtClean="0"/>
                        <a:t>mark</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YES</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mark</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b</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R</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move-b</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move-a</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R</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move-a</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move-a</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b</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b</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R</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move-a</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move-a</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test-a</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move-b</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R</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move-b</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move-b</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b</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b</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R</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move-b</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move-b</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test-b</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test-a</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YES</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test-a</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b</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b</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NO</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test-a</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return</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test-b</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YES</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test-b</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NO</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test-b</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b</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200" dirty="0" smtClean="0"/>
                        <a:t>return</a:t>
                      </a:r>
                      <a:endParaRPr 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02155">
                <a:tc>
                  <a:txBody>
                    <a:bodyPr/>
                    <a:lstStyle/>
                    <a:p>
                      <a:r>
                        <a:rPr lang="en-US" sz="1200" dirty="0" smtClean="0"/>
                        <a:t>return</a:t>
                      </a:r>
                      <a:endParaRPr lang="en-US" sz="1200" dirty="0"/>
                    </a:p>
                  </a:txBody>
                  <a:tcPr>
                    <a:lnT w="12700" cap="flat" cmpd="sng" algn="ctr">
                      <a:noFill/>
                      <a:prstDash val="solid"/>
                      <a:round/>
                      <a:headEnd type="none" w="med" len="med"/>
                      <a:tailEnd type="none" w="med" len="med"/>
                    </a:lnT>
                    <a:lnB w="12700" cmpd="sng">
                      <a:noFill/>
                    </a:lnB>
                  </a:tcPr>
                </a:tc>
                <a:tc>
                  <a:txBody>
                    <a:bodyPr/>
                    <a:lstStyle/>
                    <a:p>
                      <a:r>
                        <a:rPr lang="en-US" sz="1200" dirty="0" smtClean="0"/>
                        <a:t>a</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r>
                        <a:rPr lang="en-US" sz="1200" dirty="0" smtClean="0"/>
                        <a:t>a</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mpd="sng">
                      <a:noFill/>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mpd="sng">
                      <a:noFill/>
                    </a:lnB>
                  </a:tcPr>
                </a:tc>
                <a:tc>
                  <a:txBody>
                    <a:bodyPr/>
                    <a:lstStyle/>
                    <a:p>
                      <a:r>
                        <a:rPr lang="en-US" sz="1200" dirty="0" smtClean="0"/>
                        <a:t>return</a:t>
                      </a:r>
                      <a:endParaRPr lang="en-US" sz="1200" dirty="0"/>
                    </a:p>
                  </a:txBody>
                  <a:tcPr>
                    <a:lnT w="12700" cap="flat" cmpd="sng" algn="ctr">
                      <a:noFill/>
                      <a:prstDash val="solid"/>
                      <a:round/>
                      <a:headEnd type="none" w="med" len="med"/>
                      <a:tailEnd type="none" w="med" len="med"/>
                    </a:lnT>
                    <a:lnB w="12700" cmpd="sng">
                      <a:noFill/>
                    </a:lnB>
                  </a:tcPr>
                </a:tc>
              </a:tr>
              <a:tr h="302155">
                <a:tc>
                  <a:txBody>
                    <a:bodyPr/>
                    <a:lstStyle/>
                    <a:p>
                      <a:r>
                        <a:rPr lang="en-US" sz="1200" dirty="0" smtClean="0"/>
                        <a:t>return</a:t>
                      </a:r>
                      <a:endParaRPr lang="en-US" sz="1200" dirty="0"/>
                    </a:p>
                  </a:txBody>
                  <a:tcPr>
                    <a:lnT w="12700" cap="flat" cmpd="sng" algn="ctr">
                      <a:noFill/>
                      <a:prstDash val="solid"/>
                      <a:round/>
                      <a:headEnd type="none" w="med" len="med"/>
                      <a:tailEnd type="none" w="med" len="med"/>
                    </a:lnT>
                    <a:lnB w="12700" cmpd="sng">
                      <a:noFill/>
                    </a:lnB>
                  </a:tcPr>
                </a:tc>
                <a:tc>
                  <a:txBody>
                    <a:bodyPr/>
                    <a:lstStyle/>
                    <a:p>
                      <a:r>
                        <a:rPr lang="en-US" sz="1200" dirty="0" smtClean="0"/>
                        <a:t>b</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r>
                        <a:rPr lang="en-US" sz="1200" dirty="0" smtClean="0"/>
                        <a:t>b</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lnB w="12700" cmpd="sng">
                      <a:noFill/>
                    </a:lnB>
                  </a:tcPr>
                </a:tc>
                <a:tc>
                  <a:txBody>
                    <a:bodyPr/>
                    <a:lstStyle/>
                    <a:p>
                      <a:r>
                        <a:rPr lang="en-US" sz="1200" dirty="0" smtClean="0"/>
                        <a:t>L</a:t>
                      </a:r>
                      <a:endParaRPr lang="en-US" sz="1200" dirty="0"/>
                    </a:p>
                  </a:txBody>
                  <a:tcPr>
                    <a:lnT w="12700" cap="flat" cmpd="sng" algn="ctr">
                      <a:noFill/>
                      <a:prstDash val="solid"/>
                      <a:round/>
                      <a:headEnd type="none" w="med" len="med"/>
                      <a:tailEnd type="none" w="med" len="med"/>
                    </a:lnT>
                    <a:lnB w="12700" cmpd="sng">
                      <a:noFill/>
                    </a:lnB>
                  </a:tcPr>
                </a:tc>
                <a:tc>
                  <a:txBody>
                    <a:bodyPr/>
                    <a:lstStyle/>
                    <a:p>
                      <a:r>
                        <a:rPr lang="en-US" sz="1200" dirty="0" smtClean="0"/>
                        <a:t>return</a:t>
                      </a:r>
                      <a:endParaRPr lang="en-US" sz="1200" dirty="0"/>
                    </a:p>
                  </a:txBody>
                  <a:tcPr>
                    <a:lnT w="12700" cap="flat" cmpd="sng" algn="ctr">
                      <a:noFill/>
                      <a:prstDash val="solid"/>
                      <a:round/>
                      <a:headEnd type="none" w="med" len="med"/>
                      <a:tailEnd type="none" w="med" len="med"/>
                    </a:lnT>
                    <a:lnB w="12700" cmpd="sng">
                      <a:noFill/>
                    </a:lnB>
                  </a:tcPr>
                </a:tc>
              </a:tr>
              <a:tr h="302155">
                <a:tc>
                  <a:txBody>
                    <a:bodyPr/>
                    <a:lstStyle/>
                    <a:p>
                      <a:r>
                        <a:rPr lang="en-US" sz="1200" dirty="0" smtClean="0"/>
                        <a:t>return</a:t>
                      </a:r>
                      <a:endParaRPr lang="en-US" sz="1200" dirty="0"/>
                    </a:p>
                  </a:txBody>
                  <a:tcPr>
                    <a:lnT w="12700" cap="flat" cmpd="sng" algn="ctr">
                      <a:noFill/>
                      <a:prstDash val="solid"/>
                      <a:round/>
                      <a:headEnd type="none" w="med" len="med"/>
                      <a:tailEnd type="none" w="med" len="med"/>
                    </a:lnT>
                  </a:tcPr>
                </a:tc>
                <a:tc>
                  <a:txBody>
                    <a:bodyPr/>
                    <a:lstStyle/>
                    <a:p>
                      <a:r>
                        <a:rPr lang="en-US" sz="1200" dirty="0" smtClean="0"/>
                        <a:t>#</a:t>
                      </a:r>
                      <a:endParaRPr lang="en-US" sz="12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US" sz="1200" dirty="0" smtClean="0"/>
                        <a:t>#</a:t>
                      </a:r>
                      <a:endParaRPr lang="en-US" sz="12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sz="1200" dirty="0" smtClean="0"/>
                        <a:t>R</a:t>
                      </a:r>
                      <a:endParaRPr lang="en-US" sz="1200" dirty="0"/>
                    </a:p>
                  </a:txBody>
                  <a:tcPr>
                    <a:lnT w="12700" cap="flat" cmpd="sng" algn="ctr">
                      <a:noFill/>
                      <a:prstDash val="solid"/>
                      <a:round/>
                      <a:headEnd type="none" w="med" len="med"/>
                      <a:tailEnd type="none" w="med" len="med"/>
                    </a:lnT>
                  </a:tcPr>
                </a:tc>
                <a:tc>
                  <a:txBody>
                    <a:bodyPr/>
                    <a:lstStyle/>
                    <a:p>
                      <a:r>
                        <a:rPr lang="en-US" sz="1200" dirty="0" smtClean="0"/>
                        <a:t>mark</a:t>
                      </a:r>
                      <a:endParaRPr lang="en-US" sz="1200" dirty="0"/>
                    </a:p>
                  </a:txBody>
                  <a:tcPr>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143034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temachin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10" y="575837"/>
            <a:ext cx="8087889" cy="5715314"/>
          </a:xfrm>
          <a:prstGeom prst="rect">
            <a:avLst/>
          </a:prstGeom>
        </p:spPr>
      </p:pic>
    </p:spTree>
    <p:extLst>
      <p:ext uri="{BB962C8B-B14F-4D97-AF65-F5344CB8AC3E}">
        <p14:creationId xmlns:p14="http://schemas.microsoft.com/office/powerpoint/2010/main" val="379788626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Turing Machines</a:t>
            </a:r>
            <a:endParaRPr lang="en-US" dirty="0"/>
          </a:p>
        </p:txBody>
      </p:sp>
      <p:sp>
        <p:nvSpPr>
          <p:cNvPr id="3" name="Content Placeholder 2"/>
          <p:cNvSpPr>
            <a:spLocks noGrp="1"/>
          </p:cNvSpPr>
          <p:nvPr>
            <p:ph idx="1"/>
          </p:nvPr>
        </p:nvSpPr>
        <p:spPr/>
        <p:txBody>
          <a:bodyPr/>
          <a:lstStyle/>
          <a:p>
            <a:r>
              <a:rPr lang="en-US" dirty="0"/>
              <a:t>A </a:t>
            </a:r>
            <a:r>
              <a:rPr lang="en-US" dirty="0" smtClean="0"/>
              <a:t>Turing machine that can simulate an arbitrary Turing machine on arbitrary input</a:t>
            </a:r>
          </a:p>
          <a:p>
            <a:r>
              <a:rPr lang="en-US" dirty="0" smtClean="0"/>
              <a:t>Reads a description of the machine to be simulated from the tape (in addition to the input)</a:t>
            </a:r>
            <a:endParaRPr lang="en-US" dirty="0"/>
          </a:p>
        </p:txBody>
      </p:sp>
    </p:spTree>
    <p:extLst>
      <p:ext uri="{BB962C8B-B14F-4D97-AF65-F5344CB8AC3E}">
        <p14:creationId xmlns:p14="http://schemas.microsoft.com/office/powerpoint/2010/main" val="25190761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Further Reading</a:t>
            </a:r>
            <a:endParaRPr lang="en-US" dirty="0"/>
          </a:p>
        </p:txBody>
      </p:sp>
      <p:sp>
        <p:nvSpPr>
          <p:cNvPr id="2" name="Content Placeholder 1"/>
          <p:cNvSpPr>
            <a:spLocks noGrp="1"/>
          </p:cNvSpPr>
          <p:nvPr>
            <p:ph idx="1"/>
          </p:nvPr>
        </p:nvSpPr>
        <p:spPr/>
        <p:txBody>
          <a:bodyPr/>
          <a:lstStyle/>
          <a:p>
            <a:pPr marL="0" indent="0">
              <a:buNone/>
            </a:pPr>
            <a:r>
              <a:rPr lang="en-US" dirty="0" smtClean="0"/>
              <a:t>David </a:t>
            </a:r>
            <a:r>
              <a:rPr lang="en-US" dirty="0" err="1" smtClean="0"/>
              <a:t>Harel</a:t>
            </a:r>
            <a:r>
              <a:rPr lang="en-US" dirty="0" smtClean="0"/>
              <a:t> and </a:t>
            </a:r>
            <a:r>
              <a:rPr lang="en-US" dirty="0" err="1" smtClean="0"/>
              <a:t>Yishai</a:t>
            </a:r>
            <a:r>
              <a:rPr lang="en-US" dirty="0" smtClean="0"/>
              <a:t> Feldman, </a:t>
            </a:r>
            <a:br>
              <a:rPr lang="en-US" dirty="0" smtClean="0"/>
            </a:br>
            <a:r>
              <a:rPr lang="en-US" dirty="0" smtClean="0"/>
              <a:t>Algorithmics: The Spirit of Computing, </a:t>
            </a:r>
            <a:br>
              <a:rPr lang="en-US" dirty="0" smtClean="0"/>
            </a:br>
            <a:r>
              <a:rPr lang="en-US" dirty="0" smtClean="0"/>
              <a:t>Addison-Wesley 2004</a:t>
            </a:r>
          </a:p>
          <a:p>
            <a:pPr lvl="1"/>
            <a:r>
              <a:rPr lang="en-US" dirty="0" smtClean="0"/>
              <a:t>Ch.6 covers complexity</a:t>
            </a:r>
          </a:p>
          <a:p>
            <a:pPr lvl="1"/>
            <a:r>
              <a:rPr lang="en-US" dirty="0" smtClean="0"/>
              <a:t>Ch.7 covers tractability</a:t>
            </a:r>
          </a:p>
          <a:p>
            <a:pPr lvl="1"/>
            <a:r>
              <a:rPr lang="en-US" dirty="0" smtClean="0"/>
              <a:t>Ch.8 covers computability</a:t>
            </a:r>
          </a:p>
          <a:p>
            <a:pPr lvl="1"/>
            <a:r>
              <a:rPr lang="en-US" dirty="0" smtClean="0"/>
              <a:t>Ch.9 covers universality</a:t>
            </a:r>
            <a:endParaRPr lang="en-US" dirty="0"/>
          </a:p>
        </p:txBody>
      </p:sp>
    </p:spTree>
    <p:extLst>
      <p:ext uri="{BB962C8B-B14F-4D97-AF65-F5344CB8AC3E}">
        <p14:creationId xmlns:p14="http://schemas.microsoft.com/office/powerpoint/2010/main" val="17121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4"/>
          </p:nvPr>
        </p:nvPicPr>
        <p:blipFill>
          <a:blip r:embed="rId2"/>
          <a:srcRect l="5404" r="5404"/>
          <a:stretch>
            <a:fillRect/>
          </a:stretch>
        </p:blipFill>
        <p:spPr/>
      </p:pic>
      <p:sp>
        <p:nvSpPr>
          <p:cNvPr id="8" name="Title 7"/>
          <p:cNvSpPr>
            <a:spLocks noGrp="1"/>
          </p:cNvSpPr>
          <p:nvPr>
            <p:ph type="title"/>
          </p:nvPr>
        </p:nvSpPr>
        <p:spPr/>
        <p:txBody>
          <a:bodyPr/>
          <a:lstStyle/>
          <a:p>
            <a:r>
              <a:rPr lang="en-US" dirty="0" smtClean="0">
                <a:solidFill>
                  <a:srgbClr val="323D43"/>
                </a:solidFill>
              </a:rPr>
              <a:t>Exercise 1: Searching</a:t>
            </a:r>
            <a:endParaRPr lang="en-US" dirty="0">
              <a:solidFill>
                <a:srgbClr val="323D43"/>
              </a:solidFill>
            </a:endParaRPr>
          </a:p>
        </p:txBody>
      </p:sp>
      <p:sp>
        <p:nvSpPr>
          <p:cNvPr id="9" name="Text Placeholder 8"/>
          <p:cNvSpPr>
            <a:spLocks noGrp="1"/>
          </p:cNvSpPr>
          <p:nvPr>
            <p:ph type="body" idx="1"/>
          </p:nvPr>
        </p:nvSpPr>
        <p:spPr/>
        <p:txBody>
          <a:bodyPr/>
          <a:lstStyle/>
          <a:p>
            <a:r>
              <a:rPr lang="en-US" smtClean="0">
                <a:solidFill>
                  <a:srgbClr val="323D43"/>
                </a:solidFill>
              </a:rPr>
              <a:t>http://www.flickr.com/photos/hippie/2562630928/</a:t>
            </a:r>
            <a:endParaRPr lang="en-US" dirty="0">
              <a:solidFill>
                <a:srgbClr val="323D43"/>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Searching</a:t>
            </a:r>
            <a:endParaRPr lang="en-US" dirty="0"/>
          </a:p>
        </p:txBody>
      </p:sp>
      <p:sp>
        <p:nvSpPr>
          <p:cNvPr id="2" name="Content Placeholder 1"/>
          <p:cNvSpPr>
            <a:spLocks noGrp="1"/>
          </p:cNvSpPr>
          <p:nvPr>
            <p:ph idx="1"/>
          </p:nvPr>
        </p:nvSpPr>
        <p:spPr/>
        <p:txBody>
          <a:bodyPr/>
          <a:lstStyle/>
          <a:p>
            <a:pPr marL="0" indent="0">
              <a:buNone/>
            </a:pPr>
            <a:r>
              <a:rPr lang="en-US" dirty="0" smtClean="0"/>
              <a:t>If the deck is unsorted, we must search the cards in order</a:t>
            </a:r>
          </a:p>
          <a:p>
            <a:pPr lvl="1"/>
            <a:r>
              <a:rPr lang="en-US" dirty="0" smtClean="0"/>
              <a:t>Exhaustive Search</a:t>
            </a:r>
          </a:p>
          <a:p>
            <a:pPr marL="0" indent="0">
              <a:buNone/>
            </a:pPr>
            <a:r>
              <a:rPr lang="en-US" dirty="0" smtClean="0"/>
              <a:t>If the deck is sorted, we can jump ahead to ‘the right area’</a:t>
            </a:r>
          </a:p>
          <a:p>
            <a:pPr lvl="1"/>
            <a:r>
              <a:rPr lang="en-US" dirty="0" smtClean="0"/>
              <a:t>Interpolation Search</a:t>
            </a:r>
          </a:p>
          <a:p>
            <a:pPr marL="0" indent="0">
              <a:buNone/>
            </a:pPr>
            <a:r>
              <a:rPr lang="en-US" dirty="0" smtClean="0"/>
              <a:t>Exhaustive search takes longer – but how much longer?</a:t>
            </a:r>
          </a:p>
          <a:p>
            <a:endParaRPr lang="en-US" dirty="0" smtClean="0"/>
          </a:p>
          <a:p>
            <a:pPr marL="0" indent="0">
              <a:buNone/>
            </a:pPr>
            <a:r>
              <a:rPr lang="en-US" dirty="0" smtClean="0"/>
              <a:t>If the deck contains N cards, then on average we’ll have to examine N/2 cards (i.e. search halfway through)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Interpolation Search</a:t>
            </a:r>
            <a:endParaRPr lang="en-US" dirty="0"/>
          </a:p>
        </p:txBody>
      </p:sp>
      <p:sp>
        <p:nvSpPr>
          <p:cNvPr id="2" name="Content Placeholder 1"/>
          <p:cNvSpPr>
            <a:spLocks noGrp="1"/>
          </p:cNvSpPr>
          <p:nvPr>
            <p:ph idx="1"/>
          </p:nvPr>
        </p:nvSpPr>
        <p:spPr/>
        <p:txBody>
          <a:bodyPr/>
          <a:lstStyle/>
          <a:p>
            <a:pPr marL="0" indent="0">
              <a:buNone/>
            </a:pPr>
            <a:r>
              <a:rPr lang="en-US" dirty="0" smtClean="0"/>
              <a:t>In an interpolation search, we have enough knowledge of the data to be able to guess roughly where the target ought to be</a:t>
            </a:r>
          </a:p>
          <a:p>
            <a:endParaRPr lang="en-US" dirty="0" smtClean="0"/>
          </a:p>
          <a:p>
            <a:pPr marL="0" indent="0">
              <a:buNone/>
            </a:pPr>
            <a:r>
              <a:rPr lang="en-US" dirty="0" smtClean="0"/>
              <a:t>What if we only know that the data is sorted?</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Binary Search</a:t>
            </a:r>
            <a:endParaRPr lang="en-US" dirty="0"/>
          </a:p>
        </p:txBody>
      </p:sp>
      <p:sp>
        <p:nvSpPr>
          <p:cNvPr id="2" name="Content Placeholder 1"/>
          <p:cNvSpPr>
            <a:spLocks noGrp="1"/>
          </p:cNvSpPr>
          <p:nvPr>
            <p:ph idx="1"/>
          </p:nvPr>
        </p:nvSpPr>
        <p:spPr/>
        <p:txBody>
          <a:bodyPr/>
          <a:lstStyle/>
          <a:p>
            <a:pPr marL="0" indent="0">
              <a:buNone/>
            </a:pPr>
            <a:r>
              <a:rPr lang="en-US" dirty="0" smtClean="0"/>
              <a:t>Examine the middle item of the sorted list</a:t>
            </a:r>
          </a:p>
          <a:p>
            <a:pPr marL="0" indent="0">
              <a:buNone/>
            </a:pPr>
            <a:r>
              <a:rPr lang="en-US" dirty="0" smtClean="0"/>
              <a:t>If the item comes before the target, repeat on the first half</a:t>
            </a:r>
            <a:br>
              <a:rPr lang="en-US" dirty="0" smtClean="0"/>
            </a:br>
            <a:r>
              <a:rPr lang="en-US" dirty="0" smtClean="0"/>
              <a:t>Else, repeat on the second half of the list</a:t>
            </a:r>
          </a:p>
          <a:p>
            <a:endParaRPr lang="en-US" dirty="0" smtClean="0"/>
          </a:p>
          <a:p>
            <a:pPr marL="0" indent="0">
              <a:buNone/>
            </a:pPr>
            <a:r>
              <a:rPr lang="en-US" dirty="0" smtClean="0"/>
              <a:t>Repeatedly divides the problem in two (hence binary)</a:t>
            </a:r>
          </a:p>
          <a:p>
            <a:r>
              <a:rPr lang="en-US" dirty="0" smtClean="0"/>
              <a:t>Takes log2 n steps for a list of n items</a:t>
            </a:r>
            <a:br>
              <a:rPr lang="en-US" dirty="0" smtClean="0"/>
            </a:br>
            <a:r>
              <a:rPr lang="en-US" dirty="0" smtClean="0"/>
              <a:t>(i.e. a list of 32 items would take log</a:t>
            </a:r>
            <a:r>
              <a:rPr lang="en-US" baseline="-25000" dirty="0" smtClean="0"/>
              <a:t>2</a:t>
            </a:r>
            <a:r>
              <a:rPr lang="en-US" dirty="0" smtClean="0"/>
              <a:t> 32 = 5 steps)</a:t>
            </a:r>
          </a:p>
          <a:p>
            <a:r>
              <a:rPr lang="en-US" dirty="0" smtClean="0"/>
              <a:t>Much better than an exhaustive search</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ECS.thmx</Template>
  <TotalTime>7193</TotalTime>
  <Words>1807</Words>
  <Application>Microsoft Macintosh PowerPoint</Application>
  <PresentationFormat>On-screen Show (4:3)</PresentationFormat>
  <Paragraphs>388</Paragraphs>
  <Slides>54</Slides>
  <Notes>10</Notes>
  <HiddenSlides>1</HiddenSlides>
  <MMClips>0</MMClips>
  <ScaleCrop>false</ScaleCrop>
  <HeadingPairs>
    <vt:vector size="4" baseType="variant">
      <vt:variant>
        <vt:lpstr>Theme</vt:lpstr>
      </vt:variant>
      <vt:variant>
        <vt:i4>4</vt:i4>
      </vt:variant>
      <vt:variant>
        <vt:lpstr>Slide Titles</vt:lpstr>
      </vt:variant>
      <vt:variant>
        <vt:i4>54</vt:i4>
      </vt:variant>
    </vt:vector>
  </HeadingPairs>
  <TitlesOfParts>
    <vt:vector size="58" baseType="lpstr">
      <vt:lpstr>ECS</vt:lpstr>
      <vt:lpstr>1_ECS</vt:lpstr>
      <vt:lpstr>2_ECS</vt:lpstr>
      <vt:lpstr>3_ECS</vt:lpstr>
      <vt:lpstr>Algorithmic Complexity  and Computability</vt:lpstr>
      <vt:lpstr>Learning Outcomes</vt:lpstr>
      <vt:lpstr>What is an algorithm?</vt:lpstr>
      <vt:lpstr>Put simply, an algorithm is a recipe</vt:lpstr>
      <vt:lpstr>Algorithmic Complexity</vt:lpstr>
      <vt:lpstr>Exercise 1: Searching</vt:lpstr>
      <vt:lpstr>Searching</vt:lpstr>
      <vt:lpstr>Interpolation Search</vt:lpstr>
      <vt:lpstr>Binary Search</vt:lpstr>
      <vt:lpstr>Exercise 2: Sorting </vt:lpstr>
      <vt:lpstr>Exercise 2: Sorting</vt:lpstr>
      <vt:lpstr>Bubble Sort</vt:lpstr>
      <vt:lpstr>Bubble Sort Animation</vt:lpstr>
      <vt:lpstr>Selection Sort</vt:lpstr>
      <vt:lpstr>Selection Sort Animation</vt:lpstr>
      <vt:lpstr>Insertion Sort</vt:lpstr>
      <vt:lpstr>Insertion Sort Animation</vt:lpstr>
      <vt:lpstr>Merge Sort</vt:lpstr>
      <vt:lpstr>Merge Sort Animation</vt:lpstr>
      <vt:lpstr>Quicksort</vt:lpstr>
      <vt:lpstr>Quicksort Animation</vt:lpstr>
      <vt:lpstr>Shuffle Sort</vt:lpstr>
      <vt:lpstr>Shuffle Sort</vt:lpstr>
      <vt:lpstr>Radix Sort</vt:lpstr>
      <vt:lpstr>Divide and Conquer</vt:lpstr>
      <vt:lpstr>Complexity</vt:lpstr>
      <vt:lpstr>Big O Notation</vt:lpstr>
      <vt:lpstr>Orders of Magnitude</vt:lpstr>
      <vt:lpstr>Orders of Magnitude</vt:lpstr>
      <vt:lpstr>Average Case</vt:lpstr>
      <vt:lpstr>Brute Force and Ignorance</vt:lpstr>
      <vt:lpstr>PowerPoint Presentation</vt:lpstr>
      <vt:lpstr>Reasonable</vt:lpstr>
      <vt:lpstr>PowerPoint Presentation</vt:lpstr>
      <vt:lpstr>Tractability</vt:lpstr>
      <vt:lpstr>Beyond Tractability</vt:lpstr>
      <vt:lpstr>Noncomputability and Undecidability</vt:lpstr>
      <vt:lpstr>The Halting Problem</vt:lpstr>
      <vt:lpstr>The Halting Problem</vt:lpstr>
      <vt:lpstr>The Halting Problem</vt:lpstr>
      <vt:lpstr>The Halting Problem</vt:lpstr>
      <vt:lpstr>The Halting Problem</vt:lpstr>
      <vt:lpstr>But first, some background</vt:lpstr>
      <vt:lpstr>David Hilbert</vt:lpstr>
      <vt:lpstr>Kurt Gödel </vt:lpstr>
      <vt:lpstr>The Church-Turing Thesis</vt:lpstr>
      <vt:lpstr>The Turing Machine</vt:lpstr>
      <vt:lpstr>The Turing Machine</vt:lpstr>
      <vt:lpstr>PowerPoint Presentation</vt:lpstr>
      <vt:lpstr>Example Program:  Palindrome Detection</vt:lpstr>
      <vt:lpstr>PowerPoint Presentation</vt:lpstr>
      <vt:lpstr>PowerPoint Presentation</vt:lpstr>
      <vt:lpstr>Universal Turing Machines</vt:lpstr>
      <vt:lpstr>Further Reading</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Complexity</dc:title>
  <dc:creator>Nick Gibbins</dc:creator>
  <cp:lastModifiedBy>Nicholas Gibbins</cp:lastModifiedBy>
  <cp:revision>83</cp:revision>
  <cp:lastPrinted>2017-03-09T09:06:11Z</cp:lastPrinted>
  <dcterms:created xsi:type="dcterms:W3CDTF">2010-10-23T21:11:41Z</dcterms:created>
  <dcterms:modified xsi:type="dcterms:W3CDTF">2017-03-09T12:40:17Z</dcterms:modified>
</cp:coreProperties>
</file>