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docProps/custom.xml" ContentType="application/vnd.openxmlformats-officedocument.custom-properties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18"/>
  </p:notesMasterIdLst>
  <p:handoutMasterIdLst>
    <p:handoutMasterId r:id="rId19"/>
  </p:handoutMasterIdLst>
  <p:sldIdLst>
    <p:sldId id="296" r:id="rId4"/>
    <p:sldId id="287" r:id="rId5"/>
    <p:sldId id="305" r:id="rId6"/>
    <p:sldId id="313" r:id="rId7"/>
    <p:sldId id="315" r:id="rId8"/>
    <p:sldId id="300" r:id="rId9"/>
    <p:sldId id="292" r:id="rId10"/>
    <p:sldId id="319" r:id="rId11"/>
    <p:sldId id="320" r:id="rId12"/>
    <p:sldId id="301" r:id="rId13"/>
    <p:sldId id="316" r:id="rId14"/>
    <p:sldId id="303" r:id="rId15"/>
    <p:sldId id="307" r:id="rId16"/>
    <p:sldId id="321" r:id="rId17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3E14"/>
    <a:srgbClr val="A6D85F"/>
    <a:srgbClr val="615A20"/>
    <a:srgbClr val="FFB300"/>
    <a:srgbClr val="F00F2C"/>
    <a:srgbClr val="8A412B"/>
    <a:srgbClr val="700A53"/>
    <a:srgbClr val="1809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4443" autoAdjust="0"/>
    <p:restoredTop sz="94672" autoAdjust="0"/>
  </p:normalViewPr>
  <p:slideViewPr>
    <p:cSldViewPr>
      <p:cViewPr varScale="1">
        <p:scale>
          <a:sx n="75" d="100"/>
          <a:sy n="75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3200" y="-4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1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19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10" charset="0"/>
              </a:defRPr>
            </a:lvl1pPr>
          </a:lstStyle>
          <a:p>
            <a:fld id="{DAFFC16D-1A95-5145-87C0-D3F21902999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-110" charset="0"/>
              </a:defRPr>
            </a:lvl1pPr>
          </a:lstStyle>
          <a:p>
            <a:fld id="{085FB42F-092B-9E4E-9757-291E58212D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A218C-EB59-3C4A-8E66-2C7796A9FE5D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71613" y="714375"/>
            <a:ext cx="2690812" cy="20177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2876550"/>
            <a:ext cx="4984750" cy="6234113"/>
          </a:xfrm>
          <a:noFill/>
          <a:ln/>
        </p:spPr>
        <p:txBody>
          <a:bodyPr/>
          <a:lstStyle/>
          <a:p>
            <a:r>
              <a:rPr lang="en-US" sz="1400">
                <a:solidFill>
                  <a:srgbClr val="F00F2C"/>
                </a:solidFill>
                <a:latin typeface="Arial" pitchFamily="-110" charset="0"/>
              </a:rPr>
              <a:t>DLHE exercise	danger of complacency</a:t>
            </a:r>
          </a:p>
          <a:p>
            <a:r>
              <a:rPr lang="en-US" sz="1400">
                <a:solidFill>
                  <a:srgbClr val="F00F2C"/>
                </a:solidFill>
                <a:latin typeface="Arial" pitchFamily="-110" charset="0"/>
              </a:rPr>
              <a:t>		market volatility</a:t>
            </a:r>
          </a:p>
          <a:p>
            <a:r>
              <a:rPr lang="en-US" sz="1400">
                <a:latin typeface="Arial" pitchFamily="-110" charset="0"/>
              </a:rPr>
              <a:t>Work = 67% = 3/5  (up)</a:t>
            </a:r>
          </a:p>
          <a:p>
            <a:r>
              <a:rPr lang="en-US" sz="1400">
                <a:latin typeface="Arial" pitchFamily="-110" charset="0"/>
              </a:rPr>
              <a:t>Part-time work = 9%</a:t>
            </a:r>
          </a:p>
          <a:p>
            <a:r>
              <a:rPr lang="en-US" sz="1400">
                <a:latin typeface="Arial" pitchFamily="-110" charset="0"/>
              </a:rPr>
              <a:t>Study = 10% = 1/10</a:t>
            </a:r>
          </a:p>
          <a:p>
            <a:r>
              <a:rPr lang="en-US" sz="1400">
                <a:latin typeface="Arial" pitchFamily="-110" charset="0"/>
              </a:rPr>
              <a:t>Not avail = 2%</a:t>
            </a:r>
          </a:p>
          <a:p>
            <a:r>
              <a:rPr lang="en-US" sz="1400">
                <a:latin typeface="Arial" pitchFamily="-110" charset="0"/>
              </a:rPr>
              <a:t>Declined = 2%</a:t>
            </a:r>
          </a:p>
          <a:p>
            <a:r>
              <a:rPr lang="en-US" sz="1400">
                <a:latin typeface="Arial" pitchFamily="-110" charset="0"/>
              </a:rPr>
              <a:t>Unemployed = 7% (steady)</a:t>
            </a:r>
          </a:p>
          <a:p>
            <a:pPr eaLnBrk="1" hangingPunct="1"/>
            <a:endParaRPr lang="en-US" sz="140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10C3A-DF06-3841-A54E-6E23635AD1CD}" type="slidenum">
              <a:rPr lang="en-GB"/>
              <a:pPr/>
              <a:t>10</a:t>
            </a:fld>
            <a:endParaRPr lang="en-GB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1413-445C-4C49-9B67-3F0368F1BC0F}" type="slidenum">
              <a:rPr lang="en-GB"/>
              <a:pPr/>
              <a:t>12</a:t>
            </a:fld>
            <a:endParaRPr lang="en-GB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8E246-98D7-584A-B724-4A7E94CEE5CF}" type="slidenum">
              <a:rPr lang="en-GB"/>
              <a:pPr/>
              <a:t>13</a:t>
            </a:fld>
            <a:endParaRPr lang="en-GB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en-US" b="1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4634A07-F357-3E4F-8772-E31A20A20DD3}" type="slidenum">
              <a:rPr lang="en-GB">
                <a:latin typeface="Arial" pitchFamily="-110" charset="0"/>
              </a:rPr>
              <a:pPr algn="r"/>
              <a:t>14</a:t>
            </a:fld>
            <a:endParaRPr lang="en-GB">
              <a:latin typeface="Arial" pitchFamily="-110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en-US" b="1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EB963-8CE5-B742-B437-A57561E084D1}" type="slidenum">
              <a:rPr lang="en-GB"/>
              <a:pPr/>
              <a:t>2</a:t>
            </a:fld>
            <a:endParaRPr lang="en-GB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-110" charset="0"/>
              </a:rPr>
              <a:t>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4DC63-6CF6-1A40-8746-089FDD63461C}" type="slidenum">
              <a:rPr lang="en-GB"/>
              <a:pPr/>
              <a:t>3</a:t>
            </a:fld>
            <a:endParaRPr lang="en-GB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71613" y="714375"/>
            <a:ext cx="2690812" cy="20177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2947988"/>
            <a:ext cx="4984750" cy="6234112"/>
          </a:xfrm>
          <a:noFill/>
          <a:ln/>
        </p:spPr>
        <p:txBody>
          <a:bodyPr/>
          <a:lstStyle/>
          <a:p>
            <a:pPr eaLnBrk="1" hangingPunct="1"/>
            <a:endParaRPr lang="en-GB" sz="140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>
                <a:latin typeface="Arial" pitchFamily="-110" charset="0"/>
              </a:rPr>
              <a:t>Use the ECS Careers Hub to start your research</a:t>
            </a:r>
          </a:p>
          <a:p>
            <a:pPr eaLnBrk="1" hangingPunct="1"/>
            <a:endParaRPr lang="en-GB" b="1">
              <a:latin typeface="Arial" pitchFamily="-110" charset="0"/>
            </a:endParaRPr>
          </a:p>
          <a:p>
            <a:pPr eaLnBrk="1" hangingPunct="1"/>
            <a:r>
              <a:rPr lang="en-GB" b="1">
                <a:latin typeface="Arial" pitchFamily="-110" charset="0"/>
              </a:rPr>
              <a:t>Link to our site and employability tutorials</a:t>
            </a:r>
          </a:p>
          <a:p>
            <a:pPr eaLnBrk="1" hangingPunct="1"/>
            <a:endParaRPr lang="en-GB" b="1">
              <a:latin typeface="Arial" pitchFamily="-110" charset="0"/>
            </a:endParaRPr>
          </a:p>
          <a:p>
            <a:pPr eaLnBrk="1" hangingPunct="1"/>
            <a:endParaRPr lang="en-GB" b="1">
              <a:latin typeface="Arial" pitchFamily="-110" charset="0"/>
            </a:endParaRPr>
          </a:p>
          <a:p>
            <a:pPr eaLnBrk="1" hangingPunct="1"/>
            <a:endParaRPr lang="en-GB" b="1">
              <a:latin typeface="Arial" pitchFamily="-110" charset="0"/>
            </a:endParaRPr>
          </a:p>
          <a:p>
            <a:pPr eaLnBrk="1" hangingPunct="1"/>
            <a:r>
              <a:rPr lang="en-GB">
                <a:latin typeface="Arial" pitchFamily="-110" charset="0"/>
              </a:rPr>
              <a:t>.</a:t>
            </a:r>
            <a:endParaRPr lang="en-US">
              <a:latin typeface="Arial" pitchFamily="-110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70F60-1D3B-F242-9AC4-E71316B144D0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A25BE-3CB8-5241-8CE1-45AFAA6D9B7D}" type="slidenum">
              <a:rPr lang="en-GB"/>
              <a:pPr/>
              <a:t>6</a:t>
            </a:fld>
            <a:endParaRPr lang="en-GB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0913" y="715963"/>
            <a:ext cx="4964112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8E42E-2434-9E4D-A590-87F770BC06D3}" type="slidenum">
              <a:rPr lang="en-GB"/>
              <a:pPr/>
              <a:t>7</a:t>
            </a:fld>
            <a:endParaRPr lang="en-GB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sz="100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GB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Core Programme Activities</a:t>
            </a:r>
            <a:r>
              <a:rPr lang="en-GB">
                <a:latin typeface="Arial" pitchFamily="-110" charset="0"/>
              </a:rPr>
              <a:t> – CD Induction Tour, Personal Reflection Sessions, Guidance Interview, Submission of a professional CV, submission of a school reference. </a:t>
            </a:r>
          </a:p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Active Citizen Package</a:t>
            </a:r>
            <a:r>
              <a:rPr lang="en-GB">
                <a:latin typeface="Arial" pitchFamily="-110" charset="0"/>
              </a:rPr>
              <a:t> – Focus on community involvement and citizenship incorporating activities such as volunteering work, becoming an active member of societies and representing your school department or union. </a:t>
            </a:r>
          </a:p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Entrepreneur Package</a:t>
            </a:r>
            <a:r>
              <a:rPr lang="en-GB">
                <a:latin typeface="Arial" pitchFamily="-110" charset="0"/>
              </a:rPr>
              <a:t> - focuses on business, social enterprise and creativity and initiative through various projects and activities. E.g Attendance at an enterprise event, Member of a recognised enterprise club or society.. </a:t>
            </a:r>
          </a:p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Global Graduate Package</a:t>
            </a:r>
            <a:r>
              <a:rPr lang="en-GB">
                <a:latin typeface="Arial" pitchFamily="-110" charset="0"/>
              </a:rPr>
              <a:t> – Developing international awareness either through travel/work abroad or engaging in with different cultures in the UK. E.g. Attendance global awareness conference, study/work/volunteering abroad, International buddy or befriender. </a:t>
            </a:r>
          </a:p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Developing Professional Package</a:t>
            </a:r>
            <a:r>
              <a:rPr lang="en-GB">
                <a:latin typeface="Arial" pitchFamily="-110" charset="0"/>
              </a:rPr>
              <a:t>- Participate in a range of activities across the 3 other packages to develop a broad spectrum of experiences to reflect on.  </a:t>
            </a:r>
          </a:p>
          <a:p>
            <a:pPr>
              <a:buFontTx/>
              <a:buChar char="•"/>
            </a:pPr>
            <a:r>
              <a:rPr lang="en-GB" b="1">
                <a:latin typeface="Arial" pitchFamily="-110" charset="0"/>
              </a:rPr>
              <a:t>General Options</a:t>
            </a:r>
            <a:r>
              <a:rPr lang="en-GB">
                <a:latin typeface="Arial" pitchFamily="-110" charset="0"/>
              </a:rPr>
              <a:t> – Attend a welcome to the graduate passport session. Participate in a mentoring scheme, Complete a work placement, Attend an assessment centre experience.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-110" charset="0"/>
              </a:defRPr>
            </a:lvl1pPr>
          </a:lstStyle>
          <a:p>
            <a:fld id="{D81138EB-CB0D-C249-80D4-762B0D8266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B67B8-1584-2741-8C26-BB31AF9A5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9F963-A557-2944-B034-8C5453F017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D126F-1B7F-FA42-A6BA-86E5CCC330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89ED0-9802-EA4D-A343-308D2B7D54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061C1-F701-6947-9C82-4C9307AC29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CF149-98A3-2F41-AE35-870D37990E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B181B-218F-0544-8C7A-68330227D4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9D144-3462-DE45-9566-0020AA266D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2EB1-879F-9440-A2E1-0A22C3D41E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A60FF-4122-B947-9F64-41264E7606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60AEA-1FC5-2947-BD58-31E8FEEBAD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B34E8-75E6-7247-9A3B-5ED841B469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BC51C-F82C-6E43-A6A9-6832F2500A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26915-9844-E64B-AB12-941BD68BCA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47D1-035A-F548-9FDD-A2E487ADA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3FA9-7D73-0F4E-8E6D-43870EB83E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C515C-A3C4-FF4F-A285-425A299A73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CF471-6F8E-8449-A6C3-AF90324B11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B19A4-13F1-5C46-B1C5-1E84BBAD81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860A5-25FB-8A42-B99A-C6F2B7F5CA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-110" charset="0"/>
              </a:defRPr>
            </a:lvl1pPr>
          </a:lstStyle>
          <a:p>
            <a:fld id="{E57FA1A6-A956-E24A-AEBA-998ED3E3C1C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" name="Picture 7" descr="marine_blue 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-110" charset="0"/>
              </a:defRPr>
            </a:lvl1pPr>
          </a:lstStyle>
          <a:p>
            <a:fld id="{C09FCB82-AB49-834F-9FDC-4326EE0DE25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hyperlink" Target="mailto:djf4@soton.ac.uk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outhampton.ac.uk/careers" TargetMode="External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secure.ecs.soton.ac.uk/careers/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5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4" Type="http://schemas.openxmlformats.org/officeDocument/2006/relationships/hyperlink" Target="http://www.soton.ac.uk/careers/passport/index.html" TargetMode="External"/><Relationship Id="rId5" Type="http://schemas.openxmlformats.org/officeDocument/2006/relationships/image" Target="../media/image7.jpeg"/><Relationship Id="rId7" Type="http://schemas.openxmlformats.org/officeDocument/2006/relationships/hyperlink" Target="http://www.southampton.ac.uk/careers/studentporta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outhampton.ac.uk/careers" TargetMode="External"/><Relationship Id="rId6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5" Type="http://schemas.openxmlformats.org/officeDocument/2006/relationships/hyperlink" Target="http://www.southampton.ac.uk/careers/international/index.shtml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soton.ac.uk/careers/passport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Relationship Id="rId5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B6DB-B90B-CC47-9835-28639320B506}" type="slidenum">
              <a:rPr lang="en-GB"/>
              <a:pPr/>
              <a:t>1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6167438" cy="1143000"/>
          </a:xfrm>
        </p:spPr>
        <p:txBody>
          <a:bodyPr/>
          <a:lstStyle/>
          <a:p>
            <a:pPr eaLnBrk="1" hangingPunct="1"/>
            <a:r>
              <a:rPr lang="en-GB" sz="3100" b="1"/>
              <a:t>Projecting a professional image – help for ECS students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3213" y="1720850"/>
            <a:ext cx="3498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800">
                <a:latin typeface="Arial" pitchFamily="-110" charset="0"/>
              </a:rPr>
              <a:t>Career Destinations, Bldg 37</a:t>
            </a:r>
          </a:p>
          <a:p>
            <a:pPr algn="l" eaLnBrk="1" hangingPunct="1"/>
            <a:r>
              <a:rPr lang="en-GB" sz="1800">
                <a:latin typeface="Arial" pitchFamily="-110" charset="0"/>
              </a:rPr>
              <a:t>023 8059 3501</a:t>
            </a:r>
          </a:p>
          <a:p>
            <a:pPr algn="l" eaLnBrk="1" hangingPunct="1"/>
            <a:r>
              <a:rPr lang="en-GB" sz="1800">
                <a:latin typeface="Arial" pitchFamily="-110" charset="0"/>
                <a:hlinkClick r:id="rId3"/>
              </a:rPr>
              <a:t>www.southampton.ac.uk/careers</a:t>
            </a:r>
            <a:endParaRPr lang="en-GB" sz="1800">
              <a:latin typeface="Arial" pitchFamily="-110" charset="0"/>
            </a:endParaRPr>
          </a:p>
          <a:p>
            <a:pPr algn="l" eaLnBrk="1" hangingPunct="1"/>
            <a:endParaRPr lang="en-GB" sz="1800">
              <a:latin typeface="Arial" pitchFamily="-110" charset="0"/>
            </a:endParaRPr>
          </a:p>
          <a:p>
            <a:pPr algn="l" eaLnBrk="1" hangingPunct="1"/>
            <a:r>
              <a:rPr lang="en-GB" sz="1800">
                <a:latin typeface="Arial" pitchFamily="-110" charset="0"/>
              </a:rPr>
              <a:t>Diana Fitch </a:t>
            </a:r>
            <a:r>
              <a:rPr lang="en-GB" sz="1800">
                <a:latin typeface="Arial" pitchFamily="-110" charset="0"/>
                <a:hlinkClick r:id="rId4"/>
              </a:rPr>
              <a:t>djf4@soton.ac.uk</a:t>
            </a:r>
            <a:r>
              <a:rPr lang="en-GB" sz="1800">
                <a:latin typeface="Arial" pitchFamily="-110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164388" y="1268413"/>
            <a:ext cx="1527175" cy="925512"/>
          </a:xfrm>
          <a:prstGeom prst="rect">
            <a:avLst/>
          </a:prstGeom>
          <a:solidFill>
            <a:srgbClr val="A6CA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800">
                <a:latin typeface="Arial" pitchFamily="-110" charset="0"/>
              </a:rPr>
              <a:t>9 – 5.30</a:t>
            </a:r>
          </a:p>
          <a:p>
            <a:pPr algn="l" eaLnBrk="1" hangingPunct="1"/>
            <a:r>
              <a:rPr lang="en-GB" sz="1800">
                <a:latin typeface="Arial" pitchFamily="-110" charset="0"/>
              </a:rPr>
              <a:t>Mon-Fri</a:t>
            </a:r>
          </a:p>
          <a:p>
            <a:pPr algn="l" eaLnBrk="1" hangingPunct="1"/>
            <a:r>
              <a:rPr lang="en-GB" sz="1800">
                <a:latin typeface="Arial" pitchFamily="-110" charset="0"/>
              </a:rPr>
              <a:t>(Wed 9-3.30)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6227763" y="2781300"/>
            <a:ext cx="122396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1" name="Picture 13" descr="Exterior with students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2349500"/>
            <a:ext cx="3086100" cy="4114800"/>
          </a:xfrm>
          <a:noFill/>
          <a:ln w="12700">
            <a:solidFill>
              <a:srgbClr val="000000"/>
            </a:solidFill>
          </a:ln>
        </p:spPr>
      </p:pic>
      <p:pic>
        <p:nvPicPr>
          <p:cNvPr id="6154" name="Content Placeholder 9" descr="CD Advise Angela and studen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4171950" cy="2771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2D3-803A-3E42-9E89-816E374EDA43}" type="slidenum">
              <a:rPr lang="en-GB"/>
              <a:pPr/>
              <a:t>10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649288"/>
          </a:xfrm>
        </p:spPr>
        <p:txBody>
          <a:bodyPr/>
          <a:lstStyle/>
          <a:p>
            <a:pPr eaLnBrk="1" hangingPunct="1"/>
            <a:r>
              <a:rPr lang="en-GB"/>
              <a:t>The changing world of work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Globalisation	24/7		languages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The power of the customer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Flatter structures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Multi-skilling and re-skilling of the workforce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Change is the only constant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Uncertainty and volatility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>
                <a:latin typeface="Lucida Sans" pitchFamily="-110" charset="0"/>
              </a:rPr>
              <a:t>Technology</a:t>
            </a:r>
          </a:p>
          <a:p>
            <a:pPr lvl="2" eaLnBrk="1" hangingPunct="1">
              <a:lnSpc>
                <a:spcPct val="80000"/>
              </a:lnSpc>
              <a:spcBef>
                <a:spcPct val="100000"/>
              </a:spcBef>
            </a:pPr>
            <a:endParaRPr lang="en-GB">
              <a:latin typeface="Lucida San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5318125"/>
          </a:xfrm>
        </p:spPr>
        <p:txBody>
          <a:bodyPr/>
          <a:lstStyle/>
          <a:p>
            <a:r>
              <a:rPr lang="en-GB" sz="2000" b="1">
                <a:latin typeface="Lucida Sans" pitchFamily="-110" charset="0"/>
              </a:rPr>
              <a:t>E-skills news digest 6.10.2010</a:t>
            </a:r>
            <a:endParaRPr lang="en-US" sz="2000" b="1">
              <a:latin typeface="Lucida Sans" pitchFamily="-110" charset="0"/>
            </a:endParaRPr>
          </a:p>
          <a:p>
            <a:pPr lvl="1"/>
            <a:r>
              <a:rPr lang="en-US" sz="2000">
                <a:latin typeface="Lucida Sans" pitchFamily="-110" charset="0"/>
              </a:rPr>
              <a:t>Virtualisation technology on the up with SMEs</a:t>
            </a:r>
          </a:p>
          <a:p>
            <a:pPr lvl="1"/>
            <a:r>
              <a:rPr lang="en-US" sz="2000">
                <a:latin typeface="Lucida Sans" pitchFamily="-110" charset="0"/>
              </a:rPr>
              <a:t>Cloud computing could be threat to IT jobs</a:t>
            </a:r>
          </a:p>
          <a:p>
            <a:pPr lvl="1"/>
            <a:r>
              <a:rPr lang="en-GB" sz="2000">
                <a:latin typeface="Lucida Sans" pitchFamily="-110" charset="0"/>
              </a:rPr>
              <a:t>Logica agrees fee cuts with Government</a:t>
            </a:r>
          </a:p>
          <a:p>
            <a:pPr lvl="1"/>
            <a:r>
              <a:rPr lang="en-GB" sz="2000">
                <a:latin typeface="Lucida Sans" pitchFamily="-110" charset="0"/>
              </a:rPr>
              <a:t>Google No 1, Microsoft and IBM also top ten				(Universum students perception survey)</a:t>
            </a:r>
          </a:p>
          <a:p>
            <a:r>
              <a:rPr lang="en-GB" sz="2000" b="1">
                <a:latin typeface="Lucida Sans" pitchFamily="-110" charset="0"/>
              </a:rPr>
              <a:t>Mixed messages</a:t>
            </a:r>
          </a:p>
          <a:p>
            <a:pPr lvl="1"/>
            <a:r>
              <a:rPr lang="en-GB" sz="2000">
                <a:latin typeface="Lucida Sans" pitchFamily="-110" charset="0"/>
              </a:rPr>
              <a:t>Computer Weekly Blogs  - outsourcing and graduate unemployment – Karl Flinders</a:t>
            </a:r>
          </a:p>
          <a:p>
            <a:pPr lvl="1"/>
            <a:r>
              <a:rPr lang="en-GB" sz="2000">
                <a:latin typeface="Lucida Sans" pitchFamily="-110" charset="0"/>
              </a:rPr>
              <a:t>ECS graduate destinations</a:t>
            </a:r>
          </a:p>
          <a:p>
            <a:pPr lvl="2"/>
            <a:r>
              <a:rPr lang="en-GB" sz="2000">
                <a:latin typeface="Lucida Sans" pitchFamily="-110" charset="0"/>
              </a:rPr>
              <a:t>ITSE October Fair/ECS Fair in February</a:t>
            </a:r>
          </a:p>
          <a:p>
            <a:pPr lvl="2"/>
            <a:r>
              <a:rPr lang="en-GB" sz="2000">
                <a:latin typeface="Lucida Sans" pitchFamily="-110" charset="0"/>
              </a:rPr>
              <a:t>Employed 67%   Unemployed 7% (17%)   Pay £18k- £30k </a:t>
            </a:r>
          </a:p>
          <a:p>
            <a:pPr lvl="1">
              <a:buFontTx/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8CF-176C-A144-B7C0-19E136481644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0825" y="188913"/>
            <a:ext cx="2049463" cy="64611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Georgia" pitchFamily="-110" charset="0"/>
              </a:rPr>
              <a:t>Outlook?</a:t>
            </a:r>
            <a:endParaRPr lang="en-US" sz="3600">
              <a:latin typeface="Georgi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88D-E083-7747-A204-7846807756BC}" type="slidenum">
              <a:rPr lang="en-GB"/>
              <a:pPr/>
              <a:t>12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IT, Science &amp; Engineering Careers Fair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43200"/>
            <a:ext cx="4171950" cy="30622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Aecom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Agusta Westland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Aveva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American Express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BAE Systems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Barclays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2000">
                <a:latin typeface="Lucida Sans" pitchFamily="-110" charset="0"/>
              </a:rPr>
              <a:t>Bloomberg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endParaRPr lang="en-GB" sz="2000">
              <a:latin typeface="Lucida Sans" pitchFamily="-110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743200"/>
            <a:ext cx="4171950" cy="27733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Centrica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Detica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DSTL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Factset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NDS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Sungard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 sz="1800">
                <a:latin typeface="Lucida Sans" pitchFamily="-110" charset="0"/>
              </a:rPr>
              <a:t>Technology Partnership </a:t>
            </a:r>
          </a:p>
          <a:p>
            <a:pPr eaLnBrk="1" hangingPunct="1">
              <a:lnSpc>
                <a:spcPct val="90000"/>
              </a:lnSpc>
            </a:pPr>
            <a:endParaRPr lang="en-GB" sz="1800">
              <a:latin typeface="Lucida Sans" pitchFamily="-110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792003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Georgia" pitchFamily="-110" charset="0"/>
              </a:rPr>
              <a:t>11 - 3.30 October 20th </a:t>
            </a:r>
            <a:r>
              <a:rPr lang="en-GB" sz="2000" b="1" baseline="30000">
                <a:latin typeface="Georgia" pitchFamily="-110" charset="0"/>
              </a:rPr>
              <a:t> -  </a:t>
            </a:r>
            <a:r>
              <a:rPr lang="en-GB" sz="2000" b="1">
                <a:latin typeface="Georgia" pitchFamily="-110" charset="0"/>
              </a:rPr>
              <a:t> Garden Court (near SU)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79613" y="5949950"/>
            <a:ext cx="4062412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r>
              <a:rPr lang="en-GB" sz="2000"/>
              <a:t>ECS Careers Fair February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5E22-F1F5-0648-8878-D970DFCF086F}" type="slidenum">
              <a:rPr lang="en-GB"/>
              <a:pPr/>
              <a:t>13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649287"/>
          </a:xfrm>
        </p:spPr>
        <p:txBody>
          <a:bodyPr/>
          <a:lstStyle/>
          <a:p>
            <a:pPr eaLnBrk="1" hangingPunct="1"/>
            <a:r>
              <a:rPr lang="en-GB"/>
              <a:t>Employability Skills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176713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technical competency;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problem-solving skills;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attention to detail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 logical mind;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numeracy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knowledge of the sector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good interpersonal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communication skills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Career motivation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Willingness to learn new skills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Awareness of current issues.</a:t>
            </a:r>
          </a:p>
          <a:p>
            <a:pPr eaLnBrk="1" hangingPunct="1">
              <a:lnSpc>
                <a:spcPct val="80000"/>
              </a:lnSpc>
            </a:pPr>
            <a:endParaRPr lang="en-GB" sz="1600">
              <a:latin typeface="Lucida Sans" pitchFamily="-110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400">
                <a:latin typeface="Lucida Sans" pitchFamily="-110" charset="0"/>
              </a:rPr>
              <a:t>*Abridged from Prospects.ac.uk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17195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>
                <a:latin typeface="Lucida Sans" pitchFamily="-110" charset="0"/>
              </a:rPr>
              <a:t>Attributes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Leadership, interpersonal, and problem solving skills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Self-motivated, detail-oriented, efficient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Ability to prioritise, team player, reliable, ability to multi-task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463800" y="2817813"/>
            <a:ext cx="184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6227763" y="4221163"/>
            <a:ext cx="23145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r>
              <a:rPr lang="en-GB" sz="1400"/>
              <a:t>Indeed.com 2010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288925" y="1125538"/>
            <a:ext cx="268287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r>
              <a:rPr lang="en-GB" sz="2000" b="1"/>
              <a:t>Software Engineer*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algn="r"/>
            <a:fld id="{D6F4A30B-8A01-ED46-B6E0-B9BD4C4E1123}" type="slidenum">
              <a:rPr lang="en-GB" sz="1400">
                <a:latin typeface="Georgia" pitchFamily="-110" charset="0"/>
              </a:rPr>
              <a:pPr algn="r"/>
              <a:t>14</a:t>
            </a:fld>
            <a:endParaRPr lang="en-GB" sz="1400">
              <a:latin typeface="Georgia" pitchFamily="-110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496300" cy="649287"/>
          </a:xfrm>
        </p:spPr>
        <p:txBody>
          <a:bodyPr/>
          <a:lstStyle/>
          <a:p>
            <a:pPr eaLnBrk="1" hangingPunct="1"/>
            <a:r>
              <a:rPr lang="en-GB"/>
              <a:t>Employability Skills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700213"/>
            <a:ext cx="417195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 b="1">
                <a:latin typeface="Lucida Sans" pitchFamily="-110" charset="0"/>
              </a:rPr>
              <a:t>technical competency</a:t>
            </a:r>
            <a:r>
              <a:rPr lang="en-GB" sz="1600">
                <a:latin typeface="Lucida Sans" pitchFamily="-110" charset="0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knowledge of various applications;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enthusiasm and knowledge of project lifecycles;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analytical and </a:t>
            </a:r>
            <a:r>
              <a:rPr lang="en-GB" sz="1600" b="1">
                <a:latin typeface="Lucida Sans" pitchFamily="-110" charset="0"/>
              </a:rPr>
              <a:t>problem-solving</a:t>
            </a:r>
            <a:r>
              <a:rPr lang="en-GB" sz="1600">
                <a:latin typeface="Lucida Sans" pitchFamily="-110" charset="0"/>
              </a:rPr>
              <a:t> skills;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attention to detail, even in pressurised situations as deadlines approach;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a logical mind;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numeracy (aptitude tests are an integral part of the application process);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>
                <a:latin typeface="Lucida Sans" pitchFamily="-110" charset="0"/>
              </a:rPr>
              <a:t>knowledge of the sector </a:t>
            </a:r>
            <a:r>
              <a:rPr lang="en-GB" sz="1600">
                <a:latin typeface="Lucida Sans" pitchFamily="-110" charset="0"/>
              </a:rPr>
              <a:t>that you would like work in e.g. finance or business;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>
                <a:latin typeface="Lucida Sans" pitchFamily="-110" charset="0"/>
              </a:rPr>
              <a:t>good interpersonal and</a:t>
            </a:r>
            <a:r>
              <a:rPr lang="en-GB" sz="1600" b="1">
                <a:latin typeface="Lucida Sans" pitchFamily="-110" charset="0"/>
              </a:rPr>
              <a:t> communication</a:t>
            </a:r>
            <a:r>
              <a:rPr lang="en-GB" sz="1600">
                <a:latin typeface="Lucida Sans" pitchFamily="-110" charset="0"/>
              </a:rPr>
              <a:t> skills;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4437063"/>
            <a:ext cx="4171950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>
                <a:latin typeface="Lucida Sans" pitchFamily="-110" charset="0"/>
              </a:rPr>
              <a:t>Attributes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>
                <a:latin typeface="Lucida Sans" pitchFamily="-110" charset="0"/>
              </a:rPr>
              <a:t>Leadership, interpersonal, and problem solving skills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>
                <a:latin typeface="Lucida Sans" pitchFamily="-110" charset="0"/>
              </a:rPr>
              <a:t>Self-motivated, detail-oriented, efficient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>
                <a:latin typeface="Lucida Sans" pitchFamily="-110" charset="0"/>
              </a:rPr>
              <a:t>Ability to prioritise, team player, reliable, ability to multi-task</a:t>
            </a:r>
            <a:endParaRPr lang="en-GB" sz="1600">
              <a:latin typeface="Lucida Sans" pitchFamily="-110" charset="0"/>
            </a:endParaRP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463800" y="2817813"/>
            <a:ext cx="184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763713" y="1412875"/>
            <a:ext cx="27305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Prospects.ac.uk 2010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6227763" y="4221163"/>
            <a:ext cx="23145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r>
              <a:rPr lang="en-GB" sz="1400"/>
              <a:t>Indeed.com 2010</a:t>
            </a:r>
          </a:p>
        </p:txBody>
      </p:sp>
      <p:sp>
        <p:nvSpPr>
          <p:cNvPr id="75785" name="Text Box 8"/>
          <p:cNvSpPr txBox="1">
            <a:spLocks noChangeArrowheads="1"/>
          </p:cNvSpPr>
          <p:nvPr/>
        </p:nvSpPr>
        <p:spPr bwMode="auto">
          <a:xfrm>
            <a:off x="347663" y="1125538"/>
            <a:ext cx="2563812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r>
              <a:rPr lang="en-GB" sz="2000" b="1"/>
              <a:t>Software Engineer</a:t>
            </a:r>
          </a:p>
        </p:txBody>
      </p:sp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4356100" y="1196975"/>
            <a:ext cx="4546600" cy="305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endParaRPr lang="en-GB" sz="1600">
              <a:latin typeface="Georgia" pitchFamily="-110" charset="0"/>
            </a:endParaRPr>
          </a:p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r>
              <a:rPr lang="en-GB" sz="1600"/>
              <a:t>ability to </a:t>
            </a:r>
            <a:r>
              <a:rPr lang="en-GB" sz="1600" b="1"/>
              <a:t>communicate </a:t>
            </a:r>
            <a:r>
              <a:rPr lang="en-GB" sz="1600"/>
              <a:t>effectively with clients, colleagues and senior management; </a:t>
            </a:r>
          </a:p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r>
              <a:rPr lang="en-GB" sz="1600" b="1"/>
              <a:t>ability to learn new skills</a:t>
            </a:r>
            <a:r>
              <a:rPr lang="en-GB" sz="1600"/>
              <a:t> and technologies fast; </a:t>
            </a:r>
          </a:p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r>
              <a:rPr lang="en-GB" sz="1600" b="1"/>
              <a:t>career motivation and a willingness to continue to further your knowledge and skills</a:t>
            </a:r>
            <a:r>
              <a:rPr lang="en-GB" sz="1600"/>
              <a:t>; </a:t>
            </a:r>
          </a:p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r>
              <a:rPr lang="en-GB" sz="1600"/>
              <a:t>an awareness of current issues affecting the industry and its technologies.</a:t>
            </a:r>
          </a:p>
          <a:p>
            <a:pPr algn="l" eaLnBrk="1" hangingPunct="1">
              <a:lnSpc>
                <a:spcPct val="80000"/>
              </a:lnSpc>
              <a:spcAft>
                <a:spcPct val="70000"/>
              </a:spcAft>
              <a:buFontTx/>
              <a:buChar char="•"/>
            </a:pP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  <p:bldP spid="244740" grpId="0" build="p"/>
      <p:bldP spid="244742" grpId="0"/>
      <p:bldP spid="244743" grpId="0"/>
      <p:bldP spid="75785" grpId="0"/>
      <p:bldP spid="75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>
                <a:latin typeface="Lucida Sans" pitchFamily="-110" charset="0"/>
              </a:rPr>
              <a:t>Introduce Career Destinations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>
                <a:latin typeface="Lucida Sans" pitchFamily="-110" charset="0"/>
              </a:rPr>
              <a:t>How we can help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Lucida Sans" pitchFamily="-110" charset="0"/>
              </a:rPr>
              <a:t>Employability</a:t>
            </a:r>
          </a:p>
          <a:p>
            <a:pPr lvl="1" eaLnBrk="1" hangingPunct="1">
              <a:lnSpc>
                <a:spcPct val="80000"/>
              </a:lnSpc>
              <a:buFont typeface="Wingdings" pitchFamily="-110" charset="2"/>
              <a:buChar char="Ø"/>
            </a:pPr>
            <a:r>
              <a:rPr lang="en-GB">
                <a:latin typeface="Lucida Sans" pitchFamily="-110" charset="0"/>
              </a:rPr>
              <a:t>What it means for you now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Lucida Sans" pitchFamily="-110" charset="0"/>
              </a:rPr>
              <a:t>Employability tutorials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Lucida Sans" pitchFamily="-110" charset="0"/>
              </a:rPr>
              <a:t>CV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9B0-1565-CD48-8325-89A87B99405D}" type="slidenum">
              <a:rPr lang="en-GB"/>
              <a:pPr/>
              <a:t>2</a:t>
            </a:fld>
            <a:endParaRPr lang="en-GB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/>
          <a:srcRect t="15672"/>
          <a:stretch>
            <a:fillRect/>
          </a:stretch>
        </p:blipFill>
        <p:spPr bwMode="auto">
          <a:xfrm>
            <a:off x="5003800" y="3500438"/>
            <a:ext cx="2220913" cy="2808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8" name="Picture 10" descr="Photo: ECS studen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25538"/>
            <a:ext cx="16129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6150-F5AD-DF45-98EC-F4F7ECFAB3A3}" type="slidenum">
              <a:rPr lang="en-GB"/>
              <a:pPr/>
              <a:t>3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649288"/>
          </a:xfrm>
        </p:spPr>
        <p:txBody>
          <a:bodyPr/>
          <a:lstStyle/>
          <a:p>
            <a:pPr eaLnBrk="1" hangingPunct="1"/>
            <a:r>
              <a:rPr lang="en-GB" sz="3100" b="1"/>
              <a:t>First Years : </a:t>
            </a:r>
            <a:br>
              <a:rPr lang="en-GB" sz="3100" b="1"/>
            </a:br>
            <a:r>
              <a:rPr lang="en-GB" sz="3100" b="1"/>
              <a:t>Introducing Career Destinations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33588"/>
            <a:ext cx="46799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>
                <a:latin typeface="Lucida Sans" pitchFamily="-110" charset="0"/>
              </a:rPr>
              <a:t>Careers information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Job sectors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Summer options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Recruitment process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Part-time work</a:t>
            </a:r>
          </a:p>
          <a:p>
            <a:pPr eaLnBrk="1" hangingPunct="1">
              <a:lnSpc>
                <a:spcPct val="80000"/>
              </a:lnSpc>
            </a:pPr>
            <a:r>
              <a:rPr lang="en-GB" sz="1800">
                <a:latin typeface="Lucida Sans" pitchFamily="-110" charset="0"/>
              </a:rPr>
              <a:t>Appointments for guidance and CVs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>
                <a:latin typeface="Lucida Sans" pitchFamily="-110" charset="0"/>
              </a:rPr>
              <a:t>Careers Events Calendar</a:t>
            </a:r>
          </a:p>
          <a:p>
            <a:pPr eaLnBrk="1" hangingPunct="1">
              <a:lnSpc>
                <a:spcPct val="80000"/>
              </a:lnSpc>
            </a:pPr>
            <a:r>
              <a:rPr lang="en-GB" sz="1800">
                <a:latin typeface="Lucida Sans" pitchFamily="-110" charset="0"/>
              </a:rPr>
              <a:t>Stand out from the crowd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Volunteering, Mentoring	&gt; &gt; &gt; &gt;	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1800">
                <a:latin typeface="Lucida Sans" pitchFamily="-110" charset="0"/>
              </a:rPr>
              <a:t>ECSS, sport, etc		&gt; &gt; &gt; 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Lucida Sans" pitchFamily="-110" charset="0"/>
                <a:hlinkClick r:id="rId3"/>
              </a:rPr>
              <a:t>www.southampton.ac.uk/careers</a:t>
            </a:r>
            <a:endParaRPr lang="en-GB" sz="1800">
              <a:latin typeface="Lucida Sans" pitchFamily="-110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Lucida Sans" pitchFamily="-110" charset="0"/>
              </a:rPr>
              <a:t>023 8059 3501</a:t>
            </a:r>
          </a:p>
          <a:p>
            <a:pPr eaLnBrk="1" hangingPunct="1">
              <a:lnSpc>
                <a:spcPct val="80000"/>
              </a:lnSpc>
            </a:pPr>
            <a:endParaRPr lang="en-GB" sz="1800">
              <a:latin typeface="Lucida Sans" pitchFamily="-110" charset="0"/>
            </a:endParaRPr>
          </a:p>
        </p:txBody>
      </p:sp>
      <p:pic>
        <p:nvPicPr>
          <p:cNvPr id="8198" name="Picture 7" descr="Graduate Passport">
            <a:hlinkClick r:id="rId4" tooltip="Graduate Passpor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013325"/>
            <a:ext cx="32750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Content Placeholder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773238"/>
            <a:ext cx="2182813" cy="308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1" name="Picture 9" descr="Student portal including e-jobs">
            <a:hlinkClick r:id="rId7" tooltip="Student portal including e-jobs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6092825"/>
            <a:ext cx="1543050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28ED-8BFE-844B-8DD8-095D74FDD73A}" type="slidenum">
              <a:rPr lang="en-GB"/>
              <a:pPr/>
              <a:t>4</a:t>
            </a:fld>
            <a:endParaRPr lang="en-GB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C283-04E5-F446-B108-488840DD14E5}" type="slidenum">
              <a:rPr lang="en-GB"/>
              <a:pPr/>
              <a:t>5</a:t>
            </a:fld>
            <a:endParaRPr lang="en-GB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143" b="2856"/>
          <a:stretch>
            <a:fillRect/>
          </a:stretch>
        </p:blipFill>
        <p:spPr>
          <a:xfrm>
            <a:off x="347663" y="1484313"/>
            <a:ext cx="8401050" cy="5040312"/>
          </a:xfrm>
          <a:noFill/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00563" y="3573463"/>
            <a:ext cx="1871662" cy="276225"/>
          </a:xfrm>
          <a:prstGeom prst="rect">
            <a:avLst/>
          </a:prstGeom>
          <a:noFill/>
          <a:ln w="28575">
            <a:solidFill>
              <a:srgbClr val="FE3E14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7813" y="4221163"/>
            <a:ext cx="1008062" cy="276225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Lucida San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971550" y="765175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www.southampton.ac.uk/careers</a:t>
            </a:r>
            <a:endParaRPr lang="en-US" sz="2000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95288" y="5732463"/>
            <a:ext cx="1223962" cy="4619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         </a:t>
            </a:r>
          </a:p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5288" y="3644900"/>
            <a:ext cx="1152525" cy="531813"/>
          </a:xfrm>
          <a:prstGeom prst="rect">
            <a:avLst/>
          </a:prstGeom>
          <a:noFill/>
          <a:ln w="28575">
            <a:solidFill>
              <a:srgbClr val="F00F2C"/>
            </a:solidFill>
            <a:miter lim="800000"/>
            <a:headEnd/>
            <a:tailEnd/>
          </a:ln>
          <a:effectLst/>
        </p:spPr>
        <p:txBody>
          <a:bodyPr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9BDB-8EE4-F948-AB95-EDB8A8642993}" type="slidenum">
              <a:rPr lang="en-GB"/>
              <a:pPr/>
              <a:t>6</a:t>
            </a:fld>
            <a:endParaRPr lang="en-GB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t="16168" b="6076"/>
          <a:stretch>
            <a:fillRect/>
          </a:stretch>
        </p:blipFill>
        <p:spPr bwMode="auto">
          <a:xfrm>
            <a:off x="0" y="260350"/>
            <a:ext cx="9753600" cy="568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32138" y="1412875"/>
            <a:ext cx="5297487" cy="327025"/>
          </a:xfrm>
          <a:prstGeom prst="rect">
            <a:avLst/>
          </a:prstGeom>
          <a:solidFill>
            <a:srgbClr val="A6CAE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800">
                <a:latin typeface="Arial" pitchFamily="-110" charset="0"/>
              </a:rPr>
              <a:t>www.southampton.ac.uk/careers/subject/ecs</a:t>
            </a:r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4"/>
          <a:srcRect t="17903"/>
          <a:stretch>
            <a:fillRect/>
          </a:stretch>
        </p:blipFill>
        <p:spPr bwMode="auto">
          <a:xfrm>
            <a:off x="2484438" y="4149725"/>
            <a:ext cx="9753600" cy="6005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47663" y="841375"/>
            <a:ext cx="2778125" cy="3508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bIns="0" anchor="ctr">
            <a:prstTxWarp prst="textNoShape">
              <a:avLst/>
            </a:prstTxWarp>
            <a:spAutoFit/>
          </a:bodyPr>
          <a:lstStyle/>
          <a:p>
            <a:r>
              <a:rPr lang="en-GB" sz="2000" b="1"/>
              <a:t>Career Destinations</a:t>
            </a:r>
          </a:p>
        </p:txBody>
      </p:sp>
      <p:pic>
        <p:nvPicPr>
          <p:cNvPr id="11273" name="Picture 9" descr="International Students">
            <a:hlinkClick r:id="rId5" tooltip="International Student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373688"/>
            <a:ext cx="1543050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Graduate Passport Image"/>
          <p:cNvPicPr>
            <a:picLocks noChangeAspect="1" noChangeArrowheads="1"/>
          </p:cNvPicPr>
          <p:nvPr/>
        </p:nvPicPr>
        <p:blipFill>
          <a:blip r:embed="rId3"/>
          <a:srcRect l="55566" t="9529" r="13611" b="71365"/>
          <a:stretch>
            <a:fillRect/>
          </a:stretch>
        </p:blipFill>
        <p:spPr bwMode="auto">
          <a:xfrm>
            <a:off x="5572125" y="1357313"/>
            <a:ext cx="19097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5F1-092B-4743-B6E8-C052E25C3906}" type="slidenum">
              <a:rPr lang="en-GB"/>
              <a:pPr/>
              <a:t>7</a:t>
            </a:fld>
            <a:endParaRPr lang="en-GB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928688"/>
            <a:ext cx="8496300" cy="649287"/>
          </a:xfrm>
        </p:spPr>
        <p:txBody>
          <a:bodyPr/>
          <a:lstStyle/>
          <a:p>
            <a:pPr eaLnBrk="1" hangingPunct="1"/>
            <a:r>
              <a:rPr lang="en-GB"/>
              <a:t>What do employers want?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214563"/>
            <a:ext cx="8532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1800"/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Lucida Sans" pitchFamily="-110" charset="0"/>
              </a:rPr>
              <a:t>A good degree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Lucida Sans" pitchFamily="-110" charset="0"/>
              </a:rPr>
              <a:t>Someone who has got involved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Lucida Sans" pitchFamily="-110" charset="0"/>
              </a:rPr>
              <a:t>Work Experience – “the missing ingredient in undergraduate education”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Lucida Sans" pitchFamily="-110" charset="0"/>
              </a:rPr>
              <a:t>Someone who has thought about what they have to offer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Lucida Sans" pitchFamily="-110" charset="0"/>
              </a:rPr>
              <a:t>Someone who has focus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Lucida Sans" pitchFamily="-11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>
                <a:latin typeface="Lucida Sans" pitchFamily="-110" charset="0"/>
              </a:rPr>
              <a:t>NB!  These will also give YOU the </a:t>
            </a:r>
            <a:r>
              <a:rPr lang="en-GB" sz="1800" b="1">
                <a:latin typeface="Lucida Sans" pitchFamily="-110" charset="0"/>
              </a:rPr>
              <a:t>EVIDENCE</a:t>
            </a:r>
            <a:r>
              <a:rPr lang="en-GB" sz="1800">
                <a:latin typeface="Lucida Sans" pitchFamily="-110" charset="0"/>
              </a:rPr>
              <a:t> that you need for a good CV</a:t>
            </a:r>
          </a:p>
        </p:txBody>
      </p:sp>
      <p:pic>
        <p:nvPicPr>
          <p:cNvPr id="13318" name="Picture 7" descr="Graduate Passport">
            <a:hlinkClick r:id="rId4" tooltip="Graduate Passpor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2643188"/>
            <a:ext cx="1543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What is the Graduate Passport?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69325" cy="4752975"/>
          </a:xfrm>
        </p:spPr>
        <p:txBody>
          <a:bodyPr/>
          <a:lstStyle/>
          <a:p>
            <a:r>
              <a:rPr lang="en-GB"/>
              <a:t> Achievement record, recognising and rewarding students like you, for activities not accredited to your course.</a:t>
            </a:r>
          </a:p>
          <a:p>
            <a:r>
              <a:rPr lang="en-GB"/>
              <a:t>Provides a supportive and flexible framework to enhance your graduate attributes/employability skills.</a:t>
            </a:r>
          </a:p>
          <a:p>
            <a:r>
              <a:rPr lang="en-GB"/>
              <a:t>Throughout your time at University. </a:t>
            </a:r>
          </a:p>
          <a:p>
            <a:r>
              <a:rPr lang="en-GB"/>
              <a:t>Points based programme</a:t>
            </a:r>
          </a:p>
          <a:p>
            <a:r>
              <a:rPr lang="en-GB"/>
              <a:t>Recognized by employers</a:t>
            </a:r>
          </a:p>
          <a:p>
            <a:pPr>
              <a:buFontTx/>
              <a:buNone/>
            </a:pPr>
            <a:endParaRPr lang="en-GB" sz="2800"/>
          </a:p>
        </p:txBody>
      </p:sp>
      <p:pic>
        <p:nvPicPr>
          <p:cNvPr id="68612" name="Picture 4" descr="Graduate Passport image (guy)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73463"/>
            <a:ext cx="2051050" cy="3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How do you gain points and achieve your passport?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To achieve the passport you need to successfully obtain 200 points.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35 points are accumulated by completing the Core Programme which is mandatory for all students.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The next 75 points are accumulated by selecting and completing one of our packages; Active Citizen, Entrepreneur, Global Graduate, Developing Professional Package.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The remainder of your points are gained by completing individual activities in the packages or ‘general options’ events.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Once you have successfully achieved your passport you will be presented with a certificate at the end of the academic year.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Lucida Sans" pitchFamily="-110" charset="0"/>
              </a:rPr>
              <a:t>www.southampton.ac.uk/careers/passport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1091</Words>
  <Application>Microsoft Macintosh PowerPoint</Application>
  <PresentationFormat>On-screen Show (4:3)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Lucida Sans</vt:lpstr>
      <vt:lpstr>ＭＳ Ｐゴシック</vt:lpstr>
      <vt:lpstr>Arial</vt:lpstr>
      <vt:lpstr>Georgia</vt:lpstr>
      <vt:lpstr>Wingdings</vt:lpstr>
      <vt:lpstr>uos_ppt__template_v7</vt:lpstr>
      <vt:lpstr>UOS divider slide design</vt:lpstr>
      <vt:lpstr>UOS full bleed image</vt:lpstr>
      <vt:lpstr>Projecting a professional image – help for ECS students</vt:lpstr>
      <vt:lpstr>Today</vt:lpstr>
      <vt:lpstr>First Years :  Introducing Career Destinations</vt:lpstr>
      <vt:lpstr>Slide 4</vt:lpstr>
      <vt:lpstr>Slide 5</vt:lpstr>
      <vt:lpstr>Slide 6</vt:lpstr>
      <vt:lpstr>What do employers want?</vt:lpstr>
      <vt:lpstr>What is the Graduate Passport?</vt:lpstr>
      <vt:lpstr>How do you gain points and achieve your passport?</vt:lpstr>
      <vt:lpstr>The changing world of work</vt:lpstr>
      <vt:lpstr>Slide 11</vt:lpstr>
      <vt:lpstr>IT, Science &amp; Engineering Careers Fair</vt:lpstr>
      <vt:lpstr>Employability Skills</vt:lpstr>
      <vt:lpstr>Employability Skills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 </dc:title>
  <dc:creator>Christoph Lutz</dc:creator>
  <cp:lastModifiedBy>Su White</cp:lastModifiedBy>
  <cp:revision>62</cp:revision>
  <dcterms:created xsi:type="dcterms:W3CDTF">2010-10-19T10:58:38Z</dcterms:created>
  <dcterms:modified xsi:type="dcterms:W3CDTF">2010-10-19T10:58:59Z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-1559657191</vt:i4>
  </property>
  <property fmtid="{D5CDD505-2E9C-101B-9397-08002B2CF9AE}" pid="3" name="_NewReviewCycle">
    <vt:lpwstr/>
  </property>
  <property fmtid="{D5CDD505-2E9C-101B-9397-08002B2CF9AE}" pid="4" name="_EmailSubject">
    <vt:lpwstr>INFO1010 skills audit in lecture and classes</vt:lpwstr>
  </property>
  <property fmtid="{D5CDD505-2E9C-101B-9397-08002B2CF9AE}" pid="5" name="_AuthorEmail">
    <vt:lpwstr>D.J.Fitch@soton.ac.uk</vt:lpwstr>
  </property>
  <property fmtid="{D5CDD505-2E9C-101B-9397-08002B2CF9AE}" pid="6" name="_AuthorEmailDisplayName">
    <vt:lpwstr>Fitch D.J.</vt:lpwstr>
  </property>
</Properties>
</file>