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7" r:id="rId4"/>
    <p:sldId id="289" r:id="rId5"/>
    <p:sldId id="261" r:id="rId6"/>
    <p:sldId id="262" r:id="rId7"/>
    <p:sldId id="290" r:id="rId8"/>
    <p:sldId id="263" r:id="rId9"/>
    <p:sldId id="264" r:id="rId10"/>
    <p:sldId id="291" r:id="rId11"/>
    <p:sldId id="265" r:id="rId12"/>
    <p:sldId id="266" r:id="rId13"/>
    <p:sldId id="267" r:id="rId14"/>
    <p:sldId id="268" r:id="rId15"/>
    <p:sldId id="284" r:id="rId16"/>
    <p:sldId id="286" r:id="rId17"/>
    <p:sldId id="285" r:id="rId18"/>
    <p:sldId id="288" r:id="rId19"/>
    <p:sldId id="275" r:id="rId20"/>
    <p:sldId id="276" r:id="rId21"/>
    <p:sldId id="278" r:id="rId22"/>
    <p:sldId id="279" r:id="rId23"/>
    <p:sldId id="277" r:id="rId24"/>
    <p:sldId id="292" r:id="rId25"/>
    <p:sldId id="280" r:id="rId26"/>
    <p:sldId id="281" r:id="rId27"/>
    <p:sldId id="282" r:id="rId28"/>
    <p:sldId id="283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527" autoAdjust="0"/>
    <p:restoredTop sz="94660"/>
  </p:normalViewPr>
  <p:slideViewPr>
    <p:cSldViewPr>
      <p:cViewPr varScale="1">
        <p:scale>
          <a:sx n="50" d="100"/>
          <a:sy n="50" d="100"/>
        </p:scale>
        <p:origin x="-108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</a:p>
          <a:p>
            <a:r>
              <a:rPr lang="en-GB" dirty="0" smtClean="0"/>
              <a:t>Local variables</a:t>
            </a:r>
          </a:p>
          <a:p>
            <a:r>
              <a:rPr lang="en-GB" dirty="0" smtClean="0"/>
              <a:t>Cool 3D Modelling!</a:t>
            </a:r>
          </a:p>
          <a:p>
            <a:r>
              <a:rPr lang="en-GB" dirty="0" smtClean="0"/>
              <a:t>“this” keyword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</a:p>
          <a:p>
            <a:r>
              <a:rPr lang="en-GB" dirty="0" smtClean="0"/>
              <a:t>Local variables</a:t>
            </a:r>
          </a:p>
          <a:p>
            <a:r>
              <a:rPr lang="en-GB" dirty="0" smtClean="0"/>
              <a:t>Cool 3D Modelling!</a:t>
            </a:r>
          </a:p>
          <a:p>
            <a:r>
              <a:rPr lang="en-GB" dirty="0" smtClean="0"/>
              <a:t>“this” keyword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first...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</a:t>
            </a:r>
            <a:r>
              <a:rPr lang="en-GB" dirty="0" smtClean="0">
                <a:latin typeface="Consolas" pitchFamily="49" charset="0"/>
              </a:rPr>
              <a:t>Student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doThis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x){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y = x+3</a:t>
            </a:r>
            <a:r>
              <a:rPr lang="en-GB" dirty="0" smtClean="0">
                <a:latin typeface="Consolas" pitchFamily="49" charset="0"/>
              </a:rPr>
              <a:t>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(name);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(y);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50292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do these lines output when run?</a:t>
            </a:r>
            <a:endParaRPr lang="en-GB" sz="2400" dirty="0"/>
          </a:p>
        </p:txBody>
      </p:sp>
      <p:sp>
        <p:nvSpPr>
          <p:cNvPr id="7" name="Oval 6"/>
          <p:cNvSpPr/>
          <p:nvPr/>
        </p:nvSpPr>
        <p:spPr>
          <a:xfrm>
            <a:off x="0" y="0"/>
            <a:ext cx="1219200" cy="1143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229600" cy="1143000"/>
          </a:xfrm>
        </p:spPr>
        <p:txBody>
          <a:bodyPr/>
          <a:lstStyle/>
          <a:p>
            <a:r>
              <a:rPr lang="en-GB" dirty="0" smtClean="0"/>
              <a:t>Let’s see this class in 3D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 l="7500" t="8000" r="2500" b="9000"/>
          <a:stretch>
            <a:fillRect/>
          </a:stretch>
        </p:blipFill>
        <p:spPr bwMode="auto">
          <a:xfrm>
            <a:off x="-1" y="838200"/>
            <a:ext cx="912196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from inside </a:t>
            </a:r>
            <a:r>
              <a:rPr lang="en-GB" dirty="0" err="1" smtClean="0"/>
              <a:t>doThis</a:t>
            </a:r>
            <a:r>
              <a:rPr lang="en-GB" dirty="0" smtClean="0"/>
              <a:t>()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</a:t>
            </a:r>
            <a:r>
              <a:rPr lang="en-GB" dirty="0" smtClean="0">
                <a:latin typeface="Consolas" pitchFamily="49" charset="0"/>
              </a:rPr>
              <a:t>Student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doThis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x){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y = x+3</a:t>
            </a:r>
            <a:r>
              <a:rPr lang="en-GB" dirty="0" smtClean="0">
                <a:latin typeface="Consolas" pitchFamily="49" charset="0"/>
              </a:rPr>
              <a:t>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(name);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(y);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2743199"/>
            <a:ext cx="2133600" cy="1600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Looking from here</a:t>
            </a:r>
            <a:endParaRPr lang="en-GB" dirty="0"/>
          </a:p>
        </p:txBody>
      </p:sp>
      <p:sp>
        <p:nvSpPr>
          <p:cNvPr id="6" name="Cross 5"/>
          <p:cNvSpPr/>
          <p:nvPr/>
        </p:nvSpPr>
        <p:spPr>
          <a:xfrm rot="2700000">
            <a:off x="3752289" y="3676089"/>
            <a:ext cx="457200" cy="457200"/>
          </a:xfrm>
          <a:prstGeom prst="plus">
            <a:avLst>
              <a:gd name="adj" fmla="val 4111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3886200" y="3543299"/>
            <a:ext cx="2362200" cy="34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t="6000" b="7000"/>
          <a:stretch>
            <a:fillRect/>
          </a:stretch>
        </p:blipFill>
        <p:spPr bwMode="auto">
          <a:xfrm>
            <a:off x="1" y="742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ross 4"/>
          <p:cNvSpPr/>
          <p:nvPr/>
        </p:nvSpPr>
        <p:spPr>
          <a:xfrm rot="2700000">
            <a:off x="5809689" y="4666689"/>
            <a:ext cx="457200" cy="457200"/>
          </a:xfrm>
          <a:prstGeom prst="plus">
            <a:avLst>
              <a:gd name="adj" fmla="val 4111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9" idx="0"/>
          </p:cNvCxnSpPr>
          <p:nvPr/>
        </p:nvCxnSpPr>
        <p:spPr>
          <a:xfrm rot="5400000" flipH="1" flipV="1">
            <a:off x="4876800" y="4572000"/>
            <a:ext cx="8382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229600" cy="1143000"/>
          </a:xfrm>
        </p:spPr>
        <p:txBody>
          <a:bodyPr/>
          <a:lstStyle/>
          <a:p>
            <a:r>
              <a:rPr lang="en-GB" dirty="0" smtClean="0"/>
              <a:t>From here you can see...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t="6000" b="7000"/>
          <a:stretch>
            <a:fillRect/>
          </a:stretch>
        </p:blipFill>
        <p:spPr bwMode="auto">
          <a:xfrm>
            <a:off x="1" y="742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ross 4"/>
          <p:cNvSpPr/>
          <p:nvPr/>
        </p:nvSpPr>
        <p:spPr>
          <a:xfrm rot="2700000">
            <a:off x="5809689" y="4666689"/>
            <a:ext cx="457200" cy="457200"/>
          </a:xfrm>
          <a:prstGeom prst="plus">
            <a:avLst>
              <a:gd name="adj" fmla="val 4111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9" idx="0"/>
          </p:cNvCxnSpPr>
          <p:nvPr/>
        </p:nvCxnSpPr>
        <p:spPr>
          <a:xfrm rot="5400000" flipH="1" flipV="1">
            <a:off x="4876800" y="4572000"/>
            <a:ext cx="8382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229600" cy="1143000"/>
          </a:xfrm>
        </p:spPr>
        <p:txBody>
          <a:bodyPr/>
          <a:lstStyle/>
          <a:p>
            <a:r>
              <a:rPr lang="en-GB" dirty="0" smtClean="0"/>
              <a:t>...</a:t>
            </a:r>
            <a:r>
              <a:rPr lang="en-GB" dirty="0" err="1" smtClean="0"/>
              <a:t>int</a:t>
            </a:r>
            <a:r>
              <a:rPr lang="en-GB" dirty="0" smtClean="0"/>
              <a:t> x and </a:t>
            </a:r>
            <a:r>
              <a:rPr lang="en-GB" dirty="0" err="1" smtClean="0"/>
              <a:t>int</a:t>
            </a:r>
            <a:r>
              <a:rPr lang="en-GB" dirty="0" smtClean="0"/>
              <a:t> y....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t="6000" b="7000"/>
          <a:stretch>
            <a:fillRect/>
          </a:stretch>
        </p:blipFill>
        <p:spPr bwMode="auto">
          <a:xfrm>
            <a:off x="1" y="742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ross 4"/>
          <p:cNvSpPr/>
          <p:nvPr/>
        </p:nvSpPr>
        <p:spPr>
          <a:xfrm rot="2700000">
            <a:off x="5809689" y="4666689"/>
            <a:ext cx="457200" cy="457200"/>
          </a:xfrm>
          <a:prstGeom prst="plus">
            <a:avLst>
              <a:gd name="adj" fmla="val 4111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9" idx="0"/>
          </p:cNvCxnSpPr>
          <p:nvPr/>
        </p:nvCxnSpPr>
        <p:spPr>
          <a:xfrm rot="5400000" flipH="1" flipV="1">
            <a:off x="4876800" y="4572000"/>
            <a:ext cx="8382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229600" cy="1143000"/>
          </a:xfrm>
        </p:spPr>
        <p:txBody>
          <a:bodyPr/>
          <a:lstStyle/>
          <a:p>
            <a:r>
              <a:rPr lang="en-GB" dirty="0" smtClean="0"/>
              <a:t>...and String name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Hang on, x isn’t in the {}s!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</a:t>
            </a:r>
            <a:r>
              <a:rPr lang="en-GB" dirty="0" smtClean="0">
                <a:latin typeface="Consolas" pitchFamily="49" charset="0"/>
              </a:rPr>
              <a:t>Student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doThis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x){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y = x+3</a:t>
            </a:r>
            <a:r>
              <a:rPr lang="en-GB" dirty="0" smtClean="0">
                <a:latin typeface="Consolas" pitchFamily="49" charset="0"/>
              </a:rPr>
              <a:t>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(name);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(y);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1447800"/>
            <a:ext cx="2971800" cy="3276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The argument is the exception to the rule.</a:t>
            </a:r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 x is in scope until it hits the } closing the method</a:t>
            </a:r>
            <a:endParaRPr lang="en-GB" sz="2800" dirty="0"/>
          </a:p>
        </p:txBody>
      </p:sp>
      <p:cxnSp>
        <p:nvCxnSpPr>
          <p:cNvPr id="9" name="Straight Arrow Connector 4"/>
          <p:cNvCxnSpPr>
            <a:stCxn id="8" idx="1"/>
          </p:cNvCxnSpPr>
          <p:nvPr/>
        </p:nvCxnSpPr>
        <p:spPr>
          <a:xfrm rot="10800000" flipV="1">
            <a:off x="4038600" y="2724600"/>
            <a:ext cx="2133600" cy="399600"/>
          </a:xfrm>
          <a:prstGeom prst="curvedConnector3">
            <a:avLst>
              <a:gd name="adj1" fmla="val 99894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Looking from inside a Student object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student{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doThis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x){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y = x+3</a:t>
            </a:r>
            <a:r>
              <a:rPr lang="en-GB" dirty="0" smtClean="0">
                <a:latin typeface="Consolas" pitchFamily="49" charset="0"/>
              </a:rPr>
              <a:t>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2095500"/>
            <a:ext cx="2133600" cy="1600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Looking from here</a:t>
            </a:r>
            <a:endParaRPr lang="en-GB" dirty="0"/>
          </a:p>
        </p:txBody>
      </p:sp>
      <p:sp>
        <p:nvSpPr>
          <p:cNvPr id="5" name="Cross 4"/>
          <p:cNvSpPr/>
          <p:nvPr/>
        </p:nvSpPr>
        <p:spPr>
          <a:xfrm rot="2700000">
            <a:off x="3599889" y="3028390"/>
            <a:ext cx="457200" cy="457200"/>
          </a:xfrm>
          <a:prstGeom prst="plus">
            <a:avLst>
              <a:gd name="adj" fmla="val 4111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3733800" y="2895600"/>
            <a:ext cx="2362200" cy="34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12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 l="5000" t="6267" b="7000"/>
          <a:stretch>
            <a:fillRect/>
          </a:stretch>
        </p:blipFill>
        <p:spPr bwMode="auto">
          <a:xfrm>
            <a:off x="0" y="762000"/>
            <a:ext cx="9144000" cy="521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858000" y="2819400"/>
            <a:ext cx="2133600" cy="1600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From here, you can’t see </a:t>
            </a:r>
            <a:r>
              <a:rPr lang="en-GB" dirty="0" err="1" smtClean="0"/>
              <a:t>int</a:t>
            </a:r>
            <a:r>
              <a:rPr lang="en-GB" dirty="0" smtClean="0"/>
              <a:t> x or </a:t>
            </a:r>
            <a:r>
              <a:rPr lang="en-GB" dirty="0" err="1" smtClean="0"/>
              <a:t>int</a:t>
            </a:r>
            <a:r>
              <a:rPr lang="en-GB" dirty="0" smtClean="0"/>
              <a:t> y</a:t>
            </a:r>
            <a:endParaRPr lang="en-GB" dirty="0"/>
          </a:p>
        </p:txBody>
      </p:sp>
      <p:sp>
        <p:nvSpPr>
          <p:cNvPr id="16" name="Cross 15"/>
          <p:cNvSpPr/>
          <p:nvPr/>
        </p:nvSpPr>
        <p:spPr>
          <a:xfrm rot="2700000">
            <a:off x="4361889" y="3752290"/>
            <a:ext cx="457200" cy="457200"/>
          </a:xfrm>
          <a:prstGeom prst="plus">
            <a:avLst>
              <a:gd name="adj" fmla="val 4111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>
            <a:stCxn id="9" idx="1"/>
          </p:cNvCxnSpPr>
          <p:nvPr/>
        </p:nvCxnSpPr>
        <p:spPr>
          <a:xfrm rot="10800000" flipV="1">
            <a:off x="4495800" y="3619500"/>
            <a:ext cx="2362200" cy="34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 err="1" smtClean="0"/>
              <a:t>Rougly</a:t>
            </a:r>
            <a:r>
              <a:rPr lang="en-GB" dirty="0" smtClean="0"/>
              <a:t>, that is what scope is!</a:t>
            </a:r>
          </a:p>
          <a:p>
            <a:endParaRPr lang="en-GB" dirty="0" smtClean="0"/>
          </a:p>
          <a:p>
            <a:r>
              <a:rPr lang="en-GB" dirty="0" smtClean="0"/>
              <a:t>A local variable</a:t>
            </a:r>
          </a:p>
          <a:p>
            <a:pPr lvl="1"/>
            <a:r>
              <a:rPr lang="en-GB" dirty="0" smtClean="0"/>
              <a:t>Is declared in a method</a:t>
            </a:r>
          </a:p>
          <a:p>
            <a:pPr lvl="1"/>
            <a:r>
              <a:rPr lang="en-GB" dirty="0" smtClean="0"/>
              <a:t>Can only be seen in that method</a:t>
            </a:r>
          </a:p>
          <a:p>
            <a:r>
              <a:rPr lang="en-GB" dirty="0" smtClean="0"/>
              <a:t>An instance variable</a:t>
            </a:r>
          </a:p>
          <a:p>
            <a:pPr lvl="1"/>
            <a:r>
              <a:rPr lang="en-GB" dirty="0" smtClean="0"/>
              <a:t>Is declared in the class</a:t>
            </a:r>
          </a:p>
          <a:p>
            <a:pPr lvl="1"/>
            <a:r>
              <a:rPr lang="en-GB" dirty="0" smtClean="0"/>
              <a:t>Can be seen by all parts of that class</a:t>
            </a: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0977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Doesn’t need to be in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5800" dirty="0" smtClean="0"/>
              <a:t>Just in {}s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student{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doThis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x){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y = x+3</a:t>
            </a:r>
            <a:r>
              <a:rPr lang="en-GB" dirty="0" smtClean="0">
                <a:latin typeface="Consolas" pitchFamily="49" charset="0"/>
              </a:rPr>
              <a:t>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{String hidden = “can’t see me!”;}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/>
          </a:p>
        </p:txBody>
      </p:sp>
      <p:pic>
        <p:nvPicPr>
          <p:cNvPr id="17" name="Picture 1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and private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Keywords</a:t>
            </a:r>
          </a:p>
          <a:p>
            <a:endParaRPr lang="en-GB" dirty="0" smtClean="0"/>
          </a:p>
          <a:p>
            <a:r>
              <a:rPr lang="en-GB" dirty="0" smtClean="0"/>
              <a:t>“Visibility modifiers”</a:t>
            </a:r>
          </a:p>
          <a:p>
            <a:endParaRPr lang="en-GB" dirty="0" smtClean="0"/>
          </a:p>
          <a:p>
            <a:r>
              <a:rPr lang="en-GB" dirty="0" smtClean="0"/>
              <a:t>Deal with what can be seen </a:t>
            </a:r>
            <a:r>
              <a:rPr lang="en-GB" b="1" dirty="0" smtClean="0"/>
              <a:t>interclass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Not actually  to do with scope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</a:p>
          <a:p>
            <a:r>
              <a:rPr lang="en-GB" dirty="0" smtClean="0"/>
              <a:t>Local variables</a:t>
            </a:r>
          </a:p>
          <a:p>
            <a:r>
              <a:rPr lang="en-GB" dirty="0" smtClean="0"/>
              <a:t>Cool 3D Modelling!</a:t>
            </a:r>
          </a:p>
          <a:p>
            <a:r>
              <a:rPr lang="en-GB" dirty="0" smtClean="0"/>
              <a:t>“this” keyword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“this” is a keyword</a:t>
            </a:r>
          </a:p>
          <a:p>
            <a:r>
              <a:rPr lang="en-GB" dirty="0" smtClean="0"/>
              <a:t>“this” refers to “the object I am in now”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The keyword is used to reduce ambiguity in some cases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443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</a:t>
            </a:r>
            <a:r>
              <a:rPr lang="en-GB" dirty="0" smtClean="0">
                <a:latin typeface="Consolas" pitchFamily="49" charset="0"/>
              </a:rPr>
              <a:t>ublic class Example{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a;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setA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a){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this.a</a:t>
            </a:r>
            <a:r>
              <a:rPr lang="en-GB" dirty="0" smtClean="0">
                <a:latin typeface="Consolas" pitchFamily="49" charset="0"/>
              </a:rPr>
              <a:t> = a;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smtClean="0">
                <a:latin typeface="Consolas" pitchFamily="49" charset="0"/>
              </a:rPr>
              <a:t>}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443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Also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“this” is also used when passing the current object as a parameter to another class</a:t>
            </a:r>
          </a:p>
          <a:p>
            <a:pPr>
              <a:buNone/>
            </a:pP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443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Item{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ArrayList&lt;Item&gt; </a:t>
            </a:r>
            <a:r>
              <a:rPr lang="en-GB" dirty="0" err="1" smtClean="0">
                <a:latin typeface="Consolas" pitchFamily="49" charset="0"/>
              </a:rPr>
              <a:t>myList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myList</a:t>
            </a:r>
            <a:r>
              <a:rPr lang="en-GB" dirty="0" smtClean="0">
                <a:latin typeface="Consolas" pitchFamily="49" charset="0"/>
              </a:rPr>
              <a:t>= new ArrayList&lt;Item&gt;();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addItemToList</a:t>
            </a:r>
            <a:r>
              <a:rPr lang="en-GB" dirty="0" smtClean="0">
                <a:latin typeface="Consolas" pitchFamily="49" charset="0"/>
              </a:rPr>
              <a:t>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myList.add</a:t>
            </a:r>
            <a:r>
              <a:rPr lang="en-GB" dirty="0" smtClean="0">
                <a:latin typeface="Consolas" pitchFamily="49" charset="0"/>
              </a:rPr>
              <a:t>(this);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443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</a:p>
          <a:p>
            <a:r>
              <a:rPr lang="en-GB" dirty="0" smtClean="0"/>
              <a:t>Local variables</a:t>
            </a:r>
          </a:p>
          <a:p>
            <a:r>
              <a:rPr lang="en-GB" dirty="0" smtClean="0"/>
              <a:t>Cool 3D Modelling!</a:t>
            </a:r>
          </a:p>
          <a:p>
            <a:r>
              <a:rPr lang="en-GB" dirty="0" smtClean="0"/>
              <a:t>“this” keyword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Scope refers to the persistence and visibility of a variable</a:t>
            </a:r>
          </a:p>
          <a:p>
            <a:endParaRPr lang="en-GB" dirty="0" smtClean="0"/>
          </a:p>
          <a:p>
            <a:r>
              <a:rPr lang="en-GB" dirty="0" smtClean="0"/>
              <a:t>The rule of thumb is a variable can be used </a:t>
            </a:r>
            <a:r>
              <a:rPr lang="en-GB" b="1" dirty="0" smtClean="0"/>
              <a:t>inside the {} it was declared in</a:t>
            </a: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</a:p>
          <a:p>
            <a:r>
              <a:rPr lang="en-GB" dirty="0" smtClean="0"/>
              <a:t>Local variables</a:t>
            </a:r>
          </a:p>
          <a:p>
            <a:r>
              <a:rPr lang="en-GB" dirty="0" smtClean="0"/>
              <a:t>Cool 3D Modelling!</a:t>
            </a:r>
          </a:p>
          <a:p>
            <a:r>
              <a:rPr lang="en-GB" dirty="0" smtClean="0"/>
              <a:t>“this” keyword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declared in a class but </a:t>
            </a:r>
            <a:r>
              <a:rPr lang="en-GB" b="1" dirty="0" smtClean="0"/>
              <a:t>not </a:t>
            </a:r>
            <a:r>
              <a:rPr lang="en-GB" dirty="0" smtClean="0"/>
              <a:t>in a method</a:t>
            </a:r>
          </a:p>
          <a:p>
            <a:endParaRPr lang="en-GB" dirty="0" smtClean="0"/>
          </a:p>
          <a:p>
            <a:r>
              <a:rPr lang="en-GB" dirty="0" smtClean="0"/>
              <a:t>They live inside the object they belong to</a:t>
            </a:r>
          </a:p>
          <a:p>
            <a:endParaRPr lang="en-GB" dirty="0" smtClean="0"/>
          </a:p>
          <a:p>
            <a:r>
              <a:rPr lang="en-GB" dirty="0" smtClean="0"/>
              <a:t>They hang around until the object is garbage collected</a:t>
            </a: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student{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Instance Variables</a:t>
            </a:r>
          </a:p>
          <a:p>
            <a:r>
              <a:rPr lang="en-GB" dirty="0" smtClean="0"/>
              <a:t>Local variables</a:t>
            </a:r>
          </a:p>
          <a:p>
            <a:r>
              <a:rPr lang="en-GB" dirty="0" smtClean="0"/>
              <a:t>Cool 3D Modelling!</a:t>
            </a:r>
          </a:p>
          <a:p>
            <a:r>
              <a:rPr lang="en-GB" dirty="0" smtClean="0"/>
              <a:t>“this” keyword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declared in a method</a:t>
            </a:r>
          </a:p>
          <a:p>
            <a:endParaRPr lang="en-GB" dirty="0" smtClean="0"/>
          </a:p>
          <a:p>
            <a:r>
              <a:rPr lang="en-GB" dirty="0" smtClean="0"/>
              <a:t>They live inside the method</a:t>
            </a:r>
          </a:p>
          <a:p>
            <a:endParaRPr lang="en-GB" dirty="0" smtClean="0"/>
          </a:p>
          <a:p>
            <a:r>
              <a:rPr lang="en-GB" dirty="0" smtClean="0"/>
              <a:t>They hang around until the method is ended by its }</a:t>
            </a: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 </a:t>
            </a:r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</a:t>
            </a:r>
            <a:r>
              <a:rPr lang="en-GB" dirty="0" smtClean="0">
                <a:latin typeface="Consolas" pitchFamily="49" charset="0"/>
              </a:rPr>
              <a:t>Student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String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name = “Bob”;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doThis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x){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y = x+3</a:t>
            </a:r>
            <a:r>
              <a:rPr lang="en-GB" dirty="0" smtClean="0">
                <a:latin typeface="Consolas" pitchFamily="49" charset="0"/>
              </a:rPr>
              <a:t>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428</Words>
  <Application>Microsoft Office PowerPoint</Application>
  <PresentationFormat>On-screen Show (4:3)</PresentationFormat>
  <Paragraphs>189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Coming up</vt:lpstr>
      <vt:lpstr>Lecture 12</vt:lpstr>
      <vt:lpstr>Scope</vt:lpstr>
      <vt:lpstr>Coming up</vt:lpstr>
      <vt:lpstr>Instance Variables</vt:lpstr>
      <vt:lpstr>Instance variables</vt:lpstr>
      <vt:lpstr>Coming up</vt:lpstr>
      <vt:lpstr>Local Variables</vt:lpstr>
      <vt:lpstr>Local Variables</vt:lpstr>
      <vt:lpstr>Coming up</vt:lpstr>
      <vt:lpstr>But first...</vt:lpstr>
      <vt:lpstr>Let’s see this class in 3D</vt:lpstr>
      <vt:lpstr>Slide 13</vt:lpstr>
      <vt:lpstr>Looking from inside doThis()</vt:lpstr>
      <vt:lpstr>From here you can see...</vt:lpstr>
      <vt:lpstr>...int x and int y....</vt:lpstr>
      <vt:lpstr>...and String name</vt:lpstr>
      <vt:lpstr>Hang on, x isn’t in the {}s!</vt:lpstr>
      <vt:lpstr>Looking from inside a Student object</vt:lpstr>
      <vt:lpstr>Slide 20</vt:lpstr>
      <vt:lpstr>Scope</vt:lpstr>
      <vt:lpstr>Doesn’t need to be in methods</vt:lpstr>
      <vt:lpstr>Public and private</vt:lpstr>
      <vt:lpstr>Coming up</vt:lpstr>
      <vt:lpstr>This</vt:lpstr>
      <vt:lpstr>Example</vt:lpstr>
      <vt:lpstr>Also</vt:lpstr>
      <vt:lpstr>Example 2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</dc:title>
  <dc:creator>Teresa</dc:creator>
  <cp:lastModifiedBy>Teresa Binks</cp:lastModifiedBy>
  <cp:revision>15</cp:revision>
  <dcterms:created xsi:type="dcterms:W3CDTF">2006-08-16T00:00:00Z</dcterms:created>
  <dcterms:modified xsi:type="dcterms:W3CDTF">2008-09-26T14:01:23Z</dcterms:modified>
</cp:coreProperties>
</file>