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361" r:id="rId2"/>
    <p:sldId id="304" r:id="rId3"/>
    <p:sldId id="360" r:id="rId4"/>
    <p:sldId id="305" r:id="rId5"/>
    <p:sldId id="306" r:id="rId6"/>
    <p:sldId id="338" r:id="rId7"/>
    <p:sldId id="339" r:id="rId8"/>
    <p:sldId id="362" r:id="rId9"/>
    <p:sldId id="341" r:id="rId10"/>
    <p:sldId id="342" r:id="rId11"/>
    <p:sldId id="340" r:id="rId12"/>
    <p:sldId id="343" r:id="rId13"/>
    <p:sldId id="344" r:id="rId14"/>
    <p:sldId id="359" r:id="rId15"/>
    <p:sldId id="347" r:id="rId16"/>
    <p:sldId id="348" r:id="rId17"/>
    <p:sldId id="363" r:id="rId18"/>
    <p:sldId id="337" r:id="rId19"/>
    <p:sldId id="310" r:id="rId20"/>
    <p:sldId id="307" r:id="rId21"/>
    <p:sldId id="364" r:id="rId22"/>
    <p:sldId id="346" r:id="rId23"/>
    <p:sldId id="345" r:id="rId24"/>
    <p:sldId id="311" r:id="rId25"/>
    <p:sldId id="333" r:id="rId26"/>
    <p:sldId id="350" r:id="rId27"/>
    <p:sldId id="351" r:id="rId28"/>
    <p:sldId id="352" r:id="rId29"/>
    <p:sldId id="353" r:id="rId30"/>
    <p:sldId id="354" r:id="rId31"/>
    <p:sldId id="355" r:id="rId32"/>
    <p:sldId id="356" r:id="rId33"/>
    <p:sldId id="349" r:id="rId34"/>
    <p:sldId id="365" r:id="rId35"/>
    <p:sldId id="332" r:id="rId36"/>
    <p:sldId id="312" r:id="rId37"/>
    <p:sldId id="366" r:id="rId38"/>
    <p:sldId id="313" r:id="rId39"/>
    <p:sldId id="320" r:id="rId40"/>
    <p:sldId id="314" r:id="rId41"/>
    <p:sldId id="334" r:id="rId42"/>
    <p:sldId id="315" r:id="rId43"/>
    <p:sldId id="335" r:id="rId44"/>
    <p:sldId id="322" r:id="rId45"/>
    <p:sldId id="367" r:id="rId46"/>
    <p:sldId id="336" r:id="rId47"/>
    <p:sldId id="324" r:id="rId48"/>
    <p:sldId id="325" r:id="rId49"/>
    <p:sldId id="328" r:id="rId50"/>
    <p:sldId id="329" r:id="rId51"/>
    <p:sldId id="331" r:id="rId52"/>
    <p:sldId id="330" r:id="rId53"/>
    <p:sldId id="368" r:id="rId54"/>
    <p:sldId id="358" r:id="rId55"/>
    <p:sldId id="292" r:id="rId56"/>
    <p:sldId id="369" r:id="rId57"/>
    <p:sldId id="357" r:id="rId58"/>
    <p:sldId id="370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21281" autoAdjust="0"/>
    <p:restoredTop sz="94660"/>
  </p:normalViewPr>
  <p:slideViewPr>
    <p:cSldViewPr>
      <p:cViewPr varScale="1">
        <p:scale>
          <a:sx n="75" d="100"/>
          <a:sy n="75" d="100"/>
        </p:scale>
        <p:origin x="-108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83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6B9C57-E0E5-4DF6-8182-74A634ACE3B1}" type="datetimeFigureOut">
              <a:rPr lang="en-US" smtClean="0"/>
              <a:pPr/>
              <a:t>9/25/2008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24C3C-593B-4FFF-8EF1-8609A094ACA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4419600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Exceptions</a:t>
            </a:r>
          </a:p>
          <a:p>
            <a:r>
              <a:rPr lang="en-GB" dirty="0" smtClean="0"/>
              <a:t>An Example</a:t>
            </a:r>
          </a:p>
          <a:p>
            <a:r>
              <a:rPr lang="en-GB" dirty="0" smtClean="0"/>
              <a:t>The Throws keyword</a:t>
            </a:r>
          </a:p>
          <a:p>
            <a:r>
              <a:rPr lang="en-GB" dirty="0" smtClean="0"/>
              <a:t>Try and Catch</a:t>
            </a:r>
          </a:p>
          <a:p>
            <a:pPr lvl="1"/>
            <a:r>
              <a:rPr lang="en-GB" dirty="0" smtClean="0"/>
              <a:t>The flow</a:t>
            </a:r>
          </a:p>
          <a:p>
            <a:pPr lvl="1"/>
            <a:r>
              <a:rPr lang="en-GB" dirty="0" smtClean="0"/>
              <a:t>Multiple exceptions</a:t>
            </a:r>
          </a:p>
          <a:p>
            <a:pPr lvl="1"/>
            <a:r>
              <a:rPr lang="en-GB" dirty="0" smtClean="0"/>
              <a:t>Finally</a:t>
            </a:r>
          </a:p>
          <a:p>
            <a:r>
              <a:rPr lang="en-GB" dirty="0" smtClean="0"/>
              <a:t>How exceptions are </a:t>
            </a:r>
            <a:r>
              <a:rPr lang="en-GB" dirty="0" smtClean="0"/>
              <a:t>thrown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600200"/>
            <a:ext cx="441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the complier checks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dirty="0" smtClean="0"/>
              <a:t>Handle or Defer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Recovery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dirty="0" smtClean="0"/>
              <a:t>Writing your own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But...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happens if the file can't be opened? </a:t>
            </a:r>
          </a:p>
          <a:p>
            <a:r>
              <a:rPr lang="en-GB" dirty="0" smtClean="0"/>
              <a:t>What happens if the length of the file can't be determined? </a:t>
            </a:r>
          </a:p>
          <a:p>
            <a:r>
              <a:rPr lang="en-GB" dirty="0" smtClean="0"/>
              <a:t>What happens if enough memory can't be allocated? </a:t>
            </a:r>
          </a:p>
          <a:p>
            <a:r>
              <a:rPr lang="en-GB" dirty="0" smtClean="0"/>
              <a:t>What happens if the read fails? </a:t>
            </a:r>
          </a:p>
          <a:p>
            <a:r>
              <a:rPr lang="en-GB" dirty="0" smtClean="0"/>
              <a:t>What happens if the file can't be closed? </a:t>
            </a: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295400" y="6488668"/>
            <a:ext cx="784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http://java.sun.com/docs/books/tutorial/essential/exceptions/advantages.html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if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sounds like we’re saying:</a:t>
            </a:r>
          </a:p>
          <a:p>
            <a:pPr lvl="1"/>
            <a:r>
              <a:rPr lang="en-GB" dirty="0" smtClean="0"/>
              <a:t>If this goes wrong (or if this file isn’t there){</a:t>
            </a:r>
          </a:p>
          <a:p>
            <a:pPr lvl="2">
              <a:buNone/>
            </a:pPr>
            <a:r>
              <a:rPr lang="en-GB" dirty="0" smtClean="0"/>
              <a:t>	Do this recovery code</a:t>
            </a:r>
          </a:p>
          <a:p>
            <a:pPr lvl="1">
              <a:buNone/>
            </a:pPr>
            <a:r>
              <a:rPr lang="en-GB" dirty="0" smtClean="0"/>
              <a:t>	}</a:t>
            </a:r>
          </a:p>
          <a:p>
            <a:pPr lvl="1">
              <a:buNone/>
            </a:pPr>
            <a:endParaRPr lang="en-GB" dirty="0" smtClean="0"/>
          </a:p>
          <a:p>
            <a:r>
              <a:rPr lang="en-GB" dirty="0" smtClean="0"/>
              <a:t>So why can’t I just use if statements?</a:t>
            </a:r>
          </a:p>
          <a:p>
            <a:r>
              <a:rPr lang="en-GB" dirty="0" smtClean="0"/>
              <a:t>The Java tutorials have a good explanation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Error handling with if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5814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1400" dirty="0" err="1" smtClean="0"/>
              <a:t>errorCodeType</a:t>
            </a:r>
            <a:r>
              <a:rPr lang="en-GB" sz="1400" dirty="0" smtClean="0"/>
              <a:t> </a:t>
            </a:r>
            <a:r>
              <a:rPr lang="en-GB" sz="1400" dirty="0" err="1" smtClean="0"/>
              <a:t>readFile</a:t>
            </a:r>
            <a:r>
              <a:rPr lang="en-GB" sz="1400" dirty="0" smtClean="0"/>
              <a:t> {</a:t>
            </a:r>
          </a:p>
          <a:p>
            <a:pPr>
              <a:buNone/>
            </a:pPr>
            <a:r>
              <a:rPr lang="en-GB" sz="1400" dirty="0" smtClean="0"/>
              <a:t>    initialize </a:t>
            </a:r>
            <a:r>
              <a:rPr lang="en-GB" sz="1400" dirty="0" err="1" smtClean="0"/>
              <a:t>errorCode</a:t>
            </a:r>
            <a:r>
              <a:rPr lang="en-GB" sz="1400" dirty="0" smtClean="0"/>
              <a:t> = 0;</a:t>
            </a:r>
          </a:p>
          <a:p>
            <a:pPr>
              <a:buNone/>
            </a:pPr>
            <a:r>
              <a:rPr lang="en-GB" sz="1400" dirty="0" smtClean="0"/>
              <a:t>    </a:t>
            </a:r>
          </a:p>
          <a:p>
            <a:pPr>
              <a:buNone/>
            </a:pPr>
            <a:r>
              <a:rPr lang="en-GB" sz="1400" dirty="0" smtClean="0"/>
              <a:t>    open the file;</a:t>
            </a:r>
          </a:p>
          <a:p>
            <a:pPr>
              <a:buNone/>
            </a:pPr>
            <a:r>
              <a:rPr lang="en-GB" sz="1400" dirty="0" smtClean="0"/>
              <a:t>    if (</a:t>
            </a:r>
            <a:r>
              <a:rPr lang="en-GB" sz="1400" dirty="0" err="1" smtClean="0"/>
              <a:t>theFileIsOpen</a:t>
            </a:r>
            <a:r>
              <a:rPr lang="en-GB" sz="1400" dirty="0" smtClean="0"/>
              <a:t>) {</a:t>
            </a:r>
          </a:p>
          <a:p>
            <a:pPr>
              <a:buNone/>
            </a:pPr>
            <a:r>
              <a:rPr lang="en-GB" sz="1400" dirty="0" smtClean="0"/>
              <a:t>        determine the length of the file;</a:t>
            </a:r>
          </a:p>
          <a:p>
            <a:pPr>
              <a:buNone/>
            </a:pPr>
            <a:r>
              <a:rPr lang="en-GB" sz="1400" dirty="0" smtClean="0"/>
              <a:t>        if (</a:t>
            </a:r>
            <a:r>
              <a:rPr lang="en-GB" sz="1400" dirty="0" err="1" smtClean="0"/>
              <a:t>gotTheFileLength</a:t>
            </a:r>
            <a:r>
              <a:rPr lang="en-GB" sz="1400" dirty="0" smtClean="0"/>
              <a:t>) {</a:t>
            </a:r>
          </a:p>
          <a:p>
            <a:pPr>
              <a:buNone/>
            </a:pPr>
            <a:r>
              <a:rPr lang="en-GB" sz="1400" dirty="0" smtClean="0"/>
              <a:t>            allocate that much memory;</a:t>
            </a:r>
          </a:p>
          <a:p>
            <a:pPr>
              <a:buNone/>
            </a:pPr>
            <a:r>
              <a:rPr lang="en-GB" sz="1400" dirty="0" smtClean="0"/>
              <a:t>            if (</a:t>
            </a:r>
            <a:r>
              <a:rPr lang="en-GB" sz="1400" dirty="0" err="1" smtClean="0"/>
              <a:t>gotEnoughMemory</a:t>
            </a:r>
            <a:r>
              <a:rPr lang="en-GB" sz="1400" dirty="0" smtClean="0"/>
              <a:t>) {</a:t>
            </a:r>
          </a:p>
          <a:p>
            <a:pPr>
              <a:buNone/>
            </a:pPr>
            <a:r>
              <a:rPr lang="en-GB" sz="1400" dirty="0" smtClean="0"/>
              <a:t>                read the file into memory;</a:t>
            </a:r>
          </a:p>
          <a:p>
            <a:pPr>
              <a:buNone/>
            </a:pPr>
            <a:r>
              <a:rPr lang="en-GB" sz="1400" dirty="0" smtClean="0"/>
              <a:t>                if (</a:t>
            </a:r>
            <a:r>
              <a:rPr lang="en-GB" sz="1400" dirty="0" err="1" smtClean="0"/>
              <a:t>readFailed</a:t>
            </a:r>
            <a:r>
              <a:rPr lang="en-GB" sz="1400" dirty="0" smtClean="0"/>
              <a:t>) {</a:t>
            </a:r>
          </a:p>
          <a:p>
            <a:pPr>
              <a:buNone/>
            </a:pPr>
            <a:r>
              <a:rPr lang="en-GB" sz="1400" dirty="0" smtClean="0"/>
              <a:t>                    </a:t>
            </a:r>
            <a:r>
              <a:rPr lang="en-GB" sz="1400" dirty="0" err="1" smtClean="0"/>
              <a:t>errorCode</a:t>
            </a:r>
            <a:r>
              <a:rPr lang="en-GB" sz="1400" dirty="0" smtClean="0"/>
              <a:t> = -1;</a:t>
            </a:r>
          </a:p>
          <a:p>
            <a:pPr>
              <a:buNone/>
            </a:pPr>
            <a:r>
              <a:rPr lang="en-GB" sz="1400" dirty="0" smtClean="0"/>
              <a:t>                }</a:t>
            </a:r>
          </a:p>
          <a:p>
            <a:pPr>
              <a:buNone/>
            </a:pPr>
            <a:r>
              <a:rPr lang="en-GB" sz="1400" dirty="0" smtClean="0"/>
              <a:t>            } else {</a:t>
            </a:r>
          </a:p>
          <a:p>
            <a:pPr>
              <a:buNone/>
            </a:pPr>
            <a:r>
              <a:rPr lang="en-GB" sz="1400" dirty="0" smtClean="0"/>
              <a:t>                </a:t>
            </a:r>
            <a:r>
              <a:rPr lang="en-GB" sz="1400" dirty="0" err="1" smtClean="0"/>
              <a:t>errorCode</a:t>
            </a:r>
            <a:r>
              <a:rPr lang="en-GB" sz="1400" dirty="0" smtClean="0"/>
              <a:t> = -2;</a:t>
            </a:r>
          </a:p>
          <a:p>
            <a:pPr>
              <a:buNone/>
            </a:pPr>
            <a:r>
              <a:rPr lang="en-GB" sz="1400" dirty="0" smtClean="0"/>
              <a:t>            }</a:t>
            </a:r>
          </a:p>
          <a:p>
            <a:pPr>
              <a:buNone/>
            </a:pPr>
            <a:r>
              <a:rPr lang="en-GB" sz="1400" dirty="0" smtClean="0"/>
              <a:t>        } else {</a:t>
            </a:r>
          </a:p>
          <a:p>
            <a:pPr>
              <a:buNone/>
            </a:pPr>
            <a:r>
              <a:rPr lang="en-GB" sz="1400" dirty="0" smtClean="0"/>
              <a:t>            </a:t>
            </a:r>
            <a:r>
              <a:rPr lang="en-GB" sz="1400" dirty="0" err="1" smtClean="0"/>
              <a:t>errorCode</a:t>
            </a:r>
            <a:r>
              <a:rPr lang="en-GB" sz="1400" dirty="0" smtClean="0"/>
              <a:t> = -3;</a:t>
            </a:r>
          </a:p>
          <a:p>
            <a:pPr>
              <a:buNone/>
            </a:pPr>
            <a:r>
              <a:rPr lang="en-GB" sz="1400" dirty="0" smtClean="0"/>
              <a:t>        }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600200"/>
            <a:ext cx="35814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close the file;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if (</a:t>
            </a:r>
            <a:r>
              <a:rPr kumimoji="0" lang="en-GB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theFileDidntClose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&amp;&amp; </a:t>
            </a:r>
            <a:r>
              <a:rPr kumimoji="0" lang="en-GB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errorCode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== 0)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</a:t>
            </a:r>
            <a:r>
              <a:rPr kumimoji="0" lang="en-GB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errorCode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-4;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} else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</a:t>
            </a:r>
            <a:r>
              <a:rPr kumimoji="0" lang="en-GB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errorCode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0" lang="en-GB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errorCode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-4;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} else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</a:t>
            </a:r>
            <a:r>
              <a:rPr kumimoji="0" lang="en-GB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errorCode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-5;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return </a:t>
            </a:r>
            <a:r>
              <a:rPr kumimoji="0" lang="en-GB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errorCode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1295400" y="6488668"/>
            <a:ext cx="784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http://java.sun.com/docs/books/tutorial/essential/exceptions/advantages.html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Error Handling with exceptions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600200"/>
            <a:ext cx="33528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1400" dirty="0" err="1" smtClean="0"/>
              <a:t>readFile</a:t>
            </a:r>
            <a:r>
              <a:rPr lang="en-GB" sz="1400" dirty="0" smtClean="0"/>
              <a:t> {</a:t>
            </a:r>
          </a:p>
          <a:p>
            <a:pPr>
              <a:buNone/>
            </a:pPr>
            <a:r>
              <a:rPr lang="en-GB" sz="1400" dirty="0" smtClean="0"/>
              <a:t>    try {</a:t>
            </a:r>
          </a:p>
          <a:p>
            <a:pPr>
              <a:buNone/>
            </a:pPr>
            <a:r>
              <a:rPr lang="en-GB" sz="1400" dirty="0" smtClean="0"/>
              <a:t>        open the file;</a:t>
            </a:r>
          </a:p>
          <a:p>
            <a:pPr>
              <a:buNone/>
            </a:pPr>
            <a:r>
              <a:rPr lang="en-GB" sz="1400" dirty="0" smtClean="0"/>
              <a:t>        determine its size;</a:t>
            </a:r>
          </a:p>
          <a:p>
            <a:pPr>
              <a:buNone/>
            </a:pPr>
            <a:r>
              <a:rPr lang="en-GB" sz="1400" dirty="0" smtClean="0"/>
              <a:t>        allocate that much memory;</a:t>
            </a:r>
          </a:p>
          <a:p>
            <a:pPr>
              <a:buNone/>
            </a:pPr>
            <a:r>
              <a:rPr lang="en-GB" sz="1400" dirty="0" smtClean="0"/>
              <a:t>        read the file into memory;</a:t>
            </a:r>
          </a:p>
          <a:p>
            <a:pPr>
              <a:buNone/>
            </a:pPr>
            <a:r>
              <a:rPr lang="en-GB" sz="1400" dirty="0" smtClean="0"/>
              <a:t>        close the file;</a:t>
            </a:r>
          </a:p>
          <a:p>
            <a:pPr>
              <a:buNone/>
            </a:pPr>
            <a:r>
              <a:rPr lang="en-GB" sz="1400" dirty="0" smtClean="0"/>
              <a:t>    } catch (</a:t>
            </a:r>
            <a:r>
              <a:rPr lang="en-GB" sz="1400" dirty="0" err="1" smtClean="0"/>
              <a:t>fileOpenFailed</a:t>
            </a:r>
            <a:r>
              <a:rPr lang="en-GB" sz="1400" dirty="0" smtClean="0"/>
              <a:t>) {</a:t>
            </a:r>
          </a:p>
          <a:p>
            <a:pPr>
              <a:buNone/>
            </a:pPr>
            <a:r>
              <a:rPr lang="en-GB" sz="1400" dirty="0" smtClean="0"/>
              <a:t>       </a:t>
            </a:r>
            <a:r>
              <a:rPr lang="en-GB" sz="1400" dirty="0" err="1" smtClean="0"/>
              <a:t>doSomething</a:t>
            </a:r>
            <a:r>
              <a:rPr lang="en-GB" sz="1400" dirty="0" smtClean="0"/>
              <a:t>;</a:t>
            </a:r>
          </a:p>
          <a:p>
            <a:pPr>
              <a:buNone/>
            </a:pPr>
            <a:r>
              <a:rPr lang="en-GB" sz="1400" dirty="0" smtClean="0"/>
              <a:t>    } catch (</a:t>
            </a:r>
            <a:r>
              <a:rPr lang="en-GB" sz="1400" dirty="0" err="1" smtClean="0"/>
              <a:t>sizeDeterminationFailed</a:t>
            </a:r>
            <a:r>
              <a:rPr lang="en-GB" sz="1400" dirty="0" smtClean="0"/>
              <a:t>) {</a:t>
            </a:r>
          </a:p>
          <a:p>
            <a:pPr>
              <a:buNone/>
            </a:pPr>
            <a:r>
              <a:rPr lang="en-GB" sz="1400" dirty="0" smtClean="0"/>
              <a:t>        </a:t>
            </a:r>
            <a:r>
              <a:rPr lang="en-GB" sz="1400" dirty="0" err="1" smtClean="0"/>
              <a:t>doSomething</a:t>
            </a:r>
            <a:r>
              <a:rPr lang="en-GB" sz="1400" dirty="0" smtClean="0"/>
              <a:t>;</a:t>
            </a:r>
          </a:p>
          <a:p>
            <a:pPr>
              <a:buNone/>
            </a:pPr>
            <a:r>
              <a:rPr lang="en-GB" sz="1400" dirty="0" smtClean="0"/>
              <a:t>    } catch (</a:t>
            </a:r>
            <a:r>
              <a:rPr lang="en-GB" sz="1400" dirty="0" err="1" smtClean="0"/>
              <a:t>memoryAllocationFailed</a:t>
            </a:r>
            <a:r>
              <a:rPr lang="en-GB" sz="1400" dirty="0" smtClean="0"/>
              <a:t>) {</a:t>
            </a:r>
          </a:p>
          <a:p>
            <a:pPr>
              <a:buNone/>
            </a:pPr>
            <a:r>
              <a:rPr lang="en-GB" sz="1400" dirty="0" smtClean="0"/>
              <a:t>        </a:t>
            </a:r>
            <a:r>
              <a:rPr lang="en-GB" sz="1400" dirty="0" err="1" smtClean="0"/>
              <a:t>doSomething</a:t>
            </a:r>
            <a:r>
              <a:rPr lang="en-GB" sz="1400" dirty="0" smtClean="0"/>
              <a:t>;</a:t>
            </a:r>
          </a:p>
          <a:p>
            <a:pPr>
              <a:buNone/>
            </a:pPr>
            <a:r>
              <a:rPr lang="en-GB" sz="1400" dirty="0" smtClean="0"/>
              <a:t>    } catch (</a:t>
            </a:r>
            <a:r>
              <a:rPr lang="en-GB" sz="1400" dirty="0" err="1" smtClean="0"/>
              <a:t>readFailed</a:t>
            </a:r>
            <a:r>
              <a:rPr lang="en-GB" sz="1400" dirty="0" smtClean="0"/>
              <a:t>) {</a:t>
            </a:r>
          </a:p>
          <a:p>
            <a:pPr>
              <a:buNone/>
            </a:pPr>
            <a:r>
              <a:rPr lang="en-GB" sz="1400" dirty="0" smtClean="0"/>
              <a:t>        </a:t>
            </a:r>
            <a:r>
              <a:rPr lang="en-GB" sz="1400" dirty="0" err="1" smtClean="0"/>
              <a:t>doSomething</a:t>
            </a:r>
            <a:r>
              <a:rPr lang="en-GB" sz="1400" dirty="0" smtClean="0"/>
              <a:t>;</a:t>
            </a:r>
          </a:p>
          <a:p>
            <a:pPr>
              <a:buNone/>
            </a:pPr>
            <a:r>
              <a:rPr lang="en-GB" sz="1400" dirty="0" smtClean="0"/>
              <a:t>    } catch (</a:t>
            </a:r>
            <a:r>
              <a:rPr lang="en-GB" sz="1400" dirty="0" err="1" smtClean="0"/>
              <a:t>fileCloseFailed</a:t>
            </a:r>
            <a:r>
              <a:rPr lang="en-GB" sz="1400" dirty="0" smtClean="0"/>
              <a:t>) {</a:t>
            </a:r>
          </a:p>
          <a:p>
            <a:pPr>
              <a:buNone/>
            </a:pPr>
            <a:r>
              <a:rPr lang="en-GB" sz="1400" dirty="0" smtClean="0"/>
              <a:t>        </a:t>
            </a:r>
            <a:r>
              <a:rPr lang="en-GB" sz="1400" dirty="0" err="1" smtClean="0"/>
              <a:t>doSomething</a:t>
            </a:r>
            <a:r>
              <a:rPr lang="en-GB" sz="1400" dirty="0" smtClean="0"/>
              <a:t>;</a:t>
            </a:r>
          </a:p>
          <a:p>
            <a:pPr>
              <a:buNone/>
            </a:pPr>
            <a:r>
              <a:rPr lang="en-GB" sz="1400" dirty="0" smtClean="0"/>
              <a:t>    }</a:t>
            </a:r>
          </a:p>
          <a:p>
            <a:pPr>
              <a:buNone/>
            </a:pPr>
            <a:r>
              <a:rPr lang="en-GB" sz="1400" dirty="0" smtClean="0"/>
              <a:t>}</a:t>
            </a:r>
          </a:p>
          <a:p>
            <a:pPr>
              <a:buNone/>
            </a:pPr>
            <a:endParaRPr lang="en-GB" sz="1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" y="1828800"/>
            <a:ext cx="1752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Pseudocode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6488668"/>
            <a:ext cx="784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http://java.sun.com/docs/books/tutorial/essential/exceptions/advantages.html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Using exceptions means you can separate the error handling code from the functional code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Another pro for exceptions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Using if statements normally means you will return a “special value” (if 0 is returned then everything went okay etc)</a:t>
            </a:r>
          </a:p>
          <a:p>
            <a:endParaRPr lang="en-GB" dirty="0" smtClean="0"/>
          </a:p>
          <a:p>
            <a:r>
              <a:rPr lang="en-GB" dirty="0" smtClean="0"/>
              <a:t>A special return value can potentially (accidently?) be ignored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GB" dirty="0" smtClean="0"/>
              <a:t>It is (almost) impossible for an exception to be ignored</a:t>
            </a:r>
          </a:p>
          <a:p>
            <a:endParaRPr lang="en-GB" dirty="0" smtClean="0"/>
          </a:p>
          <a:p>
            <a:r>
              <a:rPr lang="en-GB" dirty="0" smtClean="0"/>
              <a:t>Failure to handle an exception will result in termination of the program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Let’s look at a real usage – how do we find a risky method (one that is liable to throw an exception)?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4419600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Exceptions</a:t>
            </a:r>
          </a:p>
          <a:p>
            <a:r>
              <a:rPr lang="en-GB" dirty="0" smtClean="0"/>
              <a:t>An Example</a:t>
            </a:r>
          </a:p>
          <a:p>
            <a:r>
              <a:rPr lang="en-GB" dirty="0" smtClean="0"/>
              <a:t>The Throws keyword</a:t>
            </a:r>
          </a:p>
          <a:p>
            <a:r>
              <a:rPr lang="en-GB" dirty="0" smtClean="0"/>
              <a:t>Try and Catch</a:t>
            </a:r>
          </a:p>
          <a:p>
            <a:pPr lvl="1"/>
            <a:r>
              <a:rPr lang="en-GB" dirty="0" smtClean="0"/>
              <a:t>The flow</a:t>
            </a:r>
          </a:p>
          <a:p>
            <a:pPr lvl="1"/>
            <a:r>
              <a:rPr lang="en-GB" dirty="0" smtClean="0"/>
              <a:t>Multiple exceptions</a:t>
            </a:r>
          </a:p>
          <a:p>
            <a:pPr lvl="1"/>
            <a:r>
              <a:rPr lang="en-GB" dirty="0" smtClean="0"/>
              <a:t>Finally</a:t>
            </a:r>
          </a:p>
          <a:p>
            <a:r>
              <a:rPr lang="en-GB" dirty="0" smtClean="0"/>
              <a:t>How exceptions are thrown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600200"/>
            <a:ext cx="441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the complier checks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dirty="0" smtClean="0"/>
              <a:t>Handle or Defer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Recovery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dirty="0" smtClean="0"/>
              <a:t>Writing your own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can tell if a method will possibly throw an exception by the </a:t>
            </a:r>
            <a:r>
              <a:rPr lang="en-GB" dirty="0" smtClean="0">
                <a:latin typeface="Consolas" pitchFamily="49" charset="0"/>
              </a:rPr>
              <a:t>throws </a:t>
            </a:r>
            <a:r>
              <a:rPr lang="en-GB" dirty="0" smtClean="0"/>
              <a:t>keyword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FileReader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 FileReader object will read text files line by line and hand them to you as Strings</a:t>
            </a:r>
          </a:p>
          <a:p>
            <a:endParaRPr lang="en-GB" dirty="0" smtClean="0"/>
          </a:p>
          <a:p>
            <a:r>
              <a:rPr lang="en-GB" dirty="0" smtClean="0"/>
              <a:t>It is constructed with a file name in the brackets</a:t>
            </a:r>
          </a:p>
          <a:p>
            <a:endParaRPr lang="en-GB" dirty="0" smtClean="0"/>
          </a:p>
          <a:p>
            <a:r>
              <a:rPr lang="en-GB" dirty="0" smtClean="0"/>
              <a:t>If the constructor can’t find the file (the file must be in the same folder as the class file) it will throw an exception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Lecture 17 and 18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Exceptions – when it all goes wrong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Content Placeholder 5" descr="javaapi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457200" y="-228600"/>
            <a:ext cx="9270626" cy="758759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4419600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Exceptions</a:t>
            </a:r>
          </a:p>
          <a:p>
            <a:r>
              <a:rPr lang="en-GB" dirty="0" smtClean="0"/>
              <a:t>An Example</a:t>
            </a:r>
          </a:p>
          <a:p>
            <a:r>
              <a:rPr lang="en-GB" dirty="0" smtClean="0"/>
              <a:t>The Throws keyword</a:t>
            </a:r>
          </a:p>
          <a:p>
            <a:r>
              <a:rPr lang="en-GB" dirty="0" smtClean="0"/>
              <a:t>Try and Catch</a:t>
            </a:r>
          </a:p>
          <a:p>
            <a:pPr lvl="1"/>
            <a:r>
              <a:rPr lang="en-GB" dirty="0" smtClean="0"/>
              <a:t>The flow</a:t>
            </a:r>
          </a:p>
          <a:p>
            <a:pPr lvl="1"/>
            <a:r>
              <a:rPr lang="en-GB" dirty="0" smtClean="0"/>
              <a:t>Multiple exceptions</a:t>
            </a:r>
          </a:p>
          <a:p>
            <a:pPr lvl="1"/>
            <a:r>
              <a:rPr lang="en-GB" dirty="0" smtClean="0"/>
              <a:t>Finally</a:t>
            </a:r>
          </a:p>
          <a:p>
            <a:r>
              <a:rPr lang="en-GB" dirty="0" smtClean="0"/>
              <a:t>How exceptions are thrown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600200"/>
            <a:ext cx="441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the complier checks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dirty="0" smtClean="0"/>
              <a:t>Handle or Defer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Recovery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dirty="0" smtClean="0"/>
              <a:t>Writing your own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Try and catch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</a:t>
            </a:r>
            <a:r>
              <a:rPr lang="en-GB" b="1" dirty="0" smtClean="0"/>
              <a:t>try</a:t>
            </a:r>
            <a:r>
              <a:rPr lang="en-GB" dirty="0" smtClean="0"/>
              <a:t> something risky</a:t>
            </a:r>
          </a:p>
          <a:p>
            <a:pPr lvl="1"/>
            <a:r>
              <a:rPr lang="en-GB" dirty="0" smtClean="0"/>
              <a:t>And </a:t>
            </a:r>
            <a:r>
              <a:rPr lang="en-GB" b="1" dirty="0" smtClean="0"/>
              <a:t>catch </a:t>
            </a:r>
            <a:r>
              <a:rPr lang="en-GB" dirty="0" smtClean="0"/>
              <a:t>any problems that occur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In java we use a try catch block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Try Catch Block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So we wrap the code calling the constructor</a:t>
            </a:r>
          </a:p>
          <a:p>
            <a:pPr>
              <a:buNone/>
            </a:pPr>
            <a:r>
              <a:rPr lang="en-GB" sz="2800" dirty="0" smtClean="0">
                <a:latin typeface="Consolas" pitchFamily="49" charset="0"/>
              </a:rPr>
              <a:t>		FileReader </a:t>
            </a:r>
            <a:r>
              <a:rPr lang="en-GB" sz="2800" dirty="0" err="1" smtClean="0">
                <a:latin typeface="Consolas" pitchFamily="49" charset="0"/>
              </a:rPr>
              <a:t>fr</a:t>
            </a:r>
            <a:r>
              <a:rPr lang="en-GB" sz="2800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sz="2800" dirty="0" smtClean="0">
                <a:latin typeface="Consolas" pitchFamily="49" charset="0"/>
              </a:rPr>
              <a:t>		</a:t>
            </a:r>
            <a:r>
              <a:rPr lang="en-GB" sz="2800" dirty="0" err="1" smtClean="0">
                <a:latin typeface="Consolas" pitchFamily="49" charset="0"/>
              </a:rPr>
              <a:t>fr</a:t>
            </a:r>
            <a:r>
              <a:rPr lang="en-GB" sz="2800" dirty="0" smtClean="0">
                <a:latin typeface="Consolas" pitchFamily="49" charset="0"/>
              </a:rPr>
              <a:t> = new FileReader(“myfile.txt”);</a:t>
            </a:r>
          </a:p>
          <a:p>
            <a:pPr>
              <a:buNone/>
            </a:pPr>
            <a:endParaRPr lang="en-GB" sz="2800" dirty="0" smtClean="0">
              <a:latin typeface="+mj-lt"/>
            </a:endParaRPr>
          </a:p>
          <a:p>
            <a:pPr>
              <a:buNone/>
            </a:pPr>
            <a:r>
              <a:rPr lang="en-GB" sz="2800" dirty="0" smtClean="0">
                <a:latin typeface="+mj-lt"/>
              </a:rPr>
              <a:t>In a try-catch block:</a:t>
            </a:r>
          </a:p>
          <a:p>
            <a:pPr>
              <a:buNone/>
            </a:pPr>
            <a:r>
              <a:rPr lang="en-GB" sz="2800" dirty="0" smtClean="0">
                <a:latin typeface="Consolas" pitchFamily="49" charset="0"/>
              </a:rPr>
              <a:t>		FileReader </a:t>
            </a:r>
            <a:r>
              <a:rPr lang="en-GB" sz="2800" dirty="0" err="1" smtClean="0">
                <a:latin typeface="Consolas" pitchFamily="49" charset="0"/>
              </a:rPr>
              <a:t>fr</a:t>
            </a:r>
            <a:r>
              <a:rPr lang="en-GB" sz="2800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sz="2800" dirty="0" smtClean="0">
                <a:latin typeface="Consolas" pitchFamily="49" charset="0"/>
              </a:rPr>
              <a:t>		try{</a:t>
            </a:r>
          </a:p>
          <a:p>
            <a:pPr>
              <a:buNone/>
            </a:pPr>
            <a:r>
              <a:rPr lang="en-GB" sz="2800" dirty="0" smtClean="0">
                <a:latin typeface="Consolas" pitchFamily="49" charset="0"/>
              </a:rPr>
              <a:t>			</a:t>
            </a:r>
            <a:r>
              <a:rPr lang="en-GB" sz="2800" dirty="0" err="1" smtClean="0">
                <a:latin typeface="Consolas" pitchFamily="49" charset="0"/>
              </a:rPr>
              <a:t>fr</a:t>
            </a:r>
            <a:r>
              <a:rPr lang="en-GB" sz="2800" dirty="0" smtClean="0">
                <a:latin typeface="Consolas" pitchFamily="49" charset="0"/>
              </a:rPr>
              <a:t> = new FileReader(“myfile.txt”);</a:t>
            </a:r>
          </a:p>
          <a:p>
            <a:pPr>
              <a:buNone/>
            </a:pPr>
            <a:r>
              <a:rPr lang="en-GB" sz="2800" dirty="0" smtClean="0">
                <a:latin typeface="Consolas" pitchFamily="49" charset="0"/>
              </a:rPr>
              <a:t>		}catch(</a:t>
            </a:r>
            <a:r>
              <a:rPr lang="en-GB" sz="2800" dirty="0" err="1" smtClean="0">
                <a:latin typeface="Consolas" pitchFamily="49" charset="0"/>
              </a:rPr>
              <a:t>FileNotFoundException</a:t>
            </a:r>
            <a:r>
              <a:rPr lang="en-GB" sz="2800" dirty="0" smtClean="0">
                <a:latin typeface="Consolas" pitchFamily="49" charset="0"/>
              </a:rPr>
              <a:t> ex){</a:t>
            </a:r>
          </a:p>
          <a:p>
            <a:pPr>
              <a:buNone/>
            </a:pPr>
            <a:r>
              <a:rPr lang="en-GB" sz="2800" dirty="0" smtClean="0">
                <a:latin typeface="Consolas" pitchFamily="49" charset="0"/>
              </a:rPr>
              <a:t>			</a:t>
            </a:r>
            <a:r>
              <a:rPr lang="en-GB" sz="2800" dirty="0" err="1" smtClean="0">
                <a:latin typeface="Consolas" pitchFamily="49" charset="0"/>
              </a:rPr>
              <a:t>System.out.println</a:t>
            </a:r>
            <a:r>
              <a:rPr lang="en-GB" sz="2800" dirty="0" smtClean="0">
                <a:latin typeface="Consolas" pitchFamily="49" charset="0"/>
              </a:rPr>
              <a:t>(“</a:t>
            </a:r>
            <a:r>
              <a:rPr lang="en-GB" sz="2800" dirty="0" err="1" smtClean="0">
                <a:latin typeface="Consolas" pitchFamily="49" charset="0"/>
              </a:rPr>
              <a:t>Ooops</a:t>
            </a:r>
            <a:r>
              <a:rPr lang="en-GB" sz="2800" dirty="0" smtClean="0">
                <a:latin typeface="Consolas" pitchFamily="49" charset="0"/>
              </a:rPr>
              <a:t>!”);</a:t>
            </a:r>
          </a:p>
          <a:p>
            <a:pPr>
              <a:buNone/>
            </a:pPr>
            <a:r>
              <a:rPr lang="en-GB" sz="2800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endParaRPr lang="en-GB" sz="28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Exceptions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An </a:t>
            </a:r>
            <a:r>
              <a:rPr lang="en-GB" dirty="0" err="1" smtClean="0"/>
              <a:t>FileNotFoundException</a:t>
            </a:r>
            <a:r>
              <a:rPr lang="en-GB" dirty="0" smtClean="0"/>
              <a:t> is an object</a:t>
            </a:r>
          </a:p>
          <a:p>
            <a:pPr lvl="1"/>
            <a:r>
              <a:rPr lang="en-GB" dirty="0" smtClean="0"/>
              <a:t>That subclasses Exception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The catch argument declares an </a:t>
            </a:r>
            <a:r>
              <a:rPr lang="en-GB" dirty="0" err="1" smtClean="0"/>
              <a:t>FileNotFoundException</a:t>
            </a:r>
            <a:r>
              <a:rPr lang="en-GB" dirty="0" smtClean="0"/>
              <a:t> and calls it “ex”</a:t>
            </a:r>
          </a:p>
          <a:p>
            <a:pPr>
              <a:buNone/>
            </a:pPr>
            <a:r>
              <a:rPr lang="en-GB" dirty="0" smtClean="0"/>
              <a:t>		</a:t>
            </a:r>
            <a:r>
              <a:rPr lang="en-GB" sz="2800" dirty="0" smtClean="0">
                <a:latin typeface="Consolas" pitchFamily="49" charset="0"/>
              </a:rPr>
              <a:t>catch(</a:t>
            </a:r>
            <a:r>
              <a:rPr lang="en-GB" sz="2800" dirty="0" err="1" smtClean="0">
                <a:latin typeface="Consolas" pitchFamily="49" charset="0"/>
              </a:rPr>
              <a:t>FileNotFoundException</a:t>
            </a:r>
            <a:r>
              <a:rPr lang="en-GB" sz="2800" dirty="0" smtClean="0">
                <a:latin typeface="Consolas" pitchFamily="49" charset="0"/>
              </a:rPr>
              <a:t> ex){</a:t>
            </a:r>
          </a:p>
          <a:p>
            <a:pPr>
              <a:buNone/>
            </a:pPr>
            <a:endParaRPr lang="en-GB" sz="2800" dirty="0" smtClean="0">
              <a:latin typeface="Consolas" pitchFamily="49" charset="0"/>
            </a:endParaRPr>
          </a:p>
          <a:p>
            <a:r>
              <a:rPr lang="en-GB" sz="2800" dirty="0" smtClean="0">
                <a:latin typeface="+mj-lt"/>
              </a:rPr>
              <a:t>This is just like declaring any other argument</a:t>
            </a:r>
            <a:endParaRPr lang="en-GB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GB" dirty="0" smtClean="0"/>
              <a:t>You can then call helpful methods from the exception class like:</a:t>
            </a:r>
          </a:p>
          <a:p>
            <a:endParaRPr lang="en-GB" dirty="0" smtClean="0"/>
          </a:p>
          <a:p>
            <a:pPr lvl="1"/>
            <a:r>
              <a:rPr lang="en-GB" dirty="0" err="1" smtClean="0"/>
              <a:t>ex.printStackTrace</a:t>
            </a:r>
            <a:r>
              <a:rPr lang="en-GB" dirty="0" smtClean="0"/>
              <a:t>();</a:t>
            </a:r>
          </a:p>
          <a:p>
            <a:pPr lvl="1"/>
            <a:r>
              <a:rPr lang="en-GB" dirty="0" smtClean="0"/>
              <a:t>This effectively prints a list of what method threw the exception, what method called that method, what method called that one...... all the way back to main</a:t>
            </a:r>
          </a:p>
          <a:p>
            <a:pPr lvl="1"/>
            <a:r>
              <a:rPr lang="en-GB" dirty="0" smtClean="0"/>
              <a:t>We’ll talk about the </a:t>
            </a:r>
            <a:r>
              <a:rPr lang="en-GB" b="1" dirty="0" smtClean="0"/>
              <a:t>stack</a:t>
            </a:r>
            <a:r>
              <a:rPr lang="en-GB" dirty="0" smtClean="0"/>
              <a:t> later on in the lecture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 with the flow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How does a try catch block work?</a:t>
            </a:r>
          </a:p>
          <a:p>
            <a:endParaRPr lang="en-GB" dirty="0" smtClean="0"/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FileReader </a:t>
            </a:r>
            <a:r>
              <a:rPr lang="en-GB" sz="2000" dirty="0" err="1" smtClean="0">
                <a:latin typeface="Consolas" pitchFamily="49" charset="0"/>
              </a:rPr>
              <a:t>fr</a:t>
            </a:r>
            <a:r>
              <a:rPr lang="en-GB" sz="2000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try{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	</a:t>
            </a:r>
            <a:r>
              <a:rPr lang="en-GB" sz="2000" dirty="0" err="1" smtClean="0">
                <a:latin typeface="Consolas" pitchFamily="49" charset="0"/>
              </a:rPr>
              <a:t>fr</a:t>
            </a:r>
            <a:r>
              <a:rPr lang="en-GB" sz="2000" dirty="0" smtClean="0">
                <a:latin typeface="Consolas" pitchFamily="49" charset="0"/>
              </a:rPr>
              <a:t> = new FileReader(“myfile.txt”);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	char </a:t>
            </a:r>
            <a:r>
              <a:rPr lang="en-GB" sz="2000" dirty="0" err="1" smtClean="0">
                <a:latin typeface="Consolas" pitchFamily="49" charset="0"/>
              </a:rPr>
              <a:t>myChar</a:t>
            </a:r>
            <a:r>
              <a:rPr lang="en-GB" sz="2000" dirty="0" smtClean="0">
                <a:latin typeface="Consolas" pitchFamily="49" charset="0"/>
              </a:rPr>
              <a:t> = </a:t>
            </a:r>
            <a:r>
              <a:rPr lang="en-GB" sz="2000" dirty="0" err="1" smtClean="0">
                <a:latin typeface="Consolas" pitchFamily="49" charset="0"/>
              </a:rPr>
              <a:t>fr.read</a:t>
            </a:r>
            <a:r>
              <a:rPr lang="en-GB" sz="2000" dirty="0" smtClean="0">
                <a:latin typeface="Consolas" pitchFamily="49" charset="0"/>
              </a:rPr>
              <a:t>();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}catch(</a:t>
            </a:r>
            <a:r>
              <a:rPr lang="en-GB" sz="2000" dirty="0" err="1" smtClean="0">
                <a:latin typeface="Consolas" pitchFamily="49" charset="0"/>
              </a:rPr>
              <a:t>FileNotFoundException</a:t>
            </a:r>
            <a:r>
              <a:rPr lang="en-GB" sz="2000" dirty="0" smtClean="0">
                <a:latin typeface="Consolas" pitchFamily="49" charset="0"/>
              </a:rPr>
              <a:t> ex){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	</a:t>
            </a:r>
            <a:r>
              <a:rPr lang="en-GB" sz="2000" dirty="0" err="1" smtClean="0">
                <a:latin typeface="Consolas" pitchFamily="49" charset="0"/>
              </a:rPr>
              <a:t>System.out.println</a:t>
            </a:r>
            <a:r>
              <a:rPr lang="en-GB" sz="2000" dirty="0" smtClean="0">
                <a:latin typeface="Consolas" pitchFamily="49" charset="0"/>
              </a:rPr>
              <a:t>(“</a:t>
            </a:r>
            <a:r>
              <a:rPr lang="en-GB" sz="2000" dirty="0" err="1" smtClean="0">
                <a:latin typeface="Consolas" pitchFamily="49" charset="0"/>
              </a:rPr>
              <a:t>Ooops</a:t>
            </a:r>
            <a:r>
              <a:rPr lang="en-GB" sz="2000" dirty="0" smtClean="0">
                <a:latin typeface="Consolas" pitchFamily="49" charset="0"/>
              </a:rPr>
              <a:t>!”);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086600" y="30480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If this works...</a:t>
            </a:r>
            <a:endParaRPr lang="en-GB" sz="2400" dirty="0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rot="10800000" flipV="1">
            <a:off x="6705600" y="3463499"/>
            <a:ext cx="381000" cy="417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239000" y="43434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...this is never run</a:t>
            </a:r>
            <a:endParaRPr lang="en-GB" sz="2400" dirty="0"/>
          </a:p>
        </p:txBody>
      </p:sp>
      <p:cxnSp>
        <p:nvCxnSpPr>
          <p:cNvPr id="10" name="Straight Arrow Connector 9"/>
          <p:cNvCxnSpPr/>
          <p:nvPr/>
        </p:nvCxnSpPr>
        <p:spPr>
          <a:xfrm rot="10800000">
            <a:off x="6477000" y="4648200"/>
            <a:ext cx="6858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705600" y="533400"/>
            <a:ext cx="9906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/>
              <a:t>Program Control</a:t>
            </a:r>
            <a:endParaRPr lang="en-GB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C 0.0408 -0.00578 0.08143 -0.01134 0.09861 0.01991 C 0.11615 0.05116 0.2441 0.15301 0.10417 0.1875 C -0.03593 0.22199 -0.62257 0.18542 -0.74045 0.22709 C -0.85833 0.26875 -0.62552 0.40278 -0.60312 0.43797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" y="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" dur="25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9" dur="25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5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63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0313 0.43796 L 0.00399 0.4444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3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 0.44444 C 0.004 0.44421 -0.33368 0.43889 -0.671 0.43333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8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71 0.43334 C -0.6809 0.42986 -0.69166 0.4338 -0.6967 0.46736 C -0.70173 0.5007 -0.71111 0.59769 -0.70173 0.63449 C -0.69236 0.6713 -0.65364 0.67732 -0.64097 0.68866 " pathEditMode="relative" rAng="0" ptsTypes="aaaa">
                                      <p:cBhvr>
                                        <p:cTn id="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" y="1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63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375 0.69213 L 0.1875 0.68889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2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 with the flow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How does a try catch block work?</a:t>
            </a:r>
          </a:p>
          <a:p>
            <a:endParaRPr lang="en-GB" dirty="0" smtClean="0"/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FileReader </a:t>
            </a:r>
            <a:r>
              <a:rPr lang="en-GB" sz="2000" dirty="0" err="1" smtClean="0">
                <a:latin typeface="Consolas" pitchFamily="49" charset="0"/>
              </a:rPr>
              <a:t>fr</a:t>
            </a:r>
            <a:r>
              <a:rPr lang="en-GB" sz="2000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try{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	</a:t>
            </a:r>
            <a:r>
              <a:rPr lang="en-GB" sz="2000" dirty="0" err="1" smtClean="0">
                <a:latin typeface="Consolas" pitchFamily="49" charset="0"/>
              </a:rPr>
              <a:t>fr</a:t>
            </a:r>
            <a:r>
              <a:rPr lang="en-GB" sz="2000" dirty="0" smtClean="0">
                <a:latin typeface="Consolas" pitchFamily="49" charset="0"/>
              </a:rPr>
              <a:t> = new FileReader(“myfile.txt”);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	char </a:t>
            </a:r>
            <a:r>
              <a:rPr lang="en-GB" sz="2000" dirty="0" err="1" smtClean="0">
                <a:latin typeface="Consolas" pitchFamily="49" charset="0"/>
              </a:rPr>
              <a:t>myChar</a:t>
            </a:r>
            <a:r>
              <a:rPr lang="en-GB" sz="2000" dirty="0" smtClean="0">
                <a:latin typeface="Consolas" pitchFamily="49" charset="0"/>
              </a:rPr>
              <a:t> = </a:t>
            </a:r>
            <a:r>
              <a:rPr lang="en-GB" sz="2000" dirty="0" err="1" smtClean="0">
                <a:latin typeface="Consolas" pitchFamily="49" charset="0"/>
              </a:rPr>
              <a:t>fr.read</a:t>
            </a:r>
            <a:r>
              <a:rPr lang="en-GB" sz="2000" dirty="0" smtClean="0">
                <a:latin typeface="Consolas" pitchFamily="49" charset="0"/>
              </a:rPr>
              <a:t>();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}catch(</a:t>
            </a:r>
            <a:r>
              <a:rPr lang="en-GB" sz="2000" dirty="0" err="1" smtClean="0">
                <a:latin typeface="Consolas" pitchFamily="49" charset="0"/>
              </a:rPr>
              <a:t>FileNotFoundException</a:t>
            </a:r>
            <a:r>
              <a:rPr lang="en-GB" sz="2000" dirty="0" smtClean="0">
                <a:latin typeface="Consolas" pitchFamily="49" charset="0"/>
              </a:rPr>
              <a:t> ex){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	</a:t>
            </a:r>
            <a:r>
              <a:rPr lang="en-GB" sz="2000" dirty="0" err="1" smtClean="0">
                <a:latin typeface="Consolas" pitchFamily="49" charset="0"/>
              </a:rPr>
              <a:t>System.out.println</a:t>
            </a:r>
            <a:r>
              <a:rPr lang="en-GB" sz="2000" dirty="0" smtClean="0">
                <a:latin typeface="Consolas" pitchFamily="49" charset="0"/>
              </a:rPr>
              <a:t>(“</a:t>
            </a:r>
            <a:r>
              <a:rPr lang="en-GB" sz="2000" dirty="0" err="1" smtClean="0">
                <a:latin typeface="Consolas" pitchFamily="49" charset="0"/>
              </a:rPr>
              <a:t>Ooops</a:t>
            </a:r>
            <a:r>
              <a:rPr lang="en-GB" sz="2000" dirty="0" smtClean="0">
                <a:latin typeface="Consolas" pitchFamily="49" charset="0"/>
              </a:rPr>
              <a:t>!”);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</a:t>
            </a:r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391400" y="2667000"/>
            <a:ext cx="15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If this doesn’t work...</a:t>
            </a:r>
            <a:endParaRPr lang="en-GB" sz="2400" dirty="0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rot="10800000" flipV="1">
            <a:off x="7086600" y="3267164"/>
            <a:ext cx="304800" cy="3142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086600" y="50292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...this is run</a:t>
            </a:r>
            <a:endParaRPr lang="en-GB" sz="2400" dirty="0"/>
          </a:p>
        </p:txBody>
      </p:sp>
      <p:cxnSp>
        <p:nvCxnSpPr>
          <p:cNvPr id="10" name="Straight Arrow Connector 9"/>
          <p:cNvCxnSpPr>
            <a:stCxn id="7" idx="1"/>
          </p:cNvCxnSpPr>
          <p:nvPr/>
        </p:nvCxnSpPr>
        <p:spPr>
          <a:xfrm rot="10800000">
            <a:off x="6324600" y="4876801"/>
            <a:ext cx="762000" cy="5678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705600" y="533400"/>
            <a:ext cx="990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/>
              <a:t>Program Control</a:t>
            </a:r>
            <a:endParaRPr lang="en-GB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7391400" y="39624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This is not reached</a:t>
            </a:r>
            <a:endParaRPr lang="en-GB" sz="2400" dirty="0"/>
          </a:p>
        </p:txBody>
      </p:sp>
      <p:cxnSp>
        <p:nvCxnSpPr>
          <p:cNvPr id="14" name="Straight Arrow Connector 13"/>
          <p:cNvCxnSpPr>
            <a:stCxn id="12" idx="1"/>
          </p:cNvCxnSpPr>
          <p:nvPr/>
        </p:nvCxnSpPr>
        <p:spPr>
          <a:xfrm rot="10800000">
            <a:off x="5791200" y="4114801"/>
            <a:ext cx="1600200" cy="2630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C 0.0408 -0.00578 0.08143 -0.01134 0.09861 0.01991 C 0.11615 0.05116 0.2441 0.15301 0.10417 0.1875 C -0.03593 0.22199 -0.62257 0.18542 -0.74045 0.22709 C -0.85833 0.26875 -0.62552 0.40278 -0.60312 0.43797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" y="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9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0312 0.43797 C -0.61024 0.44097 -0.6316 0.44422 -0.64566 0.45625 C -0.65972 0.46829 -0.6934 0.49213 -0.6875 0.51019 C -0.6816 0.52824 -0.62639 0.55301 -0.61042 0.56435 " pathEditMode="relative" rAng="0" ptsTypes="aaaa"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" y="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63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125 0.56667 L -0.00538 0.57315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3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38 0.57315 C -0.01076 0.62361 -0.0309 0.81435 -0.0375 0.87778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" y="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3" grpId="0" animBg="1"/>
      <p:bldP spid="13" grpId="1" animBg="1"/>
      <p:bldP spid="13" grpId="2" animBg="1"/>
      <p:bldP spid="13" grpId="3" animBg="1"/>
      <p:bldP spid="13" grpId="4" animBg="1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Bigger Blocks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Methods can throw more than one type of exception:</a:t>
            </a:r>
          </a:p>
          <a:p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 l="14375" t="28000" r="33750" b="17000"/>
          <a:stretch>
            <a:fillRect/>
          </a:stretch>
        </p:blipFill>
        <p:spPr bwMode="auto">
          <a:xfrm>
            <a:off x="2667000" y="2133600"/>
            <a:ext cx="6324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685800" y="3429000"/>
            <a:ext cx="182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Method from ArrayList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Catching multiple Exceptions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	</a:t>
            </a:r>
            <a:r>
              <a:rPr lang="en-GB" dirty="0" smtClean="0">
                <a:latin typeface="Consolas" pitchFamily="49" charset="0"/>
              </a:rPr>
              <a:t>try{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</a:t>
            </a:r>
            <a:r>
              <a:rPr lang="en-GB" dirty="0" err="1" smtClean="0">
                <a:latin typeface="Consolas" pitchFamily="49" charset="0"/>
              </a:rPr>
              <a:t>readThisTextDocument</a:t>
            </a:r>
            <a:r>
              <a:rPr lang="en-GB" dirty="0" smtClean="0">
                <a:latin typeface="Consolas" pitchFamily="49" charset="0"/>
              </a:rPr>
              <a:t>(</a:t>
            </a:r>
            <a:r>
              <a:rPr lang="en-GB" dirty="0" err="1" smtClean="0">
                <a:latin typeface="Consolas" pitchFamily="49" charset="0"/>
              </a:rPr>
              <a:t>thisFile</a:t>
            </a:r>
            <a:r>
              <a:rPr lang="en-GB" dirty="0" smtClean="0">
                <a:latin typeface="Consolas" pitchFamily="49" charset="0"/>
              </a:rPr>
              <a:t>);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}catch(</a:t>
            </a:r>
            <a:r>
              <a:rPr lang="en-GB" dirty="0" err="1" smtClean="0">
                <a:latin typeface="Consolas" pitchFamily="49" charset="0"/>
              </a:rPr>
              <a:t>EOFException</a:t>
            </a:r>
            <a:r>
              <a:rPr lang="en-GB" dirty="0" smtClean="0">
                <a:latin typeface="Consolas" pitchFamily="49" charset="0"/>
              </a:rPr>
              <a:t> e){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//The end of the file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}catch(</a:t>
            </a:r>
            <a:r>
              <a:rPr lang="en-GB" dirty="0" err="1" smtClean="0">
                <a:latin typeface="Consolas" pitchFamily="49" charset="0"/>
              </a:rPr>
              <a:t>FileNotFoundException</a:t>
            </a:r>
            <a:r>
              <a:rPr lang="en-GB" dirty="0" smtClean="0">
                <a:latin typeface="Consolas" pitchFamily="49" charset="0"/>
              </a:rPr>
              <a:t> e){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//The file isn’t there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}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4419600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Exceptions</a:t>
            </a:r>
          </a:p>
          <a:p>
            <a:r>
              <a:rPr lang="en-GB" dirty="0" smtClean="0"/>
              <a:t>An Example</a:t>
            </a:r>
          </a:p>
          <a:p>
            <a:r>
              <a:rPr lang="en-GB" dirty="0" smtClean="0"/>
              <a:t>The Throws keyword</a:t>
            </a:r>
          </a:p>
          <a:p>
            <a:r>
              <a:rPr lang="en-GB" dirty="0" smtClean="0"/>
              <a:t>Try and Catch</a:t>
            </a:r>
          </a:p>
          <a:p>
            <a:pPr lvl="1"/>
            <a:r>
              <a:rPr lang="en-GB" dirty="0" smtClean="0"/>
              <a:t>The flow</a:t>
            </a:r>
          </a:p>
          <a:p>
            <a:pPr lvl="1"/>
            <a:r>
              <a:rPr lang="en-GB" dirty="0" smtClean="0"/>
              <a:t>Multiple exceptions</a:t>
            </a:r>
          </a:p>
          <a:p>
            <a:pPr lvl="1"/>
            <a:r>
              <a:rPr lang="en-GB" dirty="0" smtClean="0"/>
              <a:t>Finally</a:t>
            </a:r>
          </a:p>
          <a:p>
            <a:r>
              <a:rPr lang="en-GB" dirty="0" smtClean="0"/>
              <a:t>How exceptions are thrown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600200"/>
            <a:ext cx="441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the complier checks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dirty="0" smtClean="0"/>
              <a:t>Handle or Defer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Recovery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dirty="0" smtClean="0"/>
              <a:t>Writing your own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to catch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JVM will check each catch block in turn from top to bottom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371600" y="3886200"/>
            <a:ext cx="63246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try{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	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readThisTextDocument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();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}catch(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EOFException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e){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	//The end of the file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}catch(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FileNotFoundException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e){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	//The file isn’t there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}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Polymorphic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Exceptions are polymorphic</a:t>
            </a:r>
          </a:p>
          <a:p>
            <a:r>
              <a:rPr lang="en-GB" dirty="0" smtClean="0"/>
              <a:t>If you catch a super class exception at the top, the JVM won’t keep checking for a more specific one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667000" y="3352800"/>
            <a:ext cx="63246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try{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	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readThisTextDocument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();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400" dirty="0" smtClean="0">
                <a:latin typeface="Consolas" pitchFamily="49" charset="0"/>
              </a:rPr>
              <a:t>	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}catch(Exception e){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400" dirty="0" smtClean="0">
                <a:latin typeface="Consolas" pitchFamily="49" charset="0"/>
              </a:rPr>
              <a:t>		//</a:t>
            </a:r>
            <a:r>
              <a:rPr lang="en-GB" sz="2400" b="1" dirty="0" smtClean="0">
                <a:latin typeface="Consolas" pitchFamily="49" charset="0"/>
              </a:rPr>
              <a:t>Everything</a:t>
            </a:r>
            <a:r>
              <a:rPr lang="en-GB" sz="2400" dirty="0" smtClean="0">
                <a:latin typeface="Consolas" pitchFamily="49" charset="0"/>
              </a:rPr>
              <a:t> caught here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}catch(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EOFException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e){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	//The end of the file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}catch(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FileNotFoundException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e){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	//The file isn’t there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}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Finally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Autofit/>
          </a:bodyPr>
          <a:lstStyle/>
          <a:p>
            <a:r>
              <a:rPr lang="en-GB" sz="2000" dirty="0" smtClean="0"/>
              <a:t>There is an optional ‘finally’ clause for a try catch block: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FileReader </a:t>
            </a:r>
            <a:r>
              <a:rPr lang="en-GB" sz="2000" dirty="0" err="1" smtClean="0">
                <a:latin typeface="Consolas" pitchFamily="49" charset="0"/>
              </a:rPr>
              <a:t>fr</a:t>
            </a:r>
            <a:r>
              <a:rPr lang="en-GB" sz="2000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try{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	</a:t>
            </a:r>
            <a:r>
              <a:rPr lang="en-GB" sz="2000" dirty="0" err="1" smtClean="0">
                <a:latin typeface="Consolas" pitchFamily="49" charset="0"/>
              </a:rPr>
              <a:t>fr</a:t>
            </a:r>
            <a:r>
              <a:rPr lang="en-GB" sz="2000" dirty="0" smtClean="0">
                <a:latin typeface="Consolas" pitchFamily="49" charset="0"/>
              </a:rPr>
              <a:t> = new FileReader(“myfile.txt”);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	char </a:t>
            </a:r>
            <a:r>
              <a:rPr lang="en-GB" sz="2000" dirty="0" err="1" smtClean="0">
                <a:latin typeface="Consolas" pitchFamily="49" charset="0"/>
              </a:rPr>
              <a:t>myChar</a:t>
            </a:r>
            <a:r>
              <a:rPr lang="en-GB" sz="2000" dirty="0" smtClean="0">
                <a:latin typeface="Consolas" pitchFamily="49" charset="0"/>
              </a:rPr>
              <a:t> = </a:t>
            </a:r>
            <a:r>
              <a:rPr lang="en-GB" sz="2000" dirty="0" err="1" smtClean="0">
                <a:latin typeface="Consolas" pitchFamily="49" charset="0"/>
              </a:rPr>
              <a:t>fr.read</a:t>
            </a:r>
            <a:r>
              <a:rPr lang="en-GB" sz="2000" dirty="0" smtClean="0">
                <a:latin typeface="Consolas" pitchFamily="49" charset="0"/>
              </a:rPr>
              <a:t>();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}catch(</a:t>
            </a:r>
            <a:r>
              <a:rPr lang="en-GB" sz="2000" dirty="0" err="1" smtClean="0">
                <a:latin typeface="Consolas" pitchFamily="49" charset="0"/>
              </a:rPr>
              <a:t>FileNotFoundException</a:t>
            </a:r>
            <a:r>
              <a:rPr lang="en-GB" sz="2000" dirty="0" smtClean="0">
                <a:latin typeface="Consolas" pitchFamily="49" charset="0"/>
              </a:rPr>
              <a:t> ex){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	</a:t>
            </a:r>
            <a:r>
              <a:rPr lang="en-GB" sz="2000" dirty="0" err="1" smtClean="0">
                <a:latin typeface="Consolas" pitchFamily="49" charset="0"/>
              </a:rPr>
              <a:t>System.out.println</a:t>
            </a:r>
            <a:r>
              <a:rPr lang="en-GB" sz="2000" dirty="0" smtClean="0">
                <a:latin typeface="Consolas" pitchFamily="49" charset="0"/>
              </a:rPr>
              <a:t>(“</a:t>
            </a:r>
            <a:r>
              <a:rPr lang="en-GB" sz="2000" dirty="0" err="1" smtClean="0">
                <a:latin typeface="Consolas" pitchFamily="49" charset="0"/>
              </a:rPr>
              <a:t>Ooops</a:t>
            </a:r>
            <a:r>
              <a:rPr lang="en-GB" sz="2000" dirty="0" smtClean="0">
                <a:latin typeface="Consolas" pitchFamily="49" charset="0"/>
              </a:rPr>
              <a:t>!”);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}finally{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	</a:t>
            </a:r>
            <a:r>
              <a:rPr lang="en-GB" sz="2000" dirty="0" err="1" smtClean="0">
                <a:latin typeface="Consolas" pitchFamily="49" charset="0"/>
              </a:rPr>
              <a:t>System.out.println</a:t>
            </a:r>
            <a:r>
              <a:rPr lang="en-GB" sz="2000" dirty="0" smtClean="0">
                <a:latin typeface="Consolas" pitchFamily="49" charset="0"/>
              </a:rPr>
              <a:t>(“Do this anyway”);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</a:t>
            </a:r>
            <a:r>
              <a:rPr lang="en-GB" sz="2000" dirty="0" err="1" smtClean="0">
                <a:latin typeface="Consolas" pitchFamily="49" charset="0"/>
              </a:rPr>
              <a:t>System.out.println</a:t>
            </a:r>
            <a:r>
              <a:rPr lang="en-GB" sz="2000" dirty="0" smtClean="0">
                <a:latin typeface="Consolas" pitchFamily="49" charset="0"/>
              </a:rPr>
              <a:t>(</a:t>
            </a:r>
            <a:r>
              <a:rPr lang="en-GB" sz="2000" dirty="0" err="1" smtClean="0">
                <a:latin typeface="Consolas" pitchFamily="49" charset="0"/>
              </a:rPr>
              <a:t>myChar</a:t>
            </a:r>
            <a:r>
              <a:rPr lang="en-GB" sz="2000" dirty="0" smtClean="0">
                <a:latin typeface="Consolas" pitchFamily="49" charset="0"/>
              </a:rPr>
              <a:t>);</a:t>
            </a:r>
          </a:p>
          <a:p>
            <a:pPr>
              <a:buNone/>
            </a:pPr>
            <a:endParaRPr lang="en-GB" sz="2000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sz="2000" dirty="0" smtClean="0">
                <a:latin typeface="+mj-lt"/>
              </a:rPr>
              <a:t>This is mostly used to free up resources. You probably won’t use it often</a:t>
            </a:r>
            <a:endParaRPr lang="en-GB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189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/>
              <a:t>Try catch is for exceptional circumstances</a:t>
            </a:r>
          </a:p>
          <a:p>
            <a:pPr lvl="1"/>
            <a:r>
              <a:rPr lang="en-GB" dirty="0" smtClean="0"/>
              <a:t>External things that you can’t control</a:t>
            </a:r>
          </a:p>
          <a:p>
            <a:pPr lvl="1"/>
            <a:r>
              <a:rPr lang="en-GB" dirty="0" smtClean="0"/>
              <a:t>Not for flaws in your code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4419600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Exceptions</a:t>
            </a:r>
          </a:p>
          <a:p>
            <a:r>
              <a:rPr lang="en-GB" dirty="0" smtClean="0"/>
              <a:t>An Example</a:t>
            </a:r>
          </a:p>
          <a:p>
            <a:r>
              <a:rPr lang="en-GB" dirty="0" smtClean="0"/>
              <a:t>The Throws keyword</a:t>
            </a:r>
          </a:p>
          <a:p>
            <a:r>
              <a:rPr lang="en-GB" dirty="0" smtClean="0"/>
              <a:t>Try and Catch</a:t>
            </a:r>
          </a:p>
          <a:p>
            <a:pPr lvl="1"/>
            <a:r>
              <a:rPr lang="en-GB" dirty="0" smtClean="0"/>
              <a:t>The flow</a:t>
            </a:r>
          </a:p>
          <a:p>
            <a:pPr lvl="1"/>
            <a:r>
              <a:rPr lang="en-GB" dirty="0" smtClean="0"/>
              <a:t>Multiple exceptions</a:t>
            </a:r>
          </a:p>
          <a:p>
            <a:pPr lvl="1"/>
            <a:r>
              <a:rPr lang="en-GB" dirty="0" smtClean="0"/>
              <a:t>Finally</a:t>
            </a:r>
          </a:p>
          <a:p>
            <a:r>
              <a:rPr lang="en-GB" dirty="0" smtClean="0"/>
              <a:t>How exceptions are thrown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600200"/>
            <a:ext cx="441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the complier checks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dirty="0" smtClean="0"/>
              <a:t>Handle or Defer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Recovery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dirty="0" smtClean="0"/>
              <a:t>Writing your own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fictional system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7086600" y="1752600"/>
            <a:ext cx="1828800" cy="1447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Car</a:t>
            </a:r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void go() </a:t>
            </a:r>
            <a:r>
              <a:rPr lang="en-GB" dirty="0" smtClean="0"/>
              <a:t>throws NoFuelException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914400" y="4419600"/>
            <a:ext cx="1828800" cy="1447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Person</a:t>
            </a:r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void drive()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6781800" cy="2590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public Car{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public void go() throws NoFuelException{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if(fuel==0){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throw new NoFuelException();	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}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}</a:t>
            </a:r>
          </a:p>
          <a:p>
            <a:pPr>
              <a:buNone/>
            </a:pPr>
            <a:endParaRPr lang="en-GB" sz="2000" dirty="0" smtClean="0">
              <a:latin typeface="Consolas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267200" y="4191000"/>
            <a:ext cx="4038600" cy="2209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</a:rPr>
              <a:t>public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</a:rPr>
              <a:t> Person{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000" dirty="0" smtClean="0">
                <a:latin typeface="Consolas" pitchFamily="49" charset="0"/>
              </a:rPr>
              <a:t>	public void drive(Car c){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000" dirty="0" smtClean="0">
                <a:latin typeface="Consolas" pitchFamily="49" charset="0"/>
              </a:rPr>
              <a:t>		</a:t>
            </a:r>
            <a:r>
              <a:rPr lang="en-GB" sz="2000" dirty="0" err="1" smtClean="0">
                <a:latin typeface="Consolas" pitchFamily="49" charset="0"/>
              </a:rPr>
              <a:t>c.go</a:t>
            </a:r>
            <a:r>
              <a:rPr lang="en-GB" sz="2000" dirty="0" smtClean="0">
                <a:latin typeface="Consolas" pitchFamily="49" charset="0"/>
              </a:rPr>
              <a:t>()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000" dirty="0" smtClean="0">
                <a:latin typeface="Consolas" pitchFamily="49" charset="0"/>
              </a:rPr>
              <a:t>	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</a:rPr>
              <a:t>}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7" grpId="0" uiExpand="1" build="p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it works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181600"/>
            <a:ext cx="7696200" cy="1371601"/>
          </a:xfrm>
        </p:spPr>
        <p:txBody>
          <a:bodyPr/>
          <a:lstStyle/>
          <a:p>
            <a:r>
              <a:rPr lang="en-GB" dirty="0" smtClean="0"/>
              <a:t>The exception is always thrown back to the caller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724400" y="24384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Car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524000" y="25146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Person</a:t>
            </a:r>
            <a:endParaRPr lang="en-GB" dirty="0"/>
          </a:p>
        </p:txBody>
      </p:sp>
      <p:cxnSp>
        <p:nvCxnSpPr>
          <p:cNvPr id="7" name="Straight Arrow Connector 6"/>
          <p:cNvCxnSpPr>
            <a:stCxn id="5" idx="3"/>
            <a:endCxn id="4" idx="1"/>
          </p:cNvCxnSpPr>
          <p:nvPr/>
        </p:nvCxnSpPr>
        <p:spPr>
          <a:xfrm flipV="1">
            <a:off x="2971800" y="3009900"/>
            <a:ext cx="1752600" cy="76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00400" y="32004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Calls risky method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200400" y="1828800"/>
            <a:ext cx="129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Throws an exception back</a:t>
            </a:r>
            <a:endParaRPr lang="en-GB" dirty="0"/>
          </a:p>
        </p:txBody>
      </p:sp>
      <p:sp>
        <p:nvSpPr>
          <p:cNvPr id="15" name="Curved Down Arrow 14"/>
          <p:cNvSpPr/>
          <p:nvPr/>
        </p:nvSpPr>
        <p:spPr>
          <a:xfrm flipH="1">
            <a:off x="1981200" y="1752600"/>
            <a:ext cx="3352800" cy="685800"/>
          </a:xfrm>
          <a:prstGeom prst="curvedDownArrow">
            <a:avLst>
              <a:gd name="adj1" fmla="val 41729"/>
              <a:gd name="adj2" fmla="val 147101"/>
              <a:gd name="adj3" fmla="val 430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24400" y="3886200"/>
            <a:ext cx="152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Something goes wrong! No Fuel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/>
      <p:bldP spid="9" grpId="0"/>
      <p:bldP spid="15" grpId="0" animBg="1"/>
      <p:bldP spid="1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4419600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Exceptions</a:t>
            </a:r>
          </a:p>
          <a:p>
            <a:r>
              <a:rPr lang="en-GB" dirty="0" smtClean="0"/>
              <a:t>An Example</a:t>
            </a:r>
          </a:p>
          <a:p>
            <a:r>
              <a:rPr lang="en-GB" dirty="0" smtClean="0"/>
              <a:t>The Throws keyword</a:t>
            </a:r>
          </a:p>
          <a:p>
            <a:r>
              <a:rPr lang="en-GB" dirty="0" smtClean="0"/>
              <a:t>Try and Catch</a:t>
            </a:r>
          </a:p>
          <a:p>
            <a:pPr lvl="1"/>
            <a:r>
              <a:rPr lang="en-GB" dirty="0" smtClean="0"/>
              <a:t>The flow</a:t>
            </a:r>
          </a:p>
          <a:p>
            <a:pPr lvl="1"/>
            <a:r>
              <a:rPr lang="en-GB" dirty="0" smtClean="0"/>
              <a:t>Multiple exceptions</a:t>
            </a:r>
          </a:p>
          <a:p>
            <a:pPr lvl="1"/>
            <a:r>
              <a:rPr lang="en-GB" dirty="0" smtClean="0"/>
              <a:t>Finally</a:t>
            </a:r>
          </a:p>
          <a:p>
            <a:r>
              <a:rPr lang="en-GB" dirty="0" smtClean="0"/>
              <a:t>How exceptions are thrown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600200"/>
            <a:ext cx="441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the complier checks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dirty="0" smtClean="0"/>
              <a:t>Handle or Defer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Recovery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dirty="0" smtClean="0"/>
              <a:t>Writing your own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exception hierarchy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sz="4400" dirty="0" smtClean="0"/>
              <a:t>There are many subclasses of exception.....</a:t>
            </a:r>
          </a:p>
          <a:p>
            <a:pPr lvl="1"/>
            <a:r>
              <a:rPr lang="en-GB" dirty="0" err="1" smtClean="0"/>
              <a:t>AclNotFoundException</a:t>
            </a:r>
            <a:r>
              <a:rPr lang="en-GB" dirty="0" smtClean="0"/>
              <a:t>, </a:t>
            </a:r>
            <a:r>
              <a:rPr lang="en-GB" dirty="0" err="1" smtClean="0"/>
              <a:t>ActivationException</a:t>
            </a:r>
            <a:r>
              <a:rPr lang="en-GB" dirty="0" smtClean="0"/>
              <a:t>, </a:t>
            </a:r>
            <a:r>
              <a:rPr lang="en-GB" dirty="0" err="1" smtClean="0"/>
              <a:t>AlreadyBoundException</a:t>
            </a:r>
            <a:r>
              <a:rPr lang="en-GB" dirty="0" smtClean="0"/>
              <a:t>, </a:t>
            </a:r>
            <a:r>
              <a:rPr lang="en-GB" dirty="0" err="1" smtClean="0"/>
              <a:t>ApplicationException</a:t>
            </a:r>
            <a:r>
              <a:rPr lang="en-GB" dirty="0" smtClean="0"/>
              <a:t>, </a:t>
            </a:r>
            <a:r>
              <a:rPr lang="en-GB" dirty="0" err="1" smtClean="0"/>
              <a:t>AWTException</a:t>
            </a:r>
            <a:r>
              <a:rPr lang="en-GB" dirty="0" smtClean="0"/>
              <a:t>, </a:t>
            </a:r>
            <a:r>
              <a:rPr lang="en-GB" dirty="0" err="1" smtClean="0"/>
              <a:t>BackingStoreException</a:t>
            </a:r>
            <a:r>
              <a:rPr lang="en-GB" dirty="0" smtClean="0"/>
              <a:t>, </a:t>
            </a:r>
            <a:r>
              <a:rPr lang="en-GB" dirty="0" err="1" smtClean="0"/>
              <a:t>BadAttributeValueExpException</a:t>
            </a:r>
            <a:r>
              <a:rPr lang="en-GB" dirty="0" smtClean="0"/>
              <a:t>, </a:t>
            </a:r>
            <a:r>
              <a:rPr lang="en-GB" dirty="0" err="1" smtClean="0"/>
              <a:t>BadBinaryOpValueExpException</a:t>
            </a:r>
            <a:r>
              <a:rPr lang="en-GB" dirty="0" smtClean="0"/>
              <a:t>, </a:t>
            </a:r>
            <a:r>
              <a:rPr lang="en-GB" dirty="0" err="1" smtClean="0"/>
              <a:t>BadLocationException</a:t>
            </a:r>
            <a:r>
              <a:rPr lang="en-GB" dirty="0" smtClean="0"/>
              <a:t>, </a:t>
            </a:r>
            <a:r>
              <a:rPr lang="en-GB" dirty="0" err="1" smtClean="0"/>
              <a:t>BadStringOperationException</a:t>
            </a:r>
            <a:r>
              <a:rPr lang="en-GB" dirty="0" smtClean="0"/>
              <a:t>, </a:t>
            </a:r>
            <a:r>
              <a:rPr lang="en-GB" dirty="0" err="1" smtClean="0"/>
              <a:t>BrokenBarrierException</a:t>
            </a:r>
            <a:r>
              <a:rPr lang="en-GB" dirty="0" smtClean="0"/>
              <a:t>, </a:t>
            </a:r>
            <a:r>
              <a:rPr lang="en-GB" dirty="0" err="1" smtClean="0"/>
              <a:t>CertificateException</a:t>
            </a:r>
            <a:r>
              <a:rPr lang="en-GB" dirty="0" smtClean="0"/>
              <a:t>, </a:t>
            </a:r>
            <a:r>
              <a:rPr lang="en-GB" dirty="0" err="1" smtClean="0"/>
              <a:t>ClassNotFoundException</a:t>
            </a:r>
            <a:r>
              <a:rPr lang="en-GB" dirty="0" smtClean="0"/>
              <a:t>, </a:t>
            </a:r>
            <a:r>
              <a:rPr lang="en-GB" dirty="0" err="1" smtClean="0"/>
              <a:t>CloneNotSupportedException</a:t>
            </a:r>
            <a:r>
              <a:rPr lang="en-GB" dirty="0" smtClean="0"/>
              <a:t>, </a:t>
            </a:r>
            <a:r>
              <a:rPr lang="en-GB" dirty="0" err="1" smtClean="0"/>
              <a:t>DataFormatException</a:t>
            </a:r>
            <a:r>
              <a:rPr lang="en-GB" dirty="0" smtClean="0"/>
              <a:t>, </a:t>
            </a:r>
            <a:r>
              <a:rPr lang="en-GB" dirty="0" err="1" smtClean="0"/>
              <a:t>DatatypeConfigurationException</a:t>
            </a:r>
            <a:r>
              <a:rPr lang="en-GB" dirty="0" smtClean="0"/>
              <a:t>, </a:t>
            </a:r>
            <a:r>
              <a:rPr lang="en-GB" dirty="0" err="1" smtClean="0"/>
              <a:t>DestroyFailedException</a:t>
            </a:r>
            <a:r>
              <a:rPr lang="en-GB" dirty="0" smtClean="0"/>
              <a:t>, </a:t>
            </a:r>
            <a:r>
              <a:rPr lang="en-GB" dirty="0" err="1" smtClean="0"/>
              <a:t>ExecutionException</a:t>
            </a:r>
            <a:r>
              <a:rPr lang="en-GB" dirty="0" smtClean="0"/>
              <a:t>, </a:t>
            </a:r>
            <a:r>
              <a:rPr lang="en-GB" dirty="0" err="1" smtClean="0"/>
              <a:t>ExpandVetoException</a:t>
            </a:r>
            <a:r>
              <a:rPr lang="en-GB" dirty="0" smtClean="0"/>
              <a:t>, </a:t>
            </a:r>
            <a:r>
              <a:rPr lang="en-GB" dirty="0" err="1" smtClean="0"/>
              <a:t>FontFormatException</a:t>
            </a:r>
            <a:r>
              <a:rPr lang="en-GB" dirty="0" smtClean="0"/>
              <a:t>, </a:t>
            </a:r>
            <a:r>
              <a:rPr lang="en-GB" dirty="0" err="1" smtClean="0"/>
              <a:t>GeneralSecurityException</a:t>
            </a:r>
            <a:r>
              <a:rPr lang="en-GB" dirty="0" smtClean="0"/>
              <a:t>, </a:t>
            </a:r>
            <a:r>
              <a:rPr lang="en-GB" dirty="0" err="1" smtClean="0"/>
              <a:t>GSSException</a:t>
            </a:r>
            <a:r>
              <a:rPr lang="en-GB" dirty="0" smtClean="0"/>
              <a:t>, </a:t>
            </a:r>
            <a:r>
              <a:rPr lang="en-GB" dirty="0" err="1" smtClean="0"/>
              <a:t>IllegalAccessException</a:t>
            </a:r>
            <a:r>
              <a:rPr lang="en-GB" dirty="0" smtClean="0"/>
              <a:t>, </a:t>
            </a:r>
            <a:r>
              <a:rPr lang="en-GB" dirty="0" err="1" smtClean="0"/>
              <a:t>IllegalClassFormatException</a:t>
            </a:r>
            <a:r>
              <a:rPr lang="en-GB" dirty="0" smtClean="0"/>
              <a:t>, </a:t>
            </a:r>
            <a:r>
              <a:rPr lang="en-GB" dirty="0" err="1" smtClean="0"/>
              <a:t>InstantiationException</a:t>
            </a:r>
            <a:r>
              <a:rPr lang="en-GB" dirty="0" smtClean="0"/>
              <a:t>, </a:t>
            </a:r>
            <a:r>
              <a:rPr lang="en-GB" dirty="0" err="1" smtClean="0"/>
              <a:t>InterruptedException</a:t>
            </a:r>
            <a:r>
              <a:rPr lang="en-GB" dirty="0" smtClean="0"/>
              <a:t>, </a:t>
            </a:r>
            <a:r>
              <a:rPr lang="en-GB" dirty="0" err="1" smtClean="0"/>
              <a:t>IntrospectionException</a:t>
            </a:r>
            <a:r>
              <a:rPr lang="en-GB" dirty="0" smtClean="0"/>
              <a:t>, </a:t>
            </a:r>
            <a:r>
              <a:rPr lang="en-GB" dirty="0" err="1" smtClean="0"/>
              <a:t>InvalidApplicationException</a:t>
            </a:r>
            <a:r>
              <a:rPr lang="en-GB" dirty="0" smtClean="0"/>
              <a:t>, </a:t>
            </a:r>
            <a:r>
              <a:rPr lang="en-GB" dirty="0" err="1" smtClean="0"/>
              <a:t>InvalidMidiDataException</a:t>
            </a:r>
            <a:r>
              <a:rPr lang="en-GB" dirty="0" smtClean="0"/>
              <a:t>, </a:t>
            </a:r>
            <a:r>
              <a:rPr lang="en-GB" dirty="0" err="1" smtClean="0"/>
              <a:t>InvalidPreferencesFormatException</a:t>
            </a:r>
            <a:r>
              <a:rPr lang="en-GB" dirty="0" smtClean="0"/>
              <a:t>, </a:t>
            </a:r>
            <a:r>
              <a:rPr lang="en-GB" dirty="0" err="1" smtClean="0"/>
              <a:t>InvalidTargetObjectTypeException</a:t>
            </a:r>
            <a:r>
              <a:rPr lang="en-GB" dirty="0" smtClean="0"/>
              <a:t>, </a:t>
            </a:r>
            <a:r>
              <a:rPr lang="en-GB" dirty="0" err="1" smtClean="0"/>
              <a:t>InvocationTargetException</a:t>
            </a:r>
            <a:r>
              <a:rPr lang="en-GB" dirty="0" smtClean="0"/>
              <a:t>, </a:t>
            </a:r>
            <a:r>
              <a:rPr lang="en-GB" dirty="0" err="1" smtClean="0"/>
              <a:t>IOException</a:t>
            </a:r>
            <a:r>
              <a:rPr lang="en-GB" dirty="0" smtClean="0"/>
              <a:t>, </a:t>
            </a:r>
            <a:r>
              <a:rPr lang="en-GB" dirty="0" err="1" smtClean="0"/>
              <a:t>JMException</a:t>
            </a:r>
            <a:r>
              <a:rPr lang="en-GB" dirty="0" smtClean="0"/>
              <a:t>, </a:t>
            </a:r>
            <a:r>
              <a:rPr lang="en-GB" dirty="0" err="1" smtClean="0"/>
              <a:t>LastOwnerException</a:t>
            </a:r>
            <a:r>
              <a:rPr lang="en-GB" dirty="0" smtClean="0"/>
              <a:t>, </a:t>
            </a:r>
            <a:r>
              <a:rPr lang="en-GB" dirty="0" err="1" smtClean="0"/>
              <a:t>LineUnavailableException</a:t>
            </a:r>
            <a:r>
              <a:rPr lang="en-GB" dirty="0" smtClean="0"/>
              <a:t>, </a:t>
            </a:r>
            <a:r>
              <a:rPr lang="en-GB" dirty="0" err="1" smtClean="0"/>
              <a:t>MidiUnavailableException</a:t>
            </a:r>
            <a:r>
              <a:rPr lang="en-GB" dirty="0" smtClean="0"/>
              <a:t>, </a:t>
            </a:r>
            <a:r>
              <a:rPr lang="en-GB" dirty="0" err="1" smtClean="0"/>
              <a:t>MimeTypeParseException</a:t>
            </a:r>
            <a:r>
              <a:rPr lang="en-GB" dirty="0" smtClean="0"/>
              <a:t>, </a:t>
            </a:r>
            <a:r>
              <a:rPr lang="en-GB" dirty="0" err="1" smtClean="0"/>
              <a:t>NamingException</a:t>
            </a:r>
            <a:r>
              <a:rPr lang="en-GB" dirty="0" smtClean="0"/>
              <a:t>, </a:t>
            </a:r>
            <a:r>
              <a:rPr lang="en-GB" dirty="0" err="1" smtClean="0"/>
              <a:t>NoninvertibleTransformException</a:t>
            </a:r>
            <a:r>
              <a:rPr lang="en-GB" dirty="0" smtClean="0"/>
              <a:t>, </a:t>
            </a:r>
            <a:r>
              <a:rPr lang="en-GB" dirty="0" err="1" smtClean="0"/>
              <a:t>NoSuchFieldException</a:t>
            </a:r>
            <a:r>
              <a:rPr lang="en-GB" dirty="0" smtClean="0"/>
              <a:t>, </a:t>
            </a:r>
            <a:r>
              <a:rPr lang="en-GB" dirty="0" err="1" smtClean="0"/>
              <a:t>NoSuchMethodException</a:t>
            </a:r>
            <a:r>
              <a:rPr lang="en-GB" dirty="0" smtClean="0"/>
              <a:t>, </a:t>
            </a:r>
            <a:r>
              <a:rPr lang="en-GB" dirty="0" err="1" smtClean="0"/>
              <a:t>NotBoundException</a:t>
            </a:r>
            <a:r>
              <a:rPr lang="en-GB" dirty="0" smtClean="0"/>
              <a:t>, </a:t>
            </a:r>
            <a:r>
              <a:rPr lang="en-GB" dirty="0" err="1" smtClean="0"/>
              <a:t>NotOwnerException</a:t>
            </a:r>
            <a:r>
              <a:rPr lang="en-GB" dirty="0" smtClean="0"/>
              <a:t>, </a:t>
            </a:r>
            <a:r>
              <a:rPr lang="en-GB" dirty="0" err="1" smtClean="0"/>
              <a:t>ParseException</a:t>
            </a:r>
            <a:r>
              <a:rPr lang="en-GB" dirty="0" smtClean="0"/>
              <a:t>, </a:t>
            </a:r>
            <a:r>
              <a:rPr lang="en-GB" dirty="0" err="1" smtClean="0"/>
              <a:t>ParserConfigurationException</a:t>
            </a:r>
            <a:r>
              <a:rPr lang="en-GB" dirty="0" smtClean="0"/>
              <a:t>, </a:t>
            </a:r>
            <a:r>
              <a:rPr lang="en-GB" dirty="0" err="1" smtClean="0"/>
              <a:t>PrinterException</a:t>
            </a:r>
            <a:r>
              <a:rPr lang="en-GB" dirty="0" smtClean="0"/>
              <a:t>, </a:t>
            </a:r>
            <a:r>
              <a:rPr lang="en-GB" dirty="0" err="1" smtClean="0"/>
              <a:t>PrintException</a:t>
            </a:r>
            <a:r>
              <a:rPr lang="en-GB" dirty="0" smtClean="0"/>
              <a:t>, </a:t>
            </a:r>
            <a:r>
              <a:rPr lang="en-GB" dirty="0" err="1" smtClean="0"/>
              <a:t>PrivilegedActionException</a:t>
            </a:r>
            <a:r>
              <a:rPr lang="en-GB" dirty="0" smtClean="0"/>
              <a:t>, </a:t>
            </a:r>
            <a:r>
              <a:rPr lang="en-GB" dirty="0" err="1" smtClean="0"/>
              <a:t>PropertyVetoException</a:t>
            </a:r>
            <a:r>
              <a:rPr lang="en-GB" dirty="0" smtClean="0"/>
              <a:t>, </a:t>
            </a:r>
            <a:r>
              <a:rPr lang="en-GB" dirty="0" err="1" smtClean="0"/>
              <a:t>RefreshFailedException</a:t>
            </a:r>
            <a:r>
              <a:rPr lang="en-GB" dirty="0" smtClean="0"/>
              <a:t>, </a:t>
            </a:r>
            <a:r>
              <a:rPr lang="en-GB" dirty="0" err="1" smtClean="0"/>
              <a:t>RemarshalException</a:t>
            </a:r>
            <a:r>
              <a:rPr lang="en-GB" dirty="0" smtClean="0"/>
              <a:t>, </a:t>
            </a:r>
            <a:r>
              <a:rPr lang="en-GB" dirty="0" err="1" smtClean="0"/>
              <a:t>RuntimeException</a:t>
            </a:r>
            <a:r>
              <a:rPr lang="en-GB" dirty="0" smtClean="0"/>
              <a:t>, </a:t>
            </a:r>
            <a:r>
              <a:rPr lang="en-GB" dirty="0" err="1" smtClean="0"/>
              <a:t>SAXException</a:t>
            </a:r>
            <a:r>
              <a:rPr lang="en-GB" dirty="0" smtClean="0"/>
              <a:t>, </a:t>
            </a:r>
            <a:r>
              <a:rPr lang="en-GB" dirty="0" err="1" smtClean="0"/>
              <a:t>ServerNotActiveException</a:t>
            </a:r>
            <a:r>
              <a:rPr lang="en-GB" dirty="0" smtClean="0"/>
              <a:t>, </a:t>
            </a:r>
            <a:r>
              <a:rPr lang="en-GB" dirty="0" err="1" smtClean="0"/>
              <a:t>SQLException</a:t>
            </a:r>
            <a:r>
              <a:rPr lang="en-GB" dirty="0" smtClean="0"/>
              <a:t>, </a:t>
            </a:r>
            <a:r>
              <a:rPr lang="en-GB" dirty="0" err="1" smtClean="0"/>
              <a:t>TimeoutException</a:t>
            </a:r>
            <a:r>
              <a:rPr lang="en-GB" dirty="0" smtClean="0"/>
              <a:t>, </a:t>
            </a:r>
            <a:r>
              <a:rPr lang="en-GB" dirty="0" err="1" smtClean="0"/>
              <a:t>TooManyListenersException</a:t>
            </a:r>
            <a:r>
              <a:rPr lang="en-GB" dirty="0" smtClean="0"/>
              <a:t>, </a:t>
            </a:r>
            <a:r>
              <a:rPr lang="en-GB" dirty="0" err="1" smtClean="0"/>
              <a:t>TransformerException</a:t>
            </a:r>
            <a:r>
              <a:rPr lang="en-GB" dirty="0" smtClean="0"/>
              <a:t>, </a:t>
            </a:r>
            <a:r>
              <a:rPr lang="en-GB" dirty="0" err="1" smtClean="0"/>
              <a:t>UnmodifiableClassException</a:t>
            </a:r>
            <a:r>
              <a:rPr lang="en-GB" dirty="0" smtClean="0"/>
              <a:t>, </a:t>
            </a:r>
            <a:r>
              <a:rPr lang="en-GB" dirty="0" err="1" smtClean="0"/>
              <a:t>UnsupportedAudioFileException</a:t>
            </a:r>
            <a:r>
              <a:rPr lang="en-GB" dirty="0" smtClean="0"/>
              <a:t>, </a:t>
            </a:r>
            <a:r>
              <a:rPr lang="en-GB" dirty="0" err="1" smtClean="0"/>
              <a:t>UnsupportedCallbackException</a:t>
            </a:r>
            <a:r>
              <a:rPr lang="en-GB" dirty="0" smtClean="0"/>
              <a:t>, </a:t>
            </a:r>
            <a:r>
              <a:rPr lang="en-GB" dirty="0" err="1" smtClean="0"/>
              <a:t>UnsupportedFlavorException</a:t>
            </a:r>
            <a:r>
              <a:rPr lang="en-GB" dirty="0" smtClean="0"/>
              <a:t>, </a:t>
            </a:r>
            <a:r>
              <a:rPr lang="en-GB" dirty="0" err="1" smtClean="0"/>
              <a:t>UnsupportedLookAndFeelException</a:t>
            </a:r>
            <a:r>
              <a:rPr lang="en-GB" dirty="0" smtClean="0"/>
              <a:t>, </a:t>
            </a:r>
            <a:r>
              <a:rPr lang="en-GB" dirty="0" err="1" smtClean="0"/>
              <a:t>URISyntaxException</a:t>
            </a:r>
            <a:r>
              <a:rPr lang="en-GB" dirty="0" smtClean="0"/>
              <a:t>, </a:t>
            </a:r>
            <a:r>
              <a:rPr lang="en-GB" dirty="0" err="1" smtClean="0"/>
              <a:t>UserException</a:t>
            </a:r>
            <a:r>
              <a:rPr lang="en-GB" dirty="0" smtClean="0"/>
              <a:t>, </a:t>
            </a:r>
            <a:r>
              <a:rPr lang="en-GB" dirty="0" err="1" smtClean="0"/>
              <a:t>XAException</a:t>
            </a:r>
            <a:r>
              <a:rPr lang="en-GB" dirty="0" smtClean="0"/>
              <a:t>, </a:t>
            </a:r>
            <a:r>
              <a:rPr lang="en-GB" dirty="0" err="1" smtClean="0"/>
              <a:t>XMLParseException</a:t>
            </a:r>
            <a:r>
              <a:rPr lang="en-GB" dirty="0" smtClean="0"/>
              <a:t>, </a:t>
            </a:r>
            <a:r>
              <a:rPr lang="en-GB" dirty="0" err="1" smtClean="0"/>
              <a:t>XPathException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the compiler checks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Exceptions can be broadly categorised into </a:t>
            </a:r>
          </a:p>
          <a:p>
            <a:pPr lvl="1"/>
            <a:r>
              <a:rPr lang="en-GB" dirty="0" smtClean="0"/>
              <a:t>Checked exceptions</a:t>
            </a:r>
          </a:p>
          <a:p>
            <a:pPr lvl="1"/>
            <a:r>
              <a:rPr lang="en-GB" dirty="0" smtClean="0"/>
              <a:t>Unchecked exceptions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When you call a method that could throw a </a:t>
            </a:r>
            <a:r>
              <a:rPr lang="en-GB" b="1" dirty="0" smtClean="0"/>
              <a:t>checked</a:t>
            </a:r>
            <a:r>
              <a:rPr lang="en-GB" dirty="0" smtClean="0"/>
              <a:t> exception, the compiler makes you handle it. You can either catch it, or defer it. We’ll cover deferring later.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ArrayIndexOutOfBoundsException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You’ve probably come across those a fair amount</a:t>
            </a:r>
          </a:p>
          <a:p>
            <a:endParaRPr lang="en-GB" dirty="0" smtClean="0"/>
          </a:p>
          <a:p>
            <a:r>
              <a:rPr lang="en-GB" dirty="0" smtClean="0"/>
              <a:t>But what is an </a:t>
            </a:r>
            <a:r>
              <a:rPr lang="en-GB" b="1" dirty="0" smtClean="0"/>
              <a:t>exception</a:t>
            </a:r>
          </a:p>
          <a:p>
            <a:r>
              <a:rPr lang="en-GB" dirty="0" smtClean="0"/>
              <a:t>What is this </a:t>
            </a:r>
            <a:r>
              <a:rPr lang="en-GB" b="1" dirty="0" smtClean="0"/>
              <a:t>throwing</a:t>
            </a:r>
            <a:r>
              <a:rPr lang="en-GB" dirty="0" smtClean="0"/>
              <a:t> business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the compiler doesn’t check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Autofit/>
          </a:bodyPr>
          <a:lstStyle/>
          <a:p>
            <a:r>
              <a:rPr lang="en-GB" dirty="0" smtClean="0"/>
              <a:t>All subclasses of </a:t>
            </a:r>
            <a:r>
              <a:rPr lang="en-GB" dirty="0" err="1" smtClean="0"/>
              <a:t>RuntimeException</a:t>
            </a:r>
            <a:r>
              <a:rPr lang="en-GB" dirty="0" smtClean="0"/>
              <a:t> are </a:t>
            </a:r>
            <a:r>
              <a:rPr lang="en-GB" b="1" dirty="0" smtClean="0"/>
              <a:t>Unchecked</a:t>
            </a:r>
            <a:r>
              <a:rPr lang="en-GB" dirty="0" smtClean="0"/>
              <a:t> exceptions</a:t>
            </a:r>
          </a:p>
          <a:p>
            <a:endParaRPr lang="en-GB" dirty="0" smtClean="0"/>
          </a:p>
          <a:p>
            <a:r>
              <a:rPr lang="en-GB" dirty="0" smtClean="0"/>
              <a:t>The compiler can’t guess what state the program is going to get into or what data it’ll get fed so it can’t check for runtime exceptions</a:t>
            </a:r>
          </a:p>
          <a:p>
            <a:endParaRPr lang="en-GB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the compiler doesn’t check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Runtime exceptions include</a:t>
            </a:r>
          </a:p>
          <a:p>
            <a:pPr lvl="1"/>
            <a:r>
              <a:rPr lang="en-GB" dirty="0" err="1" smtClean="0"/>
              <a:t>ClassCastException</a:t>
            </a:r>
            <a:endParaRPr lang="en-GB" dirty="0" smtClean="0"/>
          </a:p>
          <a:p>
            <a:pPr lvl="1"/>
            <a:r>
              <a:rPr lang="en-GB" dirty="0" err="1" smtClean="0"/>
              <a:t>IndexOutOfBoundsException</a:t>
            </a:r>
            <a:r>
              <a:rPr lang="en-GB" dirty="0" smtClean="0"/>
              <a:t>, </a:t>
            </a:r>
          </a:p>
          <a:p>
            <a:pPr lvl="1"/>
            <a:r>
              <a:rPr lang="en-GB" dirty="0" err="1" smtClean="0"/>
              <a:t>NegativeArraySizeException</a:t>
            </a:r>
            <a:endParaRPr lang="en-GB" dirty="0" smtClean="0"/>
          </a:p>
          <a:p>
            <a:pPr lvl="1"/>
            <a:r>
              <a:rPr lang="en-GB" dirty="0" err="1" smtClean="0"/>
              <a:t>NullPointerException</a:t>
            </a:r>
            <a:endParaRPr lang="en-GB" dirty="0" smtClean="0"/>
          </a:p>
          <a:p>
            <a:pPr lvl="1"/>
            <a:endParaRPr lang="en-GB" dirty="0" smtClean="0"/>
          </a:p>
          <a:p>
            <a:r>
              <a:rPr lang="en-GB" sz="2800" dirty="0" smtClean="0"/>
              <a:t>These are the exceptions you’ve probably seen. This is why you have never had to catch exceptions before</a:t>
            </a:r>
          </a:p>
          <a:p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Checked and Unchecked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Checked exceptions are likely to happen, and are out of your control, a broken drive, a network outage...</a:t>
            </a:r>
          </a:p>
          <a:p>
            <a:r>
              <a:rPr lang="en-GB" dirty="0" smtClean="0"/>
              <a:t>An Unchecked exception occurrence is your fault!</a:t>
            </a:r>
          </a:p>
          <a:p>
            <a:r>
              <a:rPr lang="en-GB" dirty="0" smtClean="0"/>
              <a:t>Perfect code should never throw an unchecked exception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Unchecked Exceptions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Unchecked exceptions are normally thrown due to:</a:t>
            </a:r>
          </a:p>
          <a:p>
            <a:pPr lvl="1"/>
            <a:r>
              <a:rPr lang="en-GB" dirty="0" smtClean="0"/>
              <a:t>Logic error in the code</a:t>
            </a:r>
          </a:p>
          <a:p>
            <a:pPr lvl="1"/>
            <a:r>
              <a:rPr lang="en-GB" dirty="0" err="1" smtClean="0"/>
              <a:t>Undefensive</a:t>
            </a:r>
            <a:r>
              <a:rPr lang="en-GB" dirty="0" smtClean="0"/>
              <a:t> programming – not making sure that your user has entered a number rather than a letter etc</a:t>
            </a:r>
          </a:p>
          <a:p>
            <a:pPr lvl="1"/>
            <a:r>
              <a:rPr lang="en-GB" dirty="0" smtClean="0"/>
              <a:t>Checking user input is sensible is called </a:t>
            </a:r>
            <a:r>
              <a:rPr lang="en-GB" b="1" dirty="0" smtClean="0"/>
              <a:t>sanitising inputs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happens?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When any exception is thrown</a:t>
            </a:r>
          </a:p>
          <a:p>
            <a:pPr lvl="1"/>
            <a:r>
              <a:rPr lang="en-GB" dirty="0" smtClean="0"/>
              <a:t>The throwing method terminates immediately</a:t>
            </a:r>
          </a:p>
          <a:p>
            <a:pPr lvl="1"/>
            <a:r>
              <a:rPr lang="en-GB" dirty="0" smtClean="0"/>
              <a:t>The program does not run the rest of the method body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So methods that should return a value don’t have to return anything if they throw an exception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4419600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Exceptions</a:t>
            </a:r>
          </a:p>
          <a:p>
            <a:r>
              <a:rPr lang="en-GB" dirty="0" smtClean="0"/>
              <a:t>An Example</a:t>
            </a:r>
          </a:p>
          <a:p>
            <a:r>
              <a:rPr lang="en-GB" dirty="0" smtClean="0"/>
              <a:t>The Throws keyword</a:t>
            </a:r>
          </a:p>
          <a:p>
            <a:r>
              <a:rPr lang="en-GB" dirty="0" smtClean="0"/>
              <a:t>Try and Catch</a:t>
            </a:r>
          </a:p>
          <a:p>
            <a:pPr lvl="1"/>
            <a:r>
              <a:rPr lang="en-GB" dirty="0" smtClean="0"/>
              <a:t>The flow</a:t>
            </a:r>
          </a:p>
          <a:p>
            <a:pPr lvl="1"/>
            <a:r>
              <a:rPr lang="en-GB" dirty="0" smtClean="0"/>
              <a:t>Multiple exceptions</a:t>
            </a:r>
          </a:p>
          <a:p>
            <a:pPr lvl="1"/>
            <a:r>
              <a:rPr lang="en-GB" dirty="0" smtClean="0"/>
              <a:t>Finally</a:t>
            </a:r>
          </a:p>
          <a:p>
            <a:r>
              <a:rPr lang="en-GB" dirty="0" smtClean="0"/>
              <a:t>How exceptions are thrown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600200"/>
            <a:ext cx="441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the complier checks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dirty="0" smtClean="0"/>
              <a:t>Handle or Defer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Recovery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dirty="0" smtClean="0"/>
              <a:t>Writing your own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Handling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are two ways to handle an exception</a:t>
            </a:r>
          </a:p>
          <a:p>
            <a:pPr lvl="1"/>
            <a:r>
              <a:rPr lang="en-GB" dirty="0" smtClean="0"/>
              <a:t>deal with it here and now with a try catch block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defer it, pass it to another method to fix</a:t>
            </a:r>
          </a:p>
          <a:p>
            <a:pPr lvl="2"/>
            <a:r>
              <a:rPr lang="en-GB" dirty="0" smtClean="0"/>
              <a:t>This means passing it on to the method </a:t>
            </a:r>
            <a:br>
              <a:rPr lang="en-GB" dirty="0" smtClean="0"/>
            </a:br>
            <a:r>
              <a:rPr lang="en-GB" dirty="0" smtClean="0"/>
              <a:t>that called your method</a:t>
            </a:r>
            <a:br>
              <a:rPr lang="en-GB" dirty="0" smtClean="0"/>
            </a:br>
            <a:r>
              <a:rPr lang="en-GB" dirty="0" smtClean="0"/>
              <a:t>that called the method</a:t>
            </a:r>
            <a:br>
              <a:rPr lang="en-GB" dirty="0" smtClean="0"/>
            </a:br>
            <a:r>
              <a:rPr lang="en-GB" dirty="0" smtClean="0"/>
              <a:t>that threw the exception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Defer 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24000"/>
          </a:xfrm>
        </p:spPr>
        <p:txBody>
          <a:bodyPr>
            <a:noAutofit/>
          </a:bodyPr>
          <a:lstStyle/>
          <a:p>
            <a:r>
              <a:rPr lang="en-GB" sz="2800" dirty="0" smtClean="0"/>
              <a:t>What if Your class doesn’t want to deal with it?</a:t>
            </a:r>
          </a:p>
          <a:p>
            <a:r>
              <a:rPr lang="en-GB" sz="2800" dirty="0" smtClean="0"/>
              <a:t>Defer it! Throw it on to the method that called yours</a:t>
            </a:r>
          </a:p>
          <a:p>
            <a:r>
              <a:rPr lang="en-GB" sz="2800" dirty="0" smtClean="0"/>
              <a:t>Again?</a:t>
            </a:r>
            <a:endParaRPr lang="en-GB" sz="2800" dirty="0"/>
          </a:p>
        </p:txBody>
      </p:sp>
      <p:sp>
        <p:nvSpPr>
          <p:cNvPr id="4" name="Rectangle 3"/>
          <p:cNvSpPr/>
          <p:nvPr/>
        </p:nvSpPr>
        <p:spPr>
          <a:xfrm>
            <a:off x="7315200" y="41910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Risky class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114800" y="4267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Your class</a:t>
            </a:r>
            <a:endParaRPr lang="en-GB" dirty="0"/>
          </a:p>
        </p:txBody>
      </p:sp>
      <p:cxnSp>
        <p:nvCxnSpPr>
          <p:cNvPr id="6" name="Straight Arrow Connector 5"/>
          <p:cNvCxnSpPr>
            <a:stCxn id="5" idx="3"/>
            <a:endCxn id="4" idx="1"/>
          </p:cNvCxnSpPr>
          <p:nvPr/>
        </p:nvCxnSpPr>
        <p:spPr>
          <a:xfrm flipV="1">
            <a:off x="5562600" y="4762500"/>
            <a:ext cx="1752600" cy="76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791200" y="49530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Calls risky method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791200" y="3581400"/>
            <a:ext cx="129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Throws an exception back</a:t>
            </a:r>
            <a:endParaRPr lang="en-GB" dirty="0"/>
          </a:p>
        </p:txBody>
      </p:sp>
      <p:sp>
        <p:nvSpPr>
          <p:cNvPr id="9" name="Curved Down Arrow 8"/>
          <p:cNvSpPr/>
          <p:nvPr/>
        </p:nvSpPr>
        <p:spPr>
          <a:xfrm flipH="1">
            <a:off x="4572000" y="3505200"/>
            <a:ext cx="3352800" cy="685800"/>
          </a:xfrm>
          <a:prstGeom prst="curvedDownArrow">
            <a:avLst>
              <a:gd name="adj1" fmla="val 41729"/>
              <a:gd name="adj2" fmla="val 147101"/>
              <a:gd name="adj3" fmla="val 430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15200" y="56388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Something goes wrong!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19200" y="4267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Class that called your class</a:t>
            </a:r>
            <a:endParaRPr lang="en-GB" dirty="0"/>
          </a:p>
        </p:txBody>
      </p:sp>
      <p:sp>
        <p:nvSpPr>
          <p:cNvPr id="13" name="Curved Down Arrow 12"/>
          <p:cNvSpPr/>
          <p:nvPr/>
        </p:nvSpPr>
        <p:spPr>
          <a:xfrm flipH="1">
            <a:off x="1447800" y="3505200"/>
            <a:ext cx="3352800" cy="685800"/>
          </a:xfrm>
          <a:prstGeom prst="curvedDownArrow">
            <a:avLst>
              <a:gd name="adj1" fmla="val 41729"/>
              <a:gd name="adj2" fmla="val 147101"/>
              <a:gd name="adj3" fmla="val 430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Curved Down Arrow 13"/>
          <p:cNvSpPr/>
          <p:nvPr/>
        </p:nvSpPr>
        <p:spPr>
          <a:xfrm flipH="1">
            <a:off x="-1676400" y="3581400"/>
            <a:ext cx="3352800" cy="685800"/>
          </a:xfrm>
          <a:prstGeom prst="curvedDownArrow">
            <a:avLst>
              <a:gd name="adj1" fmla="val 41729"/>
              <a:gd name="adj2" fmla="val 147101"/>
              <a:gd name="adj3" fmla="val 430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7" grpId="0"/>
      <p:bldP spid="8" grpId="0"/>
      <p:bldP spid="9" grpId="0" animBg="1"/>
      <p:bldP spid="10" grpId="0"/>
      <p:bldP spid="12" grpId="0" animBg="1"/>
      <p:bldP spid="13" grpId="0" animBg="1"/>
      <p:bldP spid="1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urved Down Arrow 3"/>
          <p:cNvSpPr/>
          <p:nvPr/>
        </p:nvSpPr>
        <p:spPr>
          <a:xfrm flipH="1">
            <a:off x="7467600" y="3581400"/>
            <a:ext cx="3352800" cy="685800"/>
          </a:xfrm>
          <a:prstGeom prst="curvedDownArrow">
            <a:avLst>
              <a:gd name="adj1" fmla="val 41729"/>
              <a:gd name="adj2" fmla="val 147101"/>
              <a:gd name="adj3" fmla="val 430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315200" y="4267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Class that called that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114800" y="4267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Class that called that</a:t>
            </a:r>
            <a:endParaRPr lang="en-GB" dirty="0"/>
          </a:p>
        </p:txBody>
      </p:sp>
      <p:sp>
        <p:nvSpPr>
          <p:cNvPr id="7" name="Curved Down Arrow 6"/>
          <p:cNvSpPr/>
          <p:nvPr/>
        </p:nvSpPr>
        <p:spPr>
          <a:xfrm flipH="1">
            <a:off x="4343400" y="3581400"/>
            <a:ext cx="3352800" cy="685800"/>
          </a:xfrm>
          <a:prstGeom prst="curvedDownArrow">
            <a:avLst>
              <a:gd name="adj1" fmla="val 41729"/>
              <a:gd name="adj2" fmla="val 147101"/>
              <a:gd name="adj3" fmla="val 430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4267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Class that called that</a:t>
            </a:r>
            <a:endParaRPr lang="en-GB" dirty="0"/>
          </a:p>
        </p:txBody>
      </p:sp>
      <p:sp>
        <p:nvSpPr>
          <p:cNvPr id="9" name="Curved Down Arrow 8"/>
          <p:cNvSpPr/>
          <p:nvPr/>
        </p:nvSpPr>
        <p:spPr>
          <a:xfrm flipH="1">
            <a:off x="1143000" y="3581400"/>
            <a:ext cx="3352800" cy="685800"/>
          </a:xfrm>
          <a:prstGeom prst="curvedDownArrow">
            <a:avLst>
              <a:gd name="adj1" fmla="val 41729"/>
              <a:gd name="adj2" fmla="val 147101"/>
              <a:gd name="adj3" fmla="val 430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 flipH="1">
            <a:off x="-1676400" y="3581400"/>
            <a:ext cx="3352800" cy="685800"/>
          </a:xfrm>
          <a:prstGeom prst="curvedDownArrow">
            <a:avLst>
              <a:gd name="adj1" fmla="val 41729"/>
              <a:gd name="adj2" fmla="val 147101"/>
              <a:gd name="adj3" fmla="val 430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  <p:bldP spid="10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rved Down Arrow 3"/>
          <p:cNvSpPr/>
          <p:nvPr/>
        </p:nvSpPr>
        <p:spPr>
          <a:xfrm flipH="1">
            <a:off x="7467600" y="3581400"/>
            <a:ext cx="3352800" cy="685800"/>
          </a:xfrm>
          <a:prstGeom prst="curvedDownArrow">
            <a:avLst>
              <a:gd name="adj1" fmla="val 41729"/>
              <a:gd name="adj2" fmla="val 147101"/>
              <a:gd name="adj3" fmla="val 430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315200" y="4267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Class that called that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114800" y="4267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Class containing main()</a:t>
            </a:r>
            <a:endParaRPr lang="en-GB" dirty="0"/>
          </a:p>
        </p:txBody>
      </p:sp>
      <p:sp>
        <p:nvSpPr>
          <p:cNvPr id="7" name="Curved Down Arrow 6"/>
          <p:cNvSpPr/>
          <p:nvPr/>
        </p:nvSpPr>
        <p:spPr>
          <a:xfrm flipH="1">
            <a:off x="4343400" y="3581400"/>
            <a:ext cx="3352800" cy="685800"/>
          </a:xfrm>
          <a:prstGeom prst="curvedDownArrow">
            <a:avLst>
              <a:gd name="adj1" fmla="val 41729"/>
              <a:gd name="adj2" fmla="val 147101"/>
              <a:gd name="adj3" fmla="val 430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Curved Down Arrow 8"/>
          <p:cNvSpPr/>
          <p:nvPr/>
        </p:nvSpPr>
        <p:spPr>
          <a:xfrm flipH="1">
            <a:off x="1143000" y="3581400"/>
            <a:ext cx="3352800" cy="685800"/>
          </a:xfrm>
          <a:prstGeom prst="curvedDownArrow">
            <a:avLst>
              <a:gd name="adj1" fmla="val 41729"/>
              <a:gd name="adj2" fmla="val 147101"/>
              <a:gd name="adj3" fmla="val 430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050" name="Picture 2" descr="C:\Users\Teresa\Pictures\Microsoft Clip Organizer\j0424236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191000"/>
            <a:ext cx="1749425" cy="1749425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990600" y="4343400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JVM</a:t>
            </a:r>
            <a:endParaRPr lang="en-GB" sz="5400" dirty="0"/>
          </a:p>
        </p:txBody>
      </p:sp>
      <p:pic>
        <p:nvPicPr>
          <p:cNvPr id="12" name="Picture 9" descr="C:\Users\Teresa\AppData\Local\Microsoft\Windows\Temporary Internet Files\Content.IE5\MFQVIIRA\MCDD00945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048000"/>
            <a:ext cx="3785857" cy="3468986"/>
          </a:xfrm>
          <a:prstGeom prst="rect">
            <a:avLst/>
          </a:prstGeom>
          <a:noFill/>
        </p:spPr>
      </p:pic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1524000"/>
          </a:xfrm>
        </p:spPr>
        <p:txBody>
          <a:bodyPr>
            <a:noAutofit/>
          </a:bodyPr>
          <a:lstStyle/>
          <a:p>
            <a:r>
              <a:rPr lang="en-GB" sz="2800" dirty="0" smtClean="0"/>
              <a:t>If you don’t catch your exception by the time it is thrown back to the JVM, your program will terminate</a:t>
            </a:r>
            <a:endParaRPr lang="en-GB" sz="280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  <p:bldP spid="1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Exceptions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An Exception is an object</a:t>
            </a:r>
          </a:p>
          <a:p>
            <a:endParaRPr lang="en-GB" dirty="0" smtClean="0"/>
          </a:p>
          <a:p>
            <a:r>
              <a:rPr lang="en-GB" dirty="0" smtClean="0"/>
              <a:t>The java tutorials say:</a:t>
            </a:r>
          </a:p>
          <a:p>
            <a:pPr lvl="1"/>
            <a:r>
              <a:rPr lang="en-GB" dirty="0" smtClean="0"/>
              <a:t>The term </a:t>
            </a:r>
            <a:r>
              <a:rPr lang="en-GB" i="1" dirty="0" smtClean="0"/>
              <a:t>exception</a:t>
            </a:r>
            <a:r>
              <a:rPr lang="en-GB" dirty="0" smtClean="0"/>
              <a:t> is shorthand for the phrase "exceptional event." </a:t>
            </a:r>
          </a:p>
          <a:p>
            <a:pPr lvl="1"/>
            <a:r>
              <a:rPr lang="en-GB" dirty="0" smtClean="0"/>
              <a:t>An </a:t>
            </a:r>
            <a:r>
              <a:rPr lang="en-GB" i="1" dirty="0" smtClean="0"/>
              <a:t>exception</a:t>
            </a:r>
            <a:r>
              <a:rPr lang="en-GB" dirty="0" smtClean="0"/>
              <a:t> is an event, which occurs during the execution of a program, that disrupts the normal flow of the program's instructions. </a:t>
            </a:r>
          </a:p>
          <a:p>
            <a:endParaRPr lang="en-GB" dirty="0" smtClean="0"/>
          </a:p>
          <a:p>
            <a:r>
              <a:rPr lang="en-GB" dirty="0" smtClean="0"/>
              <a:t>Methods in Java use Exceptions to tell calling code</a:t>
            </a:r>
          </a:p>
          <a:p>
            <a:pPr lvl="1"/>
            <a:r>
              <a:rPr lang="en-GB" dirty="0" smtClean="0"/>
              <a:t>“Something went wrong boss. I failed”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rved Down Arrow 3"/>
          <p:cNvSpPr/>
          <p:nvPr/>
        </p:nvSpPr>
        <p:spPr>
          <a:xfrm flipH="1">
            <a:off x="7467600" y="3581400"/>
            <a:ext cx="3352800" cy="685800"/>
          </a:xfrm>
          <a:prstGeom prst="curvedDownArrow">
            <a:avLst>
              <a:gd name="adj1" fmla="val 41729"/>
              <a:gd name="adj2" fmla="val 147101"/>
              <a:gd name="adj3" fmla="val 430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315200" y="4267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Method that called that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114800" y="4267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Method that called that</a:t>
            </a:r>
            <a:endParaRPr lang="en-GB" dirty="0"/>
          </a:p>
        </p:txBody>
      </p:sp>
      <p:sp>
        <p:nvSpPr>
          <p:cNvPr id="7" name="Curved Down Arrow 6"/>
          <p:cNvSpPr/>
          <p:nvPr/>
        </p:nvSpPr>
        <p:spPr>
          <a:xfrm flipH="1">
            <a:off x="4343400" y="3581400"/>
            <a:ext cx="3352800" cy="685800"/>
          </a:xfrm>
          <a:prstGeom prst="curvedDownArrow">
            <a:avLst>
              <a:gd name="adj1" fmla="val 41729"/>
              <a:gd name="adj2" fmla="val 147101"/>
              <a:gd name="adj3" fmla="val 430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4267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Method that called that</a:t>
            </a:r>
            <a:endParaRPr lang="en-GB" dirty="0"/>
          </a:p>
        </p:txBody>
      </p:sp>
      <p:sp>
        <p:nvSpPr>
          <p:cNvPr id="9" name="Curved Down Arrow 8"/>
          <p:cNvSpPr/>
          <p:nvPr/>
        </p:nvSpPr>
        <p:spPr>
          <a:xfrm flipH="1">
            <a:off x="1143000" y="3581400"/>
            <a:ext cx="3352800" cy="685800"/>
          </a:xfrm>
          <a:prstGeom prst="curvedDownArrow">
            <a:avLst>
              <a:gd name="adj1" fmla="val 41729"/>
              <a:gd name="adj2" fmla="val 147101"/>
              <a:gd name="adj3" fmla="val 430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 flipH="1">
            <a:off x="-1676400" y="3581400"/>
            <a:ext cx="3352800" cy="685800"/>
          </a:xfrm>
          <a:prstGeom prst="curvedDownArrow">
            <a:avLst>
              <a:gd name="adj1" fmla="val 41729"/>
              <a:gd name="adj2" fmla="val 147101"/>
              <a:gd name="adj3" fmla="val 430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1524000"/>
          </a:xfrm>
        </p:spPr>
        <p:txBody>
          <a:bodyPr>
            <a:noAutofit/>
          </a:bodyPr>
          <a:lstStyle/>
          <a:p>
            <a:r>
              <a:rPr lang="en-GB" sz="2800" dirty="0" smtClean="0"/>
              <a:t>An exception doesn’t need to be passed from class to class, it can be passed between methods in the same class</a:t>
            </a:r>
            <a:endParaRPr lang="en-GB" sz="280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Throwing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do I get a method to throw an exception that it has been thrown?</a:t>
            </a:r>
          </a:p>
          <a:p>
            <a:endParaRPr lang="en-GB" dirty="0" smtClean="0"/>
          </a:p>
          <a:p>
            <a:r>
              <a:rPr lang="en-GB" dirty="0" smtClean="0"/>
              <a:t>Simple, you mark that method with the throws declaration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00200" y="1295400"/>
            <a:ext cx="6781800" cy="2590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public Car{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public void go() throws 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NoFuelException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	if(fuel==0){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	throw new 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NoFuelException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();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	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600200" y="3886200"/>
            <a:ext cx="6781800" cy="2209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</a:rPr>
              <a:t>public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</a:rPr>
              <a:t> Person{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000" dirty="0" smtClean="0">
                <a:latin typeface="Consolas" pitchFamily="49" charset="0"/>
              </a:rPr>
              <a:t>	public void drive(Car c){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000" dirty="0" smtClean="0">
                <a:latin typeface="Consolas" pitchFamily="49" charset="0"/>
              </a:rPr>
              <a:t>		</a:t>
            </a:r>
            <a:r>
              <a:rPr lang="en-GB" sz="2000" dirty="0" err="1" smtClean="0">
                <a:latin typeface="Consolas" pitchFamily="49" charset="0"/>
              </a:rPr>
              <a:t>c.go</a:t>
            </a:r>
            <a:r>
              <a:rPr lang="en-GB" sz="2000" dirty="0" smtClean="0">
                <a:latin typeface="Consolas" pitchFamily="49" charset="0"/>
              </a:rPr>
              <a:t>()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000" dirty="0" smtClean="0">
                <a:latin typeface="Consolas" pitchFamily="49" charset="0"/>
              </a:rPr>
              <a:t>	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</a:rPr>
              <a:t>}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600200" y="3886200"/>
            <a:ext cx="6781800" cy="2209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</a:rPr>
              <a:t>public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</a:rPr>
              <a:t> Person throws </a:t>
            </a:r>
            <a:r>
              <a:rPr kumimoji="0" lang="en-GB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</a:rPr>
              <a:t>NoFuelException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</a:rPr>
              <a:t>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000" dirty="0" smtClean="0">
                <a:latin typeface="Consolas" pitchFamily="49" charset="0"/>
              </a:rPr>
              <a:t>	public void drive(Car c){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000" dirty="0" smtClean="0">
                <a:latin typeface="Consolas" pitchFamily="49" charset="0"/>
              </a:rPr>
              <a:t>		</a:t>
            </a:r>
            <a:r>
              <a:rPr lang="en-GB" sz="2000" dirty="0" err="1" smtClean="0">
                <a:latin typeface="Consolas" pitchFamily="49" charset="0"/>
              </a:rPr>
              <a:t>c.go</a:t>
            </a:r>
            <a:r>
              <a:rPr lang="en-GB" sz="2000" dirty="0" smtClean="0">
                <a:latin typeface="Consolas" pitchFamily="49" charset="0"/>
              </a:rPr>
              <a:t>()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000" dirty="0" smtClean="0">
                <a:latin typeface="Consolas" pitchFamily="49" charset="0"/>
              </a:rPr>
              <a:t>	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</a:rPr>
              <a:t>}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  <p:bldP spid="5" grpId="0" build="p" animBg="1"/>
      <p:bldP spid="6" grpId="0" uiExpand="1" build="p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Stack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It’s time to look at the stack</a:t>
            </a:r>
          </a:p>
          <a:p>
            <a:endParaRPr lang="en-GB" dirty="0" smtClean="0"/>
          </a:p>
          <a:p>
            <a:r>
              <a:rPr lang="en-GB" dirty="0" smtClean="0"/>
              <a:t>Now Eric talks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4419600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Exceptions</a:t>
            </a:r>
          </a:p>
          <a:p>
            <a:r>
              <a:rPr lang="en-GB" dirty="0" smtClean="0"/>
              <a:t>An Example</a:t>
            </a:r>
          </a:p>
          <a:p>
            <a:r>
              <a:rPr lang="en-GB" dirty="0" smtClean="0"/>
              <a:t>The Throws keyword</a:t>
            </a:r>
          </a:p>
          <a:p>
            <a:r>
              <a:rPr lang="en-GB" dirty="0" smtClean="0"/>
              <a:t>Try and Catch</a:t>
            </a:r>
          </a:p>
          <a:p>
            <a:pPr lvl="1"/>
            <a:r>
              <a:rPr lang="en-GB" dirty="0" smtClean="0"/>
              <a:t>The flow</a:t>
            </a:r>
          </a:p>
          <a:p>
            <a:pPr lvl="1"/>
            <a:r>
              <a:rPr lang="en-GB" dirty="0" smtClean="0"/>
              <a:t>Multiple exceptions</a:t>
            </a:r>
          </a:p>
          <a:p>
            <a:pPr lvl="1"/>
            <a:r>
              <a:rPr lang="en-GB" dirty="0" smtClean="0"/>
              <a:t>Finally</a:t>
            </a:r>
          </a:p>
          <a:p>
            <a:r>
              <a:rPr lang="en-GB" dirty="0" smtClean="0"/>
              <a:t>How exceptions are thrown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600200"/>
            <a:ext cx="441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the complier checks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dirty="0" smtClean="0"/>
              <a:t>Handle or Defer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Recovery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dirty="0" smtClean="0"/>
              <a:t>Writing your own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Recovering from an exception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 you have an exception thrown</a:t>
            </a:r>
          </a:p>
          <a:p>
            <a:r>
              <a:rPr lang="en-GB" dirty="0" smtClean="0"/>
              <a:t>You tell the user their file isn’t there</a:t>
            </a:r>
          </a:p>
          <a:p>
            <a:r>
              <a:rPr lang="en-GB" dirty="0" smtClean="0"/>
              <a:t>You have handled the error</a:t>
            </a:r>
          </a:p>
          <a:p>
            <a:r>
              <a:rPr lang="en-GB" dirty="0" smtClean="0"/>
              <a:t>What now?</a:t>
            </a:r>
          </a:p>
          <a:p>
            <a:endParaRPr lang="en-GB" dirty="0" smtClean="0"/>
          </a:p>
          <a:p>
            <a:r>
              <a:rPr lang="en-GB" dirty="0" smtClean="0"/>
              <a:t>Often you can use a loop to try the task again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Attempting </a:t>
            </a:r>
            <a:r>
              <a:rPr lang="en-US" dirty="0" smtClean="0"/>
              <a:t>a no fuel recovery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err="1" smtClean="0">
                <a:latin typeface="Consolas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nsolas" pitchFamily="49" charset="0"/>
                <a:cs typeface="Courier New" pitchFamily="49" charset="0"/>
              </a:rPr>
              <a:t> successful = false;</a:t>
            </a:r>
          </a:p>
          <a:p>
            <a:pPr>
              <a:buNone/>
            </a:pPr>
            <a:r>
              <a:rPr lang="en-US" dirty="0" err="1" smtClean="0">
                <a:latin typeface="Consolas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urier New" pitchFamily="49" charset="0"/>
              </a:rPr>
              <a:t> attempts = 0;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urier New" pitchFamily="49" charset="0"/>
              </a:rPr>
              <a:t>do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urier New" pitchFamily="49" charset="0"/>
              </a:rPr>
              <a:t>    try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urier New" pitchFamily="49" charset="0"/>
              </a:rPr>
              <a:t>        </a:t>
            </a:r>
            <a:r>
              <a:rPr lang="en-US" dirty="0" err="1" smtClean="0">
                <a:latin typeface="Consolas" pitchFamily="49" charset="0"/>
                <a:cs typeface="Courier New" pitchFamily="49" charset="0"/>
              </a:rPr>
              <a:t>person.drive</a:t>
            </a:r>
            <a:r>
              <a:rPr lang="en-US" dirty="0" smtClean="0">
                <a:latin typeface="Consolas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urier New" pitchFamily="49" charset="0"/>
              </a:rPr>
              <a:t>myCar</a:t>
            </a:r>
            <a:r>
              <a:rPr lang="en-US" dirty="0" smtClean="0">
                <a:latin typeface="Consolas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urier New" pitchFamily="49" charset="0"/>
              </a:rPr>
              <a:t>        successful = true;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urier New" pitchFamily="49" charset="0"/>
              </a:rPr>
              <a:t>    catch(</a:t>
            </a:r>
            <a:r>
              <a:rPr lang="en-US" dirty="0" err="1" smtClean="0">
                <a:latin typeface="Consolas" pitchFamily="49" charset="0"/>
                <a:cs typeface="Courier New" pitchFamily="49" charset="0"/>
              </a:rPr>
              <a:t>NoFuelException</a:t>
            </a:r>
            <a:r>
              <a:rPr lang="en-US" dirty="0" smtClean="0">
                <a:latin typeface="Consolas" pitchFamily="49" charset="0"/>
                <a:cs typeface="Courier New" pitchFamily="49" charset="0"/>
              </a:rPr>
              <a:t> e)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urier New" pitchFamily="49" charset="0"/>
              </a:rPr>
              <a:t>        </a:t>
            </a:r>
            <a:r>
              <a:rPr lang="en-US" dirty="0" err="1" smtClean="0">
                <a:latin typeface="Consolas" pitchFamily="49" charset="0"/>
                <a:cs typeface="Courier New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urier New" pitchFamily="49" charset="0"/>
              </a:rPr>
              <a:t>(“no fuel in the car!”);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urier New" pitchFamily="49" charset="0"/>
              </a:rPr>
              <a:t>        attempts++;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urier New" pitchFamily="49" charset="0"/>
              </a:rPr>
              <a:t>} while(!successful &amp;&amp; attempts &lt; MAX_ATTEMPTS);</a:t>
            </a:r>
          </a:p>
          <a:p>
            <a:pPr>
              <a:buNone/>
            </a:pPr>
            <a:endParaRPr lang="en-US" dirty="0" smtClean="0">
              <a:latin typeface="Consolas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urier New" pitchFamily="49" charset="0"/>
              </a:rPr>
              <a:t>if(!successful)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urier New" pitchFamily="49" charset="0"/>
              </a:rPr>
              <a:t>    </a:t>
            </a:r>
            <a:r>
              <a:rPr lang="en-US" i="1" dirty="0" smtClean="0">
                <a:latin typeface="Consolas" pitchFamily="49" charset="0"/>
                <a:cs typeface="Courier New" pitchFamily="49" charset="0"/>
              </a:rPr>
              <a:t>Report the problem and give up;</a:t>
            </a:r>
            <a:endParaRPr lang="en-US" dirty="0" smtClean="0">
              <a:latin typeface="Consolas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nsolas" pitchFamily="49" charset="0"/>
                <a:ea typeface="Times" pitchFamily="18" charset="0"/>
                <a:cs typeface="Times" pitchFamily="18" charset="0"/>
              </a:rPr>
              <a:t>}</a:t>
            </a:r>
            <a:r>
              <a:rPr lang="en-US" dirty="0" smtClean="0">
                <a:latin typeface="Consolas" pitchFamily="49" charset="0"/>
              </a:rPr>
              <a:t> 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4419600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Exceptions</a:t>
            </a:r>
          </a:p>
          <a:p>
            <a:r>
              <a:rPr lang="en-GB" dirty="0" smtClean="0"/>
              <a:t>An Example</a:t>
            </a:r>
          </a:p>
          <a:p>
            <a:r>
              <a:rPr lang="en-GB" dirty="0" smtClean="0"/>
              <a:t>The Throws keyword</a:t>
            </a:r>
          </a:p>
          <a:p>
            <a:r>
              <a:rPr lang="en-GB" dirty="0" smtClean="0"/>
              <a:t>Try and Catch</a:t>
            </a:r>
          </a:p>
          <a:p>
            <a:pPr lvl="1"/>
            <a:r>
              <a:rPr lang="en-GB" dirty="0" smtClean="0"/>
              <a:t>The flow</a:t>
            </a:r>
          </a:p>
          <a:p>
            <a:pPr lvl="1"/>
            <a:r>
              <a:rPr lang="en-GB" dirty="0" smtClean="0"/>
              <a:t>Multiple exceptions</a:t>
            </a:r>
          </a:p>
          <a:p>
            <a:pPr lvl="1"/>
            <a:r>
              <a:rPr lang="en-GB" dirty="0" smtClean="0"/>
              <a:t>Finally</a:t>
            </a:r>
          </a:p>
          <a:p>
            <a:r>
              <a:rPr lang="en-GB" dirty="0" smtClean="0"/>
              <a:t>How exceptions are thrown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600200"/>
            <a:ext cx="441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the complier checks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dirty="0" smtClean="0"/>
              <a:t>Handle or Defer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Recovery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dirty="0" smtClean="0"/>
              <a:t>Writing your own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Writing your own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will probably spend more time catching other people’s exception than writing and throwing your own</a:t>
            </a:r>
          </a:p>
          <a:p>
            <a:endParaRPr lang="en-GB" dirty="0" smtClean="0"/>
          </a:p>
          <a:p>
            <a:r>
              <a:rPr lang="en-GB" dirty="0" smtClean="0"/>
              <a:t>Subclass Exception for a checked exception</a:t>
            </a:r>
          </a:p>
          <a:p>
            <a:r>
              <a:rPr lang="en-GB" dirty="0" smtClean="0"/>
              <a:t>Subclass </a:t>
            </a:r>
            <a:r>
              <a:rPr lang="en-GB" dirty="0" err="1" smtClean="0"/>
              <a:t>RuntimeException</a:t>
            </a:r>
            <a:r>
              <a:rPr lang="en-GB" dirty="0" smtClean="0"/>
              <a:t> for an unchecked exception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4419600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Exceptions</a:t>
            </a:r>
          </a:p>
          <a:p>
            <a:r>
              <a:rPr lang="en-GB" dirty="0" smtClean="0"/>
              <a:t>An Example</a:t>
            </a:r>
          </a:p>
          <a:p>
            <a:r>
              <a:rPr lang="en-GB" dirty="0" smtClean="0"/>
              <a:t>The Throws keyword</a:t>
            </a:r>
          </a:p>
          <a:p>
            <a:r>
              <a:rPr lang="en-GB" dirty="0" smtClean="0"/>
              <a:t>Try and Catch</a:t>
            </a:r>
          </a:p>
          <a:p>
            <a:pPr lvl="1"/>
            <a:r>
              <a:rPr lang="en-GB" dirty="0" smtClean="0"/>
              <a:t>The flow</a:t>
            </a:r>
          </a:p>
          <a:p>
            <a:pPr lvl="1"/>
            <a:r>
              <a:rPr lang="en-GB" dirty="0" smtClean="0"/>
              <a:t>Multiple exceptions</a:t>
            </a:r>
          </a:p>
          <a:p>
            <a:pPr lvl="1"/>
            <a:r>
              <a:rPr lang="en-GB" dirty="0" smtClean="0"/>
              <a:t>Finally</a:t>
            </a:r>
          </a:p>
          <a:p>
            <a:r>
              <a:rPr lang="en-GB" dirty="0" smtClean="0"/>
              <a:t>How exceptions are thrown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600200"/>
            <a:ext cx="441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the complier checks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dirty="0" smtClean="0"/>
              <a:t>Handle or Defer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Recovery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dirty="0" smtClean="0"/>
              <a:t>Writing your own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When an error occurs in a method, the method creates an exception object and hands it off to the runtime system.</a:t>
            </a:r>
          </a:p>
          <a:p>
            <a:endParaRPr lang="en-GB" dirty="0" smtClean="0"/>
          </a:p>
          <a:p>
            <a:r>
              <a:rPr lang="en-GB" dirty="0" smtClean="0"/>
              <a:t>The exception object contains;</a:t>
            </a:r>
          </a:p>
          <a:p>
            <a:pPr lvl="1"/>
            <a:r>
              <a:rPr lang="en-GB" dirty="0" smtClean="0"/>
              <a:t> information about the error</a:t>
            </a:r>
          </a:p>
          <a:p>
            <a:pPr lvl="1"/>
            <a:r>
              <a:rPr lang="en-GB" dirty="0" smtClean="0"/>
              <a:t>Error type </a:t>
            </a:r>
          </a:p>
          <a:p>
            <a:pPr lvl="1"/>
            <a:r>
              <a:rPr lang="en-GB" dirty="0" smtClean="0"/>
              <a:t>state of the program when the error occurred. 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Creating an exception object and handing it to the runtime system is called </a:t>
            </a:r>
            <a:r>
              <a:rPr lang="en-GB" i="1" dirty="0" smtClean="0"/>
              <a:t>throwing an exception</a:t>
            </a:r>
            <a:r>
              <a:rPr lang="en-GB" dirty="0" smtClean="0"/>
              <a:t>. 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200400" y="64886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http://java.sun.com/docs/books/tutorial/essential/exceptions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could go wrong?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Trying to open a file on the computer that isn’t there</a:t>
            </a:r>
          </a:p>
          <a:p>
            <a:endParaRPr lang="en-GB" dirty="0" smtClean="0"/>
          </a:p>
          <a:p>
            <a:r>
              <a:rPr lang="en-GB" dirty="0" smtClean="0"/>
              <a:t>Trying to access more indexes than an array has</a:t>
            </a:r>
          </a:p>
          <a:p>
            <a:endParaRPr lang="en-GB" dirty="0" smtClean="0"/>
          </a:p>
          <a:p>
            <a:r>
              <a:rPr lang="en-GB" dirty="0" smtClean="0"/>
              <a:t>Trying to cast incompatible types</a:t>
            </a:r>
          </a:p>
          <a:p>
            <a:endParaRPr lang="en-GB" dirty="0" smtClean="0"/>
          </a:p>
          <a:p>
            <a:r>
              <a:rPr lang="en-GB" dirty="0" smtClean="0"/>
              <a:t>And many other situations....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4419600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Exceptions</a:t>
            </a:r>
          </a:p>
          <a:p>
            <a:r>
              <a:rPr lang="en-GB" dirty="0" smtClean="0"/>
              <a:t>An Example</a:t>
            </a:r>
          </a:p>
          <a:p>
            <a:r>
              <a:rPr lang="en-GB" dirty="0" smtClean="0"/>
              <a:t>The Throws keyword</a:t>
            </a:r>
          </a:p>
          <a:p>
            <a:r>
              <a:rPr lang="en-GB" dirty="0" smtClean="0"/>
              <a:t>Try and Catch</a:t>
            </a:r>
          </a:p>
          <a:p>
            <a:pPr lvl="1"/>
            <a:r>
              <a:rPr lang="en-GB" dirty="0" smtClean="0"/>
              <a:t>The flow</a:t>
            </a:r>
          </a:p>
          <a:p>
            <a:pPr lvl="1"/>
            <a:r>
              <a:rPr lang="en-GB" dirty="0" smtClean="0"/>
              <a:t>Multiple exceptions</a:t>
            </a:r>
          </a:p>
          <a:p>
            <a:pPr lvl="1"/>
            <a:r>
              <a:rPr lang="en-GB" dirty="0" smtClean="0"/>
              <a:t>Finally</a:t>
            </a:r>
          </a:p>
          <a:p>
            <a:r>
              <a:rPr lang="en-GB" dirty="0" smtClean="0"/>
              <a:t>How exceptions are thrown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600200"/>
            <a:ext cx="441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the complier checks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dirty="0" smtClean="0"/>
              <a:t>Handle or Defer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Recovery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dirty="0" smtClean="0"/>
              <a:t>Writing your own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From Java tutorials (look them up!)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readFile</a:t>
            </a:r>
            <a:r>
              <a:rPr lang="en-GB" dirty="0" smtClean="0"/>
              <a:t> (){ </a:t>
            </a:r>
          </a:p>
          <a:p>
            <a:pPr lvl="1"/>
            <a:r>
              <a:rPr lang="en-GB" b="1" i="1" dirty="0" smtClean="0"/>
              <a:t>open the file; </a:t>
            </a:r>
          </a:p>
          <a:p>
            <a:pPr lvl="1"/>
            <a:r>
              <a:rPr lang="en-GB" b="1" i="1" dirty="0" smtClean="0"/>
              <a:t>determine its size; </a:t>
            </a:r>
          </a:p>
          <a:p>
            <a:pPr lvl="1"/>
            <a:r>
              <a:rPr lang="en-GB" b="1" i="1" dirty="0" smtClean="0"/>
              <a:t>allocate that much memory; </a:t>
            </a:r>
          </a:p>
          <a:p>
            <a:pPr lvl="1"/>
            <a:r>
              <a:rPr lang="en-GB" b="1" i="1" dirty="0" smtClean="0"/>
              <a:t>read the file into memory; </a:t>
            </a:r>
          </a:p>
          <a:p>
            <a:pPr lvl="1"/>
            <a:r>
              <a:rPr lang="en-GB" b="1" i="1" dirty="0" smtClean="0"/>
              <a:t>close the file;</a:t>
            </a:r>
            <a:r>
              <a:rPr lang="en-GB" dirty="0" smtClean="0"/>
              <a:t> </a:t>
            </a:r>
          </a:p>
          <a:p>
            <a:pPr lvl="1">
              <a:buNone/>
            </a:pPr>
            <a:r>
              <a:rPr lang="en-GB" dirty="0" smtClean="0"/>
              <a:t>} 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295400" y="6488668"/>
            <a:ext cx="784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http://java.sun.com/docs/books/tutorial/essential/exceptions/advantages.html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1143</TotalTime>
  <Words>2093</Words>
  <Application>Microsoft Office PowerPoint</Application>
  <PresentationFormat>On-screen Show (4:3)</PresentationFormat>
  <Paragraphs>564</Paragraphs>
  <Slides>58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Office Theme</vt:lpstr>
      <vt:lpstr>Coming up</vt:lpstr>
      <vt:lpstr>Lecture 17 and 18</vt:lpstr>
      <vt:lpstr>Coming up</vt:lpstr>
      <vt:lpstr>ArrayIndexOutOfBoundsException</vt:lpstr>
      <vt:lpstr>Exceptions</vt:lpstr>
      <vt:lpstr>Slide 6</vt:lpstr>
      <vt:lpstr>What could go wrong?</vt:lpstr>
      <vt:lpstr>Coming up</vt:lpstr>
      <vt:lpstr>From Java tutorials (look them up!)</vt:lpstr>
      <vt:lpstr>But...</vt:lpstr>
      <vt:lpstr>Using if</vt:lpstr>
      <vt:lpstr>Error handling with if</vt:lpstr>
      <vt:lpstr>Error Handling with exceptions</vt:lpstr>
      <vt:lpstr>Slide 14</vt:lpstr>
      <vt:lpstr>Another pro for exceptions</vt:lpstr>
      <vt:lpstr>Slide 16</vt:lpstr>
      <vt:lpstr>Coming up</vt:lpstr>
      <vt:lpstr>Slide 18</vt:lpstr>
      <vt:lpstr>FileReader</vt:lpstr>
      <vt:lpstr>Slide 20</vt:lpstr>
      <vt:lpstr>Coming up</vt:lpstr>
      <vt:lpstr>Try and catch</vt:lpstr>
      <vt:lpstr>Try Catch Block</vt:lpstr>
      <vt:lpstr>Exceptions</vt:lpstr>
      <vt:lpstr>Slide 25</vt:lpstr>
      <vt:lpstr>Go with the flow</vt:lpstr>
      <vt:lpstr>Go with the flow</vt:lpstr>
      <vt:lpstr>Bigger Blocks</vt:lpstr>
      <vt:lpstr>Catching multiple Exceptions</vt:lpstr>
      <vt:lpstr>Where to catch</vt:lpstr>
      <vt:lpstr>Polymorphic</vt:lpstr>
      <vt:lpstr>Finally</vt:lpstr>
      <vt:lpstr>Slide 33</vt:lpstr>
      <vt:lpstr>Coming up</vt:lpstr>
      <vt:lpstr>A fictional system</vt:lpstr>
      <vt:lpstr>How it works</vt:lpstr>
      <vt:lpstr>Coming up</vt:lpstr>
      <vt:lpstr>The exception hierarchy</vt:lpstr>
      <vt:lpstr>What the compiler checks</vt:lpstr>
      <vt:lpstr>What the compiler doesn’t check</vt:lpstr>
      <vt:lpstr>What the compiler doesn’t check</vt:lpstr>
      <vt:lpstr>Checked and Unchecked</vt:lpstr>
      <vt:lpstr>Unchecked Exceptions</vt:lpstr>
      <vt:lpstr>What happens?</vt:lpstr>
      <vt:lpstr>Coming up</vt:lpstr>
      <vt:lpstr>Handling</vt:lpstr>
      <vt:lpstr>Defer it</vt:lpstr>
      <vt:lpstr>Slide 48</vt:lpstr>
      <vt:lpstr>Slide 49</vt:lpstr>
      <vt:lpstr>Slide 50</vt:lpstr>
      <vt:lpstr>Throwing</vt:lpstr>
      <vt:lpstr>The Stack</vt:lpstr>
      <vt:lpstr>Coming up</vt:lpstr>
      <vt:lpstr>Recovering from an exception</vt:lpstr>
      <vt:lpstr>Attempting a no fuel recovery</vt:lpstr>
      <vt:lpstr>Coming up</vt:lpstr>
      <vt:lpstr>Writing your own</vt:lpstr>
      <vt:lpstr>Coming up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Handling errors</dc:title>
  <dc:creator>Teresa</dc:creator>
  <cp:lastModifiedBy>Teresa Binks</cp:lastModifiedBy>
  <cp:revision>26</cp:revision>
  <dcterms:created xsi:type="dcterms:W3CDTF">2006-08-16T00:00:00Z</dcterms:created>
  <dcterms:modified xsi:type="dcterms:W3CDTF">2008-09-25T14:28:42Z</dcterms:modified>
</cp:coreProperties>
</file>