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7" r:id="rId2"/>
    <p:sldId id="256" r:id="rId3"/>
    <p:sldId id="259" r:id="rId4"/>
    <p:sldId id="260" r:id="rId5"/>
    <p:sldId id="288" r:id="rId6"/>
    <p:sldId id="261" r:id="rId7"/>
    <p:sldId id="262" r:id="rId8"/>
    <p:sldId id="263" r:id="rId9"/>
    <p:sldId id="264" r:id="rId10"/>
    <p:sldId id="289" r:id="rId11"/>
    <p:sldId id="265" r:id="rId12"/>
    <p:sldId id="290" r:id="rId13"/>
    <p:sldId id="266" r:id="rId14"/>
    <p:sldId id="267" r:id="rId15"/>
    <p:sldId id="268" r:id="rId16"/>
    <p:sldId id="291" r:id="rId17"/>
    <p:sldId id="258" r:id="rId18"/>
    <p:sldId id="269" r:id="rId19"/>
    <p:sldId id="270" r:id="rId20"/>
    <p:sldId id="271" r:id="rId21"/>
    <p:sldId id="293" r:id="rId22"/>
    <p:sldId id="272" r:id="rId23"/>
    <p:sldId id="273" r:id="rId24"/>
    <p:sldId id="274" r:id="rId25"/>
    <p:sldId id="275" r:id="rId26"/>
    <p:sldId id="276" r:id="rId27"/>
    <p:sldId id="278" r:id="rId28"/>
    <p:sldId id="277" r:id="rId29"/>
    <p:sldId id="279" r:id="rId30"/>
    <p:sldId id="282" r:id="rId31"/>
    <p:sldId id="280" r:id="rId32"/>
    <p:sldId id="294" r:id="rId33"/>
    <p:sldId id="283" r:id="rId34"/>
    <p:sldId id="284" r:id="rId35"/>
    <p:sldId id="295" r:id="rId36"/>
    <p:sldId id="296" r:id="rId37"/>
    <p:sldId id="286" r:id="rId38"/>
    <p:sldId id="28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62" autoAdjust="0"/>
    <p:restoredTop sz="92500" autoAdjust="0"/>
  </p:normalViewPr>
  <p:slideViewPr>
    <p:cSldViewPr>
      <p:cViewPr varScale="1">
        <p:scale>
          <a:sx n="66" d="100"/>
          <a:sy n="66" d="100"/>
        </p:scale>
        <p:origin x="-11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00A3D-0F32-4C59-8F54-C06A8E9AA9B9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241C7-F42D-4CCF-9178-EA07B7A8576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241C7-F42D-4CCF-9178-EA07B7A85760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2F03-C02D-4C4C-A118-74874F37C98E}" type="datetimeFigureOut">
              <a:rPr lang="en-US" smtClean="0"/>
              <a:pPr/>
              <a:t>9/9/2008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513A7-D600-4C63-9B8E-D3F84E18A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while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err="1" smtClean="0">
                <a:latin typeface="Consolas" pitchFamily="49" charset="0"/>
              </a:rPr>
              <a:t>int</a:t>
            </a:r>
            <a:r>
              <a:rPr lang="en-GB" sz="2400" dirty="0" smtClean="0">
                <a:latin typeface="Consolas" pitchFamily="49" charset="0"/>
              </a:rPr>
              <a:t> count = 1; </a:t>
            </a:r>
          </a:p>
          <a:p>
            <a:pPr>
              <a:buNone/>
            </a:pPr>
            <a:endParaRPr lang="en-GB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do { 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	</a:t>
            </a:r>
            <a:r>
              <a:rPr lang="en-GB" sz="2400" dirty="0" err="1" smtClean="0">
                <a:latin typeface="Consolas" pitchFamily="49" charset="0"/>
              </a:rPr>
              <a:t>System.out.println</a:t>
            </a:r>
            <a:r>
              <a:rPr lang="en-GB" sz="2400" dirty="0" smtClean="0">
                <a:latin typeface="Consolas" pitchFamily="49" charset="0"/>
              </a:rPr>
              <a:t>("Count is: " + count); 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	count++; 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while (count &lt;= 11); </a:t>
            </a:r>
            <a:endParaRPr lang="en-GB" sz="2400" dirty="0">
              <a:latin typeface="Consolas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43504" y="5429264"/>
            <a:ext cx="3143272" cy="9286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 runs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least once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Straight Arrow Connector 4"/>
          <p:cNvCxnSpPr>
            <a:stCxn id="4" idx="0"/>
          </p:cNvCxnSpPr>
          <p:nvPr/>
        </p:nvCxnSpPr>
        <p:spPr>
          <a:xfrm rot="16200000" flipV="1">
            <a:off x="4822033" y="3536157"/>
            <a:ext cx="1643074" cy="2143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7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loop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2686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for (initialization; termination; increment)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{ 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statement(s)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}</a:t>
            </a:r>
            <a:endParaRPr lang="en-GB" sz="2800" dirty="0">
              <a:latin typeface="Consolas" pitchFamily="49" charset="0"/>
            </a:endParaRP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Closer look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err="1" smtClean="0">
                <a:latin typeface="Consolas" pitchFamily="49" charset="0"/>
              </a:rPr>
              <a:t>int</a:t>
            </a:r>
            <a:r>
              <a:rPr lang="en-GB" sz="2800" dirty="0" smtClean="0">
                <a:latin typeface="Consolas" pitchFamily="49" charset="0"/>
              </a:rPr>
              <a:t>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GB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for (	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=1; 		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&lt;11;	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++		)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{ 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</a:t>
            </a:r>
            <a:r>
              <a:rPr lang="en-GB" sz="2800" dirty="0" err="1" smtClean="0">
                <a:latin typeface="Consolas" pitchFamily="49" charset="0"/>
              </a:rPr>
              <a:t>System.out.println</a:t>
            </a:r>
            <a:r>
              <a:rPr lang="en-GB" sz="2800" dirty="0" smtClean="0">
                <a:latin typeface="Consolas" pitchFamily="49" charset="0"/>
              </a:rPr>
              <a:t>(“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is “ +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);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What is the value of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when it leaves the loop?</a:t>
            </a:r>
            <a:endParaRPr lang="en-GB" sz="2800" dirty="0">
              <a:latin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5852" y="2285992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initialization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286248" y="2285992"/>
            <a:ext cx="1577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termination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86512" y="2285992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increment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Closer look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for ( </a:t>
            </a:r>
            <a:r>
              <a:rPr lang="en-GB" sz="2800" dirty="0" err="1" smtClean="0">
                <a:latin typeface="Consolas" pitchFamily="49" charset="0"/>
              </a:rPr>
              <a:t>int</a:t>
            </a:r>
            <a:r>
              <a:rPr lang="en-GB" sz="2800" dirty="0" smtClean="0">
                <a:latin typeface="Consolas" pitchFamily="49" charset="0"/>
              </a:rPr>
              <a:t>	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=1; 		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&lt;11;	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++		)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{ 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</a:t>
            </a:r>
            <a:r>
              <a:rPr lang="en-GB" sz="2800" dirty="0" err="1" smtClean="0">
                <a:latin typeface="Consolas" pitchFamily="49" charset="0"/>
              </a:rPr>
              <a:t>System.out.println</a:t>
            </a:r>
            <a:r>
              <a:rPr lang="en-GB" sz="2800" dirty="0" smtClean="0">
                <a:latin typeface="Consolas" pitchFamily="49" charset="0"/>
              </a:rPr>
              <a:t>(“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is “ +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);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GB" sz="2800" dirty="0" err="1" smtClean="0">
                <a:latin typeface="Consolas" pitchFamily="49" charset="0"/>
              </a:rPr>
              <a:t>System.out.println</a:t>
            </a:r>
            <a:r>
              <a:rPr lang="en-GB" sz="2800" dirty="0" smtClean="0">
                <a:latin typeface="Consolas" pitchFamily="49" charset="0"/>
              </a:rPr>
              <a:t>(“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is now “ =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GB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800" dirty="0" smtClean="0">
                <a:latin typeface="+mj-lt"/>
              </a:rPr>
              <a:t>You can also declare </a:t>
            </a:r>
            <a:r>
              <a:rPr lang="en-GB" sz="2800" dirty="0" err="1" smtClean="0">
                <a:latin typeface="Consolas" pitchFamily="49" charset="0"/>
              </a:rPr>
              <a:t>int</a:t>
            </a:r>
            <a:r>
              <a:rPr lang="en-GB" sz="2800" dirty="0" smtClean="0">
                <a:latin typeface="Consolas" pitchFamily="49" charset="0"/>
              </a:rPr>
              <a:t> </a:t>
            </a:r>
            <a:r>
              <a:rPr lang="en-GB" sz="2800" dirty="0" err="1" smtClean="0">
                <a:latin typeface="Consolas" pitchFamily="49" charset="0"/>
              </a:rPr>
              <a:t>i</a:t>
            </a:r>
            <a:r>
              <a:rPr lang="en-GB" sz="2800" dirty="0" smtClean="0">
                <a:latin typeface="Consolas" pitchFamily="49" charset="0"/>
              </a:rPr>
              <a:t> </a:t>
            </a:r>
            <a:r>
              <a:rPr lang="en-GB" sz="2800" b="1" dirty="0" smtClean="0">
                <a:latin typeface="+mj-lt"/>
              </a:rPr>
              <a:t>in</a:t>
            </a:r>
            <a:r>
              <a:rPr lang="en-GB" sz="2800" dirty="0" smtClean="0">
                <a:latin typeface="+mj-lt"/>
              </a:rPr>
              <a:t> the for loop</a:t>
            </a:r>
          </a:p>
          <a:p>
            <a:pPr>
              <a:buNone/>
            </a:pPr>
            <a:endParaRPr lang="en-GB" sz="2800" dirty="0" smtClean="0">
              <a:latin typeface="+mj-lt"/>
            </a:endParaRPr>
          </a:p>
          <a:p>
            <a:pPr>
              <a:buNone/>
            </a:pPr>
            <a:r>
              <a:rPr lang="en-GB" sz="2800" dirty="0" smtClean="0">
                <a:latin typeface="+mj-lt"/>
              </a:rPr>
              <a:t>If you do this, you will not be able to access </a:t>
            </a:r>
            <a:r>
              <a:rPr lang="en-GB" sz="2800" dirty="0" err="1" smtClean="0">
                <a:latin typeface="+mj-lt"/>
              </a:rPr>
              <a:t>i</a:t>
            </a:r>
            <a:r>
              <a:rPr lang="en-GB" sz="2800" dirty="0" smtClean="0">
                <a:latin typeface="+mj-lt"/>
              </a:rPr>
              <a:t> outside of the loop. We come on to this when we cover scope.</a:t>
            </a:r>
            <a:endParaRPr lang="en-GB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1538" y="1785926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initialization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286248" y="1785926"/>
            <a:ext cx="1577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termination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86512" y="178592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increment</a:t>
            </a:r>
            <a:endParaRPr lang="en-GB" dirty="0"/>
          </a:p>
        </p:txBody>
      </p:sp>
      <p:sp>
        <p:nvSpPr>
          <p:cNvPr id="8" name="Multiply 7"/>
          <p:cNvSpPr/>
          <p:nvPr/>
        </p:nvSpPr>
        <p:spPr>
          <a:xfrm>
            <a:off x="7215206" y="3786190"/>
            <a:ext cx="714380" cy="71438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250" autoRev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4" dur="250" autoRev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Sometimes we want to group things together</a:t>
            </a:r>
          </a:p>
          <a:p>
            <a:pPr lvl="2"/>
            <a:r>
              <a:rPr lang="en-GB" dirty="0" smtClean="0"/>
              <a:t>“things” being objects and primitives</a:t>
            </a:r>
          </a:p>
          <a:p>
            <a:endParaRPr lang="en-GB" dirty="0"/>
          </a:p>
          <a:p>
            <a:r>
              <a:rPr lang="en-GB" dirty="0" smtClean="0"/>
              <a:t>The most fundamental collection is an Array</a:t>
            </a:r>
          </a:p>
          <a:p>
            <a:endParaRPr lang="en-GB" dirty="0"/>
          </a:p>
          <a:p>
            <a:r>
              <a:rPr lang="en-GB" dirty="0" smtClean="0"/>
              <a:t>If a variable is a cup.....</a:t>
            </a:r>
            <a:endParaRPr lang="en-GB" dirty="0"/>
          </a:p>
          <a:p>
            <a:pPr>
              <a:buNone/>
            </a:pPr>
            <a:r>
              <a:rPr lang="en-GB" dirty="0" smtClean="0"/>
              <a:t>					an array is a shelf of cups</a:t>
            </a: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  <p:grpSp>
        <p:nvGrpSpPr>
          <p:cNvPr id="6" name="Group 7"/>
          <p:cNvGrpSpPr/>
          <p:nvPr/>
        </p:nvGrpSpPr>
        <p:grpSpPr>
          <a:xfrm>
            <a:off x="1000100" y="5500702"/>
            <a:ext cx="642941" cy="731618"/>
            <a:chOff x="5786446" y="3643314"/>
            <a:chExt cx="1714512" cy="1949265"/>
          </a:xfrm>
        </p:grpSpPr>
        <p:sp>
          <p:nvSpPr>
            <p:cNvPr id="8" name="Trapezoid 7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642910" y="6286520"/>
            <a:ext cx="74295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4" name="Group 7"/>
          <p:cNvGrpSpPr/>
          <p:nvPr/>
        </p:nvGrpSpPr>
        <p:grpSpPr>
          <a:xfrm>
            <a:off x="1857356" y="5500702"/>
            <a:ext cx="642941" cy="731618"/>
            <a:chOff x="5786446" y="3643314"/>
            <a:chExt cx="1714512" cy="1949265"/>
          </a:xfrm>
        </p:grpSpPr>
        <p:sp>
          <p:nvSpPr>
            <p:cNvPr id="15" name="Trapezoid 1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7"/>
          <p:cNvGrpSpPr/>
          <p:nvPr/>
        </p:nvGrpSpPr>
        <p:grpSpPr>
          <a:xfrm>
            <a:off x="2643174" y="5500702"/>
            <a:ext cx="642941" cy="731618"/>
            <a:chOff x="5786446" y="3643314"/>
            <a:chExt cx="1714512" cy="1949265"/>
          </a:xfrm>
        </p:grpSpPr>
        <p:sp>
          <p:nvSpPr>
            <p:cNvPr id="20" name="Trapezoid 19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7"/>
          <p:cNvGrpSpPr/>
          <p:nvPr/>
        </p:nvGrpSpPr>
        <p:grpSpPr>
          <a:xfrm>
            <a:off x="3428992" y="5500702"/>
            <a:ext cx="642941" cy="731618"/>
            <a:chOff x="5786446" y="3643314"/>
            <a:chExt cx="1714512" cy="1949265"/>
          </a:xfrm>
        </p:grpSpPr>
        <p:sp>
          <p:nvSpPr>
            <p:cNvPr id="25" name="Trapezoid 2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7"/>
          <p:cNvGrpSpPr/>
          <p:nvPr/>
        </p:nvGrpSpPr>
        <p:grpSpPr>
          <a:xfrm>
            <a:off x="4143372" y="5500702"/>
            <a:ext cx="642941" cy="731618"/>
            <a:chOff x="5786446" y="3643314"/>
            <a:chExt cx="1714512" cy="1949265"/>
          </a:xfrm>
        </p:grpSpPr>
        <p:sp>
          <p:nvSpPr>
            <p:cNvPr id="30" name="Trapezoid 29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7"/>
          <p:cNvGrpSpPr/>
          <p:nvPr/>
        </p:nvGrpSpPr>
        <p:grpSpPr>
          <a:xfrm>
            <a:off x="4857752" y="5500702"/>
            <a:ext cx="642941" cy="731618"/>
            <a:chOff x="5786446" y="3643314"/>
            <a:chExt cx="1714512" cy="1949265"/>
          </a:xfrm>
        </p:grpSpPr>
        <p:sp>
          <p:nvSpPr>
            <p:cNvPr id="35" name="Trapezoid 3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oup 7"/>
          <p:cNvGrpSpPr/>
          <p:nvPr/>
        </p:nvGrpSpPr>
        <p:grpSpPr>
          <a:xfrm>
            <a:off x="5572132" y="5500702"/>
            <a:ext cx="642941" cy="731618"/>
            <a:chOff x="5786446" y="3643314"/>
            <a:chExt cx="1714512" cy="1949265"/>
          </a:xfrm>
        </p:grpSpPr>
        <p:sp>
          <p:nvSpPr>
            <p:cNvPr id="40" name="Trapezoid 39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oup 7"/>
          <p:cNvGrpSpPr/>
          <p:nvPr/>
        </p:nvGrpSpPr>
        <p:grpSpPr>
          <a:xfrm>
            <a:off x="6286512" y="5500702"/>
            <a:ext cx="642941" cy="731618"/>
            <a:chOff x="5786446" y="3643314"/>
            <a:chExt cx="1714512" cy="1949265"/>
          </a:xfrm>
        </p:grpSpPr>
        <p:sp>
          <p:nvSpPr>
            <p:cNvPr id="45" name="Trapezoid 4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" name="Group 7"/>
          <p:cNvGrpSpPr/>
          <p:nvPr/>
        </p:nvGrpSpPr>
        <p:grpSpPr>
          <a:xfrm>
            <a:off x="7000892" y="5500702"/>
            <a:ext cx="642941" cy="731618"/>
            <a:chOff x="5786446" y="3643314"/>
            <a:chExt cx="1714512" cy="1949265"/>
          </a:xfrm>
        </p:grpSpPr>
        <p:sp>
          <p:nvSpPr>
            <p:cNvPr id="50" name="Trapezoid 49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85720" y="5072074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[</a:t>
            </a:r>
            <a:endParaRPr lang="en-GB" sz="9600" dirty="0"/>
          </a:p>
        </p:txBody>
      </p:sp>
      <p:sp>
        <p:nvSpPr>
          <p:cNvPr id="55" name="TextBox 54"/>
          <p:cNvSpPr txBox="1"/>
          <p:nvPr/>
        </p:nvSpPr>
        <p:spPr>
          <a:xfrm>
            <a:off x="7929586" y="5074050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]</a:t>
            </a:r>
            <a:endParaRPr lang="en-GB" sz="9600" dirty="0"/>
          </a:p>
        </p:txBody>
      </p:sp>
      <p:sp>
        <p:nvSpPr>
          <p:cNvPr id="56" name="Rectangle 55"/>
          <p:cNvSpPr/>
          <p:nvPr/>
        </p:nvSpPr>
        <p:spPr>
          <a:xfrm>
            <a:off x="1987353" y="6299399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1097296" y="6309022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2747413" y="629614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3558989" y="629614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4253447" y="629614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4967827" y="629614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62" name="Rectangle 61"/>
          <p:cNvSpPr/>
          <p:nvPr/>
        </p:nvSpPr>
        <p:spPr>
          <a:xfrm>
            <a:off x="5702129" y="6309022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63" name="Rectangle 62"/>
          <p:cNvSpPr/>
          <p:nvPr/>
        </p:nvSpPr>
        <p:spPr>
          <a:xfrm>
            <a:off x="6416509" y="629614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4" name="Rectangle 63"/>
          <p:cNvSpPr/>
          <p:nvPr/>
        </p:nvSpPr>
        <p:spPr>
          <a:xfrm>
            <a:off x="7130889" y="6299399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3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9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1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Details of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Arrays are objects</a:t>
            </a:r>
          </a:p>
          <a:p>
            <a:r>
              <a:rPr lang="en-GB" dirty="0" smtClean="0"/>
              <a:t>They have their own special syntax</a:t>
            </a:r>
          </a:p>
          <a:p>
            <a:endParaRPr lang="en-GB" dirty="0" smtClean="0"/>
          </a:p>
          <a:p>
            <a:r>
              <a:rPr lang="en-GB" dirty="0" smtClean="0"/>
              <a:t>To </a:t>
            </a:r>
            <a:r>
              <a:rPr lang="en-GB" b="1" dirty="0" smtClean="0"/>
              <a:t>declare</a:t>
            </a:r>
            <a:r>
              <a:rPr lang="en-GB" dirty="0" smtClean="0"/>
              <a:t> an Array:</a:t>
            </a:r>
          </a:p>
          <a:p>
            <a:endParaRPr lang="en-GB" dirty="0" smtClean="0"/>
          </a:p>
          <a:p>
            <a:pPr lvl="1"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[] </a:t>
            </a:r>
            <a:r>
              <a:rPr lang="en-GB" dirty="0" err="1" smtClean="0">
                <a:latin typeface="Consolas" pitchFamily="49" charset="0"/>
              </a:rPr>
              <a:t>numberStore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 lvl="1">
              <a:buNone/>
            </a:pPr>
            <a:endParaRPr lang="en-GB" sz="1600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+mj-lt"/>
              </a:rPr>
              <a:t>or</a:t>
            </a:r>
          </a:p>
          <a:p>
            <a:pPr lvl="1">
              <a:buNone/>
            </a:pPr>
            <a:endParaRPr lang="en-GB" sz="1600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numberStore</a:t>
            </a:r>
            <a:r>
              <a:rPr lang="en-GB" dirty="0" smtClean="0">
                <a:latin typeface="Consolas" pitchFamily="49" charset="0"/>
              </a:rPr>
              <a:t>[];</a:t>
            </a:r>
          </a:p>
          <a:p>
            <a:pPr lvl="1">
              <a:buNone/>
            </a:pPr>
            <a:endParaRPr lang="en-GB" dirty="0">
              <a:latin typeface="Consolas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29256" y="4214818"/>
            <a:ext cx="3286116" cy="17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Both are valid and do the same thing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Details of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b="1" dirty="0" smtClean="0"/>
              <a:t>instantiate </a:t>
            </a:r>
            <a:r>
              <a:rPr lang="en-GB" dirty="0" smtClean="0"/>
              <a:t>an Array:</a:t>
            </a:r>
          </a:p>
          <a:p>
            <a:endParaRPr lang="en-GB" dirty="0" smtClean="0"/>
          </a:p>
          <a:p>
            <a:pPr lvl="1">
              <a:buNone/>
            </a:pPr>
            <a:r>
              <a:rPr lang="en-GB" dirty="0" err="1" smtClean="0">
                <a:latin typeface="Consolas" pitchFamily="49" charset="0"/>
              </a:rPr>
              <a:t>numberStore</a:t>
            </a:r>
            <a:r>
              <a:rPr lang="en-GB" dirty="0" smtClean="0">
                <a:latin typeface="Consolas" pitchFamily="49" charset="0"/>
              </a:rPr>
              <a:t> = new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[10];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6314" y="4357694"/>
            <a:ext cx="4000528" cy="16430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This is the length you want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your array to be i.e. the number of indexes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5607851" y="3178967"/>
            <a:ext cx="1143008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7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Going loopy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Hang on....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GB" dirty="0" err="1" smtClean="0">
                <a:latin typeface="Consolas" pitchFamily="49" charset="0"/>
              </a:rPr>
              <a:t>numberStore</a:t>
            </a:r>
            <a:r>
              <a:rPr lang="en-GB" dirty="0" smtClean="0">
                <a:latin typeface="Consolas" pitchFamily="49" charset="0"/>
              </a:rPr>
              <a:t> = new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[];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Doesn’t there have to be () – we’re saying new, we’re calling the constructor...?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Nope, not for an array, it’s a special case.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An index is the position in the array.</a:t>
            </a:r>
          </a:p>
          <a:p>
            <a:pPr>
              <a:buNone/>
            </a:pPr>
            <a:r>
              <a:rPr lang="en-GB" dirty="0" smtClean="0"/>
              <a:t>Java arrays start at 0</a:t>
            </a:r>
            <a:endParaRPr lang="en-GB" dirty="0"/>
          </a:p>
        </p:txBody>
      </p:sp>
      <p:grpSp>
        <p:nvGrpSpPr>
          <p:cNvPr id="4" name="Group 7"/>
          <p:cNvGrpSpPr/>
          <p:nvPr/>
        </p:nvGrpSpPr>
        <p:grpSpPr>
          <a:xfrm>
            <a:off x="1214414" y="2143116"/>
            <a:ext cx="642941" cy="731618"/>
            <a:chOff x="5786446" y="3643314"/>
            <a:chExt cx="1714512" cy="1949265"/>
          </a:xfrm>
        </p:grpSpPr>
        <p:sp>
          <p:nvSpPr>
            <p:cNvPr id="5" name="Trapezoid 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857224" y="2928934"/>
            <a:ext cx="74295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7"/>
          <p:cNvGrpSpPr/>
          <p:nvPr/>
        </p:nvGrpSpPr>
        <p:grpSpPr>
          <a:xfrm>
            <a:off x="2071670" y="2143116"/>
            <a:ext cx="642941" cy="731618"/>
            <a:chOff x="5786446" y="3643314"/>
            <a:chExt cx="1714512" cy="1949265"/>
          </a:xfrm>
        </p:grpSpPr>
        <p:sp>
          <p:nvSpPr>
            <p:cNvPr id="11" name="Trapezoid 1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7"/>
          <p:cNvGrpSpPr/>
          <p:nvPr/>
        </p:nvGrpSpPr>
        <p:grpSpPr>
          <a:xfrm>
            <a:off x="2857488" y="2143116"/>
            <a:ext cx="642941" cy="731618"/>
            <a:chOff x="5786446" y="3643314"/>
            <a:chExt cx="1714512" cy="1949265"/>
          </a:xfrm>
        </p:grpSpPr>
        <p:sp>
          <p:nvSpPr>
            <p:cNvPr id="16" name="Trapezoid 1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7"/>
          <p:cNvGrpSpPr/>
          <p:nvPr/>
        </p:nvGrpSpPr>
        <p:grpSpPr>
          <a:xfrm>
            <a:off x="3643306" y="2143116"/>
            <a:ext cx="642941" cy="731618"/>
            <a:chOff x="5786446" y="3643314"/>
            <a:chExt cx="1714512" cy="1949265"/>
          </a:xfrm>
        </p:grpSpPr>
        <p:sp>
          <p:nvSpPr>
            <p:cNvPr id="21" name="Trapezoid 2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7"/>
          <p:cNvGrpSpPr/>
          <p:nvPr/>
        </p:nvGrpSpPr>
        <p:grpSpPr>
          <a:xfrm>
            <a:off x="4357686" y="2143116"/>
            <a:ext cx="642941" cy="731618"/>
            <a:chOff x="5786446" y="3643314"/>
            <a:chExt cx="1714512" cy="1949265"/>
          </a:xfrm>
        </p:grpSpPr>
        <p:sp>
          <p:nvSpPr>
            <p:cNvPr id="26" name="Trapezoid 2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7"/>
          <p:cNvGrpSpPr/>
          <p:nvPr/>
        </p:nvGrpSpPr>
        <p:grpSpPr>
          <a:xfrm>
            <a:off x="5072066" y="2143116"/>
            <a:ext cx="642941" cy="731618"/>
            <a:chOff x="5786446" y="3643314"/>
            <a:chExt cx="1714512" cy="1949265"/>
          </a:xfrm>
        </p:grpSpPr>
        <p:sp>
          <p:nvSpPr>
            <p:cNvPr id="31" name="Trapezoid 3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7"/>
          <p:cNvGrpSpPr/>
          <p:nvPr/>
        </p:nvGrpSpPr>
        <p:grpSpPr>
          <a:xfrm>
            <a:off x="5786446" y="2143116"/>
            <a:ext cx="642941" cy="731618"/>
            <a:chOff x="5786446" y="3643314"/>
            <a:chExt cx="1714512" cy="1949265"/>
          </a:xfrm>
        </p:grpSpPr>
        <p:sp>
          <p:nvSpPr>
            <p:cNvPr id="36" name="Trapezoid 3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7"/>
          <p:cNvGrpSpPr/>
          <p:nvPr/>
        </p:nvGrpSpPr>
        <p:grpSpPr>
          <a:xfrm>
            <a:off x="6500826" y="2143116"/>
            <a:ext cx="642941" cy="731618"/>
            <a:chOff x="5786446" y="3643314"/>
            <a:chExt cx="1714512" cy="1949265"/>
          </a:xfrm>
        </p:grpSpPr>
        <p:sp>
          <p:nvSpPr>
            <p:cNvPr id="41" name="Trapezoid 4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7"/>
          <p:cNvGrpSpPr/>
          <p:nvPr/>
        </p:nvGrpSpPr>
        <p:grpSpPr>
          <a:xfrm>
            <a:off x="7215206" y="2143116"/>
            <a:ext cx="642941" cy="731618"/>
            <a:chOff x="5786446" y="3643314"/>
            <a:chExt cx="1714512" cy="1949265"/>
          </a:xfrm>
        </p:grpSpPr>
        <p:sp>
          <p:nvSpPr>
            <p:cNvPr id="46" name="Trapezoid 4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00034" y="1714488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[</a:t>
            </a:r>
            <a:endParaRPr lang="en-GB" sz="9600" dirty="0"/>
          </a:p>
        </p:txBody>
      </p:sp>
      <p:sp>
        <p:nvSpPr>
          <p:cNvPr id="51" name="TextBox 50"/>
          <p:cNvSpPr txBox="1"/>
          <p:nvPr/>
        </p:nvSpPr>
        <p:spPr>
          <a:xfrm>
            <a:off x="8143900" y="1716464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]</a:t>
            </a:r>
            <a:endParaRPr lang="en-GB" sz="9600" dirty="0"/>
          </a:p>
        </p:txBody>
      </p:sp>
      <p:sp>
        <p:nvSpPr>
          <p:cNvPr id="52" name="Rectangle 51"/>
          <p:cNvSpPr/>
          <p:nvPr/>
        </p:nvSpPr>
        <p:spPr>
          <a:xfrm>
            <a:off x="2201667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311610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2961727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377330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446776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518214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5916443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663082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7345203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pic>
        <p:nvPicPr>
          <p:cNvPr id="61" name="Picture 60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5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 animBg="1"/>
      <p:bldP spid="53" grpId="0" animBg="1"/>
      <p:bldP spid="53" grpId="1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Length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The length is the number of indexes</a:t>
            </a:r>
          </a:p>
          <a:p>
            <a:pPr>
              <a:buNone/>
            </a:pPr>
            <a:r>
              <a:rPr lang="en-GB" dirty="0" smtClean="0"/>
              <a:t>Here the length is 9</a:t>
            </a:r>
            <a:endParaRPr lang="en-GB" dirty="0"/>
          </a:p>
        </p:txBody>
      </p:sp>
      <p:grpSp>
        <p:nvGrpSpPr>
          <p:cNvPr id="4" name="Group 7"/>
          <p:cNvGrpSpPr/>
          <p:nvPr/>
        </p:nvGrpSpPr>
        <p:grpSpPr>
          <a:xfrm>
            <a:off x="1214414" y="2143116"/>
            <a:ext cx="642941" cy="731618"/>
            <a:chOff x="5786446" y="3643314"/>
            <a:chExt cx="1714512" cy="1949265"/>
          </a:xfrm>
        </p:grpSpPr>
        <p:sp>
          <p:nvSpPr>
            <p:cNvPr id="5" name="Trapezoid 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857224" y="2928934"/>
            <a:ext cx="74295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7"/>
          <p:cNvGrpSpPr/>
          <p:nvPr/>
        </p:nvGrpSpPr>
        <p:grpSpPr>
          <a:xfrm>
            <a:off x="2071670" y="2143116"/>
            <a:ext cx="642941" cy="731618"/>
            <a:chOff x="5786446" y="3643314"/>
            <a:chExt cx="1714512" cy="1949265"/>
          </a:xfrm>
        </p:grpSpPr>
        <p:sp>
          <p:nvSpPr>
            <p:cNvPr id="11" name="Trapezoid 1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7"/>
          <p:cNvGrpSpPr/>
          <p:nvPr/>
        </p:nvGrpSpPr>
        <p:grpSpPr>
          <a:xfrm>
            <a:off x="2857488" y="2143116"/>
            <a:ext cx="642941" cy="731618"/>
            <a:chOff x="5786446" y="3643314"/>
            <a:chExt cx="1714512" cy="1949265"/>
          </a:xfrm>
        </p:grpSpPr>
        <p:sp>
          <p:nvSpPr>
            <p:cNvPr id="16" name="Trapezoid 1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7"/>
          <p:cNvGrpSpPr/>
          <p:nvPr/>
        </p:nvGrpSpPr>
        <p:grpSpPr>
          <a:xfrm>
            <a:off x="3643306" y="2143116"/>
            <a:ext cx="642941" cy="731618"/>
            <a:chOff x="5786446" y="3643314"/>
            <a:chExt cx="1714512" cy="1949265"/>
          </a:xfrm>
        </p:grpSpPr>
        <p:sp>
          <p:nvSpPr>
            <p:cNvPr id="21" name="Trapezoid 2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7"/>
          <p:cNvGrpSpPr/>
          <p:nvPr/>
        </p:nvGrpSpPr>
        <p:grpSpPr>
          <a:xfrm>
            <a:off x="4357686" y="2143116"/>
            <a:ext cx="642941" cy="731618"/>
            <a:chOff x="5786446" y="3643314"/>
            <a:chExt cx="1714512" cy="1949265"/>
          </a:xfrm>
        </p:grpSpPr>
        <p:sp>
          <p:nvSpPr>
            <p:cNvPr id="26" name="Trapezoid 2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7"/>
          <p:cNvGrpSpPr/>
          <p:nvPr/>
        </p:nvGrpSpPr>
        <p:grpSpPr>
          <a:xfrm>
            <a:off x="5072066" y="2143116"/>
            <a:ext cx="642941" cy="731618"/>
            <a:chOff x="5786446" y="3643314"/>
            <a:chExt cx="1714512" cy="1949265"/>
          </a:xfrm>
        </p:grpSpPr>
        <p:sp>
          <p:nvSpPr>
            <p:cNvPr id="31" name="Trapezoid 3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7"/>
          <p:cNvGrpSpPr/>
          <p:nvPr/>
        </p:nvGrpSpPr>
        <p:grpSpPr>
          <a:xfrm>
            <a:off x="5786446" y="2143116"/>
            <a:ext cx="642941" cy="731618"/>
            <a:chOff x="5786446" y="3643314"/>
            <a:chExt cx="1714512" cy="1949265"/>
          </a:xfrm>
        </p:grpSpPr>
        <p:sp>
          <p:nvSpPr>
            <p:cNvPr id="36" name="Trapezoid 3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7"/>
          <p:cNvGrpSpPr/>
          <p:nvPr/>
        </p:nvGrpSpPr>
        <p:grpSpPr>
          <a:xfrm>
            <a:off x="6500826" y="2143116"/>
            <a:ext cx="642941" cy="731618"/>
            <a:chOff x="5786446" y="3643314"/>
            <a:chExt cx="1714512" cy="1949265"/>
          </a:xfrm>
        </p:grpSpPr>
        <p:sp>
          <p:nvSpPr>
            <p:cNvPr id="41" name="Trapezoid 4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7"/>
          <p:cNvGrpSpPr/>
          <p:nvPr/>
        </p:nvGrpSpPr>
        <p:grpSpPr>
          <a:xfrm>
            <a:off x="7215206" y="2143116"/>
            <a:ext cx="642941" cy="731618"/>
            <a:chOff x="5786446" y="3643314"/>
            <a:chExt cx="1714512" cy="1949265"/>
          </a:xfrm>
        </p:grpSpPr>
        <p:sp>
          <p:nvSpPr>
            <p:cNvPr id="46" name="Trapezoid 4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00034" y="1714488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[</a:t>
            </a:r>
            <a:endParaRPr lang="en-GB" sz="9600" dirty="0"/>
          </a:p>
        </p:txBody>
      </p:sp>
      <p:sp>
        <p:nvSpPr>
          <p:cNvPr id="51" name="TextBox 50"/>
          <p:cNvSpPr txBox="1"/>
          <p:nvPr/>
        </p:nvSpPr>
        <p:spPr>
          <a:xfrm>
            <a:off x="8143900" y="1716464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]</a:t>
            </a:r>
            <a:endParaRPr lang="en-GB" sz="9600" dirty="0"/>
          </a:p>
        </p:txBody>
      </p:sp>
      <p:sp>
        <p:nvSpPr>
          <p:cNvPr id="52" name="Rectangle 51"/>
          <p:cNvSpPr/>
          <p:nvPr/>
        </p:nvSpPr>
        <p:spPr>
          <a:xfrm>
            <a:off x="2201667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311610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2961727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377330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446776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518214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5916443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663082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7345203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pic>
        <p:nvPicPr>
          <p:cNvPr id="61" name="Picture 60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5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 animBg="1"/>
      <p:bldP spid="53" grpId="0" animBg="1"/>
      <p:bldP spid="53" grpId="1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indexes (insertion)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int</a:t>
            </a:r>
            <a:r>
              <a:rPr lang="en-GB" dirty="0" smtClean="0"/>
              <a:t>[] </a:t>
            </a:r>
            <a:r>
              <a:rPr lang="en-GB" dirty="0" err="1" smtClean="0"/>
              <a:t>numStore</a:t>
            </a:r>
            <a:r>
              <a:rPr lang="en-GB" dirty="0" smtClean="0"/>
              <a:t>;</a:t>
            </a:r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 = new </a:t>
            </a:r>
            <a:r>
              <a:rPr lang="en-GB" dirty="0" err="1" smtClean="0"/>
              <a:t>int</a:t>
            </a:r>
            <a:r>
              <a:rPr lang="en-GB" dirty="0" smtClean="0"/>
              <a:t>[9];</a:t>
            </a:r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[0] = 77;</a:t>
            </a:r>
            <a:endParaRPr lang="en-GB" dirty="0"/>
          </a:p>
        </p:txBody>
      </p:sp>
      <p:grpSp>
        <p:nvGrpSpPr>
          <p:cNvPr id="4" name="Group 7"/>
          <p:cNvGrpSpPr/>
          <p:nvPr/>
        </p:nvGrpSpPr>
        <p:grpSpPr>
          <a:xfrm>
            <a:off x="1214414" y="2143116"/>
            <a:ext cx="642941" cy="731618"/>
            <a:chOff x="5786446" y="3643314"/>
            <a:chExt cx="1714512" cy="1949265"/>
          </a:xfrm>
        </p:grpSpPr>
        <p:sp>
          <p:nvSpPr>
            <p:cNvPr id="5" name="Trapezoid 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857224" y="2928934"/>
            <a:ext cx="74295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7"/>
          <p:cNvGrpSpPr/>
          <p:nvPr/>
        </p:nvGrpSpPr>
        <p:grpSpPr>
          <a:xfrm>
            <a:off x="2071670" y="2143116"/>
            <a:ext cx="642941" cy="731618"/>
            <a:chOff x="5786446" y="3643314"/>
            <a:chExt cx="1714512" cy="1949265"/>
          </a:xfrm>
        </p:grpSpPr>
        <p:sp>
          <p:nvSpPr>
            <p:cNvPr id="11" name="Trapezoid 1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7"/>
          <p:cNvGrpSpPr/>
          <p:nvPr/>
        </p:nvGrpSpPr>
        <p:grpSpPr>
          <a:xfrm>
            <a:off x="2857488" y="2143116"/>
            <a:ext cx="642941" cy="731618"/>
            <a:chOff x="5786446" y="3643314"/>
            <a:chExt cx="1714512" cy="1949265"/>
          </a:xfrm>
        </p:grpSpPr>
        <p:sp>
          <p:nvSpPr>
            <p:cNvPr id="16" name="Trapezoid 1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7"/>
          <p:cNvGrpSpPr/>
          <p:nvPr/>
        </p:nvGrpSpPr>
        <p:grpSpPr>
          <a:xfrm>
            <a:off x="3643306" y="2143116"/>
            <a:ext cx="642941" cy="731618"/>
            <a:chOff x="5786446" y="3643314"/>
            <a:chExt cx="1714512" cy="1949265"/>
          </a:xfrm>
        </p:grpSpPr>
        <p:sp>
          <p:nvSpPr>
            <p:cNvPr id="21" name="Trapezoid 2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7"/>
          <p:cNvGrpSpPr/>
          <p:nvPr/>
        </p:nvGrpSpPr>
        <p:grpSpPr>
          <a:xfrm>
            <a:off x="4357686" y="2143116"/>
            <a:ext cx="642941" cy="731618"/>
            <a:chOff x="5786446" y="3643314"/>
            <a:chExt cx="1714512" cy="1949265"/>
          </a:xfrm>
        </p:grpSpPr>
        <p:sp>
          <p:nvSpPr>
            <p:cNvPr id="26" name="Trapezoid 2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7"/>
          <p:cNvGrpSpPr/>
          <p:nvPr/>
        </p:nvGrpSpPr>
        <p:grpSpPr>
          <a:xfrm>
            <a:off x="5072066" y="2143116"/>
            <a:ext cx="642941" cy="731618"/>
            <a:chOff x="5786446" y="3643314"/>
            <a:chExt cx="1714512" cy="1949265"/>
          </a:xfrm>
        </p:grpSpPr>
        <p:sp>
          <p:nvSpPr>
            <p:cNvPr id="31" name="Trapezoid 3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7"/>
          <p:cNvGrpSpPr/>
          <p:nvPr/>
        </p:nvGrpSpPr>
        <p:grpSpPr>
          <a:xfrm>
            <a:off x="5786446" y="2143116"/>
            <a:ext cx="642941" cy="731618"/>
            <a:chOff x="5786446" y="3643314"/>
            <a:chExt cx="1714512" cy="1949265"/>
          </a:xfrm>
        </p:grpSpPr>
        <p:sp>
          <p:nvSpPr>
            <p:cNvPr id="36" name="Trapezoid 3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7"/>
          <p:cNvGrpSpPr/>
          <p:nvPr/>
        </p:nvGrpSpPr>
        <p:grpSpPr>
          <a:xfrm>
            <a:off x="6500826" y="2143116"/>
            <a:ext cx="642941" cy="731618"/>
            <a:chOff x="5786446" y="3643314"/>
            <a:chExt cx="1714512" cy="1949265"/>
          </a:xfrm>
        </p:grpSpPr>
        <p:sp>
          <p:nvSpPr>
            <p:cNvPr id="41" name="Trapezoid 4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7"/>
          <p:cNvGrpSpPr/>
          <p:nvPr/>
        </p:nvGrpSpPr>
        <p:grpSpPr>
          <a:xfrm>
            <a:off x="7215206" y="2143116"/>
            <a:ext cx="642941" cy="731618"/>
            <a:chOff x="5786446" y="3643314"/>
            <a:chExt cx="1714512" cy="1949265"/>
          </a:xfrm>
        </p:grpSpPr>
        <p:sp>
          <p:nvSpPr>
            <p:cNvPr id="46" name="Trapezoid 4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00034" y="1714488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[</a:t>
            </a:r>
            <a:endParaRPr lang="en-GB" sz="9600" dirty="0"/>
          </a:p>
        </p:txBody>
      </p:sp>
      <p:sp>
        <p:nvSpPr>
          <p:cNvPr id="51" name="TextBox 50"/>
          <p:cNvSpPr txBox="1"/>
          <p:nvPr/>
        </p:nvSpPr>
        <p:spPr>
          <a:xfrm>
            <a:off x="8143900" y="1716464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]</a:t>
            </a:r>
            <a:endParaRPr lang="en-GB" sz="9600" dirty="0"/>
          </a:p>
        </p:txBody>
      </p:sp>
      <p:sp>
        <p:nvSpPr>
          <p:cNvPr id="52" name="Rectangle 51"/>
          <p:cNvSpPr/>
          <p:nvPr/>
        </p:nvSpPr>
        <p:spPr>
          <a:xfrm>
            <a:off x="2201667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311610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2961727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377330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446776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518214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5916443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663082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7345203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pic>
        <p:nvPicPr>
          <p:cNvPr id="61" name="Picture 60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1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 animBg="1"/>
      <p:bldP spid="53" grpId="0" animBg="1"/>
      <p:bldP spid="53" grpId="1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Eeek</a:t>
            </a:r>
            <a:r>
              <a:rPr lang="en-GB" dirty="0" smtClean="0"/>
              <a:t>! What’s with the [] again?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err="1" smtClean="0"/>
              <a:t>int</a:t>
            </a:r>
            <a:r>
              <a:rPr lang="en-GB" dirty="0" smtClean="0"/>
              <a:t>[] </a:t>
            </a:r>
            <a:r>
              <a:rPr lang="en-GB" dirty="0" err="1" smtClean="0"/>
              <a:t>numStore</a:t>
            </a:r>
            <a:r>
              <a:rPr lang="en-GB" dirty="0" smtClean="0"/>
              <a:t>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 = new </a:t>
            </a:r>
            <a:r>
              <a:rPr lang="en-GB" dirty="0" err="1" smtClean="0"/>
              <a:t>int</a:t>
            </a:r>
            <a:r>
              <a:rPr lang="en-GB" dirty="0" smtClean="0"/>
              <a:t>[9];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[0] = 77;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15074" y="1643050"/>
            <a:ext cx="1928826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Declaration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72132" y="2786058"/>
            <a:ext cx="2928958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Instantiation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with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length in the []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14942" y="3929066"/>
            <a:ext cx="3357586" cy="100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Assignment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to an index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with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index in the []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indexes (insertion)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int</a:t>
            </a:r>
            <a:r>
              <a:rPr lang="en-GB" dirty="0" smtClean="0"/>
              <a:t>[] </a:t>
            </a:r>
            <a:r>
              <a:rPr lang="en-GB" dirty="0" err="1" smtClean="0"/>
              <a:t>numStore</a:t>
            </a:r>
            <a:r>
              <a:rPr lang="en-GB" dirty="0" smtClean="0"/>
              <a:t>;</a:t>
            </a:r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 = new </a:t>
            </a:r>
            <a:r>
              <a:rPr lang="en-GB" dirty="0" err="1" smtClean="0"/>
              <a:t>int</a:t>
            </a:r>
            <a:r>
              <a:rPr lang="en-GB" dirty="0" smtClean="0"/>
              <a:t>[9];</a:t>
            </a:r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[0] = 77;</a:t>
            </a:r>
          </a:p>
          <a:p>
            <a:pPr>
              <a:buNone/>
            </a:pPr>
            <a:r>
              <a:rPr lang="en-GB" dirty="0" err="1" smtClean="0"/>
              <a:t>numStore</a:t>
            </a:r>
            <a:r>
              <a:rPr lang="en-GB" dirty="0" smtClean="0"/>
              <a:t>[1] = 45;</a:t>
            </a:r>
          </a:p>
          <a:p>
            <a:pPr>
              <a:buNone/>
            </a:pPr>
            <a:r>
              <a:rPr lang="en-GB" dirty="0" smtClean="0"/>
              <a:t>//and so on</a:t>
            </a:r>
            <a:endParaRPr lang="en-GB" dirty="0"/>
          </a:p>
        </p:txBody>
      </p:sp>
      <p:grpSp>
        <p:nvGrpSpPr>
          <p:cNvPr id="4" name="Group 7"/>
          <p:cNvGrpSpPr/>
          <p:nvPr/>
        </p:nvGrpSpPr>
        <p:grpSpPr>
          <a:xfrm>
            <a:off x="1214414" y="2143116"/>
            <a:ext cx="642941" cy="731618"/>
            <a:chOff x="5786446" y="3643314"/>
            <a:chExt cx="1714512" cy="1949265"/>
          </a:xfrm>
        </p:grpSpPr>
        <p:sp>
          <p:nvSpPr>
            <p:cNvPr id="5" name="Trapezoid 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857224" y="2928934"/>
            <a:ext cx="74295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7"/>
          <p:cNvGrpSpPr/>
          <p:nvPr/>
        </p:nvGrpSpPr>
        <p:grpSpPr>
          <a:xfrm>
            <a:off x="2071670" y="2143116"/>
            <a:ext cx="642941" cy="731618"/>
            <a:chOff x="5786446" y="3643314"/>
            <a:chExt cx="1714512" cy="1949265"/>
          </a:xfrm>
        </p:grpSpPr>
        <p:sp>
          <p:nvSpPr>
            <p:cNvPr id="11" name="Trapezoid 1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7"/>
          <p:cNvGrpSpPr/>
          <p:nvPr/>
        </p:nvGrpSpPr>
        <p:grpSpPr>
          <a:xfrm>
            <a:off x="2857488" y="2143116"/>
            <a:ext cx="642941" cy="731618"/>
            <a:chOff x="5786446" y="3643314"/>
            <a:chExt cx="1714512" cy="1949265"/>
          </a:xfrm>
        </p:grpSpPr>
        <p:sp>
          <p:nvSpPr>
            <p:cNvPr id="16" name="Trapezoid 1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7"/>
          <p:cNvGrpSpPr/>
          <p:nvPr/>
        </p:nvGrpSpPr>
        <p:grpSpPr>
          <a:xfrm>
            <a:off x="3643306" y="2143116"/>
            <a:ext cx="642941" cy="731618"/>
            <a:chOff x="5786446" y="3643314"/>
            <a:chExt cx="1714512" cy="1949265"/>
          </a:xfrm>
        </p:grpSpPr>
        <p:sp>
          <p:nvSpPr>
            <p:cNvPr id="21" name="Trapezoid 2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7"/>
          <p:cNvGrpSpPr/>
          <p:nvPr/>
        </p:nvGrpSpPr>
        <p:grpSpPr>
          <a:xfrm>
            <a:off x="4357686" y="2143116"/>
            <a:ext cx="642941" cy="731618"/>
            <a:chOff x="5786446" y="3643314"/>
            <a:chExt cx="1714512" cy="1949265"/>
          </a:xfrm>
        </p:grpSpPr>
        <p:sp>
          <p:nvSpPr>
            <p:cNvPr id="26" name="Trapezoid 2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7"/>
          <p:cNvGrpSpPr/>
          <p:nvPr/>
        </p:nvGrpSpPr>
        <p:grpSpPr>
          <a:xfrm>
            <a:off x="5072066" y="2143116"/>
            <a:ext cx="642941" cy="731618"/>
            <a:chOff x="5786446" y="3643314"/>
            <a:chExt cx="1714512" cy="1949265"/>
          </a:xfrm>
        </p:grpSpPr>
        <p:sp>
          <p:nvSpPr>
            <p:cNvPr id="31" name="Trapezoid 3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7"/>
          <p:cNvGrpSpPr/>
          <p:nvPr/>
        </p:nvGrpSpPr>
        <p:grpSpPr>
          <a:xfrm>
            <a:off x="5786446" y="2143116"/>
            <a:ext cx="642941" cy="731618"/>
            <a:chOff x="5786446" y="3643314"/>
            <a:chExt cx="1714512" cy="1949265"/>
          </a:xfrm>
        </p:grpSpPr>
        <p:sp>
          <p:nvSpPr>
            <p:cNvPr id="36" name="Trapezoid 3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7"/>
          <p:cNvGrpSpPr/>
          <p:nvPr/>
        </p:nvGrpSpPr>
        <p:grpSpPr>
          <a:xfrm>
            <a:off x="6500826" y="2143116"/>
            <a:ext cx="642941" cy="731618"/>
            <a:chOff x="5786446" y="3643314"/>
            <a:chExt cx="1714512" cy="1949265"/>
          </a:xfrm>
        </p:grpSpPr>
        <p:sp>
          <p:nvSpPr>
            <p:cNvPr id="41" name="Trapezoid 4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7"/>
          <p:cNvGrpSpPr/>
          <p:nvPr/>
        </p:nvGrpSpPr>
        <p:grpSpPr>
          <a:xfrm>
            <a:off x="7215206" y="2143116"/>
            <a:ext cx="642941" cy="731618"/>
            <a:chOff x="5786446" y="3643314"/>
            <a:chExt cx="1714512" cy="1949265"/>
          </a:xfrm>
        </p:grpSpPr>
        <p:sp>
          <p:nvSpPr>
            <p:cNvPr id="46" name="Trapezoid 4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00034" y="1714488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[</a:t>
            </a:r>
            <a:endParaRPr lang="en-GB" sz="9600" dirty="0"/>
          </a:p>
        </p:txBody>
      </p:sp>
      <p:sp>
        <p:nvSpPr>
          <p:cNvPr id="51" name="TextBox 50"/>
          <p:cNvSpPr txBox="1"/>
          <p:nvPr/>
        </p:nvSpPr>
        <p:spPr>
          <a:xfrm>
            <a:off x="8143900" y="1716464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]</a:t>
            </a:r>
            <a:endParaRPr lang="en-GB" sz="9600" dirty="0"/>
          </a:p>
        </p:txBody>
      </p:sp>
      <p:sp>
        <p:nvSpPr>
          <p:cNvPr id="52" name="Rectangle 51"/>
          <p:cNvSpPr/>
          <p:nvPr/>
        </p:nvSpPr>
        <p:spPr>
          <a:xfrm>
            <a:off x="2201667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311610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2961727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377330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446776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518214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5916443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663082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7345203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1363126" y="2369572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77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14546" y="2357430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45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00364" y="2357430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17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786182" y="2357430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54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494726" y="2369572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80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1494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49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92932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21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64370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8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35808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79</a:t>
            </a:r>
            <a:endParaRPr lang="en-US" sz="2400" dirty="0">
              <a:latin typeface="Consolas" pitchFamily="49" charset="0"/>
            </a:endParaRPr>
          </a:p>
        </p:txBody>
      </p:sp>
      <p:pic>
        <p:nvPicPr>
          <p:cNvPr id="70" name="Picture 69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output of the lines of code on the next slide?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indexes (</a:t>
            </a:r>
            <a:r>
              <a:rPr lang="en-GB" dirty="0" err="1" smtClean="0"/>
              <a:t>retreval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System.out.println</a:t>
            </a:r>
            <a:r>
              <a:rPr lang="en-GB" dirty="0" smtClean="0"/>
              <a:t>(</a:t>
            </a:r>
            <a:r>
              <a:rPr lang="en-GB" dirty="0" err="1" smtClean="0"/>
              <a:t>numStore</a:t>
            </a:r>
            <a:r>
              <a:rPr lang="en-GB" dirty="0" smtClean="0"/>
              <a:t>[0]);</a:t>
            </a:r>
          </a:p>
          <a:p>
            <a:pPr>
              <a:buNone/>
            </a:pPr>
            <a:r>
              <a:rPr lang="en-GB" dirty="0" smtClean="0"/>
              <a:t>num=3;</a:t>
            </a:r>
          </a:p>
          <a:p>
            <a:pPr>
              <a:buNone/>
            </a:pPr>
            <a:r>
              <a:rPr lang="en-GB" dirty="0" err="1" smtClean="0"/>
              <a:t>System.out.println</a:t>
            </a:r>
            <a:r>
              <a:rPr lang="en-GB" dirty="0" smtClean="0"/>
              <a:t>(</a:t>
            </a:r>
            <a:r>
              <a:rPr lang="en-GB" dirty="0" err="1" smtClean="0"/>
              <a:t>numStore</a:t>
            </a:r>
            <a:r>
              <a:rPr lang="en-GB" dirty="0" smtClean="0"/>
              <a:t>[num]);</a:t>
            </a:r>
          </a:p>
          <a:p>
            <a:pPr>
              <a:buNone/>
            </a:pPr>
            <a:r>
              <a:rPr lang="en-GB" dirty="0" err="1" smtClean="0"/>
              <a:t>System.out.println</a:t>
            </a:r>
            <a:r>
              <a:rPr lang="en-GB" dirty="0" smtClean="0"/>
              <a:t>(</a:t>
            </a:r>
            <a:r>
              <a:rPr lang="en-GB" dirty="0" err="1" smtClean="0"/>
              <a:t>numStore</a:t>
            </a:r>
            <a:r>
              <a:rPr lang="en-GB" dirty="0" smtClean="0"/>
              <a:t>[num+2]);</a:t>
            </a:r>
          </a:p>
          <a:p>
            <a:pPr>
              <a:buNone/>
            </a:pPr>
            <a:r>
              <a:rPr lang="en-GB" dirty="0" err="1" smtClean="0"/>
              <a:t>System.out.println</a:t>
            </a:r>
            <a:r>
              <a:rPr lang="en-GB" dirty="0" smtClean="0"/>
              <a:t>(</a:t>
            </a:r>
            <a:r>
              <a:rPr lang="en-GB" dirty="0" err="1" smtClean="0"/>
              <a:t>numStore</a:t>
            </a:r>
            <a:r>
              <a:rPr lang="en-GB" dirty="0" smtClean="0"/>
              <a:t>[num]+3);</a:t>
            </a:r>
            <a:endParaRPr lang="en-GB" dirty="0"/>
          </a:p>
        </p:txBody>
      </p:sp>
      <p:grpSp>
        <p:nvGrpSpPr>
          <p:cNvPr id="4" name="Group 7"/>
          <p:cNvGrpSpPr/>
          <p:nvPr/>
        </p:nvGrpSpPr>
        <p:grpSpPr>
          <a:xfrm>
            <a:off x="1214414" y="2143116"/>
            <a:ext cx="642941" cy="731618"/>
            <a:chOff x="5786446" y="3643314"/>
            <a:chExt cx="1714512" cy="1949265"/>
          </a:xfrm>
        </p:grpSpPr>
        <p:sp>
          <p:nvSpPr>
            <p:cNvPr id="5" name="Trapezoid 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857224" y="2928934"/>
            <a:ext cx="74295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7"/>
          <p:cNvGrpSpPr/>
          <p:nvPr/>
        </p:nvGrpSpPr>
        <p:grpSpPr>
          <a:xfrm>
            <a:off x="2071670" y="2143116"/>
            <a:ext cx="642941" cy="731618"/>
            <a:chOff x="5786446" y="3643314"/>
            <a:chExt cx="1714512" cy="1949265"/>
          </a:xfrm>
        </p:grpSpPr>
        <p:sp>
          <p:nvSpPr>
            <p:cNvPr id="11" name="Trapezoid 1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7"/>
          <p:cNvGrpSpPr/>
          <p:nvPr/>
        </p:nvGrpSpPr>
        <p:grpSpPr>
          <a:xfrm>
            <a:off x="2857488" y="2143116"/>
            <a:ext cx="642941" cy="731618"/>
            <a:chOff x="5786446" y="3643314"/>
            <a:chExt cx="1714512" cy="1949265"/>
          </a:xfrm>
        </p:grpSpPr>
        <p:sp>
          <p:nvSpPr>
            <p:cNvPr id="16" name="Trapezoid 1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7"/>
          <p:cNvGrpSpPr/>
          <p:nvPr/>
        </p:nvGrpSpPr>
        <p:grpSpPr>
          <a:xfrm>
            <a:off x="3643306" y="2143116"/>
            <a:ext cx="642941" cy="731618"/>
            <a:chOff x="5786446" y="3643314"/>
            <a:chExt cx="1714512" cy="1949265"/>
          </a:xfrm>
        </p:grpSpPr>
        <p:sp>
          <p:nvSpPr>
            <p:cNvPr id="21" name="Trapezoid 2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7"/>
          <p:cNvGrpSpPr/>
          <p:nvPr/>
        </p:nvGrpSpPr>
        <p:grpSpPr>
          <a:xfrm>
            <a:off x="4357686" y="2143116"/>
            <a:ext cx="642941" cy="731618"/>
            <a:chOff x="5786446" y="3643314"/>
            <a:chExt cx="1714512" cy="1949265"/>
          </a:xfrm>
        </p:grpSpPr>
        <p:sp>
          <p:nvSpPr>
            <p:cNvPr id="26" name="Trapezoid 2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7"/>
          <p:cNvGrpSpPr/>
          <p:nvPr/>
        </p:nvGrpSpPr>
        <p:grpSpPr>
          <a:xfrm>
            <a:off x="5072066" y="2143116"/>
            <a:ext cx="642941" cy="731618"/>
            <a:chOff x="5786446" y="3643314"/>
            <a:chExt cx="1714512" cy="1949265"/>
          </a:xfrm>
        </p:grpSpPr>
        <p:sp>
          <p:nvSpPr>
            <p:cNvPr id="31" name="Trapezoid 3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7"/>
          <p:cNvGrpSpPr/>
          <p:nvPr/>
        </p:nvGrpSpPr>
        <p:grpSpPr>
          <a:xfrm>
            <a:off x="5786446" y="2143116"/>
            <a:ext cx="642941" cy="731618"/>
            <a:chOff x="5786446" y="3643314"/>
            <a:chExt cx="1714512" cy="1949265"/>
          </a:xfrm>
        </p:grpSpPr>
        <p:sp>
          <p:nvSpPr>
            <p:cNvPr id="36" name="Trapezoid 3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7"/>
          <p:cNvGrpSpPr/>
          <p:nvPr/>
        </p:nvGrpSpPr>
        <p:grpSpPr>
          <a:xfrm>
            <a:off x="6500826" y="2143116"/>
            <a:ext cx="642941" cy="731618"/>
            <a:chOff x="5786446" y="3643314"/>
            <a:chExt cx="1714512" cy="1949265"/>
          </a:xfrm>
        </p:grpSpPr>
        <p:sp>
          <p:nvSpPr>
            <p:cNvPr id="41" name="Trapezoid 4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7"/>
          <p:cNvGrpSpPr/>
          <p:nvPr/>
        </p:nvGrpSpPr>
        <p:grpSpPr>
          <a:xfrm>
            <a:off x="7215206" y="2143116"/>
            <a:ext cx="642941" cy="731618"/>
            <a:chOff x="5786446" y="3643314"/>
            <a:chExt cx="1714512" cy="1949265"/>
          </a:xfrm>
        </p:grpSpPr>
        <p:sp>
          <p:nvSpPr>
            <p:cNvPr id="46" name="Trapezoid 45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00034" y="1714488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[</a:t>
            </a:r>
            <a:endParaRPr lang="en-GB" sz="9600" dirty="0"/>
          </a:p>
        </p:txBody>
      </p:sp>
      <p:sp>
        <p:nvSpPr>
          <p:cNvPr id="51" name="TextBox 50"/>
          <p:cNvSpPr txBox="1"/>
          <p:nvPr/>
        </p:nvSpPr>
        <p:spPr>
          <a:xfrm>
            <a:off x="8143900" y="1716464"/>
            <a:ext cx="357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]</a:t>
            </a:r>
            <a:endParaRPr lang="en-GB" sz="9600" dirty="0"/>
          </a:p>
        </p:txBody>
      </p:sp>
      <p:sp>
        <p:nvSpPr>
          <p:cNvPr id="52" name="Rectangle 51"/>
          <p:cNvSpPr/>
          <p:nvPr/>
        </p:nvSpPr>
        <p:spPr>
          <a:xfrm>
            <a:off x="2201667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311610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2961727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377330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446776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5182141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5916443" y="2951436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6630823" y="2938557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7345203" y="2941813"/>
            <a:ext cx="4286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1363126" y="2369572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77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14546" y="2357430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45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00364" y="2357430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17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786182" y="2357430"/>
            <a:ext cx="351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54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494726" y="2369572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80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1494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49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92932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21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64370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8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358082" y="2357430"/>
            <a:ext cx="3630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</a:rPr>
              <a:t>79</a:t>
            </a:r>
            <a:endParaRPr lang="en-US" sz="2400" dirty="0">
              <a:latin typeface="Consolas" pitchFamily="49" charset="0"/>
            </a:endParaRPr>
          </a:p>
        </p:txBody>
      </p:sp>
      <p:pic>
        <p:nvPicPr>
          <p:cNvPr id="70" name="Picture 69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[] have three uses:</a:t>
            </a:r>
          </a:p>
          <a:p>
            <a:pPr lvl="1"/>
            <a:r>
              <a:rPr lang="en-GB" dirty="0" smtClean="0"/>
              <a:t>declaration:	</a:t>
            </a:r>
            <a:r>
              <a:rPr lang="en-GB" dirty="0" err="1" smtClean="0"/>
              <a:t>int</a:t>
            </a:r>
            <a:r>
              <a:rPr lang="en-GB" dirty="0" smtClean="0"/>
              <a:t>[] </a:t>
            </a:r>
            <a:r>
              <a:rPr lang="en-GB" dirty="0" err="1" smtClean="0"/>
              <a:t>numStore</a:t>
            </a:r>
            <a:endParaRPr lang="en-GB" dirty="0" smtClean="0"/>
          </a:p>
          <a:p>
            <a:pPr lvl="2"/>
            <a:r>
              <a:rPr lang="en-GB" dirty="0" smtClean="0"/>
              <a:t>putting numbers in the [] at declaration is illegal in Java</a:t>
            </a:r>
          </a:p>
          <a:p>
            <a:pPr lvl="1"/>
            <a:r>
              <a:rPr lang="en-GB" dirty="0" smtClean="0"/>
              <a:t>instantiation: </a:t>
            </a:r>
            <a:r>
              <a:rPr lang="en-GB" dirty="0" err="1" smtClean="0"/>
              <a:t>numStore</a:t>
            </a:r>
            <a:r>
              <a:rPr lang="en-GB" dirty="0" smtClean="0"/>
              <a:t> = new </a:t>
            </a:r>
            <a:r>
              <a:rPr lang="en-GB" dirty="0" err="1" smtClean="0"/>
              <a:t>int</a:t>
            </a:r>
            <a:r>
              <a:rPr lang="en-GB" dirty="0" smtClean="0"/>
              <a:t>[length]</a:t>
            </a:r>
          </a:p>
          <a:p>
            <a:pPr lvl="2"/>
            <a:r>
              <a:rPr lang="en-GB" b="1" dirty="0" smtClean="0"/>
              <a:t>not</a:t>
            </a:r>
            <a:r>
              <a:rPr lang="en-GB" dirty="0" smtClean="0"/>
              <a:t> putting a number in [] at instantiation is illegal in Java</a:t>
            </a:r>
          </a:p>
          <a:p>
            <a:pPr lvl="1"/>
            <a:r>
              <a:rPr lang="en-GB" dirty="0" smtClean="0"/>
              <a:t>access: To access an </a:t>
            </a:r>
            <a:r>
              <a:rPr lang="en-GB" b="1" dirty="0" smtClean="0"/>
              <a:t>element</a:t>
            </a:r>
            <a:r>
              <a:rPr lang="en-GB" dirty="0" smtClean="0"/>
              <a:t> at array index y, you put </a:t>
            </a:r>
            <a:r>
              <a:rPr lang="en-GB" dirty="0" err="1" smtClean="0"/>
              <a:t>numStore</a:t>
            </a:r>
            <a:r>
              <a:rPr lang="en-GB" dirty="0" smtClean="0"/>
              <a:t>[y]. You can treat </a:t>
            </a:r>
            <a:r>
              <a:rPr lang="en-GB" dirty="0" err="1" smtClean="0"/>
              <a:t>numStore</a:t>
            </a:r>
            <a:r>
              <a:rPr lang="en-GB" dirty="0" smtClean="0"/>
              <a:t>[y] as an </a:t>
            </a:r>
            <a:r>
              <a:rPr lang="en-GB" dirty="0" err="1" smtClean="0"/>
              <a:t>int</a:t>
            </a:r>
            <a:r>
              <a:rPr lang="en-GB" dirty="0" smtClean="0"/>
              <a:t>, because that is what it is.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Sometimes we want a computer to do something over and over and over and over and over again</a:t>
            </a:r>
          </a:p>
          <a:p>
            <a:endParaRPr lang="en-GB" dirty="0"/>
          </a:p>
          <a:p>
            <a:r>
              <a:rPr lang="en-GB" dirty="0" smtClean="0"/>
              <a:t>We can achieve this with a loop</a:t>
            </a:r>
          </a:p>
          <a:p>
            <a:endParaRPr lang="en-GB" dirty="0" smtClean="0"/>
          </a:p>
          <a:p>
            <a:r>
              <a:rPr lang="en-GB" dirty="0" smtClean="0"/>
              <a:t>a programming structure that performs a series of instructions repeatedly until some specified condition is met</a:t>
            </a:r>
          </a:p>
          <a:p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 array can hold objects or primitives</a:t>
            </a:r>
          </a:p>
          <a:p>
            <a:endParaRPr lang="en-GB" dirty="0" smtClean="0"/>
          </a:p>
          <a:p>
            <a:r>
              <a:rPr lang="en-GB" dirty="0" smtClean="0"/>
              <a:t>An array is an object, regardless of what it contains</a:t>
            </a:r>
          </a:p>
          <a:p>
            <a:endParaRPr lang="en-GB" dirty="0" smtClean="0"/>
          </a:p>
          <a:p>
            <a:r>
              <a:rPr lang="en-GB" dirty="0" smtClean="0"/>
              <a:t>Arrays care about type</a:t>
            </a:r>
          </a:p>
          <a:p>
            <a:pPr lvl="1"/>
            <a:r>
              <a:rPr lang="en-GB" dirty="0" smtClean="0"/>
              <a:t>if you declare an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[]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					</a:t>
            </a:r>
            <a:r>
              <a:rPr lang="en-GB" dirty="0" smtClean="0"/>
              <a:t>you can only put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err="1" smtClean="0"/>
              <a:t>s</a:t>
            </a:r>
            <a:r>
              <a:rPr lang="en-GB" dirty="0" smtClean="0"/>
              <a:t> in it*</a:t>
            </a:r>
          </a:p>
          <a:p>
            <a:pPr lvl="1">
              <a:buNone/>
            </a:pPr>
            <a:r>
              <a:rPr lang="en-GB" sz="1900" dirty="0" smtClean="0"/>
              <a:t>*(not entirely true, look up ‘implicit widening’ if you are interested)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you play with arrays...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.... you will learn to know and hate the</a:t>
            </a:r>
          </a:p>
          <a:p>
            <a:pPr lvl="1"/>
            <a:r>
              <a:rPr lang="en-GB" dirty="0" err="1" smtClean="0"/>
              <a:t>ArrayIndexOutOfBoundsException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This happens when you try and access an index that isn’t there</a:t>
            </a:r>
          </a:p>
          <a:p>
            <a:endParaRPr lang="en-GB" dirty="0" smtClean="0"/>
          </a:p>
          <a:p>
            <a:r>
              <a:rPr lang="en-GB" dirty="0" smtClean="0"/>
              <a:t>Lets use a for loop to expose this</a:t>
            </a:r>
          </a:p>
          <a:p>
            <a:pPr lvl="1"/>
            <a:r>
              <a:rPr lang="en-GB" dirty="0" smtClean="0"/>
              <a:t>insert Practical Demo here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different for loop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“for each” loop (aka enhanced for loop) is designed to work with collections like arrays</a:t>
            </a:r>
          </a:p>
          <a:p>
            <a:endParaRPr lang="en-GB" dirty="0" smtClean="0"/>
          </a:p>
          <a:p>
            <a:r>
              <a:rPr lang="en-GB" dirty="0" smtClean="0"/>
              <a:t>The syntax is:</a:t>
            </a:r>
          </a:p>
          <a:p>
            <a:endParaRPr lang="en-GB" dirty="0" smtClean="0"/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for(type variableName : collection){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for each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for(type variableName : collection){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00034" y="3857628"/>
            <a:ext cx="485778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GB" sz="2800" dirty="0" smtClean="0"/>
              <a:t>primitive or defined by class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GB" sz="2800" dirty="0" err="1" smtClean="0"/>
              <a:t>eg</a:t>
            </a:r>
            <a:r>
              <a:rPr lang="en-GB" sz="2800" dirty="0" smtClean="0"/>
              <a:t> </a:t>
            </a:r>
            <a:r>
              <a:rPr lang="en-GB" sz="2800" dirty="0" err="1" smtClean="0">
                <a:latin typeface="Consolas" pitchFamily="49" charset="0"/>
              </a:rPr>
              <a:t>int</a:t>
            </a:r>
            <a:r>
              <a:rPr lang="en-GB" sz="2800" dirty="0" smtClean="0"/>
              <a:t> or </a:t>
            </a:r>
            <a:r>
              <a:rPr lang="en-GB" sz="2800" dirty="0" smtClean="0">
                <a:latin typeface="Consolas" pitchFamily="49" charset="0"/>
              </a:rPr>
              <a:t>Elephant </a:t>
            </a: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rot="16200000" flipV="1">
            <a:off x="1643042" y="2571744"/>
            <a:ext cx="1785950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000496" y="5286388"/>
            <a:ext cx="485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GB" sz="2800" dirty="0" smtClean="0"/>
              <a:t>Collection you are searching through</a:t>
            </a:r>
            <a:endParaRPr lang="en-GB" sz="2800" dirty="0" smtClean="0">
              <a:latin typeface="Consolas" pitchFamily="49" charset="0"/>
            </a:endParaRPr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rot="5400000" flipH="1" flipV="1">
            <a:off x="4857752" y="3643314"/>
            <a:ext cx="321471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English please...?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6"/>
          </a:xfrm>
        </p:spPr>
        <p:txBody>
          <a:bodyPr>
            <a:normAutofit/>
          </a:bodyPr>
          <a:lstStyle/>
          <a:p>
            <a:r>
              <a:rPr lang="en-GB" dirty="0" smtClean="0"/>
              <a:t>Lets say you had an array called </a:t>
            </a:r>
            <a:r>
              <a:rPr lang="en-GB" dirty="0" err="1" smtClean="0"/>
              <a:t>myCatArray</a:t>
            </a:r>
            <a:r>
              <a:rPr lang="en-GB" dirty="0" smtClean="0"/>
              <a:t> of Cat objects.</a:t>
            </a:r>
          </a:p>
          <a:p>
            <a:r>
              <a:rPr lang="en-GB" dirty="0" smtClean="0"/>
              <a:t>And you wanted to say: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How would that look as a for each loop?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4282" y="3500438"/>
            <a:ext cx="16287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 each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8263" y="3500438"/>
            <a:ext cx="12506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object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86050" y="3500438"/>
            <a:ext cx="13917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type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42776" y="3500438"/>
            <a:ext cx="7435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3438" y="3500438"/>
            <a:ext cx="40082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the collection called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282" y="3929066"/>
            <a:ext cx="21831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myCatArray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5984" y="3929066"/>
            <a:ext cx="4028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 this with the object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214282" y="428604"/>
            <a:ext cx="8437369" cy="1013403"/>
            <a:chOff x="214282" y="428604"/>
            <a:chExt cx="8437369" cy="1013403"/>
          </a:xfrm>
        </p:grpSpPr>
        <p:sp>
          <p:nvSpPr>
            <p:cNvPr id="44" name="Rectangle 43"/>
            <p:cNvSpPr/>
            <p:nvPr/>
          </p:nvSpPr>
          <p:spPr>
            <a:xfrm>
              <a:off x="214282" y="428604"/>
              <a:ext cx="1568250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for each</a:t>
              </a:r>
              <a:endParaRPr lang="en-US" sz="32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78263" y="428604"/>
              <a:ext cx="1250663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object</a:t>
              </a:r>
              <a:endParaRPr lang="en-US" sz="32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786050" y="428604"/>
              <a:ext cx="1391727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rgbClr val="92D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 type</a:t>
              </a:r>
              <a:endParaRPr lang="en-US" sz="3200" b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42776" y="428604"/>
              <a:ext cx="743537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rgbClr val="92D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Cat</a:t>
              </a:r>
              <a:endParaRPr lang="en-US" sz="3200" b="1" dirty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643438" y="428604"/>
              <a:ext cx="4008213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in the collection called</a:t>
              </a:r>
              <a:endParaRPr lang="en-US" sz="32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14282" y="857232"/>
              <a:ext cx="2183162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myCatArray</a:t>
              </a:r>
              <a:endPara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285984" y="857232"/>
              <a:ext cx="4028667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chemeClr val="bg2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do this with the object</a:t>
              </a:r>
              <a:endParaRPr lang="en-US" sz="32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214282" y="428604"/>
            <a:ext cx="6753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8263" y="428604"/>
            <a:ext cx="12506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object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86050" y="428604"/>
            <a:ext cx="13917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type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42776" y="428604"/>
            <a:ext cx="7435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3438" y="428604"/>
            <a:ext cx="40082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the collection called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857232"/>
            <a:ext cx="21831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myCatArray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5984" y="857232"/>
            <a:ext cx="4028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 this with the object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14546" y="2643182"/>
            <a:ext cx="3129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57950" y="2643182"/>
            <a:ext cx="3129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43372" y="2643182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15140" y="2643182"/>
            <a:ext cx="325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{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5786" y="3857628"/>
            <a:ext cx="325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}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00166" y="3286124"/>
            <a:ext cx="42723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doThisWithThis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(object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);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1353" y="428604"/>
            <a:ext cx="9845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each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04427 0.3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1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17187 0.321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16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0.15365 0.321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-0.1875 0.3213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16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44392 0.258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8055 0.3534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8" grpId="1"/>
      <p:bldP spid="9" grpId="0"/>
      <p:bldP spid="10" grpId="0"/>
      <p:bldP spid="10" grpId="1"/>
      <p:bldP spid="12" grpId="0"/>
      <p:bldP spid="13" grpId="0"/>
      <p:bldP spid="17" grpId="0"/>
      <p:bldP spid="19" grpId="0"/>
      <p:bldP spid="20" grpId="0"/>
      <p:bldP spid="21" grpId="0"/>
      <p:bldP spid="2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it work?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357158" y="2500306"/>
            <a:ext cx="8429684" cy="4000528"/>
          </a:xfrm>
          <a:prstGeom prst="rect">
            <a:avLst/>
          </a:prstGeom>
          <a:ln>
            <a:prstDash val="sys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grpSp>
        <p:nvGrpSpPr>
          <p:cNvPr id="61" name="Group 60"/>
          <p:cNvGrpSpPr/>
          <p:nvPr/>
        </p:nvGrpSpPr>
        <p:grpSpPr>
          <a:xfrm>
            <a:off x="500034" y="4714884"/>
            <a:ext cx="8001056" cy="1760168"/>
            <a:chOff x="500034" y="4143380"/>
            <a:chExt cx="8001056" cy="1760168"/>
          </a:xfrm>
        </p:grpSpPr>
        <p:grpSp>
          <p:nvGrpSpPr>
            <p:cNvPr id="4" name="Group 7"/>
            <p:cNvGrpSpPr/>
            <p:nvPr/>
          </p:nvGrpSpPr>
          <p:grpSpPr>
            <a:xfrm>
              <a:off x="1214414" y="4572008"/>
              <a:ext cx="642941" cy="731618"/>
              <a:chOff x="5786446" y="3643314"/>
              <a:chExt cx="1714512" cy="1949265"/>
            </a:xfrm>
          </p:grpSpPr>
          <p:sp>
            <p:nvSpPr>
              <p:cNvPr id="5" name="Trapezoid 4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857224" y="5357826"/>
              <a:ext cx="742955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7"/>
            <p:cNvGrpSpPr/>
            <p:nvPr/>
          </p:nvGrpSpPr>
          <p:grpSpPr>
            <a:xfrm>
              <a:off x="2071670" y="4572008"/>
              <a:ext cx="642941" cy="731618"/>
              <a:chOff x="5786446" y="3643314"/>
              <a:chExt cx="1714512" cy="1949265"/>
            </a:xfrm>
          </p:grpSpPr>
          <p:sp>
            <p:nvSpPr>
              <p:cNvPr id="11" name="Trapezoid 10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7"/>
            <p:cNvGrpSpPr/>
            <p:nvPr/>
          </p:nvGrpSpPr>
          <p:grpSpPr>
            <a:xfrm>
              <a:off x="2857488" y="4572008"/>
              <a:ext cx="642941" cy="731618"/>
              <a:chOff x="5786446" y="3643314"/>
              <a:chExt cx="1714512" cy="1949265"/>
            </a:xfrm>
          </p:grpSpPr>
          <p:sp>
            <p:nvSpPr>
              <p:cNvPr id="16" name="Trapezoid 15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7"/>
            <p:cNvGrpSpPr/>
            <p:nvPr/>
          </p:nvGrpSpPr>
          <p:grpSpPr>
            <a:xfrm>
              <a:off x="3643306" y="4572008"/>
              <a:ext cx="642941" cy="731618"/>
              <a:chOff x="5786446" y="3643314"/>
              <a:chExt cx="1714512" cy="1949265"/>
            </a:xfrm>
          </p:grpSpPr>
          <p:sp>
            <p:nvSpPr>
              <p:cNvPr id="21" name="Trapezoid 20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7"/>
            <p:cNvGrpSpPr/>
            <p:nvPr/>
          </p:nvGrpSpPr>
          <p:grpSpPr>
            <a:xfrm>
              <a:off x="4357686" y="4572008"/>
              <a:ext cx="642941" cy="731618"/>
              <a:chOff x="5786446" y="3643314"/>
              <a:chExt cx="1714512" cy="1949265"/>
            </a:xfrm>
          </p:grpSpPr>
          <p:sp>
            <p:nvSpPr>
              <p:cNvPr id="26" name="Trapezoid 25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0" name="Group 7"/>
            <p:cNvGrpSpPr/>
            <p:nvPr/>
          </p:nvGrpSpPr>
          <p:grpSpPr>
            <a:xfrm>
              <a:off x="5072066" y="4572008"/>
              <a:ext cx="642941" cy="731618"/>
              <a:chOff x="5786446" y="3643314"/>
              <a:chExt cx="1714512" cy="1949265"/>
            </a:xfrm>
          </p:grpSpPr>
          <p:sp>
            <p:nvSpPr>
              <p:cNvPr id="31" name="Trapezoid 30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5" name="Group 7"/>
            <p:cNvGrpSpPr/>
            <p:nvPr/>
          </p:nvGrpSpPr>
          <p:grpSpPr>
            <a:xfrm>
              <a:off x="5786446" y="4572008"/>
              <a:ext cx="642941" cy="731618"/>
              <a:chOff x="5786446" y="3643314"/>
              <a:chExt cx="1714512" cy="1949265"/>
            </a:xfrm>
          </p:grpSpPr>
          <p:sp>
            <p:nvSpPr>
              <p:cNvPr id="36" name="Trapezoid 35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7"/>
            <p:cNvGrpSpPr/>
            <p:nvPr/>
          </p:nvGrpSpPr>
          <p:grpSpPr>
            <a:xfrm>
              <a:off x="6500826" y="4572008"/>
              <a:ext cx="642941" cy="731618"/>
              <a:chOff x="5786446" y="3643314"/>
              <a:chExt cx="1714512" cy="1949265"/>
            </a:xfrm>
          </p:grpSpPr>
          <p:sp>
            <p:nvSpPr>
              <p:cNvPr id="41" name="Trapezoid 40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5" name="Group 7"/>
            <p:cNvGrpSpPr/>
            <p:nvPr/>
          </p:nvGrpSpPr>
          <p:grpSpPr>
            <a:xfrm>
              <a:off x="7215206" y="4572008"/>
              <a:ext cx="642941" cy="731618"/>
              <a:chOff x="5786446" y="3643314"/>
              <a:chExt cx="1714512" cy="1949265"/>
            </a:xfrm>
          </p:grpSpPr>
          <p:sp>
            <p:nvSpPr>
              <p:cNvPr id="46" name="Trapezoid 45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0034" y="4143380"/>
              <a:ext cx="35719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600" dirty="0" smtClean="0"/>
                <a:t>[</a:t>
              </a:r>
              <a:endParaRPr lang="en-GB" sz="9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143900" y="4145356"/>
              <a:ext cx="35719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600" dirty="0" smtClean="0"/>
                <a:t>]</a:t>
              </a:r>
              <a:endParaRPr lang="en-GB" sz="96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01667" y="5370705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311610" y="5380328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961727" y="5367449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73303" y="5367449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67761" y="5367449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82141" y="5367449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916443" y="5380328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6</a:t>
              </a:r>
              <a:endParaRPr lang="en-US" sz="28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630823" y="5367449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345203" y="5370705"/>
              <a:ext cx="42862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dirty="0" smtClean="0"/>
                <a:t>8</a:t>
              </a:r>
              <a:endParaRPr lang="en-US" sz="2800" dirty="0"/>
            </a:p>
          </p:txBody>
        </p:sp>
      </p:grpSp>
      <p:grpSp>
        <p:nvGrpSpPr>
          <p:cNvPr id="64" name="Group 52"/>
          <p:cNvGrpSpPr/>
          <p:nvPr/>
        </p:nvGrpSpPr>
        <p:grpSpPr>
          <a:xfrm>
            <a:off x="1428728" y="4714884"/>
            <a:ext cx="285752" cy="500066"/>
            <a:chOff x="928662" y="4143380"/>
            <a:chExt cx="1571636" cy="2571768"/>
          </a:xfrm>
        </p:grpSpPr>
        <p:sp>
          <p:nvSpPr>
            <p:cNvPr id="65" name="Rounded Rectangle 64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2" name="Curved Connector 81"/>
          <p:cNvCxnSpPr>
            <a:stCxn id="65" idx="0"/>
            <a:endCxn id="1028" idx="2"/>
          </p:cNvCxnSpPr>
          <p:nvPr/>
        </p:nvCxnSpPr>
        <p:spPr>
          <a:xfrm rot="16200000" flipV="1">
            <a:off x="1237621" y="4380900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2" name="Group 52"/>
          <p:cNvGrpSpPr/>
          <p:nvPr/>
        </p:nvGrpSpPr>
        <p:grpSpPr>
          <a:xfrm>
            <a:off x="2285984" y="4714884"/>
            <a:ext cx="285752" cy="500066"/>
            <a:chOff x="928662" y="4143380"/>
            <a:chExt cx="1571636" cy="2571768"/>
          </a:xfrm>
        </p:grpSpPr>
        <p:sp>
          <p:nvSpPr>
            <p:cNvPr id="103" name="Rounded Rectangle 102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Oval 103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8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8422" y="3121009"/>
            <a:ext cx="662393" cy="977893"/>
          </a:xfrm>
          <a:prstGeom prst="rect">
            <a:avLst/>
          </a:prstGeom>
          <a:noFill/>
        </p:spPr>
      </p:pic>
      <p:pic>
        <p:nvPicPr>
          <p:cNvPr id="249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5678" y="3121009"/>
            <a:ext cx="662393" cy="977893"/>
          </a:xfrm>
          <a:prstGeom prst="rect">
            <a:avLst/>
          </a:prstGeom>
          <a:noFill/>
        </p:spPr>
      </p:pic>
      <p:cxnSp>
        <p:nvCxnSpPr>
          <p:cNvPr id="263" name="Curved Connector 81"/>
          <p:cNvCxnSpPr>
            <a:stCxn id="103" idx="0"/>
            <a:endCxn id="249" idx="2"/>
          </p:cNvCxnSpPr>
          <p:nvPr/>
        </p:nvCxnSpPr>
        <p:spPr>
          <a:xfrm rot="16200000" flipV="1">
            <a:off x="2094877" y="4380900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67" name="Group 52"/>
          <p:cNvGrpSpPr/>
          <p:nvPr/>
        </p:nvGrpSpPr>
        <p:grpSpPr>
          <a:xfrm>
            <a:off x="3026356" y="4737123"/>
            <a:ext cx="285752" cy="500066"/>
            <a:chOff x="928662" y="4143380"/>
            <a:chExt cx="1571636" cy="2571768"/>
          </a:xfrm>
        </p:grpSpPr>
        <p:sp>
          <p:nvSpPr>
            <p:cNvPr id="268" name="Rounded Rectangle 26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Oval 26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Rounded Rectangle 27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9" name="Rounded Rectangle 27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8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143248"/>
            <a:ext cx="662393" cy="977893"/>
          </a:xfrm>
          <a:prstGeom prst="rect">
            <a:avLst/>
          </a:prstGeom>
          <a:noFill/>
        </p:spPr>
      </p:pic>
      <p:cxnSp>
        <p:nvCxnSpPr>
          <p:cNvPr id="286" name="Curved Connector 81"/>
          <p:cNvCxnSpPr>
            <a:stCxn id="268" idx="0"/>
            <a:endCxn id="285" idx="2"/>
          </p:cNvCxnSpPr>
          <p:nvPr/>
        </p:nvCxnSpPr>
        <p:spPr>
          <a:xfrm rot="16200000" flipV="1">
            <a:off x="2835249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7" name="Group 52"/>
          <p:cNvGrpSpPr/>
          <p:nvPr/>
        </p:nvGrpSpPr>
        <p:grpSpPr>
          <a:xfrm>
            <a:off x="3812174" y="4737123"/>
            <a:ext cx="285752" cy="500066"/>
            <a:chOff x="928662" y="4143380"/>
            <a:chExt cx="1571636" cy="2571768"/>
          </a:xfrm>
        </p:grpSpPr>
        <p:sp>
          <p:nvSpPr>
            <p:cNvPr id="288" name="Rounded Rectangle 28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Oval 28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2" name="Rounded Rectangle 29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3" name="Rounded Rectangle 29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Rounded Rectangle 29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0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143248"/>
            <a:ext cx="662393" cy="977893"/>
          </a:xfrm>
          <a:prstGeom prst="rect">
            <a:avLst/>
          </a:prstGeom>
          <a:noFill/>
        </p:spPr>
      </p:pic>
      <p:cxnSp>
        <p:nvCxnSpPr>
          <p:cNvPr id="306" name="Curved Connector 81"/>
          <p:cNvCxnSpPr>
            <a:stCxn id="288" idx="0"/>
            <a:endCxn id="305" idx="2"/>
          </p:cNvCxnSpPr>
          <p:nvPr/>
        </p:nvCxnSpPr>
        <p:spPr>
          <a:xfrm rot="16200000" flipV="1">
            <a:off x="3621067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07" name="Group 52"/>
          <p:cNvGrpSpPr/>
          <p:nvPr/>
        </p:nvGrpSpPr>
        <p:grpSpPr>
          <a:xfrm>
            <a:off x="4526554" y="4737123"/>
            <a:ext cx="285752" cy="500066"/>
            <a:chOff x="928662" y="4143380"/>
            <a:chExt cx="1571636" cy="2571768"/>
          </a:xfrm>
        </p:grpSpPr>
        <p:sp>
          <p:nvSpPr>
            <p:cNvPr id="308" name="Rounded Rectangle 30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Oval 30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2" name="Rounded Rectangle 31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3" name="Rounded Rectangle 31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4" name="Rounded Rectangle 31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5" name="Rounded Rectangle 31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6" name="Rounded Rectangle 31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7" name="Rounded Rectangle 31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8" name="Rounded Rectangle 31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9" name="Rounded Rectangle 31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0" name="Rounded Rectangle 31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Rounded Rectangle 32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2" name="Rounded Rectangle 32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3" name="Rounded Rectangle 32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4" name="Rounded Rectangle 32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2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143248"/>
            <a:ext cx="662393" cy="977893"/>
          </a:xfrm>
          <a:prstGeom prst="rect">
            <a:avLst/>
          </a:prstGeom>
          <a:noFill/>
        </p:spPr>
      </p:pic>
      <p:cxnSp>
        <p:nvCxnSpPr>
          <p:cNvPr id="326" name="Curved Connector 81"/>
          <p:cNvCxnSpPr>
            <a:stCxn id="308" idx="0"/>
            <a:endCxn id="325" idx="2"/>
          </p:cNvCxnSpPr>
          <p:nvPr/>
        </p:nvCxnSpPr>
        <p:spPr>
          <a:xfrm rot="16200000" flipV="1">
            <a:off x="4335447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27" name="Group 52"/>
          <p:cNvGrpSpPr/>
          <p:nvPr/>
        </p:nvGrpSpPr>
        <p:grpSpPr>
          <a:xfrm>
            <a:off x="5240934" y="4737123"/>
            <a:ext cx="285752" cy="500066"/>
            <a:chOff x="928662" y="4143380"/>
            <a:chExt cx="1571636" cy="2571768"/>
          </a:xfrm>
        </p:grpSpPr>
        <p:sp>
          <p:nvSpPr>
            <p:cNvPr id="328" name="Rounded Rectangle 32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9" name="Oval 32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Rounded Rectangle 32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2" name="Rounded Rectangle 33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3" name="Rounded Rectangle 33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4" name="Rounded Rectangle 33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5" name="Rounded Rectangle 33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6" name="Rounded Rectangle 33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7" name="Rounded Rectangle 33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8" name="Rounded Rectangle 33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9" name="Rounded Rectangle 33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0" name="Rounded Rectangle 33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1" name="Rounded Rectangle 34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2" name="Rounded Rectangle 34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3" name="Rounded Rectangle 34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4" name="Rounded Rectangle 34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4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143248"/>
            <a:ext cx="662393" cy="977893"/>
          </a:xfrm>
          <a:prstGeom prst="rect">
            <a:avLst/>
          </a:prstGeom>
          <a:noFill/>
        </p:spPr>
      </p:pic>
      <p:cxnSp>
        <p:nvCxnSpPr>
          <p:cNvPr id="346" name="Curved Connector 81"/>
          <p:cNvCxnSpPr>
            <a:stCxn id="328" idx="0"/>
            <a:endCxn id="345" idx="2"/>
          </p:cNvCxnSpPr>
          <p:nvPr/>
        </p:nvCxnSpPr>
        <p:spPr>
          <a:xfrm rot="16200000" flipV="1">
            <a:off x="5049827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47" name="Group 52"/>
          <p:cNvGrpSpPr/>
          <p:nvPr/>
        </p:nvGrpSpPr>
        <p:grpSpPr>
          <a:xfrm>
            <a:off x="5955314" y="4737123"/>
            <a:ext cx="285752" cy="500066"/>
            <a:chOff x="928662" y="4143380"/>
            <a:chExt cx="1571636" cy="2571768"/>
          </a:xfrm>
        </p:grpSpPr>
        <p:sp>
          <p:nvSpPr>
            <p:cNvPr id="348" name="Rounded Rectangle 34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9" name="Oval 34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0" name="Rounded Rectangle 34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1" name="Rounded Rectangle 35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2" name="Rounded Rectangle 35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3" name="Rounded Rectangle 35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5" name="Rounded Rectangle 35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6" name="Rounded Rectangle 35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7" name="Rounded Rectangle 35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8" name="Rounded Rectangle 35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9" name="Rounded Rectangle 35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0" name="Rounded Rectangle 35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1" name="Rounded Rectangle 36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Rounded Rectangle 36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Rounded Rectangle 36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4" name="Rounded Rectangle 36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6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143248"/>
            <a:ext cx="662393" cy="977893"/>
          </a:xfrm>
          <a:prstGeom prst="rect">
            <a:avLst/>
          </a:prstGeom>
          <a:noFill/>
        </p:spPr>
      </p:pic>
      <p:cxnSp>
        <p:nvCxnSpPr>
          <p:cNvPr id="366" name="Curved Connector 81"/>
          <p:cNvCxnSpPr>
            <a:stCxn id="348" idx="0"/>
            <a:endCxn id="365" idx="2"/>
          </p:cNvCxnSpPr>
          <p:nvPr/>
        </p:nvCxnSpPr>
        <p:spPr>
          <a:xfrm rot="16200000" flipV="1">
            <a:off x="5764207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67" name="Group 52"/>
          <p:cNvGrpSpPr/>
          <p:nvPr/>
        </p:nvGrpSpPr>
        <p:grpSpPr>
          <a:xfrm>
            <a:off x="6669694" y="4737123"/>
            <a:ext cx="285752" cy="500066"/>
            <a:chOff x="928662" y="4143380"/>
            <a:chExt cx="1571636" cy="2571768"/>
          </a:xfrm>
        </p:grpSpPr>
        <p:sp>
          <p:nvSpPr>
            <p:cNvPr id="368" name="Rounded Rectangle 36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9" name="Oval 36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0" name="Rounded Rectangle 36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Rounded Rectangle 37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Rounded Rectangle 37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3" name="Rounded Rectangle 37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4" name="Rounded Rectangle 37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5" name="Rounded Rectangle 37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Rounded Rectangle 37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9" name="Rounded Rectangle 37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2" name="Rounded Rectangle 38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4" name="Rounded Rectangle 38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8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143248"/>
            <a:ext cx="662393" cy="977893"/>
          </a:xfrm>
          <a:prstGeom prst="rect">
            <a:avLst/>
          </a:prstGeom>
          <a:noFill/>
        </p:spPr>
      </p:pic>
      <p:cxnSp>
        <p:nvCxnSpPr>
          <p:cNvPr id="386" name="Curved Connector 81"/>
          <p:cNvCxnSpPr>
            <a:stCxn id="368" idx="0"/>
            <a:endCxn id="385" idx="2"/>
          </p:cNvCxnSpPr>
          <p:nvPr/>
        </p:nvCxnSpPr>
        <p:spPr>
          <a:xfrm rot="16200000" flipV="1">
            <a:off x="6478587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87" name="Group 52"/>
          <p:cNvGrpSpPr/>
          <p:nvPr/>
        </p:nvGrpSpPr>
        <p:grpSpPr>
          <a:xfrm>
            <a:off x="7384074" y="4737123"/>
            <a:ext cx="285752" cy="500066"/>
            <a:chOff x="928662" y="4143380"/>
            <a:chExt cx="1571636" cy="2571768"/>
          </a:xfrm>
        </p:grpSpPr>
        <p:sp>
          <p:nvSpPr>
            <p:cNvPr id="388" name="Rounded Rectangle 38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9" name="Oval 38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0" name="Rounded Rectangle 38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1" name="Rounded Rectangle 39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2" name="Rounded Rectangle 39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3" name="Rounded Rectangle 39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4" name="Rounded Rectangle 39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5" name="Rounded Rectangle 39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6" name="Rounded Rectangle 39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7" name="Rounded Rectangle 39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8" name="Rounded Rectangle 39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05" name="Picture 4" descr="C:\Users\Teresa\AppData\Local\Microsoft\Windows\Temporary Internet Files\Content.IE5\MFQVIIRA\MCj04260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3143248"/>
            <a:ext cx="662393" cy="977893"/>
          </a:xfrm>
          <a:prstGeom prst="rect">
            <a:avLst/>
          </a:prstGeom>
          <a:noFill/>
        </p:spPr>
      </p:pic>
      <p:cxnSp>
        <p:nvCxnSpPr>
          <p:cNvPr id="406" name="Curved Connector 81"/>
          <p:cNvCxnSpPr>
            <a:stCxn id="388" idx="0"/>
            <a:endCxn id="405" idx="2"/>
          </p:cNvCxnSpPr>
          <p:nvPr/>
        </p:nvCxnSpPr>
        <p:spPr>
          <a:xfrm rot="16200000" flipV="1">
            <a:off x="7192967" y="4403139"/>
            <a:ext cx="615982" cy="5198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0" name="Content Placeholder 439"/>
          <p:cNvSpPr>
            <a:spLocks noGrp="1"/>
          </p:cNvSpPr>
          <p:nvPr>
            <p:ph idx="1"/>
          </p:nvPr>
        </p:nvSpPr>
        <p:spPr>
          <a:xfrm>
            <a:off x="285720" y="214290"/>
            <a:ext cx="8358246" cy="1643073"/>
          </a:xfrm>
        </p:spPr>
        <p:txBody>
          <a:bodyPr>
            <a:normAutofit fontScale="70000" lnSpcReduction="20000"/>
          </a:bodyPr>
          <a:lstStyle/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for(Cat </a:t>
            </a:r>
            <a:r>
              <a:rPr lang="en-GB" dirty="0" err="1" smtClean="0">
                <a:latin typeface="Consolas" pitchFamily="49" charset="0"/>
              </a:rPr>
              <a:t>theCurrentCat</a:t>
            </a:r>
            <a:r>
              <a:rPr lang="en-GB" dirty="0" smtClean="0">
                <a:latin typeface="Consolas" pitchFamily="49" charset="0"/>
              </a:rPr>
              <a:t>: </a:t>
            </a:r>
            <a:r>
              <a:rPr lang="en-GB" dirty="0" err="1" smtClean="0">
                <a:latin typeface="Consolas" pitchFamily="49" charset="0"/>
              </a:rPr>
              <a:t>myCatArray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theCurrentCat.stroke</a:t>
            </a:r>
            <a:r>
              <a:rPr lang="en-GB" dirty="0" smtClean="0">
                <a:latin typeface="Consolas" pitchFamily="49" charset="0"/>
              </a:rPr>
              <a:t>();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</a:p>
        </p:txBody>
      </p:sp>
      <p:grpSp>
        <p:nvGrpSpPr>
          <p:cNvPr id="441" name="Group 7"/>
          <p:cNvGrpSpPr/>
          <p:nvPr/>
        </p:nvGrpSpPr>
        <p:grpSpPr>
          <a:xfrm>
            <a:off x="6572264" y="1142984"/>
            <a:ext cx="857256" cy="857256"/>
            <a:chOff x="5786446" y="3643314"/>
            <a:chExt cx="1714512" cy="1949265"/>
          </a:xfrm>
        </p:grpSpPr>
        <p:sp>
          <p:nvSpPr>
            <p:cNvPr id="442" name="Trapezoid 441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3" name="Oval 442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4" name="Oval 443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5" name="Oval 444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7" name="Rounded Rectangle 446"/>
          <p:cNvSpPr/>
          <p:nvPr/>
        </p:nvSpPr>
        <p:spPr>
          <a:xfrm>
            <a:off x="6858016" y="642918"/>
            <a:ext cx="428628" cy="642942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8" name="Oval 447"/>
          <p:cNvSpPr/>
          <p:nvPr/>
        </p:nvSpPr>
        <p:spPr>
          <a:xfrm>
            <a:off x="7150262" y="696497"/>
            <a:ext cx="77932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9" name="Rounded Rectangle 448"/>
          <p:cNvSpPr/>
          <p:nvPr/>
        </p:nvSpPr>
        <p:spPr>
          <a:xfrm>
            <a:off x="6896982" y="803654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0" name="Rounded Rectangle 449"/>
          <p:cNvSpPr/>
          <p:nvPr/>
        </p:nvSpPr>
        <p:spPr>
          <a:xfrm>
            <a:off x="6994398" y="803654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1" name="Rounded Rectangle 450"/>
          <p:cNvSpPr/>
          <p:nvPr/>
        </p:nvSpPr>
        <p:spPr>
          <a:xfrm>
            <a:off x="7091813" y="803654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2" name="Rounded Rectangle 451"/>
          <p:cNvSpPr/>
          <p:nvPr/>
        </p:nvSpPr>
        <p:spPr>
          <a:xfrm>
            <a:off x="7189229" y="803654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3" name="Rounded Rectangle 452"/>
          <p:cNvSpPr/>
          <p:nvPr/>
        </p:nvSpPr>
        <p:spPr>
          <a:xfrm>
            <a:off x="6896982" y="875092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4" name="Rounded Rectangle 453"/>
          <p:cNvSpPr/>
          <p:nvPr/>
        </p:nvSpPr>
        <p:spPr>
          <a:xfrm>
            <a:off x="6994398" y="875092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5" name="Rounded Rectangle 454"/>
          <p:cNvSpPr/>
          <p:nvPr/>
        </p:nvSpPr>
        <p:spPr>
          <a:xfrm>
            <a:off x="7091813" y="875092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6" name="Rounded Rectangle 455"/>
          <p:cNvSpPr/>
          <p:nvPr/>
        </p:nvSpPr>
        <p:spPr>
          <a:xfrm>
            <a:off x="6896982" y="946530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7" name="Rounded Rectangle 456"/>
          <p:cNvSpPr/>
          <p:nvPr/>
        </p:nvSpPr>
        <p:spPr>
          <a:xfrm>
            <a:off x="6994398" y="946530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8" name="Rounded Rectangle 457"/>
          <p:cNvSpPr/>
          <p:nvPr/>
        </p:nvSpPr>
        <p:spPr>
          <a:xfrm>
            <a:off x="7091813" y="946530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9" name="Rounded Rectangle 458"/>
          <p:cNvSpPr/>
          <p:nvPr/>
        </p:nvSpPr>
        <p:spPr>
          <a:xfrm>
            <a:off x="7189229" y="875092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0" name="Rounded Rectangle 459"/>
          <p:cNvSpPr/>
          <p:nvPr/>
        </p:nvSpPr>
        <p:spPr>
          <a:xfrm>
            <a:off x="7189229" y="946530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1" name="Rounded Rectangle 460"/>
          <p:cNvSpPr/>
          <p:nvPr/>
        </p:nvSpPr>
        <p:spPr>
          <a:xfrm>
            <a:off x="6896982" y="1053687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2" name="Rounded Rectangle 461"/>
          <p:cNvSpPr/>
          <p:nvPr/>
        </p:nvSpPr>
        <p:spPr>
          <a:xfrm>
            <a:off x="6896982" y="1125125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3" name="Rounded Rectangle 462"/>
          <p:cNvSpPr/>
          <p:nvPr/>
        </p:nvSpPr>
        <p:spPr>
          <a:xfrm>
            <a:off x="6896982" y="1196563"/>
            <a:ext cx="77932" cy="53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7" name="Rectangle 466"/>
          <p:cNvSpPr/>
          <p:nvPr/>
        </p:nvSpPr>
        <p:spPr>
          <a:xfrm>
            <a:off x="7429520" y="714356"/>
            <a:ext cx="1285884" cy="3571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err="1" smtClean="0"/>
              <a:t>theCurrentCat</a:t>
            </a:r>
            <a:endParaRPr lang="en-GB" sz="1400" dirty="0"/>
          </a:p>
        </p:txBody>
      </p:sp>
      <p:sp>
        <p:nvSpPr>
          <p:cNvPr id="472" name="Rectangle 471"/>
          <p:cNvSpPr/>
          <p:nvPr/>
        </p:nvSpPr>
        <p:spPr>
          <a:xfrm>
            <a:off x="357158" y="3786190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3" name="Rectangle 472"/>
          <p:cNvSpPr/>
          <p:nvPr/>
        </p:nvSpPr>
        <p:spPr>
          <a:xfrm>
            <a:off x="2143108" y="2857496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4" name="Rectangle 473"/>
          <p:cNvSpPr/>
          <p:nvPr/>
        </p:nvSpPr>
        <p:spPr>
          <a:xfrm>
            <a:off x="2928926" y="4071942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5" name="Rectangle 474"/>
          <p:cNvSpPr/>
          <p:nvPr/>
        </p:nvSpPr>
        <p:spPr>
          <a:xfrm>
            <a:off x="3500430" y="2857496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6" name="Rectangle 475"/>
          <p:cNvSpPr/>
          <p:nvPr/>
        </p:nvSpPr>
        <p:spPr>
          <a:xfrm>
            <a:off x="4286248" y="2857496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7" name="Rectangle 476"/>
          <p:cNvSpPr/>
          <p:nvPr/>
        </p:nvSpPr>
        <p:spPr>
          <a:xfrm>
            <a:off x="4643438" y="3857628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8" name="Rectangle 477"/>
          <p:cNvSpPr/>
          <p:nvPr/>
        </p:nvSpPr>
        <p:spPr>
          <a:xfrm>
            <a:off x="5572132" y="2857496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9" name="Rectangle 478"/>
          <p:cNvSpPr/>
          <p:nvPr/>
        </p:nvSpPr>
        <p:spPr>
          <a:xfrm>
            <a:off x="6500826" y="2643182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80" name="Rectangle 479"/>
          <p:cNvSpPr/>
          <p:nvPr/>
        </p:nvSpPr>
        <p:spPr>
          <a:xfrm>
            <a:off x="7500958" y="3857628"/>
            <a:ext cx="8572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(((PURR)))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81" name="Rectangle 480"/>
          <p:cNvSpPr/>
          <p:nvPr/>
        </p:nvSpPr>
        <p:spPr>
          <a:xfrm>
            <a:off x="6786578" y="1643050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Consolas" pitchFamily="49" charset="0"/>
              </a:rPr>
              <a:t>Cat</a:t>
            </a:r>
            <a:endParaRPr lang="en-GB" sz="1400" dirty="0">
              <a:latin typeface="Consolas" pitchFamily="49" charset="0"/>
            </a:endParaRPr>
          </a:p>
        </p:txBody>
      </p:sp>
      <p:cxnSp>
        <p:nvCxnSpPr>
          <p:cNvPr id="483" name="Straight Connector 482"/>
          <p:cNvCxnSpPr/>
          <p:nvPr/>
        </p:nvCxnSpPr>
        <p:spPr>
          <a:xfrm rot="5400000">
            <a:off x="7250131" y="1035827"/>
            <a:ext cx="35798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7" name="Straight Connector 486"/>
          <p:cNvCxnSpPr/>
          <p:nvPr/>
        </p:nvCxnSpPr>
        <p:spPr>
          <a:xfrm>
            <a:off x="1357290" y="500042"/>
            <a:ext cx="250033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2" name="Freeform 501"/>
          <p:cNvSpPr/>
          <p:nvPr/>
        </p:nvSpPr>
        <p:spPr>
          <a:xfrm>
            <a:off x="1112521" y="180703"/>
            <a:ext cx="5928359" cy="3032760"/>
          </a:xfrm>
          <a:custGeom>
            <a:avLst/>
            <a:gdLst>
              <a:gd name="connsiteX0" fmla="*/ 5928359 w 5928359"/>
              <a:gd name="connsiteY0" fmla="*/ 420188 h 3032760"/>
              <a:gd name="connsiteX1" fmla="*/ 5484222 w 5928359"/>
              <a:gd name="connsiteY1" fmla="*/ 106680 h 3032760"/>
              <a:gd name="connsiteX2" fmla="*/ 4099559 w 5928359"/>
              <a:gd name="connsiteY2" fmla="*/ 1060268 h 3032760"/>
              <a:gd name="connsiteX3" fmla="*/ 664028 w 5928359"/>
              <a:gd name="connsiteY3" fmla="*/ 2471057 h 3032760"/>
              <a:gd name="connsiteX4" fmla="*/ 115388 w 5928359"/>
              <a:gd name="connsiteY4" fmla="*/ 3032760 h 303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8359" h="3032760">
                <a:moveTo>
                  <a:pt x="5928359" y="420188"/>
                </a:moveTo>
                <a:cubicBezTo>
                  <a:pt x="5858690" y="210094"/>
                  <a:pt x="5789022" y="0"/>
                  <a:pt x="5484222" y="106680"/>
                </a:cubicBezTo>
                <a:cubicBezTo>
                  <a:pt x="5179422" y="213360"/>
                  <a:pt x="4902925" y="666205"/>
                  <a:pt x="4099559" y="1060268"/>
                </a:cubicBezTo>
                <a:cubicBezTo>
                  <a:pt x="3296193" y="1454331"/>
                  <a:pt x="1328056" y="2142308"/>
                  <a:pt x="664028" y="2471057"/>
                </a:cubicBezTo>
                <a:cubicBezTo>
                  <a:pt x="0" y="2799806"/>
                  <a:pt x="57694" y="2916283"/>
                  <a:pt x="115388" y="3032760"/>
                </a:cubicBezTo>
              </a:path>
            </a:pathLst>
          </a:custGeom>
          <a:ln>
            <a:prstDash val="lg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3" name="Freeform 502"/>
          <p:cNvSpPr/>
          <p:nvPr/>
        </p:nvSpPr>
        <p:spPr>
          <a:xfrm>
            <a:off x="2534194" y="97971"/>
            <a:ext cx="4506686" cy="3050178"/>
          </a:xfrm>
          <a:custGeom>
            <a:avLst/>
            <a:gdLst>
              <a:gd name="connsiteX0" fmla="*/ 4506686 w 4506686"/>
              <a:gd name="connsiteY0" fmla="*/ 515983 h 3050178"/>
              <a:gd name="connsiteX1" fmla="*/ 4376057 w 4506686"/>
              <a:gd name="connsiteY1" fmla="*/ 176349 h 3050178"/>
              <a:gd name="connsiteX2" fmla="*/ 3814355 w 4506686"/>
              <a:gd name="connsiteY2" fmla="*/ 150223 h 3050178"/>
              <a:gd name="connsiteX3" fmla="*/ 2338252 w 4506686"/>
              <a:gd name="connsiteY3" fmla="*/ 1077686 h 3050178"/>
              <a:gd name="connsiteX4" fmla="*/ 0 w 4506686"/>
              <a:gd name="connsiteY4" fmla="*/ 3050178 h 3050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6686" h="3050178">
                <a:moveTo>
                  <a:pt x="4506686" y="515983"/>
                </a:moveTo>
                <a:cubicBezTo>
                  <a:pt x="4499066" y="376646"/>
                  <a:pt x="4491446" y="237309"/>
                  <a:pt x="4376057" y="176349"/>
                </a:cubicBezTo>
                <a:cubicBezTo>
                  <a:pt x="4260669" y="115389"/>
                  <a:pt x="4153989" y="0"/>
                  <a:pt x="3814355" y="150223"/>
                </a:cubicBezTo>
                <a:cubicBezTo>
                  <a:pt x="3474721" y="300446"/>
                  <a:pt x="2973978" y="594360"/>
                  <a:pt x="2338252" y="1077686"/>
                </a:cubicBezTo>
                <a:cubicBezTo>
                  <a:pt x="1702526" y="1561012"/>
                  <a:pt x="851263" y="2305595"/>
                  <a:pt x="0" y="3050178"/>
                </a:cubicBezTo>
              </a:path>
            </a:pathLst>
          </a:custGeom>
          <a:ln>
            <a:prstDash val="lg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4" name="Freeform 503"/>
          <p:cNvSpPr/>
          <p:nvPr/>
        </p:nvSpPr>
        <p:spPr>
          <a:xfrm>
            <a:off x="3265714" y="234930"/>
            <a:ext cx="3722915" cy="2978533"/>
          </a:xfrm>
          <a:custGeom>
            <a:avLst/>
            <a:gdLst>
              <a:gd name="connsiteX0" fmla="*/ 3722915 w 3722915"/>
              <a:gd name="connsiteY0" fmla="*/ 618309 h 3270069"/>
              <a:gd name="connsiteX1" fmla="*/ 3291840 w 3722915"/>
              <a:gd name="connsiteY1" fmla="*/ 422366 h 3270069"/>
              <a:gd name="connsiteX2" fmla="*/ 3174275 w 3722915"/>
              <a:gd name="connsiteY2" fmla="*/ 474617 h 3270069"/>
              <a:gd name="connsiteX3" fmla="*/ 0 w 3722915"/>
              <a:gd name="connsiteY3" fmla="*/ 3270069 h 3270069"/>
              <a:gd name="connsiteX0" fmla="*/ 3722915 w 3722915"/>
              <a:gd name="connsiteY0" fmla="*/ 326773 h 2978533"/>
              <a:gd name="connsiteX1" fmla="*/ 3291840 w 3722915"/>
              <a:gd name="connsiteY1" fmla="*/ 130830 h 2978533"/>
              <a:gd name="connsiteX2" fmla="*/ 2102673 w 3722915"/>
              <a:gd name="connsiteY2" fmla="*/ 1111751 h 2978533"/>
              <a:gd name="connsiteX3" fmla="*/ 0 w 3722915"/>
              <a:gd name="connsiteY3" fmla="*/ 2978533 h 297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2915" h="2978533">
                <a:moveTo>
                  <a:pt x="3722915" y="326773"/>
                </a:moveTo>
                <a:cubicBezTo>
                  <a:pt x="3553097" y="240776"/>
                  <a:pt x="3561880" y="0"/>
                  <a:pt x="3291840" y="130830"/>
                </a:cubicBezTo>
                <a:cubicBezTo>
                  <a:pt x="3021800" y="261660"/>
                  <a:pt x="2651313" y="637134"/>
                  <a:pt x="2102673" y="1111751"/>
                </a:cubicBezTo>
                <a:cubicBezTo>
                  <a:pt x="1554033" y="1586368"/>
                  <a:pt x="1312817" y="1818115"/>
                  <a:pt x="0" y="2978533"/>
                </a:cubicBezTo>
              </a:path>
            </a:pathLst>
          </a:custGeom>
          <a:ln>
            <a:prstDash val="lg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Freeform 506"/>
          <p:cNvSpPr/>
          <p:nvPr/>
        </p:nvSpPr>
        <p:spPr>
          <a:xfrm>
            <a:off x="4000464" y="285728"/>
            <a:ext cx="3080005" cy="2978533"/>
          </a:xfrm>
          <a:custGeom>
            <a:avLst/>
            <a:gdLst>
              <a:gd name="connsiteX0" fmla="*/ 3722915 w 3722915"/>
              <a:gd name="connsiteY0" fmla="*/ 618309 h 3270069"/>
              <a:gd name="connsiteX1" fmla="*/ 3291840 w 3722915"/>
              <a:gd name="connsiteY1" fmla="*/ 422366 h 3270069"/>
              <a:gd name="connsiteX2" fmla="*/ 3174275 w 3722915"/>
              <a:gd name="connsiteY2" fmla="*/ 474617 h 3270069"/>
              <a:gd name="connsiteX3" fmla="*/ 0 w 3722915"/>
              <a:gd name="connsiteY3" fmla="*/ 3270069 h 3270069"/>
              <a:gd name="connsiteX0" fmla="*/ 3722915 w 3722915"/>
              <a:gd name="connsiteY0" fmla="*/ 326773 h 2978533"/>
              <a:gd name="connsiteX1" fmla="*/ 3291840 w 3722915"/>
              <a:gd name="connsiteY1" fmla="*/ 130830 h 2978533"/>
              <a:gd name="connsiteX2" fmla="*/ 2102673 w 3722915"/>
              <a:gd name="connsiteY2" fmla="*/ 1111751 h 2978533"/>
              <a:gd name="connsiteX3" fmla="*/ 0 w 3722915"/>
              <a:gd name="connsiteY3" fmla="*/ 2978533 h 2978533"/>
              <a:gd name="connsiteX0" fmla="*/ 3080005 w 3080005"/>
              <a:gd name="connsiteY0" fmla="*/ 326773 h 2978533"/>
              <a:gd name="connsiteX1" fmla="*/ 2648930 w 3080005"/>
              <a:gd name="connsiteY1" fmla="*/ 130830 h 2978533"/>
              <a:gd name="connsiteX2" fmla="*/ 1459763 w 3080005"/>
              <a:gd name="connsiteY2" fmla="*/ 1111751 h 2978533"/>
              <a:gd name="connsiteX3" fmla="*/ 0 w 3080005"/>
              <a:gd name="connsiteY3" fmla="*/ 2978533 h 2978533"/>
              <a:gd name="connsiteX0" fmla="*/ 3080005 w 3080005"/>
              <a:gd name="connsiteY0" fmla="*/ 326773 h 2978533"/>
              <a:gd name="connsiteX1" fmla="*/ 2648930 w 3080005"/>
              <a:gd name="connsiteY1" fmla="*/ 130830 h 2978533"/>
              <a:gd name="connsiteX2" fmla="*/ 1674045 w 3080005"/>
              <a:gd name="connsiteY2" fmla="*/ 1111751 h 2978533"/>
              <a:gd name="connsiteX3" fmla="*/ 0 w 3080005"/>
              <a:gd name="connsiteY3" fmla="*/ 2978533 h 297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0005" h="2978533">
                <a:moveTo>
                  <a:pt x="3080005" y="326773"/>
                </a:moveTo>
                <a:cubicBezTo>
                  <a:pt x="2910187" y="240776"/>
                  <a:pt x="2883257" y="0"/>
                  <a:pt x="2648930" y="130830"/>
                </a:cubicBezTo>
                <a:cubicBezTo>
                  <a:pt x="2414603" y="261660"/>
                  <a:pt x="2115533" y="637134"/>
                  <a:pt x="1674045" y="1111751"/>
                </a:cubicBezTo>
                <a:cubicBezTo>
                  <a:pt x="1232557" y="1586368"/>
                  <a:pt x="1312817" y="1818115"/>
                  <a:pt x="0" y="2978533"/>
                </a:cubicBezTo>
              </a:path>
            </a:pathLst>
          </a:custGeom>
          <a:ln>
            <a:prstDash val="lg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8" name="Rectangle 507"/>
          <p:cNvSpPr/>
          <p:nvPr/>
        </p:nvSpPr>
        <p:spPr>
          <a:xfrm>
            <a:off x="1285852" y="1428736"/>
            <a:ext cx="40847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And so on…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4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3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4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7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8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4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2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3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7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8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9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4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2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3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4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7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7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8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9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4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2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3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4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autoRev="1" fill="hold"/>
                                        <p:tgtEl>
                                          <p:spTgt spid="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7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7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8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autoRev="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500"/>
                            </p:stCondLst>
                            <p:childTnLst>
                              <p:par>
                                <p:cTn id="2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000"/>
                            </p:stCondLst>
                            <p:childTnLst>
                              <p:par>
                                <p:cTn id="2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" grpId="0" uiExpand="1" build="p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1" grpId="1" animBg="1"/>
      <p:bldP spid="461" grpId="2" animBg="1"/>
      <p:bldP spid="461" grpId="5" animBg="1"/>
      <p:bldP spid="461" grpId="6" animBg="1"/>
      <p:bldP spid="462" grpId="0" animBg="1"/>
      <p:bldP spid="463" grpId="0" animBg="1"/>
      <p:bldP spid="467" grpId="0" animBg="1"/>
      <p:bldP spid="472" grpId="0"/>
      <p:bldP spid="473" grpId="0"/>
      <p:bldP spid="474" grpId="0"/>
      <p:bldP spid="475" grpId="0"/>
      <p:bldP spid="476" grpId="0"/>
      <p:bldP spid="477" grpId="0"/>
      <p:bldP spid="478" grpId="0"/>
      <p:bldP spid="479" grpId="0"/>
      <p:bldP spid="480" grpId="0"/>
      <p:bldP spid="481" grpId="0" animBg="1"/>
      <p:bldP spid="502" grpId="0" animBg="1"/>
      <p:bldP spid="502" grpId="1" animBg="1"/>
      <p:bldP spid="503" grpId="0" animBg="1"/>
      <p:bldP spid="503" grpId="1" animBg="1"/>
      <p:bldP spid="504" grpId="0" animBg="1"/>
      <p:bldP spid="504" grpId="1" animBg="1"/>
      <p:bldP spid="507" grpId="0" animBg="1"/>
      <p:bldP spid="507" grpId="1" animBg="1"/>
      <p:bldP spid="5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    There are different kinds of loops...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nsolas" pitchFamily="49" charset="0"/>
              </a:rPr>
              <a:t>w</a:t>
            </a:r>
            <a:r>
              <a:rPr lang="en-GB" dirty="0" smtClean="0">
                <a:latin typeface="Consolas" pitchFamily="49" charset="0"/>
              </a:rPr>
              <a:t>hile</a:t>
            </a:r>
          </a:p>
          <a:p>
            <a:r>
              <a:rPr lang="en-GB" dirty="0" smtClean="0">
                <a:latin typeface="Consolas" pitchFamily="49" charset="0"/>
              </a:rPr>
              <a:t>do while</a:t>
            </a:r>
          </a:p>
          <a:p>
            <a:r>
              <a:rPr lang="en-GB" dirty="0" smtClean="0">
                <a:latin typeface="Consolas" pitchFamily="49" charset="0"/>
              </a:rPr>
              <a:t>for</a:t>
            </a:r>
          </a:p>
          <a:p>
            <a:r>
              <a:rPr lang="en-GB" dirty="0" smtClean="0">
                <a:latin typeface="Consolas" pitchFamily="49" charset="0"/>
              </a:rPr>
              <a:t>for each (enhanced for)</a:t>
            </a:r>
          </a:p>
          <a:p>
            <a:r>
              <a:rPr lang="en-GB" dirty="0" smtClean="0">
                <a:latin typeface="Zap" pitchFamily="2" charset="0"/>
              </a:rPr>
              <a:t>Recursion </a:t>
            </a:r>
            <a:r>
              <a:rPr lang="en-GB" dirty="0" smtClean="0">
                <a:latin typeface="+mj-lt"/>
              </a:rPr>
              <a:t>(not really a loop)</a:t>
            </a:r>
            <a:endParaRPr lang="en-GB" dirty="0" smtClean="0">
              <a:latin typeface="Zap" pitchFamily="2" charset="0"/>
            </a:endParaRPr>
          </a:p>
          <a:p>
            <a:endParaRPr lang="en-GB" dirty="0" smtClean="0">
              <a:latin typeface="Consolas" pitchFamily="49" charset="0"/>
            </a:endParaRP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Looping</a:t>
            </a:r>
          </a:p>
          <a:p>
            <a:pPr lvl="1"/>
            <a:r>
              <a:rPr lang="en-GB" dirty="0" smtClean="0"/>
              <a:t>while</a:t>
            </a:r>
          </a:p>
          <a:p>
            <a:pPr lvl="1"/>
            <a:r>
              <a:rPr lang="en-GB" dirty="0" smtClean="0"/>
              <a:t>do while</a:t>
            </a:r>
          </a:p>
          <a:p>
            <a:pPr lvl="1"/>
            <a:r>
              <a:rPr lang="en-GB" dirty="0" smtClean="0"/>
              <a:t>for</a:t>
            </a:r>
          </a:p>
          <a:p>
            <a:r>
              <a:rPr lang="en-GB" dirty="0" smtClean="0"/>
              <a:t>Arrays</a:t>
            </a:r>
          </a:p>
          <a:p>
            <a:pPr lvl="1"/>
            <a:r>
              <a:rPr lang="en-GB" dirty="0" smtClean="0"/>
              <a:t>indexes</a:t>
            </a:r>
          </a:p>
          <a:p>
            <a:r>
              <a:rPr lang="en-GB" dirty="0" smtClean="0"/>
              <a:t>For each loop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fundamental loop</a:t>
            </a:r>
          </a:p>
          <a:p>
            <a:endParaRPr lang="en-GB" dirty="0"/>
          </a:p>
          <a:p>
            <a:r>
              <a:rPr lang="en-GB" dirty="0" smtClean="0"/>
              <a:t>All of the other loops can be built from this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at While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>
                <a:latin typeface="Consolas" pitchFamily="49" charset="0"/>
              </a:rPr>
              <a:t>while(condition){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code to run;</a:t>
            </a:r>
            <a:endParaRPr lang="en-GB" dirty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dirty="0">
              <a:latin typeface="Consolas" pitchFamily="49" charset="0"/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43570" y="1643050"/>
            <a:ext cx="3214710" cy="15001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 like an if statement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condition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103808" y="1378040"/>
            <a:ext cx="2539762" cy="824247"/>
          </a:xfrm>
          <a:custGeom>
            <a:avLst/>
            <a:gdLst>
              <a:gd name="connsiteX0" fmla="*/ 2292440 w 2292440"/>
              <a:gd name="connsiteY0" fmla="*/ 592428 h 824247"/>
              <a:gd name="connsiteX1" fmla="*/ 824248 w 2292440"/>
              <a:gd name="connsiteY1" fmla="*/ 38636 h 824247"/>
              <a:gd name="connsiteX2" fmla="*/ 0 w 2292440"/>
              <a:gd name="connsiteY2" fmla="*/ 824247 h 82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2440" h="824247">
                <a:moveTo>
                  <a:pt x="2292440" y="592428"/>
                </a:moveTo>
                <a:cubicBezTo>
                  <a:pt x="1749380" y="296214"/>
                  <a:pt x="1206321" y="0"/>
                  <a:pt x="824248" y="38636"/>
                </a:cubicBezTo>
                <a:cubicBezTo>
                  <a:pt x="442175" y="77272"/>
                  <a:pt x="221087" y="450759"/>
                  <a:pt x="0" y="824247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at While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	</a:t>
            </a:r>
            <a:r>
              <a:rPr lang="en-GB" sz="2400" dirty="0" err="1" smtClean="0">
                <a:latin typeface="Consolas" pitchFamily="49" charset="0"/>
              </a:rPr>
              <a:t>int</a:t>
            </a:r>
            <a:r>
              <a:rPr lang="en-GB" sz="2400" dirty="0" smtClean="0">
                <a:latin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 = 0;</a:t>
            </a:r>
          </a:p>
          <a:p>
            <a:pPr>
              <a:buNone/>
            </a:pPr>
            <a:endParaRPr lang="en-GB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while(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&lt;10){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	</a:t>
            </a:r>
            <a:r>
              <a:rPr lang="en-GB" sz="2400" dirty="0" err="1" smtClean="0">
                <a:latin typeface="Consolas" pitchFamily="49" charset="0"/>
              </a:rPr>
              <a:t>System.out.println</a:t>
            </a:r>
            <a:r>
              <a:rPr lang="en-GB" sz="2400" dirty="0" smtClean="0">
                <a:latin typeface="Consolas" pitchFamily="49" charset="0"/>
              </a:rPr>
              <a:t>(“The number is “+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= i+1;</a:t>
            </a:r>
            <a:endParaRPr lang="en-GB" sz="2400" dirty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sz="2400" dirty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System.out.println</a:t>
            </a:r>
            <a:r>
              <a:rPr lang="en-GB" sz="2400" dirty="0" smtClean="0">
                <a:latin typeface="Consolas" pitchFamily="49" charset="0"/>
              </a:rPr>
              <a:t>(“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 is now “ + 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GB" dirty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5286388"/>
            <a:ext cx="4429124" cy="9286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times will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this loop?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43504" y="5429264"/>
            <a:ext cx="3143272" cy="9286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value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 it gets here?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rot="16200000" flipV="1">
            <a:off x="6107917" y="4822041"/>
            <a:ext cx="500066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at While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/>
              <a:t>	</a:t>
            </a:r>
            <a:r>
              <a:rPr lang="en-GB" sz="2400" dirty="0" err="1" smtClean="0">
                <a:latin typeface="Consolas" pitchFamily="49" charset="0"/>
              </a:rPr>
              <a:t>int</a:t>
            </a:r>
            <a:r>
              <a:rPr lang="en-GB" sz="2400" dirty="0" smtClean="0">
                <a:latin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 = 0;</a:t>
            </a:r>
          </a:p>
          <a:p>
            <a:pPr>
              <a:buNone/>
            </a:pPr>
            <a:endParaRPr lang="en-GB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while(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&lt;10){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	</a:t>
            </a:r>
            <a:r>
              <a:rPr lang="en-GB" sz="2400" dirty="0" err="1" smtClean="0">
                <a:latin typeface="Consolas" pitchFamily="49" charset="0"/>
              </a:rPr>
              <a:t>System.out.println</a:t>
            </a:r>
            <a:r>
              <a:rPr lang="en-GB" sz="2400" dirty="0" smtClean="0">
                <a:latin typeface="Consolas" pitchFamily="49" charset="0"/>
              </a:rPr>
              <a:t>(“The number is “+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= i+1;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	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++;</a:t>
            </a:r>
            <a:endParaRPr lang="en-GB" sz="2400" dirty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sz="2400" dirty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System.out.println</a:t>
            </a:r>
            <a:r>
              <a:rPr lang="en-GB" sz="2400" dirty="0" smtClean="0">
                <a:latin typeface="Consolas" pitchFamily="49" charset="0"/>
              </a:rPr>
              <a:t>(“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 is now “+</a:t>
            </a:r>
            <a:r>
              <a:rPr lang="en-GB" sz="2400" dirty="0" err="1" smtClean="0">
                <a:latin typeface="Consolas" pitchFamily="49" charset="0"/>
              </a:rPr>
              <a:t>i</a:t>
            </a:r>
            <a:r>
              <a:rPr lang="en-GB" sz="24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GB" dirty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5786" cy="146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881</Words>
  <Application>Microsoft Office PowerPoint</Application>
  <PresentationFormat>On-screen Show (4:3)</PresentationFormat>
  <Paragraphs>423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Lecture contents</vt:lpstr>
      <vt:lpstr>Lecture 7</vt:lpstr>
      <vt:lpstr>Looping</vt:lpstr>
      <vt:lpstr>     There are different kinds of loops...</vt:lpstr>
      <vt:lpstr>Lecture contents</vt:lpstr>
      <vt:lpstr>While</vt:lpstr>
      <vt:lpstr>Look at While</vt:lpstr>
      <vt:lpstr>Look at While</vt:lpstr>
      <vt:lpstr>Look at While</vt:lpstr>
      <vt:lpstr>Lecture contents</vt:lpstr>
      <vt:lpstr>Do while</vt:lpstr>
      <vt:lpstr>Lecture contents</vt:lpstr>
      <vt:lpstr>For loop</vt:lpstr>
      <vt:lpstr>Closer look</vt:lpstr>
      <vt:lpstr>Closer look</vt:lpstr>
      <vt:lpstr>Lecture contents</vt:lpstr>
      <vt:lpstr>Arrays</vt:lpstr>
      <vt:lpstr>Details of Arrays</vt:lpstr>
      <vt:lpstr>Details of Arrays</vt:lpstr>
      <vt:lpstr>Hang on....</vt:lpstr>
      <vt:lpstr>Lecture contents</vt:lpstr>
      <vt:lpstr>Index</vt:lpstr>
      <vt:lpstr>Length</vt:lpstr>
      <vt:lpstr>Using indexes (insertion)</vt:lpstr>
      <vt:lpstr>Eeek! What’s with the [] again?</vt:lpstr>
      <vt:lpstr>Using indexes (insertion)</vt:lpstr>
      <vt:lpstr>Slide 27</vt:lpstr>
      <vt:lpstr>Using indexes (retreval)</vt:lpstr>
      <vt:lpstr>Array rules</vt:lpstr>
      <vt:lpstr>Array rules</vt:lpstr>
      <vt:lpstr>When you play with arrays...</vt:lpstr>
      <vt:lpstr>Lecture contents</vt:lpstr>
      <vt:lpstr>A different for loop</vt:lpstr>
      <vt:lpstr>Using the for each</vt:lpstr>
      <vt:lpstr>In English please...?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Teresa Binks</dc:creator>
  <cp:lastModifiedBy>Teresa Binks</cp:lastModifiedBy>
  <cp:revision>26</cp:revision>
  <dcterms:created xsi:type="dcterms:W3CDTF">2008-08-18T15:37:19Z</dcterms:created>
  <dcterms:modified xsi:type="dcterms:W3CDTF">2008-09-09T12:55:06Z</dcterms:modified>
</cp:coreProperties>
</file>