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302" r:id="rId2"/>
    <p:sldId id="256" r:id="rId3"/>
    <p:sldId id="258" r:id="rId4"/>
    <p:sldId id="259" r:id="rId5"/>
    <p:sldId id="260" r:id="rId6"/>
    <p:sldId id="274" r:id="rId7"/>
    <p:sldId id="275" r:id="rId8"/>
    <p:sldId id="287" r:id="rId9"/>
    <p:sldId id="286" r:id="rId10"/>
    <p:sldId id="288" r:id="rId11"/>
    <p:sldId id="290" r:id="rId12"/>
    <p:sldId id="303" r:id="rId13"/>
    <p:sldId id="261" r:id="rId14"/>
    <p:sldId id="293" r:id="rId15"/>
    <p:sldId id="294" r:id="rId16"/>
    <p:sldId id="295" r:id="rId17"/>
    <p:sldId id="296" r:id="rId18"/>
    <p:sldId id="297" r:id="rId19"/>
    <p:sldId id="304" r:id="rId20"/>
    <p:sldId id="272" r:id="rId21"/>
    <p:sldId id="270" r:id="rId22"/>
    <p:sldId id="271" r:id="rId23"/>
    <p:sldId id="298" r:id="rId24"/>
    <p:sldId id="265" r:id="rId25"/>
    <p:sldId id="266" r:id="rId26"/>
    <p:sldId id="267" r:id="rId27"/>
    <p:sldId id="268" r:id="rId28"/>
    <p:sldId id="269" r:id="rId29"/>
    <p:sldId id="306" r:id="rId30"/>
    <p:sldId id="264" r:id="rId31"/>
    <p:sldId id="273" r:id="rId32"/>
    <p:sldId id="307" r:id="rId33"/>
    <p:sldId id="289" r:id="rId34"/>
    <p:sldId id="276" r:id="rId35"/>
    <p:sldId id="263" r:id="rId36"/>
    <p:sldId id="280" r:id="rId37"/>
    <p:sldId id="291" r:id="rId38"/>
    <p:sldId id="292" r:id="rId39"/>
    <p:sldId id="305" r:id="rId40"/>
    <p:sldId id="277" r:id="rId41"/>
    <p:sldId id="279" r:id="rId42"/>
    <p:sldId id="281" r:id="rId43"/>
    <p:sldId id="282" r:id="rId44"/>
    <p:sldId id="283" r:id="rId45"/>
    <p:sldId id="284" r:id="rId46"/>
    <p:sldId id="309" r:id="rId47"/>
    <p:sldId id="310" r:id="rId48"/>
    <p:sldId id="311" r:id="rId49"/>
    <p:sldId id="308" r:id="rId50"/>
    <p:sldId id="299" r:id="rId51"/>
    <p:sldId id="300" r:id="rId52"/>
    <p:sldId id="301" r:id="rId53"/>
  </p:sldIdLst>
  <p:sldSz cx="9144000" cy="6858000" type="screen4x3"/>
  <p:notesSz cx="6858000" cy="9144000"/>
  <p:custShowLst>
    <p:custShow name="Java and the JVM" id="0">
      <p:sldLst>
        <p:sld r:id="rId5"/>
        <p:sld r:id="rId6"/>
        <p:sld r:id="rId7"/>
        <p:sld r:id="rId8"/>
        <p:sld r:id="rId9"/>
        <p:sld r:id="rId10"/>
        <p:sld r:id="rId11"/>
        <p:sld r:id="rId12"/>
      </p:sldLst>
    </p:custShow>
    <p:custShow name="Structure" id="1">
      <p:sldLst>
        <p:sld r:id="rId14"/>
        <p:sld r:id="rId15"/>
        <p:sld r:id="rId16"/>
        <p:sld r:id="rId17"/>
        <p:sld r:id="rId18"/>
        <p:sld r:id="rId19"/>
      </p:sldLst>
    </p:custShow>
    <p:custShow name="Magic Incantations" id="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</p:sldLst>
    </p:custShow>
    <p:custShow name="Code a Dog" id="3">
      <p:sldLst>
        <p:sld r:id="rId31"/>
        <p:sld r:id="rId32"/>
      </p:sldLst>
    </p:custShow>
    <p:custShow name="Building Block - if statement" id="4">
      <p:sldLst>
        <p:sld r:id="rId34"/>
        <p:sld r:id="rId35"/>
        <p:sld r:id="rId36"/>
        <p:sld r:id="rId37"/>
        <p:sld r:id="rId38"/>
        <p:sld r:id="rId39"/>
        <p:sld r:id="rId41"/>
        <p:sld r:id="rId42"/>
        <p:sld r:id="rId43"/>
        <p:sld r:id="rId44"/>
        <p:sld r:id="rId45"/>
        <p:sld r:id="rId46"/>
      </p:sldLst>
    </p:custShow>
    <p:custShow name="ToolBox" id="5">
      <p:sldLst>
        <p:sld r:id="rId51"/>
        <p:sld r:id="rId52"/>
        <p:sld r:id="rId53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9900"/>
    <a:srgbClr val="0080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121" autoAdjust="0"/>
    <p:restoredTop sz="88833" autoAdjust="0"/>
  </p:normalViewPr>
  <p:slideViewPr>
    <p:cSldViewPr>
      <p:cViewPr varScale="1">
        <p:scale>
          <a:sx n="76" d="100"/>
          <a:sy n="76" d="100"/>
        </p:scale>
        <p:origin x="-3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58"/>
    </p:cViewPr>
  </p:sorterViewPr>
  <p:notesViewPr>
    <p:cSldViewPr>
      <p:cViewPr varScale="1">
        <p:scale>
          <a:sx n="58" d="100"/>
          <a:sy n="58" d="100"/>
        </p:scale>
        <p:origin x="-252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E60BC-1DAE-430E-A14C-F1552DB4A1B1}" type="datetimeFigureOut">
              <a:rPr lang="en-US" smtClean="0"/>
              <a:t>8/12/2008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4A1C8-AA83-47DB-99E0-41202FF322F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4E750-03B5-4CCC-827A-82DCAEB426D5}" type="datetimeFigureOut">
              <a:rPr lang="en-US" smtClean="0"/>
              <a:pPr/>
              <a:t>8/12/2008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ECE29-DEE1-44C0-95C2-A8C0DA1587B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is true for most, but not all languages.</a:t>
            </a:r>
            <a:r>
              <a:rPr lang="en-GB" baseline="0" dirty="0" smtClean="0"/>
              <a:t> It isn’t true for </a:t>
            </a:r>
            <a:r>
              <a:rPr lang="en-GB" baseline="0" dirty="0" err="1" smtClean="0"/>
              <a:t>php</a:t>
            </a:r>
            <a:r>
              <a:rPr lang="en-GB" baseline="0" dirty="0" smtClean="0"/>
              <a:t> or other scripts, but it is similar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ECE29-DEE1-44C0-95C2-A8C0DA1587B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Source file – has .java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extention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Every object is</a:t>
            </a:r>
            <a:r>
              <a:rPr lang="en-GB" baseline="0" dirty="0" smtClean="0"/>
              <a:t> based on a class.</a:t>
            </a:r>
          </a:p>
          <a:p>
            <a:r>
              <a:rPr lang="en-GB" baseline="0" dirty="0" smtClean="0"/>
              <a:t>A method goes in a class, between the classes curly braces.</a:t>
            </a:r>
          </a:p>
          <a:p>
            <a:r>
              <a:rPr lang="en-GB" baseline="0" dirty="0" smtClean="0"/>
              <a:t>A statement goes in a method.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ECE29-DEE1-44C0-95C2-A8C0DA1587B3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Source file – has .java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extention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Every object is</a:t>
            </a:r>
            <a:r>
              <a:rPr lang="en-GB" baseline="0" dirty="0" smtClean="0"/>
              <a:t> based on a class.</a:t>
            </a:r>
          </a:p>
          <a:p>
            <a:r>
              <a:rPr lang="en-GB" baseline="0" dirty="0" smtClean="0"/>
              <a:t>A method goes in a class, between the classes curly braces.</a:t>
            </a:r>
          </a:p>
          <a:p>
            <a:r>
              <a:rPr lang="en-GB" baseline="0" dirty="0" smtClean="0"/>
              <a:t>A statement goes in a method.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ECE29-DEE1-44C0-95C2-A8C0DA1587B3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Source file – has .java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extention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Every object is</a:t>
            </a:r>
            <a:r>
              <a:rPr lang="en-GB" baseline="0" dirty="0" smtClean="0"/>
              <a:t> based on a class.</a:t>
            </a:r>
          </a:p>
          <a:p>
            <a:r>
              <a:rPr lang="en-GB" baseline="0" dirty="0" smtClean="0"/>
              <a:t>A method goes in a class, between the classes curly braces.</a:t>
            </a:r>
          </a:p>
          <a:p>
            <a:r>
              <a:rPr lang="en-GB" baseline="0" dirty="0" smtClean="0"/>
              <a:t>A statement goes in a method.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ECE29-DEE1-44C0-95C2-A8C0DA1587B3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Source file – has .java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extention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Every object is</a:t>
            </a:r>
            <a:r>
              <a:rPr lang="en-GB" baseline="0" dirty="0" smtClean="0"/>
              <a:t> based on a class.</a:t>
            </a:r>
          </a:p>
          <a:p>
            <a:r>
              <a:rPr lang="en-GB" baseline="0" dirty="0" smtClean="0"/>
              <a:t>A method goes in a class, between the classes curly braces.</a:t>
            </a:r>
          </a:p>
          <a:p>
            <a:r>
              <a:rPr lang="en-GB" baseline="0" dirty="0" smtClean="0"/>
              <a:t>A statement goes in a method.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ECE29-DEE1-44C0-95C2-A8C0DA1587B3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Source file – has .java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extention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Every object is</a:t>
            </a:r>
            <a:r>
              <a:rPr lang="en-GB" baseline="0" dirty="0" smtClean="0"/>
              <a:t> based on a class.</a:t>
            </a:r>
          </a:p>
          <a:p>
            <a:r>
              <a:rPr lang="en-GB" baseline="0" dirty="0" smtClean="0"/>
              <a:t>A method goes in a class, between the classes curly braces.</a:t>
            </a:r>
          </a:p>
          <a:p>
            <a:r>
              <a:rPr lang="en-GB" baseline="0" dirty="0" smtClean="0"/>
              <a:t>A statement goes in a method.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ECE29-DEE1-44C0-95C2-A8C0DA1587B3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ECE29-DEE1-44C0-95C2-A8C0DA1587B3}" type="slidenum">
              <a:rPr lang="en-GB" smtClean="0"/>
              <a:pPr/>
              <a:t>35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C2F2-5208-4F5F-AC7F-E23FF68409C7}" type="datetime1">
              <a:rPr lang="en-US" smtClean="0"/>
              <a:t>8/12/2008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E05C-7AB5-4BF4-AF61-B28208D9635D}" type="datetime1">
              <a:rPr lang="en-US" smtClean="0"/>
              <a:t>8/12/2008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DA07-0848-4BFF-9E9F-009082315819}" type="datetime1">
              <a:rPr lang="en-US" smtClean="0"/>
              <a:t>8/12/2008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28D9-285A-44C0-B8AC-566979D64A85}" type="datetime1">
              <a:rPr lang="en-US" smtClean="0"/>
              <a:t>8/12/2008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C9DF-5B38-4095-B65B-1CC8DE50CE54}" type="datetime1">
              <a:rPr lang="en-US" smtClean="0"/>
              <a:t>8/12/2008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34FD-1BF2-45CC-ABE0-C028591A48FB}" type="datetime1">
              <a:rPr lang="en-US" smtClean="0"/>
              <a:t>8/12/2008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151DE-F99B-455E-B55C-800A4F4DAE1B}" type="datetime1">
              <a:rPr lang="en-US" smtClean="0"/>
              <a:t>8/12/2008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CB1B-02E6-4A8E-94C2-71088E0C441B}" type="datetime1">
              <a:rPr lang="en-US" smtClean="0"/>
              <a:t>8/12/2008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DE9C-21A7-401D-8F3C-C79314F870A7}" type="datetime1">
              <a:rPr lang="en-US" smtClean="0"/>
              <a:t>8/12/2008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1AC9-EB91-433A-AC38-6221F3D0F3E8}" type="datetime1">
              <a:rPr lang="en-US" smtClean="0"/>
              <a:t>8/12/2008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A464-1189-4201-8AE7-5F45636458EE}" type="datetime1">
              <a:rPr lang="en-US" smtClean="0"/>
              <a:t>8/12/2008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077EC-075D-4EDA-810E-E330F42A4768}" type="datetime1">
              <a:rPr lang="en-US" smtClean="0"/>
              <a:t>8/12/2008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0E8F3-5A86-4135-86AF-A6C0EC95D61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6.wmf"/><Relationship Id="rId7" Type="http://schemas.openxmlformats.org/officeDocument/2006/relationships/image" Target="../media/image3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Programming Overview</a:t>
            </a:r>
          </a:p>
          <a:p>
            <a:r>
              <a:rPr lang="en-GB" dirty="0" smtClean="0"/>
              <a:t>The JVM</a:t>
            </a:r>
            <a:endParaRPr lang="en-GB" dirty="0" smtClean="0"/>
          </a:p>
          <a:p>
            <a:r>
              <a:rPr lang="en-GB" dirty="0" smtClean="0"/>
              <a:t>A brief look at Structure</a:t>
            </a:r>
            <a:endParaRPr lang="en-GB" dirty="0" smtClean="0"/>
          </a:p>
          <a:p>
            <a:pPr lvl="1"/>
            <a:r>
              <a:rPr lang="en-GB" dirty="0" smtClean="0"/>
              <a:t>Class</a:t>
            </a:r>
          </a:p>
          <a:p>
            <a:pPr lvl="1"/>
            <a:r>
              <a:rPr lang="en-GB" dirty="0" smtClean="0"/>
              <a:t>Method</a:t>
            </a:r>
          </a:p>
          <a:p>
            <a:pPr lvl="1"/>
            <a:r>
              <a:rPr lang="en-GB" dirty="0" smtClean="0"/>
              <a:t>Statement</a:t>
            </a:r>
          </a:p>
          <a:p>
            <a:r>
              <a:rPr lang="en-GB" dirty="0" smtClean="0"/>
              <a:t>Magic incantations</a:t>
            </a:r>
          </a:p>
          <a:p>
            <a:pPr lvl="1"/>
            <a:r>
              <a:rPr lang="en-GB" dirty="0" smtClean="0"/>
              <a:t>m</a:t>
            </a:r>
            <a:r>
              <a:rPr lang="en-GB" dirty="0" smtClean="0"/>
              <a:t>ain()</a:t>
            </a:r>
          </a:p>
          <a:p>
            <a:pPr lvl="1"/>
            <a:r>
              <a:rPr lang="en-GB" dirty="0" smtClean="0"/>
              <a:t>output</a:t>
            </a:r>
            <a:endParaRPr lang="en-GB" dirty="0" smtClean="0"/>
          </a:p>
          <a:p>
            <a:r>
              <a:rPr lang="en-GB" dirty="0" smtClean="0"/>
              <a:t>Coding a Dog</a:t>
            </a:r>
            <a:endParaRPr lang="en-GB" dirty="0"/>
          </a:p>
          <a:p>
            <a:r>
              <a:rPr lang="en-GB" dirty="0" smtClean="0"/>
              <a:t>Programming Principle(1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If and Boolean operations</a:t>
            </a:r>
          </a:p>
          <a:p>
            <a:pPr lvl="1"/>
            <a:r>
              <a:rPr lang="en-GB" dirty="0" smtClean="0"/>
              <a:t>Coding a Bank Account</a:t>
            </a:r>
            <a:endParaRPr lang="en-GB" dirty="0"/>
          </a:p>
          <a:p>
            <a:r>
              <a:rPr lang="en-GB" dirty="0" smtClean="0"/>
              <a:t>Quick look at </a:t>
            </a:r>
            <a:r>
              <a:rPr lang="en-GB" dirty="0" err="1" smtClean="0"/>
              <a:t>ToolBox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Fitting</a:t>
            </a:r>
            <a:endParaRPr lang="en-GB" dirty="0"/>
          </a:p>
        </p:txBody>
      </p:sp>
      <p:pic>
        <p:nvPicPr>
          <p:cNvPr id="5" name="Picture 18" descr="C:\Users\Teresa\Documents\Current Projects\Comp1004\Week 1 - Playing in main\Lecture 2\linux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857628"/>
            <a:ext cx="1452562" cy="1134142"/>
          </a:xfrm>
          <a:prstGeom prst="rect">
            <a:avLst/>
          </a:prstGeom>
          <a:noFill/>
        </p:spPr>
      </p:pic>
      <p:pic>
        <p:nvPicPr>
          <p:cNvPr id="7" name="Picture 23" descr="C:\Users\Teresa\Documents\Current Projects\Comp1004\Week 1 - Playing in main\Lecture 2\win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786190"/>
            <a:ext cx="1500198" cy="1222058"/>
          </a:xfrm>
          <a:prstGeom prst="rect">
            <a:avLst/>
          </a:prstGeom>
          <a:noFill/>
        </p:spPr>
      </p:pic>
      <p:pic>
        <p:nvPicPr>
          <p:cNvPr id="12" name="Picture 20" descr="C:\Users\Teresa\Documents\Current Projects\Comp1004\Week 1 - Playing in main\Lecture 2\vm_linux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2714620"/>
            <a:ext cx="1452562" cy="795433"/>
          </a:xfrm>
          <a:prstGeom prst="rect">
            <a:avLst/>
          </a:prstGeom>
          <a:noFill/>
        </p:spPr>
      </p:pic>
      <p:pic>
        <p:nvPicPr>
          <p:cNvPr id="13" name="Picture 21" descr="C:\Users\Teresa\Documents\Current Projects\Comp1004\Week 1 - Playing in main\Lecture 2\vm_mac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01096" y="2714620"/>
            <a:ext cx="1428760" cy="793814"/>
          </a:xfrm>
          <a:prstGeom prst="rect">
            <a:avLst/>
          </a:prstGeom>
          <a:noFill/>
        </p:spPr>
      </p:pic>
      <p:pic>
        <p:nvPicPr>
          <p:cNvPr id="14" name="Picture 22" descr="C:\Users\Teresa\Documents\Current Projects\Comp1004\Week 1 - Playing in main\Lecture 2\vm_win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538" y="2714620"/>
            <a:ext cx="1500198" cy="793337"/>
          </a:xfrm>
          <a:prstGeom prst="rect">
            <a:avLst/>
          </a:prstGeom>
          <a:noFill/>
        </p:spPr>
      </p:pic>
      <p:pic>
        <p:nvPicPr>
          <p:cNvPr id="8" name="Picture 17" descr="C:\Users\Teresa\Documents\Current Projects\Comp1004\Week 1 - Playing in main\Lecture 2\java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2976" y="1571612"/>
            <a:ext cx="1357322" cy="950500"/>
          </a:xfrm>
          <a:prstGeom prst="rect">
            <a:avLst/>
          </a:prstGeom>
          <a:noFill/>
        </p:spPr>
      </p:pic>
      <p:pic>
        <p:nvPicPr>
          <p:cNvPr id="9" name="Picture 17" descr="C:\Users\Teresa\Documents\Current Projects\Comp1004\Week 1 - Playing in main\Lecture 2\java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14744" y="1500174"/>
            <a:ext cx="1357322" cy="950500"/>
          </a:xfrm>
          <a:prstGeom prst="rect">
            <a:avLst/>
          </a:prstGeom>
          <a:noFill/>
        </p:spPr>
      </p:pic>
      <p:pic>
        <p:nvPicPr>
          <p:cNvPr id="6" name="Picture 19" descr="C:\Users\Teresa\Documents\Current Projects\Comp1004\Week 1 - Playing in main\Lecture 2\mac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42040" y="3786190"/>
            <a:ext cx="1428760" cy="1231583"/>
          </a:xfrm>
          <a:prstGeom prst="rect">
            <a:avLst/>
          </a:prstGeom>
          <a:noFill/>
        </p:spPr>
      </p:pic>
      <p:pic>
        <p:nvPicPr>
          <p:cNvPr id="4" name="Picture 17" descr="C:\Users\Teresa\Documents\Current Projects\Comp1004\Week 1 - Playing in main\Lecture 2\java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1500174"/>
            <a:ext cx="1357322" cy="950500"/>
          </a:xfrm>
          <a:prstGeom prst="rect">
            <a:avLst/>
          </a:prstGeom>
          <a:noFill/>
        </p:spPr>
      </p:pic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42276E-6 L -0.00173 0.106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5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42276E-6 L 0.00382 0.1068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5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98612E-6 L -5.55556E-7 0.0943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5.45791E-7 L 0.00017 -0.078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34783E-6 L -0.00313 -0.0788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4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09066E-6 L 0.00087 -0.082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357430"/>
            <a:ext cx="8229600" cy="3000396"/>
          </a:xfrm>
        </p:spPr>
        <p:txBody>
          <a:bodyPr>
            <a:normAutofit/>
          </a:bodyPr>
          <a:lstStyle/>
          <a:p>
            <a:r>
              <a:rPr lang="en-GB" dirty="0" smtClean="0"/>
              <a:t>That is all you need to know about the JVM for this </a:t>
            </a:r>
            <a:r>
              <a:rPr lang="en-GB" dirty="0" smtClean="0"/>
              <a:t>course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Stop thinking about it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Programming Overview</a:t>
            </a:r>
          </a:p>
          <a:p>
            <a:r>
              <a:rPr lang="en-GB" dirty="0" smtClean="0"/>
              <a:t>The JVM</a:t>
            </a:r>
            <a:endParaRPr lang="en-GB" dirty="0" smtClean="0"/>
          </a:p>
          <a:p>
            <a:r>
              <a:rPr lang="en-GB" dirty="0" smtClean="0"/>
              <a:t>A brief look at Structure</a:t>
            </a:r>
            <a:endParaRPr lang="en-GB" dirty="0" smtClean="0"/>
          </a:p>
          <a:p>
            <a:pPr lvl="1"/>
            <a:r>
              <a:rPr lang="en-GB" dirty="0" smtClean="0"/>
              <a:t>Class</a:t>
            </a:r>
          </a:p>
          <a:p>
            <a:pPr lvl="1"/>
            <a:r>
              <a:rPr lang="en-GB" dirty="0" smtClean="0"/>
              <a:t>Method</a:t>
            </a:r>
          </a:p>
          <a:p>
            <a:pPr lvl="1"/>
            <a:r>
              <a:rPr lang="en-GB" dirty="0" smtClean="0"/>
              <a:t>Statement</a:t>
            </a:r>
          </a:p>
          <a:p>
            <a:r>
              <a:rPr lang="en-GB" dirty="0" smtClean="0"/>
              <a:t>Magic incantations</a:t>
            </a:r>
          </a:p>
          <a:p>
            <a:pPr lvl="1"/>
            <a:r>
              <a:rPr lang="en-GB" dirty="0" smtClean="0"/>
              <a:t>m</a:t>
            </a:r>
            <a:r>
              <a:rPr lang="en-GB" dirty="0" smtClean="0"/>
              <a:t>ain()</a:t>
            </a:r>
          </a:p>
          <a:p>
            <a:pPr lvl="1"/>
            <a:r>
              <a:rPr lang="en-GB" dirty="0" smtClean="0"/>
              <a:t>output</a:t>
            </a:r>
            <a:endParaRPr lang="en-GB" dirty="0" smtClean="0"/>
          </a:p>
          <a:p>
            <a:r>
              <a:rPr lang="en-GB" dirty="0" smtClean="0"/>
              <a:t>Coding a Dog</a:t>
            </a:r>
            <a:endParaRPr lang="en-GB" dirty="0"/>
          </a:p>
          <a:p>
            <a:r>
              <a:rPr lang="en-GB" dirty="0" smtClean="0"/>
              <a:t>Programming Principle(1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If and Boolean operations</a:t>
            </a:r>
          </a:p>
          <a:p>
            <a:pPr lvl="1"/>
            <a:r>
              <a:rPr lang="en-GB" dirty="0" smtClean="0"/>
              <a:t>Coding a Bank Account</a:t>
            </a:r>
            <a:endParaRPr lang="en-GB" dirty="0"/>
          </a:p>
          <a:p>
            <a:r>
              <a:rPr lang="en-GB" dirty="0" smtClean="0"/>
              <a:t>Quick look at </a:t>
            </a:r>
            <a:r>
              <a:rPr lang="en-GB" dirty="0" err="1" smtClean="0"/>
              <a:t>ToolBox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928926" y="1214422"/>
            <a:ext cx="5929354" cy="535785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43000"/>
          </a:xfrm>
        </p:spPr>
        <p:txBody>
          <a:bodyPr/>
          <a:lstStyle/>
          <a:p>
            <a:r>
              <a:rPr lang="en-GB" dirty="0" smtClean="0"/>
              <a:t>Structure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85720" y="214290"/>
            <a:ext cx="857256" cy="92869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500" dirty="0" smtClean="0"/>
              <a:t>OO</a:t>
            </a:r>
            <a:endParaRPr lang="en-GB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157161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Source </a:t>
            </a:r>
            <a:r>
              <a:rPr lang="en-GB" dirty="0" smtClean="0"/>
              <a:t>file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28730" y="1785926"/>
            <a:ext cx="1500196" cy="1428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3143240" y="1357298"/>
            <a:ext cx="5643602" cy="5072098"/>
            <a:chOff x="3357554" y="1357298"/>
            <a:chExt cx="5357850" cy="5000660"/>
          </a:xfrm>
        </p:grpSpPr>
        <p:sp>
          <p:nvSpPr>
            <p:cNvPr id="13" name="Rounded Rectangle 12"/>
            <p:cNvSpPr/>
            <p:nvPr/>
          </p:nvSpPr>
          <p:spPr>
            <a:xfrm>
              <a:off x="3357554" y="1357298"/>
              <a:ext cx="5357850" cy="500066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929058" y="1785926"/>
              <a:ext cx="3714776" cy="67710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class</a:t>
              </a:r>
              <a:endParaRPr lang="en-US" sz="3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785918" y="264318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Class</a:t>
            </a:r>
            <a:endParaRPr lang="en-GB" dirty="0" smtClean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428860" y="285749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3500430" y="2500306"/>
            <a:ext cx="5072098" cy="1785950"/>
            <a:chOff x="3500430" y="2500306"/>
            <a:chExt cx="5072098" cy="1785950"/>
          </a:xfrm>
        </p:grpSpPr>
        <p:sp>
          <p:nvSpPr>
            <p:cNvPr id="18" name="Rounded Rectangle 17"/>
            <p:cNvSpPr/>
            <p:nvPr/>
          </p:nvSpPr>
          <p:spPr>
            <a:xfrm>
              <a:off x="3500430" y="2500306"/>
              <a:ext cx="5072098" cy="178595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143504" y="2500306"/>
              <a:ext cx="2000264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32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m</a:t>
              </a:r>
              <a:r>
                <a:rPr lang="en-US" sz="32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ethod</a:t>
              </a:r>
              <a:endParaRPr lang="en-US" sz="32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714480" y="350043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Method</a:t>
            </a:r>
            <a:endParaRPr lang="en-GB" dirty="0" smtClean="0"/>
          </a:p>
        </p:txBody>
      </p:sp>
      <p:cxnSp>
        <p:nvCxnSpPr>
          <p:cNvPr id="23" name="Straight Arrow Connector 22"/>
          <p:cNvCxnSpPr>
            <a:stCxn id="22" idx="3"/>
          </p:cNvCxnSpPr>
          <p:nvPr/>
        </p:nvCxnSpPr>
        <p:spPr>
          <a:xfrm>
            <a:off x="2786050" y="3685104"/>
            <a:ext cx="714380" cy="101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14348" y="457200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Statement</a:t>
            </a:r>
            <a:endParaRPr lang="en-GB" dirty="0" smtClean="0"/>
          </a:p>
        </p:txBody>
      </p:sp>
      <p:cxnSp>
        <p:nvCxnSpPr>
          <p:cNvPr id="26" name="Straight Arrow Connector 25"/>
          <p:cNvCxnSpPr>
            <a:stCxn id="25" idx="3"/>
          </p:cNvCxnSpPr>
          <p:nvPr/>
        </p:nvCxnSpPr>
        <p:spPr>
          <a:xfrm flipV="1">
            <a:off x="2071670" y="3857628"/>
            <a:ext cx="2214578" cy="899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13</a:t>
            </a:fld>
            <a:endParaRPr lang="en-GB"/>
          </a:p>
        </p:txBody>
      </p:sp>
      <p:grpSp>
        <p:nvGrpSpPr>
          <p:cNvPr id="40" name="Group 39"/>
          <p:cNvGrpSpPr/>
          <p:nvPr/>
        </p:nvGrpSpPr>
        <p:grpSpPr>
          <a:xfrm>
            <a:off x="4143372" y="3071810"/>
            <a:ext cx="4286280" cy="785818"/>
            <a:chOff x="4143372" y="3071810"/>
            <a:chExt cx="4286280" cy="785818"/>
          </a:xfrm>
        </p:grpSpPr>
        <p:sp>
          <p:nvSpPr>
            <p:cNvPr id="32" name="Rounded Rectangle 31"/>
            <p:cNvSpPr/>
            <p:nvPr/>
          </p:nvSpPr>
          <p:spPr>
            <a:xfrm>
              <a:off x="4143372" y="3071810"/>
              <a:ext cx="4286280" cy="785818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00628" y="3143248"/>
              <a:ext cx="214314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32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</a:t>
              </a:r>
              <a:r>
                <a:rPr lang="en-US" sz="32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tatement</a:t>
              </a:r>
              <a:endParaRPr lang="en-US" sz="32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500430" y="4429132"/>
            <a:ext cx="5072098" cy="1785950"/>
            <a:chOff x="3500430" y="2500306"/>
            <a:chExt cx="5072098" cy="1785950"/>
          </a:xfrm>
        </p:grpSpPr>
        <p:sp>
          <p:nvSpPr>
            <p:cNvPr id="42" name="Rounded Rectangle 41"/>
            <p:cNvSpPr/>
            <p:nvPr/>
          </p:nvSpPr>
          <p:spPr>
            <a:xfrm>
              <a:off x="3500430" y="2500306"/>
              <a:ext cx="5072098" cy="178595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143504" y="2500306"/>
              <a:ext cx="2000264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32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m</a:t>
              </a:r>
              <a:r>
                <a:rPr lang="en-US" sz="32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ethod</a:t>
              </a:r>
              <a:endParaRPr lang="en-US" sz="32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071934" y="5000636"/>
            <a:ext cx="4286280" cy="785818"/>
            <a:chOff x="4143372" y="3071810"/>
            <a:chExt cx="4286280" cy="785818"/>
          </a:xfrm>
        </p:grpSpPr>
        <p:sp>
          <p:nvSpPr>
            <p:cNvPr id="45" name="Rounded Rectangle 44"/>
            <p:cNvSpPr/>
            <p:nvPr/>
          </p:nvSpPr>
          <p:spPr>
            <a:xfrm>
              <a:off x="4143372" y="3071810"/>
              <a:ext cx="4286280" cy="785818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000628" y="3143248"/>
              <a:ext cx="214314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32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</a:t>
              </a:r>
              <a:r>
                <a:rPr lang="en-US" sz="32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tatement</a:t>
              </a:r>
              <a:endParaRPr lang="en-US" sz="32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4" grpId="0"/>
      <p:bldP spid="22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/>
          <a:lstStyle/>
          <a:p>
            <a:r>
              <a:rPr lang="en-GB" dirty="0" smtClean="0"/>
              <a:t>What does Source File mean?</a:t>
            </a:r>
            <a:endParaRPr lang="en-GB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Source file: </a:t>
            </a:r>
          </a:p>
          <a:p>
            <a:pPr lvl="1"/>
            <a:r>
              <a:rPr lang="en-GB" dirty="0" smtClean="0"/>
              <a:t>With text, ends in .</a:t>
            </a:r>
            <a:r>
              <a:rPr lang="en-GB" dirty="0" smtClean="0"/>
              <a:t>txt</a:t>
            </a:r>
          </a:p>
          <a:p>
            <a:pPr lvl="1"/>
            <a:r>
              <a:rPr lang="en-GB" dirty="0" smtClean="0"/>
              <a:t>With </a:t>
            </a:r>
            <a:r>
              <a:rPr lang="en-GB" dirty="0" smtClean="0"/>
              <a:t>Java, ends in .java</a:t>
            </a:r>
          </a:p>
          <a:p>
            <a:endParaRPr lang="en-GB" dirty="0" smtClean="0"/>
          </a:p>
          <a:p>
            <a:r>
              <a:rPr lang="en-GB" dirty="0" smtClean="0"/>
              <a:t>The source file is simply the file that contains the source(code) for your class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85720" y="214290"/>
            <a:ext cx="857256" cy="92869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500" dirty="0" smtClean="0"/>
              <a:t>OO</a:t>
            </a:r>
            <a:endParaRPr lang="en-GB" sz="250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/>
          <a:lstStyle/>
          <a:p>
            <a:r>
              <a:rPr lang="en-GB" dirty="0" smtClean="0"/>
              <a:t>What does Class mean?</a:t>
            </a:r>
            <a:endParaRPr lang="en-GB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class is the blueprint for an object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Oval 3"/>
          <p:cNvSpPr/>
          <p:nvPr/>
        </p:nvSpPr>
        <p:spPr>
          <a:xfrm>
            <a:off x="285720" y="214290"/>
            <a:ext cx="857256" cy="92869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500" dirty="0" smtClean="0"/>
              <a:t>OO</a:t>
            </a:r>
            <a:endParaRPr lang="en-GB" sz="2500" dirty="0"/>
          </a:p>
        </p:txBody>
      </p:sp>
      <p:sp>
        <p:nvSpPr>
          <p:cNvPr id="5" name="Rectangle 4"/>
          <p:cNvSpPr/>
          <p:nvPr/>
        </p:nvSpPr>
        <p:spPr>
          <a:xfrm>
            <a:off x="2000232" y="5429264"/>
            <a:ext cx="78581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}</a:t>
            </a:r>
            <a:endParaRPr lang="en-US" sz="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8662" y="2428868"/>
            <a:ext cx="571504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public class </a:t>
            </a:r>
            <a:r>
              <a:rPr lang="en-US" sz="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Dog {</a:t>
            </a:r>
            <a:endParaRPr lang="en-US" sz="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3929066"/>
            <a:ext cx="1928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Public so everyone can see it</a:t>
            </a:r>
          </a:p>
          <a:p>
            <a:r>
              <a:rPr lang="en-GB" dirty="0" smtClean="0"/>
              <a:t>We’ll come back to this later in the course</a:t>
            </a:r>
            <a:endParaRPr lang="en-GB" dirty="0" smtClean="0"/>
          </a:p>
        </p:txBody>
      </p:sp>
      <p:cxnSp>
        <p:nvCxnSpPr>
          <p:cNvPr id="8" name="Straight Arrow Connector 7"/>
          <p:cNvCxnSpPr>
            <a:stCxn id="7" idx="0"/>
          </p:cNvCxnSpPr>
          <p:nvPr/>
        </p:nvCxnSpPr>
        <p:spPr>
          <a:xfrm rot="5400000" flipH="1" flipV="1">
            <a:off x="1410874" y="3196833"/>
            <a:ext cx="928683" cy="5357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71802" y="385762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a class.......</a:t>
            </a: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rot="16200000" flipV="1">
            <a:off x="3589728" y="3411141"/>
            <a:ext cx="785818" cy="107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357818" y="3929066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name of the class</a:t>
            </a:r>
          </a:p>
        </p:txBody>
      </p:sp>
      <p:cxnSp>
        <p:nvCxnSpPr>
          <p:cNvPr id="19" name="Straight Arrow Connector 18"/>
          <p:cNvCxnSpPr>
            <a:stCxn id="18" idx="0"/>
          </p:cNvCxnSpPr>
          <p:nvPr/>
        </p:nvCxnSpPr>
        <p:spPr>
          <a:xfrm rot="16200000" flipV="1">
            <a:off x="5125645" y="2732480"/>
            <a:ext cx="928694" cy="1464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429388" y="307181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opening brace</a:t>
            </a:r>
          </a:p>
        </p:txBody>
      </p:sp>
      <p:cxnSp>
        <p:nvCxnSpPr>
          <p:cNvPr id="24" name="Straight Arrow Connector 23"/>
          <p:cNvCxnSpPr>
            <a:stCxn id="23" idx="0"/>
          </p:cNvCxnSpPr>
          <p:nvPr/>
        </p:nvCxnSpPr>
        <p:spPr>
          <a:xfrm rot="16200000" flipV="1">
            <a:off x="6340091" y="2018100"/>
            <a:ext cx="214314" cy="18931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71868" y="600076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closing brace</a:t>
            </a:r>
          </a:p>
        </p:txBody>
      </p:sp>
      <p:cxnSp>
        <p:nvCxnSpPr>
          <p:cNvPr id="28" name="Straight Arrow Connector 27"/>
          <p:cNvCxnSpPr>
            <a:stCxn id="26" idx="0"/>
          </p:cNvCxnSpPr>
          <p:nvPr/>
        </p:nvCxnSpPr>
        <p:spPr>
          <a:xfrm rot="16200000" flipV="1">
            <a:off x="3482571" y="4947058"/>
            <a:ext cx="214314" cy="18931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4" grpId="0"/>
      <p:bldP spid="18" grpId="0"/>
      <p:bldP spid="23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/>
          <a:lstStyle/>
          <a:p>
            <a:r>
              <a:rPr lang="en-GB" dirty="0" smtClean="0"/>
              <a:t>What does Method mean?</a:t>
            </a:r>
            <a:endParaRPr lang="en-GB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Methods do things, they define </a:t>
            </a:r>
            <a:r>
              <a:rPr lang="en-GB" dirty="0" err="1" smtClean="0"/>
              <a:t>behavior</a:t>
            </a:r>
            <a:endParaRPr lang="en-GB" dirty="0" smtClean="0"/>
          </a:p>
        </p:txBody>
      </p:sp>
      <p:sp>
        <p:nvSpPr>
          <p:cNvPr id="4" name="Oval 3"/>
          <p:cNvSpPr/>
          <p:nvPr/>
        </p:nvSpPr>
        <p:spPr>
          <a:xfrm>
            <a:off x="285720" y="214290"/>
            <a:ext cx="857256" cy="92869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500" dirty="0" smtClean="0"/>
              <a:t>OO</a:t>
            </a:r>
            <a:endParaRPr lang="en-GB" sz="2500" dirty="0"/>
          </a:p>
        </p:txBody>
      </p:sp>
      <p:sp>
        <p:nvSpPr>
          <p:cNvPr id="5" name="Rectangle 4"/>
          <p:cNvSpPr/>
          <p:nvPr/>
        </p:nvSpPr>
        <p:spPr>
          <a:xfrm>
            <a:off x="2000232" y="5429264"/>
            <a:ext cx="78581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}</a:t>
            </a:r>
            <a:endParaRPr lang="en-US" sz="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3929066"/>
            <a:ext cx="1928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Public so everyone can see it</a:t>
            </a:r>
          </a:p>
          <a:p>
            <a:r>
              <a:rPr lang="en-GB" dirty="0" smtClean="0"/>
              <a:t>We’ll come back to this later in the course</a:t>
            </a:r>
            <a:endParaRPr lang="en-GB" dirty="0" smtClean="0"/>
          </a:p>
        </p:txBody>
      </p:sp>
      <p:cxnSp>
        <p:nvCxnSpPr>
          <p:cNvPr id="8" name="Straight Arrow Connector 7"/>
          <p:cNvCxnSpPr>
            <a:stCxn id="7" idx="0"/>
          </p:cNvCxnSpPr>
          <p:nvPr/>
        </p:nvCxnSpPr>
        <p:spPr>
          <a:xfrm rot="5400000" flipH="1" flipV="1">
            <a:off x="1410874" y="3196833"/>
            <a:ext cx="928683" cy="5357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71802" y="3857628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the return type. Void means we are returning nothing</a:t>
            </a: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rot="16200000" flipV="1">
            <a:off x="3446852" y="3268264"/>
            <a:ext cx="928694" cy="250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72066" y="4357694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name of the method</a:t>
            </a:r>
          </a:p>
        </p:txBody>
      </p:sp>
      <p:cxnSp>
        <p:nvCxnSpPr>
          <p:cNvPr id="19" name="Straight Arrow Connector 18"/>
          <p:cNvCxnSpPr>
            <a:stCxn id="18" idx="0"/>
          </p:cNvCxnSpPr>
          <p:nvPr/>
        </p:nvCxnSpPr>
        <p:spPr>
          <a:xfrm rot="16200000" flipV="1">
            <a:off x="4446984" y="2768198"/>
            <a:ext cx="1571636" cy="1607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429388" y="307181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opening brace</a:t>
            </a:r>
          </a:p>
        </p:txBody>
      </p:sp>
      <p:cxnSp>
        <p:nvCxnSpPr>
          <p:cNvPr id="24" name="Straight Arrow Connector 23"/>
          <p:cNvCxnSpPr>
            <a:stCxn id="23" idx="0"/>
          </p:cNvCxnSpPr>
          <p:nvPr/>
        </p:nvCxnSpPr>
        <p:spPr>
          <a:xfrm rot="16200000" flipV="1">
            <a:off x="6340091" y="2018100"/>
            <a:ext cx="214314" cy="18931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71868" y="600076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closing brace</a:t>
            </a:r>
          </a:p>
        </p:txBody>
      </p:sp>
      <p:cxnSp>
        <p:nvCxnSpPr>
          <p:cNvPr id="28" name="Straight Arrow Connector 27"/>
          <p:cNvCxnSpPr>
            <a:stCxn id="26" idx="0"/>
          </p:cNvCxnSpPr>
          <p:nvPr/>
        </p:nvCxnSpPr>
        <p:spPr>
          <a:xfrm rot="16200000" flipV="1">
            <a:off x="3482571" y="4947058"/>
            <a:ext cx="214314" cy="18931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071670" y="2357430"/>
            <a:ext cx="464347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ublic void bark () {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86578" y="4214818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brackets, these sometimes contain arguments to the methods</a:t>
            </a:r>
          </a:p>
        </p:txBody>
      </p:sp>
      <p:cxnSp>
        <p:nvCxnSpPr>
          <p:cNvPr id="29" name="Straight Arrow Connector 28"/>
          <p:cNvCxnSpPr>
            <a:stCxn id="25" idx="0"/>
          </p:cNvCxnSpPr>
          <p:nvPr/>
        </p:nvCxnSpPr>
        <p:spPr>
          <a:xfrm rot="16200000" flipV="1">
            <a:off x="5732868" y="2196695"/>
            <a:ext cx="1428760" cy="2607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4" grpId="0"/>
      <p:bldP spid="18" grpId="0"/>
      <p:bldP spid="23" grpId="0"/>
      <p:bldP spid="26" grpId="0"/>
      <p:bldP spid="17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/>
          <a:lstStyle/>
          <a:p>
            <a:r>
              <a:rPr lang="en-GB" dirty="0" smtClean="0"/>
              <a:t>What does Statement mean?</a:t>
            </a:r>
            <a:endParaRPr lang="en-GB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r>
              <a:rPr lang="en-GB" dirty="0" smtClean="0"/>
              <a:t>Statements are the code that do the operations</a:t>
            </a:r>
            <a:endParaRPr lang="en-GB" dirty="0" smtClean="0"/>
          </a:p>
        </p:txBody>
      </p:sp>
      <p:sp>
        <p:nvSpPr>
          <p:cNvPr id="4" name="Oval 3"/>
          <p:cNvSpPr/>
          <p:nvPr/>
        </p:nvSpPr>
        <p:spPr>
          <a:xfrm>
            <a:off x="285720" y="214290"/>
            <a:ext cx="857256" cy="92869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500" dirty="0" smtClean="0"/>
              <a:t>OO</a:t>
            </a:r>
            <a:endParaRPr lang="en-GB" sz="2500" dirty="0"/>
          </a:p>
        </p:txBody>
      </p:sp>
      <p:sp>
        <p:nvSpPr>
          <p:cNvPr id="14" name="TextBox 13"/>
          <p:cNvSpPr txBox="1"/>
          <p:nvPr/>
        </p:nvSpPr>
        <p:spPr>
          <a:xfrm>
            <a:off x="1714480" y="3714752"/>
            <a:ext cx="19288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statement starts with a command, Print.</a:t>
            </a:r>
          </a:p>
          <a:p>
            <a:endParaRPr lang="en-GB" dirty="0" smtClean="0"/>
          </a:p>
          <a:p>
            <a:r>
              <a:rPr lang="en-GB" dirty="0" smtClean="0"/>
              <a:t>Print isn’t a valid command in Java, this is an pseudo code (pretend code) example</a:t>
            </a: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rot="5400000" flipH="1" flipV="1">
            <a:off x="2232414" y="3161117"/>
            <a:ext cx="1000115" cy="107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000496" y="4143380"/>
            <a:ext cx="19288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the string we are outputting.</a:t>
            </a:r>
          </a:p>
          <a:p>
            <a:endParaRPr lang="en-GB" dirty="0" smtClean="0"/>
          </a:p>
          <a:p>
            <a:r>
              <a:rPr lang="en-GB" dirty="0" smtClean="0"/>
              <a:t>Woof should appear on screen when we run this line in the program</a:t>
            </a:r>
          </a:p>
        </p:txBody>
      </p:sp>
      <p:cxnSp>
        <p:nvCxnSpPr>
          <p:cNvPr id="19" name="Straight Arrow Connector 18"/>
          <p:cNvCxnSpPr>
            <a:stCxn id="18" idx="0"/>
          </p:cNvCxnSpPr>
          <p:nvPr/>
        </p:nvCxnSpPr>
        <p:spPr>
          <a:xfrm rot="16200000" flipV="1">
            <a:off x="3804042" y="2982513"/>
            <a:ext cx="1428760" cy="892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429388" y="3071810"/>
            <a:ext cx="19288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Every statement ends with a ;</a:t>
            </a:r>
          </a:p>
          <a:p>
            <a:endParaRPr lang="en-GB" dirty="0" smtClean="0"/>
          </a:p>
          <a:p>
            <a:r>
              <a:rPr lang="en-GB" dirty="0" smtClean="0"/>
              <a:t>Sometimes you write </a:t>
            </a:r>
            <a:r>
              <a:rPr lang="en-GB" dirty="0" err="1" smtClean="0"/>
              <a:t>looooooooooooooooong</a:t>
            </a:r>
            <a:r>
              <a:rPr lang="en-GB" dirty="0" smtClean="0"/>
              <a:t> statements that break over lines. Semicolon tells the compiler where the lin</a:t>
            </a:r>
            <a:r>
              <a:rPr lang="en-GB" dirty="0" smtClean="0"/>
              <a:t>e ends</a:t>
            </a:r>
            <a:endParaRPr lang="en-GB" dirty="0" smtClean="0"/>
          </a:p>
        </p:txBody>
      </p:sp>
      <p:cxnSp>
        <p:nvCxnSpPr>
          <p:cNvPr id="24" name="Straight Arrow Connector 23"/>
          <p:cNvCxnSpPr>
            <a:stCxn id="23" idx="0"/>
            <a:endCxn id="20" idx="3"/>
          </p:cNvCxnSpPr>
          <p:nvPr/>
        </p:nvCxnSpPr>
        <p:spPr>
          <a:xfrm rot="16200000" flipV="1">
            <a:off x="5879078" y="1557086"/>
            <a:ext cx="564868" cy="24645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357422" y="2214554"/>
            <a:ext cx="2571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Print “Woof”;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3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Hang on a sec....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method says: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“return type” is void, but it’s still printing something out, that can’t be right, can it?</a:t>
            </a:r>
          </a:p>
          <a:p>
            <a:endParaRPr lang="en-GB" dirty="0" smtClean="0"/>
          </a:p>
          <a:p>
            <a:r>
              <a:rPr lang="en-GB" dirty="0" smtClean="0"/>
              <a:t>It is right. Printing something to the screen is very different from returning something from a method. Good question though.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857620" y="1571612"/>
            <a:ext cx="464347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ublic void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bark(){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57620" y="2643182"/>
            <a:ext cx="464347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}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1968" y="2143116"/>
            <a:ext cx="2571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Print “Woof”;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2" y="142852"/>
            <a:ext cx="92869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?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Programming Overview</a:t>
            </a:r>
          </a:p>
          <a:p>
            <a:r>
              <a:rPr lang="en-GB" dirty="0" smtClean="0"/>
              <a:t>The JVM</a:t>
            </a:r>
            <a:endParaRPr lang="en-GB" dirty="0" smtClean="0"/>
          </a:p>
          <a:p>
            <a:r>
              <a:rPr lang="en-GB" dirty="0" smtClean="0"/>
              <a:t>A brief look at Structure</a:t>
            </a:r>
            <a:endParaRPr lang="en-GB" dirty="0" smtClean="0"/>
          </a:p>
          <a:p>
            <a:pPr lvl="1"/>
            <a:r>
              <a:rPr lang="en-GB" dirty="0" smtClean="0"/>
              <a:t>Class</a:t>
            </a:r>
          </a:p>
          <a:p>
            <a:pPr lvl="1"/>
            <a:r>
              <a:rPr lang="en-GB" dirty="0" smtClean="0"/>
              <a:t>Method</a:t>
            </a:r>
          </a:p>
          <a:p>
            <a:pPr lvl="1"/>
            <a:r>
              <a:rPr lang="en-GB" dirty="0" smtClean="0"/>
              <a:t>Statement</a:t>
            </a:r>
          </a:p>
          <a:p>
            <a:r>
              <a:rPr lang="en-GB" dirty="0" smtClean="0"/>
              <a:t>Magic incantations</a:t>
            </a:r>
          </a:p>
          <a:p>
            <a:pPr lvl="1"/>
            <a:r>
              <a:rPr lang="en-GB" dirty="0" smtClean="0"/>
              <a:t>m</a:t>
            </a:r>
            <a:r>
              <a:rPr lang="en-GB" dirty="0" smtClean="0"/>
              <a:t>ain()</a:t>
            </a:r>
          </a:p>
          <a:p>
            <a:pPr lvl="1"/>
            <a:r>
              <a:rPr lang="en-GB" dirty="0" smtClean="0"/>
              <a:t>output</a:t>
            </a:r>
            <a:endParaRPr lang="en-GB" dirty="0" smtClean="0"/>
          </a:p>
          <a:p>
            <a:r>
              <a:rPr lang="en-GB" dirty="0" smtClean="0"/>
              <a:t>Coding a Dog</a:t>
            </a:r>
            <a:endParaRPr lang="en-GB" dirty="0"/>
          </a:p>
          <a:p>
            <a:r>
              <a:rPr lang="en-GB" dirty="0" smtClean="0"/>
              <a:t>Programming Principle(1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If and Boolean operations</a:t>
            </a:r>
          </a:p>
          <a:p>
            <a:pPr lvl="1"/>
            <a:r>
              <a:rPr lang="en-GB" dirty="0" smtClean="0"/>
              <a:t>Coding a Bank Account</a:t>
            </a:r>
            <a:endParaRPr lang="en-GB" dirty="0"/>
          </a:p>
          <a:p>
            <a:r>
              <a:rPr lang="en-GB" dirty="0" smtClean="0"/>
              <a:t>Quick look at </a:t>
            </a:r>
            <a:r>
              <a:rPr lang="en-GB" dirty="0" err="1" smtClean="0"/>
              <a:t>ToolBox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Java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Before we start </a:t>
            </a:r>
            <a:r>
              <a:rPr lang="en-GB" dirty="0" smtClean="0"/>
              <a:t>to think about coding...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Magic Incantations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C:\Users\Teresa\AppData\Local\Microsoft\Windows\Temporary Internet Files\Content.IE5\IX4754GT\MCj011617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32038" y="1643050"/>
            <a:ext cx="3411962" cy="464347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28596" y="1857364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Programming principles is a complex study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0034" y="2357430"/>
            <a:ext cx="55007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You start learning something...</a:t>
            </a:r>
          </a:p>
          <a:p>
            <a:r>
              <a:rPr lang="en-GB" sz="2400" dirty="0" smtClean="0"/>
              <a:t>	and find out you need to know 	something else to understand it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57290" y="3786190"/>
            <a:ext cx="5143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and something else to understand</a:t>
            </a:r>
          </a:p>
          <a:p>
            <a:r>
              <a:rPr lang="en-GB" sz="2400" dirty="0" smtClean="0"/>
              <a:t>that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85852" y="4929198"/>
            <a:ext cx="5143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and something else to understand</a:t>
            </a:r>
          </a:p>
          <a:p>
            <a:r>
              <a:rPr lang="en-GB" sz="2400" dirty="0" smtClean="0"/>
              <a:t>that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Magic Incantations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C:\Users\Teresa\AppData\Local\Microsoft\Windows\Temporary Internet Files\Content.IE5\IX4754GT\MCj011617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14282" y="1785926"/>
            <a:ext cx="3411962" cy="464347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428992" y="2071678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started looking at class structure...</a:t>
            </a:r>
            <a:endParaRPr lang="en-GB" sz="24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3428992" y="1428736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For example</a:t>
            </a:r>
            <a:endParaRPr lang="en-GB" sz="24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3643274" y="2857496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And then mentioned visibility modifiers (the ‘public’ word in the class and method)</a:t>
            </a:r>
            <a:endParaRPr lang="en-GB" sz="24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3643274" y="4000504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And then mentioned arguments</a:t>
            </a:r>
          </a:p>
          <a:p>
            <a:r>
              <a:rPr lang="en-GB" sz="2400" dirty="0" smtClean="0"/>
              <a:t>(The brackets at the end of the method)</a:t>
            </a:r>
            <a:endParaRPr lang="en-GB" sz="24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3428992" y="5143512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And then touched on return types</a:t>
            </a:r>
            <a:endParaRPr lang="en-GB" sz="24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3500430" y="6000768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And we still haven’t coded anything!</a:t>
            </a:r>
            <a:endParaRPr lang="en-GB" sz="2400" dirty="0" smtClean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8" grpId="0"/>
      <p:bldP spid="19" grpId="0"/>
      <p:bldP spid="20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Magic Incantations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C:\Users\Teresa\AppData\Local\Microsoft\Windows\Temporary Internet Files\Content.IE5\IX4754GT\MCj011617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32038" y="1643050"/>
            <a:ext cx="3411962" cy="464347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57158" y="2928934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These </a:t>
            </a:r>
            <a:r>
              <a:rPr lang="en-GB" sz="2400" dirty="0" smtClean="0"/>
              <a:t>slides will give you tools to write your first programs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8596" y="4572008"/>
            <a:ext cx="55007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You may not understand the ‘</a:t>
            </a:r>
            <a:r>
              <a:rPr lang="en-GB" sz="2400" dirty="0" smtClean="0"/>
              <a:t>incantations’</a:t>
            </a:r>
          </a:p>
          <a:p>
            <a:endParaRPr lang="en-GB" sz="2400" dirty="0" smtClean="0"/>
          </a:p>
          <a:p>
            <a:r>
              <a:rPr lang="en-GB" sz="2400" dirty="0" smtClean="0"/>
              <a:t>don’t let it bother you, trust that it works</a:t>
            </a:r>
            <a:endParaRPr lang="en-GB" sz="2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1857356" y="6143644"/>
            <a:ext cx="3278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/>
              <a:t>You will understand </a:t>
            </a:r>
            <a:r>
              <a:rPr lang="en-GB" sz="2400" dirty="0" smtClean="0"/>
              <a:t>later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1472" y="2000240"/>
            <a:ext cx="4714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i.e. You can start going nowhere fast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8596" y="407194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 smtClean="0"/>
              <a:t>Go with the flow</a:t>
            </a:r>
            <a:endParaRPr lang="en-GB" sz="2400" dirty="0" smtClean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Magic Incantation 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Where does a program start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r>
              <a:rPr lang="en-GB" dirty="0" smtClean="0"/>
              <a:t>At the top of the class?</a:t>
            </a:r>
          </a:p>
          <a:p>
            <a:pPr lvl="1"/>
            <a:r>
              <a:rPr lang="en-GB" dirty="0" smtClean="0"/>
              <a:t>What about if you have more than one class, a cat class, a dog class and a parrot class</a:t>
            </a:r>
            <a:r>
              <a:rPr lang="en-GB" dirty="0" smtClean="0"/>
              <a:t>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At the top of a specific class, the main class?</a:t>
            </a:r>
          </a:p>
          <a:p>
            <a:pPr lvl="1"/>
            <a:r>
              <a:rPr lang="en-GB" dirty="0" smtClean="0"/>
              <a:t>Still not specific enough, what if it gets accidently changed, or someone writes a method on top of your top method in the class?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C:\Users\Teresa\AppData\Local\Microsoft\Windows\Temporary Internet Files\Content.IE5\IX4754GT\MCj011617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9034" y="0"/>
            <a:ext cx="1324966" cy="1803197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9" name="Cross 8"/>
          <p:cNvSpPr/>
          <p:nvPr/>
        </p:nvSpPr>
        <p:spPr>
          <a:xfrm rot="2700000">
            <a:off x="4448996" y="2377303"/>
            <a:ext cx="785818" cy="785818"/>
          </a:xfrm>
          <a:prstGeom prst="plus">
            <a:avLst>
              <a:gd name="adj" fmla="val 42534"/>
            </a:avLst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ross 9"/>
          <p:cNvSpPr/>
          <p:nvPr/>
        </p:nvSpPr>
        <p:spPr>
          <a:xfrm rot="2700000">
            <a:off x="7806582" y="4020376"/>
            <a:ext cx="785818" cy="785818"/>
          </a:xfrm>
          <a:prstGeom prst="plus">
            <a:avLst>
              <a:gd name="adj" fmla="val 42534"/>
            </a:avLst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Magic Incantation 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Where does a program start?</a:t>
            </a:r>
          </a:p>
          <a:p>
            <a:pPr lvl="1"/>
            <a:r>
              <a:rPr lang="en-GB" dirty="0" smtClean="0"/>
              <a:t>In a special method?</a:t>
            </a:r>
          </a:p>
          <a:p>
            <a:pPr lvl="1"/>
            <a:endParaRPr lang="en-GB" dirty="0" smtClean="0"/>
          </a:p>
          <a:p>
            <a:pPr lvl="1">
              <a:buNone/>
            </a:pPr>
            <a:r>
              <a:rPr lang="en-GB" dirty="0"/>
              <a:t>p</a:t>
            </a:r>
            <a:r>
              <a:rPr lang="en-GB" dirty="0" smtClean="0"/>
              <a:t>ublic static void main(String[] </a:t>
            </a:r>
            <a:r>
              <a:rPr lang="en-GB" dirty="0" err="1" smtClean="0"/>
              <a:t>args</a:t>
            </a:r>
            <a:r>
              <a:rPr lang="en-GB" dirty="0" smtClean="0"/>
              <a:t>){  </a:t>
            </a: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GB" dirty="0" smtClean="0"/>
              <a:t>}</a:t>
            </a:r>
            <a:endParaRPr lang="en-GB" dirty="0" smtClean="0"/>
          </a:p>
          <a:p>
            <a:pPr lvl="1">
              <a:buNone/>
            </a:pPr>
            <a:endParaRPr lang="en-GB" dirty="0"/>
          </a:p>
          <a:p>
            <a:pPr lvl="1">
              <a:buNone/>
            </a:pPr>
            <a:endParaRPr lang="en-GB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 descr="C:\Users\Teresa\AppData\Local\Microsoft\Windows\Temporary Internet Files\Content.IE5\IX4754GT\MCj011617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9034" y="0"/>
            <a:ext cx="1324966" cy="1803197"/>
          </a:xfrm>
          <a:prstGeom prst="rect">
            <a:avLst/>
          </a:prstGeom>
          <a:noFill/>
        </p:spPr>
      </p:pic>
      <p:sp>
        <p:nvSpPr>
          <p:cNvPr id="7" name="L-Shape 6"/>
          <p:cNvSpPr/>
          <p:nvPr/>
        </p:nvSpPr>
        <p:spPr>
          <a:xfrm rot="18217428">
            <a:off x="5758480" y="1882690"/>
            <a:ext cx="1238455" cy="596552"/>
          </a:xfrm>
          <a:prstGeom prst="corner">
            <a:avLst>
              <a:gd name="adj1" fmla="val 28648"/>
              <a:gd name="adj2" fmla="val 3426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3286124"/>
            <a:ext cx="4572032" cy="404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post it note?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90"/>
          </a:xfrm>
        </p:spPr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en-GB" dirty="0" smtClean="0"/>
              <a:t>public static void main(String[] </a:t>
            </a:r>
            <a:r>
              <a:rPr lang="en-GB" dirty="0" err="1" smtClean="0"/>
              <a:t>args</a:t>
            </a:r>
            <a:r>
              <a:rPr lang="en-GB" dirty="0" smtClean="0"/>
              <a:t>){   </a:t>
            </a: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GB" dirty="0" smtClean="0"/>
              <a:t>}</a:t>
            </a:r>
            <a:endParaRPr lang="en-GB" dirty="0" smtClean="0"/>
          </a:p>
          <a:p>
            <a:pPr lvl="1">
              <a:buNone/>
            </a:pPr>
            <a:endParaRPr lang="en-GB" dirty="0"/>
          </a:p>
          <a:p>
            <a:pPr lvl="1">
              <a:buNone/>
            </a:pPr>
            <a:r>
              <a:rPr lang="en-GB" dirty="0" smtClean="0"/>
              <a:t>is a post-it note</a:t>
            </a:r>
          </a:p>
          <a:p>
            <a:pPr lvl="1">
              <a:buNone/>
            </a:pPr>
            <a:r>
              <a:rPr lang="en-GB" dirty="0" smtClean="0"/>
              <a:t>With instructions for how to set your program up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/>
          </a:p>
          <a:p>
            <a:pPr lvl="1">
              <a:buNone/>
            </a:pPr>
            <a:endParaRPr lang="en-GB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 descr="C:\Users\Teresa\AppData\Local\Microsoft\Windows\Temporary Internet Files\Content.IE5\IX4754GT\MCj0116172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9034" y="0"/>
            <a:ext cx="1324966" cy="1803197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571736" y="4357694"/>
            <a:ext cx="374328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</a:rPr>
              <a:t>Make a dog object</a:t>
            </a:r>
            <a:endParaRPr lang="en-US" sz="2400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357554" y="3786190"/>
            <a:ext cx="5786446" cy="2857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71704" y="5000636"/>
            <a:ext cx="374328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</a:rPr>
              <a:t>Tell it to bark</a:t>
            </a:r>
            <a:endParaRPr lang="en-US" sz="2400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Rules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 descr="C:\Users\Teresa\AppData\Local\Microsoft\Windows\Temporary Internet Files\Content.IE5\IX4754GT\MCj011617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9034" y="0"/>
            <a:ext cx="1324966" cy="1803197"/>
          </a:xfrm>
          <a:prstGeom prst="rect">
            <a:avLst/>
          </a:prstGeom>
          <a:noFill/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3357554" y="3786190"/>
            <a:ext cx="5786446" cy="2857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GB" sz="2800" dirty="0"/>
              <a:t>It doesn’t matter in which class you put </a:t>
            </a:r>
            <a:r>
              <a:rPr lang="en-GB" sz="2800" dirty="0" smtClean="0"/>
              <a:t>the main method </a:t>
            </a:r>
            <a:r>
              <a:rPr lang="en-GB" sz="2800" dirty="0" smtClean="0"/>
              <a:t>in</a:t>
            </a:r>
            <a:endParaRPr lang="en-GB" sz="2800" dirty="0"/>
          </a:p>
          <a:p>
            <a:pPr marL="742950" lvl="1" indent="-285750">
              <a:spcBef>
                <a:spcPct val="20000"/>
              </a:spcBef>
              <a:defRPr/>
            </a:pPr>
            <a:endParaRPr lang="en-GB" sz="2800" dirty="0"/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GB" sz="2800" dirty="0"/>
              <a:t>You can put it in </a:t>
            </a:r>
            <a:r>
              <a:rPr lang="en-GB" sz="2800" dirty="0" smtClean="0"/>
              <a:t>its </a:t>
            </a:r>
            <a:r>
              <a:rPr lang="en-GB" sz="2800" dirty="0"/>
              <a:t>own one if you like</a:t>
            </a:r>
          </a:p>
          <a:p>
            <a:pPr marL="742950" lvl="1" indent="-285750">
              <a:spcBef>
                <a:spcPct val="20000"/>
              </a:spcBef>
              <a:defRPr/>
            </a:pPr>
            <a:endParaRPr lang="en-GB" sz="2800" dirty="0"/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GB" sz="2800" dirty="0"/>
              <a:t>There must be 1 and only 1 in the whole </a:t>
            </a:r>
            <a:r>
              <a:rPr lang="en-GB" sz="2800" dirty="0" smtClean="0"/>
              <a:t>program (</a:t>
            </a:r>
            <a:r>
              <a:rPr lang="en-GB" dirty="0" smtClean="0"/>
              <a:t>program is a set of classes that work together)</a:t>
            </a:r>
            <a:endParaRPr lang="en-GB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Magic Incantation #2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 I output things to the screen?</a:t>
            </a:r>
          </a:p>
          <a:p>
            <a:endParaRPr lang="en-GB" dirty="0"/>
          </a:p>
          <a:p>
            <a:pPr lvl="1">
              <a:buNone/>
            </a:pPr>
            <a:r>
              <a:rPr lang="en-GB" dirty="0" err="1" smtClean="0"/>
              <a:t>System.out.println</a:t>
            </a:r>
            <a:r>
              <a:rPr lang="en-GB" dirty="0" smtClean="0"/>
              <a:t>(“Your text here”);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C:\Users\Teresa\AppData\Local\Microsoft\Windows\Temporary Internet Files\Content.IE5\IX4754GT\MCj011617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9034" y="0"/>
            <a:ext cx="1324966" cy="1803197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Programming Overview</a:t>
            </a:r>
          </a:p>
          <a:p>
            <a:r>
              <a:rPr lang="en-GB" dirty="0" smtClean="0"/>
              <a:t>The JVM</a:t>
            </a:r>
            <a:endParaRPr lang="en-GB" dirty="0" smtClean="0"/>
          </a:p>
          <a:p>
            <a:r>
              <a:rPr lang="en-GB" dirty="0" smtClean="0"/>
              <a:t>A brief look at Structure</a:t>
            </a:r>
            <a:endParaRPr lang="en-GB" dirty="0" smtClean="0"/>
          </a:p>
          <a:p>
            <a:pPr lvl="1"/>
            <a:r>
              <a:rPr lang="en-GB" dirty="0" smtClean="0"/>
              <a:t>Class</a:t>
            </a:r>
          </a:p>
          <a:p>
            <a:pPr lvl="1"/>
            <a:r>
              <a:rPr lang="en-GB" dirty="0" smtClean="0"/>
              <a:t>Method</a:t>
            </a:r>
          </a:p>
          <a:p>
            <a:pPr lvl="1"/>
            <a:r>
              <a:rPr lang="en-GB" dirty="0" smtClean="0"/>
              <a:t>Statement</a:t>
            </a:r>
          </a:p>
          <a:p>
            <a:r>
              <a:rPr lang="en-GB" dirty="0" smtClean="0"/>
              <a:t>Magic incantations</a:t>
            </a:r>
          </a:p>
          <a:p>
            <a:pPr lvl="1"/>
            <a:r>
              <a:rPr lang="en-GB" dirty="0" smtClean="0"/>
              <a:t>m</a:t>
            </a:r>
            <a:r>
              <a:rPr lang="en-GB" dirty="0" smtClean="0"/>
              <a:t>ain()</a:t>
            </a:r>
          </a:p>
          <a:p>
            <a:pPr lvl="1"/>
            <a:r>
              <a:rPr lang="en-GB" dirty="0" smtClean="0"/>
              <a:t>output</a:t>
            </a:r>
            <a:endParaRPr lang="en-GB" dirty="0" smtClean="0"/>
          </a:p>
          <a:p>
            <a:r>
              <a:rPr lang="en-GB" dirty="0" smtClean="0"/>
              <a:t>Coding a Dog</a:t>
            </a:r>
            <a:endParaRPr lang="en-GB" dirty="0"/>
          </a:p>
          <a:p>
            <a:r>
              <a:rPr lang="en-GB" dirty="0" smtClean="0"/>
              <a:t>Programming Principle(1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If and Boolean operations</a:t>
            </a:r>
          </a:p>
          <a:p>
            <a:pPr lvl="1"/>
            <a:r>
              <a:rPr lang="en-GB" dirty="0" smtClean="0"/>
              <a:t>Coding a Bank Account</a:t>
            </a:r>
            <a:endParaRPr lang="en-GB" dirty="0"/>
          </a:p>
          <a:p>
            <a:r>
              <a:rPr lang="en-GB" dirty="0" smtClean="0"/>
              <a:t>Quick look at </a:t>
            </a:r>
            <a:r>
              <a:rPr lang="en-GB" dirty="0" err="1" smtClean="0"/>
              <a:t>ToolBox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29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Java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a more practical lecture than last time</a:t>
            </a:r>
            <a:endParaRPr lang="en-GB" dirty="0"/>
          </a:p>
          <a:p>
            <a:r>
              <a:rPr lang="en-GB" dirty="0" smtClean="0"/>
              <a:t>This course exists for you to learn programming </a:t>
            </a:r>
            <a:r>
              <a:rPr lang="en-GB" b="1" dirty="0" smtClean="0"/>
              <a:t>principles</a:t>
            </a:r>
            <a:r>
              <a:rPr lang="en-GB" dirty="0" smtClean="0"/>
              <a:t>, not programming </a:t>
            </a:r>
            <a:r>
              <a:rPr lang="en-GB" b="1" dirty="0" smtClean="0"/>
              <a:t>Java.</a:t>
            </a:r>
            <a:endParaRPr lang="en-GB" dirty="0" smtClean="0"/>
          </a:p>
          <a:p>
            <a:r>
              <a:rPr lang="en-GB" dirty="0" smtClean="0"/>
              <a:t>On the following slides, these symbols mean:</a:t>
            </a:r>
          </a:p>
          <a:p>
            <a:pPr lvl="1">
              <a:buNone/>
            </a:pPr>
            <a:r>
              <a:rPr lang="en-GB" dirty="0" smtClean="0"/>
              <a:t>Principal		    OO Principal		Java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85776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5286388"/>
            <a:ext cx="1145831" cy="733423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3786182" y="500063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a Dog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Using last </a:t>
            </a:r>
            <a:r>
              <a:rPr lang="en-GB" dirty="0" smtClean="0"/>
              <a:t>lecture’s ideas</a:t>
            </a:r>
            <a:endParaRPr lang="en-GB" dirty="0" smtClean="0"/>
          </a:p>
          <a:p>
            <a:pPr lvl="1"/>
            <a:r>
              <a:rPr lang="en-GB" dirty="0" smtClean="0"/>
              <a:t>Let’s write a dog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Source file </a:t>
            </a:r>
          </a:p>
          <a:p>
            <a:pPr lvl="1"/>
            <a:r>
              <a:rPr lang="en-GB" dirty="0" smtClean="0"/>
              <a:t>Class</a:t>
            </a:r>
          </a:p>
          <a:p>
            <a:pPr lvl="1"/>
            <a:r>
              <a:rPr lang="en-GB" dirty="0" smtClean="0"/>
              <a:t>Method</a:t>
            </a:r>
          </a:p>
          <a:p>
            <a:pPr lvl="1"/>
            <a:r>
              <a:rPr lang="en-GB" dirty="0" smtClean="0"/>
              <a:t>Main Method</a:t>
            </a:r>
          </a:p>
          <a:p>
            <a:pPr lvl="2"/>
            <a:r>
              <a:rPr lang="en-GB" dirty="0" smtClean="0"/>
              <a:t>Declare a dog</a:t>
            </a:r>
          </a:p>
          <a:p>
            <a:pPr lvl="2"/>
            <a:r>
              <a:rPr lang="en-GB" dirty="0" smtClean="0"/>
              <a:t>Make a dog</a:t>
            </a:r>
          </a:p>
          <a:p>
            <a:pPr lvl="2"/>
            <a:r>
              <a:rPr lang="en-GB" dirty="0" smtClean="0"/>
              <a:t>Call the method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Run a Dog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/>
          </a:bodyPr>
          <a:lstStyle/>
          <a:p>
            <a:r>
              <a:rPr lang="en-GB" dirty="0" smtClean="0"/>
              <a:t>Save with same name as class </a:t>
            </a:r>
          </a:p>
          <a:p>
            <a:pPr>
              <a:buNone/>
            </a:pPr>
            <a:r>
              <a:rPr lang="en-GB" dirty="0"/>
              <a:t>(</a:t>
            </a:r>
            <a:r>
              <a:rPr lang="en-GB" dirty="0" smtClean="0"/>
              <a:t>Rule: Must do this)</a:t>
            </a:r>
          </a:p>
          <a:p>
            <a:endParaRPr lang="en-GB" dirty="0" smtClean="0"/>
          </a:p>
          <a:p>
            <a:r>
              <a:rPr lang="en-GB" dirty="0" smtClean="0"/>
              <a:t>Command line to folder</a:t>
            </a:r>
          </a:p>
          <a:p>
            <a:endParaRPr lang="en-GB" dirty="0" smtClean="0"/>
          </a:p>
          <a:p>
            <a:r>
              <a:rPr lang="en-GB" dirty="0" smtClean="0"/>
              <a:t>Compile - </a:t>
            </a:r>
            <a:r>
              <a:rPr lang="en-GB" dirty="0" smtClean="0">
                <a:latin typeface="Consolas" pitchFamily="49" charset="0"/>
              </a:rPr>
              <a:t>javac Dog.java</a:t>
            </a:r>
          </a:p>
          <a:p>
            <a:endParaRPr lang="en-GB" dirty="0" smtClean="0"/>
          </a:p>
          <a:p>
            <a:r>
              <a:rPr lang="en-GB" dirty="0" smtClean="0"/>
              <a:t>Run – </a:t>
            </a:r>
            <a:r>
              <a:rPr lang="en-GB" dirty="0" smtClean="0">
                <a:latin typeface="Consolas" pitchFamily="49" charset="0"/>
              </a:rPr>
              <a:t>java Dog</a:t>
            </a:r>
            <a:endParaRPr lang="en-GB" dirty="0">
              <a:latin typeface="Consolas" pitchFamily="49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Programming Overview</a:t>
            </a:r>
          </a:p>
          <a:p>
            <a:r>
              <a:rPr lang="en-GB" dirty="0" smtClean="0"/>
              <a:t>The JVM</a:t>
            </a:r>
            <a:endParaRPr lang="en-GB" dirty="0" smtClean="0"/>
          </a:p>
          <a:p>
            <a:r>
              <a:rPr lang="en-GB" dirty="0" smtClean="0"/>
              <a:t>A brief look at Structure</a:t>
            </a:r>
            <a:endParaRPr lang="en-GB" dirty="0" smtClean="0"/>
          </a:p>
          <a:p>
            <a:pPr lvl="1"/>
            <a:r>
              <a:rPr lang="en-GB" dirty="0" smtClean="0"/>
              <a:t>Class</a:t>
            </a:r>
          </a:p>
          <a:p>
            <a:pPr lvl="1"/>
            <a:r>
              <a:rPr lang="en-GB" dirty="0" smtClean="0"/>
              <a:t>Method</a:t>
            </a:r>
          </a:p>
          <a:p>
            <a:pPr lvl="1"/>
            <a:r>
              <a:rPr lang="en-GB" dirty="0" smtClean="0"/>
              <a:t>Statement</a:t>
            </a:r>
          </a:p>
          <a:p>
            <a:r>
              <a:rPr lang="en-GB" dirty="0" smtClean="0"/>
              <a:t>Magic incantations</a:t>
            </a:r>
          </a:p>
          <a:p>
            <a:pPr lvl="1"/>
            <a:r>
              <a:rPr lang="en-GB" dirty="0" smtClean="0"/>
              <a:t>m</a:t>
            </a:r>
            <a:r>
              <a:rPr lang="en-GB" dirty="0" smtClean="0"/>
              <a:t>ain()</a:t>
            </a:r>
          </a:p>
          <a:p>
            <a:pPr lvl="1"/>
            <a:r>
              <a:rPr lang="en-GB" dirty="0" smtClean="0"/>
              <a:t>output</a:t>
            </a:r>
            <a:endParaRPr lang="en-GB" dirty="0" smtClean="0"/>
          </a:p>
          <a:p>
            <a:r>
              <a:rPr lang="en-GB" dirty="0" smtClean="0"/>
              <a:t>Coding a Dog</a:t>
            </a:r>
            <a:endParaRPr lang="en-GB" dirty="0"/>
          </a:p>
          <a:p>
            <a:r>
              <a:rPr lang="en-GB" dirty="0" smtClean="0"/>
              <a:t>Programming Principle(1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If and Boolean operations</a:t>
            </a:r>
          </a:p>
          <a:p>
            <a:pPr lvl="1"/>
            <a:r>
              <a:rPr lang="en-GB" dirty="0" smtClean="0"/>
              <a:t>Coding a Bank Account</a:t>
            </a:r>
            <a:endParaRPr lang="en-GB" dirty="0"/>
          </a:p>
          <a:p>
            <a:r>
              <a:rPr lang="en-GB" dirty="0" smtClean="0"/>
              <a:t>Quick look at </a:t>
            </a:r>
            <a:r>
              <a:rPr lang="en-GB" dirty="0" err="1" smtClean="0"/>
              <a:t>ToolBox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32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Building </a:t>
            </a:r>
            <a:r>
              <a:rPr lang="en-GB" dirty="0" smtClean="0"/>
              <a:t>Block</a:t>
            </a:r>
            <a:endParaRPr lang="en-GB" dirty="0"/>
          </a:p>
        </p:txBody>
      </p:sp>
      <p:pic>
        <p:nvPicPr>
          <p:cNvPr id="4" name="Content Placeholder 3" descr="C:\Users\Teresa\Documents\Current Projects\Comp1004\Week 1 - Playing in main\Lego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643050"/>
            <a:ext cx="6497615" cy="414340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20350111">
            <a:off x="3604866" y="3612391"/>
            <a:ext cx="40134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If Statements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decisions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Often we want to make the result of a program conditional on something</a:t>
            </a:r>
          </a:p>
          <a:p>
            <a:endParaRPr lang="en-GB" dirty="0" smtClean="0"/>
          </a:p>
          <a:p>
            <a:r>
              <a:rPr lang="en-GB" dirty="0" smtClean="0"/>
              <a:t>If  the bank account doesn’t exist</a:t>
            </a:r>
          </a:p>
          <a:p>
            <a:pPr lvl="2"/>
            <a:r>
              <a:rPr lang="en-GB" dirty="0" smtClean="0"/>
              <a:t>Don’t allow a withdrawal</a:t>
            </a:r>
          </a:p>
          <a:p>
            <a:pPr lvl="1"/>
            <a:r>
              <a:rPr lang="en-GB" dirty="0" smtClean="0"/>
              <a:t>Else, if the account doesn’t have enough money</a:t>
            </a:r>
          </a:p>
          <a:p>
            <a:pPr lvl="2"/>
            <a:r>
              <a:rPr lang="en-GB" dirty="0" smtClean="0"/>
              <a:t>Don’t allow a withdrawal</a:t>
            </a:r>
          </a:p>
          <a:p>
            <a:pPr lvl="1"/>
            <a:r>
              <a:rPr lang="en-GB" dirty="0" smtClean="0"/>
              <a:t>Else</a:t>
            </a:r>
          </a:p>
          <a:p>
            <a:pPr lvl="2"/>
            <a:r>
              <a:rPr lang="en-GB" dirty="0" smtClean="0"/>
              <a:t>Allow the withdrawal</a:t>
            </a:r>
          </a:p>
          <a:p>
            <a:r>
              <a:rPr lang="en-GB" dirty="0" smtClean="0"/>
              <a:t>For this we need to cover variables in more depth</a:t>
            </a:r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145831" cy="733423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/>
          <a:lstStyle/>
          <a:p>
            <a:r>
              <a:rPr lang="en-GB" dirty="0" smtClean="0"/>
              <a:t>Variables -Just like algebra?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29195"/>
          </a:xfrm>
        </p:spPr>
        <p:txBody>
          <a:bodyPr>
            <a:normAutofit/>
          </a:bodyPr>
          <a:lstStyle/>
          <a:p>
            <a:r>
              <a:rPr lang="en-GB" dirty="0" smtClean="0"/>
              <a:t>Storing values</a:t>
            </a:r>
          </a:p>
          <a:p>
            <a:pPr lvl="1"/>
            <a:r>
              <a:rPr lang="en-GB" dirty="0" smtClean="0"/>
              <a:t>In variables</a:t>
            </a:r>
          </a:p>
          <a:p>
            <a:pPr lvl="1"/>
            <a:r>
              <a:rPr lang="en-GB" dirty="0" err="1" smtClean="0"/>
              <a:t>Eg</a:t>
            </a:r>
            <a:r>
              <a:rPr lang="en-GB" dirty="0" smtClean="0"/>
              <a:t> Dog</a:t>
            </a:r>
          </a:p>
          <a:p>
            <a:pPr lvl="3">
              <a:buNone/>
            </a:pPr>
            <a:endParaRPr lang="en-GB" sz="2800" dirty="0" smtClean="0"/>
          </a:p>
          <a:p>
            <a:pPr lvl="3">
              <a:buNone/>
            </a:pPr>
            <a:r>
              <a:rPr lang="en-GB" sz="2800" dirty="0" err="1" smtClean="0"/>
              <a:t>int</a:t>
            </a:r>
            <a:r>
              <a:rPr lang="en-GB" sz="2800" dirty="0" smtClean="0"/>
              <a:t> age;</a:t>
            </a:r>
          </a:p>
          <a:p>
            <a:pPr lvl="3">
              <a:buNone/>
            </a:pPr>
            <a:r>
              <a:rPr lang="en-GB" sz="2800" dirty="0"/>
              <a:t>a</a:t>
            </a:r>
            <a:r>
              <a:rPr lang="en-GB" sz="2800" dirty="0" smtClean="0"/>
              <a:t>ge = 3;</a:t>
            </a:r>
            <a:endParaRPr lang="en-GB" sz="2800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00042"/>
            <a:ext cx="1145831" cy="733423"/>
          </a:xfrm>
          <a:prstGeom prst="rect">
            <a:avLst/>
          </a:prstGeom>
          <a:noFill/>
        </p:spPr>
      </p:pic>
      <p:grpSp>
        <p:nvGrpSpPr>
          <p:cNvPr id="15" name="Group 14"/>
          <p:cNvGrpSpPr/>
          <p:nvPr/>
        </p:nvGrpSpPr>
        <p:grpSpPr>
          <a:xfrm>
            <a:off x="428596" y="3929068"/>
            <a:ext cx="1358118" cy="1201120"/>
            <a:chOff x="500034" y="3499647"/>
            <a:chExt cx="1358118" cy="1201120"/>
          </a:xfrm>
        </p:grpSpPr>
        <p:sp>
          <p:nvSpPr>
            <p:cNvPr id="5" name="TextBox 4"/>
            <p:cNvSpPr txBox="1"/>
            <p:nvPr/>
          </p:nvSpPr>
          <p:spPr>
            <a:xfrm>
              <a:off x="500034" y="3500438"/>
              <a:ext cx="121444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Data </a:t>
              </a:r>
              <a:r>
                <a:rPr lang="en-GB" dirty="0" smtClean="0"/>
                <a:t>type:</a:t>
              </a:r>
              <a:endParaRPr lang="en-GB" dirty="0" smtClean="0"/>
            </a:p>
            <a:p>
              <a:r>
                <a:rPr lang="en-GB" dirty="0" smtClean="0"/>
                <a:t>Can be </a:t>
              </a:r>
              <a:r>
                <a:rPr lang="en-GB" b="1" dirty="0" smtClean="0"/>
                <a:t>class </a:t>
              </a:r>
              <a:r>
                <a:rPr lang="en-GB" dirty="0" smtClean="0"/>
                <a:t>or </a:t>
              </a:r>
              <a:r>
                <a:rPr lang="en-GB" b="1" dirty="0" smtClean="0"/>
                <a:t>primitive</a:t>
              </a:r>
              <a:endParaRPr lang="en-GB" dirty="0"/>
            </a:p>
          </p:txBody>
        </p:sp>
        <p:cxnSp>
          <p:nvCxnSpPr>
            <p:cNvPr id="9" name="Straight Arrow Connector 8"/>
            <p:cNvCxnSpPr>
              <a:stCxn id="5" idx="0"/>
            </p:cNvCxnSpPr>
            <p:nvPr/>
          </p:nvCxnSpPr>
          <p:spPr>
            <a:xfrm rot="5400000" flipH="1" flipV="1">
              <a:off x="1482309" y="3124596"/>
              <a:ext cx="791" cy="7508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3071802" y="3357562"/>
            <a:ext cx="2714644" cy="646332"/>
            <a:chOff x="3857620" y="2786058"/>
            <a:chExt cx="2286016" cy="646332"/>
          </a:xfrm>
        </p:grpSpPr>
        <p:sp>
          <p:nvSpPr>
            <p:cNvPr id="6" name="TextBox 5"/>
            <p:cNvSpPr txBox="1"/>
            <p:nvPr/>
          </p:nvSpPr>
          <p:spPr>
            <a:xfrm>
              <a:off x="4038095" y="2786058"/>
              <a:ext cx="21055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Name of variable – </a:t>
              </a:r>
              <a:r>
                <a:rPr lang="en-GB" dirty="0" smtClean="0"/>
                <a:t>think about  </a:t>
              </a:r>
              <a:r>
                <a:rPr lang="en-GB" dirty="0" smtClean="0"/>
                <a:t>‘x’ in algebra</a:t>
              </a:r>
              <a:endParaRPr lang="en-GB" dirty="0"/>
            </a:p>
          </p:txBody>
        </p:sp>
        <p:cxnSp>
          <p:nvCxnSpPr>
            <p:cNvPr id="11" name="Straight Arrow Connector 10"/>
            <p:cNvCxnSpPr>
              <a:stCxn id="6" idx="2"/>
            </p:cNvCxnSpPr>
            <p:nvPr/>
          </p:nvCxnSpPr>
          <p:spPr>
            <a:xfrm rot="5400000" flipH="1">
              <a:off x="4472549" y="2814074"/>
              <a:ext cx="3387" cy="12332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143240" y="4357694"/>
            <a:ext cx="4714908" cy="369332"/>
            <a:chOff x="3143240" y="3929066"/>
            <a:chExt cx="4714908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4500562" y="3929066"/>
              <a:ext cx="33575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Actual value to put into variable</a:t>
              </a:r>
              <a:endParaRPr lang="en-GB" dirty="0"/>
            </a:p>
          </p:txBody>
        </p:sp>
        <p:cxnSp>
          <p:nvCxnSpPr>
            <p:cNvPr id="13" name="Straight Arrow Connector 12"/>
            <p:cNvCxnSpPr>
              <a:stCxn id="7" idx="1"/>
            </p:cNvCxnSpPr>
            <p:nvPr/>
          </p:nvCxnSpPr>
          <p:spPr>
            <a:xfrm rot="10800000">
              <a:off x="3143240" y="4071942"/>
              <a:ext cx="1357322" cy="417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5786446" y="5500702"/>
            <a:ext cx="315750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More on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variables next lecture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kind of decisions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Conditionals are based on TRUE or FALSE</a:t>
            </a: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x=4;</a:t>
            </a: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a = false;</a:t>
            </a:r>
          </a:p>
          <a:p>
            <a:pPr lvl="1">
              <a:buNone/>
            </a:pPr>
            <a:endParaRPr lang="en-GB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If(x==4){</a:t>
            </a: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145831" cy="733423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 rot="10800000" flipV="1">
            <a:off x="1928794" y="3143248"/>
            <a:ext cx="1428760" cy="609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428992" y="2714620"/>
            <a:ext cx="50526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36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Comparisons 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&lt; less than</a:t>
            </a:r>
          </a:p>
          <a:p>
            <a:r>
              <a:rPr lang="en-GB" dirty="0" smtClean="0"/>
              <a:t>&gt; greater than</a:t>
            </a:r>
          </a:p>
          <a:p>
            <a:r>
              <a:rPr lang="en-GB" dirty="0" smtClean="0"/>
              <a:t>== equal to</a:t>
            </a:r>
          </a:p>
          <a:p>
            <a:pPr lvl="1"/>
            <a:r>
              <a:rPr lang="en-GB" dirty="0" smtClean="0"/>
              <a:t>Yes, that is two equals signs</a:t>
            </a:r>
          </a:p>
          <a:p>
            <a:pPr lvl="2"/>
            <a:r>
              <a:rPr lang="en-GB" dirty="0" smtClean="0"/>
              <a:t>x = 4 means ‘assign the value 4 to x’</a:t>
            </a:r>
          </a:p>
          <a:p>
            <a:pPr lvl="2"/>
            <a:r>
              <a:rPr lang="en-GB" dirty="0" smtClean="0"/>
              <a:t>x == 4 means ‘does x equal 4 ?   Yes (true) or No (false)</a:t>
            </a:r>
          </a:p>
          <a:p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145831" cy="733423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37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kind of decisions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Conditionals are based on TRUE or FALSE</a:t>
            </a: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x=4;</a:t>
            </a: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a = false;</a:t>
            </a:r>
          </a:p>
          <a:p>
            <a:pPr lvl="1">
              <a:buNone/>
            </a:pPr>
            <a:endParaRPr lang="en-GB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If(x==4){</a:t>
            </a: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		Print “Elephant</a:t>
            </a:r>
            <a:r>
              <a:rPr lang="en-GB" dirty="0" smtClean="0">
                <a:latin typeface="Consolas" pitchFamily="49" charset="0"/>
              </a:rPr>
              <a:t>!”;</a:t>
            </a:r>
            <a:endParaRPr lang="en-GB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</a:p>
          <a:p>
            <a:pPr lvl="1">
              <a:buNone/>
            </a:pPr>
            <a:endParaRPr lang="en-GB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If(a){</a:t>
            </a: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		Print “Pink Elephant</a:t>
            </a:r>
            <a:r>
              <a:rPr lang="en-GB" dirty="0" smtClean="0">
                <a:latin typeface="Consolas" pitchFamily="49" charset="0"/>
              </a:rPr>
              <a:t>”;</a:t>
            </a:r>
            <a:endParaRPr lang="en-GB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145831" cy="733423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Programming Overview</a:t>
            </a:r>
          </a:p>
          <a:p>
            <a:r>
              <a:rPr lang="en-GB" dirty="0" smtClean="0"/>
              <a:t>The JVM</a:t>
            </a:r>
            <a:endParaRPr lang="en-GB" dirty="0" smtClean="0"/>
          </a:p>
          <a:p>
            <a:r>
              <a:rPr lang="en-GB" dirty="0" smtClean="0"/>
              <a:t>A brief look at Structure</a:t>
            </a:r>
            <a:endParaRPr lang="en-GB" dirty="0" smtClean="0"/>
          </a:p>
          <a:p>
            <a:pPr lvl="1"/>
            <a:r>
              <a:rPr lang="en-GB" dirty="0" smtClean="0"/>
              <a:t>Class</a:t>
            </a:r>
          </a:p>
          <a:p>
            <a:pPr lvl="1"/>
            <a:r>
              <a:rPr lang="en-GB" dirty="0" smtClean="0"/>
              <a:t>Method</a:t>
            </a:r>
          </a:p>
          <a:p>
            <a:pPr lvl="1"/>
            <a:r>
              <a:rPr lang="en-GB" dirty="0" smtClean="0"/>
              <a:t>Statement</a:t>
            </a:r>
          </a:p>
          <a:p>
            <a:r>
              <a:rPr lang="en-GB" dirty="0" smtClean="0"/>
              <a:t>Magic incantations</a:t>
            </a:r>
          </a:p>
          <a:p>
            <a:pPr lvl="1"/>
            <a:r>
              <a:rPr lang="en-GB" dirty="0" smtClean="0"/>
              <a:t>m</a:t>
            </a:r>
            <a:r>
              <a:rPr lang="en-GB" dirty="0" smtClean="0"/>
              <a:t>ain()</a:t>
            </a:r>
          </a:p>
          <a:p>
            <a:pPr lvl="1"/>
            <a:r>
              <a:rPr lang="en-GB" dirty="0" smtClean="0"/>
              <a:t>output</a:t>
            </a:r>
            <a:endParaRPr lang="en-GB" dirty="0" smtClean="0"/>
          </a:p>
          <a:p>
            <a:r>
              <a:rPr lang="en-GB" dirty="0" smtClean="0"/>
              <a:t>Coding a Dog</a:t>
            </a:r>
            <a:endParaRPr lang="en-GB" dirty="0"/>
          </a:p>
          <a:p>
            <a:r>
              <a:rPr lang="en-GB" dirty="0" smtClean="0"/>
              <a:t>Programming Principle(1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If and Boolean operations</a:t>
            </a:r>
          </a:p>
          <a:p>
            <a:pPr lvl="1"/>
            <a:r>
              <a:rPr lang="en-GB" dirty="0" smtClean="0"/>
              <a:t>Coding a Bank Account</a:t>
            </a:r>
            <a:endParaRPr lang="en-GB" dirty="0"/>
          </a:p>
          <a:p>
            <a:r>
              <a:rPr lang="en-GB" dirty="0" smtClean="0"/>
              <a:t>Quick look at </a:t>
            </a:r>
            <a:r>
              <a:rPr lang="en-GB" dirty="0" err="1" smtClean="0"/>
              <a:t>ToolBox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39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code to program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write code...</a:t>
            </a:r>
          </a:p>
          <a:p>
            <a:pPr algn="r"/>
            <a:endParaRPr lang="en-GB" dirty="0" smtClean="0"/>
          </a:p>
          <a:p>
            <a:pPr algn="r"/>
            <a:endParaRPr lang="en-GB" dirty="0" smtClean="0"/>
          </a:p>
          <a:p>
            <a:pPr algn="r"/>
            <a:r>
              <a:rPr lang="en-GB" dirty="0" smtClean="0"/>
              <a:t>You </a:t>
            </a:r>
            <a:r>
              <a:rPr lang="en-GB" b="1" dirty="0" smtClean="0"/>
              <a:t>compile </a:t>
            </a:r>
            <a:r>
              <a:rPr lang="en-GB" dirty="0" smtClean="0"/>
              <a:t>code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You run the program</a:t>
            </a:r>
            <a:endParaRPr lang="en-GB" dirty="0"/>
          </a:p>
        </p:txBody>
      </p:sp>
      <p:grpSp>
        <p:nvGrpSpPr>
          <p:cNvPr id="30" name="Group 29"/>
          <p:cNvGrpSpPr/>
          <p:nvPr/>
        </p:nvGrpSpPr>
        <p:grpSpPr>
          <a:xfrm>
            <a:off x="4143372" y="1000108"/>
            <a:ext cx="4997160" cy="2143140"/>
            <a:chOff x="4143372" y="1000108"/>
            <a:chExt cx="4997160" cy="2143140"/>
          </a:xfrm>
        </p:grpSpPr>
        <p:sp>
          <p:nvSpPr>
            <p:cNvPr id="4" name="Rectangle 3"/>
            <p:cNvSpPr/>
            <p:nvPr/>
          </p:nvSpPr>
          <p:spPr>
            <a:xfrm>
              <a:off x="4857752" y="2000240"/>
              <a:ext cx="2214578" cy="1143008"/>
            </a:xfrm>
            <a:prstGeom prst="rect">
              <a:avLst/>
            </a:prstGeom>
            <a:solidFill>
              <a:schemeClr val="l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My Code</a:t>
              </a:r>
              <a:endParaRPr lang="en-GB" dirty="0"/>
            </a:p>
          </p:txBody>
        </p:sp>
        <p:sp>
          <p:nvSpPr>
            <p:cNvPr id="5" name="Rectangle 4"/>
            <p:cNvSpPr/>
            <p:nvPr/>
          </p:nvSpPr>
          <p:spPr>
            <a:xfrm rot="-1740000">
              <a:off x="4510889" y="1391077"/>
              <a:ext cx="242827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x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857752" y="1357298"/>
              <a:ext cx="242827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=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rot="1440000">
              <a:off x="5214377" y="1460824"/>
              <a:ext cx="242827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1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 rot="3240000">
              <a:off x="5398181" y="1587372"/>
              <a:ext cx="242827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;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 rot="-1140000">
              <a:off x="6525784" y="1300714"/>
              <a:ext cx="147475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(raining)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-1740000">
              <a:off x="6501468" y="1571405"/>
              <a:ext cx="397327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if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60000">
              <a:off x="7718741" y="1145642"/>
              <a:ext cx="307984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{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-1140000">
              <a:off x="7284163" y="1432416"/>
              <a:ext cx="1844964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 err="1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takeUmbrella</a:t>
              </a:r>
              <a:r>
                <a:rPr lang="en-US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()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60000">
              <a:off x="8832548" y="1645707"/>
              <a:ext cx="307984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}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4" name="Circular Arrow 13"/>
            <p:cNvSpPr/>
            <p:nvPr/>
          </p:nvSpPr>
          <p:spPr>
            <a:xfrm>
              <a:off x="4143372" y="1000108"/>
              <a:ext cx="2000264" cy="2071702"/>
            </a:xfrm>
            <a:prstGeom prst="circularArrow">
              <a:avLst>
                <a:gd name="adj1" fmla="val 1720"/>
                <a:gd name="adj2" fmla="val 680464"/>
                <a:gd name="adj3" fmla="val 20547466"/>
                <a:gd name="adj4" fmla="val 16475595"/>
                <a:gd name="adj5" fmla="val 1211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Circular Arrow 14"/>
            <p:cNvSpPr/>
            <p:nvPr/>
          </p:nvSpPr>
          <p:spPr>
            <a:xfrm flipH="1">
              <a:off x="6072198" y="1000108"/>
              <a:ext cx="2000264" cy="2071702"/>
            </a:xfrm>
            <a:prstGeom prst="circularArrow">
              <a:avLst>
                <a:gd name="adj1" fmla="val 1720"/>
                <a:gd name="adj2" fmla="val 680464"/>
                <a:gd name="adj3" fmla="val 20547466"/>
                <a:gd name="adj4" fmla="val 16475595"/>
                <a:gd name="adj5" fmla="val 1211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85720" y="3143248"/>
            <a:ext cx="4500594" cy="1143008"/>
            <a:chOff x="285720" y="3143248"/>
            <a:chExt cx="4500594" cy="1143008"/>
          </a:xfrm>
        </p:grpSpPr>
        <p:sp>
          <p:nvSpPr>
            <p:cNvPr id="16" name="Rectangle 15"/>
            <p:cNvSpPr/>
            <p:nvPr/>
          </p:nvSpPr>
          <p:spPr>
            <a:xfrm>
              <a:off x="285720" y="3143248"/>
              <a:ext cx="1285884" cy="114300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My Code</a:t>
              </a:r>
              <a:endParaRPr lang="en-GB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71868" y="3143248"/>
              <a:ext cx="1214446" cy="114300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My Program</a:t>
              </a:r>
              <a:endParaRPr lang="en-GB" dirty="0"/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1643042" y="3500438"/>
              <a:ext cx="1928826" cy="357190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loud 17"/>
            <p:cNvSpPr/>
            <p:nvPr/>
          </p:nvSpPr>
          <p:spPr>
            <a:xfrm>
              <a:off x="1643042" y="3286124"/>
              <a:ext cx="1643074" cy="857256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Compiler</a:t>
              </a:r>
              <a:endParaRPr lang="en-GB" dirty="0"/>
            </a:p>
          </p:txBody>
        </p:sp>
      </p:grpSp>
      <p:pic>
        <p:nvPicPr>
          <p:cNvPr id="2052" name="Picture 4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28604"/>
            <a:ext cx="1145831" cy="733423"/>
          </a:xfrm>
          <a:prstGeom prst="rect">
            <a:avLst/>
          </a:prstGeom>
          <a:noFill/>
        </p:spPr>
      </p:pic>
      <p:grpSp>
        <p:nvGrpSpPr>
          <p:cNvPr id="32" name="Group 31"/>
          <p:cNvGrpSpPr/>
          <p:nvPr/>
        </p:nvGrpSpPr>
        <p:grpSpPr>
          <a:xfrm>
            <a:off x="4643438" y="4929198"/>
            <a:ext cx="4143404" cy="1428760"/>
            <a:chOff x="4643438" y="4929198"/>
            <a:chExt cx="4143404" cy="1428760"/>
          </a:xfrm>
        </p:grpSpPr>
        <p:sp>
          <p:nvSpPr>
            <p:cNvPr id="20" name="Smiley Face 19"/>
            <p:cNvSpPr/>
            <p:nvPr/>
          </p:nvSpPr>
          <p:spPr>
            <a:xfrm>
              <a:off x="4643438" y="5143512"/>
              <a:ext cx="571504" cy="571504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072198" y="4929198"/>
              <a:ext cx="1071570" cy="14287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My Program</a:t>
              </a:r>
              <a:endParaRPr lang="en-GB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643438" y="5786454"/>
              <a:ext cx="571504" cy="5000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Me</a:t>
              </a:r>
              <a:endParaRPr lang="en-GB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643834" y="4929198"/>
              <a:ext cx="1143008" cy="14287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The Computer</a:t>
              </a:r>
              <a:endParaRPr lang="en-GB" dirty="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7143768" y="5214950"/>
              <a:ext cx="500066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7143768" y="5857892"/>
              <a:ext cx="500066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5214942" y="6072206"/>
              <a:ext cx="857256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7143768" y="5572140"/>
              <a:ext cx="500066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7143768" y="6143644"/>
              <a:ext cx="500066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to Banking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857364"/>
            <a:ext cx="85725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public class Account{</a:t>
            </a:r>
          </a:p>
          <a:p>
            <a:pPr>
              <a:buNone/>
            </a:pPr>
            <a:endParaRPr lang="en-GB" sz="20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</a:t>
            </a:r>
            <a:r>
              <a:rPr lang="en-GB" sz="2000" dirty="0" err="1" smtClean="0">
                <a:latin typeface="Consolas" pitchFamily="49" charset="0"/>
              </a:rPr>
              <a:t>int</a:t>
            </a:r>
            <a:r>
              <a:rPr lang="en-GB" sz="2000" dirty="0" smtClean="0">
                <a:latin typeface="Consolas" pitchFamily="49" charset="0"/>
              </a:rPr>
              <a:t> balance;		//the bank balance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</a:t>
            </a:r>
            <a:r>
              <a:rPr lang="en-GB" sz="2000" dirty="0" err="1" smtClean="0">
                <a:latin typeface="Consolas" pitchFamily="49" charset="0"/>
              </a:rPr>
              <a:t>int</a:t>
            </a:r>
            <a:r>
              <a:rPr lang="en-GB" sz="2000" dirty="0" smtClean="0">
                <a:latin typeface="Consolas" pitchFamily="49" charset="0"/>
              </a:rPr>
              <a:t> amount;		//the amount to withdraw</a:t>
            </a:r>
          </a:p>
          <a:p>
            <a:pPr>
              <a:buNone/>
            </a:pPr>
            <a:endParaRPr lang="en-GB" sz="20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</a:t>
            </a:r>
            <a:r>
              <a:rPr lang="en-GB" sz="2000" dirty="0" err="1" smtClean="0">
                <a:latin typeface="Consolas" pitchFamily="49" charset="0"/>
              </a:rPr>
              <a:t>boolean</a:t>
            </a:r>
            <a:r>
              <a:rPr lang="en-GB" sz="2000" dirty="0" smtClean="0">
                <a:latin typeface="Consolas" pitchFamily="49" charset="0"/>
              </a:rPr>
              <a:t> active;	// true if the account is active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//some code omitted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		</a:t>
            </a: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}</a:t>
            </a:r>
            <a:endParaRPr lang="en-GB" sz="2000" dirty="0">
              <a:latin typeface="Consolas" pitchFamily="49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40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Withdrawal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public class Account{</a:t>
            </a:r>
          </a:p>
          <a:p>
            <a:pPr>
              <a:buNone/>
            </a:pPr>
            <a:endParaRPr lang="en-GB" sz="12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200" dirty="0" err="1" smtClean="0">
                <a:latin typeface="Consolas" pitchFamily="49" charset="0"/>
              </a:rPr>
              <a:t>int</a:t>
            </a:r>
            <a:r>
              <a:rPr lang="en-GB" sz="1200" dirty="0" smtClean="0">
                <a:latin typeface="Consolas" pitchFamily="49" charset="0"/>
              </a:rPr>
              <a:t> balance;		//the bank balance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200" dirty="0" err="1" smtClean="0">
                <a:latin typeface="Consolas" pitchFamily="49" charset="0"/>
              </a:rPr>
              <a:t>int</a:t>
            </a:r>
            <a:r>
              <a:rPr lang="en-GB" sz="1200" dirty="0" smtClean="0">
                <a:latin typeface="Consolas" pitchFamily="49" charset="0"/>
              </a:rPr>
              <a:t> amount;		//the amount to withdraw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200" dirty="0" err="1" smtClean="0">
                <a:latin typeface="Consolas" pitchFamily="49" charset="0"/>
              </a:rPr>
              <a:t>boolean</a:t>
            </a:r>
            <a:r>
              <a:rPr lang="en-GB" sz="1200" dirty="0" smtClean="0">
                <a:latin typeface="Consolas" pitchFamily="49" charset="0"/>
              </a:rPr>
              <a:t> active;		// true if the account is </a:t>
            </a:r>
            <a:r>
              <a:rPr lang="en-GB" sz="1200" dirty="0" smtClean="0">
                <a:latin typeface="Consolas" pitchFamily="49" charset="0"/>
              </a:rPr>
              <a:t>active</a:t>
            </a:r>
            <a:endParaRPr lang="en-GB" sz="12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//some code omitted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2800" dirty="0" smtClean="0">
                <a:latin typeface="Consolas" pitchFamily="49" charset="0"/>
              </a:rPr>
              <a:t>public void </a:t>
            </a:r>
            <a:r>
              <a:rPr lang="en-GB" sz="2800" dirty="0" smtClean="0">
                <a:latin typeface="Consolas" pitchFamily="49" charset="0"/>
              </a:rPr>
              <a:t>withdrawal(){</a:t>
            </a:r>
            <a:endParaRPr lang="en-GB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	if(!active)</a:t>
            </a:r>
          </a:p>
          <a:p>
            <a:pPr>
              <a:buNone/>
            </a:pPr>
            <a:r>
              <a:rPr lang="en-GB" sz="2800" dirty="0" smtClean="0">
                <a:latin typeface="Consolas" pitchFamily="49" charset="0"/>
              </a:rPr>
              <a:t>	}</a:t>
            </a:r>
            <a:r>
              <a:rPr lang="en-GB" sz="12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143108" y="4357694"/>
            <a:ext cx="2719845" cy="1852024"/>
            <a:chOff x="2143108" y="4357694"/>
            <a:chExt cx="2719845" cy="1852024"/>
          </a:xfrm>
        </p:grpSpPr>
        <p:cxnSp>
          <p:nvCxnSpPr>
            <p:cNvPr id="5" name="Straight Arrow Connector 4"/>
            <p:cNvCxnSpPr/>
            <p:nvPr/>
          </p:nvCxnSpPr>
          <p:spPr>
            <a:xfrm rot="10800000">
              <a:off x="2143108" y="4357694"/>
              <a:ext cx="2143140" cy="14287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4357686" y="528638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?</a:t>
              </a:r>
              <a:endPara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41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Comparisons #2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/>
          <a:lstStyle/>
          <a:p>
            <a:r>
              <a:rPr lang="en-GB" sz="2600" dirty="0" smtClean="0"/>
              <a:t>!  means NOT or negate</a:t>
            </a:r>
          </a:p>
          <a:p>
            <a:pPr lvl="1"/>
            <a:r>
              <a:rPr lang="en-GB" sz="2600" dirty="0" smtClean="0"/>
              <a:t>(x!=4) means    ‘TRUE if x is </a:t>
            </a:r>
            <a:r>
              <a:rPr lang="en-GB" sz="2600" b="1" dirty="0" smtClean="0"/>
              <a:t>not</a:t>
            </a:r>
            <a:r>
              <a:rPr lang="en-GB" sz="2600" dirty="0" smtClean="0"/>
              <a:t> equal to 4’</a:t>
            </a:r>
          </a:p>
          <a:p>
            <a:endParaRPr lang="en-GB" sz="2600" dirty="0" smtClean="0"/>
          </a:p>
          <a:p>
            <a:r>
              <a:rPr lang="en-GB" sz="2600" dirty="0" smtClean="0"/>
              <a:t>&amp;&amp; means AND </a:t>
            </a:r>
          </a:p>
          <a:p>
            <a:pPr lvl="1"/>
            <a:r>
              <a:rPr lang="en-GB" sz="2600" dirty="0" smtClean="0"/>
              <a:t>(x==4 &amp;&amp; y==2) means:</a:t>
            </a:r>
          </a:p>
          <a:p>
            <a:pPr lvl="1"/>
            <a:r>
              <a:rPr lang="en-GB" sz="2600" dirty="0" smtClean="0"/>
              <a:t>TRUE </a:t>
            </a:r>
            <a:r>
              <a:rPr lang="en-GB" sz="2600" dirty="0" smtClean="0"/>
              <a:t>if </a:t>
            </a:r>
            <a:r>
              <a:rPr lang="en-GB" sz="2600" dirty="0" smtClean="0"/>
              <a:t>x equals 4 </a:t>
            </a:r>
            <a:r>
              <a:rPr lang="en-GB" sz="2600" dirty="0" smtClean="0"/>
              <a:t>AND </a:t>
            </a:r>
            <a:r>
              <a:rPr lang="en-GB" sz="2600" dirty="0" smtClean="0"/>
              <a:t>y equals 2 </a:t>
            </a:r>
            <a:endParaRPr lang="en-GB" sz="2600" dirty="0" smtClean="0"/>
          </a:p>
          <a:p>
            <a:pPr lvl="1"/>
            <a:endParaRPr lang="en-GB" sz="2600" dirty="0" smtClean="0"/>
          </a:p>
          <a:p>
            <a:r>
              <a:rPr lang="en-GB" sz="2600" dirty="0" smtClean="0"/>
              <a:t>|| means OR</a:t>
            </a:r>
          </a:p>
          <a:p>
            <a:pPr lvl="1"/>
            <a:r>
              <a:rPr lang="en-GB" sz="2600" dirty="0" smtClean="0"/>
              <a:t>(x==4 || y==2)</a:t>
            </a:r>
          </a:p>
          <a:p>
            <a:pPr lvl="1"/>
            <a:r>
              <a:rPr lang="en-GB" sz="2600" dirty="0" smtClean="0"/>
              <a:t>TRUE if either x equals 4 </a:t>
            </a:r>
            <a:r>
              <a:rPr lang="en-GB" sz="2600" dirty="0" smtClean="0"/>
              <a:t>OR </a:t>
            </a:r>
            <a:r>
              <a:rPr lang="en-GB" sz="2600" dirty="0" smtClean="0"/>
              <a:t>y equals 2 </a:t>
            </a:r>
            <a:r>
              <a:rPr lang="en-GB" sz="2600" dirty="0" smtClean="0"/>
              <a:t>(or both</a:t>
            </a:r>
            <a:r>
              <a:rPr lang="en-GB" sz="2600" dirty="0" smtClean="0"/>
              <a:t>)</a:t>
            </a:r>
            <a:endParaRPr lang="en-GB" sz="2600" dirty="0" smtClean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42</a:t>
            </a:fld>
            <a:endParaRPr lang="en-GB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Withdrawal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public class Account{</a:t>
            </a:r>
          </a:p>
          <a:p>
            <a:pPr>
              <a:buNone/>
            </a:pPr>
            <a:endParaRPr lang="en-GB" sz="12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200" dirty="0" err="1" smtClean="0">
                <a:latin typeface="Consolas" pitchFamily="49" charset="0"/>
              </a:rPr>
              <a:t>int</a:t>
            </a:r>
            <a:r>
              <a:rPr lang="en-GB" sz="1200" dirty="0" smtClean="0">
                <a:latin typeface="Consolas" pitchFamily="49" charset="0"/>
              </a:rPr>
              <a:t> balance;		//the bank balance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200" dirty="0" err="1" smtClean="0">
                <a:latin typeface="Consolas" pitchFamily="49" charset="0"/>
              </a:rPr>
              <a:t>int</a:t>
            </a:r>
            <a:r>
              <a:rPr lang="en-GB" sz="1200" dirty="0" smtClean="0">
                <a:latin typeface="Consolas" pitchFamily="49" charset="0"/>
              </a:rPr>
              <a:t> amount;		//the amount to withdraw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200" dirty="0" err="1" smtClean="0">
                <a:latin typeface="Consolas" pitchFamily="49" charset="0"/>
              </a:rPr>
              <a:t>boolean</a:t>
            </a:r>
            <a:r>
              <a:rPr lang="en-GB" sz="1200" dirty="0" smtClean="0">
                <a:latin typeface="Consolas" pitchFamily="49" charset="0"/>
              </a:rPr>
              <a:t> active;		// true if the account is active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active = true;		//set active to true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//some code omitted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900" dirty="0" smtClean="0">
                <a:latin typeface="Consolas" pitchFamily="49" charset="0"/>
              </a:rPr>
              <a:t>public void withdrawal{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if(!active){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	</a:t>
            </a:r>
            <a:r>
              <a:rPr lang="en-GB" sz="1900" dirty="0" err="1" smtClean="0">
                <a:latin typeface="Consolas" pitchFamily="49" charset="0"/>
              </a:rPr>
              <a:t>System.out.println</a:t>
            </a:r>
            <a:r>
              <a:rPr lang="en-GB" sz="1900" dirty="0" smtClean="0">
                <a:latin typeface="Consolas" pitchFamily="49" charset="0"/>
              </a:rPr>
              <a:t>(“Your account isn’t active”);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}</a:t>
            </a:r>
            <a:r>
              <a:rPr lang="en-GB" sz="12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43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Withdrawal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public class Account{</a:t>
            </a:r>
          </a:p>
          <a:p>
            <a:pPr>
              <a:buNone/>
            </a:pPr>
            <a:endParaRPr lang="en-GB" sz="12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200" dirty="0" err="1" smtClean="0">
                <a:latin typeface="Consolas" pitchFamily="49" charset="0"/>
              </a:rPr>
              <a:t>int</a:t>
            </a:r>
            <a:r>
              <a:rPr lang="en-GB" sz="1200" dirty="0" smtClean="0">
                <a:latin typeface="Consolas" pitchFamily="49" charset="0"/>
              </a:rPr>
              <a:t> balance;		//the bank balance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200" dirty="0" err="1" smtClean="0">
                <a:latin typeface="Consolas" pitchFamily="49" charset="0"/>
              </a:rPr>
              <a:t>int</a:t>
            </a:r>
            <a:r>
              <a:rPr lang="en-GB" sz="1200" dirty="0" smtClean="0">
                <a:latin typeface="Consolas" pitchFamily="49" charset="0"/>
              </a:rPr>
              <a:t> amount;		//the amount to withdraw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200" dirty="0" err="1" smtClean="0">
                <a:latin typeface="Consolas" pitchFamily="49" charset="0"/>
              </a:rPr>
              <a:t>boolean</a:t>
            </a:r>
            <a:r>
              <a:rPr lang="en-GB" sz="1200" dirty="0" smtClean="0">
                <a:latin typeface="Consolas" pitchFamily="49" charset="0"/>
              </a:rPr>
              <a:t> active;		// true if the account is active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active = true;		//set active to true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//some code omitted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900" dirty="0" smtClean="0">
                <a:latin typeface="Consolas" pitchFamily="49" charset="0"/>
              </a:rPr>
              <a:t>public void withdrawal{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if(!active){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	</a:t>
            </a:r>
            <a:r>
              <a:rPr lang="en-GB" sz="1900" dirty="0" err="1" smtClean="0">
                <a:latin typeface="Consolas" pitchFamily="49" charset="0"/>
              </a:rPr>
              <a:t>System.out.println</a:t>
            </a:r>
            <a:r>
              <a:rPr lang="en-GB" sz="1900" dirty="0" smtClean="0">
                <a:latin typeface="Consolas" pitchFamily="49" charset="0"/>
              </a:rPr>
              <a:t>(“Your account isn’t active”);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}else if(amount&gt;balance){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	</a:t>
            </a:r>
            <a:r>
              <a:rPr lang="en-GB" sz="1900" dirty="0" err="1" smtClean="0">
                <a:latin typeface="Consolas" pitchFamily="49" charset="0"/>
              </a:rPr>
              <a:t>System.out.println</a:t>
            </a:r>
            <a:r>
              <a:rPr lang="en-GB" sz="1900" dirty="0" smtClean="0">
                <a:latin typeface="Consolas" pitchFamily="49" charset="0"/>
              </a:rPr>
              <a:t>(“Not enough money”);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}</a:t>
            </a:r>
            <a:r>
              <a:rPr lang="en-GB" sz="12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44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Withdrawal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public class Account{</a:t>
            </a:r>
          </a:p>
          <a:p>
            <a:pPr>
              <a:buNone/>
            </a:pPr>
            <a:endParaRPr lang="en-GB" sz="12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200" dirty="0" err="1" smtClean="0">
                <a:latin typeface="Consolas" pitchFamily="49" charset="0"/>
              </a:rPr>
              <a:t>int</a:t>
            </a:r>
            <a:r>
              <a:rPr lang="en-GB" sz="1200" dirty="0" smtClean="0">
                <a:latin typeface="Consolas" pitchFamily="49" charset="0"/>
              </a:rPr>
              <a:t> balance;		//the bank balance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200" dirty="0" err="1" smtClean="0">
                <a:latin typeface="Consolas" pitchFamily="49" charset="0"/>
              </a:rPr>
              <a:t>int</a:t>
            </a:r>
            <a:r>
              <a:rPr lang="en-GB" sz="1200" dirty="0" smtClean="0">
                <a:latin typeface="Consolas" pitchFamily="49" charset="0"/>
              </a:rPr>
              <a:t> amount;		//the amount to withdraw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200" dirty="0" err="1" smtClean="0">
                <a:latin typeface="Consolas" pitchFamily="49" charset="0"/>
              </a:rPr>
              <a:t>boolean</a:t>
            </a:r>
            <a:r>
              <a:rPr lang="en-GB" sz="1200" dirty="0" smtClean="0">
                <a:latin typeface="Consolas" pitchFamily="49" charset="0"/>
              </a:rPr>
              <a:t> active;		// true if the account is active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active = true;		//set active to true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//some code omitted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	</a:t>
            </a:r>
            <a:r>
              <a:rPr lang="en-GB" sz="1900" dirty="0" smtClean="0">
                <a:latin typeface="Consolas" pitchFamily="49" charset="0"/>
              </a:rPr>
              <a:t>public void withdrawal{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if(!active){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	</a:t>
            </a:r>
            <a:r>
              <a:rPr lang="en-GB" sz="1900" dirty="0" err="1" smtClean="0">
                <a:latin typeface="Consolas" pitchFamily="49" charset="0"/>
              </a:rPr>
              <a:t>System.out.println</a:t>
            </a:r>
            <a:r>
              <a:rPr lang="en-GB" sz="1900" dirty="0" smtClean="0">
                <a:latin typeface="Consolas" pitchFamily="49" charset="0"/>
              </a:rPr>
              <a:t>(“Your account isn’t active”);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}else if(amount&gt;balance){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	</a:t>
            </a:r>
            <a:r>
              <a:rPr lang="en-GB" sz="1900" dirty="0" err="1" smtClean="0">
                <a:latin typeface="Consolas" pitchFamily="49" charset="0"/>
              </a:rPr>
              <a:t>System.out.println</a:t>
            </a:r>
            <a:r>
              <a:rPr lang="en-GB" sz="1900" dirty="0" smtClean="0">
                <a:latin typeface="Consolas" pitchFamily="49" charset="0"/>
              </a:rPr>
              <a:t>(“Not enough money”);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}else{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	balance = balance – amount;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sz="1900" dirty="0" smtClean="0">
                <a:latin typeface="Consolas" pitchFamily="49" charset="0"/>
              </a:rPr>
              <a:t>	}</a:t>
            </a:r>
            <a:r>
              <a:rPr lang="en-GB" sz="1200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sz="1200" dirty="0" smtClean="0">
                <a:latin typeface="Consolas" pitchFamily="49" charset="0"/>
              </a:rPr>
              <a:t>}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45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flow of if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4298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program will only flow into one ‘slot’. Then it goes to the end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46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42844" y="2643182"/>
            <a:ext cx="90011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void withdrawal{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if(!active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(“Your account isn’t active</a:t>
            </a:r>
            <a:r>
              <a:rPr lang="en-GB" dirty="0" smtClean="0">
                <a:latin typeface="Consolas" pitchFamily="49" charset="0"/>
              </a:rPr>
              <a:t>”);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}else if(amount&gt;balance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(“Not enough money</a:t>
            </a:r>
            <a:r>
              <a:rPr lang="en-GB" dirty="0" smtClean="0">
                <a:latin typeface="Consolas" pitchFamily="49" charset="0"/>
              </a:rPr>
              <a:t>”);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}else</a:t>
            </a:r>
            <a:r>
              <a:rPr lang="en-GB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balance = balance – amount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</p:txBody>
      </p:sp>
      <p:pic>
        <p:nvPicPr>
          <p:cNvPr id="6" name="Picture 5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1145831" cy="733423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6643702" y="500042"/>
            <a:ext cx="1643074" cy="642942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en-GB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ctive = false</a:t>
            </a:r>
            <a:endParaRPr lang="en-GB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7 4.07407E-6 C -0.32622 0.0831 -0.6434 0.16967 -0.74063 0.23865 C -0.83785 0.30763 -0.61649 0.37708 -0.58351 0.41365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9" y="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7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7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8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58611 0.41026 C -0.55052 0.41142 -0.48472 0.41743 -0.37257 0.41697 C -0.26042 0.41651 0.0026 0.39616 0.08646 0.40772 C 0.17031 0.41928 0.12847 0.4364 0.13021 0.48635 C 0.13194 0.5363 0.10139 0.65541 0.0974 0.70698 C 0.0934 0.75855 0.10451 0.77752 0.10625 0.79602 " pathEditMode="relative" rAng="0" ptsTypes="aaaaaa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 animBg="1"/>
      <p:bldP spid="7" grpId="1" animBg="1"/>
      <p:bldP spid="7" grpId="2" animBg="1"/>
      <p:bldP spid="7" grpId="3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flow of if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47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42844" y="2643182"/>
            <a:ext cx="90011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void withdrawal{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if(!active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(“Your account isn’t active</a:t>
            </a:r>
            <a:r>
              <a:rPr lang="en-GB" dirty="0" smtClean="0">
                <a:latin typeface="Consolas" pitchFamily="49" charset="0"/>
              </a:rPr>
              <a:t>”);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}else if(amount&gt;balance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(“Not enough money</a:t>
            </a:r>
            <a:r>
              <a:rPr lang="en-GB" dirty="0" smtClean="0">
                <a:latin typeface="Consolas" pitchFamily="49" charset="0"/>
              </a:rPr>
              <a:t>”);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}else</a:t>
            </a:r>
            <a:r>
              <a:rPr lang="en-GB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balance = balance – amount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</p:txBody>
      </p:sp>
      <p:pic>
        <p:nvPicPr>
          <p:cNvPr id="6" name="Picture 5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1145831" cy="733423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6643702" y="500042"/>
            <a:ext cx="1643074" cy="642942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amount &gt; balance</a:t>
            </a:r>
            <a:endParaRPr lang="en-GB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504" y="142852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r>
              <a:rPr lang="en-GB" dirty="0" smtClean="0"/>
              <a:t>ctive = TRUE &amp;&amp;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C -0.32622 0.0831 -0.6434 0.16967 -0.74063 0.23865 C -0.83785 0.30763 -0.61649 0.37708 -0.58351 0.41365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9" y="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2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>
                                      <p:cBhvr>
                                        <p:cTn id="1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8611 0.41018 C -0.58576 0.41666 -0.55295 0.43194 -0.58351 0.44884 C -0.61424 0.46574 -0.75156 0.48958 -0.77031 0.5118 C -0.78906 0.53402 -0.73021 0.57106 -0.69653 0.58217 C -0.66285 0.59328 -0.59462 0.57916 -0.56806 0.57847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7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9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0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6806 0.57839 C -0.47014 0.57793 -0.09826 0.55966 0.01927 0.57562 C 0.13681 0.59158 0.11597 0.62673 0.13715 0.67414 C 0.15833 0.72155 0.14479 0.82146 0.1467 0.86031 " pathEditMode="relative" rAng="0" ptsTypes="aaaa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" y="1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flow of if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48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42844" y="2643182"/>
            <a:ext cx="90011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void withdrawal{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if(!active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(“Your account isn’t active</a:t>
            </a:r>
            <a:r>
              <a:rPr lang="en-GB" dirty="0" smtClean="0">
                <a:latin typeface="Consolas" pitchFamily="49" charset="0"/>
              </a:rPr>
              <a:t>”);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}else if(amount&gt;balance</a:t>
            </a:r>
            <a:r>
              <a:rPr lang="en-GB" dirty="0" smtClean="0">
                <a:latin typeface="Consolas" pitchFamily="49" charset="0"/>
              </a:rPr>
              <a:t>){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</a:t>
            </a:r>
            <a:r>
              <a:rPr lang="en-GB" dirty="0" err="1" smtClean="0">
                <a:latin typeface="Consolas" pitchFamily="49" charset="0"/>
              </a:rPr>
              <a:t>System.out.println</a:t>
            </a:r>
            <a:r>
              <a:rPr lang="en-GB" dirty="0" smtClean="0">
                <a:latin typeface="Consolas" pitchFamily="49" charset="0"/>
              </a:rPr>
              <a:t>(“Not enough money</a:t>
            </a:r>
            <a:r>
              <a:rPr lang="en-GB" dirty="0" smtClean="0">
                <a:latin typeface="Consolas" pitchFamily="49" charset="0"/>
              </a:rPr>
              <a:t>”);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}else</a:t>
            </a:r>
            <a:r>
              <a:rPr lang="en-GB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balance = balance – amount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</p:txBody>
      </p:sp>
      <p:pic>
        <p:nvPicPr>
          <p:cNvPr id="6" name="Picture 5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1145831" cy="733423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6643702" y="500042"/>
            <a:ext cx="1785950" cy="642942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75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en-GB" sz="175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mount &lt;=  balance</a:t>
            </a:r>
            <a:endParaRPr lang="en-GB" sz="175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504" y="142852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r>
              <a:rPr lang="en-GB" dirty="0" smtClean="0"/>
              <a:t>ctive = TRUE &amp;&amp;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7 4.07407E-6 C -0.32622 0.0831 -0.6434 0.16967 -0.74063 0.23865 C -0.83785 0.30763 -0.61649 0.37708 -0.58351 0.41365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9" y="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2" presetClass="emph" presetSubtype="0" fill="hold" grpId="7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5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>
                                      <p:cBhvr>
                                        <p:cTn id="1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58611 0.41018 C -0.58576 0.41666 -0.55295 0.43194 -0.58351 0.44884 C -0.61424 0.46574 -0.75156 0.48958 -0.77031 0.5118 C -0.78906 0.53402 -0.73021 0.57106 -0.69653 0.58217 C -0.66285 0.59328 -0.59462 0.57916 -0.56806 0.57847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32" presetClass="emph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>
                                      <p:cBhvr>
                                        <p:cTn id="30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56806 0.57847 C -0.65677 0.61551 -0.75365 0.67222 -0.75486 0.69791 C -0.75608 0.72361 -0.61285 0.72569 -0.57552 0.73287 " pathEditMode="relative" rAng="0" ptsTypes="aaa">
                                      <p:cBhvr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7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43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4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500"/>
                            </p:stCondLst>
                            <p:childTnLst>
                              <p:par>
                                <p:cTn id="48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57552 0.73288 C -0.48212 0.73381 -0.12535 0.72456 -0.01458 0.73797 C 0.09618 0.75138 0.06788 0.79741 0.08959 0.8129 " pathEditMode="relative" rAng="0" ptsTypes="aaa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7" grpId="7" animBg="1"/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Programming Overview</a:t>
            </a:r>
          </a:p>
          <a:p>
            <a:r>
              <a:rPr lang="en-GB" dirty="0" smtClean="0"/>
              <a:t>The JVM</a:t>
            </a:r>
            <a:endParaRPr lang="en-GB" dirty="0" smtClean="0"/>
          </a:p>
          <a:p>
            <a:r>
              <a:rPr lang="en-GB" dirty="0" smtClean="0"/>
              <a:t>A brief look at Structure</a:t>
            </a:r>
            <a:endParaRPr lang="en-GB" dirty="0" smtClean="0"/>
          </a:p>
          <a:p>
            <a:pPr lvl="1"/>
            <a:r>
              <a:rPr lang="en-GB" dirty="0" smtClean="0"/>
              <a:t>Class</a:t>
            </a:r>
          </a:p>
          <a:p>
            <a:pPr lvl="1"/>
            <a:r>
              <a:rPr lang="en-GB" dirty="0" smtClean="0"/>
              <a:t>Method</a:t>
            </a:r>
          </a:p>
          <a:p>
            <a:pPr lvl="1"/>
            <a:r>
              <a:rPr lang="en-GB" dirty="0" smtClean="0"/>
              <a:t>Statement</a:t>
            </a:r>
          </a:p>
          <a:p>
            <a:r>
              <a:rPr lang="en-GB" dirty="0" smtClean="0"/>
              <a:t>Magic incantations</a:t>
            </a:r>
          </a:p>
          <a:p>
            <a:pPr lvl="1"/>
            <a:r>
              <a:rPr lang="en-GB" dirty="0" smtClean="0"/>
              <a:t>m</a:t>
            </a:r>
            <a:r>
              <a:rPr lang="en-GB" dirty="0" smtClean="0"/>
              <a:t>ain()</a:t>
            </a:r>
          </a:p>
          <a:p>
            <a:pPr lvl="1"/>
            <a:r>
              <a:rPr lang="en-GB" dirty="0" smtClean="0"/>
              <a:t>output</a:t>
            </a:r>
            <a:endParaRPr lang="en-GB" dirty="0" smtClean="0"/>
          </a:p>
          <a:p>
            <a:r>
              <a:rPr lang="en-GB" dirty="0" smtClean="0"/>
              <a:t>Coding a Dog</a:t>
            </a:r>
            <a:endParaRPr lang="en-GB" dirty="0"/>
          </a:p>
          <a:p>
            <a:r>
              <a:rPr lang="en-GB" dirty="0" smtClean="0"/>
              <a:t>Programming Principle(1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If and Boolean operations</a:t>
            </a:r>
          </a:p>
          <a:p>
            <a:pPr lvl="1"/>
            <a:r>
              <a:rPr lang="en-GB" dirty="0" smtClean="0"/>
              <a:t>Coding a Bank Account</a:t>
            </a:r>
            <a:endParaRPr lang="en-GB" dirty="0"/>
          </a:p>
          <a:p>
            <a:r>
              <a:rPr lang="en-GB" dirty="0" smtClean="0"/>
              <a:t>Quick look at </a:t>
            </a:r>
            <a:r>
              <a:rPr lang="en-GB" dirty="0" err="1" smtClean="0"/>
              <a:t>ToolBox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49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un 34"/>
          <p:cNvSpPr/>
          <p:nvPr/>
        </p:nvSpPr>
        <p:spPr>
          <a:xfrm>
            <a:off x="5572132" y="4500570"/>
            <a:ext cx="2571768" cy="2714644"/>
          </a:xfrm>
          <a:prstGeom prst="sun">
            <a:avLst>
              <a:gd name="adj" fmla="val 25000"/>
            </a:avLst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        code to program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write code...</a:t>
            </a:r>
          </a:p>
          <a:p>
            <a:pPr algn="r"/>
            <a:endParaRPr lang="en-GB" dirty="0" smtClean="0"/>
          </a:p>
          <a:p>
            <a:pPr algn="r"/>
            <a:endParaRPr lang="en-GB" dirty="0" smtClean="0"/>
          </a:p>
          <a:p>
            <a:pPr algn="r"/>
            <a:r>
              <a:rPr lang="en-GB" dirty="0" smtClean="0"/>
              <a:t>You </a:t>
            </a:r>
            <a:r>
              <a:rPr lang="en-GB" b="1" dirty="0" smtClean="0"/>
              <a:t>compile </a:t>
            </a:r>
            <a:r>
              <a:rPr lang="en-GB" dirty="0" smtClean="0"/>
              <a:t>code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You run the program</a:t>
            </a:r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4143372" y="954530"/>
            <a:ext cx="4997160" cy="2188718"/>
            <a:chOff x="4143372" y="954530"/>
            <a:chExt cx="4997160" cy="2188718"/>
          </a:xfrm>
        </p:grpSpPr>
        <p:sp>
          <p:nvSpPr>
            <p:cNvPr id="4" name="Rectangle 3"/>
            <p:cNvSpPr/>
            <p:nvPr/>
          </p:nvSpPr>
          <p:spPr>
            <a:xfrm>
              <a:off x="4857752" y="2000240"/>
              <a:ext cx="2214578" cy="1143008"/>
            </a:xfrm>
            <a:prstGeom prst="rect">
              <a:avLst/>
            </a:prstGeom>
            <a:solidFill>
              <a:schemeClr val="l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My Code</a:t>
              </a:r>
              <a:endParaRPr lang="en-GB" dirty="0"/>
            </a:p>
          </p:txBody>
        </p:sp>
        <p:sp>
          <p:nvSpPr>
            <p:cNvPr id="5" name="Rectangle 4"/>
            <p:cNvSpPr/>
            <p:nvPr/>
          </p:nvSpPr>
          <p:spPr>
            <a:xfrm rot="-1740000">
              <a:off x="4510889" y="1391077"/>
              <a:ext cx="242827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x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857752" y="1357298"/>
              <a:ext cx="242827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=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rot="1440000">
              <a:off x="5214377" y="1460824"/>
              <a:ext cx="242827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1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 rot="3240000">
              <a:off x="5398181" y="1587372"/>
              <a:ext cx="242827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;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 rot="-1140000">
              <a:off x="6641250" y="1218102"/>
              <a:ext cx="1844966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(Southampton)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-1740000">
              <a:off x="6501468" y="1571405"/>
              <a:ext cx="397327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if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240000">
              <a:off x="8290244" y="954530"/>
              <a:ext cx="307984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{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-1140000">
              <a:off x="7284163" y="1432416"/>
              <a:ext cx="1844964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 err="1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takeUmbrella</a:t>
              </a:r>
              <a:r>
                <a:rPr lang="en-US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()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60000">
              <a:off x="8832548" y="1645707"/>
              <a:ext cx="307984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}</a:t>
              </a:r>
              <a:endParaRPr lang="en-US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4" name="Circular Arrow 13"/>
            <p:cNvSpPr/>
            <p:nvPr/>
          </p:nvSpPr>
          <p:spPr>
            <a:xfrm>
              <a:off x="4143372" y="1000108"/>
              <a:ext cx="2000264" cy="2071702"/>
            </a:xfrm>
            <a:prstGeom prst="circularArrow">
              <a:avLst>
                <a:gd name="adj1" fmla="val 1720"/>
                <a:gd name="adj2" fmla="val 680464"/>
                <a:gd name="adj3" fmla="val 20547466"/>
                <a:gd name="adj4" fmla="val 16475595"/>
                <a:gd name="adj5" fmla="val 1211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Circular Arrow 14"/>
            <p:cNvSpPr/>
            <p:nvPr/>
          </p:nvSpPr>
          <p:spPr>
            <a:xfrm flipH="1">
              <a:off x="6072198" y="1000108"/>
              <a:ext cx="2000264" cy="2071702"/>
            </a:xfrm>
            <a:prstGeom prst="circularArrow">
              <a:avLst>
                <a:gd name="adj1" fmla="val 1720"/>
                <a:gd name="adj2" fmla="val 680464"/>
                <a:gd name="adj3" fmla="val 20547466"/>
                <a:gd name="adj4" fmla="val 16475595"/>
                <a:gd name="adj5" fmla="val 1211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85720" y="3143248"/>
            <a:ext cx="4357718" cy="1143008"/>
            <a:chOff x="285720" y="3143248"/>
            <a:chExt cx="4357718" cy="1143008"/>
          </a:xfrm>
        </p:grpSpPr>
        <p:sp>
          <p:nvSpPr>
            <p:cNvPr id="16" name="Rectangle 15"/>
            <p:cNvSpPr/>
            <p:nvPr/>
          </p:nvSpPr>
          <p:spPr>
            <a:xfrm>
              <a:off x="285720" y="3143248"/>
              <a:ext cx="1285884" cy="114300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My Code</a:t>
              </a:r>
              <a:endParaRPr lang="en-GB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28992" y="3143248"/>
              <a:ext cx="1214446" cy="114300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My Program</a:t>
              </a:r>
              <a:endParaRPr lang="en-GB" dirty="0"/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1643042" y="3500438"/>
              <a:ext cx="1714512" cy="357190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loud 17"/>
            <p:cNvSpPr/>
            <p:nvPr/>
          </p:nvSpPr>
          <p:spPr>
            <a:xfrm>
              <a:off x="1928794" y="3286124"/>
              <a:ext cx="1071570" cy="857256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Javac</a:t>
              </a:r>
              <a:endParaRPr lang="en-GB" dirty="0"/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4" name="Group 33"/>
          <p:cNvGrpSpPr/>
          <p:nvPr/>
        </p:nvGrpSpPr>
        <p:grpSpPr>
          <a:xfrm>
            <a:off x="3714744" y="4857760"/>
            <a:ext cx="5214974" cy="1785974"/>
            <a:chOff x="3714744" y="4857760"/>
            <a:chExt cx="5214974" cy="1785974"/>
          </a:xfrm>
        </p:grpSpPr>
        <p:sp>
          <p:nvSpPr>
            <p:cNvPr id="20" name="Smiley Face 19"/>
            <p:cNvSpPr/>
            <p:nvPr/>
          </p:nvSpPr>
          <p:spPr>
            <a:xfrm>
              <a:off x="3714744" y="5572140"/>
              <a:ext cx="571504" cy="571504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786314" y="5143512"/>
              <a:ext cx="1071570" cy="14287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My Program</a:t>
              </a:r>
              <a:endParaRPr lang="en-GB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714744" y="6143644"/>
              <a:ext cx="571504" cy="5000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Me</a:t>
              </a:r>
              <a:endParaRPr lang="en-GB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86710" y="4857760"/>
              <a:ext cx="1143008" cy="14287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The Computer</a:t>
              </a:r>
              <a:endParaRPr lang="en-GB" dirty="0"/>
            </a:p>
          </p:txBody>
        </p:sp>
        <p:sp>
          <p:nvSpPr>
            <p:cNvPr id="30" name="Cloud 29"/>
            <p:cNvSpPr/>
            <p:nvPr/>
          </p:nvSpPr>
          <p:spPr>
            <a:xfrm>
              <a:off x="6357950" y="5286388"/>
              <a:ext cx="1000132" cy="1143008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The JVM</a:t>
              </a:r>
              <a:endParaRPr lang="en-GB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7358082" y="5715016"/>
              <a:ext cx="428628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30" idx="2"/>
            </p:cNvCxnSpPr>
            <p:nvPr/>
          </p:nvCxnSpPr>
          <p:spPr>
            <a:xfrm>
              <a:off x="5857884" y="5786454"/>
              <a:ext cx="503168" cy="7143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4286248" y="6215082"/>
              <a:ext cx="428628" cy="7143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quick word about toolbox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Getting input and output can be a pain in java.</a:t>
            </a:r>
          </a:p>
          <a:p>
            <a:r>
              <a:rPr lang="en-GB" dirty="0" smtClean="0"/>
              <a:t>So can some other things</a:t>
            </a:r>
          </a:p>
          <a:p>
            <a:endParaRPr lang="en-GB" dirty="0" smtClean="0"/>
          </a:p>
          <a:p>
            <a:r>
              <a:rPr lang="en-GB" dirty="0" smtClean="0"/>
              <a:t>ECS have provided a ‘toolbox’ for you to use.</a:t>
            </a:r>
          </a:p>
          <a:p>
            <a:endParaRPr lang="en-GB" dirty="0" smtClean="0"/>
          </a:p>
          <a:p>
            <a:r>
              <a:rPr lang="en-GB" dirty="0" smtClean="0"/>
              <a:t>This toolbox is a class of useful methods</a:t>
            </a:r>
          </a:p>
          <a:p>
            <a:endParaRPr lang="en-GB" dirty="0" smtClean="0"/>
          </a:p>
          <a:p>
            <a:r>
              <a:rPr lang="en-GB" dirty="0" smtClean="0"/>
              <a:t>Like </a:t>
            </a:r>
            <a:r>
              <a:rPr lang="en-GB" dirty="0" err="1" smtClean="0"/>
              <a:t>readStringfromCmd</a:t>
            </a:r>
            <a:r>
              <a:rPr lang="en-GB" dirty="0" smtClean="0"/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50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input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String </a:t>
            </a:r>
            <a:r>
              <a:rPr lang="en-GB" dirty="0" err="1" smtClean="0">
                <a:latin typeface="Consolas" pitchFamily="49" charset="0"/>
              </a:rPr>
              <a:t>theword</a:t>
            </a:r>
            <a:r>
              <a:rPr lang="en-GB" dirty="0" smtClean="0">
                <a:latin typeface="Consolas" pitchFamily="49" charset="0"/>
              </a:rPr>
              <a:t>;  </a:t>
            </a:r>
            <a:r>
              <a:rPr lang="en-GB" sz="2400" dirty="0" smtClean="0">
                <a:latin typeface="Consolas" pitchFamily="49" charset="0"/>
              </a:rPr>
              <a:t>//or whatever name you choose</a:t>
            </a:r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t</a:t>
            </a:r>
            <a:r>
              <a:rPr lang="en-GB" dirty="0" err="1" smtClean="0">
                <a:latin typeface="Consolas" pitchFamily="49" charset="0"/>
              </a:rPr>
              <a:t>heword</a:t>
            </a:r>
            <a:r>
              <a:rPr lang="en-GB" dirty="0" smtClean="0">
                <a:latin typeface="Consolas" pitchFamily="49" charset="0"/>
              </a:rPr>
              <a:t> = </a:t>
            </a:r>
            <a:r>
              <a:rPr lang="en-GB" dirty="0" err="1" smtClean="0">
                <a:latin typeface="Consolas" pitchFamily="49" charset="0"/>
              </a:rPr>
              <a:t>Toolbox.readStringFromCmd</a:t>
            </a:r>
            <a:r>
              <a:rPr lang="en-GB" smtClean="0">
                <a:latin typeface="Consolas" pitchFamily="49" charset="0"/>
              </a:rPr>
              <a:t>();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r>
              <a:rPr lang="en-GB" dirty="0" smtClean="0">
                <a:latin typeface="+mj-lt"/>
              </a:rPr>
              <a:t>Entering this in you code means when the program gets to that line</a:t>
            </a:r>
          </a:p>
          <a:p>
            <a:pPr lvl="1"/>
            <a:r>
              <a:rPr lang="en-GB" dirty="0" smtClean="0">
                <a:latin typeface="+mj-lt"/>
              </a:rPr>
              <a:t>The command prompt will ask you for a string</a:t>
            </a:r>
          </a:p>
          <a:p>
            <a:pPr lvl="1"/>
            <a:r>
              <a:rPr lang="en-GB" dirty="0" smtClean="0">
                <a:latin typeface="+mj-lt"/>
              </a:rPr>
              <a:t>You enter the string and press enter</a:t>
            </a:r>
          </a:p>
          <a:p>
            <a:pPr lvl="1"/>
            <a:r>
              <a:rPr lang="en-GB" dirty="0" smtClean="0">
                <a:latin typeface="+mj-lt"/>
              </a:rPr>
              <a:t>The program keeps going, with the string you typed stored in the variable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51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Toolbox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Has some other useful functions, we’ll introduce them as we need them</a:t>
            </a:r>
          </a:p>
          <a:p>
            <a:r>
              <a:rPr lang="en-GB" dirty="0" smtClean="0"/>
              <a:t>But you don’t have to use them if you know what to do already.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Have fun in the lab!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52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Eeeeek</a:t>
            </a:r>
            <a:r>
              <a:rPr lang="en-GB" dirty="0" smtClean="0"/>
              <a:t>! What is a JVM?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JVM</a:t>
            </a:r>
          </a:p>
          <a:p>
            <a:r>
              <a:rPr lang="en-GB" dirty="0" smtClean="0"/>
              <a:t>Java Virtual Machine</a:t>
            </a:r>
          </a:p>
          <a:p>
            <a:r>
              <a:rPr lang="en-GB" dirty="0" smtClean="0"/>
              <a:t>Each operating system is different on a microcode level:</a:t>
            </a:r>
          </a:p>
          <a:p>
            <a:pPr lvl="1"/>
            <a:r>
              <a:rPr lang="en-GB" dirty="0" smtClean="0"/>
              <a:t>Different way of putting things on the screen</a:t>
            </a:r>
          </a:p>
          <a:p>
            <a:pPr lvl="1"/>
            <a:r>
              <a:rPr lang="en-GB" dirty="0" smtClean="0"/>
              <a:t>Different way of making sound</a:t>
            </a:r>
          </a:p>
          <a:p>
            <a:pPr lvl="1"/>
            <a:r>
              <a:rPr lang="en-GB" dirty="0" smtClean="0"/>
              <a:t>Different way of taking input from keyboard</a:t>
            </a:r>
          </a:p>
          <a:p>
            <a:pPr lvl="1"/>
            <a:r>
              <a:rPr lang="en-GB" dirty="0" smtClean="0"/>
              <a:t>Etc</a:t>
            </a:r>
          </a:p>
          <a:p>
            <a:r>
              <a:rPr lang="en-GB" dirty="0" smtClean="0"/>
              <a:t>So how can java work on all these platforms?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the JVM is good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Lets say Java is this shape:</a:t>
            </a:r>
          </a:p>
          <a:p>
            <a:endParaRPr lang="en-GB" dirty="0"/>
          </a:p>
          <a:p>
            <a:r>
              <a:rPr lang="en-GB" dirty="0" smtClean="0"/>
              <a:t>Windows is this shape:</a:t>
            </a:r>
          </a:p>
          <a:p>
            <a:endParaRPr lang="en-GB" dirty="0" smtClean="0"/>
          </a:p>
          <a:p>
            <a:r>
              <a:rPr lang="en-GB" dirty="0" smtClean="0"/>
              <a:t>Mac is this shape:</a:t>
            </a:r>
          </a:p>
          <a:p>
            <a:endParaRPr lang="en-GB" dirty="0" smtClean="0"/>
          </a:p>
          <a:p>
            <a:r>
              <a:rPr lang="en-GB" dirty="0" smtClean="0"/>
              <a:t>Unix is this shape:</a:t>
            </a:r>
            <a:endParaRPr lang="en-GB" dirty="0"/>
          </a:p>
        </p:txBody>
      </p:sp>
      <p:pic>
        <p:nvPicPr>
          <p:cNvPr id="4" name="Picture 17" descr="C:\Users\Teresa\Documents\Current Projects\Comp1004\Week 1 - Playing in main\Lecture 2\java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357298"/>
            <a:ext cx="1357322" cy="950500"/>
          </a:xfrm>
          <a:prstGeom prst="rect">
            <a:avLst/>
          </a:prstGeom>
          <a:noFill/>
        </p:spPr>
      </p:pic>
      <p:pic>
        <p:nvPicPr>
          <p:cNvPr id="5" name="Picture 18" descr="C:\Users\Teresa\Documents\Current Projects\Comp1004\Week 1 - Playing in main\Lecture 2\linux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5214950"/>
            <a:ext cx="1524000" cy="1134142"/>
          </a:xfrm>
          <a:prstGeom prst="rect">
            <a:avLst/>
          </a:prstGeom>
          <a:noFill/>
        </p:spPr>
      </p:pic>
      <p:pic>
        <p:nvPicPr>
          <p:cNvPr id="6" name="Picture 19" descr="C:\Users\Teresa\Documents\Current Projects\Comp1004\Week 1 - Playing in main\Lecture 2\mac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3714752"/>
            <a:ext cx="1524000" cy="1231583"/>
          </a:xfrm>
          <a:prstGeom prst="rect">
            <a:avLst/>
          </a:prstGeom>
          <a:noFill/>
        </p:spPr>
      </p:pic>
      <p:pic>
        <p:nvPicPr>
          <p:cNvPr id="7" name="Picture 23" descr="C:\Users\Teresa\Documents\Current Projects\Comp1004\Week 1 - Playing in main\Lecture 2\win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2285992"/>
            <a:ext cx="1524000" cy="1222058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Fitting</a:t>
            </a:r>
            <a:endParaRPr lang="en-GB" dirty="0"/>
          </a:p>
        </p:txBody>
      </p:sp>
      <p:pic>
        <p:nvPicPr>
          <p:cNvPr id="4" name="Picture 17" descr="C:\Users\Teresa\Documents\Current Projects\Comp1004\Week 1 - Playing in main\Lecture 2\java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571612"/>
            <a:ext cx="1357322" cy="950500"/>
          </a:xfrm>
          <a:prstGeom prst="rect">
            <a:avLst/>
          </a:prstGeom>
          <a:noFill/>
        </p:spPr>
      </p:pic>
      <p:pic>
        <p:nvPicPr>
          <p:cNvPr id="5" name="Picture 18" descr="C:\Users\Teresa\Documents\Current Projects\Comp1004\Week 1 - Playing in main\Lecture 2\linux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429000"/>
            <a:ext cx="1524000" cy="1134142"/>
          </a:xfrm>
          <a:prstGeom prst="rect">
            <a:avLst/>
          </a:prstGeom>
          <a:noFill/>
        </p:spPr>
      </p:pic>
      <p:pic>
        <p:nvPicPr>
          <p:cNvPr id="6" name="Picture 19" descr="C:\Users\Teresa\Documents\Current Projects\Comp1004\Week 1 - Playing in main\Lecture 2\mac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3286124"/>
            <a:ext cx="1524000" cy="1231583"/>
          </a:xfrm>
          <a:prstGeom prst="rect">
            <a:avLst/>
          </a:prstGeom>
          <a:noFill/>
        </p:spPr>
      </p:pic>
      <p:pic>
        <p:nvPicPr>
          <p:cNvPr id="7" name="Picture 23" descr="C:\Users\Teresa\Documents\Current Projects\Comp1004\Week 1 - Playing in main\Lecture 2\win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6" y="3286124"/>
            <a:ext cx="1524000" cy="1222058"/>
          </a:xfrm>
          <a:prstGeom prst="rect">
            <a:avLst/>
          </a:prstGeom>
          <a:noFill/>
        </p:spPr>
      </p:pic>
      <p:pic>
        <p:nvPicPr>
          <p:cNvPr id="8" name="Picture 17" descr="C:\Users\Teresa\Documents\Current Projects\Comp1004\Week 1 - Playing in main\Lecture 2\java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71612"/>
            <a:ext cx="1357322" cy="950500"/>
          </a:xfrm>
          <a:prstGeom prst="rect">
            <a:avLst/>
          </a:prstGeom>
          <a:noFill/>
        </p:spPr>
      </p:pic>
      <p:pic>
        <p:nvPicPr>
          <p:cNvPr id="9" name="Picture 17" descr="C:\Users\Teresa\Documents\Current Projects\Comp1004\Week 1 - Playing in main\Lecture 2\java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571612"/>
            <a:ext cx="1357322" cy="950500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60777E-6 L 0.00608 0.138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60777E-6 L -0.00399 0.1174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5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60777E-6 L 0.00156 0.1174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shape is the JVM?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a version of the JVM for each of these operating systems</a:t>
            </a:r>
          </a:p>
          <a:p>
            <a:endParaRPr lang="en-GB" dirty="0" smtClean="0"/>
          </a:p>
          <a:p>
            <a:r>
              <a:rPr lang="en-GB" dirty="0" smtClean="0"/>
              <a:t>So the JVM is this shape:</a:t>
            </a:r>
          </a:p>
          <a:p>
            <a:endParaRPr lang="en-GB" dirty="0" smtClean="0"/>
          </a:p>
          <a:p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643042" y="4286256"/>
            <a:ext cx="6238908" cy="1864907"/>
            <a:chOff x="1643042" y="4286256"/>
            <a:chExt cx="6238908" cy="1864907"/>
          </a:xfrm>
        </p:grpSpPr>
        <p:pic>
          <p:nvPicPr>
            <p:cNvPr id="4" name="Picture 20" descr="C:\Users\Teresa\Documents\Current Projects\Comp1004\Week 1 - Playing in main\Lecture 2\vm_linux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71934" y="4857760"/>
              <a:ext cx="1524000" cy="795433"/>
            </a:xfrm>
            <a:prstGeom prst="rect">
              <a:avLst/>
            </a:prstGeom>
            <a:noFill/>
          </p:spPr>
        </p:pic>
        <p:pic>
          <p:nvPicPr>
            <p:cNvPr id="5" name="Picture 21" descr="C:\Users\Teresa\Documents\Current Projects\Comp1004\Week 1 - Playing in main\Lecture 2\vm_mac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57950" y="4286256"/>
              <a:ext cx="1524000" cy="793814"/>
            </a:xfrm>
            <a:prstGeom prst="rect">
              <a:avLst/>
            </a:prstGeom>
            <a:noFill/>
          </p:spPr>
        </p:pic>
        <p:pic>
          <p:nvPicPr>
            <p:cNvPr id="6" name="Picture 22" descr="C:\Users\Teresa\Documents\Current Projects\Comp1004\Week 1 - Playing in main\Lecture 2\vm_win.wm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43042" y="5357826"/>
              <a:ext cx="1524000" cy="793337"/>
            </a:xfrm>
            <a:prstGeom prst="rect">
              <a:avLst/>
            </a:prstGeom>
            <a:noFill/>
          </p:spPr>
        </p:pic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E8F3-5A86-4135-86AF-A6C0EC95D61F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1957</Words>
  <Application>Microsoft Office PowerPoint</Application>
  <PresentationFormat>On-screen Show (4:3)</PresentationFormat>
  <Paragraphs>634</Paragraphs>
  <Slides>52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  <vt:variant>
        <vt:lpstr>Custom Shows</vt:lpstr>
      </vt:variant>
      <vt:variant>
        <vt:i4>6</vt:i4>
      </vt:variant>
    </vt:vector>
  </HeadingPairs>
  <TitlesOfParts>
    <vt:vector size="59" baseType="lpstr">
      <vt:lpstr>Office Theme</vt:lpstr>
      <vt:lpstr>Content</vt:lpstr>
      <vt:lpstr>Lecture 2</vt:lpstr>
      <vt:lpstr>Java</vt:lpstr>
      <vt:lpstr>From code to program</vt:lpstr>
      <vt:lpstr>From         code to program</vt:lpstr>
      <vt:lpstr>Eeeeek! What is a JVM?</vt:lpstr>
      <vt:lpstr>Why the JVM is good</vt:lpstr>
      <vt:lpstr>Fitting</vt:lpstr>
      <vt:lpstr>What shape is the JVM?</vt:lpstr>
      <vt:lpstr>Fitting</vt:lpstr>
      <vt:lpstr>That is all you need to know about the JVM for this course  Stop thinking about it</vt:lpstr>
      <vt:lpstr>Content</vt:lpstr>
      <vt:lpstr>Structure</vt:lpstr>
      <vt:lpstr>What does Source File mean?</vt:lpstr>
      <vt:lpstr>What does Class mean?</vt:lpstr>
      <vt:lpstr>What does Method mean?</vt:lpstr>
      <vt:lpstr>What does Statement mean?</vt:lpstr>
      <vt:lpstr>Hang on a sec....</vt:lpstr>
      <vt:lpstr>Content</vt:lpstr>
      <vt:lpstr>Slide 20</vt:lpstr>
      <vt:lpstr>Magic Incantations</vt:lpstr>
      <vt:lpstr>Magic Incantations</vt:lpstr>
      <vt:lpstr>Magic Incantations</vt:lpstr>
      <vt:lpstr>Magic Incantation #1</vt:lpstr>
      <vt:lpstr>Magic Incantation #1</vt:lpstr>
      <vt:lpstr>A post it note?</vt:lpstr>
      <vt:lpstr>Rules</vt:lpstr>
      <vt:lpstr>Magic Incantation #2</vt:lpstr>
      <vt:lpstr>Content</vt:lpstr>
      <vt:lpstr>Write a Dog</vt:lpstr>
      <vt:lpstr>Run a Dog</vt:lpstr>
      <vt:lpstr>Content</vt:lpstr>
      <vt:lpstr>First Building Block</vt:lpstr>
      <vt:lpstr>Making decisions</vt:lpstr>
      <vt:lpstr>Variables -Just like algebra?</vt:lpstr>
      <vt:lpstr>What kind of decisions</vt:lpstr>
      <vt:lpstr>Comparisons #1</vt:lpstr>
      <vt:lpstr>What kind of decisions</vt:lpstr>
      <vt:lpstr>Content</vt:lpstr>
      <vt:lpstr>Back to Banking</vt:lpstr>
      <vt:lpstr>Withdrawal</vt:lpstr>
      <vt:lpstr>Comparisons #2</vt:lpstr>
      <vt:lpstr>Withdrawal</vt:lpstr>
      <vt:lpstr>Withdrawal</vt:lpstr>
      <vt:lpstr>Withdrawal</vt:lpstr>
      <vt:lpstr>The flow of if</vt:lpstr>
      <vt:lpstr>The flow of if</vt:lpstr>
      <vt:lpstr>The flow of if</vt:lpstr>
      <vt:lpstr>Content</vt:lpstr>
      <vt:lpstr>A quick word about toolbox</vt:lpstr>
      <vt:lpstr>Getting input</vt:lpstr>
      <vt:lpstr>Toolbox</vt:lpstr>
      <vt:lpstr>Java and the JVM</vt:lpstr>
      <vt:lpstr>Structure</vt:lpstr>
      <vt:lpstr>Magic Incantations</vt:lpstr>
      <vt:lpstr>Code a Dog</vt:lpstr>
      <vt:lpstr>Building Block - if statement</vt:lpstr>
      <vt:lpstr>ToolBox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Coming up</dc:title>
  <dc:creator>Teresa Binks</dc:creator>
  <cp:lastModifiedBy>Teresa Binks</cp:lastModifiedBy>
  <cp:revision>34</cp:revision>
  <dcterms:created xsi:type="dcterms:W3CDTF">2008-08-11T08:33:28Z</dcterms:created>
  <dcterms:modified xsi:type="dcterms:W3CDTF">2008-08-12T16:46:38Z</dcterms:modified>
</cp:coreProperties>
</file>