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89"/>
  </p:notesMasterIdLst>
  <p:sldIdLst>
    <p:sldId id="260" r:id="rId9"/>
    <p:sldId id="257" r:id="rId10"/>
    <p:sldId id="699" r:id="rId11"/>
    <p:sldId id="716" r:id="rId12"/>
    <p:sldId id="700" r:id="rId13"/>
    <p:sldId id="701" r:id="rId14"/>
    <p:sldId id="702" r:id="rId15"/>
    <p:sldId id="703" r:id="rId16"/>
    <p:sldId id="704" r:id="rId17"/>
    <p:sldId id="705" r:id="rId18"/>
    <p:sldId id="706" r:id="rId19"/>
    <p:sldId id="707" r:id="rId20"/>
    <p:sldId id="708" r:id="rId21"/>
    <p:sldId id="709" r:id="rId22"/>
    <p:sldId id="710" r:id="rId23"/>
    <p:sldId id="711" r:id="rId24"/>
    <p:sldId id="712" r:id="rId25"/>
    <p:sldId id="715" r:id="rId26"/>
    <p:sldId id="258" r:id="rId27"/>
    <p:sldId id="261" r:id="rId28"/>
    <p:sldId id="262" r:id="rId29"/>
    <p:sldId id="263" r:id="rId30"/>
    <p:sldId id="264" r:id="rId31"/>
    <p:sldId id="291" r:id="rId32"/>
    <p:sldId id="292" r:id="rId33"/>
    <p:sldId id="314" r:id="rId34"/>
    <p:sldId id="265" r:id="rId35"/>
    <p:sldId id="266" r:id="rId36"/>
    <p:sldId id="267" r:id="rId37"/>
    <p:sldId id="293" r:id="rId38"/>
    <p:sldId id="295" r:id="rId39"/>
    <p:sldId id="296" r:id="rId40"/>
    <p:sldId id="297" r:id="rId41"/>
    <p:sldId id="323" r:id="rId42"/>
    <p:sldId id="324" r:id="rId43"/>
    <p:sldId id="298" r:id="rId44"/>
    <p:sldId id="325" r:id="rId45"/>
    <p:sldId id="300" r:id="rId46"/>
    <p:sldId id="326" r:id="rId47"/>
    <p:sldId id="299" r:id="rId48"/>
    <p:sldId id="327" r:id="rId49"/>
    <p:sldId id="272" r:id="rId50"/>
    <p:sldId id="316" r:id="rId51"/>
    <p:sldId id="311" r:id="rId52"/>
    <p:sldId id="312" r:id="rId53"/>
    <p:sldId id="313" r:id="rId54"/>
    <p:sldId id="274" r:id="rId55"/>
    <p:sldId id="320" r:id="rId56"/>
    <p:sldId id="321" r:id="rId57"/>
    <p:sldId id="276" r:id="rId58"/>
    <p:sldId id="322" r:id="rId59"/>
    <p:sldId id="277" r:id="rId60"/>
    <p:sldId id="278" r:id="rId61"/>
    <p:sldId id="279" r:id="rId62"/>
    <p:sldId id="280" r:id="rId63"/>
    <p:sldId id="335" r:id="rId64"/>
    <p:sldId id="317" r:id="rId65"/>
    <p:sldId id="328" r:id="rId66"/>
    <p:sldId id="329" r:id="rId67"/>
    <p:sldId id="330" r:id="rId68"/>
    <p:sldId id="337" r:id="rId69"/>
    <p:sldId id="331" r:id="rId70"/>
    <p:sldId id="332" r:id="rId71"/>
    <p:sldId id="336" r:id="rId72"/>
    <p:sldId id="333" r:id="rId73"/>
    <p:sldId id="334" r:id="rId74"/>
    <p:sldId id="281" r:id="rId75"/>
    <p:sldId id="318" r:id="rId76"/>
    <p:sldId id="302" r:id="rId77"/>
    <p:sldId id="303" r:id="rId78"/>
    <p:sldId id="304" r:id="rId79"/>
    <p:sldId id="305" r:id="rId80"/>
    <p:sldId id="319" r:id="rId81"/>
    <p:sldId id="286" r:id="rId82"/>
    <p:sldId id="287" r:id="rId83"/>
    <p:sldId id="288" r:id="rId84"/>
    <p:sldId id="289" r:id="rId85"/>
    <p:sldId id="309" r:id="rId86"/>
    <p:sldId id="338" r:id="rId87"/>
    <p:sldId id="290" r:id="rId88"/>
  </p:sldIdLst>
  <p:sldSz cx="12192000" cy="6858000"/>
  <p:notesSz cx="6858000" cy="9144000"/>
  <p:embeddedFontLst>
    <p:embeddedFont>
      <p:font typeface="Arial Narrow" panose="020B0606020202030204" pitchFamily="34" charset="0"/>
      <p:regular r:id="rId90"/>
      <p:bold r:id="rId91"/>
      <p:italic r:id="rId92"/>
      <p:boldItalic r:id="rId93"/>
    </p:embeddedFont>
    <p:embeddedFont>
      <p:font typeface="Calibri" panose="020F0502020204030204" pitchFamily="34" charset="0"/>
      <p:regular r:id="rId94"/>
      <p:bold r:id="rId95"/>
      <p:italic r:id="rId96"/>
      <p:boldItalic r:id="rId97"/>
    </p:embeddedFont>
    <p:embeddedFont>
      <p:font typeface="Cambria Math" panose="02040503050406030204" pitchFamily="18" charset="0"/>
      <p:regular r:id="rId98"/>
    </p:embeddedFont>
    <p:embeddedFont>
      <p:font typeface="Georgia" panose="02040502050405020303" pitchFamily="18" charset="0"/>
      <p:regular r:id="rId99"/>
      <p:bold r:id="rId100"/>
      <p:italic r:id="rId101"/>
      <p:boldItalic r:id="rId102"/>
    </p:embeddedFont>
    <p:embeddedFont>
      <p:font typeface="Lucida Console" panose="020B0609040504020204" pitchFamily="49" charset="0"/>
      <p:regular r:id="rId103"/>
    </p:embeddedFont>
    <p:embeddedFont>
      <p:font typeface="Lucida Sans" panose="020B0602030504020204" pitchFamily="34" charset="0"/>
      <p:regular r:id="rId104"/>
      <p:bold r:id="rId105"/>
      <p:italic r:id="rId106"/>
      <p:boldItalic r:id="rId10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BF21F-4B42-B341-A5A0-4B4B15AB7BF5}" v="1" dt="2023-02-13T10:17:44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8"/>
    <p:restoredTop sz="96327"/>
  </p:normalViewPr>
  <p:slideViewPr>
    <p:cSldViewPr snapToGrid="0" snapToObjects="1" showGuides="1">
      <p:cViewPr varScale="1">
        <p:scale>
          <a:sx n="61" d="100"/>
          <a:sy n="61" d="100"/>
        </p:scale>
        <p:origin x="78" y="30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notesMaster" Target="notesMasters/notesMaster1.xml"/><Relationship Id="rId112" Type="http://schemas.microsoft.com/office/2015/10/relationships/revisionInfo" Target="revisionInfo.xml"/><Relationship Id="rId16" Type="http://schemas.openxmlformats.org/officeDocument/2006/relationships/slide" Target="slides/slide8.xml"/><Relationship Id="rId107" Type="http://schemas.openxmlformats.org/officeDocument/2006/relationships/font" Target="fonts/font18.fntdata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font" Target="fonts/font13.fntdata"/><Relationship Id="rId5" Type="http://schemas.openxmlformats.org/officeDocument/2006/relationships/slideMaster" Target="slideMasters/slideMaster5.xml"/><Relationship Id="rId90" Type="http://schemas.openxmlformats.org/officeDocument/2006/relationships/font" Target="fonts/font1.fntdata"/><Relationship Id="rId95" Type="http://schemas.openxmlformats.org/officeDocument/2006/relationships/font" Target="fonts/font6.fntdata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font" Target="fonts/font14.fntdata"/><Relationship Id="rId108" Type="http://schemas.openxmlformats.org/officeDocument/2006/relationships/presProps" Target="presProps.xml"/><Relationship Id="rId54" Type="http://schemas.openxmlformats.org/officeDocument/2006/relationships/slide" Target="slides/slide46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91" Type="http://schemas.openxmlformats.org/officeDocument/2006/relationships/font" Target="fonts/font2.fntdata"/><Relationship Id="rId9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6" Type="http://schemas.openxmlformats.org/officeDocument/2006/relationships/font" Target="fonts/font17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font" Target="fonts/font5.fntdata"/><Relationship Id="rId99" Type="http://schemas.openxmlformats.org/officeDocument/2006/relationships/font" Target="fonts/font10.fntdata"/><Relationship Id="rId101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viewProps" Target="viewProps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font" Target="fonts/font8.fntdata"/><Relationship Id="rId104" Type="http://schemas.openxmlformats.org/officeDocument/2006/relationships/font" Target="fonts/font15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theme" Target="theme/theme1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font" Target="fonts/font11.fntdata"/><Relationship Id="rId105" Type="http://schemas.openxmlformats.org/officeDocument/2006/relationships/font" Target="fonts/font16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font" Target="fonts/font4.fntdata"/><Relationship Id="rId98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1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CC35F-4062-BC4F-992D-884A24E3BE08}" type="slidenum">
              <a:rPr lang="en-US"/>
              <a:pPr/>
              <a:t>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9886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2D839-E36B-9740-8BF6-34E493CF836A}" type="slidenum">
              <a:rPr lang="en-US"/>
              <a:pPr/>
              <a:t>12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755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DCB18-BA3F-F748-B69F-87D304D5C6B3}" type="slidenum">
              <a:rPr lang="en-US"/>
              <a:pPr/>
              <a:t>13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68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EA98AD-6592-3E43-A95E-D3198DE8F701}" type="slidenum">
              <a:rPr lang="en-US"/>
              <a:pPr/>
              <a:t>14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713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20346C-3CDA-EE4E-98F0-A2C5D4C3D15F}" type="slidenum">
              <a:rPr lang="en-US"/>
              <a:pPr/>
              <a:t>15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844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967AF-F214-F944-98CE-46BE9E7C2C8F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905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405E01-D9A8-6642-91D1-3AFEB8DC3380}" type="slidenum">
              <a:rPr lang="en-US"/>
              <a:pPr/>
              <a:t>17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013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KL-ONE – 1985</a:t>
            </a:r>
          </a:p>
          <a:p>
            <a:r>
              <a:rPr lang="en-US" dirty="0"/>
              <a:t>LOOM – 1987</a:t>
            </a:r>
          </a:p>
          <a:p>
            <a:r>
              <a:rPr lang="en-US" dirty="0"/>
              <a:t>CLASSIC – 1991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A11CF-85C7-754B-83BB-EB830B4A823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5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E106E-9968-B84D-9113-2D64C0585B46}" type="slidenum">
              <a:rPr lang="en-US"/>
              <a:pPr/>
              <a:t>21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Nomenclature: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Concept = class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Role = property or relation</a:t>
            </a:r>
          </a:p>
        </p:txBody>
      </p:sp>
    </p:spTree>
    <p:extLst>
      <p:ext uri="{BB962C8B-B14F-4D97-AF65-F5344CB8AC3E}">
        <p14:creationId xmlns:p14="http://schemas.microsoft.com/office/powerpoint/2010/main" val="809273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993E3-0801-1744-B4CA-0364649F43F7}" type="slidenum">
              <a:rPr lang="en-US"/>
              <a:pPr/>
              <a:t>22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9938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AD4A6-A621-3740-8700-850332982541}" type="slidenum">
              <a:rPr lang="en-US"/>
              <a:pPr/>
              <a:t>23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6564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92722-A03F-D54F-BA5B-75592C6872BF}" type="slidenum">
              <a:rPr lang="en-US"/>
              <a:pPr/>
              <a:t>3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919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C46988-9C40-9E4D-8CCD-FE0D42352867}" type="slidenum">
              <a:rPr lang="en-US"/>
              <a:pPr/>
              <a:t>27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6538" y="542925"/>
            <a:ext cx="3846512" cy="2163763"/>
          </a:xfrm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2921000"/>
            <a:ext cx="5026025" cy="55372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7826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4F073-678E-6341-8E58-DE06A9D55C89}" type="slidenum">
              <a:rPr lang="en-US"/>
              <a:pPr/>
              <a:t>28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0661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</a:t>
            </a:r>
            <a:r>
              <a:rPr lang="en-GB" dirty="0" err="1"/>
              <a:t>felix</a:t>
            </a:r>
            <a:r>
              <a:rPr lang="en-GB" dirty="0"/>
              <a:t>, fluffy and </a:t>
            </a:r>
            <a:r>
              <a:rPr lang="en-GB" dirty="0" err="1"/>
              <a:t>fido</a:t>
            </a:r>
            <a:r>
              <a:rPr lang="en-GB" dirty="0"/>
              <a:t> are also members of the class, because none of them have pets either!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7517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</a:t>
            </a:r>
            <a:r>
              <a:rPr lang="en-GB" dirty="0" err="1"/>
              <a:t>felix</a:t>
            </a:r>
            <a:r>
              <a:rPr lang="en-GB" dirty="0"/>
              <a:t>, fluffy and </a:t>
            </a:r>
            <a:r>
              <a:rPr lang="en-GB" dirty="0" err="1"/>
              <a:t>fido</a:t>
            </a:r>
            <a:r>
              <a:rPr lang="en-GB" dirty="0"/>
              <a:t> are also members of the class, because none of them have pets either!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51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</a:t>
            </a:r>
            <a:r>
              <a:rPr lang="en-GB" dirty="0" err="1"/>
              <a:t>felix</a:t>
            </a:r>
            <a:r>
              <a:rPr lang="en-GB" dirty="0"/>
              <a:t>, fluffy and </a:t>
            </a:r>
            <a:r>
              <a:rPr lang="en-GB" dirty="0" err="1"/>
              <a:t>fido</a:t>
            </a:r>
            <a:r>
              <a:rPr lang="en-GB" dirty="0"/>
              <a:t> are also members of the class, because none of them have pets either!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2539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9A960-F092-3844-8CFA-6DB94CB5E0FA}" type="slidenum">
              <a:rPr lang="en-US"/>
              <a:pPr/>
              <a:t>42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6538" y="542925"/>
            <a:ext cx="3846512" cy="2163763"/>
          </a:xfrm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2921000"/>
            <a:ext cx="5026025" cy="55372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86307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08532B-3A25-664B-A196-EA90B55876CF}" type="slidenum">
              <a:rPr lang="en-US"/>
              <a:pPr/>
              <a:t>47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81331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54C14-93AA-D54D-A550-8469C761536A}" type="slidenum">
              <a:rPr lang="en-US"/>
              <a:pPr/>
              <a:t>50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51116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853CF-5A4E-514B-BE8A-54D321307C48}" type="slidenum">
              <a:rPr lang="en-US"/>
              <a:pPr/>
              <a:t>54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02832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A6AC7-AD5C-6F47-8342-D23582BC32FC}" type="slidenum">
              <a:rPr lang="en-US"/>
              <a:pPr/>
              <a:t>55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EXAMPLE: Every person</a:t>
            </a:r>
            <a:r>
              <a:rPr lang="en-GB" baseline="0" dirty="0">
                <a:latin typeface="Arial" charset="0"/>
                <a:ea typeface="ＭＳ Ｐゴシック" charset="-128"/>
                <a:cs typeface="ＭＳ Ｐゴシック" charset="-128"/>
              </a:rPr>
              <a:t> is male or female</a:t>
            </a:r>
            <a:endParaRPr lang="en-GB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6599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E47720-7A72-4E4B-8F06-1989CA87B9C4}" type="slidenum">
              <a:rPr lang="en-US"/>
              <a:pPr/>
              <a:t>5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3630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A4C09-2A30-2648-9858-9D4E0FECED92}" type="slidenum">
              <a:rPr lang="en-US"/>
              <a:pPr/>
              <a:t>67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6538" y="542925"/>
            <a:ext cx="3846512" cy="2163763"/>
          </a:xfrm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2921000"/>
            <a:ext cx="5026025" cy="55372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25053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0263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A32FB-E0DA-284A-861E-A0058119B1AA}" type="slidenum">
              <a:rPr lang="en-US"/>
              <a:pPr/>
              <a:t>74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66696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A32FB-E0DA-284A-861E-A0058119B1AA}" type="slidenum">
              <a:rPr lang="en-US"/>
              <a:pPr/>
              <a:t>75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82679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A32FB-E0DA-284A-861E-A0058119B1AA}" type="slidenum">
              <a:rPr lang="en-US"/>
              <a:pPr/>
              <a:t>76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17182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A32FB-E0DA-284A-861E-A0058119B1AA}" type="slidenum">
              <a:rPr lang="en-US"/>
              <a:pPr/>
              <a:t>77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9436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F5DA7-3771-4444-8B5F-C1802C61C294}" type="slidenum">
              <a:rPr lang="en-US"/>
              <a:pPr/>
              <a:t>6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367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933C3-7CF4-8044-82BA-97147B49D4ED}" type="slidenum">
              <a:rPr lang="en-US"/>
              <a:pPr/>
              <a:t>7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75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40EDC-FB51-F746-9E17-F70588F2463B}" type="slidenum">
              <a:rPr lang="en-US"/>
              <a:pPr/>
              <a:t>8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82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ACC3E-B15D-EE49-94CE-0F56213F304B}" type="slidenum">
              <a:rPr lang="en-US"/>
              <a:pPr/>
              <a:t>9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651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E044C-B054-4544-8D8F-5ED0D3F16EF2}" type="slidenum">
              <a:rPr lang="en-US"/>
              <a:pPr/>
              <a:t>10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697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155FC-DE1A-1E41-82D0-EF922850E1B1}" type="slidenum">
              <a:rPr lang="en-US"/>
              <a:pPr/>
              <a:t>11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94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07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103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192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8B6604A-86A9-074D-901A-A51AF4652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8710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92038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029423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BDAF3D-6C7B-9548-BAB8-0765051D7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A65594-303E-7642-9CB3-09C6E195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B91455C-D067-6D41-8B42-135DE1BBB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FE51D9-41F8-F34A-B0C1-DAF02849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6AE1C61-DEC1-3045-9348-AA510989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1C00406-8E4B-894C-8D20-4A9F22E4B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5F1001B-B16B-E74E-90FF-B036DA16ADE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8164AF-429E-8B44-8926-15F5B2F349A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  <p:sldLayoutId id="2147483725" r:id="rId4"/>
    <p:sldLayoutId id="2147483726" r:id="rId5"/>
    <p:sldLayoutId id="214748372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C93DE68-05CE-2849-95E7-E5250A523A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5FA973-C0ED-CC4A-860A-332DE8FA6E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358BAB-3CE0-B441-80F2-75A919C00A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C5CB4D6-7FF7-E74F-A293-FD6DF4731B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38F7A9-0726-AB4E-82A2-387311FBB2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08ADD2-B9A1-D943-9ECD-0824C50664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15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property definitions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 wish to define the property </a:t>
            </a:r>
            <a:r>
              <a:rPr lang="en-GB" dirty="0" err="1"/>
              <a:t>worksFor</a:t>
            </a:r>
            <a:r>
              <a:rPr lang="en-GB" dirty="0"/>
              <a:t>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A00CA-EA6F-984B-AB3B-8902F8CBD5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3365104" y="3284762"/>
            <a:ext cx="1571625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ex:WorksFor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7288" name="AutoShape 8"/>
          <p:cNvSpPr>
            <a:spLocks noChangeArrowheads="1"/>
          </p:cNvSpPr>
          <p:nvPr/>
        </p:nvSpPr>
        <p:spPr bwMode="auto">
          <a:xfrm>
            <a:off x="7248129" y="3284762"/>
            <a:ext cx="1527175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rdf:Property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7290" name="AutoShape 10"/>
          <p:cNvCxnSpPr>
            <a:cxnSpLocks noChangeShapeType="1"/>
            <a:stCxn id="97285" idx="3"/>
            <a:endCxn id="97288" idx="1"/>
          </p:cNvCxnSpPr>
          <p:nvPr/>
        </p:nvCxnSpPr>
        <p:spPr bwMode="auto">
          <a:xfrm>
            <a:off x="4936728" y="3573686"/>
            <a:ext cx="2311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5663804" y="3235549"/>
            <a:ext cx="966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ea typeface="Arial" charset="0"/>
                <a:cs typeface="Arial" charset="0"/>
              </a:rPr>
              <a:t>rdf:type</a:t>
            </a:r>
            <a:endParaRPr lang="en-US" sz="1600">
              <a:ea typeface="Arial" charset="0"/>
              <a:cs typeface="Arial" charset="0"/>
            </a:endParaRP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2532063" y="5497488"/>
            <a:ext cx="7127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ex:WorksFor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rdf:type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rdf:Property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Lucida Console" panose="020B0609040504020204" pitchFamily="49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07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property definitions</a:t>
            </a: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dirty="0"/>
              <a:t>Important difference between RDF and object-oriented programming languages</a:t>
            </a:r>
          </a:p>
          <a:p>
            <a:pPr marL="692150" lvl="1" indent="-347663">
              <a:lnSpc>
                <a:spcPct val="90000"/>
              </a:lnSpc>
            </a:pPr>
            <a:r>
              <a:rPr lang="en-GB" sz="2000" dirty="0"/>
              <a:t>OO languages define classes in terms of the properties they have</a:t>
            </a:r>
          </a:p>
          <a:p>
            <a:pPr marL="692150" lvl="1" indent="-347663">
              <a:lnSpc>
                <a:spcPct val="90000"/>
              </a:lnSpc>
            </a:pPr>
            <a:r>
              <a:rPr lang="en-GB" sz="2000" dirty="0"/>
              <a:t>RDF defines properties in terms of the classes whose instances they relate to each other</a:t>
            </a:r>
          </a:p>
          <a:p>
            <a:pPr marL="692150" lvl="1" indent="-347663">
              <a:lnSpc>
                <a:spcPct val="90000"/>
              </a:lnSpc>
            </a:pPr>
            <a:endParaRPr lang="en-GB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GB" dirty="0"/>
              <a:t>The </a:t>
            </a:r>
            <a:r>
              <a:rPr lang="en-GB" i="1" dirty="0"/>
              <a:t>domain</a:t>
            </a:r>
            <a:r>
              <a:rPr lang="en-GB" dirty="0"/>
              <a:t> of a property is the class that the property runs </a:t>
            </a:r>
            <a:r>
              <a:rPr lang="en-GB" i="1" dirty="0"/>
              <a:t>from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/>
              <a:t>The </a:t>
            </a:r>
            <a:r>
              <a:rPr lang="en-GB" i="1" dirty="0"/>
              <a:t>range</a:t>
            </a:r>
            <a:r>
              <a:rPr lang="en-GB" dirty="0"/>
              <a:t> of a property is the class that a property runs </a:t>
            </a:r>
            <a:r>
              <a:rPr lang="en-GB" i="1" dirty="0"/>
              <a:t>to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24ACA-40EF-3040-8AC8-E536EC24DB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59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property definitions</a:t>
            </a: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dirty="0"/>
              <a:t>The property </a:t>
            </a:r>
            <a:r>
              <a:rPr lang="en-GB" dirty="0" err="1"/>
              <a:t>worksFor</a:t>
            </a:r>
            <a:r>
              <a:rPr lang="en-GB" dirty="0"/>
              <a:t> relates objects of class Employee to objects of class Company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C5ECC-F974-1444-8B65-412D7799F9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3179764" y="5251124"/>
            <a:ext cx="71278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ex:worksFor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rdf:type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rdf:Property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;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          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rdfs:domain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ex:Employee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;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          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rdfs:range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ex:Company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.</a:t>
            </a:r>
            <a:endParaRPr lang="en-GB" dirty="0">
              <a:solidFill>
                <a:schemeClr val="tx1">
                  <a:lumMod val="50000"/>
                </a:schemeClr>
              </a:solidFill>
              <a:latin typeface="Lucida Console" panose="020B0609040504020204" pitchFamily="49" charset="0"/>
              <a:ea typeface="Arial" charset="0"/>
              <a:cs typeface="Arial" charset="0"/>
            </a:endParaRPr>
          </a:p>
        </p:txBody>
      </p:sp>
      <p:sp>
        <p:nvSpPr>
          <p:cNvPr id="101382" name="AutoShape 6"/>
          <p:cNvSpPr>
            <a:spLocks noChangeArrowheads="1"/>
          </p:cNvSpPr>
          <p:nvPr/>
        </p:nvSpPr>
        <p:spPr bwMode="auto">
          <a:xfrm>
            <a:off x="5334001" y="3573463"/>
            <a:ext cx="1547813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ex:worksFor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385" name="AutoShape 9"/>
          <p:cNvSpPr>
            <a:spLocks noChangeArrowheads="1"/>
          </p:cNvSpPr>
          <p:nvPr/>
        </p:nvSpPr>
        <p:spPr bwMode="auto">
          <a:xfrm>
            <a:off x="7896226" y="3573463"/>
            <a:ext cx="1476375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rdf:Property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1387" name="AutoShape 11"/>
          <p:cNvCxnSpPr>
            <a:cxnSpLocks noChangeShapeType="1"/>
            <a:stCxn id="101382" idx="3"/>
            <a:endCxn id="101385" idx="1"/>
          </p:cNvCxnSpPr>
          <p:nvPr/>
        </p:nvCxnSpPr>
        <p:spPr bwMode="auto">
          <a:xfrm>
            <a:off x="6881813" y="3862388"/>
            <a:ext cx="10144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7032626" y="3524250"/>
            <a:ext cx="966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ea typeface="Arial" charset="0"/>
                <a:cs typeface="Arial" charset="0"/>
              </a:rPr>
              <a:t>rdf:type</a:t>
            </a:r>
            <a:endParaRPr lang="en-US" sz="1600">
              <a:ea typeface="Arial" charset="0"/>
              <a:cs typeface="Arial" charset="0"/>
            </a:endParaRPr>
          </a:p>
        </p:txBody>
      </p:sp>
      <p:sp>
        <p:nvSpPr>
          <p:cNvPr id="101390" name="AutoShape 14"/>
          <p:cNvSpPr>
            <a:spLocks noChangeArrowheads="1"/>
          </p:cNvSpPr>
          <p:nvPr/>
        </p:nvSpPr>
        <p:spPr bwMode="auto">
          <a:xfrm>
            <a:off x="3200400" y="4149726"/>
            <a:ext cx="1587500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ex:Employee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393" name="AutoShape 17"/>
          <p:cNvSpPr>
            <a:spLocks noChangeArrowheads="1"/>
          </p:cNvSpPr>
          <p:nvPr/>
        </p:nvSpPr>
        <p:spPr bwMode="auto">
          <a:xfrm>
            <a:off x="3200401" y="2997201"/>
            <a:ext cx="1590675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ex:Company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5087938" y="4389438"/>
            <a:ext cx="1391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ea typeface="Arial" charset="0"/>
                <a:cs typeface="Arial" charset="0"/>
              </a:rPr>
              <a:t>rdfs:domain</a:t>
            </a:r>
            <a:endParaRPr lang="en-US" sz="1600">
              <a:ea typeface="Arial" charset="0"/>
              <a:cs typeface="Arial" charset="0"/>
            </a:endParaRPr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5160964" y="2947988"/>
            <a:ext cx="12089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ea typeface="Arial" charset="0"/>
                <a:cs typeface="Arial" charset="0"/>
              </a:rPr>
              <a:t>rdfs:range</a:t>
            </a:r>
            <a:endParaRPr lang="en-US" sz="1600">
              <a:ea typeface="Arial" charset="0"/>
              <a:cs typeface="Arial" charset="0"/>
            </a:endParaRPr>
          </a:p>
        </p:txBody>
      </p:sp>
      <p:cxnSp>
        <p:nvCxnSpPr>
          <p:cNvPr id="101397" name="AutoShape 21"/>
          <p:cNvCxnSpPr>
            <a:cxnSpLocks noChangeShapeType="1"/>
            <a:stCxn id="101382" idx="0"/>
            <a:endCxn id="101393" idx="3"/>
          </p:cNvCxnSpPr>
          <p:nvPr/>
        </p:nvCxnSpPr>
        <p:spPr bwMode="auto">
          <a:xfrm rot="5400000" flipH="1">
            <a:off x="5306219" y="2770982"/>
            <a:ext cx="287338" cy="131762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1398" name="AutoShape 22"/>
          <p:cNvCxnSpPr>
            <a:cxnSpLocks noChangeShapeType="1"/>
            <a:stCxn id="101382" idx="2"/>
            <a:endCxn id="101390" idx="3"/>
          </p:cNvCxnSpPr>
          <p:nvPr/>
        </p:nvCxnSpPr>
        <p:spPr bwMode="auto">
          <a:xfrm rot="5400000">
            <a:off x="5303838" y="3633788"/>
            <a:ext cx="288925" cy="132080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02714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property definitions</a:t>
            </a: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dirty="0"/>
              <a:t>Specialisation exists in properties as well as classes</a:t>
            </a:r>
          </a:p>
          <a:p>
            <a:pPr marL="692150" lvl="1" indent="-347663">
              <a:lnSpc>
                <a:spcPct val="90000"/>
              </a:lnSpc>
            </a:pPr>
            <a:r>
              <a:rPr lang="en-GB" dirty="0" err="1"/>
              <a:t>worksFor</a:t>
            </a:r>
            <a:r>
              <a:rPr lang="en-GB" dirty="0"/>
              <a:t> is a </a:t>
            </a:r>
            <a:r>
              <a:rPr lang="en-GB" dirty="0" err="1"/>
              <a:t>subproperty</a:t>
            </a:r>
            <a:r>
              <a:rPr lang="en-GB" dirty="0"/>
              <a:t> of </a:t>
            </a:r>
            <a:r>
              <a:rPr lang="en-GB" dirty="0" err="1"/>
              <a:t>affiliatedTo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AB451-A6AB-F947-82C8-79429732F1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2532063" y="5527675"/>
            <a:ext cx="74168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ex:worksFor</a:t>
            </a:r>
            <a:r>
              <a:rPr lang="en-GB" dirty="0"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rdf:type</a:t>
            </a:r>
            <a:r>
              <a:rPr lang="en-GB" dirty="0"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rdf:</a:t>
            </a:r>
            <a:r>
              <a:rPr lang="en-GB" sz="20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Property</a:t>
            </a:r>
            <a:r>
              <a:rPr lang="en-GB" dirty="0">
                <a:latin typeface="Lucida Console" panose="020B0609040504020204" pitchFamily="49" charset="0"/>
                <a:ea typeface="Arial" charset="0"/>
                <a:cs typeface="Arial" charset="0"/>
              </a:rPr>
              <a:t> ;</a:t>
            </a:r>
            <a:br>
              <a:rPr lang="en-GB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GB" dirty="0">
                <a:latin typeface="Lucida Console" panose="020B0609040504020204" pitchFamily="49" charset="0"/>
                <a:ea typeface="Arial" charset="0"/>
                <a:cs typeface="Arial" charset="0"/>
              </a:rPr>
              <a:t>            </a:t>
            </a:r>
            <a:r>
              <a:rPr lang="en-GB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rdfs:subPropertyOf</a:t>
            </a:r>
            <a:r>
              <a:rPr lang="en-GB" dirty="0"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ex:affiliatedTo</a:t>
            </a:r>
            <a:endParaRPr lang="en-US" dirty="0">
              <a:latin typeface="Lucida Console" panose="020B0609040504020204" pitchFamily="49" charset="0"/>
              <a:ea typeface="Arial" charset="0"/>
              <a:cs typeface="Arial" charset="0"/>
            </a:endParaRPr>
          </a:p>
        </p:txBody>
      </p:sp>
      <p:sp>
        <p:nvSpPr>
          <p:cNvPr id="103430" name="AutoShape 6"/>
          <p:cNvSpPr>
            <a:spLocks noChangeArrowheads="1"/>
          </p:cNvSpPr>
          <p:nvPr/>
        </p:nvSpPr>
        <p:spPr bwMode="auto">
          <a:xfrm>
            <a:off x="3584404" y="4652963"/>
            <a:ext cx="1719485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ex:worksFor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433" name="AutoShape 9"/>
          <p:cNvSpPr>
            <a:spLocks noChangeArrowheads="1"/>
          </p:cNvSpPr>
          <p:nvPr/>
        </p:nvSpPr>
        <p:spPr bwMode="auto">
          <a:xfrm>
            <a:off x="6896770" y="4652963"/>
            <a:ext cx="1611312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rdf:Property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3435" name="AutoShape 11"/>
          <p:cNvCxnSpPr>
            <a:cxnSpLocks noChangeShapeType="1"/>
            <a:stCxn id="103430" idx="3"/>
            <a:endCxn id="103433" idx="1"/>
          </p:cNvCxnSpPr>
          <p:nvPr/>
        </p:nvCxnSpPr>
        <p:spPr bwMode="auto">
          <a:xfrm>
            <a:off x="5303888" y="4941094"/>
            <a:ext cx="159288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5672635" y="4615259"/>
            <a:ext cx="966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>
                <a:ea typeface="Arial" charset="0"/>
                <a:cs typeface="Arial" charset="0"/>
              </a:rPr>
              <a:t>rdf:type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103438" name="AutoShape 14"/>
          <p:cNvSpPr>
            <a:spLocks noChangeArrowheads="1"/>
          </p:cNvSpPr>
          <p:nvPr/>
        </p:nvSpPr>
        <p:spPr bwMode="auto">
          <a:xfrm>
            <a:off x="3584402" y="3213101"/>
            <a:ext cx="1719486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ex:affiliatedTo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3440" name="AutoShape 16"/>
          <p:cNvCxnSpPr>
            <a:cxnSpLocks noChangeShapeType="1"/>
            <a:stCxn id="103430" idx="0"/>
            <a:endCxn id="103438" idx="2"/>
          </p:cNvCxnSpPr>
          <p:nvPr/>
        </p:nvCxnSpPr>
        <p:spPr bwMode="auto">
          <a:xfrm flipH="1" flipV="1">
            <a:off x="4444146" y="3789363"/>
            <a:ext cx="1" cy="863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2371142" y="4051886"/>
            <a:ext cx="20730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>
                <a:ea typeface="Arial" charset="0"/>
                <a:cs typeface="Arial" charset="0"/>
              </a:rPr>
              <a:t>rdfs:subPropertyOf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103442" name="Rectangle 18"/>
          <p:cNvSpPr>
            <a:spLocks noChangeArrowheads="1"/>
          </p:cNvSpPr>
          <p:nvPr/>
        </p:nvSpPr>
        <p:spPr bwMode="auto">
          <a:xfrm>
            <a:off x="3857675" y="3548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endParaRPr lang="en-US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27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property semantics</a:t>
            </a: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rdfs:subPropertyOf</a:t>
            </a:r>
            <a:r>
              <a:rPr lang="en-GB" dirty="0"/>
              <a:t> is transitive and reflexive</a:t>
            </a:r>
          </a:p>
          <a:p>
            <a:pPr lvl="1"/>
            <a:r>
              <a:rPr lang="en-GB" dirty="0"/>
              <a:t>Entailment of </a:t>
            </a:r>
            <a:r>
              <a:rPr lang="en-GB" dirty="0" err="1"/>
              <a:t>superproperties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9B4A5-8D3E-1F4D-9A7F-E445736F4E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5477" name="AutoShape 5"/>
          <p:cNvSpPr>
            <a:spLocks noChangeArrowheads="1"/>
          </p:cNvSpPr>
          <p:nvPr/>
        </p:nvSpPr>
        <p:spPr bwMode="auto">
          <a:xfrm>
            <a:off x="3339107" y="5084763"/>
            <a:ext cx="1604370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John Smith</a:t>
            </a:r>
          </a:p>
        </p:txBody>
      </p:sp>
      <p:sp>
        <p:nvSpPr>
          <p:cNvPr id="105480" name="AutoShape 8"/>
          <p:cNvSpPr>
            <a:spLocks noChangeArrowheads="1"/>
          </p:cNvSpPr>
          <p:nvPr/>
        </p:nvSpPr>
        <p:spPr bwMode="auto">
          <a:xfrm>
            <a:off x="7248526" y="5084763"/>
            <a:ext cx="1710538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Example Inc.</a:t>
            </a:r>
          </a:p>
        </p:txBody>
      </p:sp>
      <p:cxnSp>
        <p:nvCxnSpPr>
          <p:cNvPr id="105482" name="AutoShape 10"/>
          <p:cNvCxnSpPr>
            <a:cxnSpLocks noChangeShapeType="1"/>
            <a:stCxn id="105477" idx="3"/>
            <a:endCxn id="105480" idx="1"/>
          </p:cNvCxnSpPr>
          <p:nvPr/>
        </p:nvCxnSpPr>
        <p:spPr bwMode="auto">
          <a:xfrm>
            <a:off x="4943477" y="5372894"/>
            <a:ext cx="2305049" cy="0"/>
          </a:xfrm>
          <a:prstGeom prst="straightConnector1">
            <a:avLst/>
          </a:prstGeom>
          <a:noFill/>
          <a:ln w="190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  <a:effectLst/>
        </p:spPr>
      </p:cxn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5439409" y="5403607"/>
            <a:ext cx="14045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ex:worksFor</a:t>
            </a:r>
            <a:endParaRPr lang="en-US" sz="1600" dirty="0">
              <a:solidFill>
                <a:schemeClr val="tx1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5235027" y="3355558"/>
            <a:ext cx="17219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 err="1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ex:affiliatedTo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  <p:cxnSp>
        <p:nvCxnSpPr>
          <p:cNvPr id="105485" name="AutoShape 13"/>
          <p:cNvCxnSpPr>
            <a:cxnSpLocks noChangeShapeType="1"/>
            <a:stCxn id="105477" idx="0"/>
            <a:endCxn id="105480" idx="0"/>
          </p:cNvCxnSpPr>
          <p:nvPr/>
        </p:nvCxnSpPr>
        <p:spPr bwMode="auto">
          <a:xfrm rot="5400000" flipH="1" flipV="1">
            <a:off x="6122543" y="3103512"/>
            <a:ext cx="12700" cy="3962503"/>
          </a:xfrm>
          <a:prstGeom prst="curvedConnector3">
            <a:avLst>
              <a:gd name="adj1" fmla="val 10779780"/>
            </a:avLst>
          </a:prstGeom>
          <a:noFill/>
          <a:ln w="25400">
            <a:solidFill>
              <a:schemeClr val="tx1">
                <a:lumMod val="50000"/>
              </a:schemeClr>
            </a:solidFill>
            <a:prstDash val="dash"/>
            <a:round/>
            <a:headEnd/>
            <a:tailEnd type="triangle" w="lg" len="lg"/>
          </a:ln>
          <a:effectLst/>
        </p:spPr>
      </p:cxnSp>
      <p:sp>
        <p:nvSpPr>
          <p:cNvPr id="105486" name="Line 14"/>
          <p:cNvSpPr>
            <a:spLocks noChangeShapeType="1"/>
          </p:cNvSpPr>
          <p:nvPr/>
        </p:nvSpPr>
        <p:spPr bwMode="auto">
          <a:xfrm flipV="1">
            <a:off x="6096000" y="3716338"/>
            <a:ext cx="0" cy="1655762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4656139" y="4387850"/>
            <a:ext cx="20730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rdfs:subPropertyOf</a:t>
            </a:r>
            <a:endParaRPr lang="en-US" sz="1600">
              <a:solidFill>
                <a:schemeClr val="tx1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3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4" grpId="0"/>
      <p:bldP spid="105486" grpId="0" animBg="1"/>
      <p:bldP spid="1054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property semantics</a:t>
            </a: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dirty="0"/>
              <a:t>Type entailments from range and domain constraints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62109-19A7-2140-9989-2A416FBEBF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7525" name="AutoShape 5"/>
          <p:cNvSpPr>
            <a:spLocks noChangeArrowheads="1"/>
          </p:cNvSpPr>
          <p:nvPr/>
        </p:nvSpPr>
        <p:spPr bwMode="auto">
          <a:xfrm>
            <a:off x="3429001" y="5084763"/>
            <a:ext cx="1514475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John Smith</a:t>
            </a:r>
          </a:p>
        </p:txBody>
      </p:sp>
      <p:sp>
        <p:nvSpPr>
          <p:cNvPr id="107528" name="AutoShape 8"/>
          <p:cNvSpPr>
            <a:spLocks noChangeArrowheads="1"/>
          </p:cNvSpPr>
          <p:nvPr/>
        </p:nvSpPr>
        <p:spPr bwMode="auto">
          <a:xfrm>
            <a:off x="7248526" y="5084763"/>
            <a:ext cx="1514475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Example Inc.</a:t>
            </a:r>
          </a:p>
        </p:txBody>
      </p:sp>
      <p:cxnSp>
        <p:nvCxnSpPr>
          <p:cNvPr id="107530" name="AutoShape 10"/>
          <p:cNvCxnSpPr>
            <a:cxnSpLocks noChangeShapeType="1"/>
            <a:stCxn id="107525" idx="3"/>
            <a:endCxn id="107528" idx="1"/>
          </p:cNvCxnSpPr>
          <p:nvPr/>
        </p:nvCxnSpPr>
        <p:spPr bwMode="auto">
          <a:xfrm>
            <a:off x="4943475" y="5373688"/>
            <a:ext cx="23050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5393725" y="5417987"/>
            <a:ext cx="14045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 err="1">
                <a:ea typeface="Arial" charset="0"/>
                <a:cs typeface="Arial" charset="0"/>
              </a:rPr>
              <a:t>ex:worksFor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4730211" y="4275440"/>
            <a:ext cx="1391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 err="1">
                <a:ea typeface="Arial" charset="0"/>
                <a:cs typeface="Arial" charset="0"/>
              </a:rPr>
              <a:t>rdfs:domain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107534" name="AutoShape 14"/>
          <p:cNvSpPr>
            <a:spLocks noChangeArrowheads="1"/>
          </p:cNvSpPr>
          <p:nvPr/>
        </p:nvSpPr>
        <p:spPr bwMode="auto">
          <a:xfrm>
            <a:off x="3397250" y="3284538"/>
            <a:ext cx="1543050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ex:Employee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537" name="AutoShape 17"/>
          <p:cNvSpPr>
            <a:spLocks noChangeArrowheads="1"/>
          </p:cNvSpPr>
          <p:nvPr/>
        </p:nvSpPr>
        <p:spPr bwMode="auto">
          <a:xfrm>
            <a:off x="7250113" y="3284538"/>
            <a:ext cx="1498600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ex:Company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5896322" y="3654384"/>
            <a:ext cx="12089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 err="1">
                <a:ea typeface="Arial" charset="0"/>
                <a:cs typeface="Arial" charset="0"/>
              </a:rPr>
              <a:t>rdfs:range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107540" name="Text Box 20"/>
          <p:cNvSpPr txBox="1">
            <a:spLocks noChangeArrowheads="1"/>
          </p:cNvSpPr>
          <p:nvPr/>
        </p:nvSpPr>
        <p:spPr bwMode="auto">
          <a:xfrm>
            <a:off x="3119581" y="4267786"/>
            <a:ext cx="10326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 err="1">
                <a:ea typeface="Arial" charset="0"/>
                <a:cs typeface="Arial" charset="0"/>
              </a:rPr>
              <a:t>rdf:type</a:t>
            </a:r>
            <a:endParaRPr lang="en-US" sz="1600" b="1" dirty="0">
              <a:ea typeface="Arial" charset="0"/>
              <a:cs typeface="Arial" charset="0"/>
            </a:endParaRPr>
          </a:p>
        </p:txBody>
      </p:sp>
      <p:sp>
        <p:nvSpPr>
          <p:cNvPr id="107541" name="Line 21"/>
          <p:cNvSpPr>
            <a:spLocks noChangeShapeType="1"/>
          </p:cNvSpPr>
          <p:nvPr/>
        </p:nvSpPr>
        <p:spPr bwMode="auto">
          <a:xfrm flipH="1" flipV="1">
            <a:off x="4943476" y="3573464"/>
            <a:ext cx="1152525" cy="1800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42" name="Line 22"/>
          <p:cNvSpPr>
            <a:spLocks noChangeShapeType="1"/>
          </p:cNvSpPr>
          <p:nvPr/>
        </p:nvSpPr>
        <p:spPr bwMode="auto">
          <a:xfrm flipV="1">
            <a:off x="6096001" y="3573464"/>
            <a:ext cx="1152525" cy="1800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7543" name="AutoShape 23"/>
          <p:cNvCxnSpPr>
            <a:cxnSpLocks noChangeShapeType="1"/>
            <a:stCxn id="107525" idx="0"/>
            <a:endCxn id="107534" idx="2"/>
          </p:cNvCxnSpPr>
          <p:nvPr/>
        </p:nvCxnSpPr>
        <p:spPr bwMode="auto">
          <a:xfrm flipH="1" flipV="1">
            <a:off x="4168776" y="3860801"/>
            <a:ext cx="17463" cy="1223963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</p:cxnSp>
      <p:cxnSp>
        <p:nvCxnSpPr>
          <p:cNvPr id="107544" name="AutoShape 24"/>
          <p:cNvCxnSpPr>
            <a:cxnSpLocks noChangeShapeType="1"/>
            <a:stCxn id="107528" idx="0"/>
            <a:endCxn id="107537" idx="2"/>
          </p:cNvCxnSpPr>
          <p:nvPr/>
        </p:nvCxnSpPr>
        <p:spPr bwMode="auto">
          <a:xfrm flipH="1" flipV="1">
            <a:off x="7999413" y="3860801"/>
            <a:ext cx="6350" cy="1223963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</p:cxnSp>
      <p:sp>
        <p:nvSpPr>
          <p:cNvPr id="107545" name="Text Box 25"/>
          <p:cNvSpPr txBox="1">
            <a:spLocks noChangeArrowheads="1"/>
          </p:cNvSpPr>
          <p:nvPr/>
        </p:nvSpPr>
        <p:spPr bwMode="auto">
          <a:xfrm>
            <a:off x="8038844" y="4267786"/>
            <a:ext cx="10326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 err="1">
                <a:ea typeface="Arial" charset="0"/>
                <a:cs typeface="Arial" charset="0"/>
              </a:rPr>
              <a:t>rdf:type</a:t>
            </a:r>
            <a:endParaRPr lang="en-US" sz="1600" b="1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2" grpId="0"/>
      <p:bldP spid="107539" grpId="0"/>
      <p:bldP spid="107540" grpId="0"/>
      <p:bldP spid="107541" grpId="0" animBg="1"/>
      <p:bldP spid="107542" grpId="0" animBg="1"/>
      <p:bldP spid="1075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predefined classes</a:t>
            </a: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3888" y="1773238"/>
            <a:ext cx="3527426" cy="4464050"/>
          </a:xfrm>
        </p:spPr>
        <p:txBody>
          <a:bodyPr/>
          <a:lstStyle/>
          <a:p>
            <a:r>
              <a:rPr lang="en-GB" dirty="0" err="1"/>
              <a:t>rdfs:Class</a:t>
            </a:r>
            <a:endParaRPr lang="en-GB" dirty="0"/>
          </a:p>
          <a:p>
            <a:r>
              <a:rPr lang="en-GB" dirty="0" err="1"/>
              <a:t>rdf:Property</a:t>
            </a:r>
            <a:r>
              <a:rPr lang="en-GB" dirty="0"/>
              <a:t> </a:t>
            </a:r>
          </a:p>
          <a:p>
            <a:r>
              <a:rPr lang="en-GB" dirty="0" err="1"/>
              <a:t>rdfs:Resource</a:t>
            </a:r>
            <a:endParaRPr lang="en-GB" dirty="0"/>
          </a:p>
          <a:p>
            <a:r>
              <a:rPr lang="en-GB" dirty="0" err="1"/>
              <a:t>rdfs:Literal</a:t>
            </a:r>
            <a:endParaRPr lang="en-GB" dirty="0"/>
          </a:p>
          <a:p>
            <a:r>
              <a:rPr lang="en-GB" dirty="0" err="1"/>
              <a:t>rdfs:Datatype</a:t>
            </a:r>
            <a:endParaRPr lang="en-GB" dirty="0"/>
          </a:p>
          <a:p>
            <a:r>
              <a:rPr lang="en-GB" dirty="0" err="1"/>
              <a:t>rdf:XMLLiteral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8B025-199F-5041-B456-2C3FB402AF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758D36D-6E49-D847-B412-E607BF3A6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1060" y="2377027"/>
            <a:ext cx="1762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rdfs:subClassOf</a:t>
            </a:r>
            <a:endParaRPr lang="en-US" sz="1600">
              <a:solidFill>
                <a:schemeClr val="tx1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80EA9AF3-6326-F749-AC97-76014824B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7268" y="1789254"/>
            <a:ext cx="1689100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rdfs:Resource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1892D952-AC39-AC45-A003-65C224235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402" y="3217608"/>
            <a:ext cx="1368425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rdfs:Class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AutoShape 11">
            <a:extLst>
              <a:ext uri="{FF2B5EF4-FFF2-40B4-BE49-F238E27FC236}">
                <a16:creationId xmlns:a16="http://schemas.microsoft.com/office/drawing/2014/main" id="{7447093E-D3B8-9542-A223-C394E30A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612" y="3217608"/>
            <a:ext cx="1368425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rdfs:Literal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AutoShape 14">
            <a:extLst>
              <a:ext uri="{FF2B5EF4-FFF2-40B4-BE49-F238E27FC236}">
                <a16:creationId xmlns:a16="http://schemas.microsoft.com/office/drawing/2014/main" id="{D696925A-F179-8E40-A2EB-056F5D4C8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7" y="4657471"/>
            <a:ext cx="1601787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rdfs:Datatype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66D0581B-4043-6441-A556-113B088CC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01" y="4657471"/>
            <a:ext cx="1663700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rdf:XMLLiteral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AutoShape 20">
            <a:extLst>
              <a:ext uri="{FF2B5EF4-FFF2-40B4-BE49-F238E27FC236}">
                <a16:creationId xmlns:a16="http://schemas.microsoft.com/office/drawing/2014/main" id="{E53A598E-2AED-F44D-918A-140E83765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1101" y="3217608"/>
            <a:ext cx="1497012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rdf:Property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AutoShape 22">
            <a:extLst>
              <a:ext uri="{FF2B5EF4-FFF2-40B4-BE49-F238E27FC236}">
                <a16:creationId xmlns:a16="http://schemas.microsoft.com/office/drawing/2014/main" id="{DC92FF59-11AF-7F4A-A2F5-A98A66F29D27}"/>
              </a:ext>
            </a:extLst>
          </p:cNvPr>
          <p:cNvCxnSpPr>
            <a:cxnSpLocks noChangeShapeType="1"/>
            <a:stCxn id="9" idx="0"/>
            <a:endCxn id="7" idx="2"/>
          </p:cNvCxnSpPr>
          <p:nvPr/>
        </p:nvCxnSpPr>
        <p:spPr bwMode="auto">
          <a:xfrm flipV="1">
            <a:off x="5281613" y="3793870"/>
            <a:ext cx="0" cy="863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" name="AutoShape 23">
            <a:extLst>
              <a:ext uri="{FF2B5EF4-FFF2-40B4-BE49-F238E27FC236}">
                <a16:creationId xmlns:a16="http://schemas.microsoft.com/office/drawing/2014/main" id="{A2D998BC-6076-164E-AFAB-442C74224427}"/>
              </a:ext>
            </a:extLst>
          </p:cNvPr>
          <p:cNvCxnSpPr>
            <a:cxnSpLocks noChangeShapeType="1"/>
            <a:stCxn id="8" idx="0"/>
            <a:endCxn id="6" idx="2"/>
          </p:cNvCxnSpPr>
          <p:nvPr/>
        </p:nvCxnSpPr>
        <p:spPr bwMode="auto">
          <a:xfrm flipH="1" flipV="1">
            <a:off x="7901818" y="2365517"/>
            <a:ext cx="11007" cy="85209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" name="AutoShape 24">
            <a:extLst>
              <a:ext uri="{FF2B5EF4-FFF2-40B4-BE49-F238E27FC236}">
                <a16:creationId xmlns:a16="http://schemas.microsoft.com/office/drawing/2014/main" id="{970B509D-9B89-124F-B852-27AB6041C54B}"/>
              </a:ext>
            </a:extLst>
          </p:cNvPr>
          <p:cNvCxnSpPr>
            <a:cxnSpLocks noChangeShapeType="1"/>
            <a:stCxn id="11" idx="0"/>
            <a:endCxn id="6" idx="2"/>
          </p:cNvCxnSpPr>
          <p:nvPr/>
        </p:nvCxnSpPr>
        <p:spPr bwMode="auto">
          <a:xfrm flipH="1" flipV="1">
            <a:off x="7901818" y="2365517"/>
            <a:ext cx="2917789" cy="85209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" name="AutoShape 25">
            <a:extLst>
              <a:ext uri="{FF2B5EF4-FFF2-40B4-BE49-F238E27FC236}">
                <a16:creationId xmlns:a16="http://schemas.microsoft.com/office/drawing/2014/main" id="{BD2E73F9-4975-F84F-AC6A-279A6C702783}"/>
              </a:ext>
            </a:extLst>
          </p:cNvPr>
          <p:cNvCxnSpPr>
            <a:cxnSpLocks noChangeShapeType="1"/>
            <a:stCxn id="7" idx="0"/>
            <a:endCxn id="6" idx="2"/>
          </p:cNvCxnSpPr>
          <p:nvPr/>
        </p:nvCxnSpPr>
        <p:spPr bwMode="auto">
          <a:xfrm flipV="1">
            <a:off x="5281615" y="2365517"/>
            <a:ext cx="2620203" cy="85209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" name="Text Box 26">
            <a:extLst>
              <a:ext uri="{FF2B5EF4-FFF2-40B4-BE49-F238E27FC236}">
                <a16:creationId xmlns:a16="http://schemas.microsoft.com/office/drawing/2014/main" id="{2D49267C-13FE-4F45-A837-544D02210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731" y="2377027"/>
            <a:ext cx="1762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 err="1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rdfs:subClassOf</a:t>
            </a:r>
            <a:endParaRPr lang="en-US" sz="1600" dirty="0">
              <a:solidFill>
                <a:schemeClr val="tx1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F4661950-E1A6-1749-A068-94E1A16D8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924" y="4031996"/>
            <a:ext cx="1762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 err="1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rdfs:subClassOf</a:t>
            </a:r>
            <a:endParaRPr lang="en-US" sz="1600" dirty="0">
              <a:solidFill>
                <a:schemeClr val="tx1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id="{3ABD219B-FF9B-C743-8E73-B3C9F9EF9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777" y="2867544"/>
            <a:ext cx="1762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 err="1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rdfs:subClassOf</a:t>
            </a:r>
            <a:endParaRPr lang="en-US" sz="1600" dirty="0">
              <a:solidFill>
                <a:schemeClr val="tx1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  <p:cxnSp>
        <p:nvCxnSpPr>
          <p:cNvPr id="19" name="AutoShape 29">
            <a:extLst>
              <a:ext uri="{FF2B5EF4-FFF2-40B4-BE49-F238E27FC236}">
                <a16:creationId xmlns:a16="http://schemas.microsoft.com/office/drawing/2014/main" id="{A4D99BF9-EB68-C146-B4D6-2443002E7D9F}"/>
              </a:ext>
            </a:extLst>
          </p:cNvPr>
          <p:cNvCxnSpPr>
            <a:cxnSpLocks noChangeShapeType="1"/>
            <a:stCxn id="10" idx="0"/>
            <a:endCxn id="8" idx="2"/>
          </p:cNvCxnSpPr>
          <p:nvPr/>
        </p:nvCxnSpPr>
        <p:spPr bwMode="auto">
          <a:xfrm flipH="1" flipV="1">
            <a:off x="7912825" y="3793870"/>
            <a:ext cx="1643926" cy="86360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20" name="Group 30">
            <a:extLst>
              <a:ext uri="{FF2B5EF4-FFF2-40B4-BE49-F238E27FC236}">
                <a16:creationId xmlns:a16="http://schemas.microsoft.com/office/drawing/2014/main" id="{BF5D42F0-C121-8A4E-B8E3-1EB0A84DFA2C}"/>
              </a:ext>
            </a:extLst>
          </p:cNvPr>
          <p:cNvGrpSpPr>
            <a:grpSpLocks/>
          </p:cNvGrpSpPr>
          <p:nvPr/>
        </p:nvGrpSpPr>
        <p:grpSpPr bwMode="auto">
          <a:xfrm>
            <a:off x="6397627" y="4586033"/>
            <a:ext cx="2160587" cy="1223962"/>
            <a:chOff x="1882" y="2886"/>
            <a:chExt cx="1361" cy="771"/>
          </a:xfrm>
        </p:grpSpPr>
        <p:sp>
          <p:nvSpPr>
            <p:cNvPr id="21" name="AutoShape 32">
              <a:extLst>
                <a:ext uri="{FF2B5EF4-FFF2-40B4-BE49-F238E27FC236}">
                  <a16:creationId xmlns:a16="http://schemas.microsoft.com/office/drawing/2014/main" id="{6087DAF9-9319-1644-81B7-9BDBD0C40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2976"/>
              <a:ext cx="862" cy="3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xsd:String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AutoShape 35">
              <a:extLst>
                <a:ext uri="{FF2B5EF4-FFF2-40B4-BE49-F238E27FC236}">
                  <a16:creationId xmlns:a16="http://schemas.microsoft.com/office/drawing/2014/main" id="{451627D3-29E4-F44E-A8A8-C8007AF3E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3203"/>
              <a:ext cx="862" cy="3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xsd:integer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37">
              <a:extLst>
                <a:ext uri="{FF2B5EF4-FFF2-40B4-BE49-F238E27FC236}">
                  <a16:creationId xmlns:a16="http://schemas.microsoft.com/office/drawing/2014/main" id="{738FDC75-E8BB-1548-8BCA-5CCD4D7CD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886"/>
              <a:ext cx="1361" cy="771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24" name="AutoShape 38">
            <a:extLst>
              <a:ext uri="{FF2B5EF4-FFF2-40B4-BE49-F238E27FC236}">
                <a16:creationId xmlns:a16="http://schemas.microsoft.com/office/drawing/2014/main" id="{70D0E7E2-0A35-B64B-87E0-B136512A760E}"/>
              </a:ext>
            </a:extLst>
          </p:cNvPr>
          <p:cNvCxnSpPr>
            <a:cxnSpLocks noChangeShapeType="1"/>
            <a:stCxn id="23" idx="0"/>
            <a:endCxn id="8" idx="2"/>
          </p:cNvCxnSpPr>
          <p:nvPr/>
        </p:nvCxnSpPr>
        <p:spPr bwMode="auto">
          <a:xfrm flipV="1">
            <a:off x="7477921" y="3793870"/>
            <a:ext cx="434904" cy="792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5" name="Text Box 39">
            <a:extLst>
              <a:ext uri="{FF2B5EF4-FFF2-40B4-BE49-F238E27FC236}">
                <a16:creationId xmlns:a16="http://schemas.microsoft.com/office/drawing/2014/main" id="{45F6B9EC-C145-0542-81A2-05EF47CFA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2851" y="4031996"/>
            <a:ext cx="1762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rdfs:subClassOf</a:t>
            </a:r>
            <a:endParaRPr lang="en-US" sz="1600">
              <a:solidFill>
                <a:schemeClr val="tx1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26" name="Text Box 40">
            <a:extLst>
              <a:ext uri="{FF2B5EF4-FFF2-40B4-BE49-F238E27FC236}">
                <a16:creationId xmlns:a16="http://schemas.microsoft.com/office/drawing/2014/main" id="{2A6802E9-BA1F-B548-9456-5EEEA4BC5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168" y="4031996"/>
            <a:ext cx="1762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 err="1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rdfs:subClassOf</a:t>
            </a:r>
            <a:endParaRPr lang="en-US" sz="1600" dirty="0">
              <a:solidFill>
                <a:schemeClr val="tx1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  <p:cxnSp>
        <p:nvCxnSpPr>
          <p:cNvPr id="27" name="AutoShape 41">
            <a:extLst>
              <a:ext uri="{FF2B5EF4-FFF2-40B4-BE49-F238E27FC236}">
                <a16:creationId xmlns:a16="http://schemas.microsoft.com/office/drawing/2014/main" id="{91F4ED17-7C79-3945-8E0D-C417B7F064CB}"/>
              </a:ext>
            </a:extLst>
          </p:cNvPr>
          <p:cNvCxnSpPr>
            <a:cxnSpLocks noChangeShapeType="1"/>
            <a:stCxn id="23" idx="2"/>
            <a:endCxn id="9" idx="2"/>
          </p:cNvCxnSpPr>
          <p:nvPr/>
        </p:nvCxnSpPr>
        <p:spPr bwMode="auto">
          <a:xfrm rot="16200000" flipV="1">
            <a:off x="6092032" y="4423314"/>
            <a:ext cx="576262" cy="2197100"/>
          </a:xfrm>
          <a:prstGeom prst="curvedConnector3">
            <a:avLst>
              <a:gd name="adj1" fmla="val -39671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" name="Text Box 42">
            <a:extLst>
              <a:ext uri="{FF2B5EF4-FFF2-40B4-BE49-F238E27FC236}">
                <a16:creationId xmlns:a16="http://schemas.microsoft.com/office/drawing/2014/main" id="{E545E8F4-D5DD-5C43-8D16-4928DB5DC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832" y="5976683"/>
            <a:ext cx="966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rdf:type</a:t>
            </a:r>
            <a:endParaRPr lang="en-US" sz="1600">
              <a:solidFill>
                <a:schemeClr val="tx1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26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ancillary features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</a:rPr>
              <a:t>rdfs:label</a:t>
            </a:r>
            <a:r>
              <a:rPr lang="en-GB" sz="1800" dirty="0">
                <a:latin typeface="Lucida Console" panose="020B0609040504020204" pitchFamily="49" charset="0"/>
              </a:rPr>
              <a:t> </a:t>
            </a:r>
            <a:r>
              <a:rPr lang="en-GB" dirty="0"/>
              <a:t>is used to give a human-readable name for a resource</a:t>
            </a:r>
          </a:p>
          <a:p>
            <a:pPr marL="0" indent="0">
              <a:buNone/>
            </a:pPr>
            <a:r>
              <a:rPr lang="en-GB" sz="1800" dirty="0">
                <a:latin typeface="Lucida Console" panose="020B0609040504020204" pitchFamily="49" charset="0"/>
              </a:rPr>
              <a:t>&lt;#person-01269&gt; </a:t>
            </a:r>
            <a:r>
              <a:rPr lang="en-GB" sz="1800" dirty="0" err="1">
                <a:latin typeface="Lucida Console" panose="020B0609040504020204" pitchFamily="49" charset="0"/>
              </a:rPr>
              <a:t>rdfs:label</a:t>
            </a:r>
            <a:r>
              <a:rPr lang="en-GB" sz="1800" dirty="0">
                <a:latin typeface="Lucida Console" panose="020B0609040504020204" pitchFamily="49" charset="0"/>
              </a:rPr>
              <a:t> “John Smith” .</a:t>
            </a:r>
            <a:endParaRPr lang="en-US" sz="1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</a:rPr>
              <a:t>rdfs:comment</a:t>
            </a:r>
            <a:r>
              <a:rPr lang="en-GB" sz="1800" dirty="0">
                <a:latin typeface="Lucida Console" panose="020B0609040504020204" pitchFamily="49" charset="0"/>
              </a:rPr>
              <a:t> </a:t>
            </a:r>
            <a:r>
              <a:rPr lang="en-GB" dirty="0"/>
              <a:t>is used to give a human-readable description for a resource</a:t>
            </a:r>
          </a:p>
          <a:p>
            <a:pPr marL="0" indent="0">
              <a:buNone/>
            </a:pPr>
            <a:r>
              <a:rPr lang="en-GB" sz="1800" dirty="0">
                <a:latin typeface="Lucida Console" panose="020B0609040504020204" pitchFamily="49" charset="0"/>
              </a:rPr>
              <a:t>&lt;#Employee&gt; </a:t>
            </a:r>
            <a:r>
              <a:rPr lang="en-GB" sz="1800" dirty="0" err="1">
                <a:latin typeface="Lucida Console" panose="020B0609040504020204" pitchFamily="49" charset="0"/>
              </a:rPr>
              <a:t>rdfs:comment</a:t>
            </a:r>
            <a:r>
              <a:rPr lang="en-GB" sz="1800" dirty="0">
                <a:latin typeface="Lucida Console" panose="020B0609040504020204" pitchFamily="49" charset="0"/>
              </a:rPr>
              <a:t> “A person who works.” .</a:t>
            </a:r>
          </a:p>
          <a:p>
            <a:pPr marL="0" indent="0">
              <a:buNone/>
            </a:pPr>
            <a:endParaRPr lang="en-GB" sz="1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</a:rPr>
              <a:t>rdfs:seeAlso</a:t>
            </a:r>
            <a:r>
              <a:rPr lang="en-GB" sz="1800" dirty="0">
                <a:latin typeface="Lucida Console" panose="020B0609040504020204" pitchFamily="49" charset="0"/>
              </a:rPr>
              <a:t> </a:t>
            </a:r>
            <a:r>
              <a:rPr lang="en-GB" dirty="0"/>
              <a:t>is used to indicate a resource which can be retrieved to give more information about something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</a:rPr>
              <a:t>rdfs:isDefinedBy</a:t>
            </a:r>
            <a:r>
              <a:rPr lang="en-GB" sz="1800" dirty="0">
                <a:latin typeface="Lucida Console" panose="020B0609040504020204" pitchFamily="49" charset="0"/>
              </a:rPr>
              <a:t> </a:t>
            </a:r>
            <a:r>
              <a:rPr lang="en-GB" dirty="0"/>
              <a:t>indicates a resource which is responsible for the definition of something (a </a:t>
            </a:r>
            <a:r>
              <a:rPr lang="en-GB" dirty="0" err="1"/>
              <a:t>subproperty</a:t>
            </a:r>
            <a:r>
              <a:rPr lang="en-GB" dirty="0"/>
              <a:t> of </a:t>
            </a:r>
            <a:r>
              <a:rPr lang="en-GB" sz="1800" dirty="0" err="1">
                <a:latin typeface="Lucida Console" panose="020B0609040504020204" pitchFamily="49" charset="0"/>
              </a:rPr>
              <a:t>rdfs:seeAlso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800" dirty="0">
              <a:latin typeface="Lucida Console" panose="020B0609040504020204" pitchFamily="49" charset="0"/>
            </a:endParaRP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91968C-DD09-5C43-B94F-8B29AF3F09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25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B7B62-21EB-8D4F-B8FB-F97E826C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Logics</a:t>
            </a:r>
          </a:p>
        </p:txBody>
      </p:sp>
    </p:spTree>
    <p:extLst>
      <p:ext uri="{BB962C8B-B14F-4D97-AF65-F5344CB8AC3E}">
        <p14:creationId xmlns:p14="http://schemas.microsoft.com/office/powerpoint/2010/main" val="3525000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Description Logics?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97B88-0DC2-0A45-8591-98633712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RDF Schema isn’t sufficient for all tasks</a:t>
            </a:r>
          </a:p>
          <a:p>
            <a:pPr lvl="1"/>
            <a:r>
              <a:rPr lang="en-US" dirty="0"/>
              <a:t>There are things you can’t express</a:t>
            </a:r>
          </a:p>
          <a:p>
            <a:pPr lvl="1"/>
            <a:r>
              <a:rPr lang="en-US" dirty="0"/>
              <a:t>There are things you can’t infer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D1ACB7-4AF7-472F-F9BC-990E87956A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RDF Schema and Description Logics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COMP6256 Knowledge Graphs for AI Systems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Dr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34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Logics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5A4DE-2C5B-204D-A2EB-6C886AD9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/>
              <a:t>family</a:t>
            </a:r>
            <a:r>
              <a:rPr lang="en-US" dirty="0"/>
              <a:t> of knowledge representation formalisms</a:t>
            </a:r>
          </a:p>
          <a:p>
            <a:pPr lvl="1"/>
            <a:r>
              <a:rPr lang="en-US" dirty="0"/>
              <a:t>A subset of first order predicate logic (FOPL)</a:t>
            </a:r>
          </a:p>
          <a:p>
            <a:pPr lvl="1"/>
            <a:r>
              <a:rPr lang="en-US" dirty="0"/>
              <a:t>Decidable – trade-off of expressivity against algorithmic complexity</a:t>
            </a:r>
          </a:p>
          <a:p>
            <a:pPr lvl="1"/>
            <a:r>
              <a:rPr lang="en-US" dirty="0"/>
              <a:t>Well understood – derived from work in the mid-80s to early 90s</a:t>
            </a:r>
          </a:p>
          <a:p>
            <a:pPr lvl="1"/>
            <a:r>
              <a:rPr lang="en-US" dirty="0"/>
              <a:t>Model-theoretic formal semantics </a:t>
            </a:r>
          </a:p>
          <a:p>
            <a:pPr lvl="1"/>
            <a:r>
              <a:rPr lang="en-US" dirty="0"/>
              <a:t>Simpler syntax than FOPL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Used as the foundation for the web ontology language OWL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module assumes that you're familiar with FOPL.</a:t>
            </a:r>
          </a:p>
          <a:p>
            <a:pPr marL="0" indent="0">
              <a:buNone/>
            </a:pPr>
            <a:r>
              <a:rPr lang="en-US" dirty="0"/>
              <a:t>If you need a refresher, the following resource is available:</a:t>
            </a:r>
          </a:p>
          <a:p>
            <a:pPr lvl="1"/>
            <a:r>
              <a:rPr lang="en-US" dirty="0" err="1"/>
              <a:t>Johnsonbaugh</a:t>
            </a:r>
            <a:r>
              <a:rPr lang="en-US" dirty="0"/>
              <a:t>, R. (2014) Discrete Mathematics, 7</a:t>
            </a:r>
            <a:r>
              <a:rPr lang="en-US" baseline="30000" dirty="0"/>
              <a:t>th</a:t>
            </a:r>
            <a:r>
              <a:rPr lang="en-US" dirty="0"/>
              <a:t> ed. Chapter 1. (</a:t>
            </a:r>
            <a:r>
              <a:rPr lang="en-US" dirty="0" err="1"/>
              <a:t>ebook</a:t>
            </a:r>
            <a:r>
              <a:rPr lang="en-US" dirty="0"/>
              <a:t> via library)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88B0F-2877-3505-8134-4811AA7E20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06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Description Logics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5A72F0-F0EB-4741-A8C6-93E90272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730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Description logics restrict the predicate types that can be used</a:t>
                </a:r>
              </a:p>
              <a:p>
                <a:pPr lvl="1"/>
                <a:r>
                  <a:rPr lang="en-GB" dirty="0"/>
                  <a:t>Unary predicates denote concept membership</a:t>
                </a:r>
              </a:p>
              <a:p>
                <a:pPr lvl="1"/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𝑃𝑒𝑟𝑠𝑜𝑛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lvl="1"/>
                <a:endParaRPr lang="en-GB" dirty="0"/>
              </a:p>
              <a:p>
                <a:pPr lvl="1"/>
                <a:r>
                  <a:rPr lang="en-GB" dirty="0"/>
                  <a:t>Binary predicates denote roles between instances</a:t>
                </a:r>
              </a:p>
              <a:p>
                <a:pPr lvl="1"/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h𝑎𝑠𝐶h𝑖𝑙𝑑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Note on terminology: the DL literature uses slightly different terms to those in RDFS</a:t>
                </a:r>
              </a:p>
              <a:p>
                <a:pPr lvl="1"/>
                <a:r>
                  <a:rPr lang="en-GB" dirty="0"/>
                  <a:t>Class and concept are interchangeable terms</a:t>
                </a:r>
              </a:p>
              <a:p>
                <a:pPr lvl="1"/>
                <a:r>
                  <a:rPr lang="en-GB" dirty="0"/>
                  <a:t>Role, relation and property are interchangeable terms</a:t>
                </a:r>
              </a:p>
            </p:txBody>
          </p:sp>
        </mc:Choice>
        <mc:Fallback xmlns="">
          <p:sp>
            <p:nvSpPr>
              <p:cNvPr id="737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C16F9-3255-49A3-8CBC-130CDDF7BC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1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ontologies with Description Logics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5A5690-19DF-FA4C-9AD5-7155FB57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7577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Describe classes (concepts) in terms of their necessary and sufficient conditions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Consider an attribute A of a class C:</a:t>
            </a:r>
          </a:p>
          <a:p>
            <a:r>
              <a:rPr lang="en-GB" dirty="0"/>
              <a:t>Attribute A is a necessary condition for membership of C</a:t>
            </a:r>
          </a:p>
          <a:p>
            <a:pPr lvl="1"/>
            <a:r>
              <a:rPr lang="en-GB" dirty="0"/>
              <a:t>If an object is an instance of C, then it has A</a:t>
            </a:r>
          </a:p>
          <a:p>
            <a:r>
              <a:rPr lang="en-GB" dirty="0"/>
              <a:t>Attribute A is a sufficient condition for membership of C</a:t>
            </a:r>
          </a:p>
          <a:p>
            <a:pPr lvl="1"/>
            <a:r>
              <a:rPr lang="en-US" dirty="0"/>
              <a:t>If an object has A, then it is an instance of 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3221B-30B9-E823-B55C-E834CC2B3F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29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Description Logic Reasoning Tasks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F48FB5-2603-3D41-9898-3B6BCC42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7782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Satisfaction</a:t>
            </a:r>
          </a:p>
          <a:p>
            <a:pPr lvl="1"/>
            <a:r>
              <a:rPr lang="en-GB" dirty="0"/>
              <a:t>“Can this class have any instances?"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Subsumption</a:t>
            </a:r>
            <a:endParaRPr lang="en-GB" dirty="0"/>
          </a:p>
          <a:p>
            <a:pPr lvl="1"/>
            <a:r>
              <a:rPr lang="en-GB" dirty="0"/>
              <a:t>"Is every instance of class C necessarily an instance of class D?"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Classification</a:t>
            </a:r>
          </a:p>
          <a:p>
            <a:pPr lvl="1"/>
            <a:r>
              <a:rPr lang="en-GB" dirty="0"/>
              <a:t>"What classes is this object an instance of?"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C80717-327E-C910-E3AE-A17B7BEC87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93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Concepts as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DC9419-F9C0-C044-B757-C6FCF9B3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ECCC38-1EA3-DD7B-2424-883606A53E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0BE11E-AC94-2D27-0B23-DAFD50FC50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877" name="Oval 6"/>
          <p:cNvSpPr>
            <a:spLocks noChangeArrowheads="1"/>
          </p:cNvSpPr>
          <p:nvPr/>
        </p:nvSpPr>
        <p:spPr bwMode="auto">
          <a:xfrm>
            <a:off x="5063675" y="3123511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78" name="Oval 7"/>
          <p:cNvSpPr>
            <a:spLocks noChangeArrowheads="1"/>
          </p:cNvSpPr>
          <p:nvPr/>
        </p:nvSpPr>
        <p:spPr bwMode="auto">
          <a:xfrm>
            <a:off x="5063675" y="416118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79" name="Oval 8"/>
          <p:cNvSpPr>
            <a:spLocks noChangeArrowheads="1"/>
          </p:cNvSpPr>
          <p:nvPr/>
        </p:nvSpPr>
        <p:spPr bwMode="auto">
          <a:xfrm>
            <a:off x="7225632" y="3123511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0" name="Oval 9"/>
          <p:cNvSpPr>
            <a:spLocks noChangeArrowheads="1"/>
          </p:cNvSpPr>
          <p:nvPr/>
        </p:nvSpPr>
        <p:spPr bwMode="auto">
          <a:xfrm>
            <a:off x="7225631" y="5132186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1" name="Oval 10"/>
          <p:cNvSpPr>
            <a:spLocks noChangeArrowheads="1"/>
          </p:cNvSpPr>
          <p:nvPr/>
        </p:nvSpPr>
        <p:spPr bwMode="auto">
          <a:xfrm>
            <a:off x="6168640" y="3662468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6" name="Text Box 15"/>
          <p:cNvSpPr txBox="1">
            <a:spLocks noChangeArrowheads="1"/>
          </p:cNvSpPr>
          <p:nvPr/>
        </p:nvSpPr>
        <p:spPr bwMode="auto">
          <a:xfrm>
            <a:off x="5199312" y="4145492"/>
            <a:ext cx="1891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w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79887" name="Oval 16"/>
          <p:cNvSpPr>
            <a:spLocks noChangeArrowheads="1"/>
          </p:cNvSpPr>
          <p:nvPr/>
        </p:nvSpPr>
        <p:spPr bwMode="auto">
          <a:xfrm>
            <a:off x="4534138" y="2627501"/>
            <a:ext cx="216000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8" name="Oval 17"/>
          <p:cNvSpPr>
            <a:spLocks noChangeArrowheads="1"/>
          </p:cNvSpPr>
          <p:nvPr/>
        </p:nvSpPr>
        <p:spPr bwMode="auto">
          <a:xfrm>
            <a:off x="5664646" y="2642449"/>
            <a:ext cx="216000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9" name="Text Box 18"/>
          <p:cNvSpPr txBox="1">
            <a:spLocks noChangeArrowheads="1"/>
          </p:cNvSpPr>
          <p:nvPr/>
        </p:nvSpPr>
        <p:spPr bwMode="auto">
          <a:xfrm>
            <a:off x="6694138" y="2458665"/>
            <a:ext cx="16831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B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99B735-3900-9A43-9D06-B23F6E0FB8D6}"/>
              </a:ext>
            </a:extLst>
          </p:cNvPr>
          <p:cNvSpPr/>
          <p:nvPr/>
        </p:nvSpPr>
        <p:spPr bwMode="auto">
          <a:xfrm>
            <a:off x="4295801" y="1847162"/>
            <a:ext cx="3817117" cy="3817038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BE29DD73-F252-FF4E-977E-71570CB73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001" y="3144331"/>
            <a:ext cx="1266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v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58FFEBDE-61F6-E540-B098-72D9DB687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824" y="3658515"/>
            <a:ext cx="1298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x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id="{7E7AD13C-BF4B-2240-9B91-FBF83201D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8208" y="3143456"/>
            <a:ext cx="1266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y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32" name="Text Box 15">
            <a:extLst>
              <a:ext uri="{FF2B5EF4-FFF2-40B4-BE49-F238E27FC236}">
                <a16:creationId xmlns:a16="http://schemas.microsoft.com/office/drawing/2014/main" id="{6CABF92D-CC7A-0544-9804-47F5763C4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8208" y="5143930"/>
            <a:ext cx="1138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z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5497502" y="2458665"/>
            <a:ext cx="17152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A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8ECE5907-573D-9840-88B1-DA8ED26F62BE}"/>
              </a:ext>
            </a:extLst>
          </p:cNvPr>
          <p:cNvCxnSpPr>
            <a:cxnSpLocks/>
            <a:stCxn id="79877" idx="2"/>
            <a:endCxn id="79878" idx="2"/>
          </p:cNvCxnSpPr>
          <p:nvPr/>
        </p:nvCxnSpPr>
        <p:spPr bwMode="auto">
          <a:xfrm rot="10800000" flipV="1">
            <a:off x="5063674" y="3160023"/>
            <a:ext cx="12700" cy="1037673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1704D7AC-4066-DF40-B104-23F10F560828}"/>
              </a:ext>
            </a:extLst>
          </p:cNvPr>
          <p:cNvCxnSpPr>
            <a:cxnSpLocks/>
            <a:stCxn id="79877" idx="0"/>
            <a:endCxn id="79881" idx="0"/>
          </p:cNvCxnSpPr>
          <p:nvPr/>
        </p:nvCxnSpPr>
        <p:spPr bwMode="auto">
          <a:xfrm rot="16200000" flipH="1">
            <a:off x="5382397" y="2840507"/>
            <a:ext cx="538957" cy="1104965"/>
          </a:xfrm>
          <a:prstGeom prst="curvedConnector3">
            <a:avLst>
              <a:gd name="adj1" fmla="val -42415"/>
            </a:avLst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938418A8-44F3-1644-B621-D5248583708F}"/>
              </a:ext>
            </a:extLst>
          </p:cNvPr>
          <p:cNvCxnSpPr>
            <a:cxnSpLocks/>
            <a:stCxn id="79879" idx="4"/>
            <a:endCxn id="79881" idx="6"/>
          </p:cNvCxnSpPr>
          <p:nvPr/>
        </p:nvCxnSpPr>
        <p:spPr bwMode="auto">
          <a:xfrm rot="5400000">
            <a:off x="6499492" y="2937120"/>
            <a:ext cx="502445" cy="1021274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11275BCF-D80C-CE42-B182-136C0E0C386C}"/>
              </a:ext>
            </a:extLst>
          </p:cNvPr>
          <p:cNvCxnSpPr>
            <a:cxnSpLocks/>
            <a:stCxn id="79881" idx="4"/>
            <a:endCxn id="79880" idx="2"/>
          </p:cNvCxnSpPr>
          <p:nvPr/>
        </p:nvCxnSpPr>
        <p:spPr bwMode="auto">
          <a:xfrm rot="16200000" flipH="1">
            <a:off x="5998391" y="3941459"/>
            <a:ext cx="1433206" cy="1021273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0333402-F41B-304C-8A62-AFC3068F0107}"/>
              </a:ext>
            </a:extLst>
          </p:cNvPr>
          <p:cNvCxnSpPr/>
          <p:nvPr/>
        </p:nvCxnSpPr>
        <p:spPr bwMode="auto">
          <a:xfrm>
            <a:off x="4295800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674779D-9AB6-9A4A-8225-6703E4799129}"/>
              </a:ext>
            </a:extLst>
          </p:cNvPr>
          <p:cNvSpPr txBox="1"/>
          <p:nvPr/>
        </p:nvSpPr>
        <p:spPr>
          <a:xfrm>
            <a:off x="4943872" y="5761593"/>
            <a:ext cx="33054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296169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</a:t>
            </a:r>
          </a:p>
        </p:txBody>
      </p:sp>
    </p:spTree>
    <p:extLst>
      <p:ext uri="{BB962C8B-B14F-4D97-AF65-F5344CB8AC3E}">
        <p14:creationId xmlns:p14="http://schemas.microsoft.com/office/powerpoint/2010/main" val="2349680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DFE8-16A8-1A4F-BB42-6D721B34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Expressions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7B918A-B428-D848-A1B9-1ACD1A0C1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9814D-0E39-9C4E-8792-25FF623ECC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Description logic expressions consist of:</a:t>
            </a:r>
          </a:p>
          <a:p>
            <a:r>
              <a:rPr lang="en-GB" dirty="0"/>
              <a:t>Concept and role descriptions:</a:t>
            </a:r>
          </a:p>
          <a:p>
            <a:pPr lvl="1"/>
            <a:r>
              <a:rPr lang="en-GB" dirty="0"/>
              <a:t>Atomic concepts: Person</a:t>
            </a:r>
          </a:p>
          <a:p>
            <a:pPr lvl="1"/>
            <a:r>
              <a:rPr lang="en-GB" dirty="0"/>
              <a:t>Atomic roles: </a:t>
            </a:r>
            <a:r>
              <a:rPr lang="en-GB" dirty="0" err="1"/>
              <a:t>hasChild</a:t>
            </a:r>
            <a:endParaRPr lang="en-GB" dirty="0"/>
          </a:p>
          <a:p>
            <a:pPr lvl="1"/>
            <a:r>
              <a:rPr lang="en-GB" dirty="0"/>
              <a:t>Complex concepts: “person with two living parents”</a:t>
            </a:r>
          </a:p>
          <a:p>
            <a:pPr lvl="1"/>
            <a:r>
              <a:rPr lang="en-GB" dirty="0"/>
              <a:t>Complex roles: “has parent’s brother” (i.e. "has uncle")</a:t>
            </a:r>
          </a:p>
          <a:p>
            <a:r>
              <a:rPr lang="en-GB" dirty="0"/>
              <a:t>Axioms that make statements about how concepts or roles are related to each other:</a:t>
            </a:r>
          </a:p>
          <a:p>
            <a:pPr lvl="1"/>
            <a:r>
              <a:rPr lang="en-GB" dirty="0"/>
              <a:t>“Every person with two living parents is thankful”</a:t>
            </a:r>
          </a:p>
          <a:p>
            <a:pPr lvl="1"/>
            <a:r>
              <a:rPr lang="en-GB" dirty="0"/>
              <a:t>“</a:t>
            </a:r>
            <a:r>
              <a:rPr lang="en-GB" dirty="0" err="1"/>
              <a:t>hasUncle</a:t>
            </a:r>
            <a:r>
              <a:rPr lang="en-GB" dirty="0"/>
              <a:t> is equivalent to has parent’s brother”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01EC7B-4E38-EFD9-5D9F-C1509D9737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40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 Constructors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17BBB8-DB06-AD44-9C12-9D423479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27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8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Used to construct complex concepts:</a:t>
                </a:r>
              </a:p>
              <a:p>
                <a:pPr lvl="1"/>
                <a:r>
                  <a:rPr lang="en-GB" dirty="0"/>
                  <a:t>Boolean concept constructors	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>
                        <a:latin typeface="Cambria Math" panose="02040503050406030204" pitchFamily="18" charset="0"/>
                      </a:rPr>
                      <m:t>⊔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>
                        <a:latin typeface="Cambria Math" panose="02040503050406030204" pitchFamily="18" charset="0"/>
                      </a:rPr>
                      <m:t>⊓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Restrictions on role successors	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GB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Number/cardinality restrictions	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mtClean="0">
                        <a:latin typeface="Cambria Math" panose="02040503050406030204" pitchFamily="18" charset="0"/>
                      </a:rPr>
                      <m:t>   ≥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GB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𝑛𝑅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Nominals (singleton concepts)	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Universal concept, top		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Contradiction, bottom	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08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E4357-24E4-FF81-0CAF-EA564D5004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2632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Constructors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DEFB3C-095C-8143-AD79-47028609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28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6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Used to construct complex roles:</a:t>
                </a:r>
              </a:p>
              <a:p>
                <a:pPr lvl="1"/>
                <a:r>
                  <a:rPr lang="en-GB" dirty="0"/>
                  <a:t>Concrete domains (datatypes)</a:t>
                </a:r>
              </a:p>
              <a:p>
                <a:pPr lvl="1"/>
                <a:r>
                  <a:rPr lang="en-GB" dirty="0"/>
                  <a:t>Inverse roles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Role composition			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Transitive roles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29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88C68-92D2-4A38-3A82-0B9982E4CF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46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OWL and Description Logics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7CD946-B1E5-D54A-9844-E91AF2B0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29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994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Not every description logic supports all constructors </a:t>
                </a:r>
              </a:p>
              <a:p>
                <a:r>
                  <a:rPr lang="en-US" dirty="0"/>
                  <a:t>More constructors = more expressive = higher complexity</a:t>
                </a:r>
              </a:p>
              <a:p>
                <a:r>
                  <a:rPr lang="en-US" dirty="0"/>
                  <a:t>For example, OWL DL is equivalent to the logic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𝒮ℋ𝒪ℐ𝒩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Atomic concepts and roles</a:t>
                </a:r>
              </a:p>
              <a:p>
                <a:pPr lvl="1"/>
                <a:r>
                  <a:rPr lang="en-US" dirty="0"/>
                  <a:t>Boolean operators</a:t>
                </a:r>
              </a:p>
              <a:p>
                <a:pPr lvl="1"/>
                <a:r>
                  <a:rPr lang="en-US" dirty="0"/>
                  <a:t>Universal, existential restrictions, number restrictions</a:t>
                </a:r>
              </a:p>
              <a:p>
                <a:pPr lvl="1"/>
                <a:r>
                  <a:rPr lang="en-US" dirty="0"/>
                  <a:t>Role hierarchies</a:t>
                </a:r>
              </a:p>
              <a:p>
                <a:pPr lvl="1"/>
                <a:r>
                  <a:rPr lang="en-US" dirty="0"/>
                  <a:t>Nominals</a:t>
                </a:r>
              </a:p>
              <a:p>
                <a:pPr lvl="1"/>
                <a:r>
                  <a:rPr lang="en-US" dirty="0"/>
                  <a:t>Inverse and transitive roles (but not role composition)</a:t>
                </a:r>
              </a:p>
            </p:txBody>
          </p:sp>
        </mc:Choice>
        <mc:Fallback xmlns="">
          <p:sp>
            <p:nvSpPr>
              <p:cNvPr id="8499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579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07B01-4113-C639-DFE7-2749A5996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26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Using RDF to define RDFS</a:t>
            </a: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RDFS is a simple ontology language for use with RDF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RDFS is an RDF vocabulary which contains:</a:t>
            </a:r>
          </a:p>
          <a:p>
            <a:r>
              <a:rPr lang="en-GB" dirty="0"/>
              <a:t>Classes for defining classes and properties</a:t>
            </a:r>
          </a:p>
          <a:p>
            <a:r>
              <a:rPr lang="en-GB" dirty="0"/>
              <a:t>Properties for defining basic characteristics of classes and properties</a:t>
            </a:r>
          </a:p>
          <a:p>
            <a:pPr lvl="1"/>
            <a:r>
              <a:rPr lang="en-GB" dirty="0"/>
              <a:t>Global property domains and ranges</a:t>
            </a:r>
          </a:p>
          <a:p>
            <a:r>
              <a:rPr lang="en-GB" dirty="0"/>
              <a:t>Some ancillary properties</a:t>
            </a:r>
          </a:p>
          <a:p>
            <a:pPr lvl="1"/>
            <a:r>
              <a:rPr lang="en-GB" dirty="0"/>
              <a:t>Defined by, see also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A2CF9-C8DC-1A4E-A779-234510D501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>
            <a:extLst>
              <a:ext uri="{FF2B5EF4-FFF2-40B4-BE49-F238E27FC236}">
                <a16:creationId xmlns:a16="http://schemas.microsoft.com/office/drawing/2014/main" id="{65617469-E783-DC45-ACAD-8BAC37C09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61" y="2808044"/>
            <a:ext cx="1029492" cy="1837988"/>
          </a:xfrm>
          <a:custGeom>
            <a:avLst/>
            <a:gdLst>
              <a:gd name="connsiteX0" fmla="*/ 527049 w 1029492"/>
              <a:gd name="connsiteY0" fmla="*/ 0 h 1837988"/>
              <a:gd name="connsiteX1" fmla="*/ 553331 w 1029492"/>
              <a:gd name="connsiteY1" fmla="*/ 15967 h 1837988"/>
              <a:gd name="connsiteX2" fmla="*/ 1029492 w 1029492"/>
              <a:gd name="connsiteY2" fmla="*/ 911520 h 1837988"/>
              <a:gd name="connsiteX3" fmla="*/ 553331 w 1029492"/>
              <a:gd name="connsiteY3" fmla="*/ 1807073 h 1837988"/>
              <a:gd name="connsiteX4" fmla="*/ 502444 w 1029492"/>
              <a:gd name="connsiteY4" fmla="*/ 1837988 h 1837988"/>
              <a:gd name="connsiteX5" fmla="*/ 476162 w 1029492"/>
              <a:gd name="connsiteY5" fmla="*/ 1822021 h 1837988"/>
              <a:gd name="connsiteX6" fmla="*/ 0 w 1029492"/>
              <a:gd name="connsiteY6" fmla="*/ 926468 h 1837988"/>
              <a:gd name="connsiteX7" fmla="*/ 476162 w 1029492"/>
              <a:gd name="connsiteY7" fmla="*/ 30915 h 183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9492" h="1837988">
                <a:moveTo>
                  <a:pt x="527049" y="0"/>
                </a:moveTo>
                <a:lnTo>
                  <a:pt x="553331" y="15967"/>
                </a:lnTo>
                <a:cubicBezTo>
                  <a:pt x="840613" y="210051"/>
                  <a:pt x="1029492" y="538728"/>
                  <a:pt x="1029492" y="911520"/>
                </a:cubicBezTo>
                <a:cubicBezTo>
                  <a:pt x="1029492" y="1284313"/>
                  <a:pt x="840613" y="1612990"/>
                  <a:pt x="553331" y="1807073"/>
                </a:cubicBezTo>
                <a:lnTo>
                  <a:pt x="502444" y="1837988"/>
                </a:lnTo>
                <a:lnTo>
                  <a:pt x="476162" y="1822021"/>
                </a:lnTo>
                <a:cubicBezTo>
                  <a:pt x="188880" y="1627938"/>
                  <a:pt x="0" y="1299261"/>
                  <a:pt x="0" y="926468"/>
                </a:cubicBezTo>
                <a:cubicBezTo>
                  <a:pt x="0" y="553676"/>
                  <a:pt x="188880" y="224999"/>
                  <a:pt x="476162" y="30915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25400">
            <a:noFill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0FDA8C-8CFC-E040-B9E8-098D8801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Boolean Concept Constructors: 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A146A18-F28F-8E47-A243-7D688AB8171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⊓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The class of things which are both </a:t>
                </a:r>
                <a:br>
                  <a:rPr lang="en-US" dirty="0"/>
                </a:br>
                <a:r>
                  <a:rPr lang="en-US" dirty="0"/>
                  <a:t>children and happy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Read as “Child AND Happy”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A146A18-F28F-8E47-A243-7D688AB8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32F2A-1C62-68FD-DD8E-0646C0B44A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1AA39375-4B1F-BA40-9647-4FE5DCC5C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42359"/>
            <a:ext cx="216000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D824C399-2E95-B14C-95D6-3AAF1FC4E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61" y="2657307"/>
            <a:ext cx="216000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9ED127E2-CC43-DC4E-84D7-232E6EF8A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4036" y="2329136"/>
            <a:ext cx="9687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Happy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F87B2D-1B72-5648-9E7C-F92FD3D4DB03}"/>
              </a:ext>
            </a:extLst>
          </p:cNvPr>
          <p:cNvSpPr/>
          <p:nvPr/>
        </p:nvSpPr>
        <p:spPr bwMode="auto">
          <a:xfrm>
            <a:off x="6959216" y="1862020"/>
            <a:ext cx="3817117" cy="380218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AD9ABEF7-A8E2-B244-8CD8-B50618493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022" y="2329136"/>
            <a:ext cx="7814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Child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5289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D6CFDD8A-97D1-B54E-8525-5C94678FB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42359"/>
            <a:ext cx="3290508" cy="2174948"/>
          </a:xfrm>
          <a:custGeom>
            <a:avLst/>
            <a:gdLst>
              <a:gd name="connsiteX0" fmla="*/ 1080000 w 3290508"/>
              <a:gd name="connsiteY0" fmla="*/ 0 h 2174948"/>
              <a:gd name="connsiteX1" fmla="*/ 1594793 w 3290508"/>
              <a:gd name="connsiteY1" fmla="*/ 130350 h 2174948"/>
              <a:gd name="connsiteX2" fmla="*/ 1657557 w 3290508"/>
              <a:gd name="connsiteY2" fmla="*/ 168480 h 2174948"/>
              <a:gd name="connsiteX3" fmla="*/ 1695716 w 3290508"/>
              <a:gd name="connsiteY3" fmla="*/ 145298 h 2174948"/>
              <a:gd name="connsiteX4" fmla="*/ 2210508 w 3290508"/>
              <a:gd name="connsiteY4" fmla="*/ 14948 h 2174948"/>
              <a:gd name="connsiteX5" fmla="*/ 3290508 w 3290508"/>
              <a:gd name="connsiteY5" fmla="*/ 1094948 h 2174948"/>
              <a:gd name="connsiteX6" fmla="*/ 2210508 w 3290508"/>
              <a:gd name="connsiteY6" fmla="*/ 2174948 h 2174948"/>
              <a:gd name="connsiteX7" fmla="*/ 1695716 w 3290508"/>
              <a:gd name="connsiteY7" fmla="*/ 2044598 h 2174948"/>
              <a:gd name="connsiteX8" fmla="*/ 1632952 w 3290508"/>
              <a:gd name="connsiteY8" fmla="*/ 2006468 h 2174948"/>
              <a:gd name="connsiteX9" fmla="*/ 1594793 w 3290508"/>
              <a:gd name="connsiteY9" fmla="*/ 2029650 h 2174948"/>
              <a:gd name="connsiteX10" fmla="*/ 1080000 w 3290508"/>
              <a:gd name="connsiteY10" fmla="*/ 2160000 h 2174948"/>
              <a:gd name="connsiteX11" fmla="*/ 0 w 3290508"/>
              <a:gd name="connsiteY11" fmla="*/ 1080000 h 2174948"/>
              <a:gd name="connsiteX12" fmla="*/ 1080000 w 3290508"/>
              <a:gd name="connsiteY12" fmla="*/ 0 h 217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0508" h="2174948">
                <a:moveTo>
                  <a:pt x="1080000" y="0"/>
                </a:moveTo>
                <a:cubicBezTo>
                  <a:pt x="1266397" y="0"/>
                  <a:pt x="1441764" y="47220"/>
                  <a:pt x="1594793" y="130350"/>
                </a:cubicBezTo>
                <a:lnTo>
                  <a:pt x="1657557" y="168480"/>
                </a:lnTo>
                <a:lnTo>
                  <a:pt x="1695716" y="145298"/>
                </a:lnTo>
                <a:cubicBezTo>
                  <a:pt x="1848745" y="62168"/>
                  <a:pt x="2024112" y="14948"/>
                  <a:pt x="2210508" y="14948"/>
                </a:cubicBezTo>
                <a:cubicBezTo>
                  <a:pt x="2806976" y="14948"/>
                  <a:pt x="3290508" y="498480"/>
                  <a:pt x="3290508" y="1094948"/>
                </a:cubicBezTo>
                <a:cubicBezTo>
                  <a:pt x="3290508" y="1691416"/>
                  <a:pt x="2806976" y="2174948"/>
                  <a:pt x="2210508" y="2174948"/>
                </a:cubicBezTo>
                <a:cubicBezTo>
                  <a:pt x="2024112" y="2174948"/>
                  <a:pt x="1848745" y="2127728"/>
                  <a:pt x="1695716" y="2044598"/>
                </a:cubicBezTo>
                <a:lnTo>
                  <a:pt x="1632952" y="2006468"/>
                </a:lnTo>
                <a:lnTo>
                  <a:pt x="1594793" y="2029650"/>
                </a:lnTo>
                <a:cubicBezTo>
                  <a:pt x="1441764" y="2112780"/>
                  <a:pt x="1266397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25400">
            <a:noFill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7F3E7F-00B4-8242-B79E-B19D36C2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Boolean Concept Constructors: Union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848EDAE-54A7-CD4C-BC57-B09101A032B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Rich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⊔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Famous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The class of things which are rich or famous </a:t>
                </a:r>
                <a:br>
                  <a:rPr lang="en-US" dirty="0"/>
                </a:br>
                <a:r>
                  <a:rPr lang="en-US" dirty="0"/>
                  <a:t>(or both)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Read as “Rich OR Famous”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848EDAE-54A7-CD4C-BC57-B09101A032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73581-9536-71C6-2324-75D4B3C688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16">
            <a:extLst>
              <a:ext uri="{FF2B5EF4-FFF2-40B4-BE49-F238E27FC236}">
                <a16:creationId xmlns:a16="http://schemas.microsoft.com/office/drawing/2014/main" id="{74151044-1294-0D4A-B92A-4534C3312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42359"/>
            <a:ext cx="216000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94325F3C-A849-6144-9509-DA6F78A33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61" y="2657307"/>
            <a:ext cx="216000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3C11B019-B7DD-D840-87D9-DF08442CE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047" y="2329136"/>
            <a:ext cx="122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Famous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E9F761-8A6B-D749-A547-5D9E9CDF0B8E}"/>
              </a:ext>
            </a:extLst>
          </p:cNvPr>
          <p:cNvSpPr/>
          <p:nvPr/>
        </p:nvSpPr>
        <p:spPr bwMode="auto">
          <a:xfrm>
            <a:off x="6959216" y="1862020"/>
            <a:ext cx="3817117" cy="381488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CEF574B2-CEA1-D04F-99DA-474495A51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022" y="2329136"/>
            <a:ext cx="7814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Rich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15837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5DC5F555-AD6C-8349-9C07-24870A7F6000}"/>
              </a:ext>
            </a:extLst>
          </p:cNvPr>
          <p:cNvSpPr/>
          <p:nvPr/>
        </p:nvSpPr>
        <p:spPr bwMode="auto">
          <a:xfrm>
            <a:off x="6959216" y="1864850"/>
            <a:ext cx="3817117" cy="3816573"/>
          </a:xfrm>
          <a:custGeom>
            <a:avLst/>
            <a:gdLst>
              <a:gd name="connsiteX0" fmla="*/ 1938908 w 3817117"/>
              <a:gd name="connsiteY0" fmla="*/ 795112 h 3816573"/>
              <a:gd name="connsiteX1" fmla="*/ 858908 w 3817117"/>
              <a:gd name="connsiteY1" fmla="*/ 1875112 h 3816573"/>
              <a:gd name="connsiteX2" fmla="*/ 1938908 w 3817117"/>
              <a:gd name="connsiteY2" fmla="*/ 2955112 h 3816573"/>
              <a:gd name="connsiteX3" fmla="*/ 3018908 w 3817117"/>
              <a:gd name="connsiteY3" fmla="*/ 1875112 h 3816573"/>
              <a:gd name="connsiteX4" fmla="*/ 1938908 w 3817117"/>
              <a:gd name="connsiteY4" fmla="*/ 795112 h 3816573"/>
              <a:gd name="connsiteX5" fmla="*/ 0 w 3817117"/>
              <a:gd name="connsiteY5" fmla="*/ 0 h 3816573"/>
              <a:gd name="connsiteX6" fmla="*/ 3817117 w 3817117"/>
              <a:gd name="connsiteY6" fmla="*/ 0 h 3816573"/>
              <a:gd name="connsiteX7" fmla="*/ 3817117 w 3817117"/>
              <a:gd name="connsiteY7" fmla="*/ 3816573 h 3816573"/>
              <a:gd name="connsiteX8" fmla="*/ 0 w 3817117"/>
              <a:gd name="connsiteY8" fmla="*/ 3816573 h 381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7117" h="3816573">
                <a:moveTo>
                  <a:pt x="1938908" y="795112"/>
                </a:moveTo>
                <a:cubicBezTo>
                  <a:pt x="1342440" y="795112"/>
                  <a:pt x="858908" y="1278644"/>
                  <a:pt x="858908" y="1875112"/>
                </a:cubicBezTo>
                <a:cubicBezTo>
                  <a:pt x="858908" y="2471580"/>
                  <a:pt x="1342440" y="2955112"/>
                  <a:pt x="1938908" y="2955112"/>
                </a:cubicBezTo>
                <a:cubicBezTo>
                  <a:pt x="2535376" y="2955112"/>
                  <a:pt x="3018908" y="2471580"/>
                  <a:pt x="3018908" y="1875112"/>
                </a:cubicBezTo>
                <a:cubicBezTo>
                  <a:pt x="3018908" y="1278644"/>
                  <a:pt x="2535376" y="795112"/>
                  <a:pt x="1938908" y="795112"/>
                </a:cubicBezTo>
                <a:close/>
                <a:moveTo>
                  <a:pt x="0" y="0"/>
                </a:moveTo>
                <a:lnTo>
                  <a:pt x="3817117" y="0"/>
                </a:lnTo>
                <a:lnTo>
                  <a:pt x="3817117" y="3816573"/>
                </a:lnTo>
                <a:lnTo>
                  <a:pt x="0" y="3816573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DC4B44-6248-8B45-BC0A-AEC86130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Boolean Concept Constructors: Complement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1B0F525-D61B-DA43-9B57-058FEB92FB6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The class of things which are not happy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Read as “NOT Happy”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1B0F525-D61B-DA43-9B57-058FEB92FB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56CE7-A331-0612-A0CD-61D738F687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12BF94D1-B0C5-ED4B-BB98-05D70CE3E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005" y="2657132"/>
            <a:ext cx="216000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211BD699-FC3F-9447-A268-0F4F6C5F8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980" y="2329136"/>
            <a:ext cx="9687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Happy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4833A5-D98B-0848-96B1-1D8C1CDFF1A2}"/>
              </a:ext>
            </a:extLst>
          </p:cNvPr>
          <p:cNvSpPr/>
          <p:nvPr/>
        </p:nvSpPr>
        <p:spPr bwMode="auto">
          <a:xfrm>
            <a:off x="6965098" y="1862019"/>
            <a:ext cx="3817117" cy="3816573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6922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C402EB-662C-F447-AD79-1C8989EF1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Restrictions: Existential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636BAC6-E394-6843-9C24-51B565E1D8F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US" dirty="0"/>
                  <a:t>The class of things which have some pet that is a cat</a:t>
                </a:r>
              </a:p>
              <a:p>
                <a:pPr lvl="1"/>
                <a:r>
                  <a:rPr lang="en-US" dirty="0"/>
                  <a:t>must have at least one pet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Read as “</a:t>
                </a:r>
                <a:r>
                  <a:rPr lang="en-GB" dirty="0" err="1"/>
                  <a:t>hasPet</a:t>
                </a:r>
                <a:r>
                  <a:rPr lang="en-GB" dirty="0"/>
                  <a:t> SOME Cat”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636BAC6-E394-6843-9C24-51B565E1D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5875B-B34A-63BA-C9D6-E67C5BD70B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88CC3D7F-C3A4-C74E-BA2B-E11872A6E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04287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163B75B7-3F0F-E440-8A4F-4F1969E33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09338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4A7C14AF-9519-0946-AFE4-71EC8941B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591235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4165B47C-532D-1348-987D-C507D2282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29100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440A5511-1D3A-4C4F-9EC7-58ED5D18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1262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A3A178BB-F9AB-5645-A895-1548D4AE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633" y="3742139"/>
            <a:ext cx="6711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fluffy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0" name="Oval 16">
            <a:extLst>
              <a:ext uri="{FF2B5EF4-FFF2-40B4-BE49-F238E27FC236}">
                <a16:creationId xmlns:a16="http://schemas.microsoft.com/office/drawing/2014/main" id="{7C8FD0EC-9F3D-224E-8832-888686DB5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33246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8EA0FDA2-5C93-EE46-BECC-FED2D15F9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48194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8F2CE439-87C7-7A4D-B39C-8B34A7D03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72922"/>
            <a:ext cx="71299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35A718-25F6-EA40-8CE7-318E9EEF3E6B}"/>
              </a:ext>
            </a:extLst>
          </p:cNvPr>
          <p:cNvSpPr/>
          <p:nvPr/>
        </p:nvSpPr>
        <p:spPr bwMode="auto">
          <a:xfrm>
            <a:off x="6959216" y="1852906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4FBBDA86-7460-044F-BB0E-526D4D71D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823" y="3158767"/>
            <a:ext cx="570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felix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C95F2F45-ECCC-0346-A980-6E890A923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431" y="3653936"/>
            <a:ext cx="486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fido</a:t>
            </a:r>
            <a:endParaRPr lang="en-US" sz="2000" dirty="0">
              <a:ea typeface="Arial" charset="0"/>
              <a:cs typeface="Arial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EDAD605-0480-D747-BBC8-0FE3F0744AAE}"/>
              </a:ext>
            </a:extLst>
          </p:cNvPr>
          <p:cNvGrpSpPr/>
          <p:nvPr/>
        </p:nvGrpSpPr>
        <p:grpSpPr>
          <a:xfrm>
            <a:off x="8319549" y="2208671"/>
            <a:ext cx="801410" cy="3239951"/>
            <a:chOff x="6219672" y="2208670"/>
            <a:chExt cx="801410" cy="3239951"/>
          </a:xfrm>
        </p:grpSpPr>
        <p:sp>
          <p:nvSpPr>
            <p:cNvPr id="25" name="Text Box 15">
              <a:extLst>
                <a:ext uri="{FF2B5EF4-FFF2-40B4-BE49-F238E27FC236}">
                  <a16:creationId xmlns:a16="http://schemas.microsoft.com/office/drawing/2014/main" id="{BD94B61F-6A4A-2747-AE82-1EA8FBF9F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5987" y="2208670"/>
              <a:ext cx="655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ea typeface="Arial" charset="0"/>
                  <a:cs typeface="Arial" charset="0"/>
                </a:rPr>
                <a:t>john</a:t>
              </a:r>
              <a:endParaRPr lang="en-US" sz="2000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27" name="Text Box 15">
              <a:extLst>
                <a:ext uri="{FF2B5EF4-FFF2-40B4-BE49-F238E27FC236}">
                  <a16:creationId xmlns:a16="http://schemas.microsoft.com/office/drawing/2014/main" id="{D596A9AA-507A-4149-A4A0-6D1921F07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9672" y="5140844"/>
              <a:ext cx="60290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ea typeface="Arial" charset="0"/>
                  <a:cs typeface="Arial" charset="0"/>
                </a:rPr>
                <a:t>jane</a:t>
              </a:r>
              <a:endParaRPr lang="en-US" sz="2000" dirty="0">
                <a:ea typeface="Arial" charset="0"/>
                <a:cs typeface="Arial" charset="0"/>
              </a:endParaRPr>
            </a:p>
          </p:txBody>
        </p:sp>
      </p:grpSp>
      <p:sp>
        <p:nvSpPr>
          <p:cNvPr id="28" name="Text Box 5">
            <a:extLst>
              <a:ext uri="{FF2B5EF4-FFF2-40B4-BE49-F238E27FC236}">
                <a16:creationId xmlns:a16="http://schemas.microsoft.com/office/drawing/2014/main" id="{A9D40118-0410-7344-9342-3591AC413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67931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1BFFEB5F-5367-D14F-AE0E-5115D04B28CF}"/>
              </a:ext>
            </a:extLst>
          </p:cNvPr>
          <p:cNvCxnSpPr>
            <a:cxnSpLocks/>
            <a:stCxn id="18" idx="4"/>
            <a:endCxn id="14" idx="6"/>
          </p:cNvCxnSpPr>
          <p:nvPr/>
        </p:nvCxnSpPr>
        <p:spPr bwMode="auto">
          <a:xfrm rot="5400000">
            <a:off x="7780537" y="2496935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819EAE-E956-D44E-8870-53171C64D42C}"/>
              </a:ext>
            </a:extLst>
          </p:cNvPr>
          <p:cNvCxnSpPr/>
          <p:nvPr/>
        </p:nvCxnSpPr>
        <p:spPr bwMode="auto">
          <a:xfrm>
            <a:off x="6959215" y="5940167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6050181-6DB7-2F44-814F-4A1C23C69759}"/>
              </a:ext>
            </a:extLst>
          </p:cNvPr>
          <p:cNvSpPr txBox="1"/>
          <p:nvPr/>
        </p:nvSpPr>
        <p:spPr>
          <a:xfrm>
            <a:off x="7607288" y="5757894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3" name="Oval 9">
            <a:extLst>
              <a:ext uri="{FF2B5EF4-FFF2-40B4-BE49-F238E27FC236}">
                <a16:creationId xmlns:a16="http://schemas.microsoft.com/office/drawing/2014/main" id="{4A8E76BF-8AC3-5049-933F-B6FDE2961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000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Text Box 15">
            <a:extLst>
              <a:ext uri="{FF2B5EF4-FFF2-40B4-BE49-F238E27FC236}">
                <a16:creationId xmlns:a16="http://schemas.microsoft.com/office/drawing/2014/main" id="{E8B61D94-FC65-B84C-9CCA-6897C455C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494" y="5151753"/>
            <a:ext cx="696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jenny</a:t>
            </a:r>
            <a:endParaRPr lang="en-US" sz="2000" dirty="0">
              <a:ea typeface="Arial" charset="0"/>
              <a:cs typeface="Arial" charset="0"/>
            </a:endParaRP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10F3997B-4F28-254D-8B66-63D2025ADBC2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 bwMode="auto">
          <a:xfrm rot="5400000" flipH="1" flipV="1">
            <a:off x="8215173" y="3655267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FB08E81-F3FA-4D48-8E5C-0DE76E825DF5}"/>
              </a:ext>
            </a:extLst>
          </p:cNvPr>
          <p:cNvCxnSpPr>
            <a:cxnSpLocks/>
            <a:stCxn id="17" idx="0"/>
            <a:endCxn id="15" idx="6"/>
          </p:cNvCxnSpPr>
          <p:nvPr/>
        </p:nvCxnSpPr>
        <p:spPr bwMode="auto">
          <a:xfrm rot="16200000" flipV="1">
            <a:off x="7617656" y="4504063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628678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940323B1-4818-B647-9886-8F62EAA6F0FD}"/>
              </a:ext>
            </a:extLst>
          </p:cNvPr>
          <p:cNvGrpSpPr/>
          <p:nvPr/>
        </p:nvGrpSpPr>
        <p:grpSpPr>
          <a:xfrm>
            <a:off x="8371910" y="2208671"/>
            <a:ext cx="801410" cy="3239951"/>
            <a:chOff x="6372072" y="2361070"/>
            <a:chExt cx="801410" cy="3239951"/>
          </a:xfrm>
        </p:grpSpPr>
        <p:sp>
          <p:nvSpPr>
            <p:cNvPr id="38" name="Text Box 15">
              <a:extLst>
                <a:ext uri="{FF2B5EF4-FFF2-40B4-BE49-F238E27FC236}">
                  <a16:creationId xmlns:a16="http://schemas.microsoft.com/office/drawing/2014/main" id="{9249496E-823B-1F4A-A5E4-D0B650FA6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8387" y="2361070"/>
              <a:ext cx="655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ea typeface="Arial" charset="0"/>
                  <a:cs typeface="Arial" charset="0"/>
                </a:rPr>
                <a:t>john</a:t>
              </a:r>
              <a:endParaRPr lang="en-US" sz="2000" b="1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39" name="Text Box 15">
              <a:extLst>
                <a:ext uri="{FF2B5EF4-FFF2-40B4-BE49-F238E27FC236}">
                  <a16:creationId xmlns:a16="http://schemas.microsoft.com/office/drawing/2014/main" id="{8D76D375-9732-9649-BB53-E950E7758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2072" y="5293244"/>
              <a:ext cx="60290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ea typeface="Arial" charset="0"/>
                  <a:cs typeface="Arial" charset="0"/>
                </a:rPr>
                <a:t>jane</a:t>
              </a:r>
              <a:endParaRPr lang="en-US" sz="2000" b="1" dirty="0">
                <a:ea typeface="Arial" charset="0"/>
                <a:cs typeface="Arial" charset="0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5C402EB-662C-F447-AD79-1C8989EF1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Restrictions: Existential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636BAC6-E394-6843-9C24-51B565E1D8F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US" dirty="0"/>
                  <a:t>The class of things which have some pet that is a cat</a:t>
                </a:r>
              </a:p>
              <a:p>
                <a:pPr lvl="1"/>
                <a:r>
                  <a:rPr lang="en-US" dirty="0"/>
                  <a:t>must have at least one pet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Read as “</a:t>
                </a:r>
                <a:r>
                  <a:rPr lang="en-GB" dirty="0" err="1"/>
                  <a:t>hasPet</a:t>
                </a:r>
                <a:r>
                  <a:rPr lang="en-GB" dirty="0"/>
                  <a:t> SOME Cat”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636BAC6-E394-6843-9C24-51B565E1D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A1D0E-1774-EBAE-A7B9-4C1D13C1CD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88CC3D7F-C3A4-C74E-BA2B-E11872A6E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04287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163B75B7-3F0F-E440-8A4F-4F1969E33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09338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4A7C14AF-9519-0946-AFE4-71EC8941B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591235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4165B47C-532D-1348-987D-C507D2282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29100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440A5511-1D3A-4C4F-9EC7-58ED5D18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1262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A3A178BB-F9AB-5645-A895-1548D4AE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633" y="3742139"/>
            <a:ext cx="6711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fluffy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0" name="Oval 16">
            <a:extLst>
              <a:ext uri="{FF2B5EF4-FFF2-40B4-BE49-F238E27FC236}">
                <a16:creationId xmlns:a16="http://schemas.microsoft.com/office/drawing/2014/main" id="{7C8FD0EC-9F3D-224E-8832-888686DB5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33246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8EA0FDA2-5C93-EE46-BECC-FED2D15F9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48194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8F2CE439-87C7-7A4D-B39C-8B34A7D03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72922"/>
            <a:ext cx="71299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35A718-25F6-EA40-8CE7-318E9EEF3E6B}"/>
              </a:ext>
            </a:extLst>
          </p:cNvPr>
          <p:cNvSpPr/>
          <p:nvPr/>
        </p:nvSpPr>
        <p:spPr bwMode="auto">
          <a:xfrm>
            <a:off x="6959216" y="1852906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4FBBDA86-7460-044F-BB0E-526D4D71D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823" y="3158767"/>
            <a:ext cx="570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felix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C95F2F45-ECCC-0346-A980-6E890A923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431" y="3653936"/>
            <a:ext cx="486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fido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A9D40118-0410-7344-9342-3591AC413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67931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1BFFEB5F-5367-D14F-AE0E-5115D04B28CF}"/>
              </a:ext>
            </a:extLst>
          </p:cNvPr>
          <p:cNvCxnSpPr>
            <a:cxnSpLocks/>
            <a:stCxn id="18" idx="4"/>
            <a:endCxn id="14" idx="6"/>
          </p:cNvCxnSpPr>
          <p:nvPr/>
        </p:nvCxnSpPr>
        <p:spPr bwMode="auto">
          <a:xfrm rot="5400000">
            <a:off x="7780537" y="2496935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819EAE-E956-D44E-8870-53171C64D42C}"/>
              </a:ext>
            </a:extLst>
          </p:cNvPr>
          <p:cNvCxnSpPr/>
          <p:nvPr/>
        </p:nvCxnSpPr>
        <p:spPr bwMode="auto">
          <a:xfrm>
            <a:off x="6959215" y="5940167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6050181-6DB7-2F44-814F-4A1C23C69759}"/>
              </a:ext>
            </a:extLst>
          </p:cNvPr>
          <p:cNvSpPr txBox="1"/>
          <p:nvPr/>
        </p:nvSpPr>
        <p:spPr>
          <a:xfrm>
            <a:off x="7607288" y="5757894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3" name="Oval 9">
            <a:extLst>
              <a:ext uri="{FF2B5EF4-FFF2-40B4-BE49-F238E27FC236}">
                <a16:creationId xmlns:a16="http://schemas.microsoft.com/office/drawing/2014/main" id="{4A8E76BF-8AC3-5049-933F-B6FDE2961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000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Text Box 15">
            <a:extLst>
              <a:ext uri="{FF2B5EF4-FFF2-40B4-BE49-F238E27FC236}">
                <a16:creationId xmlns:a16="http://schemas.microsoft.com/office/drawing/2014/main" id="{E8B61D94-FC65-B84C-9CCA-6897C455C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494" y="5151753"/>
            <a:ext cx="696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jenny</a:t>
            </a:r>
            <a:endParaRPr lang="en-US" sz="2000" dirty="0">
              <a:ea typeface="Arial" charset="0"/>
              <a:cs typeface="Arial" charset="0"/>
            </a:endParaRP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10F3997B-4F28-254D-8B66-63D2025ADBC2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 bwMode="auto">
          <a:xfrm rot="5400000" flipH="1" flipV="1">
            <a:off x="8215173" y="3655267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FB08E81-F3FA-4D48-8E5C-0DE76E825DF5}"/>
              </a:ext>
            </a:extLst>
          </p:cNvPr>
          <p:cNvCxnSpPr>
            <a:cxnSpLocks/>
            <a:stCxn id="17" idx="0"/>
            <a:endCxn id="15" idx="6"/>
          </p:cNvCxnSpPr>
          <p:nvPr/>
        </p:nvCxnSpPr>
        <p:spPr bwMode="auto">
          <a:xfrm rot="16200000" flipV="1">
            <a:off x="7617656" y="4504063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64560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6870C7-78A6-2C46-9BCD-D2B11D18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Restrictions: Universal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0B4FA6-1207-F24A-9E8F-A8CECA3D663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US" dirty="0"/>
                  <a:t>The class of things all of whose pets are cats </a:t>
                </a:r>
              </a:p>
              <a:p>
                <a:pPr lvl="1"/>
                <a:r>
                  <a:rPr lang="en-US" dirty="0"/>
                  <a:t>Or, which only have pets that are cats</a:t>
                </a:r>
              </a:p>
              <a:p>
                <a:pPr lvl="1"/>
                <a:r>
                  <a:rPr lang="en-US" dirty="0"/>
                  <a:t>includes those things which have no pets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Read as “</a:t>
                </a:r>
                <a:r>
                  <a:rPr lang="en-GB" dirty="0" err="1"/>
                  <a:t>hasPet</a:t>
                </a:r>
                <a:r>
                  <a:rPr lang="en-GB" dirty="0"/>
                  <a:t> ONLY Cat”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0B4FA6-1207-F24A-9E8F-A8CECA3D66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7CD3E-6A2F-F6F6-D5AC-05E009965E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17F65669-BF83-AD44-BFF4-639EE5635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07986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Oval 7">
            <a:extLst>
              <a:ext uri="{FF2B5EF4-FFF2-40B4-BE49-F238E27FC236}">
                <a16:creationId xmlns:a16="http://schemas.microsoft.com/office/drawing/2014/main" id="{B90C5595-8A41-1E41-B05E-AF2307F5A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097082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Oval 8">
            <a:extLst>
              <a:ext uri="{FF2B5EF4-FFF2-40B4-BE49-F238E27FC236}">
                <a16:creationId xmlns:a16="http://schemas.microsoft.com/office/drawing/2014/main" id="{65F143FA-C033-7B4B-86D7-1569C853D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59493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Oval 9">
            <a:extLst>
              <a:ext uri="{FF2B5EF4-FFF2-40B4-BE49-F238E27FC236}">
                <a16:creationId xmlns:a16="http://schemas.microsoft.com/office/drawing/2014/main" id="{794529ED-814B-7F46-8611-AB6044C98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32799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Oval 10">
            <a:extLst>
              <a:ext uri="{FF2B5EF4-FFF2-40B4-BE49-F238E27FC236}">
                <a16:creationId xmlns:a16="http://schemas.microsoft.com/office/drawing/2014/main" id="{299EF970-9B96-5947-AD3E-F4C434A8A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1632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Oval 16">
            <a:extLst>
              <a:ext uri="{FF2B5EF4-FFF2-40B4-BE49-F238E27FC236}">
                <a16:creationId xmlns:a16="http://schemas.microsoft.com/office/drawing/2014/main" id="{96D2D9A4-F3EA-6E46-A06B-3690AE5C5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36945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Oval 17">
            <a:extLst>
              <a:ext uri="{FF2B5EF4-FFF2-40B4-BE49-F238E27FC236}">
                <a16:creationId xmlns:a16="http://schemas.microsoft.com/office/drawing/2014/main" id="{4D4F14CA-7B7C-0040-A039-F25F856E9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51893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Text Box 18">
            <a:extLst>
              <a:ext uri="{FF2B5EF4-FFF2-40B4-BE49-F238E27FC236}">
                <a16:creationId xmlns:a16="http://schemas.microsoft.com/office/drawing/2014/main" id="{F664CF66-B7FB-524C-9388-25B4B391E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76621"/>
            <a:ext cx="65509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A66E115-741C-D74C-B419-CA8C8B21B1CA}"/>
              </a:ext>
            </a:extLst>
          </p:cNvPr>
          <p:cNvSpPr/>
          <p:nvPr/>
        </p:nvSpPr>
        <p:spPr bwMode="auto">
          <a:xfrm>
            <a:off x="6959216" y="1856604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9D83C6-A4E5-7641-BE1B-B8209C881C4A}"/>
              </a:ext>
            </a:extLst>
          </p:cNvPr>
          <p:cNvGrpSpPr/>
          <p:nvPr/>
        </p:nvGrpSpPr>
        <p:grpSpPr>
          <a:xfrm>
            <a:off x="7320632" y="3162466"/>
            <a:ext cx="2933237" cy="891149"/>
            <a:chOff x="5220755" y="3162465"/>
            <a:chExt cx="2933237" cy="891149"/>
          </a:xfrm>
        </p:grpSpPr>
        <p:sp>
          <p:nvSpPr>
            <p:cNvPr id="43" name="Text Box 15">
              <a:extLst>
                <a:ext uri="{FF2B5EF4-FFF2-40B4-BE49-F238E27FC236}">
                  <a16:creationId xmlns:a16="http://schemas.microsoft.com/office/drawing/2014/main" id="{AFC30F3F-CCC7-124E-B3E2-D1D429692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0755" y="3745837"/>
              <a:ext cx="71314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ea typeface="Arial" charset="0"/>
                  <a:cs typeface="Arial" charset="0"/>
                </a:rPr>
                <a:t>fluffy</a:t>
              </a:r>
              <a:endParaRPr lang="en-US" sz="2000" dirty="0">
                <a:ea typeface="Arial" charset="0"/>
                <a:cs typeface="Arial" charset="0"/>
              </a:endParaRPr>
            </a:p>
          </p:txBody>
        </p:sp>
        <p:sp>
          <p:nvSpPr>
            <p:cNvPr id="48" name="Text Box 15">
              <a:extLst>
                <a:ext uri="{FF2B5EF4-FFF2-40B4-BE49-F238E27FC236}">
                  <a16:creationId xmlns:a16="http://schemas.microsoft.com/office/drawing/2014/main" id="{50EB7765-8FFC-EC4A-A419-D314D2BB5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1946" y="3162465"/>
              <a:ext cx="5709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 err="1">
                  <a:ea typeface="Arial" charset="0"/>
                  <a:cs typeface="Arial" charset="0"/>
                </a:rPr>
                <a:t>felix</a:t>
              </a:r>
              <a:endParaRPr lang="en-US" sz="2000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50" name="Text Box 15">
              <a:extLst>
                <a:ext uri="{FF2B5EF4-FFF2-40B4-BE49-F238E27FC236}">
                  <a16:creationId xmlns:a16="http://schemas.microsoft.com/office/drawing/2014/main" id="{E835740D-45FC-EF44-97E5-AF512E0C6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7554" y="3657634"/>
              <a:ext cx="4864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 err="1">
                  <a:ea typeface="Arial" charset="0"/>
                  <a:cs typeface="Arial" charset="0"/>
                </a:rPr>
                <a:t>fido</a:t>
              </a:r>
              <a:endParaRPr lang="en-US" sz="2000" dirty="0">
                <a:ea typeface="Arial" charset="0"/>
                <a:cs typeface="Arial" charset="0"/>
              </a:endParaRPr>
            </a:p>
          </p:txBody>
        </p:sp>
      </p:grpSp>
      <p:sp>
        <p:nvSpPr>
          <p:cNvPr id="51" name="Text Box 15">
            <a:extLst>
              <a:ext uri="{FF2B5EF4-FFF2-40B4-BE49-F238E27FC236}">
                <a16:creationId xmlns:a16="http://schemas.microsoft.com/office/drawing/2014/main" id="{AA926117-EBE9-7B4E-B1FD-56165E1ED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549" y="5144544"/>
            <a:ext cx="548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jane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52" name="Text Box 5">
            <a:extLst>
              <a:ext uri="{FF2B5EF4-FFF2-40B4-BE49-F238E27FC236}">
                <a16:creationId xmlns:a16="http://schemas.microsoft.com/office/drawing/2014/main" id="{D3B3495F-F6CB-7145-8E79-CD8C756A0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71630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54" name="Curved Connector 53">
            <a:extLst>
              <a:ext uri="{FF2B5EF4-FFF2-40B4-BE49-F238E27FC236}">
                <a16:creationId xmlns:a16="http://schemas.microsoft.com/office/drawing/2014/main" id="{CC6F3EDE-BB69-A14A-992B-2803D6C37B74}"/>
              </a:ext>
            </a:extLst>
          </p:cNvPr>
          <p:cNvCxnSpPr>
            <a:cxnSpLocks/>
            <a:stCxn id="42" idx="4"/>
            <a:endCxn id="38" idx="6"/>
          </p:cNvCxnSpPr>
          <p:nvPr/>
        </p:nvCxnSpPr>
        <p:spPr bwMode="auto">
          <a:xfrm rot="5400000">
            <a:off x="7780537" y="2500634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FA55515-9A25-6146-960B-DF8FF99FB41D}"/>
              </a:ext>
            </a:extLst>
          </p:cNvPr>
          <p:cNvCxnSpPr/>
          <p:nvPr/>
        </p:nvCxnSpPr>
        <p:spPr bwMode="auto">
          <a:xfrm>
            <a:off x="6959215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491188C-7AD7-5F48-8917-092182CF0D4B}"/>
              </a:ext>
            </a:extLst>
          </p:cNvPr>
          <p:cNvSpPr txBox="1"/>
          <p:nvPr/>
        </p:nvSpPr>
        <p:spPr>
          <a:xfrm>
            <a:off x="7607288" y="5761593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57" name="Oval 9">
            <a:extLst>
              <a:ext uri="{FF2B5EF4-FFF2-40B4-BE49-F238E27FC236}">
                <a16:creationId xmlns:a16="http://schemas.microsoft.com/office/drawing/2014/main" id="{8925E351-C36F-7F48-B23B-851DBF752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3707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F38A547-78F4-1E4A-A8EB-CB4D12C563C3}"/>
              </a:ext>
            </a:extLst>
          </p:cNvPr>
          <p:cNvGrpSpPr/>
          <p:nvPr/>
        </p:nvGrpSpPr>
        <p:grpSpPr>
          <a:xfrm>
            <a:off x="8465864" y="2212370"/>
            <a:ext cx="1862072" cy="3250859"/>
            <a:chOff x="6365987" y="2212369"/>
            <a:chExt cx="1862072" cy="3250859"/>
          </a:xfrm>
        </p:grpSpPr>
        <p:sp>
          <p:nvSpPr>
            <p:cNvPr id="49" name="Text Box 15">
              <a:extLst>
                <a:ext uri="{FF2B5EF4-FFF2-40B4-BE49-F238E27FC236}">
                  <a16:creationId xmlns:a16="http://schemas.microsoft.com/office/drawing/2014/main" id="{1DFF961B-DB8E-5845-8E82-B9B58009A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5987" y="2212369"/>
              <a:ext cx="655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ea typeface="Arial" charset="0"/>
                  <a:cs typeface="Arial" charset="0"/>
                </a:rPr>
                <a:t>john</a:t>
              </a:r>
              <a:endParaRPr lang="en-US" sz="2000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58" name="Text Box 15">
              <a:extLst>
                <a:ext uri="{FF2B5EF4-FFF2-40B4-BE49-F238E27FC236}">
                  <a16:creationId xmlns:a16="http://schemas.microsoft.com/office/drawing/2014/main" id="{69F21926-D73C-754B-8281-7DEA28FC6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616" y="5155451"/>
              <a:ext cx="7704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ea typeface="Arial" charset="0"/>
                  <a:cs typeface="Arial" charset="0"/>
                </a:rPr>
                <a:t>jenny</a:t>
              </a:r>
              <a:endParaRPr lang="en-US" sz="2000" dirty="0">
                <a:ea typeface="Arial" charset="0"/>
                <a:cs typeface="Arial" charset="0"/>
              </a:endParaRPr>
            </a:p>
          </p:txBody>
        </p:sp>
      </p:grp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84DD8862-1518-8C4D-B498-CA4CD616ABB0}"/>
              </a:ext>
            </a:extLst>
          </p:cNvPr>
          <p:cNvCxnSpPr>
            <a:cxnSpLocks/>
            <a:stCxn id="41" idx="0"/>
            <a:endCxn id="40" idx="2"/>
          </p:cNvCxnSpPr>
          <p:nvPr/>
        </p:nvCxnSpPr>
        <p:spPr bwMode="auto">
          <a:xfrm rot="5400000" flipH="1" flipV="1">
            <a:off x="8215173" y="3658966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391C9D72-C44C-9F4B-9341-A9403E0A3692}"/>
              </a:ext>
            </a:extLst>
          </p:cNvPr>
          <p:cNvCxnSpPr>
            <a:cxnSpLocks/>
            <a:stCxn id="41" idx="0"/>
            <a:endCxn id="39" idx="6"/>
          </p:cNvCxnSpPr>
          <p:nvPr/>
        </p:nvCxnSpPr>
        <p:spPr bwMode="auto">
          <a:xfrm rot="16200000" flipV="1">
            <a:off x="7617656" y="4507762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043446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B0107612-BEA2-F243-A532-CCFF2BE6195B}"/>
              </a:ext>
            </a:extLst>
          </p:cNvPr>
          <p:cNvGrpSpPr/>
          <p:nvPr/>
        </p:nvGrpSpPr>
        <p:grpSpPr>
          <a:xfrm>
            <a:off x="8501581" y="2201462"/>
            <a:ext cx="1862072" cy="3250859"/>
            <a:chOff x="6365987" y="2212369"/>
            <a:chExt cx="1862072" cy="3250859"/>
          </a:xfrm>
        </p:grpSpPr>
        <p:sp>
          <p:nvSpPr>
            <p:cNvPr id="63" name="Text Box 15">
              <a:extLst>
                <a:ext uri="{FF2B5EF4-FFF2-40B4-BE49-F238E27FC236}">
                  <a16:creationId xmlns:a16="http://schemas.microsoft.com/office/drawing/2014/main" id="{1CB84FE0-86FC-A644-8F9A-854CC31AF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5987" y="2212369"/>
              <a:ext cx="655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ea typeface="Arial" charset="0"/>
                  <a:cs typeface="Arial" charset="0"/>
                </a:rPr>
                <a:t>john</a:t>
              </a:r>
              <a:endParaRPr lang="en-US" sz="2000" b="1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64" name="Text Box 15">
              <a:extLst>
                <a:ext uri="{FF2B5EF4-FFF2-40B4-BE49-F238E27FC236}">
                  <a16:creationId xmlns:a16="http://schemas.microsoft.com/office/drawing/2014/main" id="{2ACC158C-E17B-9044-8E6C-9C14D258F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616" y="5155451"/>
              <a:ext cx="7704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ea typeface="Arial" charset="0"/>
                  <a:cs typeface="Arial" charset="0"/>
                </a:rPr>
                <a:t>jenny</a:t>
              </a:r>
              <a:endParaRPr lang="en-US" sz="2000" b="1" dirty="0">
                <a:ea typeface="Arial" charset="0"/>
                <a:cs typeface="Arial" charset="0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16870C7-78A6-2C46-9BCD-D2B11D18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Restrictions: Universal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0B4FA6-1207-F24A-9E8F-A8CECA3D663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US" dirty="0"/>
                  <a:t>The class of things all of whose pets are cats </a:t>
                </a:r>
              </a:p>
              <a:p>
                <a:pPr lvl="1"/>
                <a:r>
                  <a:rPr lang="en-US" dirty="0"/>
                  <a:t>Or, which only have pets that are cats</a:t>
                </a:r>
              </a:p>
              <a:p>
                <a:pPr lvl="1"/>
                <a:r>
                  <a:rPr lang="en-US" dirty="0"/>
                  <a:t>includes those things which have no pets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Read as “</a:t>
                </a:r>
                <a:r>
                  <a:rPr lang="en-GB" dirty="0" err="1"/>
                  <a:t>hasPet</a:t>
                </a:r>
                <a:r>
                  <a:rPr lang="en-GB" dirty="0"/>
                  <a:t> ONLY Cat”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0B4FA6-1207-F24A-9E8F-A8CECA3D66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CBC2A-4841-FBE5-F8CE-B15D2B3F78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17F65669-BF83-AD44-BFF4-639EE5635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07986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Oval 7">
            <a:extLst>
              <a:ext uri="{FF2B5EF4-FFF2-40B4-BE49-F238E27FC236}">
                <a16:creationId xmlns:a16="http://schemas.microsoft.com/office/drawing/2014/main" id="{B90C5595-8A41-1E41-B05E-AF2307F5A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097082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Oval 8">
            <a:extLst>
              <a:ext uri="{FF2B5EF4-FFF2-40B4-BE49-F238E27FC236}">
                <a16:creationId xmlns:a16="http://schemas.microsoft.com/office/drawing/2014/main" id="{65F143FA-C033-7B4B-86D7-1569C853D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59493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Oval 9">
            <a:extLst>
              <a:ext uri="{FF2B5EF4-FFF2-40B4-BE49-F238E27FC236}">
                <a16:creationId xmlns:a16="http://schemas.microsoft.com/office/drawing/2014/main" id="{794529ED-814B-7F46-8611-AB6044C98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32799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Oval 10">
            <a:extLst>
              <a:ext uri="{FF2B5EF4-FFF2-40B4-BE49-F238E27FC236}">
                <a16:creationId xmlns:a16="http://schemas.microsoft.com/office/drawing/2014/main" id="{299EF970-9B96-5947-AD3E-F4C434A8A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1632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Oval 16">
            <a:extLst>
              <a:ext uri="{FF2B5EF4-FFF2-40B4-BE49-F238E27FC236}">
                <a16:creationId xmlns:a16="http://schemas.microsoft.com/office/drawing/2014/main" id="{96D2D9A4-F3EA-6E46-A06B-3690AE5C5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36945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Oval 17">
            <a:extLst>
              <a:ext uri="{FF2B5EF4-FFF2-40B4-BE49-F238E27FC236}">
                <a16:creationId xmlns:a16="http://schemas.microsoft.com/office/drawing/2014/main" id="{4D4F14CA-7B7C-0040-A039-F25F856E9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51893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Text Box 18">
            <a:extLst>
              <a:ext uri="{FF2B5EF4-FFF2-40B4-BE49-F238E27FC236}">
                <a16:creationId xmlns:a16="http://schemas.microsoft.com/office/drawing/2014/main" id="{F664CF66-B7FB-524C-9388-25B4B391E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76621"/>
            <a:ext cx="65509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A66E115-741C-D74C-B419-CA8C8B21B1CA}"/>
              </a:ext>
            </a:extLst>
          </p:cNvPr>
          <p:cNvSpPr/>
          <p:nvPr/>
        </p:nvSpPr>
        <p:spPr bwMode="auto">
          <a:xfrm>
            <a:off x="6959216" y="1856604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9D83C6-A4E5-7641-BE1B-B8209C881C4A}"/>
              </a:ext>
            </a:extLst>
          </p:cNvPr>
          <p:cNvGrpSpPr/>
          <p:nvPr/>
        </p:nvGrpSpPr>
        <p:grpSpPr>
          <a:xfrm>
            <a:off x="7320632" y="3162466"/>
            <a:ext cx="2933237" cy="891149"/>
            <a:chOff x="5220755" y="3162465"/>
            <a:chExt cx="2933237" cy="891149"/>
          </a:xfrm>
        </p:grpSpPr>
        <p:sp>
          <p:nvSpPr>
            <p:cNvPr id="43" name="Text Box 15">
              <a:extLst>
                <a:ext uri="{FF2B5EF4-FFF2-40B4-BE49-F238E27FC236}">
                  <a16:creationId xmlns:a16="http://schemas.microsoft.com/office/drawing/2014/main" id="{AFC30F3F-CCC7-124E-B3E2-D1D429692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0755" y="3745837"/>
              <a:ext cx="71314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ea typeface="Arial" charset="0"/>
                  <a:cs typeface="Arial" charset="0"/>
                </a:rPr>
                <a:t>fluffy</a:t>
              </a:r>
              <a:endParaRPr lang="en-US" sz="2000" dirty="0">
                <a:ea typeface="Arial" charset="0"/>
                <a:cs typeface="Arial" charset="0"/>
              </a:endParaRPr>
            </a:p>
          </p:txBody>
        </p:sp>
        <p:sp>
          <p:nvSpPr>
            <p:cNvPr id="48" name="Text Box 15">
              <a:extLst>
                <a:ext uri="{FF2B5EF4-FFF2-40B4-BE49-F238E27FC236}">
                  <a16:creationId xmlns:a16="http://schemas.microsoft.com/office/drawing/2014/main" id="{50EB7765-8FFC-EC4A-A419-D314D2BB5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1946" y="3162465"/>
              <a:ext cx="5709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 err="1">
                  <a:ea typeface="Arial" charset="0"/>
                  <a:cs typeface="Arial" charset="0"/>
                </a:rPr>
                <a:t>felix</a:t>
              </a:r>
              <a:endParaRPr lang="en-US" sz="2000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50" name="Text Box 15">
              <a:extLst>
                <a:ext uri="{FF2B5EF4-FFF2-40B4-BE49-F238E27FC236}">
                  <a16:creationId xmlns:a16="http://schemas.microsoft.com/office/drawing/2014/main" id="{E835740D-45FC-EF44-97E5-AF512E0C6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7554" y="3657634"/>
              <a:ext cx="4864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 err="1">
                  <a:ea typeface="Arial" charset="0"/>
                  <a:cs typeface="Arial" charset="0"/>
                </a:rPr>
                <a:t>fido</a:t>
              </a:r>
              <a:endParaRPr lang="en-US" sz="2000" dirty="0">
                <a:ea typeface="Arial" charset="0"/>
                <a:cs typeface="Arial" charset="0"/>
              </a:endParaRPr>
            </a:p>
          </p:txBody>
        </p:sp>
      </p:grpSp>
      <p:sp>
        <p:nvSpPr>
          <p:cNvPr id="51" name="Text Box 15">
            <a:extLst>
              <a:ext uri="{FF2B5EF4-FFF2-40B4-BE49-F238E27FC236}">
                <a16:creationId xmlns:a16="http://schemas.microsoft.com/office/drawing/2014/main" id="{AA926117-EBE9-7B4E-B1FD-56165E1ED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549" y="5144544"/>
            <a:ext cx="548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jane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52" name="Text Box 5">
            <a:extLst>
              <a:ext uri="{FF2B5EF4-FFF2-40B4-BE49-F238E27FC236}">
                <a16:creationId xmlns:a16="http://schemas.microsoft.com/office/drawing/2014/main" id="{D3B3495F-F6CB-7145-8E79-CD8C756A0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71630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54" name="Curved Connector 53">
            <a:extLst>
              <a:ext uri="{FF2B5EF4-FFF2-40B4-BE49-F238E27FC236}">
                <a16:creationId xmlns:a16="http://schemas.microsoft.com/office/drawing/2014/main" id="{CC6F3EDE-BB69-A14A-992B-2803D6C37B74}"/>
              </a:ext>
            </a:extLst>
          </p:cNvPr>
          <p:cNvCxnSpPr>
            <a:cxnSpLocks/>
            <a:stCxn id="42" idx="4"/>
            <a:endCxn id="38" idx="6"/>
          </p:cNvCxnSpPr>
          <p:nvPr/>
        </p:nvCxnSpPr>
        <p:spPr bwMode="auto">
          <a:xfrm rot="5400000">
            <a:off x="7780537" y="2500634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FA55515-9A25-6146-960B-DF8FF99FB41D}"/>
              </a:ext>
            </a:extLst>
          </p:cNvPr>
          <p:cNvCxnSpPr/>
          <p:nvPr/>
        </p:nvCxnSpPr>
        <p:spPr bwMode="auto">
          <a:xfrm>
            <a:off x="6959215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491188C-7AD7-5F48-8917-092182CF0D4B}"/>
              </a:ext>
            </a:extLst>
          </p:cNvPr>
          <p:cNvSpPr txBox="1"/>
          <p:nvPr/>
        </p:nvSpPr>
        <p:spPr>
          <a:xfrm>
            <a:off x="7607288" y="5761593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57" name="Oval 9">
            <a:extLst>
              <a:ext uri="{FF2B5EF4-FFF2-40B4-BE49-F238E27FC236}">
                <a16:creationId xmlns:a16="http://schemas.microsoft.com/office/drawing/2014/main" id="{8925E351-C36F-7F48-B23B-851DBF752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3707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84DD8862-1518-8C4D-B498-CA4CD616ABB0}"/>
              </a:ext>
            </a:extLst>
          </p:cNvPr>
          <p:cNvCxnSpPr>
            <a:cxnSpLocks/>
            <a:stCxn id="41" idx="0"/>
            <a:endCxn id="40" idx="2"/>
          </p:cNvCxnSpPr>
          <p:nvPr/>
        </p:nvCxnSpPr>
        <p:spPr bwMode="auto">
          <a:xfrm rot="5400000" flipH="1" flipV="1">
            <a:off x="8215173" y="3658966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391C9D72-C44C-9F4B-9341-A9403E0A3692}"/>
              </a:ext>
            </a:extLst>
          </p:cNvPr>
          <p:cNvCxnSpPr>
            <a:cxnSpLocks/>
            <a:stCxn id="41" idx="0"/>
            <a:endCxn id="39" idx="6"/>
          </p:cNvCxnSpPr>
          <p:nvPr/>
        </p:nvCxnSpPr>
        <p:spPr bwMode="auto">
          <a:xfrm rot="16200000" flipV="1">
            <a:off x="7617656" y="4507762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193393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B0107612-BEA2-F243-A532-CCFF2BE6195B}"/>
              </a:ext>
            </a:extLst>
          </p:cNvPr>
          <p:cNvGrpSpPr/>
          <p:nvPr/>
        </p:nvGrpSpPr>
        <p:grpSpPr>
          <a:xfrm>
            <a:off x="8501581" y="2201462"/>
            <a:ext cx="1862072" cy="3250859"/>
            <a:chOff x="6365987" y="2212369"/>
            <a:chExt cx="1862072" cy="3250859"/>
          </a:xfrm>
        </p:grpSpPr>
        <p:sp>
          <p:nvSpPr>
            <p:cNvPr id="63" name="Text Box 15">
              <a:extLst>
                <a:ext uri="{FF2B5EF4-FFF2-40B4-BE49-F238E27FC236}">
                  <a16:creationId xmlns:a16="http://schemas.microsoft.com/office/drawing/2014/main" id="{1CB84FE0-86FC-A644-8F9A-854CC31AF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5987" y="2212369"/>
              <a:ext cx="655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ea typeface="Arial" charset="0"/>
                  <a:cs typeface="Arial" charset="0"/>
                </a:rPr>
                <a:t>john</a:t>
              </a:r>
              <a:endParaRPr lang="en-US" sz="2000" b="1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64" name="Text Box 15">
              <a:extLst>
                <a:ext uri="{FF2B5EF4-FFF2-40B4-BE49-F238E27FC236}">
                  <a16:creationId xmlns:a16="http://schemas.microsoft.com/office/drawing/2014/main" id="{2ACC158C-E17B-9044-8E6C-9C14D258F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616" y="5155451"/>
              <a:ext cx="7704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ea typeface="Arial" charset="0"/>
                  <a:cs typeface="Arial" charset="0"/>
                </a:rPr>
                <a:t>jenny</a:t>
              </a:r>
              <a:endParaRPr lang="en-US" sz="2000" b="1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E6DFE9A-09B4-984D-B5CA-3EEFB8999B6A}"/>
              </a:ext>
            </a:extLst>
          </p:cNvPr>
          <p:cNvGrpSpPr/>
          <p:nvPr/>
        </p:nvGrpSpPr>
        <p:grpSpPr>
          <a:xfrm>
            <a:off x="7301390" y="3153339"/>
            <a:ext cx="2983449" cy="907087"/>
            <a:chOff x="5072474" y="3860465"/>
            <a:chExt cx="2983449" cy="907087"/>
          </a:xfrm>
        </p:grpSpPr>
        <p:sp>
          <p:nvSpPr>
            <p:cNvPr id="36" name="Text Box 15">
              <a:extLst>
                <a:ext uri="{FF2B5EF4-FFF2-40B4-BE49-F238E27FC236}">
                  <a16:creationId xmlns:a16="http://schemas.microsoft.com/office/drawing/2014/main" id="{20506B91-94E1-7A4D-84E4-CFFDD19BD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2474" y="4459775"/>
              <a:ext cx="7254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ea typeface="Arial" charset="0"/>
                  <a:cs typeface="Arial" charset="0"/>
                </a:rPr>
                <a:t>fluffy</a:t>
              </a:r>
              <a:endParaRPr lang="en-US" sz="2000" b="1" dirty="0">
                <a:ea typeface="Arial" charset="0"/>
                <a:cs typeface="Arial" charset="0"/>
              </a:endParaRPr>
            </a:p>
          </p:txBody>
        </p:sp>
        <p:sp>
          <p:nvSpPr>
            <p:cNvPr id="37" name="Text Box 15">
              <a:extLst>
                <a:ext uri="{FF2B5EF4-FFF2-40B4-BE49-F238E27FC236}">
                  <a16:creationId xmlns:a16="http://schemas.microsoft.com/office/drawing/2014/main" id="{90C469EA-3923-D64E-B908-CECA06623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3207" y="3860465"/>
              <a:ext cx="6748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 err="1">
                  <a:ea typeface="Arial" charset="0"/>
                  <a:cs typeface="Arial" charset="0"/>
                </a:rPr>
                <a:t>felix</a:t>
              </a:r>
              <a:endParaRPr lang="en-US" sz="2000" b="1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53" name="Text Box 15">
              <a:extLst>
                <a:ext uri="{FF2B5EF4-FFF2-40B4-BE49-F238E27FC236}">
                  <a16:creationId xmlns:a16="http://schemas.microsoft.com/office/drawing/2014/main" id="{A4180A4B-B2E1-B143-9FC4-37428D1C4F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0956" y="4371325"/>
              <a:ext cx="57496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 err="1">
                  <a:ea typeface="Arial" charset="0"/>
                  <a:cs typeface="Arial" charset="0"/>
                </a:rPr>
                <a:t>fido</a:t>
              </a:r>
              <a:endParaRPr lang="en-US" sz="2000" b="1" dirty="0">
                <a:ea typeface="Arial" charset="0"/>
                <a:cs typeface="Arial" charset="0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16870C7-78A6-2C46-9BCD-D2B11D18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Restrictions: Universal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0B4FA6-1207-F24A-9E8F-A8CECA3D663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US" dirty="0"/>
                  <a:t>The class of things all of whose pets are cats </a:t>
                </a:r>
              </a:p>
              <a:p>
                <a:pPr lvl="1"/>
                <a:r>
                  <a:rPr lang="en-US" dirty="0"/>
                  <a:t>Or, which only have pets that are cats</a:t>
                </a:r>
              </a:p>
              <a:p>
                <a:pPr lvl="1"/>
                <a:r>
                  <a:rPr lang="en-US" dirty="0"/>
                  <a:t>includes those things which have no pets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Read as “</a:t>
                </a:r>
                <a:r>
                  <a:rPr lang="en-GB" dirty="0" err="1"/>
                  <a:t>hasPet</a:t>
                </a:r>
                <a:r>
                  <a:rPr lang="en-GB" dirty="0"/>
                  <a:t> ONLY Cat”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0B4FA6-1207-F24A-9E8F-A8CECA3D66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2F211B-09FF-A41E-8017-4FE52CD69D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17F65669-BF83-AD44-BFF4-639EE5635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07986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Oval 7">
            <a:extLst>
              <a:ext uri="{FF2B5EF4-FFF2-40B4-BE49-F238E27FC236}">
                <a16:creationId xmlns:a16="http://schemas.microsoft.com/office/drawing/2014/main" id="{B90C5595-8A41-1E41-B05E-AF2307F5A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097082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Oval 8">
            <a:extLst>
              <a:ext uri="{FF2B5EF4-FFF2-40B4-BE49-F238E27FC236}">
                <a16:creationId xmlns:a16="http://schemas.microsoft.com/office/drawing/2014/main" id="{65F143FA-C033-7B4B-86D7-1569C853D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59493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Oval 9">
            <a:extLst>
              <a:ext uri="{FF2B5EF4-FFF2-40B4-BE49-F238E27FC236}">
                <a16:creationId xmlns:a16="http://schemas.microsoft.com/office/drawing/2014/main" id="{794529ED-814B-7F46-8611-AB6044C98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32799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Oval 10">
            <a:extLst>
              <a:ext uri="{FF2B5EF4-FFF2-40B4-BE49-F238E27FC236}">
                <a16:creationId xmlns:a16="http://schemas.microsoft.com/office/drawing/2014/main" id="{299EF970-9B96-5947-AD3E-F4C434A8A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1632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Oval 16">
            <a:extLst>
              <a:ext uri="{FF2B5EF4-FFF2-40B4-BE49-F238E27FC236}">
                <a16:creationId xmlns:a16="http://schemas.microsoft.com/office/drawing/2014/main" id="{96D2D9A4-F3EA-6E46-A06B-3690AE5C5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36945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Oval 17">
            <a:extLst>
              <a:ext uri="{FF2B5EF4-FFF2-40B4-BE49-F238E27FC236}">
                <a16:creationId xmlns:a16="http://schemas.microsoft.com/office/drawing/2014/main" id="{4D4F14CA-7B7C-0040-A039-F25F856E9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51893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Text Box 18">
            <a:extLst>
              <a:ext uri="{FF2B5EF4-FFF2-40B4-BE49-F238E27FC236}">
                <a16:creationId xmlns:a16="http://schemas.microsoft.com/office/drawing/2014/main" id="{F664CF66-B7FB-524C-9388-25B4B391E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76621"/>
            <a:ext cx="65509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A66E115-741C-D74C-B419-CA8C8B21B1CA}"/>
              </a:ext>
            </a:extLst>
          </p:cNvPr>
          <p:cNvSpPr/>
          <p:nvPr/>
        </p:nvSpPr>
        <p:spPr bwMode="auto">
          <a:xfrm>
            <a:off x="6959216" y="1856604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1" name="Text Box 15">
            <a:extLst>
              <a:ext uri="{FF2B5EF4-FFF2-40B4-BE49-F238E27FC236}">
                <a16:creationId xmlns:a16="http://schemas.microsoft.com/office/drawing/2014/main" id="{AA926117-EBE9-7B4E-B1FD-56165E1ED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549" y="5144544"/>
            <a:ext cx="548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jane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52" name="Text Box 5">
            <a:extLst>
              <a:ext uri="{FF2B5EF4-FFF2-40B4-BE49-F238E27FC236}">
                <a16:creationId xmlns:a16="http://schemas.microsoft.com/office/drawing/2014/main" id="{D3B3495F-F6CB-7145-8E79-CD8C756A0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71630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54" name="Curved Connector 53">
            <a:extLst>
              <a:ext uri="{FF2B5EF4-FFF2-40B4-BE49-F238E27FC236}">
                <a16:creationId xmlns:a16="http://schemas.microsoft.com/office/drawing/2014/main" id="{CC6F3EDE-BB69-A14A-992B-2803D6C37B74}"/>
              </a:ext>
            </a:extLst>
          </p:cNvPr>
          <p:cNvCxnSpPr>
            <a:cxnSpLocks/>
            <a:stCxn id="42" idx="4"/>
            <a:endCxn id="38" idx="6"/>
          </p:cNvCxnSpPr>
          <p:nvPr/>
        </p:nvCxnSpPr>
        <p:spPr bwMode="auto">
          <a:xfrm rot="5400000">
            <a:off x="7780537" y="2500634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FA55515-9A25-6146-960B-DF8FF99FB41D}"/>
              </a:ext>
            </a:extLst>
          </p:cNvPr>
          <p:cNvCxnSpPr/>
          <p:nvPr/>
        </p:nvCxnSpPr>
        <p:spPr bwMode="auto">
          <a:xfrm>
            <a:off x="6959215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491188C-7AD7-5F48-8917-092182CF0D4B}"/>
              </a:ext>
            </a:extLst>
          </p:cNvPr>
          <p:cNvSpPr txBox="1"/>
          <p:nvPr/>
        </p:nvSpPr>
        <p:spPr>
          <a:xfrm>
            <a:off x="7607288" y="5761593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57" name="Oval 9">
            <a:extLst>
              <a:ext uri="{FF2B5EF4-FFF2-40B4-BE49-F238E27FC236}">
                <a16:creationId xmlns:a16="http://schemas.microsoft.com/office/drawing/2014/main" id="{8925E351-C36F-7F48-B23B-851DBF752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3707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84DD8862-1518-8C4D-B498-CA4CD616ABB0}"/>
              </a:ext>
            </a:extLst>
          </p:cNvPr>
          <p:cNvCxnSpPr>
            <a:cxnSpLocks/>
            <a:stCxn id="41" idx="0"/>
            <a:endCxn id="40" idx="2"/>
          </p:cNvCxnSpPr>
          <p:nvPr/>
        </p:nvCxnSpPr>
        <p:spPr bwMode="auto">
          <a:xfrm rot="5400000" flipH="1" flipV="1">
            <a:off x="8215173" y="3658966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391C9D72-C44C-9F4B-9341-A9403E0A3692}"/>
              </a:ext>
            </a:extLst>
          </p:cNvPr>
          <p:cNvCxnSpPr>
            <a:cxnSpLocks/>
            <a:stCxn id="41" idx="0"/>
            <a:endCxn id="39" idx="6"/>
          </p:cNvCxnSpPr>
          <p:nvPr/>
        </p:nvCxnSpPr>
        <p:spPr bwMode="auto">
          <a:xfrm rot="16200000" flipV="1">
            <a:off x="7617656" y="4507762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875167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A1E904-5FAE-0549-9582-340EFC34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Restrictions: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dirty="0"/>
                  <a:t>The class of things which have exactly one pet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E6C07-7868-BFCE-0B2D-1F843ACF3F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1B7044D6-DDC6-A84F-B358-2E37CF3BD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13995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2B7E90DB-97A6-3047-9C4D-D1790956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103091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F901CFD-10EE-924E-B03B-D3BF803C1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60094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A423D443-0B55-1141-8EC5-9FDE20CE1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3880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37F5FBCC-5686-6F4E-BA99-DED98603B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22332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24D58950-0461-624C-9906-619FCAF3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633" y="3751847"/>
            <a:ext cx="6878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fluffy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73F18FE9-BC44-AD4F-A90C-C13525EA4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42954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9097ACAB-B473-A444-AF16-AD4127156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57902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BF7B3D66-7368-7A4B-B27A-3C586CFF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82630"/>
            <a:ext cx="69003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E2CE2F-5412-0540-9495-9374F0078DEA}"/>
              </a:ext>
            </a:extLst>
          </p:cNvPr>
          <p:cNvSpPr/>
          <p:nvPr/>
        </p:nvSpPr>
        <p:spPr bwMode="auto">
          <a:xfrm>
            <a:off x="6959216" y="1862613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4D72B51-4DB8-5E45-908D-0B41951A0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823" y="3168475"/>
            <a:ext cx="570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felix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AE2F20A6-F318-DA41-9CBD-763313DAD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5865" y="2218379"/>
            <a:ext cx="690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john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BD1E76D5-9942-6C4F-BC38-E1D498E9A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431" y="3663644"/>
            <a:ext cx="486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fido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79AA4ACA-B985-804E-BE7E-80BEC9F08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550" y="5150553"/>
            <a:ext cx="6029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jane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13B75760-48EB-F344-B402-2723636C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77639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2E6C1E5D-EA8D-6C4A-A05E-F9DC3179EF59}"/>
              </a:ext>
            </a:extLst>
          </p:cNvPr>
          <p:cNvCxnSpPr>
            <a:cxnSpLocks/>
            <a:stCxn id="12" idx="4"/>
            <a:endCxn id="8" idx="6"/>
          </p:cNvCxnSpPr>
          <p:nvPr/>
        </p:nvCxnSpPr>
        <p:spPr bwMode="auto">
          <a:xfrm rot="5400000">
            <a:off x="7780537" y="2506643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4F108E-4F8E-1E40-9609-2492FF44AEDF}"/>
              </a:ext>
            </a:extLst>
          </p:cNvPr>
          <p:cNvCxnSpPr/>
          <p:nvPr/>
        </p:nvCxnSpPr>
        <p:spPr bwMode="auto">
          <a:xfrm>
            <a:off x="6959215" y="5949875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0A9BC60-83FC-F546-ADF5-967C81297517}"/>
              </a:ext>
            </a:extLst>
          </p:cNvPr>
          <p:cNvSpPr txBox="1"/>
          <p:nvPr/>
        </p:nvSpPr>
        <p:spPr>
          <a:xfrm>
            <a:off x="7607288" y="5767602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7" name="Oval 9">
            <a:extLst>
              <a:ext uri="{FF2B5EF4-FFF2-40B4-BE49-F238E27FC236}">
                <a16:creationId xmlns:a16="http://schemas.microsoft.com/office/drawing/2014/main" id="{98D83750-DCBA-5B42-8E69-C2F7A0FCC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9716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4B75EC74-5815-5545-B2CC-9312A95C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494" y="5161461"/>
            <a:ext cx="696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jenny</a:t>
            </a:r>
            <a:endParaRPr lang="en-US" sz="2000" dirty="0">
              <a:ea typeface="Arial" charset="0"/>
              <a:cs typeface="Arial" charset="0"/>
            </a:endParaRP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D9184539-00EB-F04A-B563-6CC467DD4C4E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 bwMode="auto">
          <a:xfrm rot="5400000" flipH="1" flipV="1">
            <a:off x="8215173" y="3664975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4108BCF5-178E-B147-9897-7B1B6D18DC55}"/>
              </a:ext>
            </a:extLst>
          </p:cNvPr>
          <p:cNvCxnSpPr>
            <a:cxnSpLocks/>
            <a:stCxn id="11" idx="0"/>
            <a:endCxn id="9" idx="6"/>
          </p:cNvCxnSpPr>
          <p:nvPr/>
        </p:nvCxnSpPr>
        <p:spPr bwMode="auto">
          <a:xfrm rot="16200000" flipV="1">
            <a:off x="7617656" y="4513771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326720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15">
            <a:extLst>
              <a:ext uri="{FF2B5EF4-FFF2-40B4-BE49-F238E27FC236}">
                <a16:creationId xmlns:a16="http://schemas.microsoft.com/office/drawing/2014/main" id="{9F55A2A7-40A1-AB4F-83A1-0FBB8CF14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7172" y="2218379"/>
            <a:ext cx="690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b="1" dirty="0">
                <a:ea typeface="Arial" charset="0"/>
                <a:cs typeface="Arial" charset="0"/>
              </a:rPr>
              <a:t>john</a:t>
            </a:r>
            <a:endParaRPr lang="en-US" sz="2000" b="1" baseline="30000" dirty="0">
              <a:ea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A1E904-5FAE-0549-9582-340EFC34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Restrictions: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dirty="0"/>
                  <a:t>The class of things which have exactly one pet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2A708-142A-1875-5D8C-352608E43A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1B7044D6-DDC6-A84F-B358-2E37CF3BD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13995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2B7E90DB-97A6-3047-9C4D-D1790956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103091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F901CFD-10EE-924E-B03B-D3BF803C1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60094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A423D443-0B55-1141-8EC5-9FDE20CE1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3880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37F5FBCC-5686-6F4E-BA99-DED98603B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22332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24D58950-0461-624C-9906-619FCAF3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633" y="3751847"/>
            <a:ext cx="6878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fluffy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73F18FE9-BC44-AD4F-A90C-C13525EA4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42954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9097ACAB-B473-A444-AF16-AD4127156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57902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BF7B3D66-7368-7A4B-B27A-3C586CFF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82630"/>
            <a:ext cx="69003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E2CE2F-5412-0540-9495-9374F0078DEA}"/>
              </a:ext>
            </a:extLst>
          </p:cNvPr>
          <p:cNvSpPr/>
          <p:nvPr/>
        </p:nvSpPr>
        <p:spPr bwMode="auto">
          <a:xfrm>
            <a:off x="6959216" y="1862613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4D72B51-4DB8-5E45-908D-0B41951A0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823" y="3168475"/>
            <a:ext cx="570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felix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BD1E76D5-9942-6C4F-BC38-E1D498E9A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431" y="3663644"/>
            <a:ext cx="486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fido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79AA4ACA-B985-804E-BE7E-80BEC9F08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550" y="5150553"/>
            <a:ext cx="6029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jane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13B75760-48EB-F344-B402-2723636C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77639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2E6C1E5D-EA8D-6C4A-A05E-F9DC3179EF59}"/>
              </a:ext>
            </a:extLst>
          </p:cNvPr>
          <p:cNvCxnSpPr>
            <a:cxnSpLocks/>
            <a:stCxn id="12" idx="4"/>
            <a:endCxn id="8" idx="6"/>
          </p:cNvCxnSpPr>
          <p:nvPr/>
        </p:nvCxnSpPr>
        <p:spPr bwMode="auto">
          <a:xfrm rot="5400000">
            <a:off x="7780537" y="2506643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4F108E-4F8E-1E40-9609-2492FF44AEDF}"/>
              </a:ext>
            </a:extLst>
          </p:cNvPr>
          <p:cNvCxnSpPr/>
          <p:nvPr/>
        </p:nvCxnSpPr>
        <p:spPr bwMode="auto">
          <a:xfrm>
            <a:off x="6959215" y="5949875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0A9BC60-83FC-F546-ADF5-967C81297517}"/>
              </a:ext>
            </a:extLst>
          </p:cNvPr>
          <p:cNvSpPr txBox="1"/>
          <p:nvPr/>
        </p:nvSpPr>
        <p:spPr>
          <a:xfrm>
            <a:off x="7607288" y="5767602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7" name="Oval 9">
            <a:extLst>
              <a:ext uri="{FF2B5EF4-FFF2-40B4-BE49-F238E27FC236}">
                <a16:creationId xmlns:a16="http://schemas.microsoft.com/office/drawing/2014/main" id="{98D83750-DCBA-5B42-8E69-C2F7A0FCC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9716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4B75EC74-5815-5545-B2CC-9312A95C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494" y="5161461"/>
            <a:ext cx="696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jenny</a:t>
            </a:r>
            <a:endParaRPr lang="en-US" sz="2000" dirty="0">
              <a:ea typeface="Arial" charset="0"/>
              <a:cs typeface="Arial" charset="0"/>
            </a:endParaRP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D9184539-00EB-F04A-B563-6CC467DD4C4E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 bwMode="auto">
          <a:xfrm rot="5400000" flipH="1" flipV="1">
            <a:off x="8215173" y="3664975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4108BCF5-178E-B147-9897-7B1B6D18DC55}"/>
              </a:ext>
            </a:extLst>
          </p:cNvPr>
          <p:cNvCxnSpPr>
            <a:cxnSpLocks/>
            <a:stCxn id="11" idx="0"/>
            <a:endCxn id="9" idx="6"/>
          </p:cNvCxnSpPr>
          <p:nvPr/>
        </p:nvCxnSpPr>
        <p:spPr bwMode="auto">
          <a:xfrm rot="16200000" flipV="1">
            <a:off x="7617656" y="4513771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4135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F493E-9BCD-4242-89F5-CA34AC584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RDF and RDFS namespaces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C1E8C-4C74-1F4D-BFE7-5749ACACC5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 terms in RDF Schema are defined as part of the RDFS namespace</a:t>
            </a:r>
          </a:p>
          <a:p>
            <a:r>
              <a:rPr lang="en-GB" dirty="0">
                <a:latin typeface="Lucida Console" panose="020B0609040504020204" pitchFamily="49" charset="0"/>
              </a:rPr>
              <a:t>http://www.w3.org/2000/01/</a:t>
            </a:r>
            <a:r>
              <a:rPr lang="en-GB" dirty="0" err="1">
                <a:latin typeface="Lucida Console" panose="020B0609040504020204" pitchFamily="49" charset="0"/>
              </a:rPr>
              <a:t>rdf</a:t>
            </a:r>
            <a:r>
              <a:rPr lang="en-GB" dirty="0">
                <a:latin typeface="Lucida Console" panose="020B0609040504020204" pitchFamily="49" charset="0"/>
              </a:rPr>
              <a:t>-schema# </a:t>
            </a:r>
            <a:r>
              <a:rPr lang="en-GB" dirty="0"/>
              <a:t>, abbreviated here as </a:t>
            </a:r>
            <a:r>
              <a:rPr lang="en-GB" dirty="0" err="1">
                <a:latin typeface="Lucida Console" panose="020B0609040504020204" pitchFamily="49" charset="0"/>
              </a:rPr>
              <a:t>rdfs</a:t>
            </a:r>
            <a:r>
              <a:rPr lang="en-GB" dirty="0">
                <a:latin typeface="Lucida Console" panose="020B0609040504020204" pitchFamily="49" charset="0"/>
              </a:rPr>
              <a:t>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Two terms are defined as part of the RDF namespace: </a:t>
            </a:r>
            <a:r>
              <a:rPr lang="en-GB" dirty="0" err="1"/>
              <a:t>rdf:type</a:t>
            </a:r>
            <a:r>
              <a:rPr lang="en-GB" dirty="0"/>
              <a:t> and </a:t>
            </a:r>
            <a:r>
              <a:rPr lang="en-GB" dirty="0" err="1"/>
              <a:t>rdf:Property</a:t>
            </a:r>
            <a:endParaRPr lang="en-GB" dirty="0"/>
          </a:p>
          <a:p>
            <a:r>
              <a:rPr lang="en-GB" dirty="0">
                <a:latin typeface="Lucida Console" panose="020B0609040504020204" pitchFamily="49" charset="0"/>
              </a:rPr>
              <a:t>http://www.w3.org/1999/02/22-rdf-syntax-ns#</a:t>
            </a:r>
            <a:r>
              <a:rPr lang="en-GB" dirty="0"/>
              <a:t> , abbreviated as </a:t>
            </a:r>
            <a:r>
              <a:rPr lang="en-GB" dirty="0" err="1">
                <a:latin typeface="Lucida Console" panose="020B0609040504020204" pitchFamily="49" charset="0"/>
              </a:rPr>
              <a:t>rdf</a:t>
            </a:r>
            <a:r>
              <a:rPr lang="en-GB" dirty="0">
                <a:latin typeface="Lucida Console" panose="020B0609040504020204" pitchFamily="49" charset="0"/>
              </a:rPr>
              <a:t>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This is a historical accident, but can trip up the unwary</a:t>
            </a:r>
          </a:p>
          <a:p>
            <a:pPr marL="0" indent="0">
              <a:buNone/>
            </a:pPr>
            <a:r>
              <a:rPr lang="en-US" dirty="0"/>
              <a:t>Be careful when using these terms in SPARQL queries!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7A447-1A02-464D-B663-195F086B0A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164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A1E904-5FAE-0549-9582-340EFC34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Restrictions: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≥2 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dirty="0"/>
                  <a:t>The class of things which have at least two pets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B0DBA-A4B5-FF54-3C35-6A89F3379A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1B7044D6-DDC6-A84F-B358-2E37CF3BD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13995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2B7E90DB-97A6-3047-9C4D-D1790956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103091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F901CFD-10EE-924E-B03B-D3BF803C1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60094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A423D443-0B55-1141-8EC5-9FDE20CE1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3880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37F5FBCC-5686-6F4E-BA99-DED98603B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22332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24D58950-0461-624C-9906-619FCAF3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632" y="3751847"/>
            <a:ext cx="7200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fluffy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73F18FE9-BC44-AD4F-A90C-C13525EA4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42954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9097ACAB-B473-A444-AF16-AD4127156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57902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BF7B3D66-7368-7A4B-B27A-3C586CFF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82630"/>
            <a:ext cx="63679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E2CE2F-5412-0540-9495-9374F0078DEA}"/>
              </a:ext>
            </a:extLst>
          </p:cNvPr>
          <p:cNvSpPr/>
          <p:nvPr/>
        </p:nvSpPr>
        <p:spPr bwMode="auto">
          <a:xfrm>
            <a:off x="6959216" y="1862614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4D72B51-4DB8-5E45-908D-0B41951A0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823" y="3168475"/>
            <a:ext cx="570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felix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AE2F20A6-F318-DA41-9CBD-763313DAD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5865" y="2218379"/>
            <a:ext cx="6367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john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BD1E76D5-9942-6C4F-BC38-E1D498E9A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431" y="3663644"/>
            <a:ext cx="486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fido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79AA4ACA-B985-804E-BE7E-80BEC9F08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550" y="5150553"/>
            <a:ext cx="6029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jane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13B75760-48EB-F344-B402-2723636C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77639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2E6C1E5D-EA8D-6C4A-A05E-F9DC3179EF59}"/>
              </a:ext>
            </a:extLst>
          </p:cNvPr>
          <p:cNvCxnSpPr>
            <a:cxnSpLocks/>
            <a:stCxn id="12" idx="4"/>
            <a:endCxn id="8" idx="6"/>
          </p:cNvCxnSpPr>
          <p:nvPr/>
        </p:nvCxnSpPr>
        <p:spPr bwMode="auto">
          <a:xfrm rot="5400000">
            <a:off x="7780537" y="2506643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4F108E-4F8E-1E40-9609-2492FF44AEDF}"/>
              </a:ext>
            </a:extLst>
          </p:cNvPr>
          <p:cNvCxnSpPr/>
          <p:nvPr/>
        </p:nvCxnSpPr>
        <p:spPr bwMode="auto">
          <a:xfrm>
            <a:off x="6959215" y="5949875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0A9BC60-83FC-F546-ADF5-967C81297517}"/>
              </a:ext>
            </a:extLst>
          </p:cNvPr>
          <p:cNvSpPr txBox="1"/>
          <p:nvPr/>
        </p:nvSpPr>
        <p:spPr>
          <a:xfrm>
            <a:off x="7607288" y="5767602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7" name="Oval 9">
            <a:extLst>
              <a:ext uri="{FF2B5EF4-FFF2-40B4-BE49-F238E27FC236}">
                <a16:creationId xmlns:a16="http://schemas.microsoft.com/office/drawing/2014/main" id="{98D83750-DCBA-5B42-8E69-C2F7A0FCC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9716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4B75EC74-5815-5545-B2CC-9312A95C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494" y="5161461"/>
            <a:ext cx="696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jenny</a:t>
            </a:r>
            <a:endParaRPr lang="en-US" sz="2000" dirty="0">
              <a:ea typeface="Arial" charset="0"/>
              <a:cs typeface="Arial" charset="0"/>
            </a:endParaRP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D9184539-00EB-F04A-B563-6CC467DD4C4E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 bwMode="auto">
          <a:xfrm rot="5400000" flipH="1" flipV="1">
            <a:off x="8215173" y="3664975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4108BCF5-178E-B147-9897-7B1B6D18DC55}"/>
              </a:ext>
            </a:extLst>
          </p:cNvPr>
          <p:cNvCxnSpPr>
            <a:cxnSpLocks/>
            <a:stCxn id="11" idx="0"/>
            <a:endCxn id="9" idx="6"/>
          </p:cNvCxnSpPr>
          <p:nvPr/>
        </p:nvCxnSpPr>
        <p:spPr bwMode="auto">
          <a:xfrm rot="16200000" flipV="1">
            <a:off x="7617656" y="4513771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9245764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15">
            <a:extLst>
              <a:ext uri="{FF2B5EF4-FFF2-40B4-BE49-F238E27FC236}">
                <a16:creationId xmlns:a16="http://schemas.microsoft.com/office/drawing/2014/main" id="{EA3A729A-7E76-E84D-AE3C-E7528F1FA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477" y="5149716"/>
            <a:ext cx="6029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b="1" dirty="0">
                <a:ea typeface="Arial" charset="0"/>
                <a:cs typeface="Arial" charset="0"/>
              </a:rPr>
              <a:t>jane</a:t>
            </a:r>
            <a:endParaRPr lang="en-US" sz="2000" b="1" dirty="0">
              <a:ea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A1E904-5FAE-0549-9582-340EFC34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Restrictions: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≥2 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dirty="0"/>
                  <a:t>The class of things which have at least two pets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77F26-1907-95A0-CCFC-253B392116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1B7044D6-DDC6-A84F-B358-2E37CF3BD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13995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2B7E90DB-97A6-3047-9C4D-D1790956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103091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F901CFD-10EE-924E-B03B-D3BF803C1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60094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A423D443-0B55-1141-8EC5-9FDE20CE1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3880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37F5FBCC-5686-6F4E-BA99-DED98603B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22332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24D58950-0461-624C-9906-619FCAF3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632" y="3751847"/>
            <a:ext cx="7200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fluffy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73F18FE9-BC44-AD4F-A90C-C13525EA4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42954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9097ACAB-B473-A444-AF16-AD4127156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57902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BF7B3D66-7368-7A4B-B27A-3C586CFF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82630"/>
            <a:ext cx="63679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E2CE2F-5412-0540-9495-9374F0078DEA}"/>
              </a:ext>
            </a:extLst>
          </p:cNvPr>
          <p:cNvSpPr/>
          <p:nvPr/>
        </p:nvSpPr>
        <p:spPr bwMode="auto">
          <a:xfrm>
            <a:off x="6959216" y="1862614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4D72B51-4DB8-5E45-908D-0B41951A0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823" y="3168475"/>
            <a:ext cx="570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felix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AE2F20A6-F318-DA41-9CBD-763313DAD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5865" y="2218379"/>
            <a:ext cx="6367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john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BD1E76D5-9942-6C4F-BC38-E1D498E9A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431" y="3663644"/>
            <a:ext cx="486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fido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13B75760-48EB-F344-B402-2723636C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77639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2E6C1E5D-EA8D-6C4A-A05E-F9DC3179EF59}"/>
              </a:ext>
            </a:extLst>
          </p:cNvPr>
          <p:cNvCxnSpPr>
            <a:cxnSpLocks/>
            <a:stCxn id="12" idx="4"/>
            <a:endCxn id="8" idx="6"/>
          </p:cNvCxnSpPr>
          <p:nvPr/>
        </p:nvCxnSpPr>
        <p:spPr bwMode="auto">
          <a:xfrm rot="5400000">
            <a:off x="7780537" y="2506643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4F108E-4F8E-1E40-9609-2492FF44AEDF}"/>
              </a:ext>
            </a:extLst>
          </p:cNvPr>
          <p:cNvCxnSpPr/>
          <p:nvPr/>
        </p:nvCxnSpPr>
        <p:spPr bwMode="auto">
          <a:xfrm>
            <a:off x="6959215" y="5949875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0A9BC60-83FC-F546-ADF5-967C81297517}"/>
              </a:ext>
            </a:extLst>
          </p:cNvPr>
          <p:cNvSpPr txBox="1"/>
          <p:nvPr/>
        </p:nvSpPr>
        <p:spPr>
          <a:xfrm>
            <a:off x="7607288" y="5767602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7" name="Oval 9">
            <a:extLst>
              <a:ext uri="{FF2B5EF4-FFF2-40B4-BE49-F238E27FC236}">
                <a16:creationId xmlns:a16="http://schemas.microsoft.com/office/drawing/2014/main" id="{98D83750-DCBA-5B42-8E69-C2F7A0FCC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9716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4B75EC74-5815-5545-B2CC-9312A95C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494" y="5161461"/>
            <a:ext cx="696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jenny</a:t>
            </a:r>
            <a:endParaRPr lang="en-US" sz="2000" dirty="0">
              <a:ea typeface="Arial" charset="0"/>
              <a:cs typeface="Arial" charset="0"/>
            </a:endParaRP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D9184539-00EB-F04A-B563-6CC467DD4C4E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 bwMode="auto">
          <a:xfrm rot="5400000" flipH="1" flipV="1">
            <a:off x="8215173" y="3664975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4108BCF5-178E-B147-9897-7B1B6D18DC55}"/>
              </a:ext>
            </a:extLst>
          </p:cNvPr>
          <p:cNvCxnSpPr>
            <a:cxnSpLocks/>
            <a:stCxn id="11" idx="0"/>
            <a:endCxn id="9" idx="6"/>
          </p:cNvCxnSpPr>
          <p:nvPr/>
        </p:nvCxnSpPr>
        <p:spPr bwMode="auto">
          <a:xfrm rot="16200000" flipV="1">
            <a:off x="7617656" y="4513771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7178198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Knowledge Bases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EAC4EE-956D-6A48-BD2F-E61CF041A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9625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description logic knowledge base (KB) has two parts:</a:t>
            </a:r>
          </a:p>
          <a:p>
            <a:r>
              <a:rPr lang="en-GB" dirty="0" err="1"/>
              <a:t>TBox</a:t>
            </a:r>
            <a:r>
              <a:rPr lang="en-GB" dirty="0"/>
              <a:t>: terminology</a:t>
            </a:r>
          </a:p>
          <a:p>
            <a:pPr lvl="1"/>
            <a:r>
              <a:rPr lang="en-GB" dirty="0"/>
              <a:t>A set of axioms describing the structure of the domain </a:t>
            </a:r>
            <a:br>
              <a:rPr lang="en-GB" dirty="0"/>
            </a:br>
            <a:r>
              <a:rPr lang="en-GB" dirty="0"/>
              <a:t>(i.e., a conceptual schema)</a:t>
            </a:r>
          </a:p>
          <a:p>
            <a:pPr lvl="1"/>
            <a:r>
              <a:rPr lang="en-GB" dirty="0"/>
              <a:t>Concepts, roles</a:t>
            </a:r>
          </a:p>
          <a:p>
            <a:r>
              <a:rPr lang="en-GB" dirty="0" err="1">
                <a:sym typeface="Zed" pitchFamily="2" charset="2"/>
              </a:rPr>
              <a:t>ABox</a:t>
            </a:r>
            <a:r>
              <a:rPr lang="en-GB" dirty="0">
                <a:sym typeface="Zed" pitchFamily="2" charset="2"/>
              </a:rPr>
              <a:t>: assertions</a:t>
            </a:r>
          </a:p>
          <a:p>
            <a:pPr lvl="1"/>
            <a:r>
              <a:rPr lang="en-GB" dirty="0">
                <a:sym typeface="Zed" pitchFamily="2" charset="2"/>
              </a:rPr>
              <a:t>A set of axioms describing a concrete situation (data)</a:t>
            </a:r>
          </a:p>
          <a:p>
            <a:pPr lvl="1"/>
            <a:r>
              <a:rPr lang="en-GB" dirty="0">
                <a:sym typeface="Zed" pitchFamily="2" charset="2"/>
              </a:rPr>
              <a:t>Instances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4C180-A573-D026-9B9F-E1BD127386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9615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E04F860-F7C3-DC45-A992-EB97899F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TBox</a:t>
            </a:r>
            <a:r>
              <a:rPr lang="en-GB" dirty="0"/>
              <a:t> Axioms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AE731-681C-1949-8CDE-FFC3F198A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Content Placeholder 19">
                <a:extLst>
                  <a:ext uri="{FF2B5EF4-FFF2-40B4-BE49-F238E27FC236}">
                    <a16:creationId xmlns:a16="http://schemas.microsoft.com/office/drawing/2014/main" id="{D3D58146-7940-2E4D-82E4-14751EB54F6E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458860343"/>
                  </p:ext>
                </p:extLst>
              </p:nvPr>
            </p:nvGraphicFramePr>
            <p:xfrm>
              <a:off x="623888" y="1773238"/>
              <a:ext cx="10944225" cy="47928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6956188">
                      <a:extLst>
                        <a:ext uri="{9D8B030D-6E8A-4147-A177-3AD203B41FA5}">
                          <a16:colId xmlns:a16="http://schemas.microsoft.com/office/drawing/2014/main" val="1977877500"/>
                        </a:ext>
                      </a:extLst>
                    </a:gridCol>
                    <a:gridCol w="3988037">
                      <a:extLst>
                        <a:ext uri="{9D8B030D-6E8A-4147-A177-3AD203B41FA5}">
                          <a16:colId xmlns:a16="http://schemas.microsoft.com/office/drawing/2014/main" val="27831330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Concept inclusion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(C is a subclass of D)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⊑</m:t>
                                </m:r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 marL="117785" marR="117785" marT="144000" marB="144000"/>
                    </a:tc>
                    <a:extLst>
                      <a:ext uri="{0D108BD9-81ED-4DB2-BD59-A6C34878D82A}">
                        <a16:rowId xmlns:a16="http://schemas.microsoft.com/office/drawing/2014/main" val="584758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Concept equivalence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(C is equivalent to D)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 marL="117785" marR="117785" marT="144000" marB="144000"/>
                    </a:tc>
                    <a:extLst>
                      <a:ext uri="{0D108BD9-81ED-4DB2-BD59-A6C34878D82A}">
                        <a16:rowId xmlns:a16="http://schemas.microsoft.com/office/drawing/2014/main" val="19543403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inclusion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is a </a:t>
                          </a:r>
                          <a:r>
                            <a:rPr lang="en-GB" sz="2000" dirty="0" err="1"/>
                            <a:t>subproperty</a:t>
                          </a:r>
                          <a:r>
                            <a:rPr lang="en-GB" sz="2000" dirty="0"/>
                            <a:t> of S)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⊑</m:t>
                              </m:r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GB" sz="2000" dirty="0"/>
                            <a:t>	</a:t>
                          </a:r>
                        </a:p>
                      </a:txBody>
                      <a:tcPr marL="117785" marR="117785" marT="144000" marB="144000"/>
                    </a:tc>
                    <a:extLst>
                      <a:ext uri="{0D108BD9-81ED-4DB2-BD59-A6C34878D82A}">
                        <a16:rowId xmlns:a16="http://schemas.microsoft.com/office/drawing/2014/main" val="1111862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equivalence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is equivalent to S)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GB" sz="2000" dirty="0"/>
                            <a:t>	</a:t>
                          </a:r>
                        </a:p>
                      </a:txBody>
                      <a:tcPr marL="117785" marR="117785" marT="144000" marB="144000"/>
                    </a:tc>
                    <a:extLst>
                      <a:ext uri="{0D108BD9-81ED-4DB2-BD59-A6C34878D82A}">
                        <a16:rowId xmlns:a16="http://schemas.microsoft.com/office/drawing/2014/main" val="3444397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transitivity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composed with itself is </a:t>
                          </a:r>
                          <a:r>
                            <a:rPr lang="en-GB" sz="2000"/>
                            <a:t>a </a:t>
                          </a:r>
                          <a:br>
                            <a:rPr lang="en-GB" sz="2000"/>
                          </a:br>
                          <a:r>
                            <a:rPr lang="en-GB" sz="2000"/>
                            <a:t>subproperty </a:t>
                          </a:r>
                          <a:r>
                            <a:rPr lang="en-GB" sz="2000" dirty="0"/>
                            <a:t>of R)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GB" sz="2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GB" sz="2800">
                                    <a:latin typeface="Cambria Math" panose="02040503050406030204" pitchFamily="18" charset="0"/>
                                  </a:rPr>
                                  <m:t>⊑</m:t>
                                </m:r>
                                <m:r>
                                  <a:rPr lang="en-GB" sz="280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 marL="117785" marR="117785" marT="144000" marB="144000"/>
                    </a:tc>
                    <a:extLst>
                      <a:ext uri="{0D108BD9-81ED-4DB2-BD59-A6C34878D82A}">
                        <a16:rowId xmlns:a16="http://schemas.microsoft.com/office/drawing/2014/main" val="6373614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Content Placeholder 19">
                <a:extLst>
                  <a:ext uri="{FF2B5EF4-FFF2-40B4-BE49-F238E27FC236}">
                    <a16:creationId xmlns:a16="http://schemas.microsoft.com/office/drawing/2014/main" id="{D3D58146-7940-2E4D-82E4-14751EB54F6E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458860343"/>
                  </p:ext>
                </p:extLst>
              </p:nvPr>
            </p:nvGraphicFramePr>
            <p:xfrm>
              <a:off x="623888" y="1773238"/>
              <a:ext cx="10944225" cy="47928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6956188">
                      <a:extLst>
                        <a:ext uri="{9D8B030D-6E8A-4147-A177-3AD203B41FA5}">
                          <a16:colId xmlns:a16="http://schemas.microsoft.com/office/drawing/2014/main" val="1977877500"/>
                        </a:ext>
                      </a:extLst>
                    </a:gridCol>
                    <a:gridCol w="3988037">
                      <a:extLst>
                        <a:ext uri="{9D8B030D-6E8A-4147-A177-3AD203B41FA5}">
                          <a16:colId xmlns:a16="http://schemas.microsoft.com/office/drawing/2014/main" val="2783133073"/>
                        </a:ext>
                      </a:extLst>
                    </a:gridCol>
                  </a:tblGrid>
                  <a:tr h="8976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Concept inclusion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(C is a subclass of D)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 marT="144000" marB="144000">
                        <a:blipFill>
                          <a:blip r:embed="rId2"/>
                          <a:stretch>
                            <a:fillRect l="-174841" r="-318" b="-4338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4758958"/>
                      </a:ext>
                    </a:extLst>
                  </a:tr>
                  <a:tr h="8976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Concept equivalence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(C is equivalent to D)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 marT="144000" marB="144000">
                        <a:blipFill>
                          <a:blip r:embed="rId2"/>
                          <a:stretch>
                            <a:fillRect l="-174841" t="-100000" r="-318" b="-3338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4340302"/>
                      </a:ext>
                    </a:extLst>
                  </a:tr>
                  <a:tr h="8976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inclusion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is a </a:t>
                          </a:r>
                          <a:r>
                            <a:rPr lang="en-GB" sz="2000" dirty="0" err="1"/>
                            <a:t>subproperty</a:t>
                          </a:r>
                          <a:r>
                            <a:rPr lang="en-GB" sz="2000" dirty="0"/>
                            <a:t> of S)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 marT="144000" marB="144000">
                        <a:blipFill>
                          <a:blip r:embed="rId2"/>
                          <a:stretch>
                            <a:fillRect l="-174841" t="-200000" r="-318" b="-2338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186286"/>
                      </a:ext>
                    </a:extLst>
                  </a:tr>
                  <a:tr h="8976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equivalence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is equivalent to S)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 marT="144000" marB="144000">
                        <a:blipFill>
                          <a:blip r:embed="rId2"/>
                          <a:stretch>
                            <a:fillRect l="-174841" t="-300000" r="-318" b="-1338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4397220"/>
                      </a:ext>
                    </a:extLst>
                  </a:tr>
                  <a:tr h="12024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transitivity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composed with itself is </a:t>
                          </a:r>
                          <a:r>
                            <a:rPr lang="en-GB" sz="2000"/>
                            <a:t>a </a:t>
                          </a:r>
                          <a:br>
                            <a:rPr lang="en-GB" sz="2000"/>
                          </a:br>
                          <a:r>
                            <a:rPr lang="en-GB" sz="2000"/>
                            <a:t>subproperty </a:t>
                          </a:r>
                          <a:r>
                            <a:rPr lang="en-GB" sz="2000" dirty="0"/>
                            <a:t>of R)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 marT="144000" marB="144000">
                        <a:blipFill>
                          <a:blip r:embed="rId2"/>
                          <a:stretch>
                            <a:fillRect l="-174841" t="-298947" r="-3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73614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660551-5CF5-74C6-FEE6-37E21E8B53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530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0100-BBA9-0442-99A0-9D0E0634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Revisiting Necessary and Sufficient Conditions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79D793-ACDF-9A48-85EF-31E821365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6B8C4-861E-2D43-AF7C-8AF7042E08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“Attribute A is a necessary/sufficient condition for membership of C”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Instead of talking directly about A, we can make a class expression (using the concept constructors) that represents the class of things with attribute A – call it D</a:t>
            </a:r>
          </a:p>
          <a:p>
            <a:pPr lvl="1"/>
            <a:r>
              <a:rPr lang="en-GB" dirty="0"/>
              <a:t>Membership of D is necessary/sufficient for membership of C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63165-18BD-B5AE-F54D-F4A962B80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725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936E-5B27-0E42-B842-FBD13425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Revisiting Necessary and Sufficient Conditions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CF5AE0-75DB-2445-9215-70FA0CB3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1D4D05D-A971-B641-973F-995CC11AEEA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Membership of D is a necessary condition for membership of C</a:t>
                </a:r>
              </a:p>
              <a:p>
                <a:pPr marL="0" indent="0">
                  <a:buNone/>
                </a:pPr>
                <a:r>
                  <a:rPr lang="en-GB" b="0" i="1" dirty="0"/>
                  <a:t>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⊑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2800" i="1" dirty="0"/>
              </a:p>
              <a:p>
                <a:pPr marL="0" indent="0">
                  <a:buNone/>
                </a:pPr>
                <a:r>
                  <a:rPr lang="en-GB" dirty="0"/>
                  <a:t>Membership of D is a sufficient condition for membership of C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⊒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dirty="0"/>
                  <a:t>Membership of D is both a necessary and a sufficient condition for membership of C</a:t>
                </a:r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28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1D4D05D-A971-B641-973F-995CC11AEE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C5C02-9AF8-A69F-4319-C5FF38F0A4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57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CD265-AF52-594D-A803-230BA6B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Revisiting Necessary and Sufficient Conditions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C4806B-C631-294E-ACB4-B4D04BB69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6FC3B4-EA1F-CF4B-A07D-84F3FF0A7C2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Some common terminology: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⊑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2800" dirty="0"/>
              </a:p>
              <a:p>
                <a:pPr lvl="1"/>
                <a:r>
                  <a:rPr lang="en-GB" dirty="0"/>
                  <a:t>C is a </a:t>
                </a:r>
                <a:r>
                  <a:rPr lang="en-GB" i="1" dirty="0"/>
                  <a:t>primitive</a:t>
                </a:r>
                <a:r>
                  <a:rPr lang="en-GB" dirty="0"/>
                  <a:t> or </a:t>
                </a:r>
                <a:r>
                  <a:rPr lang="en-GB" i="1" dirty="0"/>
                  <a:t>partial class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2800" dirty="0"/>
              </a:p>
              <a:p>
                <a:pPr lvl="1"/>
                <a:r>
                  <a:rPr lang="en-GB" dirty="0"/>
                  <a:t>C is a </a:t>
                </a:r>
                <a:r>
                  <a:rPr lang="en-GB" i="1" dirty="0"/>
                  <a:t>defined class</a:t>
                </a:r>
              </a:p>
              <a:p>
                <a:pPr lvl="1"/>
                <a:endParaRPr lang="en-GB" i="1" dirty="0"/>
              </a:p>
              <a:p>
                <a:pPr marL="0" indent="0">
                  <a:buNone/>
                </a:pPr>
                <a:r>
                  <a:rPr lang="en-GB" dirty="0"/>
                  <a:t>(you’ll see these terms used in the Protégé OWL Tutorial)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6FC3B4-EA1F-CF4B-A07D-84F3FF0A7C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411B44-8833-DF9B-A189-F9EDBE378B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88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ABox Axioms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580243-51FB-3C46-8E33-DFD042E2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47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02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Concept instantiation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  <a:p>
                <a:pPr lvl="1"/>
                <a:r>
                  <a:rPr lang="en-GB" dirty="0"/>
                  <a:t>x is of type C</a:t>
                </a:r>
              </a:p>
              <a:p>
                <a:pPr marL="0" indent="0">
                  <a:buNone/>
                </a:pPr>
                <a:r>
                  <a:rPr lang="en-US" dirty="0"/>
                  <a:t>Role instantiation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  <a:p>
                <a:pPr lvl="1"/>
                <a:r>
                  <a:rPr lang="en-GB" dirty="0"/>
                  <a:t>x has R of y</a:t>
                </a:r>
              </a:p>
            </p:txBody>
          </p:sp>
        </mc:Choice>
        <mc:Fallback xmlns="">
          <p:sp>
            <p:nvSpPr>
              <p:cNvPr id="1024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52D63-4CA6-A64F-2D34-E10868BA43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114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BD9B-1A54-5C4B-9618-639828A4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Axiom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E6697E-C5DC-AB41-9ED5-8B5A1105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48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658A80D-F553-F04D-963D-1FF130320B4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40135443"/>
              </p:ext>
            </p:extLst>
          </p:nvPr>
        </p:nvGraphicFramePr>
        <p:xfrm>
          <a:off x="623888" y="1773238"/>
          <a:ext cx="10944225" cy="36072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585169">
                  <a:extLst>
                    <a:ext uri="{9D8B030D-6E8A-4147-A177-3AD203B41FA5}">
                      <a16:colId xmlns:a16="http://schemas.microsoft.com/office/drawing/2014/main" val="493636180"/>
                    </a:ext>
                  </a:extLst>
                </a:gridCol>
                <a:gridCol w="4359056">
                  <a:extLst>
                    <a:ext uri="{9D8B030D-6E8A-4147-A177-3AD203B41FA5}">
                      <a16:colId xmlns:a16="http://schemas.microsoft.com/office/drawing/2014/main" val="1941384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Every person is either living or dead</a:t>
                      </a: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590314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Every happy child has a loving parent</a:t>
                      </a: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185318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Every child who eats only cake is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unhealthy</a:t>
                      </a: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2720796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No elephants can fly</a:t>
                      </a: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1274030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 mole is a sauce from Mexico that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contains chili</a:t>
                      </a:r>
                      <a:br>
                        <a:rPr lang="en-US" sz="2000" dirty="0"/>
                      </a:br>
                      <a:endParaRPr lang="en-US" sz="2000" dirty="0"/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273106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All Englishmen are mad</a:t>
                      </a: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848275915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D1EA89-2CEE-0D39-CB0B-C4834BDBF4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34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BD9B-1A54-5C4B-9618-639828A4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Axiom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E6697E-C5DC-AB41-9ED5-8B5A1105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1658A80D-F553-F04D-963D-1FF130320B42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4223179532"/>
                  </p:ext>
                </p:extLst>
              </p:nvPr>
            </p:nvGraphicFramePr>
            <p:xfrm>
              <a:off x="623888" y="1773238"/>
              <a:ext cx="10944225" cy="36072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4915584">
                      <a:extLst>
                        <a:ext uri="{9D8B030D-6E8A-4147-A177-3AD203B41FA5}">
                          <a16:colId xmlns:a16="http://schemas.microsoft.com/office/drawing/2014/main" val="493636180"/>
                        </a:ext>
                      </a:extLst>
                    </a:gridCol>
                    <a:gridCol w="6028641">
                      <a:extLst>
                        <a:ext uri="{9D8B030D-6E8A-4147-A177-3AD203B41FA5}">
                          <a16:colId xmlns:a16="http://schemas.microsoft.com/office/drawing/2014/main" val="19413847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person is either living or dead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Person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⊑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Living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⊔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Dead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590314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happy child has a loving parent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Child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Happy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⊑∃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hasParent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Loving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18531801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child who eats only cake is unhealthy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Child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⊓∀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eats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Cake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eats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Cake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⊑¬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Healthy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27207965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No elephants can fly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Elephant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FlyingThing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≡ ⊥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1274030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A mole is a sauce from Mexico that contains chili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Mole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</m:oMath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Sauce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hasOrigin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Mexico</m:t>
                                    </m:r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hasIngredient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Chili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273106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All Englishmen are mad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bornIn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England</m:t>
                                    </m:r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Male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⊑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Mad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8482759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1658A80D-F553-F04D-963D-1FF130320B42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4223179532"/>
                  </p:ext>
                </p:extLst>
              </p:nvPr>
            </p:nvGraphicFramePr>
            <p:xfrm>
              <a:off x="623888" y="1773238"/>
              <a:ext cx="10944225" cy="36072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4915584">
                      <a:extLst>
                        <a:ext uri="{9D8B030D-6E8A-4147-A177-3AD203B41FA5}">
                          <a16:colId xmlns:a16="http://schemas.microsoft.com/office/drawing/2014/main" val="493636180"/>
                        </a:ext>
                      </a:extLst>
                    </a:gridCol>
                    <a:gridCol w="6028641">
                      <a:extLst>
                        <a:ext uri="{9D8B030D-6E8A-4147-A177-3AD203B41FA5}">
                          <a16:colId xmlns:a16="http://schemas.microsoft.com/office/drawing/2014/main" val="1941384700"/>
                        </a:ext>
                      </a:extLst>
                    </a:gridCol>
                  </a:tblGrid>
                  <a:tr h="4488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person is either living or dead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684" r="-211" b="-73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314287"/>
                      </a:ext>
                    </a:extLst>
                  </a:tr>
                  <a:tr h="4488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happy child has a loving parent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684" t="-97222" r="-211" b="-613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3180188"/>
                      </a:ext>
                    </a:extLst>
                  </a:tr>
                  <a:tr h="7536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child who eats only cake is unhealthy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684" t="-120339" r="-211" b="-274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0796563"/>
                      </a:ext>
                    </a:extLst>
                  </a:tr>
                  <a:tr h="4488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No elephants can fly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684" t="-361111" r="-211" b="-3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030094"/>
                      </a:ext>
                    </a:extLst>
                  </a:tr>
                  <a:tr h="10584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A mole is a sauce from Mexico that contains chili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684" t="-197619" r="-211" b="-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1068771"/>
                      </a:ext>
                    </a:extLst>
                  </a:tr>
                  <a:tr h="4488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All Englishmen are mad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684" t="-714286" r="-211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82759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F82364-559E-EBF5-EC41-6B06E71A92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83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class definitions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dirty="0"/>
              <a:t>We wish to define the class Person: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36EF85-CA8E-C44D-9CCF-0AFC105E38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3575050" y="3284538"/>
            <a:ext cx="5041900" cy="625475"/>
            <a:chOff x="1292" y="1721"/>
            <a:chExt cx="3176" cy="394"/>
          </a:xfrm>
        </p:grpSpPr>
        <p:sp>
          <p:nvSpPr>
            <p:cNvPr id="87046" name="AutoShape 6"/>
            <p:cNvSpPr>
              <a:spLocks noChangeArrowheads="1"/>
            </p:cNvSpPr>
            <p:nvPr/>
          </p:nvSpPr>
          <p:spPr bwMode="auto">
            <a:xfrm>
              <a:off x="1292" y="1752"/>
              <a:ext cx="862" cy="3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ex:Person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7049" name="AutoShape 9"/>
            <p:cNvSpPr>
              <a:spLocks noChangeArrowheads="1"/>
            </p:cNvSpPr>
            <p:nvPr/>
          </p:nvSpPr>
          <p:spPr bwMode="auto">
            <a:xfrm>
              <a:off x="3606" y="1752"/>
              <a:ext cx="862" cy="3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rdfs:Class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87051" name="AutoShape 11"/>
            <p:cNvCxnSpPr>
              <a:cxnSpLocks noChangeShapeType="1"/>
              <a:stCxn id="87046" idx="3"/>
              <a:endCxn id="87049" idx="1"/>
            </p:cNvCxnSpPr>
            <p:nvPr/>
          </p:nvCxnSpPr>
          <p:spPr bwMode="auto">
            <a:xfrm>
              <a:off x="2154" y="1934"/>
              <a:ext cx="145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7052" name="Text Box 12"/>
            <p:cNvSpPr txBox="1">
              <a:spLocks noChangeArrowheads="1"/>
            </p:cNvSpPr>
            <p:nvPr/>
          </p:nvSpPr>
          <p:spPr bwMode="auto">
            <a:xfrm>
              <a:off x="2608" y="1721"/>
              <a:ext cx="60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600">
                  <a:ea typeface="Arial" charset="0"/>
                  <a:cs typeface="Arial" charset="0"/>
                </a:rPr>
                <a:t>rdf:type</a:t>
              </a:r>
              <a:endParaRPr lang="en-US" sz="1600">
                <a:ea typeface="Arial" charset="0"/>
                <a:cs typeface="Arial" charset="0"/>
              </a:endParaRPr>
            </a:p>
          </p:txBody>
        </p:sp>
      </p:grp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3204856" y="5497712"/>
            <a:ext cx="57822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ex:Person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rdf:type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rdfs:Class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Lucida Console" panose="020B0609040504020204" pitchFamily="49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1854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Description Logic Axioms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BB2DD4-1641-0F4E-A6B1-74FA69FD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50</a:t>
            </a:fld>
            <a:endParaRPr lang="en-GB"/>
          </a:p>
        </p:txBody>
      </p:sp>
      <p:sp>
        <p:nvSpPr>
          <p:cNvPr id="10649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No single ‘correct’ answer - different modelling choices</a:t>
            </a:r>
          </a:p>
          <a:p>
            <a:r>
              <a:rPr lang="en-US" dirty="0"/>
              <a:t>Break sentence down into pieces</a:t>
            </a:r>
          </a:p>
          <a:p>
            <a:pPr lvl="1"/>
            <a:r>
              <a:rPr lang="en-US" dirty="0"/>
              <a:t>e.g. “successful man”, “spicy ingredient”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Look for nouns and adjectives (concepts)</a:t>
            </a:r>
          </a:p>
          <a:p>
            <a:pPr lvl="1"/>
            <a:r>
              <a:rPr lang="en-US" dirty="0"/>
              <a:t>Look for verb phrases (roles)</a:t>
            </a:r>
          </a:p>
          <a:p>
            <a:r>
              <a:rPr lang="en-US" dirty="0"/>
              <a:t>Look for indicators of axiom type:</a:t>
            </a:r>
          </a:p>
          <a:p>
            <a:pPr lvl="1"/>
            <a:r>
              <a:rPr lang="en-US" dirty="0"/>
              <a:t>“Every X is Y” - inclusion axiom</a:t>
            </a:r>
          </a:p>
          <a:p>
            <a:pPr lvl="1"/>
            <a:r>
              <a:rPr lang="en-US" dirty="0"/>
              <a:t>“X is Y” - equivalence axiom</a:t>
            </a:r>
          </a:p>
          <a:p>
            <a:r>
              <a:rPr lang="en-US" dirty="0"/>
              <a:t>Remember that ∀R.C is satisfied by instances which have no value for 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719A-BCCE-7C80-88FF-27528713CD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673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FAD109-B3A5-A34F-BD2D-31B307479D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6A200C-E4FE-2A4C-AACC-7A4977FC5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953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</p:txBody>
      </p:sp>
    </p:spTree>
    <p:extLst>
      <p:ext uri="{BB962C8B-B14F-4D97-AF65-F5344CB8AC3E}">
        <p14:creationId xmlns:p14="http://schemas.microsoft.com/office/powerpoint/2010/main" val="37421854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Logics and Predicate Logic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2DD5CE-7EF0-6B4C-8567-8C0547E4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Description Logics are a subset of first order Predicate Logic with a simplified syntax</a:t>
            </a:r>
          </a:p>
          <a:p>
            <a:pPr marL="0" indent="0">
              <a:buNone/>
            </a:pPr>
            <a:r>
              <a:rPr lang="en-US" dirty="0"/>
              <a:t>Every DL expression can be converted into an equivalent FOPL expression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7AEB7-65F8-9AA0-B5B7-809E9F4F3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616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Logics and Predicate logic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22DA03-0307-EE42-AF33-CC2437E2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10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Every concept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translated to a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Every role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translated to a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Boolean concept constructors:</a:t>
                </a:r>
              </a:p>
              <a:p>
                <a:pPr marL="0" indent="0">
                  <a:buNone/>
                </a:pPr>
                <a:r>
                  <a:rPr lang="en-GB" sz="2800" dirty="0"/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=¬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br>
                  <a:rPr lang="en-GB" sz="2800" dirty="0"/>
                </a:br>
                <a:r>
                  <a:rPr lang="en-GB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⊔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br>
                  <a:rPr lang="en-GB" sz="2800" dirty="0">
                    <a:ea typeface="Cambria Math" panose="02040503050406030204" pitchFamily="18" charset="0"/>
                  </a:rPr>
                </a:br>
                <a:r>
                  <a:rPr lang="en-GB" sz="28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⊓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US" dirty="0"/>
                  <a:t>Restrictions:</a:t>
                </a:r>
              </a:p>
              <a:p>
                <a:pPr marL="0" indent="0">
                  <a:buNone/>
                </a:pPr>
                <a:r>
                  <a:rPr lang="en-GB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=∃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br>
                  <a:rPr lang="en-GB" sz="2800" dirty="0">
                    <a:ea typeface="Cambria Math" panose="02040503050406030204" pitchFamily="18" charset="0"/>
                  </a:rPr>
                </a:br>
                <a:r>
                  <a:rPr lang="en-GB" sz="28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=∀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421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99231-F562-F77E-66C0-9EB159F7C4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941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Description Logics and Predicate logic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4C9D4-54E5-4F45-B15C-7D53D742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354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Axioms are translated as follows:</a:t>
                </a:r>
              </a:p>
              <a:p>
                <a:pPr marL="0" indent="0">
                  <a:buNone/>
                </a:pPr>
                <a:r>
                  <a:rPr lang="en-US" dirty="0"/>
                  <a:t>Concept inclusion	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⊑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GB" sz="2800" dirty="0"/>
                  <a:t>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269875" indent="-269875">
                  <a:buFont typeface="Arial" charset="0"/>
                  <a:buChar char="•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Concept equivalence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GB" sz="2800" dirty="0"/>
                  <a:t>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035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FE29D-1FF0-80B4-7048-15A895CAEC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989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4D1CA9-3E86-1A40-929D-EA9E539166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“Every child who eats cake is happy”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A73214-CCA8-358B-BBB1-10D92772F6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677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576C1C-3CD1-4641-E552-E460AC4E73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533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58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CF899A-C9A8-CF67-3313-3C2904C1A2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994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59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5BC546-A90A-3AA0-E6B0-8696D828F5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373715-9236-1E45-89A8-DABC7C1BF5E6}"/>
              </a:ext>
            </a:extLst>
          </p:cNvPr>
          <p:cNvGrpSpPr/>
          <p:nvPr/>
        </p:nvGrpSpPr>
        <p:grpSpPr>
          <a:xfrm>
            <a:off x="3236148" y="2565807"/>
            <a:ext cx="4000512" cy="1421320"/>
            <a:chOff x="1688088" y="2350313"/>
            <a:chExt cx="4000512" cy="14213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7AC1F3E-BB4C-3D45-8B35-BA0665D177C5}"/>
                </a:ext>
              </a:extLst>
            </p:cNvPr>
            <p:cNvSpPr/>
            <p:nvPr/>
          </p:nvSpPr>
          <p:spPr bwMode="auto">
            <a:xfrm>
              <a:off x="5281505" y="2350313"/>
              <a:ext cx="396000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079E1A5-58E6-354A-8EAF-BEE4CB5E4C81}"/>
                </a:ext>
              </a:extLst>
            </p:cNvPr>
            <p:cNvSpPr/>
            <p:nvPr/>
          </p:nvSpPr>
          <p:spPr bwMode="auto">
            <a:xfrm>
              <a:off x="1688088" y="3335754"/>
              <a:ext cx="504056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B71D39-0DB6-CD4A-BAF3-B3D0A6F9B388}"/>
                </a:ext>
              </a:extLst>
            </p:cNvPr>
            <p:cNvSpPr/>
            <p:nvPr/>
          </p:nvSpPr>
          <p:spPr bwMode="auto">
            <a:xfrm>
              <a:off x="5292600" y="3339633"/>
              <a:ext cx="396000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3E94A55-E2F4-CD40-A6FE-622D41D8F851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 bwMode="auto">
            <a:xfrm flipH="1">
              <a:off x="1940116" y="2782313"/>
              <a:ext cx="3539389" cy="553441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A74762B-75AF-D245-B62C-9F94F9AF1EEB}"/>
                </a:ext>
              </a:extLst>
            </p:cNvPr>
            <p:cNvCxnSpPr>
              <a:cxnSpLocks/>
              <a:stCxn id="26" idx="2"/>
              <a:endCxn id="28" idx="0"/>
            </p:cNvCxnSpPr>
            <p:nvPr/>
          </p:nvCxnSpPr>
          <p:spPr bwMode="auto">
            <a:xfrm>
              <a:off x="5479505" y="2782313"/>
              <a:ext cx="11095" cy="557320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38801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class definitions</a:t>
            </a: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dirty="0"/>
              <a:t>Employee is a subclass of Person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3BF6B-7F37-D44F-A85B-819C25714E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9E424A-F0B0-944F-9910-21D7390E794B}"/>
              </a:ext>
            </a:extLst>
          </p:cNvPr>
          <p:cNvGrpSpPr/>
          <p:nvPr/>
        </p:nvGrpSpPr>
        <p:grpSpPr>
          <a:xfrm>
            <a:off x="2929823" y="2937531"/>
            <a:ext cx="4982129" cy="1766888"/>
            <a:chOff x="1534559" y="2743200"/>
            <a:chExt cx="4982129" cy="1766888"/>
          </a:xfrm>
        </p:grpSpPr>
        <p:sp>
          <p:nvSpPr>
            <p:cNvPr id="89093" name="AutoShape 5"/>
            <p:cNvSpPr>
              <a:spLocks noChangeArrowheads="1"/>
            </p:cNvSpPr>
            <p:nvPr/>
          </p:nvSpPr>
          <p:spPr bwMode="auto">
            <a:xfrm>
              <a:off x="2468488" y="3933825"/>
              <a:ext cx="1668537" cy="5762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ex:Employee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9096" name="AutoShape 8"/>
            <p:cNvSpPr>
              <a:spLocks noChangeArrowheads="1"/>
            </p:cNvSpPr>
            <p:nvPr/>
          </p:nvSpPr>
          <p:spPr bwMode="auto">
            <a:xfrm>
              <a:off x="5148263" y="3933825"/>
              <a:ext cx="1368425" cy="5762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rdfs:Class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89098" name="AutoShape 10"/>
            <p:cNvCxnSpPr>
              <a:cxnSpLocks noChangeShapeType="1"/>
              <a:stCxn id="89093" idx="3"/>
              <a:endCxn id="89096" idx="1"/>
            </p:cNvCxnSpPr>
            <p:nvPr/>
          </p:nvCxnSpPr>
          <p:spPr bwMode="auto">
            <a:xfrm>
              <a:off x="4137025" y="4221957"/>
              <a:ext cx="101123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9099" name="Text Box 11"/>
            <p:cNvSpPr txBox="1">
              <a:spLocks noChangeArrowheads="1"/>
            </p:cNvSpPr>
            <p:nvPr/>
          </p:nvSpPr>
          <p:spPr bwMode="auto">
            <a:xfrm>
              <a:off x="4211638" y="3884613"/>
              <a:ext cx="96693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600" dirty="0" err="1">
                  <a:ea typeface="Arial" charset="0"/>
                  <a:cs typeface="Arial" charset="0"/>
                </a:rPr>
                <a:t>rdf:type</a:t>
              </a:r>
              <a:endParaRPr lang="en-US" sz="1600" dirty="0">
                <a:ea typeface="Arial" charset="0"/>
                <a:cs typeface="Arial" charset="0"/>
              </a:endParaRPr>
            </a:p>
          </p:txBody>
        </p:sp>
        <p:sp>
          <p:nvSpPr>
            <p:cNvPr id="89101" name="AutoShape 13"/>
            <p:cNvSpPr>
              <a:spLocks noChangeArrowheads="1"/>
            </p:cNvSpPr>
            <p:nvPr/>
          </p:nvSpPr>
          <p:spPr bwMode="auto">
            <a:xfrm>
              <a:off x="2540496" y="2743200"/>
              <a:ext cx="1512168" cy="5762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ex:Person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9103" name="Text Box 15"/>
            <p:cNvSpPr txBox="1">
              <a:spLocks noChangeArrowheads="1"/>
            </p:cNvSpPr>
            <p:nvPr/>
          </p:nvSpPr>
          <p:spPr bwMode="auto">
            <a:xfrm>
              <a:off x="1534559" y="3483073"/>
              <a:ext cx="176202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600" dirty="0" err="1">
                  <a:ea typeface="Arial" charset="0"/>
                  <a:cs typeface="Arial" charset="0"/>
                </a:rPr>
                <a:t>rdfs:subClassOf</a:t>
              </a:r>
              <a:endParaRPr lang="en-US" sz="1600" dirty="0">
                <a:ea typeface="Arial" charset="0"/>
                <a:cs typeface="Arial" charset="0"/>
              </a:endParaRPr>
            </a:p>
          </p:txBody>
        </p:sp>
        <p:cxnSp>
          <p:nvCxnSpPr>
            <p:cNvPr id="89104" name="AutoShape 16"/>
            <p:cNvCxnSpPr>
              <a:cxnSpLocks noChangeShapeType="1"/>
              <a:stCxn id="89093" idx="0"/>
              <a:endCxn id="89101" idx="2"/>
            </p:cNvCxnSpPr>
            <p:nvPr/>
          </p:nvCxnSpPr>
          <p:spPr bwMode="auto">
            <a:xfrm flipH="1" flipV="1">
              <a:off x="3296580" y="3319463"/>
              <a:ext cx="6177" cy="614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3018235" y="5517233"/>
            <a:ext cx="55784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ex:Employee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rdf:type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rdfs:Class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; </a:t>
            </a:r>
            <a:b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          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rdfs:subClassOf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ex:Person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 . </a:t>
            </a:r>
            <a:endParaRPr lang="en-US" dirty="0">
              <a:solidFill>
                <a:schemeClr val="tx1">
                  <a:lumMod val="50000"/>
                </a:schemeClr>
              </a:solidFill>
              <a:latin typeface="Lucida Console" panose="020B0609040504020204" pitchFamily="49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638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60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E98182-26CF-5654-2478-3EFF9D873F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19056A-EC73-C149-8E05-DD61E1276396}"/>
              </a:ext>
            </a:extLst>
          </p:cNvPr>
          <p:cNvGrpSpPr/>
          <p:nvPr/>
        </p:nvGrpSpPr>
        <p:grpSpPr>
          <a:xfrm>
            <a:off x="3744660" y="2569205"/>
            <a:ext cx="3096000" cy="1420414"/>
            <a:chOff x="4480968" y="1765507"/>
            <a:chExt cx="3087666" cy="142041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6D966C8-C710-F046-82E0-87A412D6DEA7}"/>
                </a:ext>
              </a:extLst>
            </p:cNvPr>
            <p:cNvSpPr/>
            <p:nvPr/>
          </p:nvSpPr>
          <p:spPr bwMode="auto">
            <a:xfrm flipH="1">
              <a:off x="4548960" y="1765507"/>
              <a:ext cx="3008608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5BA9151-227D-0A4F-8933-0054D1220A73}"/>
                </a:ext>
              </a:extLst>
            </p:cNvPr>
            <p:cNvSpPr/>
            <p:nvPr/>
          </p:nvSpPr>
          <p:spPr bwMode="auto">
            <a:xfrm>
              <a:off x="4480968" y="2753921"/>
              <a:ext cx="3087666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A3AA6CD-544D-4F41-AD64-5BDE0F0AEAEB}"/>
                </a:ext>
              </a:extLst>
            </p:cNvPr>
            <p:cNvCxnSpPr>
              <a:cxnSpLocks/>
              <a:stCxn id="2" idx="2"/>
              <a:endCxn id="11" idx="0"/>
            </p:cNvCxnSpPr>
            <p:nvPr/>
          </p:nvCxnSpPr>
          <p:spPr bwMode="auto">
            <a:xfrm flipH="1">
              <a:off x="6024801" y="2197507"/>
              <a:ext cx="28463" cy="556414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373715-9236-1E45-89A8-DABC7C1BF5E6}"/>
              </a:ext>
            </a:extLst>
          </p:cNvPr>
          <p:cNvGrpSpPr/>
          <p:nvPr/>
        </p:nvGrpSpPr>
        <p:grpSpPr>
          <a:xfrm>
            <a:off x="3236148" y="2565807"/>
            <a:ext cx="4000512" cy="1421320"/>
            <a:chOff x="1688088" y="2350313"/>
            <a:chExt cx="4000512" cy="14213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7AC1F3E-BB4C-3D45-8B35-BA0665D177C5}"/>
                </a:ext>
              </a:extLst>
            </p:cNvPr>
            <p:cNvSpPr/>
            <p:nvPr/>
          </p:nvSpPr>
          <p:spPr bwMode="auto">
            <a:xfrm>
              <a:off x="5281505" y="2350313"/>
              <a:ext cx="396000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079E1A5-58E6-354A-8EAF-BEE4CB5E4C81}"/>
                </a:ext>
              </a:extLst>
            </p:cNvPr>
            <p:cNvSpPr/>
            <p:nvPr/>
          </p:nvSpPr>
          <p:spPr bwMode="auto">
            <a:xfrm>
              <a:off x="1688088" y="3335754"/>
              <a:ext cx="504056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B71D39-0DB6-CD4A-BAF3-B3D0A6F9B388}"/>
                </a:ext>
              </a:extLst>
            </p:cNvPr>
            <p:cNvSpPr/>
            <p:nvPr/>
          </p:nvSpPr>
          <p:spPr bwMode="auto">
            <a:xfrm>
              <a:off x="5292600" y="3339633"/>
              <a:ext cx="396000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3E94A55-E2F4-CD40-A6FE-622D41D8F851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 bwMode="auto">
            <a:xfrm flipH="1">
              <a:off x="1940116" y="2782313"/>
              <a:ext cx="3539389" cy="553441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A74762B-75AF-D245-B62C-9F94F9AF1EEB}"/>
                </a:ext>
              </a:extLst>
            </p:cNvPr>
            <p:cNvCxnSpPr>
              <a:cxnSpLocks/>
              <a:stCxn id="26" idx="2"/>
              <a:endCxn id="28" idx="0"/>
            </p:cNvCxnSpPr>
            <p:nvPr/>
          </p:nvCxnSpPr>
          <p:spPr bwMode="auto">
            <a:xfrm>
              <a:off x="5479505" y="2782313"/>
              <a:ext cx="11095" cy="557320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258635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61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E1F40F-1D46-2675-D217-5683DF251B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19056A-EC73-C149-8E05-DD61E1276396}"/>
              </a:ext>
            </a:extLst>
          </p:cNvPr>
          <p:cNvGrpSpPr/>
          <p:nvPr/>
        </p:nvGrpSpPr>
        <p:grpSpPr>
          <a:xfrm>
            <a:off x="3744660" y="2569205"/>
            <a:ext cx="3096000" cy="1420414"/>
            <a:chOff x="4480968" y="1765507"/>
            <a:chExt cx="3087666" cy="142041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6D966C8-C710-F046-82E0-87A412D6DEA7}"/>
                </a:ext>
              </a:extLst>
            </p:cNvPr>
            <p:cNvSpPr/>
            <p:nvPr/>
          </p:nvSpPr>
          <p:spPr bwMode="auto">
            <a:xfrm flipH="1">
              <a:off x="4548960" y="1765507"/>
              <a:ext cx="3008608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5BA9151-227D-0A4F-8933-0054D1220A73}"/>
                </a:ext>
              </a:extLst>
            </p:cNvPr>
            <p:cNvSpPr/>
            <p:nvPr/>
          </p:nvSpPr>
          <p:spPr bwMode="auto">
            <a:xfrm>
              <a:off x="4480968" y="2753921"/>
              <a:ext cx="3087666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A3AA6CD-544D-4F41-AD64-5BDE0F0AEAEB}"/>
                </a:ext>
              </a:extLst>
            </p:cNvPr>
            <p:cNvCxnSpPr>
              <a:cxnSpLocks/>
              <a:stCxn id="2" idx="2"/>
              <a:endCxn id="11" idx="0"/>
            </p:cNvCxnSpPr>
            <p:nvPr/>
          </p:nvCxnSpPr>
          <p:spPr bwMode="auto">
            <a:xfrm flipH="1">
              <a:off x="6024801" y="2197507"/>
              <a:ext cx="28463" cy="556414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2A05360-0B86-2A4C-A4A3-EB557D595DD3}"/>
              </a:ext>
            </a:extLst>
          </p:cNvPr>
          <p:cNvGrpSpPr/>
          <p:nvPr/>
        </p:nvGrpSpPr>
        <p:grpSpPr>
          <a:xfrm>
            <a:off x="7221732" y="2569205"/>
            <a:ext cx="1700778" cy="1414043"/>
            <a:chOff x="5661565" y="2361744"/>
            <a:chExt cx="1700778" cy="14140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B63B1C-DAEE-A641-A76B-7CFF70D2BF8A}"/>
                </a:ext>
              </a:extLst>
            </p:cNvPr>
            <p:cNvSpPr/>
            <p:nvPr/>
          </p:nvSpPr>
          <p:spPr bwMode="auto">
            <a:xfrm>
              <a:off x="5661565" y="2361744"/>
              <a:ext cx="1116000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79CAB-C468-DD4D-8DB1-A8019F00FC24}"/>
                </a:ext>
              </a:extLst>
            </p:cNvPr>
            <p:cNvSpPr/>
            <p:nvPr/>
          </p:nvSpPr>
          <p:spPr bwMode="auto">
            <a:xfrm>
              <a:off x="5670343" y="3343787"/>
              <a:ext cx="1692000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6967BC6-26A9-7A46-88F8-27B4FFF5BD4D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 bwMode="auto">
            <a:xfrm>
              <a:off x="6219565" y="2793744"/>
              <a:ext cx="296778" cy="550043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373715-9236-1E45-89A8-DABC7C1BF5E6}"/>
              </a:ext>
            </a:extLst>
          </p:cNvPr>
          <p:cNvGrpSpPr/>
          <p:nvPr/>
        </p:nvGrpSpPr>
        <p:grpSpPr>
          <a:xfrm>
            <a:off x="3236148" y="2565807"/>
            <a:ext cx="4000512" cy="1421320"/>
            <a:chOff x="1688088" y="2350313"/>
            <a:chExt cx="4000512" cy="14213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7AC1F3E-BB4C-3D45-8B35-BA0665D177C5}"/>
                </a:ext>
              </a:extLst>
            </p:cNvPr>
            <p:cNvSpPr/>
            <p:nvPr/>
          </p:nvSpPr>
          <p:spPr bwMode="auto">
            <a:xfrm>
              <a:off x="5281505" y="2350313"/>
              <a:ext cx="396000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079E1A5-58E6-354A-8EAF-BEE4CB5E4C81}"/>
                </a:ext>
              </a:extLst>
            </p:cNvPr>
            <p:cNvSpPr/>
            <p:nvPr/>
          </p:nvSpPr>
          <p:spPr bwMode="auto">
            <a:xfrm>
              <a:off x="1688088" y="3335754"/>
              <a:ext cx="504056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B71D39-0DB6-CD4A-BAF3-B3D0A6F9B388}"/>
                </a:ext>
              </a:extLst>
            </p:cNvPr>
            <p:cNvSpPr/>
            <p:nvPr/>
          </p:nvSpPr>
          <p:spPr bwMode="auto">
            <a:xfrm>
              <a:off x="5292600" y="3339633"/>
              <a:ext cx="396000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3E94A55-E2F4-CD40-A6FE-622D41D8F851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 bwMode="auto">
            <a:xfrm flipH="1">
              <a:off x="1940116" y="2782313"/>
              <a:ext cx="3539389" cy="553441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A74762B-75AF-D245-B62C-9F94F9AF1EEB}"/>
                </a:ext>
              </a:extLst>
            </p:cNvPr>
            <p:cNvCxnSpPr>
              <a:cxnSpLocks/>
              <a:stCxn id="26" idx="2"/>
              <a:endCxn id="28" idx="0"/>
            </p:cNvCxnSpPr>
            <p:nvPr/>
          </p:nvCxnSpPr>
          <p:spPr bwMode="auto">
            <a:xfrm>
              <a:off x="5479505" y="2782313"/>
              <a:ext cx="11095" cy="557320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398699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62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C11F4D-E683-9364-1875-DEE2328B7D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791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63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91F306-157F-3D9A-9C9F-C573FC5A2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BE6DBDE-8EB8-9E42-A5FF-CF11215E3E08}"/>
              </a:ext>
            </a:extLst>
          </p:cNvPr>
          <p:cNvGrpSpPr/>
          <p:nvPr/>
        </p:nvGrpSpPr>
        <p:grpSpPr>
          <a:xfrm>
            <a:off x="4703474" y="3555127"/>
            <a:ext cx="396792" cy="1434198"/>
            <a:chOff x="7145366" y="2780846"/>
            <a:chExt cx="396792" cy="143419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D1159D4-EC82-C940-B626-DB3A366A4B45}"/>
                </a:ext>
              </a:extLst>
            </p:cNvPr>
            <p:cNvSpPr/>
            <p:nvPr/>
          </p:nvSpPr>
          <p:spPr bwMode="auto">
            <a:xfrm>
              <a:off x="7221730" y="3783044"/>
              <a:ext cx="320428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84F3213-1422-424E-9A68-ABB512EE2893}"/>
                </a:ext>
              </a:extLst>
            </p:cNvPr>
            <p:cNvSpPr/>
            <p:nvPr/>
          </p:nvSpPr>
          <p:spPr bwMode="auto">
            <a:xfrm>
              <a:off x="7145366" y="2780846"/>
              <a:ext cx="193186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69062CA-C9E3-814E-8032-79913491D4FC}"/>
                </a:ext>
              </a:extLst>
            </p:cNvPr>
            <p:cNvCxnSpPr>
              <a:cxnSpLocks/>
              <a:stCxn id="61" idx="2"/>
              <a:endCxn id="60" idx="0"/>
            </p:cNvCxnSpPr>
            <p:nvPr/>
          </p:nvCxnSpPr>
          <p:spPr bwMode="auto">
            <a:xfrm>
              <a:off x="7241959" y="3212846"/>
              <a:ext cx="139985" cy="570198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270506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64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22D849-41F7-A6E0-723B-51C115146C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AF23FBD-7DC4-EC46-A203-865C1AF63905}"/>
              </a:ext>
            </a:extLst>
          </p:cNvPr>
          <p:cNvGrpSpPr/>
          <p:nvPr/>
        </p:nvGrpSpPr>
        <p:grpSpPr>
          <a:xfrm>
            <a:off x="3260455" y="3548756"/>
            <a:ext cx="4029547" cy="1440569"/>
            <a:chOff x="-2195486" y="5413858"/>
            <a:chExt cx="4029547" cy="144056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0F8C8CA-3665-9344-B391-B2B71A6103C2}"/>
                </a:ext>
              </a:extLst>
            </p:cNvPr>
            <p:cNvSpPr/>
            <p:nvPr/>
          </p:nvSpPr>
          <p:spPr bwMode="auto">
            <a:xfrm>
              <a:off x="-1715737" y="5413858"/>
              <a:ext cx="3087667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210C013-3EBB-4D45-AC7E-EE379EE46722}"/>
                </a:ext>
              </a:extLst>
            </p:cNvPr>
            <p:cNvSpPr/>
            <p:nvPr/>
          </p:nvSpPr>
          <p:spPr bwMode="auto">
            <a:xfrm>
              <a:off x="-2195486" y="6422427"/>
              <a:ext cx="1519383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C61DDB2-B483-A24E-BC8F-00A4CA96AABE}"/>
                </a:ext>
              </a:extLst>
            </p:cNvPr>
            <p:cNvSpPr/>
            <p:nvPr/>
          </p:nvSpPr>
          <p:spPr bwMode="auto">
            <a:xfrm>
              <a:off x="-355675" y="6422427"/>
              <a:ext cx="2189736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E2CABB6-256F-9E4F-990D-6191DAEC8617}"/>
                </a:ext>
              </a:extLst>
            </p:cNvPr>
            <p:cNvCxnSpPr>
              <a:cxnSpLocks/>
              <a:stCxn id="38" idx="2"/>
              <a:endCxn id="39" idx="0"/>
            </p:cNvCxnSpPr>
            <p:nvPr/>
          </p:nvCxnSpPr>
          <p:spPr bwMode="auto">
            <a:xfrm flipH="1">
              <a:off x="-1435794" y="5845858"/>
              <a:ext cx="1263891" cy="576569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7772310-65F2-DB41-AE92-F1F0861FC88B}"/>
                </a:ext>
              </a:extLst>
            </p:cNvPr>
            <p:cNvCxnSpPr>
              <a:cxnSpLocks/>
              <a:stCxn id="38" idx="2"/>
              <a:endCxn id="40" idx="0"/>
            </p:cNvCxnSpPr>
            <p:nvPr/>
          </p:nvCxnSpPr>
          <p:spPr bwMode="auto">
            <a:xfrm>
              <a:off x="-171903" y="5845858"/>
              <a:ext cx="911096" cy="576569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BE6DBDE-8EB8-9E42-A5FF-CF11215E3E08}"/>
              </a:ext>
            </a:extLst>
          </p:cNvPr>
          <p:cNvGrpSpPr/>
          <p:nvPr/>
        </p:nvGrpSpPr>
        <p:grpSpPr>
          <a:xfrm>
            <a:off x="4703474" y="3555127"/>
            <a:ext cx="396792" cy="1434198"/>
            <a:chOff x="7145366" y="2780846"/>
            <a:chExt cx="396792" cy="143419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D1159D4-EC82-C940-B626-DB3A366A4B45}"/>
                </a:ext>
              </a:extLst>
            </p:cNvPr>
            <p:cNvSpPr/>
            <p:nvPr/>
          </p:nvSpPr>
          <p:spPr bwMode="auto">
            <a:xfrm>
              <a:off x="7221730" y="3783044"/>
              <a:ext cx="320428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84F3213-1422-424E-9A68-ABB512EE2893}"/>
                </a:ext>
              </a:extLst>
            </p:cNvPr>
            <p:cNvSpPr/>
            <p:nvPr/>
          </p:nvSpPr>
          <p:spPr bwMode="auto">
            <a:xfrm>
              <a:off x="7145366" y="2780846"/>
              <a:ext cx="193186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69062CA-C9E3-814E-8032-79913491D4FC}"/>
                </a:ext>
              </a:extLst>
            </p:cNvPr>
            <p:cNvCxnSpPr>
              <a:cxnSpLocks/>
              <a:stCxn id="61" idx="2"/>
              <a:endCxn id="60" idx="0"/>
            </p:cNvCxnSpPr>
            <p:nvPr/>
          </p:nvCxnSpPr>
          <p:spPr bwMode="auto">
            <a:xfrm>
              <a:off x="7241959" y="3212846"/>
              <a:ext cx="139985" cy="570198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307998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65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∧∃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E5AF6F-BE05-4FD9-5609-DDBC83DE1F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846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66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∧∃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F4AFC9-B3D2-C7D4-6D92-7F471EA90E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20366BD-DAFF-9A43-A3E3-0EA2182ED1BA}"/>
              </a:ext>
            </a:extLst>
          </p:cNvPr>
          <p:cNvGrpSpPr/>
          <p:nvPr/>
        </p:nvGrpSpPr>
        <p:grpSpPr>
          <a:xfrm>
            <a:off x="4245680" y="4559817"/>
            <a:ext cx="3900343" cy="1455672"/>
            <a:chOff x="3176423" y="3177249"/>
            <a:chExt cx="3900343" cy="145567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A31A9A0-1FED-D64F-A7AD-9ECF37DEB39A}"/>
                </a:ext>
              </a:extLst>
            </p:cNvPr>
            <p:cNvSpPr/>
            <p:nvPr/>
          </p:nvSpPr>
          <p:spPr bwMode="auto">
            <a:xfrm>
              <a:off x="4031009" y="3177249"/>
              <a:ext cx="2191173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5FCF628-E05B-B444-B5BC-609E1A3D70CC}"/>
                </a:ext>
              </a:extLst>
            </p:cNvPr>
            <p:cNvCxnSpPr>
              <a:cxnSpLocks/>
              <a:stCxn id="42" idx="2"/>
              <a:endCxn id="47" idx="0"/>
            </p:cNvCxnSpPr>
            <p:nvPr/>
          </p:nvCxnSpPr>
          <p:spPr bwMode="auto">
            <a:xfrm flipH="1">
              <a:off x="5126595" y="3609249"/>
              <a:ext cx="1" cy="59167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858A512-2724-9544-B357-B0F518289A7D}"/>
                </a:ext>
              </a:extLst>
            </p:cNvPr>
            <p:cNvSpPr/>
            <p:nvPr/>
          </p:nvSpPr>
          <p:spPr bwMode="auto">
            <a:xfrm>
              <a:off x="3176423" y="4200921"/>
              <a:ext cx="3900343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6891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Description Logic Semantics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3531A2-CDE4-D846-AAB6-CF636E8E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67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546" name="Rectangle 2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is the domain (non-empty set of individuals)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Interpretation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r>
                  <a:rPr lang="en-GB" dirty="0"/>
                  <a:t> (or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𝑒𝑥𝑡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GB" dirty="0"/>
                  <a:t>) maps:</a:t>
                </a:r>
              </a:p>
              <a:p>
                <a:pPr lvl="1"/>
                <a:r>
                  <a:rPr lang="en-GB" dirty="0"/>
                  <a:t>Concept expressions to their extensions </a:t>
                </a:r>
                <a:br>
                  <a:rPr lang="en-GB" dirty="0"/>
                </a:br>
                <a:r>
                  <a:rPr lang="en-GB" dirty="0"/>
                  <a:t>(set of instances of that concept, subsets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Roles to subsets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GB" sz="28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GB" sz="2800" dirty="0"/>
              </a:p>
              <a:p>
                <a:pPr lvl="1"/>
                <a:r>
                  <a:rPr lang="en-GB" dirty="0"/>
                  <a:t>Individuals to elements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dirty="0"/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r>
                  <a:rPr lang="en-GB" dirty="0"/>
                  <a:t> is the set of members of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28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⊔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r>
                  <a:rPr lang="en-GB" dirty="0"/>
                  <a:t> is the set of members of either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0854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17F57-0F9B-4478-D572-EE778DFE82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96824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F90D3A-9583-CD47-99CC-336D5D1A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Description Logic Semantics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C48A4-CB80-004F-A441-6C77D787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6F706FE3-CC40-9E4D-8E5E-1E67682D2008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3718052360"/>
                  </p:ext>
                </p:extLst>
              </p:nvPr>
            </p:nvGraphicFramePr>
            <p:xfrm>
              <a:off x="623888" y="1773238"/>
              <a:ext cx="10944225" cy="4515358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060490">
                      <a:extLst>
                        <a:ext uri="{9D8B030D-6E8A-4147-A177-3AD203B41FA5}">
                          <a16:colId xmlns:a16="http://schemas.microsoft.com/office/drawing/2014/main" val="2269005379"/>
                        </a:ext>
                      </a:extLst>
                    </a:gridCol>
                    <a:gridCol w="5287018">
                      <a:extLst>
                        <a:ext uri="{9D8B030D-6E8A-4147-A177-3AD203B41FA5}">
                          <a16:colId xmlns:a16="http://schemas.microsoft.com/office/drawing/2014/main" val="3249089783"/>
                        </a:ext>
                      </a:extLst>
                    </a:gridCol>
                    <a:gridCol w="2596717">
                      <a:extLst>
                        <a:ext uri="{9D8B030D-6E8A-4147-A177-3AD203B41FA5}">
                          <a16:colId xmlns:a16="http://schemas.microsoft.com/office/drawing/2014/main" val="11543593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Syntax</a:t>
                          </a:r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Semantics</a:t>
                          </a:r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Notes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3526716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⊓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Conjunction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6834287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⊔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Disjunction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850295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¬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Complement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6540680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∃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|∃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 .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Existential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24429549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∀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|∀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Universal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21620050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≥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|#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ℐ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Min cardinality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2013339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≤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|#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ℐ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Max cardinality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0011674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|#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ℐ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Exact cardinality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42732635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⊥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Bottom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0164743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⊤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Top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9797238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6F706FE3-CC40-9E4D-8E5E-1E67682D2008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3718052360"/>
                  </p:ext>
                </p:extLst>
              </p:nvPr>
            </p:nvGraphicFramePr>
            <p:xfrm>
              <a:off x="623888" y="1773238"/>
              <a:ext cx="10944225" cy="4515358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060490">
                      <a:extLst>
                        <a:ext uri="{9D8B030D-6E8A-4147-A177-3AD203B41FA5}">
                          <a16:colId xmlns:a16="http://schemas.microsoft.com/office/drawing/2014/main" val="2269005379"/>
                        </a:ext>
                      </a:extLst>
                    </a:gridCol>
                    <a:gridCol w="5287018">
                      <a:extLst>
                        <a:ext uri="{9D8B030D-6E8A-4147-A177-3AD203B41FA5}">
                          <a16:colId xmlns:a16="http://schemas.microsoft.com/office/drawing/2014/main" val="3249089783"/>
                        </a:ext>
                      </a:extLst>
                    </a:gridCol>
                    <a:gridCol w="2596717">
                      <a:extLst>
                        <a:ext uri="{9D8B030D-6E8A-4147-A177-3AD203B41FA5}">
                          <a16:colId xmlns:a16="http://schemas.microsoft.com/office/drawing/2014/main" val="1154359308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Syntax</a:t>
                          </a:r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Semantics</a:t>
                          </a:r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Notes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3526716890"/>
                      </a:ext>
                    </a:extLst>
                  </a:tr>
                  <a:tr h="401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106250" r="-258506" b="-93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106250" r="-49760" b="-93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Conjunction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683428721"/>
                      </a:ext>
                    </a:extLst>
                  </a:tr>
                  <a:tr h="401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206250" r="-258506" b="-83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206250" r="-49760" b="-83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Disjunction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850295746"/>
                      </a:ext>
                    </a:extLst>
                  </a:tr>
                  <a:tr h="401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306250" r="-258506" b="-73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306250" r="-49760" b="-73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Complement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654068063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419355" r="-258506" b="-65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419355" r="-49760" b="-65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Existential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2442954939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503125" r="-258506" b="-5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503125" r="-49760" b="-5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Universal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2162005062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551429" r="-258506" b="-39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551429" r="-49760" b="-39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Min cardinality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201333911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670588" r="-258506" b="-3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670588" r="-49760" b="-3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Max cardinality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001167403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770588" r="-258506" b="-2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770588" r="-49760" b="-2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Exact cardinality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4273263596"/>
                      </a:ext>
                    </a:extLst>
                  </a:tr>
                  <a:tr h="401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925000" r="-258506" b="-1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925000" r="-49760" b="-1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Bottom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016474324"/>
                      </a:ext>
                    </a:extLst>
                  </a:tr>
                  <a:tr h="401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1025000" r="-258506" b="-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1025000" r="-49760" b="-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Top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9797238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8C919-7100-4D51-3D16-FF37129B7E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088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3FB128-B399-6E41-B459-4638D94C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br>
                  <a:rPr lang="en-GB" sz="24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2400" dirty="0">
                  <a:latin typeface="Symbol" charset="2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127E6-876E-E9E8-5111-C96B7278D5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32AC01-64D5-2D4D-8BCE-771FA37920AF}"/>
              </a:ext>
            </a:extLst>
          </p:cNvPr>
          <p:cNvGrpSpPr/>
          <p:nvPr/>
        </p:nvGrpSpPr>
        <p:grpSpPr>
          <a:xfrm>
            <a:off x="6959216" y="1862019"/>
            <a:ext cx="3817117" cy="3816000"/>
            <a:chOff x="4859338" y="1844674"/>
            <a:chExt cx="3817117" cy="3816000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1AA7066-8EAA-7949-B0D2-44CA82407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8A683E54-618D-9948-A3E4-FEA881105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4158696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2FD82565-9867-F649-AE21-0140D334F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EA1004B8-4770-EB4A-AFBD-99F6A9964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5129698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AC481A7A-BADD-154D-B77E-CBD8780AE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177" y="3659980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C354C862-39AF-FB43-9A49-B6FF2A832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2850" y="4143004"/>
              <a:ext cx="1891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w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BBF5BCAA-90B2-9B44-A387-C722640ED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676" y="2625014"/>
              <a:ext cx="2160000" cy="2160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7545D144-07E0-014E-9DA3-3D7E1A9E7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8184" y="2639962"/>
              <a:ext cx="2160000" cy="216000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18">
                  <a:extLst>
                    <a:ext uri="{FF2B5EF4-FFF2-40B4-BE49-F238E27FC236}">
                      <a16:creationId xmlns:a16="http://schemas.microsoft.com/office/drawing/2014/main" id="{4180FA1F-7608-5E46-990D-28E5A27391A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97871" y="2444238"/>
                  <a:ext cx="338660" cy="31329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36000" tIns="0" rIns="36000" bIns="0" anchor="ctr" anchorCtr="1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Clr>
                      <a:srgbClr val="9933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20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GB" sz="20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ℐ</m:t>
                            </m:r>
                          </m:sup>
                        </m:sSup>
                      </m:oMath>
                    </m:oMathPara>
                  </a14:m>
                  <a:endParaRPr lang="en-US" sz="2000" i="1" baseline="30000" dirty="0">
                    <a:solidFill>
                      <a:srgbClr val="00B050"/>
                    </a:solidFill>
                    <a:latin typeface="Georgia" panose="02040502050405020303" pitchFamily="18" charset="0"/>
                    <a:ea typeface="Arial" charset="0"/>
                    <a:cs typeface="Arial" charset="0"/>
                    <a:sym typeface="Symbol" charset="2"/>
                  </a:endParaRPr>
                </a:p>
              </p:txBody>
            </p:sp>
          </mc:Choice>
          <mc:Fallback xmlns="">
            <p:sp>
              <p:nvSpPr>
                <p:cNvPr id="16" name="Text Box 18">
                  <a:extLst>
                    <a:ext uri="{FF2B5EF4-FFF2-40B4-BE49-F238E27FC236}">
                      <a16:creationId xmlns:a16="http://schemas.microsoft.com/office/drawing/2014/main" id="{4180FA1F-7608-5E46-990D-28E5A27391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97871" y="2444238"/>
                  <a:ext cx="338660" cy="313291"/>
                </a:xfrm>
                <a:prstGeom prst="rect">
                  <a:avLst/>
                </a:prstGeom>
                <a:blipFill>
                  <a:blip r:embed="rId4"/>
                  <a:stretch>
                    <a:fillRect l="-25926" b="-8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7F547A-2EA4-5242-9252-860B5A48CF66}"/>
                </a:ext>
              </a:extLst>
            </p:cNvPr>
            <p:cNvSpPr/>
            <p:nvPr/>
          </p:nvSpPr>
          <p:spPr bwMode="auto">
            <a:xfrm>
              <a:off x="4859338" y="1844674"/>
              <a:ext cx="3817117" cy="3816000"/>
            </a:xfrm>
            <a:prstGeom prst="rect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12C33A75-AA3C-9047-B7E8-019AC9352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2539" y="3141843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v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A37668D8-1058-1F44-A557-30F083269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9362" y="3656027"/>
              <a:ext cx="1298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x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D0C65F90-B9AF-BB42-8EB2-0236FE9B3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3140968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y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6A997AB9-48E3-714A-AF66-4A522CB90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5141442"/>
              <a:ext cx="1138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z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5">
                  <a:extLst>
                    <a:ext uri="{FF2B5EF4-FFF2-40B4-BE49-F238E27FC236}">
                      <a16:creationId xmlns:a16="http://schemas.microsoft.com/office/drawing/2014/main" id="{E29E770E-EFEE-CD45-AAD4-6BC6BBB7C4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05817" y="2444239"/>
                  <a:ext cx="343480" cy="31329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36000" tIns="0" rIns="36000" bIns="0" anchor="ctr" anchorCtr="1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Clr>
                      <a:srgbClr val="9933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GB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ℐ</m:t>
                            </m:r>
                          </m:sup>
                        </m:sSup>
                      </m:oMath>
                    </m:oMathPara>
                  </a14:m>
                  <a:endParaRPr lang="en-US" sz="2000" i="1" baseline="30000" dirty="0">
                    <a:solidFill>
                      <a:srgbClr val="FF0000"/>
                    </a:solidFill>
                    <a:latin typeface="Georgia" panose="02040502050405020303" pitchFamily="18" charset="0"/>
                    <a:ea typeface="Arial" charset="0"/>
                    <a:cs typeface="Arial" charset="0"/>
                    <a:sym typeface="Symbol" charset="2"/>
                  </a:endParaRPr>
                </a:p>
              </p:txBody>
            </p:sp>
          </mc:Choice>
          <mc:Fallback xmlns="">
            <p:sp>
              <p:nvSpPr>
                <p:cNvPr id="22" name="Text Box 5">
                  <a:extLst>
                    <a:ext uri="{FF2B5EF4-FFF2-40B4-BE49-F238E27FC236}">
                      <a16:creationId xmlns:a16="http://schemas.microsoft.com/office/drawing/2014/main" id="{E29E770E-EFEE-CD45-AAD4-6BC6BBB7C4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05817" y="2444239"/>
                  <a:ext cx="343480" cy="313291"/>
                </a:xfrm>
                <a:prstGeom prst="rect">
                  <a:avLst/>
                </a:prstGeom>
                <a:blipFill>
                  <a:blip r:embed="rId5"/>
                  <a:stretch>
                    <a:fillRect l="-17857" b="-8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2EBCB0D9-8CA6-8441-ADDA-4E698A4273F9}"/>
                </a:ext>
              </a:extLst>
            </p:cNvPr>
            <p:cNvCxnSpPr>
              <a:cxnSpLocks/>
              <a:stCxn id="8" idx="2"/>
              <a:endCxn id="9" idx="2"/>
            </p:cNvCxnSpPr>
            <p:nvPr/>
          </p:nvCxnSpPr>
          <p:spPr bwMode="auto">
            <a:xfrm rot="10800000" flipV="1">
              <a:off x="5627212" y="3157535"/>
              <a:ext cx="12700" cy="1037673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3F22A345-487E-124E-A621-F6F911570C0C}"/>
                </a:ext>
              </a:extLst>
            </p:cNvPr>
            <p:cNvCxnSpPr>
              <a:cxnSpLocks/>
              <a:stCxn id="8" idx="0"/>
              <a:endCxn id="12" idx="0"/>
            </p:cNvCxnSpPr>
            <p:nvPr/>
          </p:nvCxnSpPr>
          <p:spPr bwMode="auto">
            <a:xfrm rot="16200000" flipH="1">
              <a:off x="5945934" y="2838019"/>
              <a:ext cx="538957" cy="1104965"/>
            </a:xfrm>
            <a:prstGeom prst="curvedConnector3">
              <a:avLst>
                <a:gd name="adj1" fmla="val -42415"/>
              </a:avLst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08505022-3E9E-E34F-9F76-CF86CC679B5A}"/>
                </a:ext>
              </a:extLst>
            </p:cNvPr>
            <p:cNvCxnSpPr>
              <a:cxnSpLocks/>
              <a:stCxn id="10" idx="4"/>
              <a:endCxn id="12" idx="6"/>
            </p:cNvCxnSpPr>
            <p:nvPr/>
          </p:nvCxnSpPr>
          <p:spPr bwMode="auto">
            <a:xfrm rot="5400000">
              <a:off x="7063029" y="2934633"/>
              <a:ext cx="502445" cy="1021274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971A7FA8-2FF0-074C-AE36-FEC7375B8333}"/>
                </a:ext>
              </a:extLst>
            </p:cNvPr>
            <p:cNvCxnSpPr>
              <a:cxnSpLocks/>
              <a:stCxn id="12" idx="4"/>
              <a:endCxn id="11" idx="2"/>
            </p:cNvCxnSpPr>
            <p:nvPr/>
          </p:nvCxnSpPr>
          <p:spPr bwMode="auto">
            <a:xfrm rot="16200000" flipH="1">
              <a:off x="6561929" y="3938971"/>
              <a:ext cx="1433206" cy="1021273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6273535-7A29-A649-9DAF-E65A1852BBD9}"/>
              </a:ext>
            </a:extLst>
          </p:cNvPr>
          <p:cNvSpPr txBox="1"/>
          <p:nvPr/>
        </p:nvSpPr>
        <p:spPr>
          <a:xfrm>
            <a:off x="8772666" y="1619128"/>
            <a:ext cx="201978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Δ</a:t>
            </a:r>
            <a:endParaRPr lang="en-GB" sz="28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F12D947-E127-1743-974E-E5E9964A6954}"/>
              </a:ext>
            </a:extLst>
          </p:cNvPr>
          <p:cNvCxnSpPr/>
          <p:nvPr/>
        </p:nvCxnSpPr>
        <p:spPr bwMode="auto">
          <a:xfrm>
            <a:off x="6959215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088AF03-7221-A844-A8E5-0BB4B3FD6A8D}"/>
              </a:ext>
            </a:extLst>
          </p:cNvPr>
          <p:cNvSpPr txBox="1"/>
          <p:nvPr/>
        </p:nvSpPr>
        <p:spPr>
          <a:xfrm>
            <a:off x="7607287" y="5761593"/>
            <a:ext cx="33054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68943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class semantics</a:t>
            </a: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rdfs:subClassOf</a:t>
            </a:r>
            <a:r>
              <a:rPr lang="en-GB" dirty="0"/>
              <a:t> is transitive:</a:t>
            </a:r>
          </a:p>
          <a:p>
            <a:pPr marL="360000" lvl="1" indent="0">
              <a:buNone/>
            </a:pPr>
            <a:r>
              <a:rPr lang="en-GB" dirty="0"/>
              <a:t>(A </a:t>
            </a:r>
            <a:r>
              <a:rPr lang="en-GB" dirty="0" err="1"/>
              <a:t>rdfs:subClassOf</a:t>
            </a:r>
            <a:r>
              <a:rPr lang="en-GB" dirty="0"/>
              <a:t> B) and (B </a:t>
            </a:r>
            <a:r>
              <a:rPr lang="en-GB" dirty="0" err="1"/>
              <a:t>rdfs:subClassOf</a:t>
            </a:r>
            <a:r>
              <a:rPr lang="en-GB" dirty="0"/>
              <a:t> C) implies (A </a:t>
            </a:r>
            <a:r>
              <a:rPr lang="en-GB" dirty="0" err="1"/>
              <a:t>rdfs:subClassOf</a:t>
            </a:r>
            <a:r>
              <a:rPr lang="en-GB" dirty="0"/>
              <a:t> C)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58772-E6CE-344B-92A7-BE80799B13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5273675" y="5373018"/>
            <a:ext cx="1644650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Ex:PartTime</a:t>
            </a:r>
            <a:r>
              <a:rPr lang="en-US" dirty="0">
                <a:solidFill>
                  <a:schemeClr val="bg1"/>
                </a:solidFill>
              </a:rPr>
              <a:t> Employee</a:t>
            </a:r>
          </a:p>
        </p:txBody>
      </p:sp>
      <p:sp>
        <p:nvSpPr>
          <p:cNvPr id="91144" name="AutoShape 8"/>
          <p:cNvSpPr>
            <a:spLocks noChangeArrowheads="1"/>
          </p:cNvSpPr>
          <p:nvPr/>
        </p:nvSpPr>
        <p:spPr bwMode="auto">
          <a:xfrm>
            <a:off x="5273675" y="4323680"/>
            <a:ext cx="1644650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ex:Employee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4343401" y="4915817"/>
            <a:ext cx="1762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ea typeface="Arial" charset="0"/>
                <a:cs typeface="Arial" charset="0"/>
              </a:rPr>
              <a:t>rdfs:subClassOf</a:t>
            </a:r>
            <a:endParaRPr lang="en-US" sz="1600">
              <a:ea typeface="Arial" charset="0"/>
              <a:cs typeface="Arial" charset="0"/>
            </a:endParaRPr>
          </a:p>
        </p:txBody>
      </p:sp>
      <p:cxnSp>
        <p:nvCxnSpPr>
          <p:cNvPr id="91147" name="AutoShape 11"/>
          <p:cNvCxnSpPr>
            <a:cxnSpLocks noChangeShapeType="1"/>
            <a:stCxn id="91141" idx="0"/>
            <a:endCxn id="91144" idx="2"/>
          </p:cNvCxnSpPr>
          <p:nvPr/>
        </p:nvCxnSpPr>
        <p:spPr bwMode="auto">
          <a:xfrm flipV="1">
            <a:off x="6096000" y="4899943"/>
            <a:ext cx="0" cy="4730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1149" name="AutoShape 13"/>
          <p:cNvSpPr>
            <a:spLocks noChangeArrowheads="1"/>
          </p:cNvSpPr>
          <p:nvPr/>
        </p:nvSpPr>
        <p:spPr bwMode="auto">
          <a:xfrm>
            <a:off x="5273675" y="3315618"/>
            <a:ext cx="1644650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ex:Person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4343401" y="3907755"/>
            <a:ext cx="1762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ea typeface="Arial" charset="0"/>
                <a:cs typeface="Arial" charset="0"/>
              </a:rPr>
              <a:t>rdfs:subClassOf</a:t>
            </a:r>
            <a:endParaRPr lang="en-US" sz="1600">
              <a:ea typeface="Arial" charset="0"/>
              <a:cs typeface="Arial" charset="0"/>
            </a:endParaRPr>
          </a:p>
        </p:txBody>
      </p:sp>
      <p:cxnSp>
        <p:nvCxnSpPr>
          <p:cNvPr id="91152" name="AutoShape 16"/>
          <p:cNvCxnSpPr>
            <a:cxnSpLocks noChangeShapeType="1"/>
            <a:stCxn id="91144" idx="0"/>
            <a:endCxn id="91149" idx="2"/>
          </p:cNvCxnSpPr>
          <p:nvPr/>
        </p:nvCxnSpPr>
        <p:spPr bwMode="auto">
          <a:xfrm flipV="1">
            <a:off x="6096000" y="3891880"/>
            <a:ext cx="0" cy="431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1153" name="AutoShape 17"/>
          <p:cNvCxnSpPr>
            <a:cxnSpLocks noChangeShapeType="1"/>
            <a:stCxn id="91141" idx="3"/>
            <a:endCxn id="91149" idx="3"/>
          </p:cNvCxnSpPr>
          <p:nvPr/>
        </p:nvCxnSpPr>
        <p:spPr bwMode="auto">
          <a:xfrm flipV="1">
            <a:off x="6918325" y="3603749"/>
            <a:ext cx="12700" cy="2057400"/>
          </a:xfrm>
          <a:prstGeom prst="curvedConnector3">
            <a:avLst>
              <a:gd name="adj1" fmla="val 4957898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</p:cxn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7570789" y="4418930"/>
            <a:ext cx="18694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 err="1">
                <a:ea typeface="Arial" charset="0"/>
                <a:cs typeface="Arial" charset="0"/>
              </a:rPr>
              <a:t>rdfs:subClassOf</a:t>
            </a:r>
            <a:endParaRPr lang="en-US" sz="1600" b="1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9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3FB128-B399-6E41-B459-4638D94C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⊓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∃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.¬</m:t>
                              </m:r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⊓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>
                  <a:latin typeface="Arial Narrow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3CF75-DBEB-06E7-2F8C-BEEC68DA7E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32AC01-64D5-2D4D-8BCE-771FA37920AF}"/>
              </a:ext>
            </a:extLst>
          </p:cNvPr>
          <p:cNvGrpSpPr/>
          <p:nvPr/>
        </p:nvGrpSpPr>
        <p:grpSpPr>
          <a:xfrm>
            <a:off x="6959216" y="1862019"/>
            <a:ext cx="3817117" cy="3816000"/>
            <a:chOff x="4859338" y="1844674"/>
            <a:chExt cx="3817117" cy="3816000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1AA7066-8EAA-7949-B0D2-44CA82407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8A683E54-618D-9948-A3E4-FEA881105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4158696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2FD82565-9867-F649-AE21-0140D334F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EA1004B8-4770-EB4A-AFBD-99F6A9964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5129698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AC481A7A-BADD-154D-B77E-CBD8780AE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177" y="3659980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C354C862-39AF-FB43-9A49-B6FF2A832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2850" y="4143004"/>
              <a:ext cx="1891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w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BBF5BCAA-90B2-9B44-A387-C722640ED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676" y="2625014"/>
              <a:ext cx="2160000" cy="2160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7545D144-07E0-014E-9DA3-3D7E1A9E7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8184" y="2639962"/>
              <a:ext cx="2160000" cy="216000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7F547A-2EA4-5242-9252-860B5A48CF66}"/>
                </a:ext>
              </a:extLst>
            </p:cNvPr>
            <p:cNvSpPr/>
            <p:nvPr/>
          </p:nvSpPr>
          <p:spPr bwMode="auto">
            <a:xfrm>
              <a:off x="4859338" y="1844674"/>
              <a:ext cx="3817117" cy="3816000"/>
            </a:xfrm>
            <a:prstGeom prst="rect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12C33A75-AA3C-9047-B7E8-019AC9352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2539" y="3141843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v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A37668D8-1058-1F44-A557-30F083269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9362" y="3656027"/>
              <a:ext cx="1298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x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D0C65F90-B9AF-BB42-8EB2-0236FE9B3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3140968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y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6A997AB9-48E3-714A-AF66-4A522CB90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5141442"/>
              <a:ext cx="1138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z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2EBCB0D9-8CA6-8441-ADDA-4E698A4273F9}"/>
                </a:ext>
              </a:extLst>
            </p:cNvPr>
            <p:cNvCxnSpPr>
              <a:cxnSpLocks/>
              <a:stCxn id="8" idx="2"/>
              <a:endCxn id="9" idx="2"/>
            </p:cNvCxnSpPr>
            <p:nvPr/>
          </p:nvCxnSpPr>
          <p:spPr bwMode="auto">
            <a:xfrm rot="10800000" flipV="1">
              <a:off x="5627212" y="3157535"/>
              <a:ext cx="12700" cy="1037673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3F22A345-487E-124E-A621-F6F911570C0C}"/>
                </a:ext>
              </a:extLst>
            </p:cNvPr>
            <p:cNvCxnSpPr>
              <a:cxnSpLocks/>
              <a:stCxn id="8" idx="0"/>
              <a:endCxn id="12" idx="0"/>
            </p:cNvCxnSpPr>
            <p:nvPr/>
          </p:nvCxnSpPr>
          <p:spPr bwMode="auto">
            <a:xfrm rot="16200000" flipH="1">
              <a:off x="5945934" y="2838019"/>
              <a:ext cx="538957" cy="1104965"/>
            </a:xfrm>
            <a:prstGeom prst="curvedConnector3">
              <a:avLst>
                <a:gd name="adj1" fmla="val -42415"/>
              </a:avLst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08505022-3E9E-E34F-9F76-CF86CC679B5A}"/>
                </a:ext>
              </a:extLst>
            </p:cNvPr>
            <p:cNvCxnSpPr>
              <a:cxnSpLocks/>
              <a:stCxn id="10" idx="4"/>
              <a:endCxn id="12" idx="6"/>
            </p:cNvCxnSpPr>
            <p:nvPr/>
          </p:nvCxnSpPr>
          <p:spPr bwMode="auto">
            <a:xfrm rot="5400000">
              <a:off x="7063029" y="2934633"/>
              <a:ext cx="502445" cy="1021274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971A7FA8-2FF0-074C-AE36-FEC7375B8333}"/>
                </a:ext>
              </a:extLst>
            </p:cNvPr>
            <p:cNvCxnSpPr>
              <a:cxnSpLocks/>
              <a:stCxn id="12" idx="4"/>
              <a:endCxn id="11" idx="2"/>
            </p:cNvCxnSpPr>
            <p:nvPr/>
          </p:nvCxnSpPr>
          <p:spPr bwMode="auto">
            <a:xfrm rot="16200000" flipH="1">
              <a:off x="6561929" y="3938971"/>
              <a:ext cx="1433206" cy="1021273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FDE481A-EB30-5C41-B902-1A578A3A831A}"/>
              </a:ext>
            </a:extLst>
          </p:cNvPr>
          <p:cNvSpPr txBox="1"/>
          <p:nvPr/>
        </p:nvSpPr>
        <p:spPr>
          <a:xfrm>
            <a:off x="8772666" y="1619128"/>
            <a:ext cx="201978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Δ</a:t>
            </a:r>
            <a:endParaRPr lang="en-GB" sz="28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56C37B4-0CD5-F244-9872-B659DB8ED3E2}"/>
              </a:ext>
            </a:extLst>
          </p:cNvPr>
          <p:cNvCxnSpPr/>
          <p:nvPr/>
        </p:nvCxnSpPr>
        <p:spPr bwMode="auto">
          <a:xfrm>
            <a:off x="6959215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56A48DA-35C2-0C47-A051-D10ACC6DF653}"/>
              </a:ext>
            </a:extLst>
          </p:cNvPr>
          <p:cNvSpPr txBox="1"/>
          <p:nvPr/>
        </p:nvSpPr>
        <p:spPr>
          <a:xfrm>
            <a:off x="7607287" y="5761593"/>
            <a:ext cx="33054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8">
                <a:extLst>
                  <a:ext uri="{FF2B5EF4-FFF2-40B4-BE49-F238E27FC236}">
                    <a16:creationId xmlns:a16="http://schemas.microsoft.com/office/drawing/2014/main" id="{407A0A44-7CF7-B646-8E5C-B41E928FC5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97748" y="2461584"/>
                <a:ext cx="338660" cy="3132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36000" tIns="0" rIns="36000" bIns="0" anchor="ctr" anchorCtr="1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9933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𝑩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ℐ</m:t>
                          </m:r>
                        </m:sup>
                      </m:sSup>
                    </m:oMath>
                  </m:oMathPara>
                </a14:m>
                <a:endParaRPr lang="en-US" sz="2000" i="1" baseline="30000" dirty="0">
                  <a:solidFill>
                    <a:srgbClr val="00B050"/>
                  </a:solidFill>
                  <a:latin typeface="Georgia" panose="02040502050405020303" pitchFamily="18" charset="0"/>
                  <a:ea typeface="Arial" charset="0"/>
                  <a:cs typeface="Arial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3" name="Text Box 18">
                <a:extLst>
                  <a:ext uri="{FF2B5EF4-FFF2-40B4-BE49-F238E27FC236}">
                    <a16:creationId xmlns:a16="http://schemas.microsoft.com/office/drawing/2014/main" id="{407A0A44-7CF7-B646-8E5C-B41E928FC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7748" y="2461584"/>
                <a:ext cx="338660" cy="313291"/>
              </a:xfrm>
              <a:prstGeom prst="rect">
                <a:avLst/>
              </a:prstGeom>
              <a:blipFill>
                <a:blip r:embed="rId3"/>
                <a:stretch>
                  <a:fillRect l="-25926" b="-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5">
                <a:extLst>
                  <a:ext uri="{FF2B5EF4-FFF2-40B4-BE49-F238E27FC236}">
                    <a16:creationId xmlns:a16="http://schemas.microsoft.com/office/drawing/2014/main" id="{01C0D216-4B69-5543-8B6B-8FD5DE8FA7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05694" y="2461585"/>
                <a:ext cx="343480" cy="3132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36000" tIns="0" rIns="36000" bIns="0" anchor="ctr" anchorCtr="1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9933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𝑨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ℐ</m:t>
                          </m:r>
                        </m:sup>
                      </m:sSup>
                    </m:oMath>
                  </m:oMathPara>
                </a14:m>
                <a:endParaRPr lang="en-US" sz="2000" i="1" baseline="30000" dirty="0">
                  <a:solidFill>
                    <a:srgbClr val="FF0000"/>
                  </a:solidFill>
                  <a:latin typeface="Georgia" panose="02040502050405020303" pitchFamily="18" charset="0"/>
                  <a:ea typeface="Arial" charset="0"/>
                  <a:cs typeface="Arial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4" name="Text Box 5">
                <a:extLst>
                  <a:ext uri="{FF2B5EF4-FFF2-40B4-BE49-F238E27FC236}">
                    <a16:creationId xmlns:a16="http://schemas.microsoft.com/office/drawing/2014/main" id="{01C0D216-4B69-5543-8B6B-8FD5DE8FA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05694" y="2461585"/>
                <a:ext cx="343480" cy="313291"/>
              </a:xfrm>
              <a:prstGeom prst="rect">
                <a:avLst/>
              </a:prstGeom>
              <a:blipFill>
                <a:blip r:embed="rId4"/>
                <a:stretch>
                  <a:fillRect l="-17857" b="-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1845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3FB128-B399-6E41-B459-4638D94C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⊓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∃</m:t>
                                  </m:r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={}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.¬</m:t>
                              </m:r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⊓</m:t>
                                  </m:r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 .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96D49-DAF2-EBCC-8607-F264D12606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32AC01-64D5-2D4D-8BCE-771FA37920AF}"/>
              </a:ext>
            </a:extLst>
          </p:cNvPr>
          <p:cNvGrpSpPr/>
          <p:nvPr/>
        </p:nvGrpSpPr>
        <p:grpSpPr>
          <a:xfrm>
            <a:off x="6959216" y="1862020"/>
            <a:ext cx="3817117" cy="3816000"/>
            <a:chOff x="4859338" y="1844675"/>
            <a:chExt cx="3817117" cy="3816000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1AA7066-8EAA-7949-B0D2-44CA82407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8A683E54-618D-9948-A3E4-FEA881105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4158696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2FD82565-9867-F649-AE21-0140D334F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EA1004B8-4770-EB4A-AFBD-99F6A9964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5129698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AC481A7A-BADD-154D-B77E-CBD8780AE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177" y="3659980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C354C862-39AF-FB43-9A49-B6FF2A832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2850" y="4143004"/>
              <a:ext cx="1891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w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BBF5BCAA-90B2-9B44-A387-C722640ED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676" y="2625014"/>
              <a:ext cx="2160000" cy="2160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7545D144-07E0-014E-9DA3-3D7E1A9E7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8184" y="2639962"/>
              <a:ext cx="2160000" cy="216000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7F547A-2EA4-5242-9252-860B5A48CF66}"/>
                </a:ext>
              </a:extLst>
            </p:cNvPr>
            <p:cNvSpPr/>
            <p:nvPr/>
          </p:nvSpPr>
          <p:spPr bwMode="auto">
            <a:xfrm>
              <a:off x="4859338" y="1844675"/>
              <a:ext cx="3817117" cy="3816000"/>
            </a:xfrm>
            <a:prstGeom prst="rect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12C33A75-AA3C-9047-B7E8-019AC9352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2539" y="3141843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v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A37668D8-1058-1F44-A557-30F083269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9362" y="3656027"/>
              <a:ext cx="1298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x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D0C65F90-B9AF-BB42-8EB2-0236FE9B3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3140968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y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6A997AB9-48E3-714A-AF66-4A522CB90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5141442"/>
              <a:ext cx="1138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z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2EBCB0D9-8CA6-8441-ADDA-4E698A4273F9}"/>
                </a:ext>
              </a:extLst>
            </p:cNvPr>
            <p:cNvCxnSpPr>
              <a:cxnSpLocks/>
              <a:stCxn id="8" idx="2"/>
              <a:endCxn id="9" idx="2"/>
            </p:cNvCxnSpPr>
            <p:nvPr/>
          </p:nvCxnSpPr>
          <p:spPr bwMode="auto">
            <a:xfrm rot="10800000" flipV="1">
              <a:off x="5627212" y="3157535"/>
              <a:ext cx="12700" cy="1037673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3F22A345-487E-124E-A621-F6F911570C0C}"/>
                </a:ext>
              </a:extLst>
            </p:cNvPr>
            <p:cNvCxnSpPr>
              <a:cxnSpLocks/>
              <a:stCxn id="8" idx="0"/>
              <a:endCxn id="12" idx="0"/>
            </p:cNvCxnSpPr>
            <p:nvPr/>
          </p:nvCxnSpPr>
          <p:spPr bwMode="auto">
            <a:xfrm rot="16200000" flipH="1">
              <a:off x="5945934" y="2838019"/>
              <a:ext cx="538957" cy="1104965"/>
            </a:xfrm>
            <a:prstGeom prst="curvedConnector3">
              <a:avLst>
                <a:gd name="adj1" fmla="val -42415"/>
              </a:avLst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08505022-3E9E-E34F-9F76-CF86CC679B5A}"/>
                </a:ext>
              </a:extLst>
            </p:cNvPr>
            <p:cNvCxnSpPr>
              <a:cxnSpLocks/>
              <a:stCxn id="10" idx="4"/>
              <a:endCxn id="12" idx="6"/>
            </p:cNvCxnSpPr>
            <p:nvPr/>
          </p:nvCxnSpPr>
          <p:spPr bwMode="auto">
            <a:xfrm rot="5400000">
              <a:off x="7063029" y="2934633"/>
              <a:ext cx="502445" cy="1021274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971A7FA8-2FF0-074C-AE36-FEC7375B8333}"/>
                </a:ext>
              </a:extLst>
            </p:cNvPr>
            <p:cNvCxnSpPr>
              <a:cxnSpLocks/>
              <a:stCxn id="12" idx="4"/>
              <a:endCxn id="11" idx="2"/>
            </p:cNvCxnSpPr>
            <p:nvPr/>
          </p:nvCxnSpPr>
          <p:spPr bwMode="auto">
            <a:xfrm rot="16200000" flipH="1">
              <a:off x="6561929" y="3938971"/>
              <a:ext cx="1433206" cy="1021273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7C33192-A1F6-A74B-89CD-BED3C263846B}"/>
              </a:ext>
            </a:extLst>
          </p:cNvPr>
          <p:cNvSpPr txBox="1"/>
          <p:nvPr/>
        </p:nvSpPr>
        <p:spPr>
          <a:xfrm>
            <a:off x="8772666" y="1619128"/>
            <a:ext cx="201978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Δ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18">
                <a:extLst>
                  <a:ext uri="{FF2B5EF4-FFF2-40B4-BE49-F238E27FC236}">
                    <a16:creationId xmlns:a16="http://schemas.microsoft.com/office/drawing/2014/main" id="{219FF09F-B3FD-DA4B-9257-BA24A1CEF6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97748" y="2461584"/>
                <a:ext cx="338660" cy="3132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36000" tIns="0" rIns="36000" bIns="0" anchor="ctr" anchorCtr="1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9933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𝑩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ℐ</m:t>
                          </m:r>
                        </m:sup>
                      </m:sSup>
                    </m:oMath>
                  </m:oMathPara>
                </a14:m>
                <a:endParaRPr lang="en-US" sz="2000" i="1" baseline="30000" dirty="0">
                  <a:solidFill>
                    <a:srgbClr val="00B050"/>
                  </a:solidFill>
                  <a:latin typeface="Georgia" panose="02040502050405020303" pitchFamily="18" charset="0"/>
                  <a:ea typeface="Arial" charset="0"/>
                  <a:cs typeface="Arial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7" name="Text Box 18">
                <a:extLst>
                  <a:ext uri="{FF2B5EF4-FFF2-40B4-BE49-F238E27FC236}">
                    <a16:creationId xmlns:a16="http://schemas.microsoft.com/office/drawing/2014/main" id="{219FF09F-B3FD-DA4B-9257-BA24A1CEF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7748" y="2461584"/>
                <a:ext cx="338660" cy="313291"/>
              </a:xfrm>
              <a:prstGeom prst="rect">
                <a:avLst/>
              </a:prstGeom>
              <a:blipFill>
                <a:blip r:embed="rId3"/>
                <a:stretch>
                  <a:fillRect l="-25926" b="-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5">
                <a:extLst>
                  <a:ext uri="{FF2B5EF4-FFF2-40B4-BE49-F238E27FC236}">
                    <a16:creationId xmlns:a16="http://schemas.microsoft.com/office/drawing/2014/main" id="{BD32E5E8-45DB-3244-8AF0-D6D0EE881B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05694" y="2461585"/>
                <a:ext cx="343480" cy="3132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36000" tIns="0" rIns="36000" bIns="0" anchor="ctr" anchorCtr="1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9933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𝑨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ℐ</m:t>
                          </m:r>
                        </m:sup>
                      </m:sSup>
                    </m:oMath>
                  </m:oMathPara>
                </a14:m>
                <a:endParaRPr lang="en-US" sz="2000" i="1" baseline="30000" dirty="0">
                  <a:solidFill>
                    <a:srgbClr val="FF0000"/>
                  </a:solidFill>
                  <a:latin typeface="Georgia" panose="02040502050405020303" pitchFamily="18" charset="0"/>
                  <a:ea typeface="Arial" charset="0"/>
                  <a:cs typeface="Arial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8" name="Text Box 5">
                <a:extLst>
                  <a:ext uri="{FF2B5EF4-FFF2-40B4-BE49-F238E27FC236}">
                    <a16:creationId xmlns:a16="http://schemas.microsoft.com/office/drawing/2014/main" id="{BD32E5E8-45DB-3244-8AF0-D6D0EE881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05694" y="2461585"/>
                <a:ext cx="343480" cy="313291"/>
              </a:xfrm>
              <a:prstGeom prst="rect">
                <a:avLst/>
              </a:prstGeom>
              <a:blipFill>
                <a:blip r:embed="rId4"/>
                <a:stretch>
                  <a:fillRect l="-17857" b="-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B4E31C4-C664-7843-B5EA-8A61825F25A2}"/>
              </a:ext>
            </a:extLst>
          </p:cNvPr>
          <p:cNvCxnSpPr/>
          <p:nvPr/>
        </p:nvCxnSpPr>
        <p:spPr bwMode="auto">
          <a:xfrm>
            <a:off x="6959215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64C1DB0-BCCB-A545-BCE2-FFC2D6F5A555}"/>
              </a:ext>
            </a:extLst>
          </p:cNvPr>
          <p:cNvSpPr txBox="1"/>
          <p:nvPr/>
        </p:nvSpPr>
        <p:spPr>
          <a:xfrm>
            <a:off x="7607287" y="5761593"/>
            <a:ext cx="33054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7411352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6840C-0B7B-C148-AA18-87A38FEF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DL Reasoning Revisited</a:t>
            </a:r>
          </a:p>
        </p:txBody>
      </p:sp>
    </p:spTree>
    <p:extLst>
      <p:ext uri="{BB962C8B-B14F-4D97-AF65-F5344CB8AC3E}">
        <p14:creationId xmlns:p14="http://schemas.microsoft.com/office/powerpoint/2010/main" val="1570262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3AE18-D650-9A45-9D4B-E0A104B3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DL Reasoning Revisited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F4D8E5-1D15-A749-92DF-C7A7BC85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26960A0-2D29-E148-8E57-23D6A5A9BAD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 description logic knowledge base comprises:</a:t>
                </a:r>
              </a:p>
              <a:p>
                <a:pPr lvl="1"/>
                <a:r>
                  <a:rPr lang="en-GB" dirty="0"/>
                  <a:t> A </a:t>
                </a:r>
                <a:r>
                  <a:rPr lang="en-GB" dirty="0" err="1"/>
                  <a:t>TBox</a:t>
                </a:r>
                <a:r>
                  <a:rPr lang="en-GB" dirty="0"/>
                  <a:t> defining concepts and roles</a:t>
                </a:r>
              </a:p>
              <a:p>
                <a:pPr lvl="1"/>
                <a:r>
                  <a:rPr lang="en-GB" dirty="0"/>
                  <a:t>An </a:t>
                </a:r>
                <a:r>
                  <a:rPr lang="en-GB" dirty="0" err="1"/>
                  <a:t>ABox</a:t>
                </a:r>
                <a:r>
                  <a:rPr lang="en-GB" dirty="0"/>
                  <a:t> containing assertations about instances</a:t>
                </a:r>
              </a:p>
              <a:p>
                <a:pPr lvl="1"/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=⟨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𝑇𝐵𝑜𝑥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𝐴𝐵𝑜𝑥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We can construct an interpretation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 which maps the instances, concepts and roles 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onto a domain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dirty="0"/>
                  <a:t> via an interpretation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We can redefine the reasoning tasks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26960A0-2D29-E148-8E57-23D6A5A9BA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4E6C0-EF9E-4ED2-132D-0ACF50F4D2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030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Satisfaction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1D35AD-C620-1044-9652-BD74B6266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74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“Can this class have any instances?”</a:t>
                </a:r>
                <a:br>
                  <a:rPr lang="en-GB" dirty="0"/>
                </a:b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 class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</a:t>
                </a:r>
                <a:r>
                  <a:rPr lang="en-GB" dirty="0" err="1"/>
                  <a:t>satisfiable</a:t>
                </a:r>
                <a:r>
                  <a:rPr lang="en-GB" dirty="0"/>
                  <a:t> with respect to a KB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there exists an interpretation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  <m:r>
                      <a:rPr lang="en-GB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673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600D5-5174-8BAB-CF37-6DF089BB0D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210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Subsumption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952552-174D-8A42-8FF3-B6E27547B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75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“Is every instance of this class necessarily an instance of this other class?”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 class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subsumed by a class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with respect to a KB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for every interpretation </a:t>
                </a:r>
                <a14:m>
                  <m:oMath xmlns:m="http://schemas.openxmlformats.org/officeDocument/2006/math">
                    <m:r>
                      <a:rPr lang="en-GB" smtClean="0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 smtClean="0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GB" smtClean="0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673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1AF69-84F7-6930-A783-ED1DCE0967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179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Equivalence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81254C-5652-CD41-8030-65941783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76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“Is every instance of this class necessarily an instance of this other class, and vice versa?”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 class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equivalent to a class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with respect to a KB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for every interpretation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  <m:r>
                      <a:rPr lang="en-GB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673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17589-F4F7-C56B-56DD-AFF90D9837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077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Classification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3E6AC5-70D9-0842-9DF2-A7ADCD9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77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“Is this individual necessarily an instance of this class?”</a:t>
                </a:r>
                <a:br>
                  <a:rPr lang="en-GB" dirty="0"/>
                </a:b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An individual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an instance of class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GB" dirty="0"/>
                  <a:t> wrt a KB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for every interpretation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673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1EC4C-4481-F914-CFD6-4C69F1DB8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167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CC964-2677-E447-BF31-83389391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Reduction to Satisfaction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803CF1-9883-AD4F-ABC0-43ADFC90E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2B1F2AC-12A9-B041-A363-F4177F2D0E8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Tableau-based reasoners for description logics (the predominant modern approach) reduce all reasoning tasks to satisfaction:</a:t>
                </a:r>
              </a:p>
              <a:p>
                <a:pPr marL="0" indent="0">
                  <a:buNone/>
                </a:pPr>
                <a:r>
                  <a:rPr lang="en-GB" dirty="0" err="1"/>
                  <a:t>Subsumption</a:t>
                </a:r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subsumed by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⊓¬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</a:t>
                </a:r>
                <a:r>
                  <a:rPr lang="en-GB" dirty="0" err="1"/>
                  <a:t>unsatisfiable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Equivalence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equivalent to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GB" dirty="0"/>
                  <a:t> both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⊓¬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⊓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are </a:t>
                </a:r>
                <a:r>
                  <a:rPr lang="en-GB" dirty="0" err="1"/>
                  <a:t>unsatisfiable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Classification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an instance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⊓</m:t>
                    </m:r>
                    <m:d>
                      <m:dPr>
                        <m:begChr m:val="{"/>
                        <m:endChr m:val="}"/>
                        <m:ctrlP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</a:t>
                </a:r>
                <a:r>
                  <a:rPr lang="en-GB" dirty="0" err="1"/>
                  <a:t>unsatisfiable</a:t>
                </a:r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2B1F2AC-12A9-B041-A363-F4177F2D0E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7B690-8E54-7E3C-426A-D3C7C1F126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301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B91CC-3FD5-E741-A927-1A75B7958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30857-D7C5-1848-AFBC-F01B1B2403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Daniele </a:t>
            </a:r>
            <a:r>
              <a:rPr lang="en-US" dirty="0" err="1"/>
              <a:t>Nardi</a:t>
            </a:r>
            <a:r>
              <a:rPr lang="en-US" dirty="0"/>
              <a:t> and Ronald J. Brachman (2003) An Introduction to Description Logics, in Franz </a:t>
            </a:r>
            <a:r>
              <a:rPr lang="en-US" dirty="0" err="1"/>
              <a:t>Baader</a:t>
            </a:r>
            <a:r>
              <a:rPr lang="en-US" dirty="0"/>
              <a:t>, Diego </a:t>
            </a:r>
            <a:r>
              <a:rPr lang="en-US" dirty="0" err="1"/>
              <a:t>Calvanese</a:t>
            </a:r>
            <a:r>
              <a:rPr lang="en-US" dirty="0"/>
              <a:t>, Deborah L. McGuinness, Daniele </a:t>
            </a:r>
            <a:r>
              <a:rPr lang="en-US" dirty="0" err="1"/>
              <a:t>Nardi</a:t>
            </a:r>
            <a:r>
              <a:rPr lang="en-US" dirty="0"/>
              <a:t> and Peter F. Patel-Schneider (eds) The Description Logic Handbook: Theory, implementation and applications, Cambridge University Press, 2003, pp.1-40. </a:t>
            </a:r>
          </a:p>
          <a:p>
            <a:pPr marL="0" indent="0">
              <a:buNone/>
            </a:pPr>
            <a:r>
              <a:rPr lang="en-US" dirty="0"/>
              <a:t>F. </a:t>
            </a:r>
            <a:r>
              <a:rPr lang="en-US" dirty="0" err="1"/>
              <a:t>Baader</a:t>
            </a:r>
            <a:r>
              <a:rPr lang="en-US" dirty="0"/>
              <a:t> and W. Nutt (2003) Basic Description Logics, in Franz </a:t>
            </a:r>
            <a:r>
              <a:rPr lang="en-US" dirty="0" err="1"/>
              <a:t>Baader</a:t>
            </a:r>
            <a:r>
              <a:rPr lang="en-US" dirty="0"/>
              <a:t>, Diego </a:t>
            </a:r>
            <a:r>
              <a:rPr lang="en-US" dirty="0" err="1"/>
              <a:t>Calvanese</a:t>
            </a:r>
            <a:r>
              <a:rPr lang="en-US" dirty="0"/>
              <a:t>, Deborah L. McGuinness, Daniele </a:t>
            </a:r>
            <a:r>
              <a:rPr lang="en-US" dirty="0" err="1"/>
              <a:t>Nardi</a:t>
            </a:r>
            <a:r>
              <a:rPr lang="en-US" dirty="0"/>
              <a:t> and Peter F. Patel-Schneider (eds) The Description Logic Handbook: Theory, implementation and applications, Cambridge University Press, 2003</a:t>
            </a:r>
            <a:r>
              <a:rPr lang="en-US"/>
              <a:t>, pp.47-100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5A487-9931-6737-5D10-93543E3987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40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class semantics</a:t>
            </a: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rdfs:subClassOf</a:t>
            </a:r>
            <a:r>
              <a:rPr lang="en-GB" dirty="0"/>
              <a:t> is reflexive</a:t>
            </a:r>
          </a:p>
          <a:p>
            <a:pPr lvl="1"/>
            <a:r>
              <a:rPr lang="en-GB" dirty="0"/>
              <a:t>All classes are subclasses of themselves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1630F-A345-6E4C-B342-F8DD75BBBA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5411788" y="3968750"/>
            <a:ext cx="1368425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ex:Person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6996113" y="4064000"/>
            <a:ext cx="18694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charset="0"/>
                <a:cs typeface="Arial" charset="0"/>
              </a:rPr>
              <a:t>rdfs:subClassOf</a:t>
            </a:r>
            <a:endParaRPr lang="en-US" sz="1600" b="1">
              <a:ea typeface="Arial" charset="0"/>
              <a:cs typeface="Arial" charset="0"/>
            </a:endParaRPr>
          </a:p>
        </p:txBody>
      </p:sp>
      <p:cxnSp>
        <p:nvCxnSpPr>
          <p:cNvPr id="93192" name="AutoShape 8"/>
          <p:cNvCxnSpPr>
            <a:cxnSpLocks noChangeShapeType="1"/>
            <a:stCxn id="93189" idx="0"/>
            <a:endCxn id="93189" idx="2"/>
          </p:cNvCxnSpPr>
          <p:nvPr/>
        </p:nvCxnSpPr>
        <p:spPr bwMode="auto">
          <a:xfrm rot="5400000" flipV="1">
            <a:off x="5808662" y="4256087"/>
            <a:ext cx="576262" cy="1588"/>
          </a:xfrm>
          <a:prstGeom prst="curvedConnector5">
            <a:avLst>
              <a:gd name="adj1" fmla="val -39671"/>
              <a:gd name="adj2" fmla="val 57500000"/>
              <a:gd name="adj3" fmla="val 139671"/>
            </a:avLst>
          </a:prstGeom>
          <a:noFill/>
          <a:ln w="25400">
            <a:solidFill>
              <a:schemeClr val="tx1"/>
            </a:solidFill>
            <a:prstDash val="dash"/>
            <a:round/>
            <a:headEnd type="triangle" w="lg" len="lg"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08062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D1DB-09B9-B043-A204-64CB56A3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OWL</a:t>
            </a:r>
          </a:p>
        </p:txBody>
      </p:sp>
    </p:spTree>
    <p:extLst>
      <p:ext uri="{BB962C8B-B14F-4D97-AF65-F5344CB8AC3E}">
        <p14:creationId xmlns:p14="http://schemas.microsoft.com/office/powerpoint/2010/main" val="367374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Schema class semantics</a:t>
            </a: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rdf:type</a:t>
            </a:r>
            <a:r>
              <a:rPr lang="en-GB" dirty="0"/>
              <a:t> distributes over </a:t>
            </a:r>
            <a:r>
              <a:rPr lang="en-GB" dirty="0" err="1"/>
              <a:t>rdf:subClassOf</a:t>
            </a:r>
            <a:r>
              <a:rPr lang="en-GB" dirty="0"/>
              <a:t>:</a:t>
            </a:r>
          </a:p>
          <a:p>
            <a:pPr marL="360000" lvl="1" indent="0">
              <a:buNone/>
            </a:pPr>
            <a:r>
              <a:rPr lang="en-GB" dirty="0"/>
              <a:t>(A </a:t>
            </a:r>
            <a:r>
              <a:rPr lang="en-GB" dirty="0" err="1"/>
              <a:t>rdfs:subClassOf</a:t>
            </a:r>
            <a:r>
              <a:rPr lang="en-GB" dirty="0"/>
              <a:t> B) and (C </a:t>
            </a:r>
            <a:r>
              <a:rPr lang="en-GB" dirty="0" err="1"/>
              <a:t>rdf:type</a:t>
            </a:r>
            <a:r>
              <a:rPr lang="en-GB" dirty="0"/>
              <a:t> A) implies (C </a:t>
            </a:r>
            <a:r>
              <a:rPr lang="en-GB" dirty="0" err="1"/>
              <a:t>rdf:type</a:t>
            </a:r>
            <a:r>
              <a:rPr lang="en-GB" dirty="0"/>
              <a:t> B)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AE01F-2AC6-2A43-A0CA-7A24EA3367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237" name="AutoShape 5"/>
          <p:cNvSpPr>
            <a:spLocks noChangeArrowheads="1"/>
          </p:cNvSpPr>
          <p:nvPr/>
        </p:nvSpPr>
        <p:spPr bwMode="auto">
          <a:xfrm>
            <a:off x="6815113" y="4865967"/>
            <a:ext cx="1600200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John Smith</a:t>
            </a:r>
          </a:p>
        </p:txBody>
      </p:sp>
      <p:sp>
        <p:nvSpPr>
          <p:cNvPr id="95240" name="AutoShape 8"/>
          <p:cNvSpPr>
            <a:spLocks noChangeArrowheads="1"/>
          </p:cNvSpPr>
          <p:nvPr/>
        </p:nvSpPr>
        <p:spPr bwMode="auto">
          <a:xfrm>
            <a:off x="3719513" y="4865967"/>
            <a:ext cx="1512168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ex:Employee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5735614" y="4816754"/>
            <a:ext cx="966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ea typeface="Arial" charset="0"/>
                <a:cs typeface="Arial" charset="0"/>
              </a:rPr>
              <a:t>rdf:type</a:t>
            </a:r>
            <a:endParaRPr lang="en-US" sz="1600">
              <a:ea typeface="Arial" charset="0"/>
              <a:cs typeface="Arial" charset="0"/>
            </a:endParaRPr>
          </a:p>
        </p:txBody>
      </p:sp>
      <p:cxnSp>
        <p:nvCxnSpPr>
          <p:cNvPr id="95243" name="AutoShape 11"/>
          <p:cNvCxnSpPr>
            <a:cxnSpLocks noChangeShapeType="1"/>
            <a:stCxn id="95237" idx="1"/>
            <a:endCxn id="95240" idx="3"/>
          </p:cNvCxnSpPr>
          <p:nvPr/>
        </p:nvCxnSpPr>
        <p:spPr bwMode="auto">
          <a:xfrm flipH="1">
            <a:off x="5231681" y="5154098"/>
            <a:ext cx="158343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5245" name="AutoShape 13"/>
          <p:cNvSpPr>
            <a:spLocks noChangeArrowheads="1"/>
          </p:cNvSpPr>
          <p:nvPr/>
        </p:nvSpPr>
        <p:spPr bwMode="auto">
          <a:xfrm>
            <a:off x="3719513" y="3642004"/>
            <a:ext cx="1512168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ex:Person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2776514" y="4399241"/>
            <a:ext cx="1762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ea typeface="Arial" charset="0"/>
                <a:cs typeface="Arial" charset="0"/>
              </a:rPr>
              <a:t>rdfs:subClassOf</a:t>
            </a:r>
            <a:endParaRPr lang="en-US" sz="1600">
              <a:ea typeface="Arial" charset="0"/>
              <a:cs typeface="Arial" charset="0"/>
            </a:endParaRPr>
          </a:p>
        </p:txBody>
      </p:sp>
      <p:cxnSp>
        <p:nvCxnSpPr>
          <p:cNvPr id="95248" name="AutoShape 16"/>
          <p:cNvCxnSpPr>
            <a:cxnSpLocks noChangeShapeType="1"/>
            <a:stCxn id="95240" idx="0"/>
            <a:endCxn id="95245" idx="2"/>
          </p:cNvCxnSpPr>
          <p:nvPr/>
        </p:nvCxnSpPr>
        <p:spPr bwMode="auto">
          <a:xfrm flipV="1">
            <a:off x="4475597" y="4218266"/>
            <a:ext cx="0" cy="647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5249" name="AutoShape 17"/>
          <p:cNvCxnSpPr>
            <a:cxnSpLocks noChangeShapeType="1"/>
            <a:stCxn id="95237" idx="0"/>
            <a:endCxn id="95245" idx="3"/>
          </p:cNvCxnSpPr>
          <p:nvPr/>
        </p:nvCxnSpPr>
        <p:spPr bwMode="auto">
          <a:xfrm rot="16200000" flipV="1">
            <a:off x="5955533" y="3206285"/>
            <a:ext cx="935831" cy="2383532"/>
          </a:xfrm>
          <a:prstGeom prst="curvedConnector2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</p:cxn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6672239" y="3808691"/>
            <a:ext cx="10102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charset="0"/>
                <a:cs typeface="Arial" charset="0"/>
              </a:rPr>
              <a:t>rdf:type</a:t>
            </a:r>
            <a:endParaRPr lang="en-US" sz="1600" b="1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2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0" grpId="0"/>
    </p:bldLst>
  </p:timing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7A264B55-6C1A-9F4D-8B6D-0D2C150E150A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65988994-BCF6-F246-AF96-9CE26F146B8E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BC515F01-6DDA-7347-BB2E-1F3EE4EAA6D8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BAB4818-154D-1940-A16D-03ED699A1E5B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A2E53205-1EFF-F74C-A4DF-1B050D404FD3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C319F3-13E9-7245-A435-146488255DE4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D49072BF-FBA9-9B49-A266-A41AD9B8B23C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02F0B1-DCE2-C24B-8C3D-C54094A3E00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20</TotalTime>
  <Words>3710</Words>
  <Application>Microsoft Office PowerPoint</Application>
  <PresentationFormat>Widescreen</PresentationFormat>
  <Paragraphs>750</Paragraphs>
  <Slides>80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80</vt:i4>
      </vt:variant>
    </vt:vector>
  </HeadingPairs>
  <TitlesOfParts>
    <vt:vector size="96" baseType="lpstr">
      <vt:lpstr>Arial</vt:lpstr>
      <vt:lpstr>Lucida Console</vt:lpstr>
      <vt:lpstr>Symbol</vt:lpstr>
      <vt:lpstr>Calibri</vt:lpstr>
      <vt:lpstr>Lucida Sans</vt:lpstr>
      <vt:lpstr>Arial Narrow</vt:lpstr>
      <vt:lpstr>Georgia</vt:lpstr>
      <vt:lpstr>Cambria Math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RDF Schema and Description Logics </vt:lpstr>
      <vt:lpstr>Using RDF to define RDFS</vt:lpstr>
      <vt:lpstr>Notes on RDF and RDFS namespaces</vt:lpstr>
      <vt:lpstr>RDF Schema class definitions</vt:lpstr>
      <vt:lpstr>RDF Schema class definitions</vt:lpstr>
      <vt:lpstr>RDF Schema class semantics</vt:lpstr>
      <vt:lpstr>RDF Schema class semantics</vt:lpstr>
      <vt:lpstr>RDF Schema class semantics</vt:lpstr>
      <vt:lpstr>RDF Schema property definitions</vt:lpstr>
      <vt:lpstr>RDF Schema property definitions</vt:lpstr>
      <vt:lpstr>RDF Schema property definitions</vt:lpstr>
      <vt:lpstr>RDF Schema property definitions</vt:lpstr>
      <vt:lpstr>RDF Schema property semantics</vt:lpstr>
      <vt:lpstr>RDF Schema property semantics</vt:lpstr>
      <vt:lpstr>RDF Schema predefined classes</vt:lpstr>
      <vt:lpstr>RDF Schema ancillary features</vt:lpstr>
      <vt:lpstr>Description Logics</vt:lpstr>
      <vt:lpstr>Why do we need Description Logics?</vt:lpstr>
      <vt:lpstr>Description Logics</vt:lpstr>
      <vt:lpstr>Description Logics</vt:lpstr>
      <vt:lpstr>Defining ontologies with Description Logics</vt:lpstr>
      <vt:lpstr>Description Logic Reasoning Tasks</vt:lpstr>
      <vt:lpstr>Concepts as sets</vt:lpstr>
      <vt:lpstr>Syntax</vt:lpstr>
      <vt:lpstr>Expressions</vt:lpstr>
      <vt:lpstr>Concept Constructors</vt:lpstr>
      <vt:lpstr>Role Constructors</vt:lpstr>
      <vt:lpstr>OWL and Description Logics</vt:lpstr>
      <vt:lpstr>Boolean Concept Constructors: Intersection</vt:lpstr>
      <vt:lpstr>Boolean Concept Constructors: Union</vt:lpstr>
      <vt:lpstr>Boolean Concept Constructors: Complement</vt:lpstr>
      <vt:lpstr>Restrictions: Existential</vt:lpstr>
      <vt:lpstr>Restrictions: Existential</vt:lpstr>
      <vt:lpstr>Restrictions: Universal</vt:lpstr>
      <vt:lpstr>Restrictions: Universal</vt:lpstr>
      <vt:lpstr>Restrictions: Universal</vt:lpstr>
      <vt:lpstr>Restrictions: Number</vt:lpstr>
      <vt:lpstr>Restrictions: Number</vt:lpstr>
      <vt:lpstr>Restrictions: Number</vt:lpstr>
      <vt:lpstr>Restrictions: Number</vt:lpstr>
      <vt:lpstr>Knowledge Bases</vt:lpstr>
      <vt:lpstr>TBox Axioms</vt:lpstr>
      <vt:lpstr>Revisiting Necessary and Sufficient Conditions</vt:lpstr>
      <vt:lpstr>Revisiting Necessary and Sufficient Conditions</vt:lpstr>
      <vt:lpstr>Revisiting Necessary and Sufficient Conditions</vt:lpstr>
      <vt:lpstr>ABox Axioms</vt:lpstr>
      <vt:lpstr>Axiom Examples</vt:lpstr>
      <vt:lpstr>Axiom Examples</vt:lpstr>
      <vt:lpstr>Tips for Description Logic Axioms</vt:lpstr>
      <vt:lpstr>PowerPoint Presentation</vt:lpstr>
      <vt:lpstr>Semantics</vt:lpstr>
      <vt:lpstr>Description Logics and Predicate Logic</vt:lpstr>
      <vt:lpstr>Description Logics and Predicate logic</vt:lpstr>
      <vt:lpstr>Description Logics and Predicate logic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Description Logic Semantics</vt:lpstr>
      <vt:lpstr>Description Logic Semantics</vt:lpstr>
      <vt:lpstr>Interpretation Example</vt:lpstr>
      <vt:lpstr>Interpretation Example</vt:lpstr>
      <vt:lpstr>Answers</vt:lpstr>
      <vt:lpstr>DL Reasoning Revisited</vt:lpstr>
      <vt:lpstr>DL Reasoning Revisited</vt:lpstr>
      <vt:lpstr>Satisfaction</vt:lpstr>
      <vt:lpstr>Subsumption</vt:lpstr>
      <vt:lpstr>Equivalence</vt:lpstr>
      <vt:lpstr>Classification</vt:lpstr>
      <vt:lpstr>Reduction to Satisfaction</vt:lpstr>
      <vt:lpstr>Further Reading</vt:lpstr>
      <vt:lpstr>Next Lecture: OWL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 Gibbins</cp:lastModifiedBy>
  <cp:revision>3</cp:revision>
  <dcterms:created xsi:type="dcterms:W3CDTF">2022-02-13T14:55:43Z</dcterms:created>
  <dcterms:modified xsi:type="dcterms:W3CDTF">2023-02-13T11:00:33Z</dcterms:modified>
</cp:coreProperties>
</file>