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4" r:id="rId5"/>
  </p:sldMasterIdLst>
  <p:notesMasterIdLst>
    <p:notesMasterId r:id="rId38"/>
  </p:notesMasterIdLst>
  <p:handoutMasterIdLst>
    <p:handoutMasterId r:id="rId39"/>
  </p:handoutMasterIdLst>
  <p:sldIdLst>
    <p:sldId id="256" r:id="rId6"/>
    <p:sldId id="336" r:id="rId7"/>
    <p:sldId id="303" r:id="rId8"/>
    <p:sldId id="302" r:id="rId9"/>
    <p:sldId id="329" r:id="rId10"/>
    <p:sldId id="330" r:id="rId11"/>
    <p:sldId id="284" r:id="rId12"/>
    <p:sldId id="331" r:id="rId13"/>
    <p:sldId id="285" r:id="rId14"/>
    <p:sldId id="287" r:id="rId15"/>
    <p:sldId id="335" r:id="rId16"/>
    <p:sldId id="305" r:id="rId17"/>
    <p:sldId id="259" r:id="rId18"/>
    <p:sldId id="289" r:id="rId19"/>
    <p:sldId id="290" r:id="rId20"/>
    <p:sldId id="326" r:id="rId21"/>
    <p:sldId id="295" r:id="rId22"/>
    <p:sldId id="315" r:id="rId23"/>
    <p:sldId id="327" r:id="rId24"/>
    <p:sldId id="296" r:id="rId25"/>
    <p:sldId id="316" r:id="rId26"/>
    <p:sldId id="297" r:id="rId27"/>
    <p:sldId id="320" r:id="rId28"/>
    <p:sldId id="298" r:id="rId29"/>
    <p:sldId id="321" r:id="rId30"/>
    <p:sldId id="300" r:id="rId31"/>
    <p:sldId id="317" r:id="rId32"/>
    <p:sldId id="323" r:id="rId33"/>
    <p:sldId id="299" r:id="rId34"/>
    <p:sldId id="322" r:id="rId35"/>
    <p:sldId id="313" r:id="rId36"/>
    <p:sldId id="33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F"/>
    <a:srgbClr val="495961"/>
    <a:srgbClr val="2E444E"/>
    <a:srgbClr val="005C84"/>
    <a:srgbClr val="063D5F"/>
    <a:srgbClr val="662953"/>
    <a:srgbClr val="4A103D"/>
    <a:srgbClr val="CA287A"/>
    <a:srgbClr val="DE2B32"/>
    <a:srgbClr val="122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053"/>
    <p:restoredTop sz="96327"/>
  </p:normalViewPr>
  <p:slideViewPr>
    <p:cSldViewPr>
      <p:cViewPr varScale="1">
        <p:scale>
          <a:sx n="62" d="100"/>
          <a:sy n="62" d="100"/>
        </p:scale>
        <p:origin x="200" y="9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0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4761-1460-C44E-8EE9-132392DCD1C4}" type="datetimeFigureOut">
              <a:rPr lang="en-US" smtClean="0"/>
              <a:t>9/28/22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2BE9-307A-AB49-B561-9E71E3CE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D421-3143-47CA-ACA9-5443A0940D94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50D6-6132-4FF4-AFC5-01B946DDB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9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FA317-EFEC-4F49-AF4B-3C93807E8741}" type="slidenum">
              <a:rPr lang="en-GB"/>
              <a:pPr/>
              <a:t>10</a:t>
            </a:fld>
            <a:endParaRPr lang="en-GB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Associative relationships, Non-linearity, networks</a:t>
            </a:r>
          </a:p>
          <a:p>
            <a:endParaRPr lang="en-GB"/>
          </a:p>
          <a:p>
            <a:r>
              <a:rPr lang="en-GB"/>
              <a:t>Not flat, linear presentation of information, read sequentially</a:t>
            </a:r>
            <a:br>
              <a:rPr lang="en-GB"/>
            </a:br>
            <a:br>
              <a:rPr lang="en-GB"/>
            </a:br>
            <a:r>
              <a:rPr lang="en-GB"/>
              <a:t>but a network of </a:t>
            </a:r>
            <a:r>
              <a:rPr lang="en-GB" u="sng"/>
              <a:t>nodes</a:t>
            </a:r>
            <a:r>
              <a:rPr lang="en-GB"/>
              <a:t> connected by </a:t>
            </a:r>
            <a:r>
              <a:rPr lang="en-GB" u="sng"/>
              <a:t>links</a:t>
            </a:r>
            <a:br>
              <a:rPr lang="en-GB"/>
            </a:br>
            <a:br>
              <a:rPr lang="en-GB"/>
            </a:br>
            <a:r>
              <a:rPr lang="en-GB"/>
              <a:t>Author creates connections and (perhaps) the nodes,</a:t>
            </a:r>
            <a:br>
              <a:rPr lang="en-GB"/>
            </a:br>
            <a:r>
              <a:rPr lang="en-GB"/>
              <a:t>but reader interactively follows own trail in preferred order and to depth of detail desired,</a:t>
            </a:r>
            <a:br>
              <a:rPr lang="en-GB"/>
            </a:br>
            <a:r>
              <a:rPr lang="en-GB"/>
              <a:t>	</a:t>
            </a:r>
            <a:r>
              <a:rPr lang="en-GB" i="1"/>
              <a:t>... and makes new connections?</a:t>
            </a:r>
            <a:br>
              <a:rPr lang="en-GB" i="1"/>
            </a:br>
            <a:br>
              <a:rPr lang="en-GB"/>
            </a:br>
            <a:r>
              <a:rPr lang="en-GB"/>
              <a:t>Contrast paper documents - sequential reading.</a:t>
            </a: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Exceptions</a:t>
            </a:r>
            <a:br>
              <a:rPr lang="en-GB"/>
            </a:br>
            <a:r>
              <a:rPr lang="en-GB"/>
              <a:t>		Encyclopaedias?</a:t>
            </a:r>
            <a:br>
              <a:rPr lang="en-GB"/>
            </a:br>
            <a:br>
              <a:rPr lang="en-GB"/>
            </a:br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597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23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330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25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28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27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09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28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dict</a:t>
            </a:r>
            <a:r>
              <a:rPr lang="en-GB"/>
              <a:t>() function used in source endpoint maps any word to an endpoint</a:t>
            </a:r>
            <a:r>
              <a:rPr lang="en-GB" baseline="0"/>
              <a:t> that points at a </a:t>
            </a:r>
            <a:r>
              <a:rPr lang="en-GB"/>
              <a:t>node that defines</a:t>
            </a:r>
            <a:r>
              <a:rPr lang="en-GB" baseline="0"/>
              <a:t> that word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390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HTML5</a:t>
            </a:r>
            <a:r>
              <a:rPr lang="en-GB" baseline="0"/>
              <a:t> does define a set of link types for &lt;a&gt; (next, </a:t>
            </a:r>
            <a:r>
              <a:rPr lang="en-GB" baseline="0" err="1"/>
              <a:t>prev</a:t>
            </a:r>
            <a:r>
              <a:rPr lang="en-GB" baseline="0"/>
              <a:t>, search, license, tag, alternate, author, help, bookmark)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7C6D-7E12-F14E-B321-BFDDB26DAC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40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30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61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12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8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13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Nodes: </a:t>
            </a:r>
          </a:p>
          <a:p>
            <a:pPr marL="171450" indent="-171450">
              <a:buFont typeface="Arial"/>
              <a:buChar char="•"/>
            </a:pPr>
            <a:r>
              <a:rPr lang="en-GB"/>
              <a:t>Should not be </a:t>
            </a:r>
            <a:r>
              <a:rPr lang="en-GB" i="1"/>
              <a:t>too</a:t>
            </a:r>
            <a:r>
              <a:rPr lang="en-GB"/>
              <a:t> long</a:t>
            </a:r>
          </a:p>
          <a:p>
            <a:pPr marL="171450" indent="-171450">
              <a:buFont typeface="Arial"/>
              <a:buChar char="•"/>
            </a:pPr>
            <a:r>
              <a:rPr lang="en-GB"/>
              <a:t>One/multiple nodes on screen?</a:t>
            </a:r>
          </a:p>
          <a:p>
            <a:pPr marL="171450" indent="-171450">
              <a:buFont typeface="Arial"/>
              <a:buChar char="•"/>
            </a:pPr>
            <a:r>
              <a:rPr lang="en-GB"/>
              <a:t>Composite (virtual) nodes  ... a research question</a:t>
            </a:r>
          </a:p>
          <a:p>
            <a:pPr marL="628650" lvl="1" indent="-171450">
              <a:buFont typeface="Arial"/>
              <a:buChar char="•"/>
            </a:pPr>
            <a:r>
              <a:rPr lang="en-GB"/>
              <a:t>can a node stand for a sub-hyperspace of nodes and links?</a:t>
            </a:r>
            <a:br>
              <a:rPr lang="en-GB"/>
            </a:b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497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14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Links:</a:t>
            </a:r>
          </a:p>
          <a:p>
            <a:pPr marL="171450" indent="-171450">
              <a:buFont typeface="Arial"/>
              <a:buChar char="•"/>
            </a:pPr>
            <a:r>
              <a:rPr lang="en-GB"/>
              <a:t>Typically navigable</a:t>
            </a:r>
            <a:r>
              <a:rPr lang="en-GB" baseline="0"/>
              <a:t> (can be followed), but not necessarily</a:t>
            </a:r>
          </a:p>
          <a:p>
            <a:pPr marL="171450" indent="-171450">
              <a:buFont typeface="Arial"/>
              <a:buChar char="•"/>
            </a:pPr>
            <a:r>
              <a:rPr lang="en-GB" baseline="0"/>
              <a:t>Can be viewed as the visible manifestation of an underlying association of concepts (where the concepts manifest as nodes)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278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15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Anchors:</a:t>
            </a:r>
          </a:p>
          <a:p>
            <a:pPr marL="171450" indent="-171450">
              <a:buFont typeface="Arial"/>
              <a:buChar char="•"/>
            </a:pPr>
            <a:r>
              <a:rPr lang="en-GB" u="sng">
                <a:solidFill>
                  <a:srgbClr val="0000FF"/>
                </a:solidFill>
              </a:rPr>
              <a:t>blue</a:t>
            </a:r>
            <a:r>
              <a:rPr lang="en-GB" u="sng" baseline="0">
                <a:solidFill>
                  <a:srgbClr val="0000FF"/>
                </a:solidFill>
              </a:rPr>
              <a:t> underlines</a:t>
            </a:r>
            <a:r>
              <a:rPr lang="en-GB" baseline="0"/>
              <a:t> (pre-2000 WWW convention)</a:t>
            </a:r>
          </a:p>
          <a:p>
            <a:pPr marL="171450" indent="-171450">
              <a:buFont typeface="Arial"/>
              <a:buChar char="•"/>
            </a:pPr>
            <a:r>
              <a:rPr lang="en-GB"/>
              <a:t>Need not be visible (too many anchors</a:t>
            </a:r>
            <a:r>
              <a:rPr lang="en-GB" baseline="0"/>
              <a:t> clutter the page)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063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16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Anchors:</a:t>
            </a:r>
          </a:p>
          <a:p>
            <a:pPr marL="171450" indent="-171450">
              <a:buFont typeface="Arial"/>
              <a:buChar char="•"/>
            </a:pPr>
            <a:r>
              <a:rPr lang="en-GB" u="sng">
                <a:solidFill>
                  <a:srgbClr val="0000FF"/>
                </a:solidFill>
              </a:rPr>
              <a:t>blue</a:t>
            </a:r>
            <a:r>
              <a:rPr lang="en-GB" u="sng" baseline="0">
                <a:solidFill>
                  <a:srgbClr val="0000FF"/>
                </a:solidFill>
              </a:rPr>
              <a:t> underlines</a:t>
            </a:r>
            <a:r>
              <a:rPr lang="en-GB" baseline="0"/>
              <a:t> (pre-2000 WWW convention)</a:t>
            </a:r>
          </a:p>
          <a:p>
            <a:pPr marL="171450" indent="-171450">
              <a:buFont typeface="Arial"/>
              <a:buChar char="•"/>
            </a:pPr>
            <a:r>
              <a:rPr lang="en-GB"/>
              <a:t>Need not be visible (too many anchors</a:t>
            </a:r>
            <a:r>
              <a:rPr lang="en-GB" baseline="0"/>
              <a:t> clutter the page)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288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18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101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19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886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21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82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ogo Slide"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DBBA8B1-FB70-5047-82C7-77FEF3673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5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4560" y="2060849"/>
            <a:ext cx="7591573" cy="1226567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584" y="3287415"/>
            <a:ext cx="7584843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51584" y="4149081"/>
            <a:ext cx="3071283" cy="359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22 June 2021</a:t>
            </a:r>
          </a:p>
        </p:txBody>
      </p:sp>
      <p:pic>
        <p:nvPicPr>
          <p:cNvPr id="7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3715225-994B-F847-BBCD-98E6DC60B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0351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2351584" y="2700210"/>
            <a:ext cx="758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pc="-150" dirty="0">
                <a:solidFill>
                  <a:schemeClr val="bg1"/>
                </a:solidFill>
              </a:rPr>
              <a:t>YOUR</a:t>
            </a:r>
            <a:r>
              <a:rPr lang="en-GB" sz="3200" b="1" spc="-150" baseline="0" dirty="0">
                <a:solidFill>
                  <a:schemeClr val="bg1"/>
                </a:solidFill>
              </a:rPr>
              <a:t> QUESTIONS</a:t>
            </a:r>
            <a:endParaRPr lang="en-GB" sz="3200" b="1" spc="-15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2351584" y="3356522"/>
            <a:ext cx="7584843" cy="1800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</a:t>
            </a:r>
            <a:endParaRPr lang="en-GB" dirty="0"/>
          </a:p>
        </p:txBody>
      </p:sp>
      <p:pic>
        <p:nvPicPr>
          <p:cNvPr id="7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32411DA-15FA-804A-A497-A21BA241F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5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E444E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3" y="1844825"/>
            <a:ext cx="10847916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2E444E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2E444E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6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4005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83310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72135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48737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07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70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5"/>
            <a:ext cx="10862997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3"/>
          <p:cNvSpPr txBox="1"/>
          <p:nvPr/>
        </p:nvSpPr>
        <p:spPr>
          <a:xfrm>
            <a:off x="10992544" y="6400135"/>
            <a:ext cx="960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/>
              <a:t>‹#›</a:t>
            </a:fld>
            <a:endParaRPr lang="en-GB" sz="1000" dirty="0"/>
          </a:p>
        </p:txBody>
      </p:sp>
      <p:pic>
        <p:nvPicPr>
          <p:cNvPr id="8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7826CD3-130D-D440-8ABD-6248D8758AC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0" r:id="rId2"/>
    <p:sldLayoutId id="2147483711" r:id="rId3"/>
    <p:sldLayoutId id="2147483712" r:id="rId4"/>
    <p:sldLayoutId id="214748371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rgbClr val="4959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rgbClr val="49596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rgbClr val="4959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4959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rgbClr val="4959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rgbClr val="4959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13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Hypertext?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/>
              <a:t>Non-linear writing </a:t>
            </a:r>
          </a:p>
          <a:p>
            <a:pPr lvl="1"/>
            <a:r>
              <a:rPr lang="en-GB"/>
              <a:t>Interlinked texts </a:t>
            </a:r>
          </a:p>
          <a:p>
            <a:pPr lvl="1"/>
            <a:r>
              <a:rPr lang="en-GB"/>
              <a:t>Multiple pathways, multiple reading sequences</a:t>
            </a:r>
          </a:p>
          <a:p>
            <a:r>
              <a:rPr lang="en-GB"/>
              <a:t>Annotation and commentary</a:t>
            </a:r>
          </a:p>
          <a:p>
            <a:r>
              <a:rPr lang="en-GB"/>
              <a:t>Association of ideas </a:t>
            </a:r>
          </a:p>
          <a:p>
            <a:r>
              <a:rPr lang="en-GB"/>
              <a:t>Writing and reading not separated</a:t>
            </a:r>
          </a:p>
          <a:p>
            <a:r>
              <a:rPr lang="en-GB"/>
              <a:t>Interactive</a:t>
            </a:r>
          </a:p>
          <a:p>
            <a:r>
              <a:rPr lang="en-GB"/>
              <a:t>Not limited to text - hypermedia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719971-11EC-144E-98F1-EC8287B270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65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A923-F0D4-1446-9853-6D0122B618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Hypertext Terminology</a:t>
            </a:r>
          </a:p>
        </p:txBody>
      </p:sp>
    </p:spTree>
    <p:extLst>
      <p:ext uri="{BB962C8B-B14F-4D97-AF65-F5344CB8AC3E}">
        <p14:creationId xmlns:p14="http://schemas.microsoft.com/office/powerpoint/2010/main" val="3821204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Links, Anchors and Endpoints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AC422-1504-DD46-B067-A392A4871D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err="1">
                <a:latin typeface="Georgia"/>
                <a:cs typeface="Georgia"/>
              </a:rPr>
              <a:t>eget</a:t>
            </a:r>
            <a:r>
              <a:rPr lang="en-US" sz="1600">
                <a:latin typeface="Georgia"/>
                <a:cs typeface="Georgia"/>
              </a:rPr>
              <a:t> turpis scelerisque sit amet facilisis </a:t>
            </a:r>
            <a:r>
              <a:rPr lang="en-US" sz="1600" err="1">
                <a:latin typeface="Georgia"/>
                <a:cs typeface="Georgia"/>
              </a:rPr>
              <a:t>metus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iaculis</a:t>
            </a:r>
            <a:r>
              <a:rPr lang="en-US" sz="1600">
                <a:latin typeface="Georgia"/>
                <a:cs typeface="Georgia"/>
              </a:rPr>
              <a:t>. </a:t>
            </a:r>
            <a:r>
              <a:rPr lang="en-US" sz="1600" err="1">
                <a:latin typeface="Georgia"/>
                <a:cs typeface="Georgia"/>
              </a:rPr>
              <a:t>Duis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aliquam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lacinia</a:t>
            </a:r>
            <a:r>
              <a:rPr lang="en-US" sz="1600">
                <a:latin typeface="Georgia"/>
                <a:cs typeface="Georgia"/>
              </a:rPr>
              <a:t> dictum.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4718468" y="3027334"/>
            <a:ext cx="2914933" cy="1154492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1" y="4043258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04699" y="2923345"/>
            <a:ext cx="1113768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032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Links, Anchors and Endpoints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/>
              <a:t>A node is a ‘chunk’ of information that corresponds to a natural ‘semantic unit’</a:t>
            </a:r>
          </a:p>
          <a:p>
            <a:pPr lvl="1"/>
            <a:r>
              <a:rPr lang="en-GB" dirty="0"/>
              <a:t>e.g. screen, page, frame, lexia…</a:t>
            </a:r>
          </a:p>
          <a:p>
            <a:pPr lvl="1"/>
            <a:r>
              <a:rPr lang="en-GB" dirty="0"/>
              <a:t>The act of chunking information is part of authoring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73F5A-250E-C242-88DA-80B965E46D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9038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721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818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9038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6721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Links, Anchors and Endpoints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/>
              <a:t>A link is an association between nodes</a:t>
            </a:r>
          </a:p>
          <a:p>
            <a:pPr marL="90000" indent="0">
              <a:buNone/>
            </a:pPr>
            <a:r>
              <a:rPr lang="en-GB" sz="2400" dirty="0"/>
              <a:t>May be navigable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430A8-13BF-1549-9F3D-364945E021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7261060" y="2954981"/>
            <a:ext cx="2317458" cy="824957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2945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9038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721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Links, Anchors and Endpoints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/>
              <a:t>An anchor is the representation of a link on a node</a:t>
            </a:r>
          </a:p>
          <a:p>
            <a:pPr lvl="1"/>
            <a:r>
              <a:rPr lang="en-GB" dirty="0"/>
              <a:t>e.g. buttons, bolded text, “hotspots”, images … </a:t>
            </a:r>
          </a:p>
          <a:p>
            <a:pPr lvl="1"/>
            <a:r>
              <a:rPr lang="en-GB" dirty="0"/>
              <a:t>the whole node might be an anchor but should be able to designate a sub-region as a source or destination of a link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4A53B-67B4-DE46-A9F5-E927BDB2B9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901060" y="2865538"/>
            <a:ext cx="360000" cy="89443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7261060" y="2954981"/>
            <a:ext cx="2317458" cy="824957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9578518" y="3779938"/>
            <a:ext cx="360000" cy="89443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983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9038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721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Links, Anchors and Endpoints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/>
              <a:t>An endpoint is a component of a link that references an anchor on a node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52CA8-F5A7-DF46-B656-567D320CF7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901060" y="2865538"/>
            <a:ext cx="360000" cy="89443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>
                <a:latin typeface="Lucida Sans" panose="020B0602030504020204" pitchFamily="34" charset="77"/>
              </a:rPr>
              <a:t> 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7389412" y="2900283"/>
            <a:ext cx="2189107" cy="879655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9578518" y="3779938"/>
            <a:ext cx="360000" cy="8944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261061" y="2865538"/>
            <a:ext cx="128351" cy="89443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>
                <a:latin typeface="Lucida Sans" panose="020B0602030504020204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628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on the Web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Links are part of the source node</a:t>
            </a:r>
          </a:p>
          <a:p>
            <a:pPr lvl="1"/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=“”&gt;</a:t>
            </a:r>
          </a:p>
          <a:p>
            <a:pPr lvl="1"/>
            <a:r>
              <a:rPr lang="en-US" dirty="0"/>
              <a:t>Embedded links (c.f. first class links)</a:t>
            </a:r>
          </a:p>
          <a:p>
            <a:r>
              <a:rPr lang="en-US" dirty="0"/>
              <a:t>Links can only be followed in the forward direction</a:t>
            </a:r>
          </a:p>
          <a:p>
            <a:r>
              <a:rPr lang="en-US" dirty="0"/>
              <a:t>Links can only connect a pair of nodes</a:t>
            </a:r>
          </a:p>
          <a:p>
            <a:r>
              <a:rPr lang="en-US" dirty="0"/>
              <a:t>Link anchors must be specified explicitly</a:t>
            </a:r>
          </a:p>
          <a:p>
            <a:r>
              <a:rPr lang="en-US" dirty="0"/>
              <a:t>Links (usually) contain no additional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D08E3-46EF-9A45-AF8B-0FA3EA9D17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726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Embedded Links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5AD10-0B65-4243-B028-3165C868BF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err="1">
                <a:latin typeface="Georgia"/>
                <a:cs typeface="Georgia"/>
              </a:rPr>
              <a:t>eget</a:t>
            </a:r>
            <a:r>
              <a:rPr lang="en-US" sz="1600">
                <a:latin typeface="Georgia"/>
                <a:cs typeface="Georgia"/>
              </a:rPr>
              <a:t> turpis scelerisque sit amet facilisis </a:t>
            </a:r>
            <a:r>
              <a:rPr lang="en-US" sz="1600" err="1">
                <a:latin typeface="Georgia"/>
                <a:cs typeface="Georgia"/>
              </a:rPr>
              <a:t>metus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iaculis</a:t>
            </a:r>
            <a:r>
              <a:rPr lang="en-US" sz="1600">
                <a:latin typeface="Georgia"/>
                <a:cs typeface="Georgia"/>
              </a:rPr>
              <a:t>. </a:t>
            </a:r>
            <a:r>
              <a:rPr lang="en-US" sz="1600" err="1">
                <a:latin typeface="Georgia"/>
                <a:cs typeface="Georgia"/>
              </a:rPr>
              <a:t>Duis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aliquam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lacinia</a:t>
            </a:r>
            <a:r>
              <a:rPr lang="en-US" sz="160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0" y="4043258"/>
            <a:ext cx="72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00000" y="2916000"/>
            <a:ext cx="108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80000" y="2916000"/>
            <a:ext cx="2953400" cy="1265826"/>
            <a:chOff x="3155999" y="2916000"/>
            <a:chExt cx="2953400" cy="1265826"/>
          </a:xfrm>
        </p:grpSpPr>
        <p:sp>
          <p:nvSpPr>
            <p:cNvPr id="9" name="Rectangle 8"/>
            <p:cNvSpPr/>
            <p:nvPr/>
          </p:nvSpPr>
          <p:spPr bwMode="auto">
            <a:xfrm>
              <a:off x="3155999" y="2916000"/>
              <a:ext cx="216000" cy="21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n w="12700" cmpd="sng">
                  <a:solidFill>
                    <a:schemeClr val="tx1"/>
                  </a:solidFill>
                </a:ln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191999" y="295200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3371998" y="3095640"/>
              <a:ext cx="2737401" cy="1086186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42626" y="1699208"/>
            <a:ext cx="2591707" cy="1224136"/>
            <a:chOff x="2555760" y="1772816"/>
            <a:chExt cx="2591707" cy="1224136"/>
          </a:xfrm>
        </p:grpSpPr>
        <p:cxnSp>
          <p:nvCxnSpPr>
            <p:cNvPr id="12" name="Curved Connector 11"/>
            <p:cNvCxnSpPr/>
            <p:nvPr/>
          </p:nvCxnSpPr>
          <p:spPr bwMode="auto">
            <a:xfrm rot="10800000" flipV="1">
              <a:off x="2555760" y="1988840"/>
              <a:ext cx="1224152" cy="1008112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851920" y="1772816"/>
              <a:ext cx="1295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endpoint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13368" y="3173183"/>
            <a:ext cx="2908069" cy="1840302"/>
            <a:chOff x="1835696" y="3284952"/>
            <a:chExt cx="2908069" cy="1840302"/>
          </a:xfrm>
        </p:grpSpPr>
        <p:cxnSp>
          <p:nvCxnSpPr>
            <p:cNvPr id="15" name="Curved Connector 14"/>
            <p:cNvCxnSpPr/>
            <p:nvPr/>
          </p:nvCxnSpPr>
          <p:spPr bwMode="auto">
            <a:xfrm rot="10800000">
              <a:off x="1835696" y="3284952"/>
              <a:ext cx="1800200" cy="1656216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707904" y="4725144"/>
              <a:ext cx="1035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anchor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14011" y="3801252"/>
            <a:ext cx="1577626" cy="2056294"/>
            <a:chOff x="4499992" y="3717032"/>
            <a:chExt cx="1577626" cy="2056294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4499992" y="3717032"/>
              <a:ext cx="1080120" cy="15841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436096" y="5373216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439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564780" y="2205892"/>
            <a:ext cx="6400147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>
                <a:latin typeface="Lucida Console" panose="020B0609040504020204" pitchFamily="49" charset="0"/>
                <a:cs typeface="Georgia"/>
              </a:rPr>
              <a:t>&lt;html&gt;</a:t>
            </a:r>
          </a:p>
          <a:p>
            <a:r>
              <a:rPr lang="en-US" sz="1600">
                <a:latin typeface="Lucida Console" panose="020B0609040504020204" pitchFamily="49" charset="0"/>
                <a:cs typeface="Georgia"/>
              </a:rPr>
              <a:t>&lt;head&gt;&lt;/head&gt;</a:t>
            </a:r>
          </a:p>
          <a:p>
            <a:r>
              <a:rPr lang="en-US" sz="1600">
                <a:latin typeface="Lucida Console" panose="020B0609040504020204" pitchFamily="49" charset="0"/>
                <a:cs typeface="Georgia"/>
              </a:rPr>
              <a:t>&lt;body&gt;</a:t>
            </a:r>
          </a:p>
          <a:p>
            <a:r>
              <a:rPr lang="en-US" sz="1600">
                <a:latin typeface="Lucida Console" panose="020B0609040504020204" pitchFamily="49" charset="0"/>
                <a:cs typeface="Georgia"/>
              </a:rPr>
              <a:t>&lt;p&gt;</a:t>
            </a:r>
            <a:r>
              <a:rPr lang="en-US" sz="1600" err="1">
                <a:latin typeface="Lucida Console" panose="020B0609040504020204" pitchFamily="49" charset="0"/>
                <a:cs typeface="Georgia"/>
              </a:rPr>
              <a:t>Lorem</a:t>
            </a:r>
            <a:r>
              <a:rPr lang="en-US" sz="1600">
                <a:latin typeface="Lucida Console" panose="020B0609040504020204" pitchFamily="49" charset="0"/>
                <a:cs typeface="Georgia"/>
              </a:rPr>
              <a:t> ipsum dolor sit amet, </a:t>
            </a:r>
            <a:br>
              <a:rPr lang="en-US" sz="1600">
                <a:latin typeface="Lucida Console" panose="020B0609040504020204" pitchFamily="49" charset="0"/>
                <a:cs typeface="Georgia"/>
              </a:rPr>
            </a:br>
            <a:r>
              <a:rPr lang="en-US" sz="1600">
                <a:latin typeface="Lucida Console" panose="020B0609040504020204" pitchFamily="49" charset="0"/>
                <a:cs typeface="Georgia"/>
              </a:rPr>
              <a:t>&lt;a </a:t>
            </a:r>
            <a:r>
              <a:rPr lang="en-US" sz="1600" err="1">
                <a:latin typeface="Lucida Console" panose="020B0609040504020204" pitchFamily="49" charset="0"/>
                <a:cs typeface="Georgia"/>
              </a:rPr>
              <a:t>href</a:t>
            </a:r>
            <a:r>
              <a:rPr lang="en-US" sz="1600">
                <a:latin typeface="Lucida Console" panose="020B0609040504020204" pitchFamily="49" charset="0"/>
                <a:cs typeface="Georgia"/>
              </a:rPr>
              <a:t>=“http://</a:t>
            </a:r>
            <a:r>
              <a:rPr lang="en-US" sz="1600" err="1">
                <a:latin typeface="Lucida Console" panose="020B0609040504020204" pitchFamily="49" charset="0"/>
                <a:cs typeface="Georgia"/>
              </a:rPr>
              <a:t>www.example.org</a:t>
            </a:r>
            <a:r>
              <a:rPr lang="en-US" sz="1600">
                <a:latin typeface="Lucida Console" panose="020B0609040504020204" pitchFamily="49" charset="0"/>
                <a:cs typeface="Georgia"/>
              </a:rPr>
              <a:t>/”&gt;</a:t>
            </a:r>
            <a:r>
              <a:rPr lang="en-US" sz="1600" err="1">
                <a:latin typeface="Lucida Console" panose="020B0609040504020204" pitchFamily="49" charset="0"/>
                <a:cs typeface="Georgia"/>
              </a:rPr>
              <a:t>consectetur</a:t>
            </a:r>
            <a:r>
              <a:rPr lang="en-US" sz="1600">
                <a:latin typeface="Lucida Console" panose="020B0609040504020204" pitchFamily="49" charset="0"/>
                <a:cs typeface="Georgia"/>
              </a:rPr>
              <a:t>&lt;/a&gt; adipiscing elit. Nulla consequat tortor </a:t>
            </a:r>
            <a:r>
              <a:rPr lang="en-US" sz="1600" err="1">
                <a:latin typeface="Lucida Console" panose="020B0609040504020204" pitchFamily="49" charset="0"/>
                <a:cs typeface="Georgia"/>
              </a:rPr>
              <a:t>eget</a:t>
            </a:r>
            <a:r>
              <a:rPr lang="en-US" sz="1600">
                <a:latin typeface="Lucida Console" panose="020B0609040504020204" pitchFamily="49" charset="0"/>
                <a:cs typeface="Georgia"/>
              </a:rPr>
              <a:t> turpis scelerisque sit amet facilisis </a:t>
            </a:r>
            <a:r>
              <a:rPr lang="en-US" sz="1600" err="1">
                <a:latin typeface="Lucida Console" panose="020B0609040504020204" pitchFamily="49" charset="0"/>
                <a:cs typeface="Georgia"/>
              </a:rPr>
              <a:t>metus</a:t>
            </a:r>
            <a:r>
              <a:rPr lang="en-US" sz="1600">
                <a:latin typeface="Lucida Console" panose="020B0609040504020204" pitchFamily="49" charset="0"/>
                <a:cs typeface="Georgia"/>
              </a:rPr>
              <a:t> </a:t>
            </a:r>
            <a:r>
              <a:rPr lang="en-US" sz="1600" err="1">
                <a:latin typeface="Lucida Console" panose="020B0609040504020204" pitchFamily="49" charset="0"/>
                <a:cs typeface="Georgia"/>
              </a:rPr>
              <a:t>iaculis</a:t>
            </a:r>
            <a:r>
              <a:rPr lang="en-US" sz="1600">
                <a:latin typeface="Lucida Console" panose="020B0609040504020204" pitchFamily="49" charset="0"/>
                <a:cs typeface="Georgia"/>
              </a:rPr>
              <a:t>. </a:t>
            </a:r>
            <a:r>
              <a:rPr lang="en-US" sz="1600" err="1">
                <a:latin typeface="Lucida Console" panose="020B0609040504020204" pitchFamily="49" charset="0"/>
                <a:cs typeface="Georgia"/>
              </a:rPr>
              <a:t>Duis</a:t>
            </a:r>
            <a:r>
              <a:rPr lang="en-US" sz="1600">
                <a:latin typeface="Lucida Console" panose="020B0609040504020204" pitchFamily="49" charset="0"/>
                <a:cs typeface="Georgia"/>
              </a:rPr>
              <a:t> </a:t>
            </a:r>
            <a:r>
              <a:rPr lang="en-US" sz="1600" err="1">
                <a:latin typeface="Lucida Console" panose="020B0609040504020204" pitchFamily="49" charset="0"/>
                <a:cs typeface="Georgia"/>
              </a:rPr>
              <a:t>aliquam</a:t>
            </a:r>
            <a:r>
              <a:rPr lang="en-US" sz="1600">
                <a:latin typeface="Lucida Console" panose="020B0609040504020204" pitchFamily="49" charset="0"/>
                <a:cs typeface="Georgia"/>
              </a:rPr>
              <a:t> </a:t>
            </a:r>
            <a:r>
              <a:rPr lang="en-US" sz="1600" err="1">
                <a:latin typeface="Lucida Console" panose="020B0609040504020204" pitchFamily="49" charset="0"/>
                <a:cs typeface="Georgia"/>
              </a:rPr>
              <a:t>lacinia</a:t>
            </a:r>
            <a:r>
              <a:rPr lang="en-US" sz="1600">
                <a:latin typeface="Lucida Console" panose="020B0609040504020204" pitchFamily="49" charset="0"/>
                <a:cs typeface="Georgia"/>
              </a:rPr>
              <a:t> dictum.&lt;/p&gt;</a:t>
            </a:r>
          </a:p>
          <a:p>
            <a:r>
              <a:rPr lang="en-US" sz="1600">
                <a:latin typeface="Lucida Console" panose="020B0609040504020204" pitchFamily="49" charset="0"/>
                <a:cs typeface="Georgia"/>
              </a:rPr>
              <a:t>&lt;/body&gt;</a:t>
            </a:r>
          </a:p>
          <a:p>
            <a:r>
              <a:rPr lang="en-US" sz="1600">
                <a:latin typeface="Lucida Console" panose="020B0609040504020204" pitchFamily="49" charset="0"/>
                <a:cs typeface="Georgia"/>
              </a:rPr>
              <a:t>&lt;/html&gt;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Embedded Links in HTML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40E279-4F01-4141-AED0-9D25DD2F0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643042" y="3351097"/>
            <a:ext cx="6025172" cy="2166320"/>
            <a:chOff x="1944232" y="3375806"/>
            <a:chExt cx="6025172" cy="2166320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944232" y="3375806"/>
              <a:ext cx="6025172" cy="328759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080698" y="3701824"/>
              <a:ext cx="2908069" cy="1840302"/>
              <a:chOff x="1835696" y="3284952"/>
              <a:chExt cx="2908069" cy="1840302"/>
            </a:xfrm>
          </p:grpSpPr>
          <p:cxnSp>
            <p:nvCxnSpPr>
              <p:cNvPr id="15" name="Curved Connector 14"/>
              <p:cNvCxnSpPr/>
              <p:nvPr/>
            </p:nvCxnSpPr>
            <p:spPr bwMode="auto">
              <a:xfrm rot="10800000">
                <a:off x="1835696" y="3284952"/>
                <a:ext cx="1800200" cy="1656216"/>
              </a:xfrm>
              <a:prstGeom prst="curved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3707904" y="4725144"/>
                <a:ext cx="10358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Lucida Sans" panose="020B0602030504020204" pitchFamily="34" charset="77"/>
                    <a:cs typeface="Georgia"/>
                  </a:rPr>
                  <a:t>anchor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821503" y="1773238"/>
            <a:ext cx="3270993" cy="1875081"/>
            <a:chOff x="5266814" y="1767721"/>
            <a:chExt cx="3270993" cy="1875081"/>
          </a:xfrm>
        </p:grpSpPr>
        <p:grpSp>
          <p:nvGrpSpPr>
            <p:cNvPr id="11" name="Group 10"/>
            <p:cNvGrpSpPr/>
            <p:nvPr/>
          </p:nvGrpSpPr>
          <p:grpSpPr>
            <a:xfrm>
              <a:off x="5949038" y="1767721"/>
              <a:ext cx="2588769" cy="1625243"/>
              <a:chOff x="3944146" y="1334646"/>
              <a:chExt cx="2588769" cy="1625243"/>
            </a:xfrm>
          </p:grpSpPr>
          <p:cxnSp>
            <p:nvCxnSpPr>
              <p:cNvPr id="12" name="Curved Connector 11"/>
              <p:cNvCxnSpPr>
                <a:cxnSpLocks/>
                <a:stCxn id="13" idx="1"/>
                <a:endCxn id="25" idx="0"/>
              </p:cNvCxnSpPr>
              <p:nvPr/>
            </p:nvCxnSpPr>
            <p:spPr bwMode="auto">
              <a:xfrm rot="10800000" flipV="1">
                <a:off x="3944146" y="1688589"/>
                <a:ext cx="1293223" cy="1271300"/>
              </a:xfrm>
              <a:prstGeom prst="curved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5237368" y="1334646"/>
                <a:ext cx="12955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Lucida Sans" panose="020B0602030504020204" pitchFamily="34" charset="77"/>
                    <a:cs typeface="Georgia"/>
                  </a:rPr>
                  <a:t>source</a:t>
                </a:r>
              </a:p>
              <a:p>
                <a:r>
                  <a:rPr lang="en-US" sz="2000" dirty="0">
                    <a:latin typeface="Lucida Sans" panose="020B0602030504020204" pitchFamily="34" charset="77"/>
                    <a:cs typeface="Georgia"/>
                  </a:rPr>
                  <a:t>endpoint</a:t>
                </a:r>
              </a:p>
            </p:txBody>
          </p:sp>
        </p:grp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5266814" y="3392964"/>
              <a:ext cx="1364445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366221-7405-9044-B30D-BB5843CE2AEA}"/>
              </a:ext>
            </a:extLst>
          </p:cNvPr>
          <p:cNvGrpSpPr/>
          <p:nvPr/>
        </p:nvGrpSpPr>
        <p:grpSpPr>
          <a:xfrm>
            <a:off x="3750468" y="1762678"/>
            <a:ext cx="3551518" cy="1875081"/>
            <a:chOff x="5266814" y="1767721"/>
            <a:chExt cx="3551518" cy="18750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300AE95-BFCD-334B-8A84-AC5EA914FC4B}"/>
                </a:ext>
              </a:extLst>
            </p:cNvPr>
            <p:cNvGrpSpPr/>
            <p:nvPr/>
          </p:nvGrpSpPr>
          <p:grpSpPr>
            <a:xfrm>
              <a:off x="6653976" y="1767721"/>
              <a:ext cx="2164356" cy="1625243"/>
              <a:chOff x="4649084" y="1334646"/>
              <a:chExt cx="2164356" cy="1625243"/>
            </a:xfrm>
          </p:grpSpPr>
          <p:cxnSp>
            <p:nvCxnSpPr>
              <p:cNvPr id="20" name="Curved Connector 19">
                <a:extLst>
                  <a:ext uri="{FF2B5EF4-FFF2-40B4-BE49-F238E27FC236}">
                    <a16:creationId xmlns:a16="http://schemas.microsoft.com/office/drawing/2014/main" id="{679ABC17-ED9E-CD41-BF86-5D3788A1E857}"/>
                  </a:ext>
                </a:extLst>
              </p:cNvPr>
              <p:cNvCxnSpPr>
                <a:cxnSpLocks/>
                <a:stCxn id="21" idx="1"/>
                <a:endCxn id="19" idx="0"/>
              </p:cNvCxnSpPr>
              <p:nvPr/>
            </p:nvCxnSpPr>
            <p:spPr bwMode="auto">
              <a:xfrm rot="10800000" flipV="1">
                <a:off x="4649084" y="1688589"/>
                <a:ext cx="588285" cy="1271300"/>
              </a:xfrm>
              <a:prstGeom prst="curved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879E82-86C2-FC4C-B69D-306B0C15F305}"/>
                  </a:ext>
                </a:extLst>
              </p:cNvPr>
              <p:cNvSpPr txBox="1"/>
              <p:nvPr/>
            </p:nvSpPr>
            <p:spPr>
              <a:xfrm>
                <a:off x="5237368" y="1334646"/>
                <a:ext cx="15760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Lucida Sans" panose="020B0602030504020204" pitchFamily="34" charset="77"/>
                    <a:cs typeface="Georgia"/>
                  </a:rPr>
                  <a:t>destination</a:t>
                </a:r>
              </a:p>
              <a:p>
                <a:r>
                  <a:rPr lang="en-US" sz="2000" dirty="0">
                    <a:latin typeface="Lucida Sans" panose="020B0602030504020204" pitchFamily="34" charset="77"/>
                    <a:cs typeface="Georgia"/>
                  </a:rPr>
                  <a:t>endpoint</a:t>
                </a:r>
              </a:p>
            </p:txBody>
          </p:sp>
        </p:grp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76DE3014-AD41-E74F-AA9C-D4FE647CF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6814" y="3392964"/>
              <a:ext cx="2774322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21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7706-DFD4-2D4E-8C5A-797830018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Hypertext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E8ED7-97E0-8047-8142-C4955DE022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COMP3227 Web Infrastructure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4FE84-A1F7-9446-A15B-B77848D28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584" y="4149081"/>
            <a:ext cx="4104456" cy="432047"/>
          </a:xfrm>
        </p:spPr>
        <p:txBody>
          <a:bodyPr/>
          <a:lstStyle/>
          <a:p>
            <a:r>
              <a:rPr lang="en-US" dirty="0"/>
              <a:t>Dr Heather Packer – hp3@ecs.soton.ac.uk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38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vs. First class links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/>
              <a:t>Links are embedded in web pages</a:t>
            </a:r>
          </a:p>
          <a:p>
            <a:pPr lvl="1"/>
            <a:r>
              <a:rPr lang="en-US" dirty="0"/>
              <a:t>To create a link from a web page, the web page must be edited</a:t>
            </a:r>
          </a:p>
          <a:p>
            <a:pPr lvl="1"/>
            <a:r>
              <a:rPr lang="en-US" dirty="0"/>
              <a:t>Only the owner of a web page may create/edit links within it</a:t>
            </a:r>
          </a:p>
          <a:p>
            <a:endParaRPr lang="en-US" dirty="0"/>
          </a:p>
          <a:p>
            <a:pPr marL="90000" indent="0">
              <a:buNone/>
            </a:pPr>
            <a:r>
              <a:rPr lang="en-US" dirty="0"/>
              <a:t>Separating links from nodes (first class links) allows richer linking:</a:t>
            </a:r>
          </a:p>
          <a:p>
            <a:pPr lvl="1"/>
            <a:r>
              <a:rPr lang="en-US" dirty="0"/>
              <a:t>Multiple different link overlays (</a:t>
            </a:r>
            <a:r>
              <a:rPr lang="en-US" dirty="0" err="1"/>
              <a:t>linkbases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Personalisation</a:t>
            </a:r>
            <a:r>
              <a:rPr lang="en-US" dirty="0"/>
              <a:t>, task-orientation,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DE83C-8563-0149-AEC2-9AABF7A1E6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055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First Class Links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0DE717-04F3-FF4A-B28D-F0F5379D5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</a:t>
            </a:r>
            <a:r>
              <a:rPr lang="en-US" sz="1600" dirty="0" err="1">
                <a:latin typeface="Georgia"/>
                <a:cs typeface="Georgia"/>
              </a:rPr>
              <a:t>amet</a:t>
            </a:r>
            <a:r>
              <a:rPr lang="en-US" sz="1600" dirty="0">
                <a:latin typeface="Georgia"/>
                <a:cs typeface="Georgia"/>
              </a:rPr>
              <a:t>, </a:t>
            </a:r>
            <a:r>
              <a:rPr lang="en-US" sz="1600" dirty="0" err="1">
                <a:latin typeface="Georgia"/>
                <a:cs typeface="Georgia"/>
              </a:rPr>
              <a:t>consectetur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adipiscing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elit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Nulla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consequat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tortor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turpis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scelerisque</a:t>
            </a:r>
            <a:r>
              <a:rPr lang="en-US" sz="1600" dirty="0">
                <a:latin typeface="Georgia"/>
                <a:cs typeface="Georgia"/>
              </a:rPr>
              <a:t> sit </a:t>
            </a:r>
            <a:r>
              <a:rPr lang="en-US" sz="1600" dirty="0" err="1">
                <a:latin typeface="Georgia"/>
                <a:cs typeface="Georgia"/>
              </a:rPr>
              <a:t>amet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facilisis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Duis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lacinia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0" y="4043258"/>
            <a:ext cx="72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11313" y="2942663"/>
            <a:ext cx="108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4945" y="508518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link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945653" y="2723291"/>
            <a:ext cx="3099990" cy="1280175"/>
            <a:chOff x="3421653" y="2723290"/>
            <a:chExt cx="3099990" cy="1280175"/>
          </a:xfrm>
        </p:grpSpPr>
        <p:sp>
          <p:nvSpPr>
            <p:cNvPr id="29" name="TextBox 28"/>
            <p:cNvSpPr txBox="1"/>
            <p:nvPr/>
          </p:nvSpPr>
          <p:spPr>
            <a:xfrm>
              <a:off x="3421653" y="2723290"/>
              <a:ext cx="1035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anchor</a:t>
              </a:r>
            </a:p>
          </p:txBody>
        </p:sp>
        <p:cxnSp>
          <p:nvCxnSpPr>
            <p:cNvPr id="30" name="Curved Connector 29"/>
            <p:cNvCxnSpPr/>
            <p:nvPr/>
          </p:nvCxnSpPr>
          <p:spPr bwMode="auto">
            <a:xfrm>
              <a:off x="4433454" y="2923345"/>
              <a:ext cx="2088189" cy="1080120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4718467" y="3173184"/>
            <a:ext cx="2911844" cy="2652155"/>
            <a:chOff x="3194467" y="3173183"/>
            <a:chExt cx="2911844" cy="2652155"/>
          </a:xfrm>
        </p:grpSpPr>
        <p:grpSp>
          <p:nvGrpSpPr>
            <p:cNvPr id="2" name="Group 1"/>
            <p:cNvGrpSpPr/>
            <p:nvPr/>
          </p:nvGrpSpPr>
          <p:grpSpPr>
            <a:xfrm>
              <a:off x="3945666" y="5609109"/>
              <a:ext cx="1152000" cy="216229"/>
              <a:chOff x="1628548" y="5940079"/>
              <a:chExt cx="1152000" cy="216229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844548" y="5940308"/>
                <a:ext cx="720000" cy="216000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 w="25400">
                <a:solidFill>
                  <a:srgbClr val="00B0F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ucida Sans" panose="020B0602030504020204" pitchFamily="34" charset="77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564548" y="5940079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n w="12700" cmpd="sng">
                    <a:solidFill>
                      <a:schemeClr val="tx1"/>
                    </a:solidFill>
                  </a:ln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2603291" y="597420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1628548" y="5940079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n w="12700" cmpd="sng">
                    <a:solidFill>
                      <a:schemeClr val="tx1"/>
                    </a:solidFill>
                  </a:ln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1668577" y="5975312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 flipV="1">
              <a:off x="3194467" y="3173183"/>
              <a:ext cx="833529" cy="2433288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V="1">
              <a:off x="5097665" y="4283659"/>
              <a:ext cx="1008646" cy="1322812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577666" y="5717110"/>
            <a:ext cx="3313480" cy="996232"/>
            <a:chOff x="4053666" y="5717109"/>
            <a:chExt cx="3313480" cy="996232"/>
          </a:xfrm>
        </p:grpSpPr>
        <p:sp>
          <p:nvSpPr>
            <p:cNvPr id="26" name="TextBox 25"/>
            <p:cNvSpPr txBox="1"/>
            <p:nvPr/>
          </p:nvSpPr>
          <p:spPr>
            <a:xfrm>
              <a:off x="5940152" y="6313231"/>
              <a:ext cx="14269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endpoints</a:t>
              </a:r>
            </a:p>
          </p:txBody>
        </p:sp>
        <p:cxnSp>
          <p:nvCxnSpPr>
            <p:cNvPr id="27" name="Curved Connector 26"/>
            <p:cNvCxnSpPr>
              <a:endCxn id="32" idx="3"/>
            </p:cNvCxnSpPr>
            <p:nvPr/>
          </p:nvCxnSpPr>
          <p:spPr bwMode="auto">
            <a:xfrm rot="10800000">
              <a:off x="5097666" y="5717109"/>
              <a:ext cx="836024" cy="82339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Curved Connector 48"/>
            <p:cNvCxnSpPr>
              <a:stCxn id="34" idx="2"/>
            </p:cNvCxnSpPr>
            <p:nvPr/>
          </p:nvCxnSpPr>
          <p:spPr bwMode="auto">
            <a:xfrm rot="16200000" flipH="1">
              <a:off x="4657590" y="5221185"/>
              <a:ext cx="715388" cy="1923236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9370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Links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90000" indent="0">
              <a:buNone/>
            </a:pPr>
            <a:r>
              <a:rPr lang="en-US" dirty="0"/>
              <a:t>On the Web, not easy to see what links to a page </a:t>
            </a:r>
          </a:p>
          <a:p>
            <a:pPr lvl="1"/>
            <a:r>
              <a:rPr lang="en-US" dirty="0"/>
              <a:t>Links are embedded, so can only be followed from the source document to the destination, not the other way</a:t>
            </a:r>
          </a:p>
          <a:p>
            <a:pPr lvl="1"/>
            <a:r>
              <a:rPr lang="en-US" dirty="0"/>
              <a:t>Can use a global index such as Google, but this raises issues of scalability</a:t>
            </a:r>
          </a:p>
          <a:p>
            <a:endParaRPr lang="en-US" dirty="0"/>
          </a:p>
          <a:p>
            <a:pPr marL="90000" indent="0">
              <a:buNone/>
            </a:pPr>
            <a:r>
              <a:rPr lang="en-US" dirty="0"/>
              <a:t>With first class links:	</a:t>
            </a:r>
          </a:p>
          <a:p>
            <a:pPr lvl="1"/>
            <a:r>
              <a:rPr lang="en-US" dirty="0"/>
              <a:t>As easy to traverse links backwards as forwards</a:t>
            </a:r>
          </a:p>
          <a:p>
            <a:pPr lvl="1"/>
            <a:r>
              <a:rPr lang="en-US" dirty="0"/>
              <a:t>Endpoints may be annotated as source/destination/bidirectional</a:t>
            </a:r>
          </a:p>
          <a:p>
            <a:pPr lvl="1"/>
            <a:r>
              <a:rPr lang="en-US" dirty="0"/>
              <a:t>How do we find links that can be applied to a given document?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1F11C-54E3-1444-8E8B-89C96697A5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10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Bidirectional Links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B70BCA-8751-E542-91D5-C95A6A1A59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err="1">
                <a:latin typeface="Georgia"/>
                <a:cs typeface="Georgia"/>
              </a:rPr>
              <a:t>eget</a:t>
            </a:r>
            <a:r>
              <a:rPr lang="en-US" sz="1600">
                <a:latin typeface="Georgia"/>
                <a:cs typeface="Georgia"/>
              </a:rPr>
              <a:t> turpis scelerisque sit amet facilisis </a:t>
            </a:r>
            <a:r>
              <a:rPr lang="en-US" sz="1600" err="1">
                <a:latin typeface="Georgia"/>
                <a:cs typeface="Georgia"/>
              </a:rPr>
              <a:t>metus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iaculis</a:t>
            </a:r>
            <a:r>
              <a:rPr lang="en-US" sz="1600">
                <a:latin typeface="Georgia"/>
                <a:cs typeface="Georgia"/>
              </a:rPr>
              <a:t>. </a:t>
            </a:r>
            <a:r>
              <a:rPr lang="en-US" sz="1600" err="1">
                <a:latin typeface="Georgia"/>
                <a:cs typeface="Georgia"/>
              </a:rPr>
              <a:t>Duis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aliquam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lacinia</a:t>
            </a:r>
            <a:r>
              <a:rPr lang="en-US" sz="160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1" y="4043258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04699" y="2923345"/>
            <a:ext cx="1113768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26081" y="3161080"/>
            <a:ext cx="2889797" cy="2664032"/>
            <a:chOff x="3202081" y="3161079"/>
            <a:chExt cx="2889797" cy="2664032"/>
          </a:xfrm>
        </p:grpSpPr>
        <p:grpSp>
          <p:nvGrpSpPr>
            <p:cNvPr id="2" name="Group 1"/>
            <p:cNvGrpSpPr/>
            <p:nvPr/>
          </p:nvGrpSpPr>
          <p:grpSpPr>
            <a:xfrm>
              <a:off x="3955273" y="5609110"/>
              <a:ext cx="1148857" cy="216001"/>
              <a:chOff x="1638155" y="5940080"/>
              <a:chExt cx="1148857" cy="216001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854970" y="5940081"/>
                <a:ext cx="720000" cy="216000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 w="25400">
                <a:solidFill>
                  <a:srgbClr val="00B0F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ucida Sans" panose="020B0602030504020204" pitchFamily="34" charset="77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571012" y="5940080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n w="12700" cmpd="sng">
                    <a:solidFill>
                      <a:schemeClr val="tx1"/>
                    </a:solidFill>
                  </a:ln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2602994" y="598186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1638155" y="5940080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n w="12700" cmpd="sng">
                    <a:solidFill>
                      <a:schemeClr val="tx1"/>
                    </a:solidFill>
                  </a:ln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1672652" y="59821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 flipV="1">
              <a:off x="3202081" y="3161079"/>
              <a:ext cx="820686" cy="2448029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V="1">
              <a:off x="5064111" y="4297161"/>
              <a:ext cx="1027767" cy="1311947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  <p:sp>
        <p:nvSpPr>
          <p:cNvPr id="38" name="Right Arrow 37"/>
          <p:cNvSpPr/>
          <p:nvPr/>
        </p:nvSpPr>
        <p:spPr bwMode="auto">
          <a:xfrm>
            <a:off x="5447944" y="3264775"/>
            <a:ext cx="1440128" cy="458539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Left Arrow 38"/>
          <p:cNvSpPr/>
          <p:nvPr/>
        </p:nvSpPr>
        <p:spPr bwMode="auto">
          <a:xfrm>
            <a:off x="5298623" y="3615134"/>
            <a:ext cx="1440128" cy="458539"/>
          </a:xfrm>
          <a:prstGeom prst="leftArrow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93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Links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/>
              <a:t>Web links connect only two documents together</a:t>
            </a:r>
          </a:p>
          <a:p>
            <a:pPr lvl="1"/>
            <a:r>
              <a:rPr lang="en-US" dirty="0"/>
              <a:t>Only one </a:t>
            </a:r>
            <a:r>
              <a:rPr lang="en-US" dirty="0" err="1"/>
              <a:t>href</a:t>
            </a:r>
            <a:r>
              <a:rPr lang="en-US" dirty="0"/>
              <a:t> attribute allowed on an &lt;a&gt; tag</a:t>
            </a:r>
          </a:p>
          <a:p>
            <a:endParaRPr lang="en-US" dirty="0"/>
          </a:p>
          <a:p>
            <a:pPr marL="90000" indent="0">
              <a:buNone/>
            </a:pPr>
            <a:r>
              <a:rPr lang="en-US" dirty="0"/>
              <a:t>First class links can connect many nodes together</a:t>
            </a:r>
          </a:p>
          <a:p>
            <a:pPr lvl="1"/>
            <a:r>
              <a:rPr lang="en-US" dirty="0"/>
              <a:t>Many sources</a:t>
            </a:r>
          </a:p>
          <a:p>
            <a:pPr lvl="1"/>
            <a:r>
              <a:rPr lang="en-US" dirty="0"/>
              <a:t>Many destinations</a:t>
            </a:r>
          </a:p>
          <a:p>
            <a:pPr lvl="1"/>
            <a:r>
              <a:rPr lang="en-US" dirty="0"/>
              <a:t>Many of both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19D1B3-5F0F-5648-9200-A8ABD6004F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340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N-</a:t>
            </a:r>
            <a:r>
              <a:rPr lang="en-GB" dirty="0" err="1">
                <a:solidFill>
                  <a:schemeClr val="tx1"/>
                </a:solidFill>
                <a:effectLst/>
              </a:rPr>
              <a:t>ary</a:t>
            </a:r>
            <a:r>
              <a:rPr lang="en-GB" dirty="0">
                <a:solidFill>
                  <a:schemeClr val="tx1"/>
                </a:solidFill>
                <a:effectLst/>
              </a:rPr>
              <a:t> Links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3BFF6-CC96-1145-AAEA-7E866D8F70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6672063" y="1935471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err="1">
                <a:latin typeface="Georgia"/>
                <a:cs typeface="Georgia"/>
              </a:rPr>
              <a:t>eget</a:t>
            </a:r>
            <a:r>
              <a:rPr lang="en-US" sz="1600">
                <a:latin typeface="Georgia"/>
                <a:cs typeface="Georgia"/>
              </a:rPr>
              <a:t> turpis scelerisque sit amet facilisis </a:t>
            </a:r>
            <a:r>
              <a:rPr lang="en-US" sz="1600" err="1">
                <a:latin typeface="Georgia"/>
                <a:cs typeface="Georgia"/>
              </a:rPr>
              <a:t>metus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iaculis</a:t>
            </a:r>
            <a:r>
              <a:rPr lang="en-US" sz="1600">
                <a:latin typeface="Georgia"/>
                <a:cs typeface="Georgia"/>
              </a:rPr>
              <a:t>. </a:t>
            </a:r>
            <a:r>
              <a:rPr lang="en-US" sz="1600" err="1">
                <a:latin typeface="Georgia"/>
                <a:cs typeface="Georgia"/>
              </a:rPr>
              <a:t>Duis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aliquam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lacinia</a:t>
            </a:r>
            <a:r>
              <a:rPr lang="en-US" sz="160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733010" y="3009779"/>
            <a:ext cx="979355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04699" y="2923345"/>
            <a:ext cx="1113768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688000" y="5616000"/>
            <a:ext cx="720000" cy="216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408000" y="5616000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n w="12700" cmpd="sng">
                <a:solidFill>
                  <a:schemeClr val="tx1"/>
                </a:solidFill>
              </a:ln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444000" y="56520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472000" y="5616000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n w="12700" cmpd="sng">
                <a:solidFill>
                  <a:schemeClr val="tx1"/>
                </a:solidFill>
              </a:ln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508000" y="56520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 flipH="1" flipV="1">
            <a:off x="4718468" y="3173184"/>
            <a:ext cx="816002" cy="2442814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V="1">
            <a:off x="6504003" y="3259617"/>
            <a:ext cx="229008" cy="2356381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7848007" y="2914212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9202198" y="4455270"/>
            <a:ext cx="342044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408000" y="5832000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n w="12700" cmpd="sng">
                <a:solidFill>
                  <a:schemeClr val="tx1"/>
                </a:solidFill>
              </a:ln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444000" y="58680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 flipV="1">
            <a:off x="6624000" y="4705108"/>
            <a:ext cx="2578198" cy="1244640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6065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(functional, dynamic) links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Web links have explicitly specified anchors</a:t>
            </a:r>
          </a:p>
          <a:p>
            <a:pPr lvl="1"/>
            <a:r>
              <a:rPr lang="en-US" dirty="0"/>
              <a:t>Source anchor is the location in which the &lt;a&gt; is embedded</a:t>
            </a:r>
          </a:p>
          <a:p>
            <a:pPr lvl="1"/>
            <a:r>
              <a:rPr lang="en-US" dirty="0"/>
              <a:t>Destination anchor is given by the fragment identifier on the URI reference: http://</a:t>
            </a:r>
            <a:r>
              <a:rPr lang="en-US" dirty="0" err="1"/>
              <a:t>example.org</a:t>
            </a:r>
            <a:r>
              <a:rPr lang="en-US" dirty="0"/>
              <a:t>/</a:t>
            </a:r>
            <a:r>
              <a:rPr lang="en-US" dirty="0" err="1"/>
              <a:t>index.html#foo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Richer location specifiers (</a:t>
            </a:r>
            <a:r>
              <a:rPr lang="en-US" dirty="0" err="1"/>
              <a:t>locspecs</a:t>
            </a:r>
            <a:r>
              <a:rPr lang="en-US" dirty="0"/>
              <a:t>) in endpoints</a:t>
            </a:r>
          </a:p>
          <a:p>
            <a:pPr lvl="1"/>
            <a:r>
              <a:rPr lang="en-US" dirty="0"/>
              <a:t>Put a link on all occurrences of the word ‘hypertext’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EB8750B-8D7C-284C-B0EF-0D593CC2E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061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Generic Links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949D34-40C8-4F45-9685-27D54D8680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err="1">
                <a:latin typeface="Georgia"/>
                <a:cs typeface="Georgia"/>
              </a:rPr>
              <a:t>eget</a:t>
            </a:r>
            <a:r>
              <a:rPr lang="en-US" sz="1600">
                <a:latin typeface="Georgia"/>
                <a:cs typeface="Georgia"/>
              </a:rPr>
              <a:t> turpis scelerisque sit amet facilisis </a:t>
            </a:r>
            <a:r>
              <a:rPr lang="en-US" sz="1600" err="1">
                <a:latin typeface="Georgia"/>
                <a:cs typeface="Georgia"/>
              </a:rPr>
              <a:t>metus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iaculis</a:t>
            </a:r>
            <a:r>
              <a:rPr lang="en-US" sz="1600">
                <a:latin typeface="Georgia"/>
                <a:cs typeface="Georgia"/>
              </a:rPr>
              <a:t>. </a:t>
            </a:r>
            <a:r>
              <a:rPr lang="en-US" sz="1600" err="1">
                <a:latin typeface="Georgia"/>
                <a:cs typeface="Georgia"/>
              </a:rPr>
              <a:t>Duis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aliquam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lacinia</a:t>
            </a:r>
            <a:r>
              <a:rPr lang="en-US" sz="160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1" y="4043258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88000" y="5616000"/>
            <a:ext cx="720000" cy="216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08000" y="5616000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n w="12700" cmpd="sng">
                <a:solidFill>
                  <a:schemeClr val="tx1"/>
                </a:solidFill>
              </a:ln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444000" y="56520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112000" y="5616000"/>
            <a:ext cx="57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 w="12700" cmpd="sng">
                  <a:noFill/>
                </a:ln>
                <a:solidFill>
                  <a:schemeClr val="bg2"/>
                </a:solidFill>
                <a:latin typeface="Georgia"/>
                <a:ea typeface="ＭＳ Ｐゴシック" pitchFamily="-106" charset="-128"/>
                <a:cs typeface="Georgia"/>
              </a:rPr>
              <a:t>“sit”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6624000" y="4293096"/>
            <a:ext cx="1009400" cy="1322904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01172" y="3647246"/>
            <a:ext cx="710826" cy="2068122"/>
            <a:chOff x="2877171" y="3647245"/>
            <a:chExt cx="710826" cy="2068122"/>
          </a:xfrm>
        </p:grpSpPr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H="1" flipV="1">
              <a:off x="3194466" y="3897082"/>
              <a:ext cx="393531" cy="1818285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prstDash val="dash"/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877171" y="3647245"/>
              <a:ext cx="317296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25400">
              <a:solidFill>
                <a:srgbClr val="00B0F0"/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88272" y="2923346"/>
            <a:ext cx="2323725" cy="2792022"/>
            <a:chOff x="1264271" y="2923345"/>
            <a:chExt cx="2323725" cy="2792022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264271" y="2923345"/>
              <a:ext cx="268800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25400">
              <a:solidFill>
                <a:srgbClr val="00B0F0"/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 flipV="1">
              <a:off x="1533069" y="3173182"/>
              <a:ext cx="2054927" cy="2542185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prstDash val="dash"/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3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Functional Links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96BF65-1FE7-0B49-9D84-3D7579C6EC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err="1">
                <a:latin typeface="Georgia"/>
                <a:cs typeface="Georgia"/>
              </a:rPr>
              <a:t>eget</a:t>
            </a:r>
            <a:r>
              <a:rPr lang="en-US" sz="1600">
                <a:latin typeface="Georgia"/>
                <a:cs typeface="Georgia"/>
              </a:rPr>
              <a:t> turpis scelerisque sit amet facilisis </a:t>
            </a:r>
            <a:r>
              <a:rPr lang="en-US" sz="1600" err="1">
                <a:latin typeface="Georgia"/>
                <a:cs typeface="Georgia"/>
              </a:rPr>
              <a:t>metus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iaculis</a:t>
            </a:r>
            <a:r>
              <a:rPr lang="en-US" sz="1600">
                <a:latin typeface="Georgia"/>
                <a:cs typeface="Georgia"/>
              </a:rPr>
              <a:t>. </a:t>
            </a:r>
            <a:r>
              <a:rPr lang="en-US" sz="1600" err="1">
                <a:latin typeface="Georgia"/>
                <a:cs typeface="Georgia"/>
              </a:rPr>
              <a:t>Duis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aliquam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lacinia</a:t>
            </a:r>
            <a:r>
              <a:rPr lang="en-US" sz="1600">
                <a:latin typeface="Georgia"/>
                <a:cs typeface="Georgia"/>
              </a:rPr>
              <a:t> dictum.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696088" y="5609111"/>
            <a:ext cx="716042" cy="2498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412130" y="5609111"/>
            <a:ext cx="1062727" cy="24983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err="1">
                <a:ln w="12700" cmpd="sng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Georgia"/>
                <a:ea typeface="ＭＳ Ｐゴシック" pitchFamily="-106" charset="-128"/>
                <a:cs typeface="Georgia"/>
              </a:rPr>
              <a:t>dict</a:t>
            </a:r>
            <a:r>
              <a:rPr lang="en-US" sz="1400">
                <a:ln w="12700" cmpd="sng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Georgia"/>
                <a:ea typeface="ＭＳ Ｐゴシック" pitchFamily="-106" charset="-128"/>
                <a:cs typeface="Georgia"/>
              </a:rPr>
              <a:t>($word)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980215" y="5609111"/>
            <a:ext cx="712633" cy="24983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 w="12700" cmpd="sng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Georgia"/>
                <a:ea typeface="ＭＳ Ｐゴシック" pitchFamily="-106" charset="-128"/>
                <a:cs typeface="Georgia"/>
              </a:rPr>
              <a:t>$word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86939" y="2914212"/>
            <a:ext cx="7208316" cy="2862997"/>
            <a:chOff x="1262939" y="2914211"/>
            <a:chExt cx="7208316" cy="2862997"/>
          </a:xfrm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1262939" y="4134636"/>
              <a:ext cx="614848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25400">
              <a:solidFill>
                <a:srgbClr val="00B0F0"/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6324007" y="2914211"/>
              <a:ext cx="2147248" cy="2862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r>
                <a:rPr lang="fr-FR" sz="1600" b="1">
                  <a:latin typeface="Georgia"/>
                  <a:ea typeface="ＭＳ Ｐゴシック" pitchFamily="-106" charset="-128"/>
                  <a:cs typeface="Georgia"/>
                </a:rPr>
                <a:t>Iaculis:</a:t>
              </a:r>
              <a:br>
                <a:rPr lang="fr-FR" sz="1600">
                  <a:latin typeface="Georgia"/>
                  <a:ea typeface="ＭＳ Ｐゴシック" pitchFamily="-106" charset="-128"/>
                  <a:cs typeface="Georgia"/>
                </a:rPr>
              </a:br>
              <a:br>
                <a:rPr lang="fr-FR" sz="1600">
                  <a:latin typeface="Georgia"/>
                  <a:ea typeface="ＭＳ Ｐゴシック" pitchFamily="-106" charset="-128"/>
                  <a:cs typeface="Georgia"/>
                </a:rPr>
              </a:br>
              <a:r>
                <a:rPr lang="fr-FR" sz="1600">
                  <a:latin typeface="Georgia"/>
                  <a:ea typeface="ＭＳ Ｐゴシック" pitchFamily="-106" charset="-128"/>
                  <a:cs typeface="Georgia"/>
                </a:rPr>
                <a:t>Morbi commodo bibendum ligula, et lobortis diam varius non. Morbi ac elit leo, ac semper nunc.</a:t>
              </a: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H="1" flipV="1">
              <a:off x="1877787" y="4384474"/>
              <a:ext cx="1578427" cy="1392734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prstDash val="dash"/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V="1">
              <a:off x="5950856" y="5143500"/>
              <a:ext cx="373151" cy="586622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7815" y="1935471"/>
            <a:ext cx="5771496" cy="3841737"/>
            <a:chOff x="1523815" y="1935470"/>
            <a:chExt cx="5771496" cy="3841737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523815" y="2923345"/>
              <a:ext cx="480971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25400">
              <a:solidFill>
                <a:srgbClr val="00B0F0"/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ln>
                  <a:solidFill>
                    <a:schemeClr val="tx1"/>
                  </a:solidFill>
                  <a:prstDash val="dash"/>
                </a:ln>
                <a:latin typeface="Lucida Sans" panose="020B0602030504020204" pitchFamily="34" charset="77"/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5148063" y="1935470"/>
              <a:ext cx="2147248" cy="2862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r>
                <a:rPr lang="fr-FR" sz="1600" b="1">
                  <a:latin typeface="Georgia"/>
                  <a:ea typeface="ＭＳ Ｐゴシック" pitchFamily="-106" charset="-128"/>
                  <a:cs typeface="Georgia"/>
                </a:rPr>
                <a:t>Amet:</a:t>
              </a:r>
              <a:br>
                <a:rPr lang="fr-FR" sz="1600" b="1">
                  <a:latin typeface="Georgia"/>
                  <a:ea typeface="ＭＳ Ｐゴシック" pitchFamily="-106" charset="-128"/>
                  <a:cs typeface="Georgia"/>
                </a:rPr>
              </a:br>
              <a:endParaRPr lang="fr-FR" sz="1600" b="1">
                <a:latin typeface="Georgia"/>
                <a:ea typeface="ＭＳ Ｐゴシック" pitchFamily="-106" charset="-128"/>
                <a:cs typeface="Georgia"/>
              </a:endParaRPr>
            </a:p>
            <a:p>
              <a:pPr>
                <a:defRPr/>
              </a:pPr>
              <a:r>
                <a:rPr lang="fr-FR" sz="1600">
                  <a:latin typeface="Georgia"/>
                  <a:ea typeface="ＭＳ Ｐゴシック" pitchFamily="-106" charset="-128"/>
                  <a:cs typeface="Georgia"/>
                </a:rPr>
                <a:t>Morbi commodo bibendum ligula, et lobortis diam varius non. Morbi ac elit leo, ac semper nunc.</a:t>
              </a: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H="1" flipV="1">
              <a:off x="2004786" y="3173182"/>
              <a:ext cx="1451428" cy="2604025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prstDash val="dash"/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n>
                  <a:solidFill>
                    <a:schemeClr val="tx1"/>
                  </a:solidFill>
                  <a:prstDash val="dash"/>
                </a:ln>
                <a:latin typeface="Lucida Sans" panose="020B0602030504020204" pitchFamily="34" charset="77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V="1">
              <a:off x="5950855" y="4798465"/>
              <a:ext cx="172358" cy="931655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86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Typed links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90000" indent="0">
              <a:buNone/>
            </a:pPr>
            <a:r>
              <a:rPr lang="en-US" dirty="0"/>
              <a:t>Web links may contain some additional information</a:t>
            </a:r>
          </a:p>
          <a:p>
            <a:pPr lvl="1"/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=“” </a:t>
            </a:r>
            <a:r>
              <a:rPr lang="en-US" dirty="0" err="1"/>
              <a:t>rel</a:t>
            </a:r>
            <a:r>
              <a:rPr lang="en-US" dirty="0"/>
              <a:t>=“” rev=“”&gt;</a:t>
            </a:r>
          </a:p>
          <a:p>
            <a:pPr lvl="2"/>
            <a:r>
              <a:rPr lang="en-US" dirty="0" err="1"/>
              <a:t>rel</a:t>
            </a:r>
            <a:r>
              <a:rPr lang="en-US" dirty="0"/>
              <a:t>: the role of the relation from the source to the destination</a:t>
            </a:r>
          </a:p>
          <a:p>
            <a:pPr lvl="2"/>
            <a:r>
              <a:rPr lang="en-US" dirty="0"/>
              <a:t>rev: the role of the relation from the destination to the source</a:t>
            </a:r>
            <a:br>
              <a:rPr lang="en-US" dirty="0"/>
            </a:br>
            <a:r>
              <a:rPr lang="en-US" dirty="0"/>
              <a:t>(the reverse relation)</a:t>
            </a:r>
          </a:p>
          <a:p>
            <a:pPr lvl="1"/>
            <a:r>
              <a:rPr lang="en-US" dirty="0"/>
              <a:t>In practice, most Web authors don’t use </a:t>
            </a:r>
            <a:r>
              <a:rPr lang="en-US" dirty="0" err="1"/>
              <a:t>rel</a:t>
            </a:r>
            <a:r>
              <a:rPr lang="en-US" dirty="0"/>
              <a:t>/rev</a:t>
            </a:r>
          </a:p>
          <a:p>
            <a:pPr lvl="1"/>
            <a:r>
              <a:rPr lang="en-US" dirty="0"/>
              <a:t>In practice, most Web browsers ignore </a:t>
            </a:r>
            <a:r>
              <a:rPr lang="en-US" dirty="0" err="1"/>
              <a:t>rel</a:t>
            </a:r>
            <a:r>
              <a:rPr lang="en-US" dirty="0"/>
              <a:t>/rev</a:t>
            </a:r>
          </a:p>
          <a:p>
            <a:pPr lvl="1"/>
            <a:endParaRPr lang="en-US" dirty="0"/>
          </a:p>
          <a:p>
            <a:pPr marL="90000" indent="0">
              <a:buNone/>
            </a:pPr>
            <a:r>
              <a:rPr lang="en-US" dirty="0"/>
              <a:t>Links are more than just navigation – underlying associative relationship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44B9EA-E90E-E84B-9139-C05E04FDD7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IANA (2020) </a:t>
            </a:r>
            <a:r>
              <a:rPr lang="en-GB" i="1" dirty="0"/>
              <a:t>Link Relations</a:t>
            </a:r>
            <a:r>
              <a:rPr lang="en-GB" dirty="0"/>
              <a:t>. Available at: https://</a:t>
            </a:r>
            <a:r>
              <a:rPr lang="en-GB" dirty="0" err="1"/>
              <a:t>www.iana.org</a:t>
            </a:r>
            <a:r>
              <a:rPr lang="en-GB" dirty="0"/>
              <a:t>/assignments/link-relations/link-</a:t>
            </a:r>
            <a:r>
              <a:rPr lang="en-GB" dirty="0" err="1"/>
              <a:t>relations.xhtml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68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yper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49" y="570927"/>
            <a:ext cx="7182702" cy="5810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096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Links and Anchors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D2B81-0F8F-A646-8ECD-80A55FB35B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err="1">
                <a:latin typeface="Georgia"/>
                <a:cs typeface="Georgia"/>
              </a:rPr>
              <a:t>eget</a:t>
            </a:r>
            <a:r>
              <a:rPr lang="en-US" sz="1600">
                <a:latin typeface="Georgia"/>
                <a:cs typeface="Georgia"/>
              </a:rPr>
              <a:t> turpis scelerisque sit amet facilisis </a:t>
            </a:r>
            <a:r>
              <a:rPr lang="en-US" sz="1600" err="1">
                <a:latin typeface="Georgia"/>
                <a:cs typeface="Georgia"/>
              </a:rPr>
              <a:t>metus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iaculis</a:t>
            </a:r>
            <a:r>
              <a:rPr lang="en-US" sz="1600">
                <a:latin typeface="Georgia"/>
                <a:cs typeface="Georgia"/>
              </a:rPr>
              <a:t>. </a:t>
            </a:r>
            <a:r>
              <a:rPr lang="en-US" sz="1600" err="1">
                <a:latin typeface="Georgia"/>
                <a:cs typeface="Georgia"/>
              </a:rPr>
              <a:t>Duis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aliquam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lacinia</a:t>
            </a:r>
            <a:r>
              <a:rPr lang="en-US" sz="160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1" y="4043258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688000" y="5616000"/>
            <a:ext cx="720000" cy="216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408000" y="5616000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n w="12700" cmpd="sng">
                <a:solidFill>
                  <a:schemeClr val="tx1"/>
                </a:solidFill>
              </a:ln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444000" y="56520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472000" y="5616000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n w="12700" cmpd="sng">
                <a:solidFill>
                  <a:schemeClr val="tx1"/>
                </a:solidFill>
              </a:ln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508000" y="56520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V="1">
            <a:off x="6624000" y="4293096"/>
            <a:ext cx="702952" cy="1322904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472000" y="5832000"/>
            <a:ext cx="1152000" cy="216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400" cap="all" dirty="0">
                <a:solidFill>
                  <a:schemeClr val="tx2">
                    <a:lumMod val="75000"/>
                    <a:lumOff val="25000"/>
                  </a:schemeClr>
                </a:solidFill>
                <a:latin typeface="Lucida Sans" panose="020B0602030504020204" pitchFamily="34" charset="77"/>
              </a:rPr>
              <a:t>defined-in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047816" y="2923345"/>
            <a:ext cx="480971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3269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b="1">
                <a:latin typeface="Georgia"/>
                <a:ea typeface="ＭＳ Ｐゴシック" pitchFamily="-106" charset="-128"/>
                <a:cs typeface="Georgia"/>
              </a:rPr>
              <a:t>Amet:</a:t>
            </a:r>
            <a:br>
              <a:rPr lang="fr-FR" sz="1600" b="1">
                <a:latin typeface="Georgia"/>
                <a:ea typeface="ＭＳ Ｐゴシック" pitchFamily="-106" charset="-128"/>
                <a:cs typeface="Georgia"/>
              </a:rPr>
            </a:br>
            <a:endParaRPr lang="fr-FR" sz="1600" b="1">
              <a:latin typeface="Georgia"/>
              <a:ea typeface="ＭＳ Ｐゴシック" pitchFamily="-106" charset="-128"/>
              <a:cs typeface="Georgia"/>
            </a:endParaRPr>
          </a:p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3528784" y="3173182"/>
            <a:ext cx="1943216" cy="2442818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716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Hypertext is more than just the Web!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Web has a fairly impoverished approach to links:</a:t>
            </a:r>
          </a:p>
          <a:p>
            <a:pPr lvl="1"/>
            <a:r>
              <a:rPr lang="en-US" dirty="0"/>
              <a:t>No first class links</a:t>
            </a:r>
          </a:p>
          <a:p>
            <a:pPr lvl="1"/>
            <a:r>
              <a:rPr lang="en-US" dirty="0"/>
              <a:t>No bidirectional links</a:t>
            </a:r>
          </a:p>
          <a:p>
            <a:pPr lvl="1"/>
            <a:r>
              <a:rPr lang="en-US" dirty="0"/>
              <a:t>No n-</a:t>
            </a:r>
            <a:r>
              <a:rPr lang="en-US" dirty="0" err="1"/>
              <a:t>ary</a:t>
            </a:r>
            <a:r>
              <a:rPr lang="en-US" dirty="0"/>
              <a:t> links</a:t>
            </a:r>
          </a:p>
          <a:p>
            <a:pPr lvl="1"/>
            <a:r>
              <a:rPr lang="en-US" dirty="0"/>
              <a:t>No generic links</a:t>
            </a:r>
          </a:p>
          <a:p>
            <a:pPr lvl="1"/>
            <a:r>
              <a:rPr lang="en-US" dirty="0"/>
              <a:t>No functional links</a:t>
            </a:r>
          </a:p>
          <a:p>
            <a:pPr lvl="1"/>
            <a:r>
              <a:rPr lang="en-US" dirty="0"/>
              <a:t>Link types are present, but rarely used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EC05A3-7672-F14C-8327-1057C590FE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27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A923-F0D4-1446-9853-6D0122B618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Lecture:</a:t>
            </a:r>
            <a:br>
              <a:rPr lang="en-US" dirty="0"/>
            </a:br>
            <a:r>
              <a:rPr lang="en-US" dirty="0"/>
              <a:t>Architecture of the World Wide Web</a:t>
            </a:r>
          </a:p>
        </p:txBody>
      </p:sp>
    </p:spTree>
    <p:extLst>
      <p:ext uri="{BB962C8B-B14F-4D97-AF65-F5344CB8AC3E}">
        <p14:creationId xmlns:p14="http://schemas.microsoft.com/office/powerpoint/2010/main" val="254472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Hypertext?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1016577-221D-4F40-8412-A1A36714CF8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3888" y="2060848"/>
            <a:ext cx="10944226" cy="238340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85C33-ADE0-F344-8EEA-7DC6BD4687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093296"/>
            <a:ext cx="10944225" cy="293721"/>
          </a:xfrm>
        </p:spPr>
        <p:txBody>
          <a:bodyPr/>
          <a:lstStyle/>
          <a:p>
            <a:r>
              <a:rPr lang="en-US"/>
              <a:t>Nelson, T.H. (1965) A file structure for the complex, the changing and the indeterminate. </a:t>
            </a:r>
          </a:p>
          <a:p>
            <a:r>
              <a:rPr lang="en-US"/>
              <a:t>Proceedings of the 20th ACM National Conference..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03EF53-FD87-DC41-87C8-5CBB7829DD24}"/>
              </a:ext>
            </a:extLst>
          </p:cNvPr>
          <p:cNvSpPr/>
          <p:nvPr/>
        </p:nvSpPr>
        <p:spPr>
          <a:xfrm>
            <a:off x="9408369" y="4165962"/>
            <a:ext cx="1800200" cy="278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45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0312327-20A1-CE4A-BC83-A0F7694C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Hypertext?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6D258BD-D54D-AF47-BA48-83F6C556E1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187" b="718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58A63-F5AC-774E-99ED-E03A5CB668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Nelson, T.H. (1967) "Getting it out of our system": Information Retrieval: A Critical Review, Schechter, G. (ed.). Washington, DC: Thompson Books.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AF92D346-B128-3A4D-AB23-B446B0C79B50}"/>
              </a:ext>
            </a:extLst>
          </p:cNvPr>
          <p:cNvSpPr/>
          <p:nvPr/>
        </p:nvSpPr>
        <p:spPr bwMode="auto">
          <a:xfrm>
            <a:off x="6380045" y="2133600"/>
            <a:ext cx="5400103" cy="1943100"/>
          </a:xfrm>
          <a:prstGeom prst="wedgeRoundRectCallout">
            <a:avLst>
              <a:gd name="adj1" fmla="val -76924"/>
              <a:gd name="adj2" fmla="val 57416"/>
              <a:gd name="adj3" fmla="val 16667"/>
            </a:avLst>
          </a:prstGeom>
          <a:solidFill>
            <a:schemeClr val="bg1"/>
          </a:solidFill>
          <a:ln w="25400" cap="sq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2400"/>
              <a:t>[hypertext is] a combination of natural language text with the computer’s capacity for branching, or dynamic display</a:t>
            </a:r>
          </a:p>
        </p:txBody>
      </p:sp>
    </p:spTree>
    <p:extLst>
      <p:ext uri="{BB962C8B-B14F-4D97-AF65-F5344CB8AC3E}">
        <p14:creationId xmlns:p14="http://schemas.microsoft.com/office/powerpoint/2010/main" val="7063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0312327-20A1-CE4A-BC83-A0F7694C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Hypertext?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6D258BD-D54D-AF47-BA48-83F6C556E1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187" b="718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58A63-F5AC-774E-99ED-E03A5CB668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en-US">
                <a:cs typeface="Georgia"/>
              </a:rPr>
              <a:t>Nelson, T.H. (1974) </a:t>
            </a:r>
            <a:r>
              <a:rPr lang="en-US" i="1">
                <a:cs typeface="Georgia"/>
              </a:rPr>
              <a:t>Computer Lib/Dream Machines</a:t>
            </a:r>
            <a:r>
              <a:rPr lang="en-US">
                <a:cs typeface="Georgia"/>
              </a:rPr>
              <a:t>. Chicago, IL: Nelson, T.H.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AF92D346-B128-3A4D-AB23-B446B0C79B50}"/>
              </a:ext>
            </a:extLst>
          </p:cNvPr>
          <p:cNvSpPr/>
          <p:nvPr/>
        </p:nvSpPr>
        <p:spPr bwMode="auto">
          <a:xfrm>
            <a:off x="6380045" y="2994990"/>
            <a:ext cx="5400103" cy="1081709"/>
          </a:xfrm>
          <a:prstGeom prst="wedgeRoundRectCallout">
            <a:avLst>
              <a:gd name="adj1" fmla="val -76924"/>
              <a:gd name="adj2" fmla="val 57416"/>
              <a:gd name="adj3" fmla="val 16667"/>
            </a:avLst>
          </a:prstGeom>
          <a:solidFill>
            <a:schemeClr val="bg1"/>
          </a:solidFill>
          <a:ln w="25400" cap="sq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2400"/>
              <a:t>By “hypertext” I mean </a:t>
            </a:r>
            <a:br>
              <a:rPr lang="en-GB" sz="2400"/>
            </a:br>
            <a:r>
              <a:rPr lang="en-GB" sz="2400"/>
              <a:t>non-sequential writing</a:t>
            </a:r>
          </a:p>
        </p:txBody>
      </p:sp>
    </p:spTree>
    <p:extLst>
      <p:ext uri="{BB962C8B-B14F-4D97-AF65-F5344CB8AC3E}">
        <p14:creationId xmlns:p14="http://schemas.microsoft.com/office/powerpoint/2010/main" val="168329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Hypertext?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00811" y="1773238"/>
            <a:ext cx="4990379" cy="44640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28385-33F2-2B4B-AF17-7213D74182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ounded Rectangle 2"/>
          <p:cNvSpPr/>
          <p:nvPr/>
        </p:nvSpPr>
        <p:spPr bwMode="auto">
          <a:xfrm>
            <a:off x="3050673" y="2899057"/>
            <a:ext cx="5991228" cy="1744565"/>
          </a:xfrm>
          <a:prstGeom prst="roundRect">
            <a:avLst/>
          </a:prstGeom>
          <a:solidFill>
            <a:schemeClr val="bg1">
              <a:alpha val="77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latin typeface="Georgia"/>
                <a:ea typeface="ＭＳ Ｐゴシック" pitchFamily="-106" charset="-128"/>
                <a:cs typeface="Georgia"/>
              </a:rPr>
              <a:t>“vague, but exciting”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Georgia"/>
                <a:ea typeface="ＭＳ Ｐゴシック" pitchFamily="-106" charset="-128"/>
                <a:cs typeface="Georgia"/>
              </a:rPr>
              <a:t>— Mike </a:t>
            </a:r>
            <a:r>
              <a:rPr lang="en-US" sz="2400" err="1">
                <a:latin typeface="Georgia"/>
                <a:ea typeface="ＭＳ Ｐゴシック" pitchFamily="-106" charset="-128"/>
                <a:cs typeface="Georgia"/>
              </a:rPr>
              <a:t>Sendall</a:t>
            </a:r>
            <a:endParaRPr lang="en-US" sz="2400">
              <a:latin typeface="Georgia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4565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0312327-20A1-CE4A-BC83-A0F7694C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Hypertext?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6D258BD-D54D-AF47-BA48-83F6C556E1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187" b="718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58A63-F5AC-774E-99ED-E03A5CB668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Nelson, T.H. (1997) After-dinner speech at Hypertext ‘97, Southampton, UK.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D9135DD-EEC0-C54A-922F-226BB63D9B06}"/>
              </a:ext>
            </a:extLst>
          </p:cNvPr>
          <p:cNvSpPr/>
          <p:nvPr/>
        </p:nvSpPr>
        <p:spPr bwMode="auto">
          <a:xfrm>
            <a:off x="6420490" y="2274577"/>
            <a:ext cx="5400676" cy="3461371"/>
          </a:xfrm>
          <a:prstGeom prst="wedgeRoundRectCallout">
            <a:avLst>
              <a:gd name="adj1" fmla="val -66689"/>
              <a:gd name="adj2" fmla="val 8278"/>
              <a:gd name="adj3" fmla="val 16667"/>
            </a:avLst>
          </a:prstGeom>
          <a:solidFill>
            <a:schemeClr val="bg1"/>
          </a:solidFill>
          <a:ln w="25400" cap="sq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/>
              <a:t>The reaction of the hypertext research community to the World Wide Web is like finding out that you have a fully grown child. 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And it’s a delinquent. </a:t>
            </a:r>
          </a:p>
        </p:txBody>
      </p:sp>
    </p:spTree>
    <p:extLst>
      <p:ext uri="{BB962C8B-B14F-4D97-AF65-F5344CB8AC3E}">
        <p14:creationId xmlns:p14="http://schemas.microsoft.com/office/powerpoint/2010/main" val="369043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b="8213"/>
          <a:stretch/>
        </p:blipFill>
        <p:spPr>
          <a:xfrm>
            <a:off x="6167439" y="0"/>
            <a:ext cx="6024562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Hypertext?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“An application which uses associative relationships among information contained within multiple media data for the purpose of facilitating access to, and manipulation of, the information encapsulated by the data.”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E87D5-AF7E-B54C-B246-D0A72FADB0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Lowe, D and Hall, W. (1999) </a:t>
            </a:r>
            <a:r>
              <a:rPr lang="en-US" i="1"/>
              <a:t>Hypermedia and the Web: An Engineering Approach</a:t>
            </a:r>
            <a:r>
              <a:rPr lang="en-US"/>
              <a:t>.  </a:t>
            </a:r>
            <a:r>
              <a:rPr lang="en-US" err="1"/>
              <a:t>Chichester</a:t>
            </a:r>
            <a:r>
              <a:rPr lang="en-US"/>
              <a:t>, UK: John Wiley.</a:t>
            </a:r>
          </a:p>
        </p:txBody>
      </p:sp>
    </p:spTree>
    <p:extLst>
      <p:ext uri="{BB962C8B-B14F-4D97-AF65-F5344CB8AC3E}">
        <p14:creationId xmlns:p14="http://schemas.microsoft.com/office/powerpoint/2010/main" val="1223289974"/>
      </p:ext>
    </p:extLst>
  </p:cSld>
  <p:clrMapOvr>
    <a:masterClrMapping/>
  </p:clrMapOvr>
</p:sld>
</file>

<file path=ppt/theme/theme1.xml><?xml version="1.0" encoding="utf-8"?>
<a:theme xmlns:a="http://schemas.openxmlformats.org/drawingml/2006/main" name="UoS_Powerpoint_template WIDESCREEN">
  <a:themeElements>
    <a:clrScheme name="Rich Black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EEB19A3-E5AF-B743-8C08-9AD556682854}" vid="{671753E0-2D72-0A42-810F-2669D10CC1B4}"/>
    </a:ext>
  </a:extLst>
</a:theme>
</file>

<file path=ppt/theme/theme2.xml><?xml version="1.0" encoding="utf-8"?>
<a:theme xmlns:a="http://schemas.openxmlformats.org/drawingml/2006/main" name="Title and content">
  <a:themeElements>
    <a:clrScheme name="Custom 6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005C83"/>
      </a:hlink>
      <a:folHlink>
        <a:srgbClr val="495961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EEB19A3-E5AF-B743-8C08-9AD556682854}" vid="{F81E0AD6-EF14-2A4C-975C-394B6C331C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596EA4FAEC4442816FD0897DB0514A" ma:contentTypeVersion="13" ma:contentTypeDescription="Create a new document." ma:contentTypeScope="" ma:versionID="19cf72db43a81d775c8901429e401c5a">
  <xsd:schema xmlns:xsd="http://www.w3.org/2001/XMLSchema" xmlns:xs="http://www.w3.org/2001/XMLSchema" xmlns:p="http://schemas.microsoft.com/office/2006/metadata/properties" xmlns:ns2="993a5681-5c5b-4cef-91da-e6501083dd4a" xmlns:ns3="1fc98906-40c9-4f56-92bd-f396bbed9311" targetNamespace="http://schemas.microsoft.com/office/2006/metadata/properties" ma:root="true" ma:fieldsID="a4c787b164d9c75c816d41075a9c596f" ns2:_="" ns3:_="">
    <xsd:import namespace="993a5681-5c5b-4cef-91da-e6501083dd4a"/>
    <xsd:import namespace="1fc98906-40c9-4f56-92bd-f396bbed9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Indicato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a5681-5c5b-4cef-91da-e6501083dd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Indicator" ma:index="15" nillable="true" ma:displayName="Indicator" ma:internalName="Indicator">
      <xsd:simpleType>
        <xsd:restriction base="dms:Text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98906-40c9-4f56-92bd-f396bbed931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0bfaa32-be88-4c32-8520-a8dac6cdd59d}" ma:internalName="TaxCatchAll" ma:showField="CatchAllData" ma:web="1fc98906-40c9-4f56-92bd-f396bbed93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dicator xmlns="993a5681-5c5b-4cef-91da-e6501083dd4a" xsi:nil="true"/>
    <lcf76f155ced4ddcb4097134ff3c332f xmlns="993a5681-5c5b-4cef-91da-e6501083dd4a">
      <Terms xmlns="http://schemas.microsoft.com/office/infopath/2007/PartnerControls"/>
    </lcf76f155ced4ddcb4097134ff3c332f>
    <TaxCatchAll xmlns="1fc98906-40c9-4f56-92bd-f396bbed931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79B0F0-C3A9-4BC0-B389-E7D095D68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3a5681-5c5b-4cef-91da-e6501083dd4a"/>
    <ds:schemaRef ds:uri="1fc98906-40c9-4f56-92bd-f396bbed9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DF738F-AE3A-4E19-A611-E274842A57A2}">
  <ds:schemaRefs>
    <ds:schemaRef ds:uri="http://schemas.microsoft.com/office/2006/metadata/properties"/>
    <ds:schemaRef ds:uri="http://schemas.microsoft.com/office/infopath/2007/PartnerControls"/>
    <ds:schemaRef ds:uri="993a5681-5c5b-4cef-91da-e6501083dd4a"/>
    <ds:schemaRef ds:uri="1fc98906-40c9-4f56-92bd-f396bbed9311"/>
  </ds:schemaRefs>
</ds:datastoreItem>
</file>

<file path=customXml/itemProps3.xml><?xml version="1.0" encoding="utf-8"?>
<ds:datastoreItem xmlns:ds="http://schemas.openxmlformats.org/officeDocument/2006/customXml" ds:itemID="{961EDD41-1F66-4EF4-8A75-80007FEDAC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UoS_Powerpoint_template WIDESCREEN</Template>
  <TotalTime>1364</TotalTime>
  <Words>1740</Words>
  <Application>Microsoft Macintosh PowerPoint</Application>
  <PresentationFormat>Widescreen</PresentationFormat>
  <Paragraphs>196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Georgia</vt:lpstr>
      <vt:lpstr>Lucida Console</vt:lpstr>
      <vt:lpstr>Lucida Sans</vt:lpstr>
      <vt:lpstr>UoS_Powerpoint_template WIDESCREEN</vt:lpstr>
      <vt:lpstr>Title and content</vt:lpstr>
      <vt:lpstr>PowerPoint Presentation</vt:lpstr>
      <vt:lpstr>Hypertext</vt:lpstr>
      <vt:lpstr>PowerPoint Presentation</vt:lpstr>
      <vt:lpstr>What is Hypertext?</vt:lpstr>
      <vt:lpstr>What is Hypertext?</vt:lpstr>
      <vt:lpstr>What is Hypertext?</vt:lpstr>
      <vt:lpstr>What is Hypertext?</vt:lpstr>
      <vt:lpstr>What is Hypertext?</vt:lpstr>
      <vt:lpstr>What is Hypertext?</vt:lpstr>
      <vt:lpstr>What is Hypertext?</vt:lpstr>
      <vt:lpstr>Hypertext Terminology</vt:lpstr>
      <vt:lpstr>Nodes, Links, Anchors and Endpoints</vt:lpstr>
      <vt:lpstr>Nodes, Links, Anchors and Endpoints</vt:lpstr>
      <vt:lpstr>Nodes, Links, Anchors and Endpoints</vt:lpstr>
      <vt:lpstr>Nodes, Links, Anchors and Endpoints</vt:lpstr>
      <vt:lpstr>Nodes, Links, Anchors and Endpoints</vt:lpstr>
      <vt:lpstr>Links on the Web</vt:lpstr>
      <vt:lpstr>Embedded Links</vt:lpstr>
      <vt:lpstr>Embedded Links in HTML</vt:lpstr>
      <vt:lpstr>Embedded vs. First class links</vt:lpstr>
      <vt:lpstr>First Class Links</vt:lpstr>
      <vt:lpstr>Bidirectional Links</vt:lpstr>
      <vt:lpstr>Bidirectional Links</vt:lpstr>
      <vt:lpstr>N-ary Links</vt:lpstr>
      <vt:lpstr>N-ary Links</vt:lpstr>
      <vt:lpstr>Generic (functional, dynamic) links</vt:lpstr>
      <vt:lpstr>Generic Links</vt:lpstr>
      <vt:lpstr>Functional Links</vt:lpstr>
      <vt:lpstr>Typed links</vt:lpstr>
      <vt:lpstr>Nodes, Links and Anchors</vt:lpstr>
      <vt:lpstr>Summary</vt:lpstr>
      <vt:lpstr>Next Lecture: Architecture of the World Wide Web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GUIDANCE</dc:title>
  <dc:creator>Heather Packer</dc:creator>
  <cp:lastModifiedBy>Heather Packer</cp:lastModifiedBy>
  <cp:revision>4</cp:revision>
  <dcterms:created xsi:type="dcterms:W3CDTF">2022-09-28T13:39:10Z</dcterms:created>
  <dcterms:modified xsi:type="dcterms:W3CDTF">2022-09-29T13:08:33Z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0x0101000E596EA4FAEC4442816FD0897DB0514A</vt:lpwstr>
  </property>
</Properties>
</file>