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6"/>
  </p:notesMasterIdLst>
  <p:sldIdLst>
    <p:sldId id="714" r:id="rId9"/>
    <p:sldId id="661" r:id="rId10"/>
    <p:sldId id="682" r:id="rId11"/>
    <p:sldId id="712" r:id="rId12"/>
    <p:sldId id="713" r:id="rId13"/>
    <p:sldId id="684" r:id="rId14"/>
    <p:sldId id="68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08"/>
    <p:restoredTop sz="94709"/>
  </p:normalViewPr>
  <p:slideViewPr>
    <p:cSldViewPr snapToGrid="0" snapToObjects="1" showGuides="1">
      <p:cViewPr varScale="1">
        <p:scale>
          <a:sx n="124" d="100"/>
          <a:sy n="124" d="100"/>
        </p:scale>
        <p:origin x="47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F7EBF-0CEC-A84C-B5A6-6B8FE4217AEF}" type="slidenum">
              <a:rPr lang="en-US"/>
              <a:pPr/>
              <a:t>2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48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A735C-6A6F-3B41-AE21-9DD4DA5CCCF9}" type="slidenum">
              <a:rPr lang="en-US"/>
              <a:pPr/>
              <a:t>3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605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2E915-58AE-5F43-96C4-14EAA17E90A1}" type="slidenum">
              <a:rPr lang="en-US"/>
              <a:pPr/>
              <a:t>6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85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0ABE86-D6C3-FC4D-9770-4EEE4A31B700}" type="slidenum">
              <a:rPr lang="en-US"/>
              <a:pPr/>
              <a:t>7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05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672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The Protégé Ontology Editor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0B3E11B-4E5B-2F49-8557-7758A18A3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COMP6215 Semantic Web Technologies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EDF93-2A98-E943-856E-85EB7505E3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2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Protégé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Download Protégé Desktop 5.5.0 from http://</a:t>
            </a:r>
            <a:r>
              <a:rPr lang="en-GB" dirty="0" err="1">
                <a:ea typeface="Georgia" charset="0"/>
                <a:cs typeface="Georgia" charset="0"/>
              </a:rPr>
              <a:t>protege.stanford.edu</a:t>
            </a:r>
            <a:r>
              <a:rPr lang="en-GB" dirty="0">
                <a:ea typeface="Georgia" charset="0"/>
                <a:cs typeface="Georgia" charset="0"/>
              </a:rPr>
              <a:t>/</a:t>
            </a:r>
          </a:p>
          <a:p>
            <a:pPr marL="0" indent="0">
              <a:buNone/>
            </a:pPr>
            <a:r>
              <a:rPr lang="en-GB" dirty="0"/>
              <a:t>Integrates reasoning into the ontology design process</a:t>
            </a:r>
          </a:p>
          <a:p>
            <a:pPr lvl="1"/>
            <a:r>
              <a:rPr lang="en-GB" dirty="0"/>
              <a:t>Check your ontology for consistency, subsumption, etc</a:t>
            </a:r>
          </a:p>
          <a:p>
            <a:pPr lvl="1"/>
            <a:r>
              <a:rPr lang="en-GB" dirty="0"/>
              <a:t>Available DL reasoners:</a:t>
            </a:r>
          </a:p>
          <a:p>
            <a:pPr lvl="2"/>
            <a:r>
              <a:rPr lang="en-GB" dirty="0" err="1"/>
              <a:t>HermiT</a:t>
            </a:r>
            <a:r>
              <a:rPr lang="en-GB" dirty="0"/>
              <a:t> – http://</a:t>
            </a:r>
            <a:r>
              <a:rPr lang="en-GB" dirty="0" err="1"/>
              <a:t>www.hermit-reasoner.com</a:t>
            </a:r>
            <a:r>
              <a:rPr lang="en-GB" dirty="0"/>
              <a:t>/</a:t>
            </a:r>
          </a:p>
          <a:p>
            <a:pPr lvl="2"/>
            <a:r>
              <a:rPr lang="en-GB" dirty="0"/>
              <a:t>Pellet – http://</a:t>
            </a:r>
            <a:r>
              <a:rPr lang="en-GB" dirty="0" err="1"/>
              <a:t>pellet.owldl.com</a:t>
            </a:r>
            <a:r>
              <a:rPr lang="en-GB" dirty="0"/>
              <a:t>/</a:t>
            </a:r>
          </a:p>
          <a:p>
            <a:pPr lvl="2"/>
            <a:r>
              <a:rPr lang="en-GB" dirty="0" err="1"/>
              <a:t>FaCT</a:t>
            </a:r>
            <a:r>
              <a:rPr lang="en-GB" dirty="0"/>
              <a:t>++ – http://</a:t>
            </a:r>
            <a:r>
              <a:rPr lang="en-GB" dirty="0" err="1"/>
              <a:t>owl.man.ac.uk</a:t>
            </a:r>
            <a:r>
              <a:rPr lang="en-GB" dirty="0"/>
              <a:t>/</a:t>
            </a:r>
            <a:r>
              <a:rPr lang="en-GB" dirty="0" err="1"/>
              <a:t>factplusplus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EE8278-7A89-9C46-9DEB-43D862B538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1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 DL syntax</a:t>
            </a:r>
          </a:p>
        </p:txBody>
      </p:sp>
      <p:sp>
        <p:nvSpPr>
          <p:cNvPr id="130050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DL syntax we’ve used so far is a ‘traditional’ syntax for logical expressions</a:t>
            </a:r>
          </a:p>
          <a:p>
            <a:pPr lvl="1"/>
            <a:r>
              <a:rPr lang="en-US" dirty="0"/>
              <a:t>Not well understood by non-logicians</a:t>
            </a:r>
          </a:p>
          <a:p>
            <a:pPr lvl="1"/>
            <a:r>
              <a:rPr lang="en-US" dirty="0"/>
              <a:t>Not easy to type (lots of special symbols)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Manchester DL syntax is a more user-friendly syntax for use in tools</a:t>
            </a:r>
          </a:p>
          <a:p>
            <a:pPr lvl="1"/>
            <a:r>
              <a:rPr lang="en-US" dirty="0"/>
              <a:t>Used extensively in Protégé</a:t>
            </a:r>
          </a:p>
          <a:p>
            <a:pPr lvl="1"/>
            <a:r>
              <a:rPr lang="en-US" dirty="0"/>
              <a:t>http://www.w3.org/TR/owl2-manchester-syntax/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5C93EC-4E4A-8E47-89F1-DCDD42F394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2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Manchester Syntax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⊓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⊔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∃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.{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sz="quarter" idx="13"/>
                <p:extLst>
                  <p:ext uri="{D42A27DB-BD31-4B8C-83A1-F6EECF244321}">
                    <p14:modId xmlns:p14="http://schemas.microsoft.com/office/powerpoint/2010/main" val="2598167838"/>
                  </p:ext>
                </p:extLst>
              </p:nvPr>
            </p:nvGraphicFramePr>
            <p:xfrm>
              <a:off x="2209800" y="1773238"/>
              <a:ext cx="7772400" cy="4820920"/>
            </p:xfrm>
            <a:graphic>
              <a:graphicData uri="http://schemas.openxmlformats.org/drawingml/2006/table">
                <a:tbl>
                  <a:tblPr firstRow="1" bandRow="1">
                    <a:tableStyleId>{1E171933-4619-4E11-9A3F-F7608DF75F80}</a:tableStyleId>
                  </a:tblPr>
                  <a:tblGrid>
                    <a:gridCol w="3886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Traditional DL Syntax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Manchester</a:t>
                          </a:r>
                          <a:r>
                            <a:rPr lang="en-US" baseline="0" dirty="0"/>
                            <a:t> Syntax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3333" r="-100327" b="-10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and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210345" r="-100327" b="-10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 or D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10345" r="-100327" b="-9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not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396667" r="-100327" b="-8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some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513793" r="-100327" b="-7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only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613793" r="-100327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13793" r="-100327" b="-5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max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786667" r="-100327" b="-4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exactly </a:t>
                          </a:r>
                          <a:r>
                            <a:rPr lang="en-US" dirty="0" err="1"/>
                            <a:t>n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917241" r="-100327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value </a:t>
                          </a:r>
                          <a:r>
                            <a:rPr lang="en-US" dirty="0" err="1"/>
                            <a:t>x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9392" marR="119392">
                        <a:blipFill>
                          <a:blip r:embed="rId2"/>
                          <a:stretch>
                            <a:fillRect l="-327" t="-1017241" r="-100327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min </a:t>
                          </a:r>
                          <a:r>
                            <a:rPr lang="en-US" dirty="0" err="1"/>
                            <a:t>n</a:t>
                          </a:r>
                          <a:r>
                            <a:rPr lang="en-US" dirty="0"/>
                            <a:t> C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Reflexive</a:t>
                          </a:r>
                          <a:r>
                            <a:rPr lang="en-US" baseline="0" dirty="0"/>
                            <a:t> property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R Self</a:t>
                          </a:r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Datatype</a:t>
                          </a:r>
                          <a:r>
                            <a:rPr lang="en-US" dirty="0"/>
                            <a:t> restrictions</a:t>
                          </a:r>
                        </a:p>
                      </a:txBody>
                      <a:tcPr marL="119392" marR="119392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int</a:t>
                          </a:r>
                          <a:r>
                            <a:rPr lang="en-US" dirty="0"/>
                            <a:t>[&gt;=2,</a:t>
                          </a:r>
                          <a:r>
                            <a:rPr lang="en-US" baseline="0" dirty="0"/>
                            <a:t> &lt;=15]</a:t>
                          </a:r>
                          <a:endParaRPr lang="en-US" dirty="0"/>
                        </a:p>
                      </a:txBody>
                      <a:tcPr marL="119392" marR="119392"/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219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ESSENTIAL READING!</a:t>
            </a:r>
          </a:p>
        </p:txBody>
      </p:sp>
      <p:sp>
        <p:nvSpPr>
          <p:cNvPr id="138242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Horridge et al (2011) A Practical Guide to Building OWL Ontologies using Protégé 4 and CO-ODE Tools</a:t>
            </a:r>
          </a:p>
          <a:p>
            <a:pPr marL="0" indent="0">
              <a:buNone/>
            </a:pPr>
            <a:endParaRPr lang="en-GB" dirty="0">
              <a:ea typeface="Georgia" charset="0"/>
              <a:cs typeface="Georgia" charset="0"/>
            </a:endParaRPr>
          </a:p>
          <a:p>
            <a:pPr marL="0" indent="0">
              <a:buNone/>
            </a:pPr>
            <a:r>
              <a:rPr lang="en-GB" dirty="0">
                <a:ea typeface="Georgia" charset="0"/>
                <a:cs typeface="Georgia" charset="0"/>
              </a:rPr>
              <a:t>http://</a:t>
            </a:r>
            <a:r>
              <a:rPr lang="en-GB" dirty="0" err="1">
                <a:ea typeface="Georgia" charset="0"/>
                <a:cs typeface="Georgia" charset="0"/>
              </a:rPr>
              <a:t>owl.cs.manchester.ac.uk</a:t>
            </a:r>
            <a:r>
              <a:rPr lang="en-GB" dirty="0">
                <a:ea typeface="Georgia" charset="0"/>
                <a:cs typeface="Georgia" charset="0"/>
              </a:rPr>
              <a:t>/publications/talks-and-tutorials/</a:t>
            </a:r>
            <a:r>
              <a:rPr lang="en-GB" dirty="0" err="1">
                <a:ea typeface="Georgia" charset="0"/>
                <a:cs typeface="Georgia" charset="0"/>
              </a:rPr>
              <a:t>protg</a:t>
            </a:r>
            <a:r>
              <a:rPr lang="en-GB" dirty="0">
                <a:ea typeface="Georgia" charset="0"/>
                <a:cs typeface="Georgia" charset="0"/>
              </a:rPr>
              <a:t>-owl-tutorial/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D96C4E-5E78-594F-8F07-3B7D70FD1E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2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Georgia" charset="0"/>
                <a:cs typeface="Georgia" charset="0"/>
              </a:rPr>
              <a:t>Example ontology: OWL Pizzas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0E0AB6-2FBB-9846-B2F0-C5A2A5711D9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>
                <a:ea typeface="Georgia" charset="0"/>
                <a:cs typeface="Georgia" charset="0"/>
              </a:rPr>
              <a:t>Build an ontology for describing pizzas and their ingredients</a:t>
            </a:r>
          </a:p>
          <a:p>
            <a:r>
              <a:rPr lang="en-GB" dirty="0">
                <a:ea typeface="Georgia" charset="0"/>
                <a:cs typeface="Georgia" charset="0"/>
              </a:rPr>
              <a:t>Must be able to determine whether pizzas are: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Vegetarian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Vegan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Spicy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Contain allergens (nuts, dairy)</a:t>
            </a:r>
          </a:p>
          <a:p>
            <a:pPr lvl="1"/>
            <a:r>
              <a:rPr lang="en-GB" dirty="0">
                <a:ea typeface="Georgia" charset="0"/>
                <a:cs typeface="Georgia" charset="0"/>
              </a:rPr>
              <a:t>Low-calorie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>
              <a:ea typeface="Georgia" charset="0"/>
              <a:cs typeface="Georgia" charset="0"/>
            </a:endParaRP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2024" y="1981200"/>
            <a:ext cx="3810000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3396818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</TotalTime>
  <Words>316</Words>
  <Application>Microsoft Macintosh PowerPoint</Application>
  <PresentationFormat>Widescreen</PresentationFormat>
  <Paragraphs>62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Cambria Math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The Protégé Ontology Editor</vt:lpstr>
      <vt:lpstr>Protégé</vt:lpstr>
      <vt:lpstr>Manchester DL syntax</vt:lpstr>
      <vt:lpstr>Manchester Syntax Summary</vt:lpstr>
      <vt:lpstr>ESSENTIAL READING!</vt:lpstr>
      <vt:lpstr>Example ontology: OWL Pizzas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2021-02-19T10:18:57Z</dcterms:created>
  <dcterms:modified xsi:type="dcterms:W3CDTF">2021-02-19T10:21:01Z</dcterms:modified>
</cp:coreProperties>
</file>