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5"/>
  </p:notesMasterIdLst>
  <p:sldIdLst>
    <p:sldId id="275" r:id="rId9"/>
    <p:sldId id="257" r:id="rId10"/>
    <p:sldId id="272" r:id="rId11"/>
    <p:sldId id="273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4" r:id="rId24"/>
  </p:sldIdLst>
  <p:sldSz cx="12192000" cy="6858000"/>
  <p:notesSz cx="6858000" cy="9144000"/>
  <p:embeddedFontLs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Lucida Sans" panose="020B0602030504020204" pitchFamily="34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A80572-92D9-48EE-A370-07DCBB476AE2}" v="1" dt="2020-01-31T12:02:57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0"/>
    <p:restoredTop sz="96327"/>
  </p:normalViewPr>
  <p:slideViewPr>
    <p:cSldViewPr snapToGrid="0" snapToObjects="1" showGuides="1">
      <p:cViewPr varScale="1">
        <p:scale>
          <a:sx n="110" d="100"/>
          <a:sy n="110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1.fntdata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font" Target="fonts/font6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052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9231B-3C97-0445-A4D7-9FF2093C970B}" type="slidenum">
              <a:rPr lang="en-GB"/>
              <a:pPr/>
              <a:t>15</a:t>
            </a:fld>
            <a:endParaRPr lang="en-GB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/>
              <a:t>Click to add author </a:t>
            </a:r>
            <a:br>
              <a:rPr lang="en-US"/>
            </a:br>
            <a:r>
              <a:rPr lang="en-US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10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34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0520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9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62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77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</a:t>
            </a:r>
            <a:r>
              <a:rPr lang="en-US" dirty="0" err="1"/>
              <a:t>Optimiser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Rearranges and reorders operations within query plan</a:t>
            </a:r>
          </a:p>
          <a:p>
            <a:r>
              <a:rPr lang="en-US" dirty="0"/>
              <a:t>Eliminates redundancies</a:t>
            </a:r>
          </a:p>
          <a:p>
            <a:r>
              <a:rPr lang="en-US" dirty="0"/>
              <a:t>Identifies appropriate algorithms and indexes used to implement operations</a:t>
            </a:r>
          </a:p>
          <a:p>
            <a:r>
              <a:rPr lang="en-US" dirty="0"/>
              <a:t>Consults </a:t>
            </a:r>
            <a:r>
              <a:rPr lang="en-US" i="1" dirty="0"/>
              <a:t>system catalogue </a:t>
            </a:r>
            <a:r>
              <a:rPr lang="en-US" dirty="0"/>
              <a:t>for statistical and other information</a:t>
            </a:r>
          </a:p>
          <a:p>
            <a:r>
              <a:rPr lang="en-US" dirty="0"/>
              <a:t>Generates executable code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24A3D9-C292-E747-9022-3350119788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C22AD6FE-6918-2140-88EA-9C786FFC60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059BEA2-CB9F-CE48-8727-8EC07B953548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3DA67292-315F-1B4B-BE5F-E90B63D078BE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3DC048B3-23EE-1043-9D97-7270F0625622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65B590CF-6983-EA44-BFBA-444096B51605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D6A2C7D-B062-1846-A9BC-CD4FBDC4C310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4494F68-0496-1045-A3CE-068A7201DF5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DF5D19C-98C8-384C-AFD8-495D67FD2459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6C903B5-BDEB-8041-9198-92742D499010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231F714-975B-EA44-BB2F-92FFA21A98A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D2D6C70-07E0-C74D-9D3B-DCD9A11C4C02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F3178C-3870-BF42-976B-6EC3D070D56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FF78C0A-6540-5242-A19C-8DED113587A2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589386B-4F6D-164C-BF7C-5545612ED2DC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D88676B-D1BA-6C4A-93BB-4DECA16B493E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ECCAFED-B86F-4A4F-A217-6762A498FD5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8BE6F7F-006D-824B-92D0-2F924AFAF79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3F8D0BB-553B-C44F-ABB6-60C9F418CD8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8FA5ECD-7864-E14F-B1D2-FF432ADB4FC3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D04022-1049-A348-80EE-64FB9651AF8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1E775BD8-ED75-9048-80E9-DA0B36917269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D8A0776-BC21-F94F-A250-E91CDCFB6B9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DD00EB1-3DB3-C148-A8FF-E7AFCFCDA594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A8A7BE9-9F79-9848-BE50-602F2F2E69A8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4B920F3A-D18A-D142-93D3-D6E367E9AC92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27A4C24-979E-634B-98FA-EC78E9E2DCF8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CCD9AE2-F965-A44F-BE97-F2D7A72965C4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93BC1E0-3850-4942-B210-5197850A7569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3666DBB-33A3-B145-894D-82153013E14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443DC58-3E1B-C34F-8E00-4B7B6DF6187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888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Precompiler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Extracts DML commands from application programs and sends them to the </a:t>
            </a:r>
            <a:r>
              <a:rPr lang="en-GB" i="1" dirty="0"/>
              <a:t>DML compiler</a:t>
            </a:r>
            <a:endParaRPr lang="en-US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6AD46A-5BF6-3446-8A5F-A63424EC7C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D6EFEEE7-1B1F-5542-B935-C57035F566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C3B9253-8C1E-7248-982E-F170C25193B2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156FE29E-94A2-6948-B959-1354A1F6C03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5A43A2F5-2256-4C4F-BCF1-AF75CAB08B1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A1E12F9-3562-C241-AA0D-37406E199D9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067B8B8-C8F9-8B44-9F61-C0BA5F0B981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D6A001-290A-8044-B79A-CC87FDA5BCD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646301-DC9B-1540-A013-03EC8A36F228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A59DE6-6E25-8C4A-8286-977E93D151F5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EC82F7A-88DC-5B42-8C56-CBEFFC1D58CF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EC02A2F-0075-A046-B4CA-BFF061782FB1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298E55-D104-3548-9619-503B678C6C5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5B2A54C9-245D-7E44-A382-7F056E8C89A1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05EE7C0-C63A-D844-8817-A730EB2B89F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A891300-A92F-2F45-8328-0DA88591F032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773960E-4C7A-0140-AAC2-682BF09235F6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069E70A-CF98-6243-A42A-FBE676B5AD7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BFB193B-0682-AB41-A5E0-DD86942E324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73FA219-D274-5A4F-8BF3-429A2169575D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430F98D-35E9-C640-B305-58897A27E71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C0E94A-51AD-464A-95B6-1279FF43E5AE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AB74857-E10E-874A-8F7C-0F10EC18B9AD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81C754-9346-D947-92B2-3D63FD9F5F6C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738D33D-3CA2-4249-B61E-93DE5F7041F4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9D00141-9EB2-C348-BFB3-DA995320AFA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B985031-5C2A-3F4E-989E-06962E3424DE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73E0DCE-9B6C-C845-84D9-06ED705A4C52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19C52AA-1076-B442-AE82-0AF7A4D131CD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57F0357-4FF0-1941-94F6-00A313428EED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5246AEB-B63E-494B-8956-C161391AEAD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78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Compiles DML into executable code that can be sent to the </a:t>
            </a:r>
            <a:r>
              <a:rPr lang="en-US" i="1" dirty="0"/>
              <a:t>runtime processor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372E86-5891-F847-A115-1225C6E0D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1C06B30C-F7E1-E64D-B143-ED6C7CE344E0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C91C666-9BEF-1541-8916-4CDEC3F2A244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2C17E001-648F-A244-820E-32747D3969FC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A33060A-DA91-D54D-BC90-A561C25DC9F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FA09CA8-E1DD-EB4E-A054-13667175ED59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57CF546-6D75-1949-86C0-3B288000CDB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E0B5A6B-3955-6847-87C9-8E871D8537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C079388-BF19-CE4C-AA2B-0FDF542DDB91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D8C2C2A-A918-3941-B7E5-5CC07D5F8BE6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7C47062-B7AC-8D4E-A8B5-03224D892C4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F543F21-A52A-FF4D-97E8-636281EED649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325CDB1-E0CA-4145-80C3-0C624D0F8F1F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A05DA996-C0A5-F240-956E-26985E3ED97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0CE966B-40AD-A044-B939-A78A5B34B6C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C3F4AD1-A214-7546-B8BF-ABEA7A150CA3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B954F8C-A407-1A43-A422-A14B1A2073B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08C707-7BFB-2A49-B68C-9D660FCDFE68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5DE60DD-BF7E-9E44-AADF-C12A1534E17E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BC5AEC9-6BBE-A046-B3A1-9AEAEB46C1E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2CF1A2A-500D-584C-A3F5-0AA9BD05EF0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4D5DD518-74B0-A44B-AA05-4DDEE4C51EE4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8A2768D-97AA-C649-AFFB-68E748FE83EF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BF7F226-0907-5745-AA6D-2ACF37AFAF6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94B0454-B3B2-C54A-A199-69F832ADA250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F39892E5-12DE-934B-A7AA-9A85F3710A6F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DBB2A960-D953-7C4F-82CC-C73D7747D1C5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04C4D0F-F900-414C-9C6C-F62DFAED0C7D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061FE062-82C4-ED44-BB11-980F81C3A032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138DA49C-F4F9-424E-B39D-3A833FC0ED0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478E642-B0B5-934A-A830-4533907A6E3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9761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Database Processor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Executes privileged commands</a:t>
            </a:r>
          </a:p>
          <a:p>
            <a:r>
              <a:rPr lang="en-GB" dirty="0"/>
              <a:t>Executes query plans from the </a:t>
            </a:r>
            <a:r>
              <a:rPr lang="en-GB" i="1" dirty="0"/>
              <a:t>query optimiser</a:t>
            </a:r>
          </a:p>
          <a:p>
            <a:r>
              <a:rPr lang="en-GB" dirty="0"/>
              <a:t>Accesses database through </a:t>
            </a:r>
            <a:r>
              <a:rPr lang="en-GB" i="1" dirty="0"/>
              <a:t>stored data manager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9D892C-E8DE-954D-9D04-737D753972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29276481-2B50-414C-923D-1EB92B62289A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7D94442-DF21-7942-8EA0-46C97499C16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CD7F98F-9666-5248-BD93-17339086F98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FC70256C-BC40-334C-8E91-160209AF158D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4B2B87F-D4F5-E74F-8289-EA03AB23F400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6B4D39-33D4-4A44-B7AF-750ED78C215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F401DE3-023B-EE47-A65A-80A6A26185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E468039-DA93-F049-BA27-777B60AAC2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44EBF3B-DFD0-5D43-A096-185039366DF4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E7D8B1-F3B9-BD45-8342-6CC86982BD34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417965-4CA6-1F43-9027-6173C44CA9BB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2B3F36-870A-AB4E-BCFE-0C107D72BDD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B2E40BE8-0AED-C545-AF60-0F7B8D6BBF4E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F534B-12FC-DE4B-B77C-B27A37B26EA2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E5A3CCC-95A1-9940-A563-5306A4248C6C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DF7EC91-E120-4E46-A690-3451C81E9A8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881BFF3-9FDF-8A43-B5FF-FDFB4BDDB87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C12103D-756F-7E4D-98A6-14ED937469F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FCCA844-3D9E-1743-A861-DAFF80C68518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9186B1F-887E-4F49-9274-1B3ACF03083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0F28576-4F0C-8249-B934-72376CF70235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823D6EE-EDC9-3D4E-A84C-AABAE4DB429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7CE70F-3D4B-8F4D-9AD5-40943EFD0C3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E2C680D-DCD2-3042-B339-4BF68F0241B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DFD765A8-44A9-8C41-B1C0-F2588D07C736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7BC42E60-FC20-E341-A6F9-57034804CA9B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FBDCD99-3C61-5F42-9199-70FACB5E71C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7180D8D6-6E62-1240-99BB-155037D2960E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DFA097F-7B91-6243-9206-2BBC40864059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78A5275-6B25-D544-948D-F71716483BE0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850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Stored Data Manager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Controls access to information on disc, using basic operating system services</a:t>
            </a:r>
          </a:p>
          <a:p>
            <a:r>
              <a:rPr lang="en-GB" dirty="0"/>
              <a:t>Manages shared buffer pool (available main memory used for transferring data to and from disc)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E62D64-2516-6A45-8834-8E53DEB680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6162DB34-1177-D94B-96E2-645CFC13CB9F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CB229CF-E58C-CD49-98FB-C294828A6D4F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9A34D22-D389-9E4F-826E-843D53752626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6EA42DD2-DCD4-4F4E-B086-42232700A0A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C1CEC817-47E5-EC48-A4E0-1E84115AD24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870C035-11B4-E845-8E13-8208A8DBF7BB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55B97D8-61E4-8B47-8615-72E9867C7FCD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F62B77-64F0-2648-9A32-D28FA69F2FC7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521A8E-20BB-8A4A-A826-504864252862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16381E2-8414-F44A-A4A1-26CDDDFED8EC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5EFD54-BD6D-624D-B810-49016ECF56A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F674F1C-5C5D-5649-85A9-90367F0C5427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7648318B-20D5-A44B-9E0C-A903911C708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14B9BD6-20D3-8F47-9368-103D3CAFBCC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2F198CF-E859-294A-BC22-D68A96F28E9F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10F6A0A-53FF-4C43-971A-834C18F49C4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915969B-9540-6D43-90B1-7E17BFA14ABC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8D9DC06-BE30-FF46-B933-39A2FD1F8FC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11D1334-4395-4F46-A5EA-CF4D97A0EBA6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F8CF6F-B23D-4641-99D9-5D397D7A617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23AF27-ACE0-124F-9824-51FF7AEBAB21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B5C8EEB-F714-904F-A64D-B66B7DECE066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16952F2-F839-8D4B-AD37-49CC54E01551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12C8B14-8EA7-0B45-B48D-A739C604B515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B806632-5922-934B-A823-60991582B885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AFC830D4-DCFB-FB41-BFEC-ED3927DF4CBD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6752FE8-0F8C-DF48-AD4B-DD6B70EBADA8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E0338BE-795F-0B4C-B346-05B0B582C7F8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91B6DA2-6F34-AD44-BCFE-8A22CB397CD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5F01E96-357C-7F48-9B50-FFF639C71DA1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245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Component Modules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i="1" dirty="0"/>
              <a:t>Loading utility</a:t>
            </a:r>
            <a:r>
              <a:rPr lang="en-GB" dirty="0"/>
              <a:t> loads files into DB</a:t>
            </a:r>
          </a:p>
          <a:p>
            <a:r>
              <a:rPr lang="en-GB" i="1" dirty="0"/>
              <a:t>Backup utility</a:t>
            </a:r>
            <a:r>
              <a:rPr lang="en-GB" dirty="0"/>
              <a:t> dumps DB to secondary storage (tape, typically)</a:t>
            </a:r>
          </a:p>
          <a:p>
            <a:r>
              <a:rPr lang="en-GB" i="1" dirty="0"/>
              <a:t>Recovery utility</a:t>
            </a:r>
            <a:r>
              <a:rPr lang="en-GB" dirty="0"/>
              <a:t> deals with failure using backup information</a:t>
            </a:r>
          </a:p>
          <a:p>
            <a:r>
              <a:rPr lang="en-GB" i="1" dirty="0"/>
              <a:t>File reorganisation utility</a:t>
            </a:r>
            <a:r>
              <a:rPr lang="en-GB" dirty="0"/>
              <a:t> improves performance</a:t>
            </a:r>
          </a:p>
          <a:p>
            <a:r>
              <a:rPr lang="en-GB" i="1" dirty="0"/>
              <a:t>Performance monitoring</a:t>
            </a:r>
            <a:r>
              <a:rPr lang="en-GB" dirty="0"/>
              <a:t> provides statistics for DBA to decide whether to reorganise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6DFCE7-D549-C344-A6A9-F432532BC8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Data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3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165244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Questions: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04897-BC18-9E4E-B798-7EFC8DF1B7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Line Callout 2 (Accent Bar) 13"/>
          <p:cNvSpPr/>
          <p:nvPr/>
        </p:nvSpPr>
        <p:spPr bwMode="auto">
          <a:xfrm>
            <a:off x="9275435" y="3105150"/>
            <a:ext cx="2116379" cy="9842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646"/>
              <a:gd name="adj6" fmla="val -83514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the interface to the DBMS?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670673" y="2475936"/>
            <a:ext cx="2850654" cy="2766285"/>
          </a:xfrm>
          <a:prstGeom prst="rect">
            <a:avLst/>
          </a:prstGeom>
          <a:noFill/>
          <a:ln w="38100" cap="flat" cmpd="sng" algn="ctr">
            <a:solidFill>
              <a:schemeClr val="tx2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ine Callout 2 (Accent Bar) 11"/>
          <p:cNvSpPr/>
          <p:nvPr/>
        </p:nvSpPr>
        <p:spPr bwMode="auto">
          <a:xfrm>
            <a:off x="800186" y="3105150"/>
            <a:ext cx="2116379" cy="984250"/>
          </a:xfrm>
          <a:prstGeom prst="accentCallout2">
            <a:avLst>
              <a:gd name="adj1" fmla="val 19780"/>
              <a:gd name="adj2" fmla="val 107933"/>
              <a:gd name="adj3" fmla="val 20810"/>
              <a:gd name="adj4" fmla="val 151355"/>
              <a:gd name="adj5" fmla="val 84777"/>
              <a:gd name="adj6" fmla="val 20169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inside a DBMS?</a:t>
            </a: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C00289C4-229E-3E49-9E40-59241BD9170B}"/>
              </a:ext>
            </a:extLst>
          </p:cNvPr>
          <p:cNvSpPr/>
          <p:nvPr/>
        </p:nvSpPr>
        <p:spPr bwMode="auto">
          <a:xfrm>
            <a:off x="5015880" y="3009258"/>
            <a:ext cx="2160240" cy="1699640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0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Interfaces: DDL </a:t>
            </a:r>
            <a:r>
              <a:rPr lang="en-GB" dirty="0" err="1"/>
              <a:t>vs</a:t>
            </a:r>
            <a:r>
              <a:rPr lang="en-GB" dirty="0"/>
              <a:t> DML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DDL – Data Definition Language</a:t>
            </a:r>
          </a:p>
          <a:p>
            <a:pPr lvl="1"/>
            <a:r>
              <a:rPr lang="en-GB" dirty="0"/>
              <a:t>Creating tables, indices</a:t>
            </a:r>
          </a:p>
          <a:p>
            <a:pPr lvl="1"/>
            <a:r>
              <a:rPr lang="en-GB" dirty="0"/>
              <a:t>Manipulating database schema</a:t>
            </a:r>
          </a:p>
          <a:p>
            <a:pPr marL="0" indent="0">
              <a:buNone/>
            </a:pPr>
            <a:r>
              <a:rPr lang="en-GB" dirty="0"/>
              <a:t>DML – Data Manipulation Language</a:t>
            </a:r>
          </a:p>
          <a:p>
            <a:pPr lvl="1"/>
            <a:r>
              <a:rPr lang="en-GB" dirty="0"/>
              <a:t>Queries</a:t>
            </a:r>
          </a:p>
          <a:p>
            <a:pPr lvl="1"/>
            <a:r>
              <a:rPr lang="en-GB" dirty="0"/>
              <a:t>Updating table contents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454BD1-1166-1B47-97CF-8BD245E0F6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0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Interfaces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7D3614-8F2E-A044-89E1-1D52FCA23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E6B448B-C8FE-1745-92B4-6C3F29557634}"/>
              </a:ext>
            </a:extLst>
          </p:cNvPr>
          <p:cNvGrpSpPr/>
          <p:nvPr/>
        </p:nvGrpSpPr>
        <p:grpSpPr>
          <a:xfrm>
            <a:off x="7699773" y="2615245"/>
            <a:ext cx="1869423" cy="2260392"/>
            <a:chOff x="7699773" y="2615245"/>
            <a:chExt cx="1869423" cy="2260392"/>
          </a:xfrm>
        </p:grpSpPr>
        <p:sp>
          <p:nvSpPr>
            <p:cNvPr id="34" name="TextBox 33"/>
            <p:cNvSpPr txBox="1"/>
            <p:nvPr/>
          </p:nvSpPr>
          <p:spPr>
            <a:xfrm>
              <a:off x="7699773" y="2615245"/>
              <a:ext cx="18694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application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programmers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D4E67AD-C23E-954E-93D8-4C8724737C2F}"/>
                </a:ext>
              </a:extLst>
            </p:cNvPr>
            <p:cNvSpPr/>
            <p:nvPr/>
          </p:nvSpPr>
          <p:spPr bwMode="auto">
            <a:xfrm>
              <a:off x="8094424" y="437158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E7EAEE-B45F-064C-B923-3190E293D12D}"/>
              </a:ext>
            </a:extLst>
          </p:cNvPr>
          <p:cNvGrpSpPr/>
          <p:nvPr/>
        </p:nvGrpSpPr>
        <p:grpSpPr>
          <a:xfrm>
            <a:off x="6386042" y="2615245"/>
            <a:ext cx="1080120" cy="2262010"/>
            <a:chOff x="6386042" y="2615245"/>
            <a:chExt cx="1080120" cy="2262010"/>
          </a:xfrm>
        </p:grpSpPr>
        <p:sp>
          <p:nvSpPr>
            <p:cNvPr id="35" name="TextBox 34"/>
            <p:cNvSpPr txBox="1"/>
            <p:nvPr/>
          </p:nvSpPr>
          <p:spPr>
            <a:xfrm>
              <a:off x="6445040" y="2615245"/>
              <a:ext cx="9621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casual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users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E1EDBC66-4700-9541-B8DF-6136EA2CE894}"/>
                </a:ext>
              </a:extLst>
            </p:cNvPr>
            <p:cNvSpPr/>
            <p:nvPr/>
          </p:nvSpPr>
          <p:spPr bwMode="auto">
            <a:xfrm>
              <a:off x="6386042" y="4373199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5EB45B-2FE6-3D49-9F77-8D0F08CA8AA3}"/>
              </a:ext>
            </a:extLst>
          </p:cNvPr>
          <p:cNvGrpSpPr/>
          <p:nvPr/>
        </p:nvGrpSpPr>
        <p:grpSpPr>
          <a:xfrm>
            <a:off x="2974566" y="2615245"/>
            <a:ext cx="2788501" cy="2269147"/>
            <a:chOff x="2974566" y="2615245"/>
            <a:chExt cx="2788501" cy="2269147"/>
          </a:xfrm>
        </p:grpSpPr>
        <p:sp>
          <p:nvSpPr>
            <p:cNvPr id="4" name="Left Brace 3"/>
            <p:cNvSpPr/>
            <p:nvPr/>
          </p:nvSpPr>
          <p:spPr bwMode="auto">
            <a:xfrm rot="5400000">
              <a:off x="4175096" y="2345856"/>
              <a:ext cx="387442" cy="2788500"/>
            </a:xfrm>
            <a:prstGeom prst="leftBrace">
              <a:avLst>
                <a:gd name="adj1" fmla="val 44719"/>
                <a:gd name="adj2" fmla="val 49099"/>
              </a:avLst>
            </a:prstGeom>
            <a:noFill/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71589" y="2615245"/>
              <a:ext cx="19944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database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administrators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FA11C82B-F6AA-C04F-A6EA-51FD9001255D}"/>
                </a:ext>
              </a:extLst>
            </p:cNvPr>
            <p:cNvSpPr/>
            <p:nvPr/>
          </p:nvSpPr>
          <p:spPr bwMode="auto">
            <a:xfrm>
              <a:off x="4682947" y="437320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D4116FE9-3307-4B4C-912C-11F4E86E6C9D}"/>
                </a:ext>
              </a:extLst>
            </p:cNvPr>
            <p:cNvSpPr/>
            <p:nvPr/>
          </p:nvSpPr>
          <p:spPr bwMode="auto">
            <a:xfrm>
              <a:off x="2974566" y="4380336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89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23887" y="1784875"/>
            <a:ext cx="10944226" cy="24293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Users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23887" y="4511701"/>
            <a:ext cx="10944225" cy="2157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Execution</a:t>
            </a:r>
          </a:p>
        </p:txBody>
      </p:sp>
      <p:sp>
        <p:nvSpPr>
          <p:cNvPr id="2" name="Can 1"/>
          <p:cNvSpPr/>
          <p:nvPr/>
        </p:nvSpPr>
        <p:spPr bwMode="auto">
          <a:xfrm>
            <a:off x="7259035" y="5410605"/>
            <a:ext cx="2160240" cy="1098884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7264322" y="193660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55940" y="1938227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852845" y="193822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144464" y="1945364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555940" y="570801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555940" y="4879928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259035" y="2660782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555940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55940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59035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41079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2141079" y="4699908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 flipH="1">
            <a:off x="2681139" y="2449420"/>
            <a:ext cx="3385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6096000" y="2442283"/>
            <a:ext cx="0" cy="2160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6096000" y="3162365"/>
            <a:ext cx="0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 flipH="1">
            <a:off x="7799095" y="2440665"/>
            <a:ext cx="5287" cy="2201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cxnSpLocks/>
            <a:stCxn id="10" idx="3"/>
            <a:endCxn id="2" idx="2"/>
          </p:cNvCxnSpPr>
          <p:nvPr/>
        </p:nvCxnSpPr>
        <p:spPr bwMode="auto">
          <a:xfrm>
            <a:off x="6636060" y="5960047"/>
            <a:ext cx="6229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7799095" y="3164838"/>
            <a:ext cx="0" cy="2064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6096000" y="5383984"/>
            <a:ext cx="0" cy="32403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Components</a:t>
            </a:r>
          </a:p>
        </p:txBody>
      </p:sp>
      <p:sp>
        <p:nvSpPr>
          <p:cNvPr id="75" name="Oval 74"/>
          <p:cNvSpPr/>
          <p:nvPr/>
        </p:nvSpPr>
        <p:spPr bwMode="auto">
          <a:xfrm>
            <a:off x="5963022" y="4227117"/>
            <a:ext cx="265956" cy="268151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cxnSpLocks/>
            <a:stCxn id="13" idx="2"/>
            <a:endCxn id="75" idx="0"/>
          </p:cNvCxnSpPr>
          <p:nvPr/>
        </p:nvCxnSpPr>
        <p:spPr bwMode="auto">
          <a:xfrm>
            <a:off x="6096000" y="3875310"/>
            <a:ext cx="0" cy="35180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cxnSpLocks/>
            <a:stCxn id="75" idx="4"/>
            <a:endCxn id="11" idx="0"/>
          </p:cNvCxnSpPr>
          <p:nvPr/>
        </p:nvCxnSpPr>
        <p:spPr bwMode="auto">
          <a:xfrm>
            <a:off x="6096000" y="4495268"/>
            <a:ext cx="0" cy="3846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2681139" y="3162365"/>
            <a:ext cx="0" cy="1537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cxnSpLocks/>
            <a:stCxn id="15" idx="2"/>
            <a:endCxn id="75" idx="6"/>
          </p:cNvCxnSpPr>
          <p:nvPr/>
        </p:nvCxnSpPr>
        <p:spPr bwMode="auto">
          <a:xfrm rot="5400000">
            <a:off x="6771096" y="3333193"/>
            <a:ext cx="485883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cxnSpLocks/>
            <a:stCxn id="8" idx="2"/>
            <a:endCxn id="75" idx="2"/>
          </p:cNvCxnSpPr>
          <p:nvPr/>
        </p:nvCxnSpPr>
        <p:spPr bwMode="auto">
          <a:xfrm rot="16200000" flipH="1">
            <a:off x="4218509" y="2616680"/>
            <a:ext cx="1918908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3221199" y="3623282"/>
            <a:ext cx="2334741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cxnSpLocks/>
            <a:stCxn id="14" idx="1"/>
            <a:endCxn id="17" idx="4"/>
          </p:cNvCxnSpPr>
          <p:nvPr/>
        </p:nvCxnSpPr>
        <p:spPr bwMode="auto">
          <a:xfrm flipH="1">
            <a:off x="3221199" y="2910337"/>
            <a:ext cx="2334741" cy="2221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3221199" y="5131956"/>
            <a:ext cx="233474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F8F60EF9-1FA3-1640-B663-462DA24D22AF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3221199" y="3623282"/>
            <a:ext cx="4037836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795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Catalogue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Contains metadata about stored data and schemas:</a:t>
            </a:r>
          </a:p>
          <a:p>
            <a:pPr lvl="1"/>
            <a:r>
              <a:rPr lang="en-US" dirty="0"/>
              <a:t>names and sizes of files</a:t>
            </a:r>
          </a:p>
          <a:p>
            <a:pPr lvl="1"/>
            <a:r>
              <a:rPr lang="en-US" dirty="0"/>
              <a:t>storage details of files</a:t>
            </a:r>
          </a:p>
          <a:p>
            <a:pPr lvl="1"/>
            <a:r>
              <a:rPr lang="en-US" dirty="0"/>
              <a:t>names and data types of data items</a:t>
            </a:r>
          </a:p>
          <a:p>
            <a:pPr lvl="1"/>
            <a:r>
              <a:rPr lang="en-US" dirty="0"/>
              <a:t>mappings between schemas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statistical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A13D95-0B06-3B49-BE9F-DCC5FF29A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4A924964-F394-E140-AD01-3B6A8D892777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5F5C2F70-9F0A-DB4F-B786-B060626EE3CB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66D72EB3-222B-C544-8764-5054F7B28F4D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4AAFE57E-FDBC-3E46-A555-5DD9D11A87B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AFBF07CA-D42A-A346-A13B-84A9C1E7405B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6B060CC-2969-AF49-9917-05FA196F9E67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4B80C1-4EC3-054C-9EB4-FB6013581D0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B82AE8-902C-2B41-9F4F-A0D790334F7B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ACB8978-3187-904F-BB03-B4F65D076B1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698DD6-BF55-3A4D-BDAC-A86C4281E73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CEBAC45-9B7F-D347-955F-2EE60A3AF96A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6549E98-1CBF-E541-AB32-5C9B443442E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61312046-7ADD-F040-9685-36253E8AAA78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5008962-B196-1740-9D7E-3605B70A0646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4660D13-2D4C-3A4C-9DB4-5908FB92F00D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864CA88-449A-9446-B2AD-EF29431D4AEE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65E8465-E75D-1B4D-8FA0-5785ECE715EA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DEB0113-18EE-FA4A-90AD-97B6B387B28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5E8CA41-F8EA-E844-B992-8889114E7A32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ADC643-9DAF-9647-91DA-EE3B7BDD1502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C0EFB57-0C6B-474C-BA41-B9AFF9F0EDBB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34D71E2-F7F2-1B41-B435-442FFF1F1A35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C159E53-47FB-614E-A650-22461F6C67A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DD7438F-7FF8-3846-AF6D-C7C09E144D1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84532E3E-A025-5540-A2A7-180067B03A5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07CBD91-056B-9C4B-8517-5352BCF518E3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59731A5-2955-774D-B98D-EFDB611102CC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5ABDAABA-5605-1444-9F7A-83659F9D67C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2A657D0-98AB-9046-96E4-B9C1287623F8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C02E238-AA9A-F442-8FC1-BBB794571F7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4117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r>
              <a:rPr lang="en-GB" dirty="0"/>
              <a:t>Processes schema definitions</a:t>
            </a:r>
          </a:p>
          <a:p>
            <a:r>
              <a:rPr lang="en-GB" dirty="0"/>
              <a:t>Stores schema descriptions in the </a:t>
            </a:r>
            <a:r>
              <a:rPr lang="en-GB" i="1" dirty="0"/>
              <a:t>system catalogue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F94512-1D68-4A4D-A982-A10CD5661F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FE3C6DFB-FF3F-8A47-9A1E-8D7709AD25B5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1A83BED-E9A4-6F4A-812A-6FA2C6B955A1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99186F5F-C4D3-7A41-A976-9B2B5EB4615B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AC89C8CD-8970-8342-A83A-ECA2C104896E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09CDA329-292C-DB42-B2EB-88485173C01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FBFB8D-DF07-0D44-9027-70EA60C1E4B6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1EC98B-29DA-9246-8E24-3179191EB6B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AD32232-B2D5-0B48-ACFB-8F486369CB93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FB0E42-6EB0-D141-97A7-BC1D2CE03A7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370F16-99C5-E04F-A51A-EA625777D25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BA4671C-F187-5E47-82F8-ED8B95D19545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D65B123-2230-2B4D-A7F5-1B107353C56C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E0BBEC9-0648-B246-853F-B3C4587BFC3D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B21DA37-3108-CF46-91D3-6E4707318FF0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63D1C03-FDF0-7742-935C-8065C9396E9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6B4B5E7-3372-7A4F-B43D-9914E034CCE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CD43318-6CC8-904C-9D73-00E5AF43B96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B358398-7CBB-7846-B672-FF201713ACBA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5E5E1F9-7DF7-1D4D-835E-ADDAF586376F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BDA932B-64C6-6943-BA16-E0B680D7356E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7B392856-866E-894C-A2FA-970EC9D69256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00BDD6A-CCBD-914D-BCE1-1C95DA0B624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4560A57-73AA-6B44-B52E-66F385481EAB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20A159C-CBC4-ED4E-A815-F8103D2FF20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3C1A53A-CF11-2A46-B6B1-BFC819811A4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5AF5D698-480C-EE44-B166-C8781EA426B9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7B78025-1F66-2A46-9673-27EFC0E595C9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553EFBD-C0C9-B84C-B675-08267E0D7A35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2D0ED1B-3F63-E543-AEF4-4B6F0709F3B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92996B5-6889-9D40-AFAB-016F8E2C71BD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896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Parses and validates queries</a:t>
            </a:r>
          </a:p>
          <a:p>
            <a:r>
              <a:rPr lang="en-GB" dirty="0"/>
              <a:t>Compiles queries to internal form (query plan)</a:t>
            </a:r>
          </a:p>
          <a:p>
            <a:r>
              <a:rPr lang="en-GB" dirty="0"/>
              <a:t>Passes compiled queries to </a:t>
            </a:r>
            <a:r>
              <a:rPr lang="en-GB" i="1" dirty="0"/>
              <a:t>query optimiser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EA482E-1F3B-DA4E-B13A-C986784BC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8864CE14-D094-6D44-B66A-365D2CD16539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A1AA3FB-D654-D048-81AD-FE0B6C39165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70D2D99D-C3C9-6244-B712-11525A664A5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7C71322D-EA72-DD4E-BD61-5212853FBCEF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5FA4AD6-39E1-4948-99EB-1222421677A7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5DE1D85-6488-2C45-9647-4635ACF2A9F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66A4D3B-4B75-0545-AF9E-9E6AB74540C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B962301-5E3B-BC40-8F68-43304107F8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795DD-2B5F-534F-8115-0816BA2EAB29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DB6D6F9-6C70-2241-9CB8-ADA513FB0152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86B07F9-29F6-1341-8992-59FD26B6581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6E6E13-9575-B044-A075-E81A830D27B5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316CE078-E51C-B04C-AAA4-61456F1ADD9C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3E82103-2614-5E4C-91BC-A15334878EB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E81F43B-32E2-AA40-B88D-B0C260700F1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F052D22-7741-F047-AE9C-0BBC530A277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DECD52A-60EE-C745-BA80-B71FF74AED33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A38B8D-86D2-E94C-BE6B-293F2BCBD54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2121988-355A-7840-836A-646A62EC82B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165C17B-887A-F94B-8168-F16DA0788ED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A7802650-7860-454D-83F0-88268807A98D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42458D6-B9DC-314C-97FD-476B4176A9C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E5AE601-1865-5240-ADF4-A4FABBE9F6E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FFDA0AB7-28CF-D944-B20F-5689FCD9124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DC30E53-6A7C-9B41-928F-21592388E9D7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6FD9CD0-D46C-0C4C-9CAA-EEB876003C4C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42F3208-F80C-894D-9ED4-643D3A44837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CB8C97B-2FC9-1548-BB64-73666059D53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87AD0AB-D508-554E-BE79-6FA61060D140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39F2C57-A22F-1D43-A524-F36093A14199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100209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134</TotalTime>
  <Words>554</Words>
  <Application>Microsoft Office PowerPoint</Application>
  <PresentationFormat>Widescreen</PresentationFormat>
  <Paragraphs>292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Calibri</vt:lpstr>
      <vt:lpstr>Lucida Sans</vt:lpstr>
      <vt:lpstr>Lucida Grande</vt:lpstr>
      <vt:lpstr>Arial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DBMS Architecture</vt:lpstr>
      <vt:lpstr>Two Questions:</vt:lpstr>
      <vt:lpstr>Interfaces: DDL vs DML</vt:lpstr>
      <vt:lpstr>DBMS Interfaces</vt:lpstr>
      <vt:lpstr>DBMS Components</vt:lpstr>
      <vt:lpstr>System Catalogue</vt:lpstr>
      <vt:lpstr>DDL Compiler</vt:lpstr>
      <vt:lpstr>Query Compiler</vt:lpstr>
      <vt:lpstr>Query Optimiser</vt:lpstr>
      <vt:lpstr>Precompiler</vt:lpstr>
      <vt:lpstr>DML Compiler</vt:lpstr>
      <vt:lpstr>Runtime Database Processor</vt:lpstr>
      <vt:lpstr>Stored Data Manager</vt:lpstr>
      <vt:lpstr>Other Component Modules</vt:lpstr>
      <vt:lpstr>Next Lecture: Data Storage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9</cp:revision>
  <dcterms:created xsi:type="dcterms:W3CDTF">2019-02-01T10:24:25Z</dcterms:created>
  <dcterms:modified xsi:type="dcterms:W3CDTF">2020-01-31T12:36:30Z</dcterms:modified>
</cp:coreProperties>
</file>