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76" r:id="rId5"/>
    <p:sldId id="277" r:id="rId6"/>
    <p:sldId id="278" r:id="rId7"/>
    <p:sldId id="286" r:id="rId8"/>
    <p:sldId id="293" r:id="rId9"/>
    <p:sldId id="291" r:id="rId10"/>
    <p:sldId id="288" r:id="rId11"/>
    <p:sldId id="280" r:id="rId12"/>
    <p:sldId id="285" r:id="rId13"/>
    <p:sldId id="281" r:id="rId14"/>
    <p:sldId id="289" r:id="rId15"/>
    <p:sldId id="270" r:id="rId16"/>
    <p:sldId id="290" r:id="rId17"/>
    <p:sldId id="268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B73"/>
    <a:srgbClr val="005C87"/>
    <a:srgbClr val="005C89"/>
    <a:srgbClr val="1C47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6071" autoAdjust="0"/>
  </p:normalViewPr>
  <p:slideViewPr>
    <p:cSldViewPr snapToGrid="0">
      <p:cViewPr varScale="1">
        <p:scale>
          <a:sx n="81" d="100"/>
          <a:sy n="81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B78CC-26FC-4815-A657-F2C2215B23C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D78D8-D618-40A6-938F-2CA82C746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78D8-D618-40A6-938F-2CA82C7466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E9E2-9229-E644-B784-A2485B981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1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E9E2-9229-E644-B784-A2485B9816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78D8-D618-40A6-938F-2CA82C7466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92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E9E2-9229-E644-B784-A2485B9816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78D8-D618-40A6-938F-2CA82C74661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1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9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4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5142-9CBD-F54A-BEE5-847F05CC5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5142-9CBD-F54A-BEE5-847F05CC53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5142-9CBD-F54A-BEE5-847F05CC5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194F-BB14-494D-9BD1-14DB71E74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3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1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0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3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2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8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0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3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0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F0D-6459-43D7-9EE9-872E96772EA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2A0D-B002-4B28-99DE-D9A5630C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tif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share.ac.uk/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hyperlink" Target="mailto:K.Terrell@soton.ac.uk" TargetMode="External"/><Relationship Id="rId6" Type="http://schemas.openxmlformats.org/officeDocument/2006/relationships/hyperlink" Target="http://www.edshare.ac.uk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4.png"/><Relationship Id="rId13" Type="http://schemas.openxmlformats.org/officeDocument/2006/relationships/image" Target="../media/image23.png"/><Relationship Id="rId1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gif"/><Relationship Id="rId9" Type="http://schemas.openxmlformats.org/officeDocument/2006/relationships/image" Target="../media/image20.tiff"/><Relationship Id="rId10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4.png"/><Relationship Id="rId13" Type="http://schemas.openxmlformats.org/officeDocument/2006/relationships/image" Target="../media/image23.png"/><Relationship Id="rId1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gif"/><Relationship Id="rId9" Type="http://schemas.openxmlformats.org/officeDocument/2006/relationships/image" Target="../media/image20.tiff"/><Relationship Id="rId10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open_book-e14532435017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284"/>
            <a:ext cx="12192001" cy="5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28" y="3409890"/>
            <a:ext cx="2565102" cy="159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-10946" y="1078616"/>
            <a:ext cx="12202946" cy="1371348"/>
            <a:chOff x="-10946" y="2281773"/>
            <a:chExt cx="12202946" cy="1371348"/>
          </a:xfrm>
        </p:grpSpPr>
        <p:sp>
          <p:nvSpPr>
            <p:cNvPr id="6" name="Rectangle 68"/>
            <p:cNvSpPr>
              <a:spLocks noChangeArrowheads="1"/>
            </p:cNvSpPr>
            <p:nvPr/>
          </p:nvSpPr>
          <p:spPr bwMode="auto">
            <a:xfrm>
              <a:off x="-10946" y="2281773"/>
              <a:ext cx="12202946" cy="1371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10583" y="2403078"/>
              <a:ext cx="3600796" cy="10538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37" y="115660"/>
            <a:ext cx="1735310" cy="3836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5794" y="108969"/>
            <a:ext cx="21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dshare.ac.uk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7220" y="102721"/>
            <a:ext cx="21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EdShare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17" y="3350298"/>
            <a:ext cx="2058807" cy="17339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3461365"/>
            <a:ext cx="2532300" cy="149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3360306"/>
            <a:ext cx="2127888" cy="172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65649" y="5470665"/>
            <a:ext cx="1082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Share</a:t>
            </a:r>
            <a:r>
              <a:rPr lang="en-GB" sz="1400" dirty="0">
                <a:solidFill>
                  <a:schemeClr val="bg1"/>
                </a:solidFill>
              </a:rPr>
              <a:t> Documents, Video, Podcasts, Presentations, Images, Interactive Packages, Collections, </a:t>
            </a:r>
            <a:r>
              <a:rPr lang="en-GB" sz="1400" b="1" dirty="0">
                <a:solidFill>
                  <a:schemeClr val="bg1"/>
                </a:solidFill>
              </a:rPr>
              <a:t>anything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User Community Profiles, Inline previews, Playlists, Course listings, Embeddable content, Shareable editing rights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308" y="6394534"/>
            <a:ext cx="763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Kelly Terrell, Open Education &amp; Services Lead, EPrints Services      @</a:t>
            </a:r>
            <a:r>
              <a:rPr lang="en-GB" dirty="0" err="1" smtClean="0"/>
              <a:t>KellyATerrell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65649" y="2500205"/>
            <a:ext cx="1082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chemeClr val="bg1"/>
                </a:solidFill>
              </a:rPr>
              <a:t>Creating digital spaces for open education</a:t>
            </a:r>
          </a:p>
        </p:txBody>
      </p:sp>
    </p:spTree>
    <p:extLst>
      <p:ext uri="{BB962C8B-B14F-4D97-AF65-F5344CB8AC3E}">
        <p14:creationId xmlns:p14="http://schemas.microsoft.com/office/powerpoint/2010/main" val="35447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440" cy="1325563"/>
          </a:xfrm>
        </p:spPr>
        <p:txBody>
          <a:bodyPr>
            <a:normAutofit/>
          </a:bodyPr>
          <a:lstStyle/>
          <a:p>
            <a:r>
              <a:rPr lang="en-GB" sz="3400" dirty="0" smtClean="0"/>
              <a:t>Focus areas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73040" cy="4576372"/>
          </a:xfrm>
        </p:spPr>
        <p:txBody>
          <a:bodyPr>
            <a:normAutofit/>
          </a:bodyPr>
          <a:lstStyle/>
          <a:p>
            <a:r>
              <a:rPr lang="en-GB" dirty="0" smtClean="0"/>
              <a:t>UI Improvements</a:t>
            </a:r>
          </a:p>
          <a:p>
            <a:r>
              <a:rPr lang="en-GB" dirty="0" smtClean="0"/>
              <a:t>Rendering Modules, Lesson plans or Playlists</a:t>
            </a:r>
          </a:p>
          <a:p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22968" y="640199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Pixabay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0"/>
            <a:ext cx="5925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modules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74" y="1690688"/>
            <a:ext cx="8604251" cy="415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06486" y="6076938"/>
            <a:ext cx="643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feature could be used for open courses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7199"/>
            <a:ext cx="6850742" cy="572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7446" y="4612149"/>
            <a:ext cx="2727702" cy="87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Resources to display </a:t>
            </a:r>
            <a:r>
              <a:rPr lang="en-US" sz="1600" dirty="0"/>
              <a:t>– either internal to the </a:t>
            </a:r>
            <a:r>
              <a:rPr lang="en-US" sz="1600" dirty="0" err="1"/>
              <a:t>EdShare</a:t>
            </a:r>
            <a:r>
              <a:rPr lang="en-US" sz="1600" dirty="0"/>
              <a:t> instance or external links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19254" y="3552404"/>
            <a:ext cx="2727702" cy="706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Private to you only, or share it publicly for others to view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67887" y="1784122"/>
            <a:ext cx="3078350" cy="10076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Rich text description with complete flexibility </a:t>
            </a:r>
            <a:r>
              <a:rPr lang="en-US" sz="1600" smtClean="0"/>
              <a:t>to format and style </a:t>
            </a:r>
            <a:r>
              <a:rPr lang="en-US" sz="1600" dirty="0" smtClean="0"/>
              <a:t>as you wish, embed media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7485681" y="5042160"/>
            <a:ext cx="12017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08143" y="3892702"/>
            <a:ext cx="4311111" cy="12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66122" y="2296377"/>
            <a:ext cx="12017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950198" y="6022485"/>
            <a:ext cx="4202870" cy="83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Lists</a:t>
            </a:r>
            <a:r>
              <a:rPr lang="en-GB" sz="2800" dirty="0" smtClean="0"/>
              <a:t>, which can enable &gt;&gt;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36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Lesson plans         or              Playlists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3" y="1540076"/>
            <a:ext cx="5500729" cy="463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0076"/>
            <a:ext cx="4657725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440" cy="1325563"/>
          </a:xfrm>
        </p:spPr>
        <p:txBody>
          <a:bodyPr>
            <a:normAutofit/>
          </a:bodyPr>
          <a:lstStyle/>
          <a:p>
            <a:r>
              <a:rPr lang="en-GB" sz="3400" dirty="0" smtClean="0"/>
              <a:t>Focus areas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73040" cy="4576372"/>
          </a:xfrm>
        </p:spPr>
        <p:txBody>
          <a:bodyPr>
            <a:normAutofit/>
          </a:bodyPr>
          <a:lstStyle/>
          <a:p>
            <a:r>
              <a:rPr lang="en-GB" dirty="0" smtClean="0"/>
              <a:t>UI Improvements</a:t>
            </a:r>
          </a:p>
          <a:p>
            <a:r>
              <a:rPr lang="en-GB" dirty="0" smtClean="0"/>
              <a:t>Rendering Modules, Lesson plans or Playlists</a:t>
            </a:r>
          </a:p>
          <a:p>
            <a:r>
              <a:rPr lang="en-GB" dirty="0" smtClean="0"/>
              <a:t>Accessible content (transforming uploaded content)</a:t>
            </a:r>
          </a:p>
          <a:p>
            <a:r>
              <a:rPr lang="en-GB" dirty="0" smtClean="0"/>
              <a:t>Video discussions tagging</a:t>
            </a:r>
          </a:p>
          <a:p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22968" y="640199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Pixabay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0"/>
            <a:ext cx="5925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tagging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761" y="5662187"/>
            <a:ext cx="4074994" cy="8165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Potential analysis of learning metrics</a:t>
            </a:r>
            <a:endParaRPr lang="en-GB" sz="26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675" b="14486"/>
          <a:stretch/>
        </p:blipFill>
        <p:spPr>
          <a:xfrm>
            <a:off x="1298111" y="1376788"/>
            <a:ext cx="9220200" cy="397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42922" y="5703947"/>
            <a:ext cx="4083657" cy="73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Supporting flipped classroom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4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440" cy="1325563"/>
          </a:xfrm>
        </p:spPr>
        <p:txBody>
          <a:bodyPr>
            <a:normAutofit/>
          </a:bodyPr>
          <a:lstStyle/>
          <a:p>
            <a:r>
              <a:rPr lang="en-GB" sz="3400" dirty="0" smtClean="0"/>
              <a:t>Focus areas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73040" cy="4576372"/>
          </a:xfrm>
        </p:spPr>
        <p:txBody>
          <a:bodyPr>
            <a:normAutofit/>
          </a:bodyPr>
          <a:lstStyle/>
          <a:p>
            <a:r>
              <a:rPr lang="en-GB" dirty="0" smtClean="0"/>
              <a:t>UI Improvements</a:t>
            </a:r>
          </a:p>
          <a:p>
            <a:r>
              <a:rPr lang="en-GB" dirty="0" smtClean="0"/>
              <a:t>Rendering Modules, Lesson plans or Playlists</a:t>
            </a:r>
          </a:p>
          <a:p>
            <a:r>
              <a:rPr lang="en-GB" dirty="0" smtClean="0"/>
              <a:t>Accessible content (transforming uploaded content)</a:t>
            </a:r>
          </a:p>
          <a:p>
            <a:r>
              <a:rPr lang="en-GB" dirty="0" smtClean="0"/>
              <a:t>Video discussions tagging</a:t>
            </a:r>
          </a:p>
          <a:p>
            <a:r>
              <a:rPr lang="en-GB" dirty="0" smtClean="0"/>
              <a:t>Community services</a:t>
            </a:r>
          </a:p>
          <a:p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22968" y="640199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Pixabay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0"/>
            <a:ext cx="5925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EdShare</a:t>
            </a:r>
            <a:r>
              <a:rPr lang="en-GB" b="1" dirty="0" err="1">
                <a:solidFill>
                  <a:schemeClr val="accent2"/>
                </a:solidFill>
              </a:rPr>
              <a:t>HUB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9390"/>
          </a:xfrm>
        </p:spPr>
        <p:txBody>
          <a:bodyPr>
            <a:normAutofit/>
          </a:bodyPr>
          <a:lstStyle/>
          <a:p>
            <a:r>
              <a:rPr lang="en-GB" dirty="0" smtClean="0"/>
              <a:t>Current focus is on aggregation of open content</a:t>
            </a:r>
          </a:p>
          <a:p>
            <a:r>
              <a:rPr lang="en-GB" dirty="0" smtClean="0"/>
              <a:t>Harvesting metadata from </a:t>
            </a:r>
            <a:r>
              <a:rPr lang="en-GB" dirty="0" err="1" smtClean="0"/>
              <a:t>EdShare</a:t>
            </a:r>
            <a:r>
              <a:rPr lang="en-GB" dirty="0" smtClean="0"/>
              <a:t> community</a:t>
            </a:r>
          </a:p>
          <a:p>
            <a:r>
              <a:rPr lang="en-GB" dirty="0" smtClean="0"/>
              <a:t>Single point to search and retrieve over 8000 open resources*  </a:t>
            </a:r>
          </a:p>
          <a:p>
            <a:r>
              <a:rPr lang="en-GB" dirty="0" smtClean="0"/>
              <a:t>Requires the latest version of </a:t>
            </a:r>
            <a:r>
              <a:rPr lang="en-GB" dirty="0" err="1" smtClean="0"/>
              <a:t>EdShare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Beta site launched last year via </a:t>
            </a:r>
            <a:r>
              <a:rPr lang="en-GB" dirty="0" smtClean="0">
                <a:hlinkClick r:id="rId3"/>
              </a:rPr>
              <a:t>edshare.ac.uk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dirty="0" smtClean="0"/>
              <a:t>What’s next: </a:t>
            </a:r>
            <a:r>
              <a:rPr lang="en-GB" sz="2000" dirty="0" smtClean="0"/>
              <a:t>linking in more </a:t>
            </a:r>
            <a:r>
              <a:rPr lang="en-GB" sz="2000" dirty="0" err="1" smtClean="0"/>
              <a:t>EdShare</a:t>
            </a:r>
            <a:r>
              <a:rPr lang="en-GB" sz="2000" dirty="0" smtClean="0"/>
              <a:t> instances, exploring deposit options for individuals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8555" y="6400800"/>
            <a:ext cx="5213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Open resources on </a:t>
            </a:r>
            <a:r>
              <a:rPr lang="en-GB" sz="1400" dirty="0" err="1" smtClean="0"/>
              <a:t>EdShare</a:t>
            </a:r>
            <a:r>
              <a:rPr lang="en-GB" sz="1400" dirty="0" smtClean="0"/>
              <a:t> instances running v 3.3+ in May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23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open_book-e1453243501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284"/>
            <a:ext cx="12192001" cy="5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-10946" y="1078616"/>
            <a:ext cx="12202946" cy="4644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583" y="1199921"/>
            <a:ext cx="3600796" cy="1053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75" y="6396494"/>
            <a:ext cx="1735310" cy="383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7638" y="2375117"/>
            <a:ext cx="58158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/>
              <a:t>Thank you!  Any Questions?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Kelly Terrell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hlinkClick r:id="rId5"/>
              </a:rPr>
              <a:t>K.Terrell@soton.ac.uk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@</a:t>
            </a:r>
            <a:r>
              <a:rPr lang="en-GB" dirty="0" err="1" smtClean="0"/>
              <a:t>KellyATerrell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78099" y="3990367"/>
            <a:ext cx="30161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@</a:t>
            </a:r>
            <a:r>
              <a:rPr lang="en-GB" dirty="0" err="1" smtClean="0"/>
              <a:t>EdShare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hlinkClick r:id="rId6"/>
              </a:rPr>
              <a:t>www.edshare.ac.uk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24500" y="1392705"/>
            <a:ext cx="6172200" cy="44762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Digital content platform designed for sharing teaching and learning materials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Built on </a:t>
            </a:r>
            <a:r>
              <a:rPr lang="en-US" sz="2200" dirty="0" err="1" smtClean="0"/>
              <a:t>EPrints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Created as part of the University of Southampton </a:t>
            </a:r>
            <a:r>
              <a:rPr lang="en-US" sz="2200" dirty="0" err="1" smtClean="0"/>
              <a:t>EdSpace</a:t>
            </a:r>
            <a:r>
              <a:rPr lang="en-US" sz="2200" dirty="0" smtClean="0"/>
              <a:t> project (part of </a:t>
            </a:r>
            <a:r>
              <a:rPr lang="en-US" sz="2200" dirty="0" err="1" smtClean="0"/>
              <a:t>Jisc</a:t>
            </a:r>
            <a:r>
              <a:rPr lang="en-US" sz="2200" dirty="0" smtClean="0"/>
              <a:t> Institutional Exemplars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endParaRPr lang="en-US" sz="2200" dirty="0" smtClean="0"/>
          </a:p>
          <a:p>
            <a:pPr lvl="1" algn="l"/>
            <a:r>
              <a:rPr lang="en-US" sz="2200" dirty="0"/>
              <a:t>“</a:t>
            </a:r>
            <a:r>
              <a:rPr lang="en-US" sz="2200" i="1" dirty="0" err="1"/>
              <a:t>EdSpace</a:t>
            </a:r>
            <a:r>
              <a:rPr lang="en-US" sz="2200" i="1" dirty="0"/>
              <a:t> was founded on the institutional need for a single, shared, safe, persistent, storage location for all manner of educational resources</a:t>
            </a:r>
            <a:r>
              <a:rPr lang="en-US" sz="2200" dirty="0" smtClean="0"/>
              <a:t>”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Built for sharing across university but acknowledgement </a:t>
            </a:r>
            <a:r>
              <a:rPr lang="en-US" sz="2200" dirty="0"/>
              <a:t>of increasing activity around </a:t>
            </a:r>
            <a:r>
              <a:rPr lang="en-US" sz="2200" dirty="0" smtClean="0"/>
              <a:t>open educational resources (OERs)</a:t>
            </a:r>
            <a:endParaRPr lang="en-US" sz="2200" dirty="0"/>
          </a:p>
          <a:p>
            <a:pPr algn="l"/>
            <a:endParaRPr lang="en-US" sz="22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09160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History</a:t>
            </a:r>
          </a:p>
          <a:p>
            <a:r>
              <a:rPr lang="en-US" sz="1800" b="1" dirty="0" smtClean="0"/>
              <a:t>2007 – 2009 : </a:t>
            </a:r>
            <a:r>
              <a:rPr lang="en-US" sz="1800" b="1" dirty="0" err="1" smtClean="0"/>
              <a:t>EdSpace</a:t>
            </a:r>
            <a:r>
              <a:rPr lang="en-US" sz="1800" b="1" dirty="0" smtClean="0"/>
              <a:t> Project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“</a:t>
            </a:r>
            <a:r>
              <a:rPr lang="en-GB" sz="1800" dirty="0"/>
              <a:t>This project created an institutional share for educational resources, called </a:t>
            </a:r>
            <a:r>
              <a:rPr lang="en-GB" sz="1800" dirty="0" err="1"/>
              <a:t>EdShare</a:t>
            </a:r>
            <a:r>
              <a:rPr lang="en-GB" sz="1800" dirty="0"/>
              <a:t>. This share was inspired in functionality and ease of use by web 2.0 sites such as YouTube and </a:t>
            </a:r>
            <a:r>
              <a:rPr lang="en-GB" sz="1800" dirty="0" err="1"/>
              <a:t>Slideshare</a:t>
            </a:r>
            <a:r>
              <a:rPr lang="en-GB" sz="1800" dirty="0"/>
              <a:t>.</a:t>
            </a:r>
            <a:r>
              <a:rPr lang="en-US" sz="1800" b="1" dirty="0" smtClean="0"/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32" y="505671"/>
            <a:ext cx="3600796" cy="10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7-17 at 22.34.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796" y="793709"/>
            <a:ext cx="4738541" cy="101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2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influences</a:t>
            </a:r>
            <a:endParaRPr lang="en-GB" dirty="0"/>
          </a:p>
        </p:txBody>
      </p:sp>
      <p:pic>
        <p:nvPicPr>
          <p:cNvPr id="10" name="Picture 9" descr="Screen shot 2009-11-02 at 23.47.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98" y="891901"/>
            <a:ext cx="4048693" cy="79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shot 2009-11-02 at 23.50.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696" y="2648102"/>
            <a:ext cx="4046602" cy="78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 rot="18591957">
            <a:off x="4259803" y="1655878"/>
            <a:ext cx="1282977" cy="543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 rot="13801603">
            <a:off x="6530102" y="1649861"/>
            <a:ext cx="1283496" cy="543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4475" y="2451813"/>
            <a:ext cx="5508551" cy="36023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Within the Institution</a:t>
            </a:r>
          </a:p>
          <a:p>
            <a:pPr algn="l"/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2009 – 2011 Follow-on projects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2011 Supported institutional service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2011 iTunes U Southampton launched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2012/13 Feed from </a:t>
            </a:r>
            <a:r>
              <a:rPr lang="en-US" sz="2200" dirty="0" err="1" smtClean="0"/>
              <a:t>EdShare</a:t>
            </a:r>
            <a:r>
              <a:rPr lang="en-US" sz="2200" dirty="0" smtClean="0"/>
              <a:t> to ECS module pages for students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2014 </a:t>
            </a:r>
            <a:r>
              <a:rPr lang="en-US" sz="2200" dirty="0" err="1" smtClean="0"/>
              <a:t>MedShare</a:t>
            </a:r>
            <a:r>
              <a:rPr lang="en-US" sz="2200" dirty="0" smtClean="0"/>
              <a:t> launched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1200" y="142240"/>
            <a:ext cx="5384800" cy="14020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J:\Templates\Logos\main_logo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9" y="413370"/>
            <a:ext cx="2244567" cy="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dshareV1 6-dull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45" y="699121"/>
            <a:ext cx="1992841" cy="6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6884" y="437555"/>
            <a:ext cx="425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Launched in 2008</a:t>
            </a:r>
            <a:br>
              <a:rPr lang="en-GB" sz="2000" dirty="0" smtClean="0"/>
            </a:br>
            <a:r>
              <a:rPr lang="en-GB" sz="2000" dirty="0" smtClean="0"/>
              <a:t>edshare.soton.ac.uk </a:t>
            </a:r>
            <a:endParaRPr lang="en-GB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7680" y="2451813"/>
            <a:ext cx="5269406" cy="38280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Externally</a:t>
            </a:r>
          </a:p>
          <a:p>
            <a:pPr algn="l"/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2009 </a:t>
            </a:r>
            <a:r>
              <a:rPr lang="en-US" sz="2200" dirty="0" err="1" smtClean="0"/>
              <a:t>EdShare</a:t>
            </a:r>
            <a:r>
              <a:rPr lang="en-US" sz="2200" dirty="0" smtClean="0"/>
              <a:t> adopted by EPrints Services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2009-2012 A number of instances as part of </a:t>
            </a:r>
            <a:r>
              <a:rPr lang="en-US" sz="2200" dirty="0" err="1" smtClean="0"/>
              <a:t>Jisc</a:t>
            </a:r>
            <a:r>
              <a:rPr lang="en-US" sz="2200" dirty="0" smtClean="0"/>
              <a:t> UKOER </a:t>
            </a:r>
            <a:r>
              <a:rPr lang="en-US" sz="2200" dirty="0" err="1" smtClean="0"/>
              <a:t>programme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2011 onwards – larger scale institutional instances on board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Major service upgrades by EPrints Services – continuing growth of the community of </a:t>
            </a:r>
            <a:r>
              <a:rPr lang="en-US" sz="2200" dirty="0" err="1" smtClean="0"/>
              <a:t>EdShares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Establishment of new services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  <a:endParaRPr lang="en-US" dirty="0"/>
          </a:p>
        </p:txBody>
      </p:sp>
      <p:pic>
        <p:nvPicPr>
          <p:cNvPr id="20" name="Picture 6" descr="http://humbox.ac.uk/images/Hum_box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768" y="1692064"/>
            <a:ext cx="2101174" cy="1062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965597" y="1348543"/>
            <a:ext cx="3041166" cy="1555275"/>
            <a:chOff x="1440467" y="392008"/>
            <a:chExt cx="2446493" cy="1251154"/>
          </a:xfrm>
        </p:grpSpPr>
        <p:pic>
          <p:nvPicPr>
            <p:cNvPr id="25" name="Picture 25" descr="Image result for glasgow caledonian universit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858" y="392008"/>
              <a:ext cx="1397716" cy="7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440467" y="1181497"/>
              <a:ext cx="2446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0058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edShare@GCU</a:t>
              </a:r>
              <a:endParaRPr lang="en-GB" sz="2400" dirty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4" descr="Image result for edspac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189" y="4683529"/>
            <a:ext cx="2310046" cy="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977878" y="4699859"/>
            <a:ext cx="2354166" cy="861540"/>
            <a:chOff x="4873053" y="2592701"/>
            <a:chExt cx="2354166" cy="861540"/>
          </a:xfrm>
        </p:grpSpPr>
        <p:sp>
          <p:nvSpPr>
            <p:cNvPr id="33" name="TextBox 32"/>
            <p:cNvSpPr txBox="1"/>
            <p:nvPr/>
          </p:nvSpPr>
          <p:spPr>
            <a:xfrm>
              <a:off x="5068052" y="2931021"/>
              <a:ext cx="2159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rgbClr val="005882"/>
                  </a:solidFill>
                  <a:latin typeface="Georgia" panose="02040502050405020303" pitchFamily="18" charset="0"/>
                </a:rPr>
                <a:t>EdShare</a:t>
              </a:r>
              <a:endParaRPr lang="en-GB" sz="2800" dirty="0">
                <a:solidFill>
                  <a:srgbClr val="00588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34" name="Picture 16" descr="Image result for university of southampton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053" y="2592701"/>
              <a:ext cx="1913856" cy="422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Left-Right Arrow 34"/>
          <p:cNvSpPr/>
          <p:nvPr/>
        </p:nvSpPr>
        <p:spPr>
          <a:xfrm rot="10800000">
            <a:off x="3378816" y="5050716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0" descr="http://loro.open.ac.uk/images/lor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483" y="4752502"/>
            <a:ext cx="15811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languagebox.ac.uk/images/faro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795" y="3180969"/>
            <a:ext cx="1638550" cy="8289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623650" y="2863141"/>
            <a:ext cx="1924070" cy="1146742"/>
            <a:chOff x="9917093" y="1111264"/>
            <a:chExt cx="1924070" cy="11467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7093" y="1111264"/>
              <a:ext cx="1924070" cy="848503"/>
            </a:xfrm>
            <a:prstGeom prst="rect">
              <a:avLst/>
            </a:prstGeom>
          </p:spPr>
        </p:pic>
        <p:pic>
          <p:nvPicPr>
            <p:cNvPr id="41" name="Picture 12" descr="http://www.eshare.edgehill.ac.uk/images/eshare_logo2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7944" y="1924630"/>
              <a:ext cx="1143000" cy="33337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Left-Right Arrow 42"/>
          <p:cNvSpPr/>
          <p:nvPr/>
        </p:nvSpPr>
        <p:spPr>
          <a:xfrm rot="10800000">
            <a:off x="7850549" y="5075808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-Right Arrow 43"/>
          <p:cNvSpPr/>
          <p:nvPr/>
        </p:nvSpPr>
        <p:spPr>
          <a:xfrm rot="12293509">
            <a:off x="3789174" y="3980431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 rot="15352501">
            <a:off x="5005514" y="3546642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9142415">
            <a:off x="7442404" y="4047924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7176172">
            <a:off x="6333006" y="3597710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 rot="5400000">
            <a:off x="5773269" y="4090076"/>
            <a:ext cx="471292" cy="31677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87515" y="5764016"/>
            <a:ext cx="324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Built upon the Open Source </a:t>
            </a:r>
            <a:br>
              <a:rPr lang="en-US" sz="1600" dirty="0" smtClean="0"/>
            </a:br>
            <a:r>
              <a:rPr lang="en-US" sz="1600" dirty="0" smtClean="0"/>
              <a:t>OAI compliant software </a:t>
            </a:r>
            <a:r>
              <a:rPr lang="en-US" sz="1600" dirty="0" err="1" smtClean="0"/>
              <a:t>EPrints</a:t>
            </a: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1127870" y="5944323"/>
            <a:ext cx="2659311" cy="549637"/>
          </a:xfrm>
          <a:prstGeom prst="roundRect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New developments come from multiple directions</a:t>
            </a:r>
            <a:endParaRPr lang="en-US" sz="1600" i="1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378815" y="5369204"/>
            <a:ext cx="385789" cy="530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767" y="6391644"/>
            <a:ext cx="1072294" cy="3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285402" y="6029091"/>
            <a:ext cx="2291158" cy="549637"/>
          </a:xfrm>
          <a:prstGeom prst="roundRect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Core improvements from other work areas</a:t>
            </a:r>
            <a:endParaRPr lang="en-US" sz="1600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592787" y="6282643"/>
            <a:ext cx="637861" cy="10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365771" y="1977870"/>
            <a:ext cx="1576862" cy="597830"/>
            <a:chOff x="8947324" y="1442184"/>
            <a:chExt cx="1576862" cy="59783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324" y="1442184"/>
              <a:ext cx="1557595" cy="3443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153933" y="1639904"/>
              <a:ext cx="137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srgbClr val="1B4B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MedShare</a:t>
              </a:r>
              <a:endParaRPr lang="en-GB" dirty="0">
                <a:solidFill>
                  <a:srgbClr val="1B4B7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7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39" y="1711293"/>
            <a:ext cx="1638604" cy="6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4080" y="885502"/>
            <a:ext cx="198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/>
                </a:solidFill>
              </a:rPr>
              <a:t>OpenEd@UCL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518334" y="1475875"/>
          <a:ext cx="7487123" cy="486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EdShare</a:t>
                      </a:r>
                      <a:r>
                        <a:rPr lang="en-US" dirty="0" smtClean="0"/>
                        <a:t> core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60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>
                        <a:solidFill>
                          <a:schemeClr val="accent3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baseline="0" dirty="0" smtClean="0"/>
                        <a:t>Web 2.0 ethos</a:t>
                      </a:r>
                    </a:p>
                    <a:p>
                      <a:r>
                        <a:rPr lang="en-US" baseline="0" dirty="0" smtClean="0"/>
                        <a:t>Inline previews</a:t>
                      </a:r>
                    </a:p>
                    <a:p>
                      <a:r>
                        <a:rPr lang="en-US" baseline="0" dirty="0" smtClean="0"/>
                        <a:t>Community networking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Immediate deposit</a:t>
                      </a:r>
                    </a:p>
                    <a:p>
                      <a:r>
                        <a:rPr lang="en-US" dirty="0" smtClean="0"/>
                        <a:t>Collections</a:t>
                      </a:r>
                    </a:p>
                    <a:p>
                      <a:r>
                        <a:rPr lang="en-US" dirty="0" smtClean="0"/>
                        <a:t>Tagging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Varied viewing permissions</a:t>
                      </a:r>
                    </a:p>
                    <a:p>
                      <a:r>
                        <a:rPr lang="en-US" baseline="0" dirty="0" smtClean="0"/>
                        <a:t>Shareable editing permission</a:t>
                      </a:r>
                    </a:p>
                    <a:p>
                      <a:r>
                        <a:rPr lang="en-US" baseline="0" dirty="0" smtClean="0"/>
                        <a:t>CC </a:t>
                      </a:r>
                      <a:r>
                        <a:rPr lang="en-US" baseline="0" dirty="0" err="1" smtClean="0"/>
                        <a:t>licences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Bookmarks</a:t>
                      </a:r>
                    </a:p>
                    <a:p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OAI – open metadata</a:t>
                      </a:r>
                    </a:p>
                    <a:p>
                      <a:r>
                        <a:rPr lang="en-US" dirty="0" smtClean="0"/>
                        <a:t>Version control</a:t>
                      </a:r>
                    </a:p>
                    <a:p>
                      <a:r>
                        <a:rPr lang="en-US" dirty="0" smtClean="0"/>
                        <a:t>Permanent URIs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registrations</a:t>
                      </a:r>
                    </a:p>
                    <a:p>
                      <a:r>
                        <a:rPr lang="en-US" dirty="0" smtClean="0"/>
                        <a:t>Comments</a:t>
                      </a:r>
                    </a:p>
                    <a:p>
                      <a:r>
                        <a:rPr lang="en-US" dirty="0" smtClean="0"/>
                        <a:t>Group spaces – projects, research groups</a:t>
                      </a:r>
                    </a:p>
                    <a:p>
                      <a:r>
                        <a:rPr lang="en-US" dirty="0" smtClean="0"/>
                        <a:t>Showcasing</a:t>
                      </a:r>
                    </a:p>
                    <a:p>
                      <a:r>
                        <a:rPr lang="en-US" dirty="0" smtClean="0"/>
                        <a:t>Remixing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55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HTML5 rendered</a:t>
                      </a:r>
                      <a:r>
                        <a:rPr lang="en-US" baseline="0" dirty="0" smtClean="0"/>
                        <a:t> video/audio</a:t>
                      </a:r>
                    </a:p>
                    <a:p>
                      <a:r>
                        <a:rPr lang="en-US" baseline="0" dirty="0" smtClean="0"/>
                        <a:t>HTML5 Embeddable player</a:t>
                      </a:r>
                    </a:p>
                    <a:p>
                      <a:r>
                        <a:rPr lang="en-US" baseline="0" dirty="0" smtClean="0"/>
                        <a:t>Multiple derivatives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EdShare</a:t>
            </a:r>
            <a:r>
              <a:rPr lang="en-US" dirty="0" smtClean="0"/>
              <a:t> features and flexibility</a:t>
            </a:r>
            <a:endParaRPr lang="en-US" dirty="0"/>
          </a:p>
        </p:txBody>
      </p:sp>
      <p:pic>
        <p:nvPicPr>
          <p:cNvPr id="10" name="Picture 6" descr="http://humbox.ac.uk/images/Hum_box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92" y="2501047"/>
            <a:ext cx="1619250" cy="8191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04034" y="4374195"/>
            <a:ext cx="2446493" cy="1100380"/>
            <a:chOff x="1145944" y="392008"/>
            <a:chExt cx="2446493" cy="1100380"/>
          </a:xfrm>
        </p:grpSpPr>
        <p:pic>
          <p:nvPicPr>
            <p:cNvPr id="5" name="Picture 25" descr="Image result for glasgow caledonian universit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858" y="392008"/>
              <a:ext cx="1397716" cy="7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5944" y="1123056"/>
              <a:ext cx="2446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0058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edShare@GCU</a:t>
              </a:r>
              <a:endParaRPr lang="en-GB" dirty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Line Callout 1 (Accent Bar) 2"/>
          <p:cNvSpPr/>
          <p:nvPr/>
        </p:nvSpPr>
        <p:spPr>
          <a:xfrm>
            <a:off x="318662" y="2188208"/>
            <a:ext cx="2222934" cy="1352550"/>
          </a:xfrm>
          <a:prstGeom prst="accentCallout1">
            <a:avLst>
              <a:gd name="adj1" fmla="val 55370"/>
              <a:gd name="adj2" fmla="val 104788"/>
              <a:gd name="adj3" fmla="val 58978"/>
              <a:gd name="adj4" fmla="val 150201"/>
            </a:avLst>
          </a:prstGeom>
          <a:ln>
            <a:tailEnd type="triangl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Humanities community</a:t>
            </a:r>
          </a:p>
          <a:p>
            <a:pPr algn="ctr"/>
            <a:r>
              <a:rPr lang="en-US" sz="1400" dirty="0" smtClean="0"/>
              <a:t>No single institution brand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427390" y="4102975"/>
            <a:ext cx="2222934" cy="1352550"/>
          </a:xfrm>
          <a:prstGeom prst="accentCallout1">
            <a:avLst>
              <a:gd name="adj1" fmla="val 55370"/>
              <a:gd name="adj2" fmla="val 104788"/>
              <a:gd name="adj3" fmla="val 58978"/>
              <a:gd name="adj4" fmla="val 150201"/>
            </a:avLst>
          </a:prstGeom>
          <a:ln>
            <a:tailEnd type="triangle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Institutional</a:t>
            </a:r>
          </a:p>
          <a:p>
            <a:pPr algn="ctr"/>
            <a:r>
              <a:rPr lang="en-US" sz="1400" dirty="0" smtClean="0"/>
              <a:t>Multiple agendas:</a:t>
            </a:r>
          </a:p>
          <a:p>
            <a:pPr algn="ctr"/>
            <a:r>
              <a:rPr lang="en-US" sz="1400" dirty="0" smtClean="0"/>
              <a:t>Host permanent resources, OERs, content from partners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  <a:endParaRPr lang="en-US" dirty="0"/>
          </a:p>
        </p:txBody>
      </p:sp>
      <p:pic>
        <p:nvPicPr>
          <p:cNvPr id="20" name="Picture 6" descr="http://humbox.ac.uk/images/Hum_box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768" y="1692064"/>
            <a:ext cx="2101174" cy="1062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965597" y="1348543"/>
            <a:ext cx="3041166" cy="1555275"/>
            <a:chOff x="1440467" y="392008"/>
            <a:chExt cx="2446493" cy="1251154"/>
          </a:xfrm>
        </p:grpSpPr>
        <p:pic>
          <p:nvPicPr>
            <p:cNvPr id="25" name="Picture 25" descr="Image result for glasgow caledonian universit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858" y="392008"/>
              <a:ext cx="1397716" cy="7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440467" y="1181497"/>
              <a:ext cx="2446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0058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edShare@GCU</a:t>
              </a:r>
              <a:endParaRPr lang="en-GB" sz="2400" dirty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4" descr="Image result for edspac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189" y="4683529"/>
            <a:ext cx="2310046" cy="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977878" y="4699859"/>
            <a:ext cx="2354166" cy="861540"/>
            <a:chOff x="4873053" y="2592701"/>
            <a:chExt cx="2354166" cy="861540"/>
          </a:xfrm>
        </p:grpSpPr>
        <p:sp>
          <p:nvSpPr>
            <p:cNvPr id="33" name="TextBox 32"/>
            <p:cNvSpPr txBox="1"/>
            <p:nvPr/>
          </p:nvSpPr>
          <p:spPr>
            <a:xfrm>
              <a:off x="5068052" y="2931021"/>
              <a:ext cx="2159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rgbClr val="005882"/>
                  </a:solidFill>
                  <a:latin typeface="Georgia" panose="02040502050405020303" pitchFamily="18" charset="0"/>
                </a:rPr>
                <a:t>EdShare</a:t>
              </a:r>
              <a:endParaRPr lang="en-GB" sz="2800" dirty="0">
                <a:solidFill>
                  <a:srgbClr val="00588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34" name="Picture 16" descr="Image result for university of southampton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053" y="2592701"/>
              <a:ext cx="1913856" cy="422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Left-Right Arrow 34"/>
          <p:cNvSpPr/>
          <p:nvPr/>
        </p:nvSpPr>
        <p:spPr>
          <a:xfrm rot="10800000">
            <a:off x="3378816" y="5050716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0" descr="http://loro.open.ac.uk/images/lor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483" y="4752502"/>
            <a:ext cx="15811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languagebox.ac.uk/images/faro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795" y="3180969"/>
            <a:ext cx="1638550" cy="8289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623650" y="2863141"/>
            <a:ext cx="1924070" cy="1146742"/>
            <a:chOff x="9917093" y="1111264"/>
            <a:chExt cx="1924070" cy="11467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7093" y="1111264"/>
              <a:ext cx="1924070" cy="848503"/>
            </a:xfrm>
            <a:prstGeom prst="rect">
              <a:avLst/>
            </a:prstGeom>
          </p:spPr>
        </p:pic>
        <p:pic>
          <p:nvPicPr>
            <p:cNvPr id="41" name="Picture 12" descr="http://www.eshare.edgehill.ac.uk/images/eshare_logo2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7944" y="1924630"/>
              <a:ext cx="1143000" cy="33337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Left-Right Arrow 42"/>
          <p:cNvSpPr/>
          <p:nvPr/>
        </p:nvSpPr>
        <p:spPr>
          <a:xfrm rot="10800000">
            <a:off x="7850549" y="5075808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-Right Arrow 43"/>
          <p:cNvSpPr/>
          <p:nvPr/>
        </p:nvSpPr>
        <p:spPr>
          <a:xfrm rot="12293509">
            <a:off x="3789174" y="3980431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 rot="15352501">
            <a:off x="5005514" y="3546642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9142415">
            <a:off x="7442404" y="4047924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7176172">
            <a:off x="6333006" y="3597710"/>
            <a:ext cx="820718" cy="297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 rot="5400000">
            <a:off x="5773269" y="4090076"/>
            <a:ext cx="471292" cy="31677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87515" y="5764016"/>
            <a:ext cx="324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Built upon the Open Source </a:t>
            </a:r>
            <a:br>
              <a:rPr lang="en-US" sz="1600" dirty="0" smtClean="0"/>
            </a:br>
            <a:r>
              <a:rPr lang="en-US" sz="1600" dirty="0" smtClean="0"/>
              <a:t>OAI compliant software </a:t>
            </a:r>
            <a:r>
              <a:rPr lang="en-US" sz="1600" dirty="0" err="1" smtClean="0"/>
              <a:t>EPrints</a:t>
            </a: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1127870" y="5944323"/>
            <a:ext cx="2659311" cy="549637"/>
          </a:xfrm>
          <a:prstGeom prst="roundRect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New developments come from multiple directions</a:t>
            </a:r>
            <a:endParaRPr lang="en-US" sz="1600" i="1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378815" y="5369204"/>
            <a:ext cx="385789" cy="530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767" y="6391644"/>
            <a:ext cx="1072294" cy="3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285402" y="6029091"/>
            <a:ext cx="2291158" cy="549637"/>
          </a:xfrm>
          <a:prstGeom prst="roundRect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Core improvements from other work areas</a:t>
            </a:r>
            <a:endParaRPr lang="en-US" sz="1600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592787" y="6282643"/>
            <a:ext cx="637861" cy="10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365771" y="1977870"/>
            <a:ext cx="1576862" cy="597830"/>
            <a:chOff x="8947324" y="1442184"/>
            <a:chExt cx="1576862" cy="59783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324" y="1442184"/>
              <a:ext cx="1557595" cy="3443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153933" y="1639904"/>
              <a:ext cx="137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srgbClr val="1B4B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MedShare</a:t>
              </a:r>
              <a:endParaRPr lang="en-GB" dirty="0">
                <a:solidFill>
                  <a:srgbClr val="1B4B7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7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39" y="1711293"/>
            <a:ext cx="1638604" cy="6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4080" y="885502"/>
            <a:ext cx="198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/>
                </a:solidFill>
              </a:rPr>
              <a:t>OpenEd@UCL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714423" cy="2852737"/>
          </a:xfrm>
        </p:spPr>
        <p:txBody>
          <a:bodyPr>
            <a:normAutofit/>
          </a:bodyPr>
          <a:lstStyle/>
          <a:p>
            <a:r>
              <a:rPr lang="en-GB" sz="4800" dirty="0" smtClean="0"/>
              <a:t>Reviewing </a:t>
            </a:r>
            <a:r>
              <a:rPr lang="en-GB" sz="4800" dirty="0" err="1" smtClean="0"/>
              <a:t>EdShare</a:t>
            </a:r>
            <a:r>
              <a:rPr lang="en-GB" sz="4800" dirty="0" smtClean="0"/>
              <a:t> - Lessons learned, what comes next?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Involving : EPrints Services Enterprise Team (</a:t>
            </a:r>
            <a:r>
              <a:rPr lang="en-GB" dirty="0" err="1" smtClean="0"/>
              <a:t>EdShare</a:t>
            </a:r>
            <a:r>
              <a:rPr lang="en-GB" dirty="0" smtClean="0"/>
              <a:t> Lead (me!), EPrints Lead, Developers x 4)</a:t>
            </a:r>
          </a:p>
          <a:p>
            <a:r>
              <a:rPr lang="en-GB" dirty="0" smtClean="0"/>
              <a:t>Professor Les Carr, Professor of Web Science, ECS</a:t>
            </a:r>
          </a:p>
          <a:p>
            <a:r>
              <a:rPr lang="en-GB" dirty="0" smtClean="0"/>
              <a:t>Professor Hugh Davis, Professor or Learning Technologies, ECS</a:t>
            </a:r>
          </a:p>
          <a:p>
            <a:r>
              <a:rPr lang="en-GB" dirty="0" smtClean="0"/>
              <a:t>Dr Lisa Harris, Director of Web Science Institute &amp; Programme Lead Digital Marketing, Business School</a:t>
            </a:r>
            <a:endParaRPr lang="en-GB" dirty="0"/>
          </a:p>
        </p:txBody>
      </p:sp>
      <p:pic>
        <p:nvPicPr>
          <p:cNvPr id="5" name="Picture 2" descr="Learn, Note, Sign, Directory, Direction, Arrows,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8" y="802497"/>
            <a:ext cx="4100892" cy="30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Learners are currently the primary audience, not staff</a:t>
            </a:r>
          </a:p>
          <a:p>
            <a:r>
              <a:rPr lang="en-GB" i="1" dirty="0" smtClean="0"/>
              <a:t>From Champion Users</a:t>
            </a:r>
          </a:p>
          <a:p>
            <a:pPr lvl="1"/>
            <a:r>
              <a:rPr lang="en-GB" dirty="0" smtClean="0"/>
              <a:t>Frustration </a:t>
            </a:r>
            <a:r>
              <a:rPr lang="en-GB" dirty="0"/>
              <a:t>at institutional VLEs and their fixed </a:t>
            </a:r>
            <a:r>
              <a:rPr lang="en-GB" dirty="0" smtClean="0"/>
              <a:t>nature</a:t>
            </a:r>
          </a:p>
          <a:p>
            <a:pPr lvl="1"/>
            <a:r>
              <a:rPr lang="en-GB" dirty="0" smtClean="0"/>
              <a:t>High appeal of </a:t>
            </a:r>
            <a:r>
              <a:rPr lang="en-GB" dirty="0" err="1" smtClean="0"/>
              <a:t>EdShare</a:t>
            </a:r>
            <a:r>
              <a:rPr lang="en-GB" dirty="0" smtClean="0"/>
              <a:t> due to its </a:t>
            </a:r>
            <a:r>
              <a:rPr lang="en-GB" dirty="0"/>
              <a:t>flexibility </a:t>
            </a:r>
            <a:r>
              <a:rPr lang="en-GB" dirty="0" smtClean="0"/>
              <a:t>and adaptability</a:t>
            </a:r>
          </a:p>
          <a:p>
            <a:pPr lvl="1"/>
            <a:r>
              <a:rPr lang="en-GB" dirty="0" smtClean="0"/>
              <a:t>Desire to run courses which are not necessarily formally recognised </a:t>
            </a:r>
          </a:p>
          <a:p>
            <a:r>
              <a:rPr lang="en-GB" dirty="0" smtClean="0"/>
              <a:t>Need for more support for day-to-day teaching &amp; learning activities</a:t>
            </a:r>
          </a:p>
          <a:p>
            <a:pPr lvl="1"/>
            <a:r>
              <a:rPr lang="en-GB" dirty="0" smtClean="0"/>
              <a:t>Course/Module lists, Lesson plans as well as the individual resources</a:t>
            </a:r>
          </a:p>
          <a:p>
            <a:pPr lvl="1"/>
            <a:r>
              <a:rPr lang="en-GB" dirty="0" smtClean="0"/>
              <a:t>More user interactions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1068" y="130626"/>
            <a:ext cx="1115792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657</Words>
  <Application>Microsoft Macintosh PowerPoint</Application>
  <PresentationFormat>Widescreen</PresentationFormat>
  <Paragraphs>158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Key influences</vt:lpstr>
      <vt:lpstr>PowerPoint Presentation</vt:lpstr>
      <vt:lpstr>Community</vt:lpstr>
      <vt:lpstr>EdShare features and flexibility</vt:lpstr>
      <vt:lpstr>Community</vt:lpstr>
      <vt:lpstr>Reviewing EdShare - Lessons learned, what comes next?</vt:lpstr>
      <vt:lpstr>Key Outcomes</vt:lpstr>
      <vt:lpstr>Focus areas</vt:lpstr>
      <vt:lpstr>Presentation of modules</vt:lpstr>
      <vt:lpstr>PowerPoint Presentation</vt:lpstr>
      <vt:lpstr>      Lesson plans         or              Playlists</vt:lpstr>
      <vt:lpstr>Focus areas</vt:lpstr>
      <vt:lpstr>Video tagging</vt:lpstr>
      <vt:lpstr>Focus areas</vt:lpstr>
      <vt:lpstr>EdShareHUB</vt:lpstr>
      <vt:lpstr>PowerPoint Presentation</vt:lpstr>
    </vt:vector>
  </TitlesOfParts>
  <Company>Dept of E &amp; CS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kt2@ecs.soton.ac.uk</dc:creator>
  <cp:lastModifiedBy>Microsoft Office User</cp:lastModifiedBy>
  <cp:revision>73</cp:revision>
  <dcterms:created xsi:type="dcterms:W3CDTF">2018-04-10T09:07:18Z</dcterms:created>
  <dcterms:modified xsi:type="dcterms:W3CDTF">2019-04-25T22:45:16Z</dcterms:modified>
</cp:coreProperties>
</file>