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2"/>
  </p:notesMasterIdLst>
  <p:sldIdLst>
    <p:sldId id="259" r:id="rId9"/>
    <p:sldId id="256" r:id="rId10"/>
    <p:sldId id="325" r:id="rId11"/>
    <p:sldId id="260" r:id="rId12"/>
    <p:sldId id="306" r:id="rId13"/>
    <p:sldId id="307" r:id="rId14"/>
    <p:sldId id="308" r:id="rId15"/>
    <p:sldId id="275" r:id="rId16"/>
    <p:sldId id="274" r:id="rId17"/>
    <p:sldId id="278" r:id="rId18"/>
    <p:sldId id="261" r:id="rId19"/>
    <p:sldId id="287" r:id="rId20"/>
    <p:sldId id="262" r:id="rId21"/>
    <p:sldId id="303" r:id="rId22"/>
    <p:sldId id="264" r:id="rId23"/>
    <p:sldId id="265" r:id="rId24"/>
    <p:sldId id="266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6"/>
    <p:restoredTop sz="94709"/>
  </p:normalViewPr>
  <p:slideViewPr>
    <p:cSldViewPr snapToGrid="0" snapToObjects="1" showGuides="1">
      <p:cViewPr varScale="1">
        <p:scale>
          <a:sx n="138" d="100"/>
          <a:sy n="138" d="100"/>
        </p:scale>
        <p:origin x="200" y="384"/>
      </p:cViewPr>
      <p:guideLst>
        <p:guide orient="horz" pos="206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0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usual to refer to the database and software  together as a “database system”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6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9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253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09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70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89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75% examination (120 minutes, 3 questions from 5)</a:t>
            </a:r>
          </a:p>
          <a:p>
            <a:r>
              <a:rPr lang="en-US" dirty="0"/>
              <a:t>25% coursework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7EAB0-9876-3943-B741-802BC34CAF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0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Core Text</a:t>
            </a:r>
          </a:p>
          <a:p>
            <a:pPr lvl="1"/>
            <a:r>
              <a:rPr lang="en-US" dirty="0"/>
              <a:t>Garcia-Molina H., Ullman J.D. and </a:t>
            </a:r>
            <a:r>
              <a:rPr lang="en-US" dirty="0" err="1"/>
              <a:t>Widom</a:t>
            </a:r>
            <a:r>
              <a:rPr lang="en-US" dirty="0"/>
              <a:t> J., Database Systems: The Complete Book, 2nd ed., Pearson, 2009.</a:t>
            </a:r>
          </a:p>
          <a:p>
            <a:pPr lvl="2"/>
            <a:r>
              <a:rPr lang="en-US" dirty="0"/>
              <a:t>Parts IV and V are the basis of this module</a:t>
            </a:r>
          </a:p>
          <a:p>
            <a:pPr marL="0" indent="0">
              <a:buNone/>
            </a:pPr>
            <a:r>
              <a:rPr lang="en-US" dirty="0"/>
              <a:t>Background Texts</a:t>
            </a:r>
          </a:p>
          <a:p>
            <a:pPr lvl="1"/>
            <a:r>
              <a:rPr lang="en-US" dirty="0" err="1"/>
              <a:t>Elmasri</a:t>
            </a:r>
            <a:r>
              <a:rPr lang="en-US" dirty="0"/>
              <a:t> R. and </a:t>
            </a:r>
            <a:r>
              <a:rPr lang="en-US" dirty="0" err="1"/>
              <a:t>Navathe</a:t>
            </a:r>
            <a:r>
              <a:rPr lang="en-US" dirty="0"/>
              <a:t> S.B., Fundamentals of Database Systems, 6th ed., Addison-Wesley, 2010.</a:t>
            </a:r>
          </a:p>
          <a:p>
            <a:pPr lvl="1"/>
            <a:r>
              <a:rPr lang="en-US" dirty="0"/>
              <a:t>Connolly T. and </a:t>
            </a:r>
            <a:r>
              <a:rPr lang="en-US" dirty="0" err="1"/>
              <a:t>Begg</a:t>
            </a:r>
            <a:r>
              <a:rPr lang="en-US" dirty="0"/>
              <a:t> C., Database Systems, 5th ed., Addison-Wesley, 2009.</a:t>
            </a:r>
          </a:p>
          <a:p>
            <a:pPr lvl="1"/>
            <a:r>
              <a:rPr lang="en-US" dirty="0"/>
              <a:t>Date C.J., An Introduction to Database Systems, 8</a:t>
            </a:r>
            <a:r>
              <a:rPr lang="en-US" baseline="30000" dirty="0"/>
              <a:t>th</a:t>
            </a:r>
            <a:r>
              <a:rPr lang="en-US" dirty="0"/>
              <a:t> ed., Pearson, 2004.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FF649-93D8-AE44-93BF-E28587F158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4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4302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Represents some aspect of the real world</a:t>
            </a:r>
          </a:p>
          <a:p>
            <a:r>
              <a:rPr lang="en-US" dirty="0"/>
              <a:t>A logically coherent collection of data with some inherent meaning</a:t>
            </a:r>
          </a:p>
          <a:p>
            <a:r>
              <a:rPr lang="en-US" dirty="0"/>
              <a:t>Designed, built and populated with data for a specific purpose</a:t>
            </a:r>
          </a:p>
          <a:p>
            <a:r>
              <a:rPr lang="en-US" dirty="0"/>
              <a:t>Has an intended group of users and some preconceived applications in which these users are interested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49B76-8CBE-424E-8E4E-E8CAF490F0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8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3503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Database</a:t>
            </a:r>
            <a:b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System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5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DBMS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vs. DBMS</a:t>
            </a:r>
          </a:p>
        </p:txBody>
      </p:sp>
      <p:sp>
        <p:nvSpPr>
          <p:cNvPr id="3" name="Can 2"/>
          <p:cNvSpPr/>
          <p:nvPr/>
        </p:nvSpPr>
        <p:spPr bwMode="auto">
          <a:xfrm>
            <a:off x="4727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Metadata</a:t>
            </a:r>
          </a:p>
        </p:txBody>
      </p:sp>
      <p:sp>
        <p:nvSpPr>
          <p:cNvPr id="4" name="Can 3"/>
          <p:cNvSpPr/>
          <p:nvPr/>
        </p:nvSpPr>
        <p:spPr bwMode="auto">
          <a:xfrm>
            <a:off x="6384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015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015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15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Application programs</a:t>
            </a: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6096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6096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6096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5267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8269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DBMS is a set of general purpose software, that allows the user to:-</a:t>
            </a:r>
          </a:p>
          <a:p>
            <a:pPr lvl="1"/>
            <a:r>
              <a:rPr lang="en-US" dirty="0"/>
              <a:t>Define the database</a:t>
            </a:r>
          </a:p>
          <a:p>
            <a:pPr lvl="2"/>
            <a:r>
              <a:rPr lang="en-US" dirty="0"/>
              <a:t>Specifying the data types, structures and constraints for the data to be stored</a:t>
            </a:r>
          </a:p>
          <a:p>
            <a:pPr lvl="1"/>
            <a:r>
              <a:rPr lang="en-US" dirty="0"/>
              <a:t>Construct the database</a:t>
            </a:r>
          </a:p>
          <a:p>
            <a:pPr lvl="2"/>
            <a:r>
              <a:rPr lang="en-US" dirty="0"/>
              <a:t>Store the data on some storage medium that is controlled by the DBMS</a:t>
            </a:r>
          </a:p>
          <a:p>
            <a:pPr lvl="1"/>
            <a:r>
              <a:rPr lang="en-US" dirty="0"/>
              <a:t>Manipulate the database</a:t>
            </a:r>
          </a:p>
          <a:p>
            <a:pPr lvl="2"/>
            <a:r>
              <a:rPr lang="en-US" dirty="0"/>
              <a:t>Querying to retrieve specific data, updating to reflect changes in the model of the real world, and generating reports from the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6CDD56-1976-534D-891B-2B631AEE24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0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Store data (!)</a:t>
            </a:r>
          </a:p>
          <a:p>
            <a:r>
              <a:rPr lang="en-US" dirty="0"/>
              <a:t>Control or eliminate redundancy</a:t>
            </a:r>
          </a:p>
          <a:p>
            <a:r>
              <a:rPr lang="en-US" dirty="0"/>
              <a:t>Provide program-data independence</a:t>
            </a:r>
          </a:p>
          <a:p>
            <a:r>
              <a:rPr lang="en-US" dirty="0"/>
              <a:t>Permit multiple views of the data</a:t>
            </a:r>
          </a:p>
          <a:p>
            <a:r>
              <a:rPr lang="en-US" dirty="0"/>
              <a:t>Support sharing by multiple 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data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B0C46-F3E2-E445-8799-80FC7F413D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/>
              <a:t>Be self-describing / contain its own catalogue for metadata</a:t>
            </a:r>
          </a:p>
          <a:p>
            <a:r>
              <a:rPr lang="en-US" dirty="0"/>
              <a:t>Support data abstraction</a:t>
            </a:r>
          </a:p>
          <a:p>
            <a:r>
              <a:rPr lang="en-US" dirty="0"/>
              <a:t>Allow complex relationships between objects to be represented</a:t>
            </a:r>
          </a:p>
          <a:p>
            <a:r>
              <a:rPr lang="en-US" dirty="0"/>
              <a:t>Enforce integrity constraints on the data</a:t>
            </a:r>
          </a:p>
          <a:p>
            <a:r>
              <a:rPr lang="en-US" dirty="0"/>
              <a:t>Restrict </a:t>
            </a:r>
            <a:r>
              <a:rPr lang="en-US" dirty="0" err="1"/>
              <a:t>unauthorised</a:t>
            </a:r>
            <a:r>
              <a:rPr lang="en-US" dirty="0"/>
              <a:t> access</a:t>
            </a:r>
          </a:p>
          <a:p>
            <a:r>
              <a:rPr lang="en-US" dirty="0"/>
              <a:t>Facilitate backup and recovery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13B37-9A68-7645-9D6E-9263468DB1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2510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the type of data affect what we can do with it?</a:t>
            </a:r>
          </a:p>
          <a:p>
            <a:pPr marL="0" indent="0">
              <a:buNone/>
            </a:pPr>
            <a:r>
              <a:rPr lang="en-US" dirty="0"/>
              <a:t>How do we model:</a:t>
            </a:r>
          </a:p>
          <a:p>
            <a:pPr lvl="1"/>
            <a:r>
              <a:rPr lang="en-US" dirty="0"/>
              <a:t>Temporal data?</a:t>
            </a:r>
          </a:p>
          <a:p>
            <a:pPr lvl="1"/>
            <a:r>
              <a:rPr lang="en-US" dirty="0"/>
              <a:t>Spatial data?</a:t>
            </a:r>
          </a:p>
          <a:p>
            <a:pPr lvl="1"/>
            <a:r>
              <a:rPr lang="en-US" dirty="0"/>
              <a:t>Multimedia data?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FA291D-B05B-F246-8154-BEA89A3724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5A724-F0D1-EF4C-9BAA-35B31420AC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563" y="1773236"/>
            <a:ext cx="5760115" cy="3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4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  <a:p>
            <a:r>
              <a:rPr lang="en-GB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83890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functional units within a DBMS?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53721-5070-2C40-A4BF-2DE5FA423D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77ECE7-74C6-0947-96E6-2E454B089702}"/>
              </a:ext>
            </a:extLst>
          </p:cNvPr>
          <p:cNvGrpSpPr/>
          <p:nvPr/>
        </p:nvGrpSpPr>
        <p:grpSpPr>
          <a:xfrm>
            <a:off x="6240016" y="1772817"/>
            <a:ext cx="5284146" cy="4006660"/>
            <a:chOff x="6240016" y="1772817"/>
            <a:chExt cx="3988617" cy="3024336"/>
          </a:xfrm>
        </p:grpSpPr>
        <p:sp>
          <p:nvSpPr>
            <p:cNvPr id="7" name="Can 6"/>
            <p:cNvSpPr/>
            <p:nvPr/>
          </p:nvSpPr>
          <p:spPr bwMode="auto">
            <a:xfrm>
              <a:off x="7949424" y="4271182"/>
              <a:ext cx="1314929" cy="525971"/>
            </a:xfrm>
            <a:prstGeom prst="can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Database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9571169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8278155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7248128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240016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278155" y="3811938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Manager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278155" y="3373236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Runtime DB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Processor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571169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Precompiler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278155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Optimiser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278155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9571169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DML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240016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9" name="Can 18"/>
            <p:cNvSpPr/>
            <p:nvPr/>
          </p:nvSpPr>
          <p:spPr bwMode="auto">
            <a:xfrm>
              <a:off x="6240016" y="3482224"/>
              <a:ext cx="657464" cy="52597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System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Catalogue</a:t>
              </a:r>
            </a:p>
          </p:txBody>
        </p:sp>
        <p:cxnSp>
          <p:nvCxnSpPr>
            <p:cNvPr id="20" name="Straight Arrow Connector 19"/>
            <p:cNvCxnSpPr>
              <a:stCxn id="11" idx="2"/>
              <a:endCxn id="18" idx="0"/>
            </p:cNvCxnSpPr>
            <p:nvPr/>
          </p:nvCxnSpPr>
          <p:spPr bwMode="auto">
            <a:xfrm>
              <a:off x="656874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9" idx="2"/>
              <a:endCxn id="16" idx="0"/>
            </p:cNvCxnSpPr>
            <p:nvPr/>
          </p:nvCxnSpPr>
          <p:spPr bwMode="auto">
            <a:xfrm>
              <a:off x="860688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6" idx="2"/>
              <a:endCxn id="15" idx="0"/>
            </p:cNvCxnSpPr>
            <p:nvPr/>
          </p:nvCxnSpPr>
          <p:spPr bwMode="auto">
            <a:xfrm>
              <a:off x="8606888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" idx="2"/>
              <a:endCxn id="14" idx="0"/>
            </p:cNvCxnSpPr>
            <p:nvPr/>
          </p:nvCxnSpPr>
          <p:spPr bwMode="auto">
            <a:xfrm>
              <a:off x="9899901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2"/>
              <a:endCxn id="7" idx="1"/>
            </p:cNvCxnSpPr>
            <p:nvPr/>
          </p:nvCxnSpPr>
          <p:spPr bwMode="auto">
            <a:xfrm>
              <a:off x="8606888" y="4118755"/>
              <a:ext cx="0" cy="1524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4" idx="2"/>
              <a:endCxn id="17" idx="0"/>
            </p:cNvCxnSpPr>
            <p:nvPr/>
          </p:nvCxnSpPr>
          <p:spPr bwMode="auto">
            <a:xfrm>
              <a:off x="9899901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3" idx="2"/>
              <a:endCxn id="12" idx="0"/>
            </p:cNvCxnSpPr>
            <p:nvPr/>
          </p:nvCxnSpPr>
          <p:spPr bwMode="auto">
            <a:xfrm>
              <a:off x="8606888" y="3680053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7" name="Oval 26"/>
            <p:cNvSpPr/>
            <p:nvPr/>
          </p:nvSpPr>
          <p:spPr bwMode="auto">
            <a:xfrm>
              <a:off x="8544272" y="3140968"/>
              <a:ext cx="144016" cy="245012"/>
            </a:xfrm>
            <a:prstGeom prst="ellipse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8" name="Straight Arrow Connector 27"/>
            <p:cNvCxnSpPr>
              <a:stCxn id="15" idx="2"/>
              <a:endCxn id="27" idx="0"/>
            </p:cNvCxnSpPr>
            <p:nvPr/>
          </p:nvCxnSpPr>
          <p:spPr bwMode="auto">
            <a:xfrm>
              <a:off x="8606888" y="2957038"/>
              <a:ext cx="9392" cy="183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7" idx="4"/>
              <a:endCxn id="13" idx="0"/>
            </p:cNvCxnSpPr>
            <p:nvPr/>
          </p:nvCxnSpPr>
          <p:spPr bwMode="auto">
            <a:xfrm flipH="1" flipV="1">
              <a:off x="8606888" y="3373236"/>
              <a:ext cx="9392" cy="1274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8" idx="2"/>
              <a:endCxn id="19" idx="1"/>
            </p:cNvCxnSpPr>
            <p:nvPr/>
          </p:nvCxnSpPr>
          <p:spPr bwMode="auto">
            <a:xfrm>
              <a:off x="6568748" y="2518335"/>
              <a:ext cx="0" cy="9638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17" idx="2"/>
              <a:endCxn id="27" idx="6"/>
            </p:cNvCxnSpPr>
            <p:nvPr/>
          </p:nvCxnSpPr>
          <p:spPr bwMode="auto">
            <a:xfrm rot="5400000">
              <a:off x="9140876" y="2504449"/>
              <a:ext cx="306436" cy="121161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Elbow Connector 31"/>
            <p:cNvCxnSpPr>
              <a:stCxn id="10" idx="2"/>
              <a:endCxn id="27" idx="2"/>
            </p:cNvCxnSpPr>
            <p:nvPr/>
          </p:nvCxnSpPr>
          <p:spPr bwMode="auto">
            <a:xfrm rot="16200000" flipH="1">
              <a:off x="7468646" y="2187847"/>
              <a:ext cx="1183840" cy="9674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5" idx="1"/>
              <a:endCxn id="19" idx="4"/>
            </p:cNvCxnSpPr>
            <p:nvPr/>
          </p:nvCxnSpPr>
          <p:spPr bwMode="auto">
            <a:xfrm flipH="1">
              <a:off x="6897481" y="2803629"/>
              <a:ext cx="1380675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17" idx="1"/>
              <a:endCxn id="19" idx="4"/>
            </p:cNvCxnSpPr>
            <p:nvPr/>
          </p:nvCxnSpPr>
          <p:spPr bwMode="auto">
            <a:xfrm flipH="1">
              <a:off x="6897480" y="2803629"/>
              <a:ext cx="2673688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13" idx="1"/>
              <a:endCxn id="19" idx="4"/>
            </p:cNvCxnSpPr>
            <p:nvPr/>
          </p:nvCxnSpPr>
          <p:spPr bwMode="auto">
            <a:xfrm flipH="1">
              <a:off x="6897481" y="3526643"/>
              <a:ext cx="1380675" cy="2185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082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a DBMS </a:t>
            </a:r>
            <a:r>
              <a:rPr lang="en-US" dirty="0" err="1"/>
              <a:t>organise</a:t>
            </a:r>
            <a:r>
              <a:rPr lang="en-US" dirty="0"/>
              <a:t> data:</a:t>
            </a:r>
          </a:p>
          <a:p>
            <a:r>
              <a:rPr lang="en-US" dirty="0"/>
              <a:t>On disc?</a:t>
            </a:r>
          </a:p>
          <a:p>
            <a:r>
              <a:rPr lang="en-US" dirty="0"/>
              <a:t>In records?</a:t>
            </a:r>
          </a:p>
          <a:p>
            <a:r>
              <a:rPr lang="en-US" dirty="0"/>
              <a:t>In fields?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813E64C-5C31-6443-9BBB-E5F205072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4293877-D018-B245-B801-67F9C95FF030}"/>
              </a:ext>
            </a:extLst>
          </p:cNvPr>
          <p:cNvGrpSpPr/>
          <p:nvPr/>
        </p:nvGrpSpPr>
        <p:grpSpPr>
          <a:xfrm>
            <a:off x="6472239" y="1805487"/>
            <a:ext cx="4817084" cy="2943774"/>
            <a:chOff x="5364088" y="2420888"/>
            <a:chExt cx="2592288" cy="1584176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48EE609C-EFB6-C345-AA18-4858EC6E5410}"/>
                </a:ext>
              </a:extLst>
            </p:cNvPr>
            <p:cNvSpPr/>
            <p:nvPr/>
          </p:nvSpPr>
          <p:spPr bwMode="auto">
            <a:xfrm>
              <a:off x="5508104" y="3645024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74D0B6-3C23-634C-A735-0C1DBA33645C}"/>
                </a:ext>
              </a:extLst>
            </p:cNvPr>
            <p:cNvSpPr/>
            <p:nvPr/>
          </p:nvSpPr>
          <p:spPr bwMode="auto">
            <a:xfrm>
              <a:off x="5796136" y="3284984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A8A0B7C9-210A-AC46-9C46-C450229BB97D}"/>
                </a:ext>
              </a:extLst>
            </p:cNvPr>
            <p:cNvSpPr/>
            <p:nvPr/>
          </p:nvSpPr>
          <p:spPr bwMode="auto">
            <a:xfrm>
              <a:off x="5508104" y="3212976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97361E-B1BD-B149-B282-DBEBCF59182E}"/>
                </a:ext>
              </a:extLst>
            </p:cNvPr>
            <p:cNvSpPr/>
            <p:nvPr/>
          </p:nvSpPr>
          <p:spPr bwMode="auto">
            <a:xfrm>
              <a:off x="5796136" y="2852936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92238DBD-BD0B-3648-9941-A478ECE99964}"/>
                </a:ext>
              </a:extLst>
            </p:cNvPr>
            <p:cNvSpPr/>
            <p:nvPr/>
          </p:nvSpPr>
          <p:spPr bwMode="auto">
            <a:xfrm>
              <a:off x="5508104" y="278092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E8925D5-25D4-804A-AF93-A9E0CA71CFB8}"/>
                </a:ext>
              </a:extLst>
            </p:cNvPr>
            <p:cNvSpPr/>
            <p:nvPr/>
          </p:nvSpPr>
          <p:spPr bwMode="auto">
            <a:xfrm>
              <a:off x="5796136" y="2420888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54C09746-49B3-994A-A0ED-08FF2BFE434F}"/>
                </a:ext>
              </a:extLst>
            </p:cNvPr>
            <p:cNvSpPr/>
            <p:nvPr/>
          </p:nvSpPr>
          <p:spPr bwMode="auto">
            <a:xfrm>
              <a:off x="5508104" y="2636912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E8EEC240-AF71-9A40-9321-5CC8540334BA}"/>
                </a:ext>
              </a:extLst>
            </p:cNvPr>
            <p:cNvSpPr/>
            <p:nvPr/>
          </p:nvSpPr>
          <p:spPr bwMode="auto">
            <a:xfrm>
              <a:off x="5508104" y="3068960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01E7F787-3EE3-914D-9D19-E1537B32537F}"/>
                </a:ext>
              </a:extLst>
            </p:cNvPr>
            <p:cNvSpPr/>
            <p:nvPr/>
          </p:nvSpPr>
          <p:spPr bwMode="auto">
            <a:xfrm>
              <a:off x="5508104" y="350100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1C34A9-FACD-2D47-A778-C85D1FA04140}"/>
                </a:ext>
              </a:extLst>
            </p:cNvPr>
            <p:cNvSpPr/>
            <p:nvPr/>
          </p:nvSpPr>
          <p:spPr bwMode="auto">
            <a:xfrm>
              <a:off x="5364088" y="2636912"/>
              <a:ext cx="144016" cy="1080120"/>
            </a:xfrm>
            <a:prstGeom prst="rect">
              <a:avLst/>
            </a:prstGeom>
            <a:solidFill>
              <a:srgbClr val="7F7F7F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585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improve the speed of access to data in a DBMS?</a:t>
            </a:r>
          </a:p>
          <a:p>
            <a:r>
              <a:rPr lang="en-US" dirty="0"/>
              <a:t>Indexes, hash tables, B-trees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B3795DF3-BE14-8745-BB7E-64EDA6D444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422223" y="177725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422223" y="206528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422223" y="24973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854271" y="17772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854271" y="20652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854271" y="249733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422223" y="2794075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422223" y="32174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422223" y="35054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854271" y="279412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4271" y="321741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854271" y="350544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422223" y="393749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422223" y="422552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9422223" y="4648871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854271" y="393749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854271" y="422552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854271" y="464887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422223" y="494560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422223" y="537765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422223" y="566568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9854271" y="494560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854271" y="53776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854271" y="56656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9431229" y="17772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9431229" y="249733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431229" y="321741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431229" y="393749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431229" y="465757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1229" y="53776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144091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144091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144091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576139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576139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576139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44091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44091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576139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576139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144091" y="336143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144091" y="36494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144091" y="393749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576139" y="336180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576139" y="364941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576139" y="393744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144091" y="422552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44091" y="451356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576139" y="422547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576139" y="451351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144091" y="49456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44091" y="523364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44091" y="552167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576139" y="494598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576139" y="523359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576139" y="552162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144091" y="580970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144091" y="60977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576139" y="580965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76139" y="609768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38" idx="3"/>
            <a:endCxn id="7" idx="1"/>
          </p:cNvCxnSpPr>
          <p:nvPr/>
        </p:nvCxnSpPr>
        <p:spPr bwMode="auto">
          <a:xfrm>
            <a:off x="8864171" y="1921274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9" idx="3"/>
            <a:endCxn id="5" idx="1"/>
          </p:cNvCxnSpPr>
          <p:nvPr/>
        </p:nvCxnSpPr>
        <p:spPr bwMode="auto">
          <a:xfrm flipV="1">
            <a:off x="8864171" y="192124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0" idx="3"/>
            <a:endCxn id="25" idx="1"/>
          </p:cNvCxnSpPr>
          <p:nvPr/>
        </p:nvCxnSpPr>
        <p:spPr bwMode="auto">
          <a:xfrm>
            <a:off x="8864171" y="2496915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3" idx="3"/>
            <a:endCxn id="6" idx="1"/>
          </p:cNvCxnSpPr>
          <p:nvPr/>
        </p:nvCxnSpPr>
        <p:spPr bwMode="auto">
          <a:xfrm flipV="1">
            <a:off x="8864171" y="2209281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44" idx="3"/>
            <a:endCxn id="13" idx="1"/>
          </p:cNvCxnSpPr>
          <p:nvPr/>
        </p:nvCxnSpPr>
        <p:spPr bwMode="auto">
          <a:xfrm>
            <a:off x="8864171" y="3072980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8" idx="3"/>
            <a:endCxn id="17" idx="1"/>
          </p:cNvCxnSpPr>
          <p:nvPr/>
        </p:nvCxnSpPr>
        <p:spPr bwMode="auto">
          <a:xfrm>
            <a:off x="8864171" y="3505821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49" idx="3"/>
            <a:endCxn id="12" idx="1"/>
          </p:cNvCxnSpPr>
          <p:nvPr/>
        </p:nvCxnSpPr>
        <p:spPr bwMode="auto">
          <a:xfrm flipV="1">
            <a:off x="8864171" y="3361409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0" idx="3"/>
            <a:endCxn id="11" idx="1"/>
          </p:cNvCxnSpPr>
          <p:nvPr/>
        </p:nvCxnSpPr>
        <p:spPr bwMode="auto">
          <a:xfrm flipV="1">
            <a:off x="8864171" y="2938117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3" idx="3"/>
            <a:endCxn id="19" idx="1"/>
          </p:cNvCxnSpPr>
          <p:nvPr/>
        </p:nvCxnSpPr>
        <p:spPr bwMode="auto">
          <a:xfrm>
            <a:off x="8864171" y="4369495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54" idx="3"/>
            <a:endCxn id="18" idx="1"/>
          </p:cNvCxnSpPr>
          <p:nvPr/>
        </p:nvCxnSpPr>
        <p:spPr bwMode="auto">
          <a:xfrm flipV="1">
            <a:off x="8864171" y="436954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8" idx="3"/>
            <a:endCxn id="24" idx="1"/>
          </p:cNvCxnSpPr>
          <p:nvPr/>
        </p:nvCxnSpPr>
        <p:spPr bwMode="auto">
          <a:xfrm>
            <a:off x="8864171" y="5089997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59" idx="3"/>
            <a:endCxn id="23" idx="1"/>
          </p:cNvCxnSpPr>
          <p:nvPr/>
        </p:nvCxnSpPr>
        <p:spPr bwMode="auto">
          <a:xfrm flipV="1">
            <a:off x="8864171" y="508962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>
            <a:stCxn id="60" idx="3"/>
          </p:cNvCxnSpPr>
          <p:nvPr/>
        </p:nvCxnSpPr>
        <p:spPr bwMode="auto">
          <a:xfrm>
            <a:off x="8864171" y="5665639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stCxn id="63" idx="3"/>
          </p:cNvCxnSpPr>
          <p:nvPr/>
        </p:nvCxnSpPr>
        <p:spPr bwMode="auto">
          <a:xfrm>
            <a:off x="8864171" y="5953671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stCxn id="64" idx="3"/>
          </p:cNvCxnSpPr>
          <p:nvPr/>
        </p:nvCxnSpPr>
        <p:spPr bwMode="auto">
          <a:xfrm>
            <a:off x="8864171" y="6241703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8144091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144091" y="3361433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144091" y="4945609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847947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847947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847947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279995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79995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279995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847947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6847947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279995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995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847947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86" idx="3"/>
          </p:cNvCxnSpPr>
          <p:nvPr/>
        </p:nvCxnSpPr>
        <p:spPr bwMode="auto">
          <a:xfrm flipV="1">
            <a:off x="7568027" y="1920877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87" idx="3"/>
          </p:cNvCxnSpPr>
          <p:nvPr/>
        </p:nvCxnSpPr>
        <p:spPr bwMode="auto">
          <a:xfrm>
            <a:off x="7568027" y="2208884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1" idx="3"/>
          </p:cNvCxnSpPr>
          <p:nvPr/>
        </p:nvCxnSpPr>
        <p:spPr bwMode="auto">
          <a:xfrm>
            <a:off x="7568027" y="2784947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2" idx="3"/>
          </p:cNvCxnSpPr>
          <p:nvPr/>
        </p:nvCxnSpPr>
        <p:spPr bwMode="auto">
          <a:xfrm>
            <a:off x="7568027" y="3072979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88" idx="3"/>
            <a:endCxn id="55" idx="1"/>
          </p:cNvCxnSpPr>
          <p:nvPr/>
        </p:nvCxnSpPr>
        <p:spPr bwMode="auto">
          <a:xfrm>
            <a:off x="7568027" y="2496916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8919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improve the speed of access to multidimensional data in a DBMS?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26976B23-022F-464A-90A0-6FB1FB10BB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oup 253"/>
          <p:cNvGrpSpPr>
            <a:grpSpLocks/>
          </p:cNvGrpSpPr>
          <p:nvPr/>
        </p:nvGrpSpPr>
        <p:grpSpPr bwMode="auto">
          <a:xfrm>
            <a:off x="7330058" y="2222307"/>
            <a:ext cx="3164969" cy="4295316"/>
            <a:chOff x="2976" y="528"/>
            <a:chExt cx="1344" cy="1824"/>
          </a:xfrm>
        </p:grpSpPr>
        <p:grpSp>
          <p:nvGrpSpPr>
            <p:cNvPr id="59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80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293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 and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are queries executed in a DBMS?</a:t>
            </a:r>
          </a:p>
          <a:p>
            <a:pPr marL="0" indent="0">
              <a:buNone/>
            </a:pPr>
            <a:r>
              <a:rPr lang="en-US" dirty="0"/>
              <a:t>How can we modify queries to reduce their execution time?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E356EC4-75E3-1144-B15C-DD17B06D35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732530" y="1700807"/>
            <a:ext cx="6114393" cy="3809039"/>
            <a:chOff x="611560" y="1700808"/>
            <a:chExt cx="7560866" cy="4710137"/>
          </a:xfrm>
        </p:grpSpPr>
        <p:sp>
          <p:nvSpPr>
            <p:cNvPr id="5" name="TextBox 4"/>
            <p:cNvSpPr txBox="1"/>
            <p:nvPr/>
          </p:nvSpPr>
          <p:spPr>
            <a:xfrm>
              <a:off x="3635896" y="1700808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LNAME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5896" y="23488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ESSN=SSN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560" y="59492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PROJECT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160" y="4397608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EMPLOYEE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63888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WORKS_ON</a:t>
              </a:r>
            </a:p>
          </p:txBody>
        </p:sp>
        <p:cxnSp>
          <p:nvCxnSpPr>
            <p:cNvPr id="10" name="Straight Connector 9"/>
            <p:cNvCxnSpPr>
              <a:stCxn id="5" idx="2"/>
              <a:endCxn id="6" idx="0"/>
            </p:cNvCxnSpPr>
            <p:nvPr/>
          </p:nvCxnSpPr>
          <p:spPr bwMode="auto">
            <a:xfrm>
              <a:off x="4715896" y="2162473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5" idx="2"/>
              <a:endCxn id="21" idx="0"/>
            </p:cNvCxnSpPr>
            <p:nvPr/>
          </p:nvCxnSpPr>
          <p:spPr bwMode="auto">
            <a:xfrm>
              <a:off x="3203728" y="4195465"/>
              <a:ext cx="1440160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6" idx="2"/>
              <a:endCxn id="22" idx="0"/>
            </p:cNvCxnSpPr>
            <p:nvPr/>
          </p:nvCxnSpPr>
          <p:spPr bwMode="auto">
            <a:xfrm flipH="1">
              <a:off x="3203728" y="2810545"/>
              <a:ext cx="1512168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6" idx="2"/>
              <a:endCxn id="23" idx="0"/>
            </p:cNvCxnSpPr>
            <p:nvPr/>
          </p:nvCxnSpPr>
          <p:spPr bwMode="auto">
            <a:xfrm>
              <a:off x="4715896" y="2810545"/>
              <a:ext cx="2376264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7" idx="2"/>
              <a:endCxn id="7" idx="0"/>
            </p:cNvCxnSpPr>
            <p:nvPr/>
          </p:nvCxnSpPr>
          <p:spPr bwMode="auto">
            <a:xfrm>
              <a:off x="1691560" y="5618857"/>
              <a:ext cx="0" cy="3304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23728" y="3733800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PNUMBER=PNO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2426" y="373380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BDATE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 &gt; ‘1957-12-31’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1560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PNAME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=‘Aquarius’</a:t>
              </a:r>
            </a:p>
          </p:txBody>
        </p:sp>
        <p:cxnSp>
          <p:nvCxnSpPr>
            <p:cNvPr id="18" name="Straight Connector 17"/>
            <p:cNvCxnSpPr>
              <a:stCxn id="15" idx="2"/>
              <a:endCxn id="20" idx="0"/>
            </p:cNvCxnSpPr>
            <p:nvPr/>
          </p:nvCxnSpPr>
          <p:spPr bwMode="auto">
            <a:xfrm flipH="1">
              <a:off x="1691560" y="4195465"/>
              <a:ext cx="1512168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6" idx="2"/>
              <a:endCxn id="8" idx="0"/>
            </p:cNvCxnSpPr>
            <p:nvPr/>
          </p:nvCxnSpPr>
          <p:spPr bwMode="auto">
            <a:xfrm flipH="1">
              <a:off x="7092160" y="4195465"/>
              <a:ext cx="266" cy="2021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11560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ESSN,PNO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2160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SSN,LNAME</a:t>
              </a:r>
            </a:p>
          </p:txBody>
        </p:sp>
        <p:cxnSp>
          <p:nvCxnSpPr>
            <p:cNvPr id="24" name="Straight Connector 23"/>
            <p:cNvCxnSpPr>
              <a:stCxn id="20" idx="2"/>
              <a:endCxn id="17" idx="0"/>
            </p:cNvCxnSpPr>
            <p:nvPr/>
          </p:nvCxnSpPr>
          <p:spPr bwMode="auto">
            <a:xfrm>
              <a:off x="1691560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1" idx="2"/>
              <a:endCxn id="9" idx="0"/>
            </p:cNvCxnSpPr>
            <p:nvPr/>
          </p:nvCxnSpPr>
          <p:spPr bwMode="auto">
            <a:xfrm>
              <a:off x="4643888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2" idx="2"/>
              <a:endCxn id="15" idx="0"/>
            </p:cNvCxnSpPr>
            <p:nvPr/>
          </p:nvCxnSpPr>
          <p:spPr bwMode="auto">
            <a:xfrm>
              <a:off x="3203728" y="3530625"/>
              <a:ext cx="0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3" idx="2"/>
              <a:endCxn id="16" idx="0"/>
            </p:cNvCxnSpPr>
            <p:nvPr/>
          </p:nvCxnSpPr>
          <p:spPr bwMode="auto">
            <a:xfrm>
              <a:off x="7092160" y="3530625"/>
              <a:ext cx="266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5005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provide users with concurrent access to a DBMS?</a:t>
            </a:r>
          </a:p>
          <a:p>
            <a:pPr marL="0" indent="0">
              <a:buNone/>
            </a:pPr>
            <a:r>
              <a:rPr lang="en-US" dirty="0"/>
              <a:t>What problems can arise?</a:t>
            </a:r>
          </a:p>
          <a:p>
            <a:pPr marL="0" indent="0">
              <a:buNone/>
            </a:pPr>
            <a:r>
              <a:rPr lang="en-US" dirty="0"/>
              <a:t>How can we prevent or mitigate those problems?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C4A99-FDBF-AE4B-A1A2-C22CCA5AF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119367" y="1916832"/>
            <a:ext cx="5376837" cy="2159868"/>
            <a:chOff x="107950" y="2060575"/>
            <a:chExt cx="8785225" cy="3529013"/>
          </a:xfrm>
        </p:grpSpPr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1692275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 dirty="0">
                  <a:latin typeface="Lucida Sans" panose="020B0602030504020204" pitchFamily="34" charset="77"/>
                  <a:cs typeface="Georgia"/>
                </a:rPr>
                <a:t>Active</a:t>
              </a:r>
              <a:endParaRPr lang="en-US" sz="12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4572000" y="4868863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Failed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4572000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Partially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453313" y="2708275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7453313" y="4868863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Terminated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cxnSp>
          <p:nvCxnSpPr>
            <p:cNvPr id="29" name="AutoShape 15"/>
            <p:cNvCxnSpPr>
              <a:cxnSpLocks noChangeShapeType="1"/>
              <a:stCxn id="24" idx="2"/>
              <a:endCxn id="25" idx="1"/>
            </p:cNvCxnSpPr>
            <p:nvPr/>
          </p:nvCxnSpPr>
          <p:spPr bwMode="auto">
            <a:xfrm>
              <a:off x="2413000" y="3429000"/>
              <a:ext cx="2159000" cy="18002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0" name="AutoShape 16"/>
            <p:cNvCxnSpPr>
              <a:cxnSpLocks noChangeShapeType="1"/>
              <a:stCxn id="24" idx="3"/>
              <a:endCxn id="26" idx="1"/>
            </p:cNvCxnSpPr>
            <p:nvPr/>
          </p:nvCxnSpPr>
          <p:spPr bwMode="auto">
            <a:xfrm>
              <a:off x="3132138" y="3068638"/>
              <a:ext cx="143986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18"/>
            <p:cNvCxnSpPr>
              <a:cxnSpLocks noChangeShapeType="1"/>
              <a:stCxn id="26" idx="2"/>
              <a:endCxn id="25" idx="0"/>
            </p:cNvCxnSpPr>
            <p:nvPr/>
          </p:nvCxnSpPr>
          <p:spPr bwMode="auto">
            <a:xfrm>
              <a:off x="5292725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19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>
              <a:off x="6011863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3" name="AutoShape 20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>
              <a:off x="8174038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4" name="AutoShape 21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6011863" y="5229225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5" name="AutoShape 22"/>
            <p:cNvCxnSpPr>
              <a:cxnSpLocks noChangeShapeType="1"/>
              <a:endCxn id="24" idx="1"/>
            </p:cNvCxnSpPr>
            <p:nvPr/>
          </p:nvCxnSpPr>
          <p:spPr bwMode="auto">
            <a:xfrm>
              <a:off x="250825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6" name="AutoShape 23"/>
            <p:cNvCxnSpPr>
              <a:cxnSpLocks noChangeShapeType="1"/>
              <a:stCxn id="24" idx="3"/>
              <a:endCxn id="24" idx="0"/>
            </p:cNvCxnSpPr>
            <p:nvPr/>
          </p:nvCxnSpPr>
          <p:spPr bwMode="auto">
            <a:xfrm flipH="1" flipV="1">
              <a:off x="2413000" y="2708275"/>
              <a:ext cx="719138" cy="360363"/>
            </a:xfrm>
            <a:prstGeom prst="curvedConnector4">
              <a:avLst>
                <a:gd name="adj1" fmla="val -31569"/>
                <a:gd name="adj2" fmla="val 16343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07950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BEGIN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1619251" y="2060575"/>
              <a:ext cx="1860121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READ, WRITE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059114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END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6156325" y="3213102"/>
              <a:ext cx="1338909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COMMIT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5364162" y="4005263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392364" y="4168774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023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the machines in a cluster?</a:t>
            </a:r>
          </a:p>
          <a:p>
            <a:pPr marL="0" indent="0">
              <a:buNone/>
            </a:pPr>
            <a:r>
              <a:rPr lang="en-US" dirty="0"/>
              <a:t>How does parallelism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Deadlock detection?</a:t>
            </a:r>
          </a:p>
          <a:p>
            <a:pPr lvl="1"/>
            <a:r>
              <a:rPr lang="en-US" dirty="0"/>
              <a:t>Reliability?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F834FB0-5E18-224A-BA8B-9BC20E18A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81335" y="1987550"/>
            <a:ext cx="4000500" cy="2667000"/>
            <a:chOff x="1828800" y="1981200"/>
            <a:chExt cx="5486400" cy="3657600"/>
          </a:xfrm>
        </p:grpSpPr>
        <p:sp>
          <p:nvSpPr>
            <p:cNvPr id="6" name="Can 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Straight Connector 11"/>
            <p:cNvCxnSpPr>
              <a:stCxn id="11" idx="3"/>
              <a:endCxn id="1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  <a:endCxn id="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17" name="Straight Connector 16"/>
            <p:cNvCxnSpPr>
              <a:stCxn id="11" idx="2"/>
              <a:endCxn id="1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2"/>
              <a:endCxn id="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0" idx="2"/>
              <a:endCxn id="1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5" idx="2"/>
              <a:endCxn id="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9" idx="2"/>
              <a:endCxn id="1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4" idx="2"/>
              <a:endCxn id="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0894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a WAN?</a:t>
            </a:r>
          </a:p>
          <a:p>
            <a:pPr marL="0" indent="0">
              <a:buNone/>
            </a:pPr>
            <a:r>
              <a:rPr lang="en-US" dirty="0"/>
              <a:t>How does distribution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Concurrency control?</a:t>
            </a:r>
          </a:p>
          <a:p>
            <a:pPr lvl="1"/>
            <a:r>
              <a:rPr lang="en-US" dirty="0"/>
              <a:t>Reliability?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026A3D0-C64F-6B41-BF01-5402A435E4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73FAC7-3FF0-DB4F-9DB9-1CE0B2C7A6F5}"/>
              </a:ext>
            </a:extLst>
          </p:cNvPr>
          <p:cNvGrpSpPr/>
          <p:nvPr/>
        </p:nvGrpSpPr>
        <p:grpSpPr>
          <a:xfrm>
            <a:off x="7604911" y="1773238"/>
            <a:ext cx="2470722" cy="3350924"/>
            <a:chOff x="8040688" y="1797678"/>
            <a:chExt cx="1745234" cy="2366979"/>
          </a:xfrm>
        </p:grpSpPr>
        <p:sp>
          <p:nvSpPr>
            <p:cNvPr id="5" name="Rectangle 4"/>
            <p:cNvSpPr/>
            <p:nvPr/>
          </p:nvSpPr>
          <p:spPr>
            <a:xfrm>
              <a:off x="8741865" y="179767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∪</a:t>
              </a:r>
              <a:endParaRPr lang="en-US" sz="2400" baseline="-25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260889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40688" y="3702992"/>
              <a:ext cx="5138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32174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9" name="Straight Arrow Connector 8"/>
            <p:cNvCxnSpPr>
              <a:stCxn id="8" idx="0"/>
              <a:endCxn id="6" idx="2"/>
            </p:cNvCxnSpPr>
            <p:nvPr/>
          </p:nvCxnSpPr>
          <p:spPr bwMode="auto">
            <a:xfrm flipH="1" flipV="1">
              <a:off x="8512721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7" idx="0"/>
              <a:endCxn id="6" idx="2"/>
            </p:cNvCxnSpPr>
            <p:nvPr/>
          </p:nvCxnSpPr>
          <p:spPr bwMode="auto">
            <a:xfrm flipV="1">
              <a:off x="8297605" y="3239923"/>
              <a:ext cx="215117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9157298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39500" y="3702992"/>
              <a:ext cx="5090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428583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14" name="Straight Arrow Connector 13"/>
            <p:cNvCxnSpPr>
              <a:stCxn id="13" idx="0"/>
              <a:endCxn id="11" idx="2"/>
            </p:cNvCxnSpPr>
            <p:nvPr/>
          </p:nvCxnSpPr>
          <p:spPr bwMode="auto">
            <a:xfrm flipH="1" flipV="1">
              <a:off x="9409130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" idx="0"/>
              <a:endCxn id="11" idx="2"/>
            </p:cNvCxnSpPr>
            <p:nvPr/>
          </p:nvCxnSpPr>
          <p:spPr bwMode="auto">
            <a:xfrm flipV="1">
              <a:off x="9194012" y="3239923"/>
              <a:ext cx="215118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6" idx="0"/>
              <a:endCxn id="5" idx="2"/>
            </p:cNvCxnSpPr>
            <p:nvPr/>
          </p:nvCxnSpPr>
          <p:spPr bwMode="auto">
            <a:xfrm flipV="1">
              <a:off x="8512721" y="2259342"/>
              <a:ext cx="426474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1" idx="0"/>
              <a:endCxn id="5" idx="2"/>
            </p:cNvCxnSpPr>
            <p:nvPr/>
          </p:nvCxnSpPr>
          <p:spPr bwMode="auto">
            <a:xfrm flipH="1" flipV="1">
              <a:off x="8939196" y="2259342"/>
              <a:ext cx="469935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0737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Retrieval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support queries over free text data?</a:t>
            </a:r>
          </a:p>
          <a:p>
            <a:pPr marL="0" indent="0">
              <a:buNone/>
            </a:pPr>
            <a:r>
              <a:rPr lang="en-US" dirty="0"/>
              <a:t>How do we evaluate the effectiveness of an IR engine?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DED76F-7412-6A45-956F-86536D418B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314914" y="2133600"/>
            <a:ext cx="5020024" cy="3482953"/>
            <a:chOff x="1523556" y="1847186"/>
            <a:chExt cx="6213239" cy="4310820"/>
          </a:xfrm>
        </p:grpSpPr>
        <p:sp>
          <p:nvSpPr>
            <p:cNvPr id="5" name="Can 4"/>
            <p:cNvSpPr/>
            <p:nvPr/>
          </p:nvSpPr>
          <p:spPr bwMode="auto">
            <a:xfrm>
              <a:off x="1523556" y="2918006"/>
              <a:ext cx="1440000" cy="720000"/>
            </a:xfrm>
            <a:prstGeom prst="can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document collection</a:t>
              </a:r>
            </a:p>
          </p:txBody>
        </p:sp>
        <p:sp>
          <p:nvSpPr>
            <p:cNvPr id="6" name="Manual Input 5"/>
            <p:cNvSpPr/>
            <p:nvPr/>
          </p:nvSpPr>
          <p:spPr bwMode="auto">
            <a:xfrm>
              <a:off x="6656795" y="1847186"/>
              <a:ext cx="720000" cy="720000"/>
            </a:xfrm>
            <a:prstGeom prst="flowChartManualInput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</a:t>
              </a:r>
            </a:p>
          </p:txBody>
        </p:sp>
        <p:sp>
          <p:nvSpPr>
            <p:cNvPr id="7" name="Process 6"/>
            <p:cNvSpPr/>
            <p:nvPr/>
          </p:nvSpPr>
          <p:spPr bwMode="auto">
            <a:xfrm>
              <a:off x="6296795" y="291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parsing</a:t>
              </a:r>
            </a:p>
          </p:txBody>
        </p:sp>
        <p:sp>
          <p:nvSpPr>
            <p:cNvPr id="8" name="Process 7"/>
            <p:cNvSpPr/>
            <p:nvPr/>
          </p:nvSpPr>
          <p:spPr bwMode="auto">
            <a:xfrm>
              <a:off x="6296795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retrieval and ranking</a:t>
              </a:r>
            </a:p>
          </p:txBody>
        </p:sp>
        <p:sp>
          <p:nvSpPr>
            <p:cNvPr id="9" name="Process 8"/>
            <p:cNvSpPr/>
            <p:nvPr/>
          </p:nvSpPr>
          <p:spPr bwMode="auto">
            <a:xfrm>
              <a:off x="1523556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indexer</a:t>
              </a:r>
            </a:p>
          </p:txBody>
        </p:sp>
        <p:sp>
          <p:nvSpPr>
            <p:cNvPr id="10" name="Document 9"/>
            <p:cNvSpPr/>
            <p:nvPr/>
          </p:nvSpPr>
          <p:spPr bwMode="auto">
            <a:xfrm>
              <a:off x="6656795" y="5078006"/>
              <a:ext cx="720000" cy="1080000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answerset</a:t>
              </a: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8" idx="0"/>
            </p:cNvCxnSpPr>
            <p:nvPr/>
          </p:nvCxnSpPr>
          <p:spPr bwMode="auto">
            <a:xfrm>
              <a:off x="7016795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 bwMode="auto">
            <a:xfrm>
              <a:off x="7016795" y="2567186"/>
              <a:ext cx="0" cy="3508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 bwMode="auto">
            <a:xfrm>
              <a:off x="7016795" y="471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 bwMode="auto">
            <a:xfrm>
              <a:off x="2243556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Internal Storage 14"/>
            <p:cNvSpPr/>
            <p:nvPr/>
          </p:nvSpPr>
          <p:spPr bwMode="auto">
            <a:xfrm>
              <a:off x="3929788" y="3998006"/>
              <a:ext cx="1440000" cy="720000"/>
            </a:xfrm>
            <a:prstGeom prst="flowChartInternalStorage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</a:t>
              </a:r>
            </a:p>
          </p:txBody>
        </p:sp>
        <p:cxnSp>
          <p:nvCxnSpPr>
            <p:cNvPr id="16" name="Straight Arrow Connector 15"/>
            <p:cNvCxnSpPr>
              <a:stCxn id="9" idx="3"/>
              <a:endCxn id="15" idx="1"/>
            </p:cNvCxnSpPr>
            <p:nvPr/>
          </p:nvCxnSpPr>
          <p:spPr bwMode="auto">
            <a:xfrm>
              <a:off x="2963556" y="4358006"/>
              <a:ext cx="96623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5" idx="3"/>
              <a:endCxn id="8" idx="1"/>
            </p:cNvCxnSpPr>
            <p:nvPr/>
          </p:nvCxnSpPr>
          <p:spPr bwMode="auto">
            <a:xfrm>
              <a:off x="5369788" y="4358006"/>
              <a:ext cx="92700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6957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use asynchronous communications for reliable distributed DB applications?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677C2F5-DCB0-4E45-A372-9E05B8355A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252768" y="2897109"/>
            <a:ext cx="5234749" cy="1252019"/>
            <a:chOff x="792000" y="4312613"/>
            <a:chExt cx="7560000" cy="1808159"/>
          </a:xfrm>
        </p:grpSpPr>
        <p:grpSp>
          <p:nvGrpSpPr>
            <p:cNvPr id="5" name="Group 4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6" name="Rectangle 5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" name="Rectangle 6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8" name="Rectangle 7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3" name="Rectangle 12"/>
            <p:cNvSpPr/>
            <p:nvPr/>
          </p:nvSpPr>
          <p:spPr bwMode="auto">
            <a:xfrm>
              <a:off x="79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27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187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1" idx="3"/>
              <a:endCxn id="14" idx="1"/>
            </p:cNvCxnSpPr>
            <p:nvPr/>
          </p:nvCxnSpPr>
          <p:spPr bwMode="auto">
            <a:xfrm flipV="1">
              <a:off x="565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461706" y="5400772"/>
              <a:ext cx="2220595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5605" y="5006728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enqueue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71309" y="4995989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dequeue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cxnSp>
          <p:nvCxnSpPr>
            <p:cNvPr id="21" name="Straight Arrow Connector 20"/>
            <p:cNvCxnSpPr>
              <a:stCxn id="20" idx="3"/>
              <a:endCxn id="6" idx="1"/>
            </p:cNvCxnSpPr>
            <p:nvPr/>
          </p:nvCxnSpPr>
          <p:spPr bwMode="auto">
            <a:xfrm flipV="1">
              <a:off x="187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727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23" name="Straight Arrow Connector 22"/>
            <p:cNvCxnSpPr>
              <a:stCxn id="11" idx="3"/>
              <a:endCxn id="22" idx="1"/>
            </p:cNvCxnSpPr>
            <p:nvPr/>
          </p:nvCxnSpPr>
          <p:spPr bwMode="auto">
            <a:xfrm>
              <a:off x="565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3409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Lecturers</a:t>
            </a:r>
            <a:endParaRPr lang="en-GB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5AA79C91-F5B3-A74D-A394-2E37234BB5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/>
          <a:srcRect l="13736" t="6835" r="33803" b="52273"/>
          <a:stretch/>
        </p:blipFill>
        <p:spPr>
          <a:xfrm>
            <a:off x="623888" y="1773237"/>
            <a:ext cx="3527425" cy="3666099"/>
          </a:xfrm>
          <a:prstGeom prst="rect">
            <a:avLst/>
          </a:prstGeom>
        </p:spPr>
      </p:pic>
      <p:pic>
        <p:nvPicPr>
          <p:cNvPr id="10" name="Picture Placeholder 9" descr="A person smiling for the camera&#13;&#10;&#13;&#10;Description automatically generated">
            <a:extLst>
              <a:ext uri="{FF2B5EF4-FFF2-40B4-BE49-F238E27FC236}">
                <a16:creationId xmlns:a16="http://schemas.microsoft.com/office/drawing/2014/main" id="{54D05423-4CB4-3B46-A71E-3115D82841B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4"/>
          <a:srcRect l="21767" t="12041" r="23922" b="24541"/>
          <a:stretch/>
        </p:blipFill>
        <p:spPr>
          <a:xfrm>
            <a:off x="4295775" y="1773236"/>
            <a:ext cx="3600450" cy="36661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9E9460-D602-6846-B3A4-B0330D74A3D5}"/>
              </a:ext>
            </a:extLst>
          </p:cNvPr>
          <p:cNvSpPr txBox="1"/>
          <p:nvPr/>
        </p:nvSpPr>
        <p:spPr>
          <a:xfrm>
            <a:off x="623888" y="5439337"/>
            <a:ext cx="3527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Dr Nicholas Gibbins</a:t>
            </a:r>
            <a:br>
              <a:rPr lang="en-GB" sz="2000" dirty="0"/>
            </a:br>
            <a:r>
              <a:rPr lang="en-GB" dirty="0" err="1"/>
              <a:t>nmg@ecs.soton.ac.uk</a:t>
            </a:r>
            <a:endParaRPr lang="en-GB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4A3D91-6143-8A46-9F62-F031029595A0}"/>
              </a:ext>
            </a:extLst>
          </p:cNvPr>
          <p:cNvSpPr txBox="1"/>
          <p:nvPr/>
        </p:nvSpPr>
        <p:spPr>
          <a:xfrm>
            <a:off x="4295775" y="5439337"/>
            <a:ext cx="36004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Dr</a:t>
            </a:r>
            <a:r>
              <a:rPr lang="en-US" sz="2000" dirty="0"/>
              <a:t> George </a:t>
            </a:r>
            <a:r>
              <a:rPr lang="en-GB" sz="2000" dirty="0" err="1"/>
              <a:t>Konstantinidis</a:t>
            </a:r>
            <a:endParaRPr lang="en-GB" sz="2000" dirty="0"/>
          </a:p>
          <a:p>
            <a:r>
              <a:rPr lang="en-GB" dirty="0" err="1"/>
              <a:t>g.konstantinidis@soton.ac.uk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092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can we query data when there’s more data than we can store?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ECDD3B5-EB2A-724B-8E15-2F0B12912D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189242" y="2199992"/>
            <a:ext cx="5309780" cy="2806573"/>
            <a:chOff x="2087278" y="3849337"/>
            <a:chExt cx="4980549" cy="2646693"/>
          </a:xfrm>
        </p:grpSpPr>
        <p:grpSp>
          <p:nvGrpSpPr>
            <p:cNvPr id="5" name="Group 4"/>
            <p:cNvGrpSpPr/>
            <p:nvPr/>
          </p:nvGrpSpPr>
          <p:grpSpPr>
            <a:xfrm>
              <a:off x="2986937" y="3849337"/>
              <a:ext cx="360000" cy="1402674"/>
              <a:chOff x="1731452" y="3792541"/>
              <a:chExt cx="360000" cy="1402674"/>
            </a:xfrm>
          </p:grpSpPr>
          <p:sp>
            <p:nvSpPr>
              <p:cNvPr id="6" name="Right Arrow 5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 bwMode="auto">
            <a:xfrm>
              <a:off x="4222437" y="4903859"/>
              <a:ext cx="692776" cy="72000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latin typeface="Lucida Sans" panose="020B0602030504020204" pitchFamily="34" charset="77"/>
                  <a:cs typeface="Georgia"/>
                </a:rPr>
                <a:t>⨝</a:t>
              </a:r>
              <a:endPara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25302" y="3849337"/>
              <a:ext cx="360000" cy="1402674"/>
              <a:chOff x="1731452" y="3792541"/>
              <a:chExt cx="360000" cy="1402674"/>
            </a:xfrm>
          </p:grpSpPr>
          <p:sp>
            <p:nvSpPr>
              <p:cNvPr id="10" name="Right Arrow 9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cxnSp>
          <p:nvCxnSpPr>
            <p:cNvPr id="12" name="Curved Connector 11"/>
            <p:cNvCxnSpPr>
              <a:stCxn id="7" idx="3"/>
              <a:endCxn id="8" idx="1"/>
            </p:cNvCxnSpPr>
            <p:nvPr/>
          </p:nvCxnSpPr>
          <p:spPr bwMode="auto">
            <a:xfrm>
              <a:off x="3346937" y="4237363"/>
              <a:ext cx="97695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11" idx="1"/>
              <a:endCxn id="8" idx="7"/>
            </p:cNvCxnSpPr>
            <p:nvPr/>
          </p:nvCxnSpPr>
          <p:spPr bwMode="auto">
            <a:xfrm rot="10800000" flipV="1">
              <a:off x="4813758" y="4237363"/>
              <a:ext cx="101154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087278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2260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4227714" y="5974920"/>
              <a:ext cx="682221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03583" y="5810695"/>
              <a:ext cx="735567" cy="49341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output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955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best support the analysis of complex, multidimensional data?</a:t>
            </a:r>
          </a:p>
          <a:p>
            <a:pPr lvl="1"/>
            <a:r>
              <a:rPr lang="en-US" dirty="0"/>
              <a:t>OLAP </a:t>
            </a:r>
            <a:r>
              <a:rPr lang="en-US" dirty="0" err="1"/>
              <a:t>vs</a:t>
            </a:r>
            <a:r>
              <a:rPr lang="en-US" dirty="0"/>
              <a:t> OLTP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A9F6724D-DB40-2F4F-8470-67D0180984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flipV="1">
            <a:off x="7899103" y="2779529"/>
            <a:ext cx="2046432" cy="1987643"/>
          </a:xfrm>
          <a:prstGeom prst="roundRect">
            <a:avLst>
              <a:gd name="adj" fmla="val 0"/>
            </a:avLst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896217" y="4433796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7896217" y="4103222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7896217" y="3772649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7896217" y="3442075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7896217" y="3111501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8241137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581728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8922319" y="2779529"/>
            <a:ext cx="0" cy="19834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9262910" y="2779528"/>
            <a:ext cx="0" cy="198064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9604943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8070842" y="2614241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8241137" y="2448954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8411433" y="2283667"/>
            <a:ext cx="203777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7899103" y="2283668"/>
            <a:ext cx="512330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9945535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9945535" y="426850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7953944" y="2845363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10456420" y="228366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10286125" y="2448956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10115830" y="2614243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8241137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8581729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8922320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9262911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9604944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9945535" y="3937936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9945535" y="327678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9945535" y="2614242"/>
            <a:ext cx="510886" cy="49726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9945535" y="3607362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9945535" y="2946215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7953944" y="3163330"/>
            <a:ext cx="23235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50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7953944" y="3500907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20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7953944" y="3839885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12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953944" y="4178863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15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7953944" y="4495430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6782081" y="2845363"/>
            <a:ext cx="69705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Juice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6782081" y="3184341"/>
            <a:ext cx="611909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Cola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6782079" y="3500907"/>
            <a:ext cx="53686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Milk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782081" y="3817473"/>
            <a:ext cx="89910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Cream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6767649" y="4155050"/>
            <a:ext cx="116897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Toothpaste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6782080" y="4470216"/>
            <a:ext cx="69561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Soap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8018887" y="4840009"/>
            <a:ext cx="1887682" cy="44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1    2    3    4    5    6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8616364" y="5131363"/>
            <a:ext cx="991466" cy="3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Month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7786536" y="2570819"/>
            <a:ext cx="154421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8112694" y="2201025"/>
            <a:ext cx="21070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7968377" y="2387323"/>
            <a:ext cx="142875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 rot="18660000">
            <a:off x="7255886" y="2096024"/>
            <a:ext cx="923931" cy="25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Region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 rot="16200000">
            <a:off x="5878289" y="3314758"/>
            <a:ext cx="1262063" cy="32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Product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auto">
          <a:xfrm flipV="1">
            <a:off x="8925205" y="2782330"/>
            <a:ext cx="1016000" cy="99172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008000"/>
              </a:gs>
              <a:gs pos="100000">
                <a:srgbClr val="FFFFFF"/>
              </a:gs>
            </a:gsLst>
            <a:lin ang="2700000" scaled="1"/>
          </a:gradFill>
          <a:ln w="31468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8917990" y="2450356"/>
            <a:ext cx="344921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9262910" y="2450354"/>
            <a:ext cx="1021773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10287569" y="2453157"/>
            <a:ext cx="0" cy="987519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 flipV="1">
            <a:off x="9945535" y="3443478"/>
            <a:ext cx="342035" cy="32637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9" name="Line 62"/>
          <p:cNvSpPr>
            <a:spLocks noChangeShapeType="1"/>
          </p:cNvSpPr>
          <p:nvPr/>
        </p:nvSpPr>
        <p:spPr bwMode="auto">
          <a:xfrm>
            <a:off x="8919433" y="3107300"/>
            <a:ext cx="1010227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8919432" y="3437875"/>
            <a:ext cx="1014556" cy="280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9264352" y="2780928"/>
            <a:ext cx="0" cy="986118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2" name="Line 65"/>
          <p:cNvSpPr>
            <a:spLocks noChangeShapeType="1"/>
          </p:cNvSpPr>
          <p:nvPr/>
        </p:nvSpPr>
        <p:spPr bwMode="auto">
          <a:xfrm>
            <a:off x="9600614" y="2780929"/>
            <a:ext cx="0" cy="99032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3" name="Line 66"/>
          <p:cNvSpPr>
            <a:spLocks noChangeShapeType="1"/>
          </p:cNvSpPr>
          <p:nvPr/>
        </p:nvSpPr>
        <p:spPr bwMode="auto">
          <a:xfrm flipV="1">
            <a:off x="9933989" y="2454557"/>
            <a:ext cx="350694" cy="32917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8928092" y="2446154"/>
            <a:ext cx="1356591" cy="337577"/>
          </a:xfrm>
          <a:custGeom>
            <a:avLst/>
            <a:gdLst>
              <a:gd name="T0" fmla="*/ 0 w 940"/>
              <a:gd name="T1" fmla="*/ 234 h 241"/>
              <a:gd name="T2" fmla="*/ 234 w 940"/>
              <a:gd name="T3" fmla="*/ 0 h 241"/>
              <a:gd name="T4" fmla="*/ 939 w 940"/>
              <a:gd name="T5" fmla="*/ 2 h 241"/>
              <a:gd name="T6" fmla="*/ 699 w 940"/>
              <a:gd name="T7" fmla="*/ 240 h 241"/>
              <a:gd name="T8" fmla="*/ 0 w 940"/>
              <a:gd name="T9" fmla="*/ 234 h 241"/>
              <a:gd name="T10" fmla="*/ 0 w 940"/>
              <a:gd name="T11" fmla="*/ 23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0" h="241">
                <a:moveTo>
                  <a:pt x="0" y="234"/>
                </a:moveTo>
                <a:lnTo>
                  <a:pt x="234" y="0"/>
                </a:lnTo>
                <a:lnTo>
                  <a:pt x="939" y="2"/>
                </a:lnTo>
                <a:lnTo>
                  <a:pt x="699" y="240"/>
                </a:lnTo>
                <a:lnTo>
                  <a:pt x="0" y="234"/>
                </a:lnTo>
                <a:lnTo>
                  <a:pt x="0" y="234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9941205" y="2460161"/>
            <a:ext cx="349250" cy="1305485"/>
          </a:xfrm>
          <a:custGeom>
            <a:avLst/>
            <a:gdLst>
              <a:gd name="T0" fmla="*/ 3 w 242"/>
              <a:gd name="T1" fmla="*/ 233 h 932"/>
              <a:gd name="T2" fmla="*/ 0 w 242"/>
              <a:gd name="T3" fmla="*/ 233 h 932"/>
              <a:gd name="T4" fmla="*/ 241 w 242"/>
              <a:gd name="T5" fmla="*/ 0 h 932"/>
              <a:gd name="T6" fmla="*/ 241 w 242"/>
              <a:gd name="T7" fmla="*/ 698 h 932"/>
              <a:gd name="T8" fmla="*/ 3 w 242"/>
              <a:gd name="T9" fmla="*/ 931 h 932"/>
              <a:gd name="T10" fmla="*/ 3 w 242"/>
              <a:gd name="T11" fmla="*/ 233 h 932"/>
              <a:gd name="T12" fmla="*/ 3 w 242"/>
              <a:gd name="T13" fmla="*/ 233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932">
                <a:moveTo>
                  <a:pt x="3" y="233"/>
                </a:moveTo>
                <a:lnTo>
                  <a:pt x="0" y="233"/>
                </a:lnTo>
                <a:lnTo>
                  <a:pt x="241" y="0"/>
                </a:lnTo>
                <a:lnTo>
                  <a:pt x="241" y="698"/>
                </a:lnTo>
                <a:lnTo>
                  <a:pt x="3" y="931"/>
                </a:lnTo>
                <a:lnTo>
                  <a:pt x="3" y="233"/>
                </a:lnTo>
                <a:lnTo>
                  <a:pt x="3" y="233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6" name="Line 69"/>
          <p:cNvSpPr>
            <a:spLocks noChangeShapeType="1"/>
          </p:cNvSpPr>
          <p:nvPr/>
        </p:nvSpPr>
        <p:spPr bwMode="auto">
          <a:xfrm flipV="1">
            <a:off x="9258580" y="2446153"/>
            <a:ext cx="349250" cy="336176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7" name="Line 70"/>
          <p:cNvSpPr>
            <a:spLocks noChangeShapeType="1"/>
          </p:cNvSpPr>
          <p:nvPr/>
        </p:nvSpPr>
        <p:spPr bwMode="auto">
          <a:xfrm flipV="1">
            <a:off x="9599171" y="2448956"/>
            <a:ext cx="356466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8" name="Line 71"/>
          <p:cNvSpPr>
            <a:spLocks noChangeShapeType="1"/>
          </p:cNvSpPr>
          <p:nvPr/>
        </p:nvSpPr>
        <p:spPr bwMode="auto">
          <a:xfrm>
            <a:off x="9091170" y="2608638"/>
            <a:ext cx="0" cy="420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9" name="Line 72"/>
          <p:cNvSpPr>
            <a:spLocks noChangeShapeType="1"/>
          </p:cNvSpPr>
          <p:nvPr/>
        </p:nvSpPr>
        <p:spPr bwMode="auto">
          <a:xfrm>
            <a:off x="9094057" y="2615641"/>
            <a:ext cx="1023216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0" name="Line 73"/>
          <p:cNvSpPr>
            <a:spLocks noChangeShapeType="1"/>
          </p:cNvSpPr>
          <p:nvPr/>
        </p:nvSpPr>
        <p:spPr bwMode="auto">
          <a:xfrm>
            <a:off x="10117273" y="2612841"/>
            <a:ext cx="0" cy="99172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1" name="Line 74"/>
          <p:cNvSpPr>
            <a:spLocks noChangeShapeType="1"/>
          </p:cNvSpPr>
          <p:nvPr/>
        </p:nvSpPr>
        <p:spPr bwMode="auto">
          <a:xfrm flipV="1">
            <a:off x="9933989" y="3104499"/>
            <a:ext cx="4330" cy="140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2" name="Line 75"/>
          <p:cNvSpPr>
            <a:spLocks noChangeShapeType="1"/>
          </p:cNvSpPr>
          <p:nvPr/>
        </p:nvSpPr>
        <p:spPr bwMode="auto">
          <a:xfrm flipV="1">
            <a:off x="9941205" y="2776728"/>
            <a:ext cx="344920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3" name="Line 76"/>
          <p:cNvSpPr>
            <a:spLocks noChangeShapeType="1"/>
          </p:cNvSpPr>
          <p:nvPr/>
        </p:nvSpPr>
        <p:spPr bwMode="auto">
          <a:xfrm flipV="1">
            <a:off x="9933990" y="3110101"/>
            <a:ext cx="355023" cy="330574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93207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Non-Relational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out there apart from RDBMS?</a:t>
            </a:r>
          </a:p>
          <a:p>
            <a:r>
              <a:rPr lang="en-US" dirty="0"/>
              <a:t>Hierarchical, XML</a:t>
            </a:r>
          </a:p>
          <a:p>
            <a:r>
              <a:rPr lang="en-US" dirty="0"/>
              <a:t>Network, Object</a:t>
            </a:r>
          </a:p>
          <a:p>
            <a:r>
              <a:rPr lang="en-US" dirty="0"/>
              <a:t>Graph</a:t>
            </a:r>
          </a:p>
          <a:p>
            <a:r>
              <a:rPr lang="en-US" dirty="0" err="1"/>
              <a:t>NoSQL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42CD5-54E9-B844-A78A-FCBD62D5B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676" y="3870133"/>
            <a:ext cx="948423" cy="101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19" y="4266858"/>
            <a:ext cx="1804443" cy="58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35" y="1891225"/>
            <a:ext cx="2729567" cy="113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29" y="4761863"/>
            <a:ext cx="1470891" cy="165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4772" y="1945206"/>
            <a:ext cx="1933735" cy="47800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9186" y="2984614"/>
            <a:ext cx="2238980" cy="529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5619" y="3473191"/>
            <a:ext cx="2386179" cy="477236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63441" y="5305545"/>
            <a:ext cx="2320675" cy="56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1066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8ED3-4146-684C-B26A-7905F147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Data Types</a:t>
            </a:r>
          </a:p>
        </p:txBody>
      </p:sp>
    </p:spTree>
    <p:extLst>
      <p:ext uri="{BB962C8B-B14F-4D97-AF65-F5344CB8AC3E}">
        <p14:creationId xmlns:p14="http://schemas.microsoft.com/office/powerpoint/2010/main" val="26540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Gain a better understanding of the nature of data</a:t>
            </a:r>
          </a:p>
          <a:p>
            <a:r>
              <a:rPr lang="en-US"/>
              <a:t>Understand the issues to be addressed in writing database software</a:t>
            </a:r>
          </a:p>
          <a:p>
            <a:r>
              <a:rPr lang="en-US"/>
              <a:t>Understand the variety of approaches taken so far</a:t>
            </a:r>
          </a:p>
          <a:p>
            <a:r>
              <a:rPr lang="en-US"/>
              <a:t>Be able to select an appropriate database for an application</a:t>
            </a:r>
          </a:p>
          <a:p>
            <a:r>
              <a:rPr lang="en-US"/>
              <a:t>Be aware of the latest developments in the use and application of databases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43E29-519F-C247-8F33-3F24DAF27F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 demonstrate knowledge and understanding of:</a:t>
            </a:r>
          </a:p>
          <a:p>
            <a:r>
              <a:rPr lang="en-US" dirty="0"/>
              <a:t>The internals of a database management system </a:t>
            </a:r>
          </a:p>
          <a:p>
            <a:r>
              <a:rPr lang="en-US" dirty="0"/>
              <a:t>The issues involved in developing database management software </a:t>
            </a:r>
          </a:p>
          <a:p>
            <a:r>
              <a:rPr lang="en-US" dirty="0"/>
              <a:t>The variety of available DBMS types and the circumstances in which they're appropriate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32685-AED9-E940-8FBD-F2B47DA77D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to:</a:t>
            </a:r>
          </a:p>
          <a:p>
            <a:r>
              <a:rPr lang="en-US" dirty="0"/>
              <a:t>Choose appropriate approaches for data storage and access </a:t>
            </a:r>
          </a:p>
          <a:p>
            <a:r>
              <a:rPr lang="en-US" dirty="0"/>
              <a:t>Demonstrate how a DBMS processes, </a:t>
            </a:r>
            <a:r>
              <a:rPr lang="en-US" dirty="0" err="1"/>
              <a:t>optimises</a:t>
            </a:r>
            <a:r>
              <a:rPr lang="en-US" dirty="0"/>
              <a:t> and executes a query </a:t>
            </a:r>
          </a:p>
          <a:p>
            <a:r>
              <a:rPr lang="en-US" dirty="0"/>
              <a:t>Identify issues arising from concurrent or distributed processing and select appropriate approaches to mitigate those issues </a:t>
            </a:r>
          </a:p>
          <a:p>
            <a:r>
              <a:rPr lang="en-US" dirty="0"/>
              <a:t>Select an appropriate DBMS for an application </a:t>
            </a:r>
          </a:p>
          <a:p>
            <a:r>
              <a:rPr lang="en-US" dirty="0"/>
              <a:t>Implement components of a DBMS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F9764-8D5D-004E-9932-8560D48855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Prerequisites: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role of database systems in information management</a:t>
            </a:r>
          </a:p>
          <a:p>
            <a:r>
              <a:rPr lang="en-US" dirty="0"/>
              <a:t>The concept of data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Entity-Relationship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The relational model and other models</a:t>
            </a:r>
          </a:p>
          <a:p>
            <a:r>
              <a:rPr lang="en-US" dirty="0"/>
              <a:t>SQL</a:t>
            </a:r>
          </a:p>
          <a:p>
            <a:r>
              <a:rPr lang="en-US" dirty="0"/>
              <a:t>Database management issues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F64A2-B9D3-864D-A727-CF9D66B5BE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COMP3211 vs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COMP1204, you learned how to build </a:t>
            </a:r>
            <a:r>
              <a:rPr lang="en-US" b="1" dirty="0"/>
              <a:t>databases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COMP3211, you will learn how to build </a:t>
            </a:r>
            <a:r>
              <a:rPr lang="en-US" b="1" dirty="0"/>
              <a:t>database management systems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3EB42-576E-564E-A001-B7DBF883C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lectures per week:</a:t>
            </a:r>
          </a:p>
          <a:p>
            <a:r>
              <a:rPr lang="en-GB" dirty="0"/>
              <a:t>Tuesday 1100 in 2/1039</a:t>
            </a:r>
          </a:p>
          <a:p>
            <a:r>
              <a:rPr lang="en-GB" dirty="0"/>
              <a:t>Thursday 1200 in 02a/2077</a:t>
            </a:r>
          </a:p>
          <a:p>
            <a:r>
              <a:rPr lang="en-GB" dirty="0"/>
              <a:t>Friday 1500 in 44/1041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E50A1-B612-D448-A6EF-4F7D6A7B8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910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16</TotalTime>
  <Words>1090</Words>
  <Application>Microsoft Macintosh PowerPoint</Application>
  <PresentationFormat>Widescreen</PresentationFormat>
  <Paragraphs>285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Calibri</vt:lpstr>
      <vt:lpstr>Georgia</vt:lpstr>
      <vt:lpstr>Lucida Grande</vt:lpstr>
      <vt:lpstr>Lucida Sans</vt:lpstr>
      <vt:lpstr>Monotype Sorts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COMP3211 Advanced Databases</vt:lpstr>
      <vt:lpstr>Lecturers</vt:lpstr>
      <vt:lpstr>Module Aims and Objectives</vt:lpstr>
      <vt:lpstr>Learning Outcomes</vt:lpstr>
      <vt:lpstr>Learning Outcomes</vt:lpstr>
      <vt:lpstr>Prerequisites: COMP1204</vt:lpstr>
      <vt:lpstr>COMP3211 vs COMP1204</vt:lpstr>
      <vt:lpstr>Course Structure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Topics</vt:lpstr>
      <vt:lpstr>Datatypes</vt:lpstr>
      <vt:lpstr>DBMS Architecture</vt:lpstr>
      <vt:lpstr>Data Storage</vt:lpstr>
      <vt:lpstr>Access Structures</vt:lpstr>
      <vt:lpstr>Multidimensional Access Structures</vt:lpstr>
      <vt:lpstr>Query Processing and Optimisation</vt:lpstr>
      <vt:lpstr>Transactions and Concurrency</vt:lpstr>
      <vt:lpstr>Parallel Databases</vt:lpstr>
      <vt:lpstr>Distributed Databases</vt:lpstr>
      <vt:lpstr>Information Retrieval</vt:lpstr>
      <vt:lpstr>Message Queues</vt:lpstr>
      <vt:lpstr>Stream Processing</vt:lpstr>
      <vt:lpstr>Data Warehousing</vt:lpstr>
      <vt:lpstr>Non-Relational Databases</vt:lpstr>
      <vt:lpstr>Next Lecture: Data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5</cp:revision>
  <dcterms:created xsi:type="dcterms:W3CDTF">2019-01-27T20:34:10Z</dcterms:created>
  <dcterms:modified xsi:type="dcterms:W3CDTF">2019-01-27T21:22:18Z</dcterms:modified>
</cp:coreProperties>
</file>