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8"/>
  </p:notesMasterIdLst>
  <p:sldIdLst>
    <p:sldId id="256" r:id="rId2"/>
    <p:sldId id="425" r:id="rId3"/>
    <p:sldId id="431" r:id="rId4"/>
    <p:sldId id="426" r:id="rId5"/>
    <p:sldId id="427" r:id="rId6"/>
    <p:sldId id="42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1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00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405" autoAdjust="0"/>
    <p:restoredTop sz="79457" autoAdjust="0"/>
  </p:normalViewPr>
  <p:slideViewPr>
    <p:cSldViewPr snapToGrid="0" snapToObjects="1" showGuides="1">
      <p:cViewPr>
        <p:scale>
          <a:sx n="125" d="100"/>
          <a:sy n="125" d="100"/>
        </p:scale>
        <p:origin x="-176" y="-888"/>
      </p:cViewPr>
      <p:guideLst>
        <p:guide orient="horz" pos="2160"/>
        <p:guide pos="13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15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2A4C-5F41-EE42-801F-DE2CCC1C7619}" type="datetimeFigureOut">
              <a:rPr lang="en-GB" smtClean="0"/>
              <a:t>13/12/18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C0A1-F8F3-BA48-987D-8D509ECBA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471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471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594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50: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3850" y="4076700"/>
            <a:ext cx="8496300" cy="2112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568" userDrawn="1">
          <p15:clr>
            <a:srgbClr val="FBAE40"/>
          </p15:clr>
        </p15:guide>
        <p15:guide id="2" pos="20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75: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105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4000" y="3005050"/>
            <a:ext cx="8496300" cy="3160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3884" userDrawn="1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>
    <p:ext uri="{DCECCB84-F9BA-43D5-87BE-67443E8EF086}">
      <p15:sldGuideLst xmlns="" xmlns:p15="http://schemas.microsoft.com/office/powerpoint/2012/main">
        <p15:guide id="1" orient="horz" pos="388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54" r:id="rId10"/>
    <p:sldLayoutId id="2147483755" r:id="rId11"/>
    <p:sldLayoutId id="2147483744" r:id="rId12"/>
    <p:sldLayoutId id="2147483745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Web </a:t>
            </a:r>
            <a:r>
              <a:rPr lang="en-GB" dirty="0" smtClean="0"/>
              <a:t>Advertising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COMP3220/6218</a:t>
            </a:r>
          </a:p>
          <a:p>
            <a:r>
              <a:rPr lang="en-GB" dirty="0" smtClean="0"/>
              <a:t>Web Infrastructure/</a:t>
            </a:r>
            <a:r>
              <a:rPr lang="en-GB" smtClean="0"/>
              <a:t>Web Architecture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Heather </a:t>
            </a:r>
            <a:r>
              <a:rPr lang="en-GB" dirty="0" smtClean="0"/>
              <a:t>Packer </a:t>
            </a:r>
            <a:r>
              <a:rPr lang="mr-IN" dirty="0" smtClean="0"/>
              <a:t>–</a:t>
            </a:r>
            <a:r>
              <a:rPr lang="en-GB" dirty="0" smtClean="0"/>
              <a:t> hp3@ecs.soton.ac.uk</a:t>
            </a:r>
            <a:endParaRPr lang="en-GB" dirty="0"/>
          </a:p>
          <a:p>
            <a:r>
              <a:rPr lang="en-GB" dirty="0" smtClean="0"/>
              <a:t>27/11/18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007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 err="1" smtClean="0"/>
              <a:t>AdWords</a:t>
            </a:r>
            <a:r>
              <a:rPr lang="en-US" sz="2700" dirty="0" smtClean="0"/>
              <a:t>, </a:t>
            </a:r>
            <a:r>
              <a:rPr lang="en-US" sz="2700" dirty="0" smtClean="0"/>
              <a:t>AdSense and Display Advertising Platforms</a:t>
            </a:r>
            <a:endParaRPr lang="en-US" sz="27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45928"/>
              </p:ext>
            </p:extLst>
          </p:nvPr>
        </p:nvGraphicFramePr>
        <p:xfrm>
          <a:off x="323850" y="1692275"/>
          <a:ext cx="849630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150"/>
                <a:gridCol w="42481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AdWords</a:t>
                      </a:r>
                      <a:r>
                        <a:rPr lang="en-US" sz="2400" dirty="0" smtClean="0"/>
                        <a:t> (Google)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AdSense (Google)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Ad keywords match search 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Ad keywords match page topic/s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AdWords</a:t>
                      </a:r>
                      <a:r>
                        <a:rPr lang="en-US" sz="2000" dirty="0" smtClean="0"/>
                        <a:t> is on </a:t>
                      </a:r>
                      <a:r>
                        <a:rPr lang="en-US" sz="2000" dirty="0" smtClean="0"/>
                        <a:t>Google </a:t>
                      </a:r>
                      <a:r>
                        <a:rPr lang="en-US" sz="2000" dirty="0" smtClean="0"/>
                        <a:t>Search Engine Result Page (SERP)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AdSense is shown on web pages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Higher click through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Lower click through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Both use Auctions to select Ads to place on SERP or individual web page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5188386"/>
              </p:ext>
            </p:extLst>
          </p:nvPr>
        </p:nvGraphicFramePr>
        <p:xfrm>
          <a:off x="1908660" y="4330382"/>
          <a:ext cx="5386220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622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Display Advertising</a:t>
                      </a:r>
                      <a:r>
                        <a:rPr lang="en-US" sz="2400" baseline="0" dirty="0" smtClean="0"/>
                        <a:t> Platform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Normally</a:t>
                      </a:r>
                      <a:r>
                        <a:rPr lang="en-US" sz="2000" baseline="0" dirty="0" smtClean="0"/>
                        <a:t> not related to page content</a:t>
                      </a:r>
                      <a:endParaRPr lang="en-US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General advertising to web visitors</a:t>
                      </a:r>
                      <a:endParaRPr lang="en-US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Standardized banner sizes</a:t>
                      </a:r>
                      <a:endParaRPr lang="en-US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Retargeting</a:t>
                      </a:r>
                      <a:endParaRPr lang="en-US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848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How to Include Advertisements on Content Page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376709"/>
              </p:ext>
            </p:extLst>
          </p:nvPr>
        </p:nvGraphicFramePr>
        <p:xfrm>
          <a:off x="323850" y="1692275"/>
          <a:ext cx="84963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150"/>
                <a:gridCol w="42481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AdSense (Google)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Display</a:t>
                      </a:r>
                      <a:r>
                        <a:rPr lang="en-US" sz="2400" baseline="0" dirty="0" smtClean="0"/>
                        <a:t> Advertising </a:t>
                      </a:r>
                    </a:p>
                    <a:p>
                      <a:r>
                        <a:rPr lang="en-US" sz="2400" baseline="0" dirty="0" smtClean="0"/>
                        <a:t>Platform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1) Select the ad you want on your site (text, display or both)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2) Copy and paste a piece of code on your site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3) Advertisers bid for your ad space in a real time auction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4) You get paid once you’ve accrued a minimum amount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Ad keywords</a:t>
                      </a:r>
                      <a:r>
                        <a:rPr lang="en-US" sz="1800" baseline="0" dirty="0" smtClean="0"/>
                        <a:t> match page topic/s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Not related to page’s content (retargeting)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700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CPM </a:t>
            </a:r>
            <a:r>
              <a:rPr lang="mr-IN" b="1" dirty="0" smtClean="0"/>
              <a:t>–</a:t>
            </a:r>
            <a:r>
              <a:rPr lang="en-US" b="1" dirty="0" smtClean="0"/>
              <a:t>Cost Per Mille (1,000 impressions) 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Whether </a:t>
            </a:r>
            <a:r>
              <a:rPr lang="en-US" dirty="0"/>
              <a:t>the ad is clicked is not taken into </a:t>
            </a:r>
            <a:r>
              <a:rPr lang="en-US" dirty="0" smtClean="0"/>
              <a:t>account.</a:t>
            </a:r>
            <a:r>
              <a:rPr lang="en-US" dirty="0"/>
              <a:t> 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Each </a:t>
            </a:r>
            <a:r>
              <a:rPr lang="en-US" dirty="0"/>
              <a:t>time an ad is fetched, it is counted as one impression</a:t>
            </a:r>
            <a:r>
              <a:rPr lang="en-US" dirty="0" smtClean="0"/>
              <a:t>.</a:t>
            </a:r>
          </a:p>
          <a:p>
            <a:pPr lvl="1">
              <a:buFont typeface="Arial"/>
              <a:buChar char="•"/>
            </a:pPr>
            <a:r>
              <a:rPr lang="en-US" b="1" dirty="0" smtClean="0"/>
              <a:t>CPM = Total spending/Number of impressions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b="1" dirty="0"/>
              <a:t>CPC/PPC </a:t>
            </a:r>
            <a:r>
              <a:rPr lang="mr-IN" b="1" dirty="0"/>
              <a:t>–</a:t>
            </a:r>
            <a:r>
              <a:rPr lang="en-US" b="1" dirty="0"/>
              <a:t> Cost per Click/Pay per Click</a:t>
            </a:r>
          </a:p>
          <a:p>
            <a:pPr lvl="1">
              <a:buFont typeface="Arial"/>
              <a:buChar char="•"/>
            </a:pPr>
            <a:r>
              <a:rPr lang="en-US" dirty="0"/>
              <a:t> an advertiser pays a publisher when the ad is clicked</a:t>
            </a:r>
          </a:p>
          <a:p>
            <a:pPr lvl="1">
              <a:buFont typeface="Arial"/>
              <a:buChar char="•"/>
            </a:pPr>
            <a:r>
              <a:rPr lang="en-US" b="1" dirty="0"/>
              <a:t>CPC = Total spending/Number of clicks</a:t>
            </a: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2999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b="1" dirty="0" smtClean="0"/>
              <a:t>CPA </a:t>
            </a:r>
            <a:r>
              <a:rPr lang="mr-IN" b="1" dirty="0" smtClean="0"/>
              <a:t>–</a:t>
            </a:r>
            <a:r>
              <a:rPr lang="en-US" b="1" dirty="0" smtClean="0"/>
              <a:t> Cost per Action</a:t>
            </a:r>
            <a:endParaRPr lang="en-US" b="1" dirty="0"/>
          </a:p>
          <a:p>
            <a:pPr lvl="1">
              <a:buFont typeface="Arial"/>
              <a:buChar char="•"/>
            </a:pPr>
            <a:r>
              <a:rPr lang="en-US" dirty="0" smtClean="0"/>
              <a:t>Mailing list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Buying an item            Conversions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Request quote</a:t>
            </a:r>
          </a:p>
          <a:p>
            <a:pPr lvl="1">
              <a:buFont typeface="Arial"/>
              <a:buChar char="•"/>
            </a:pPr>
            <a:r>
              <a:rPr lang="en-US" b="1" dirty="0" smtClean="0"/>
              <a:t>CPA = Total spending/Number of conversions</a:t>
            </a:r>
          </a:p>
          <a:p>
            <a:pPr marL="360000" lvl="1" indent="0">
              <a:buNone/>
            </a:pPr>
            <a:endParaRPr lang="en-US" b="1" dirty="0" smtClean="0"/>
          </a:p>
          <a:p>
            <a:r>
              <a:rPr lang="en-US" b="1" dirty="0"/>
              <a:t>CTR </a:t>
            </a:r>
            <a:r>
              <a:rPr lang="mr-IN" b="1" dirty="0"/>
              <a:t>–</a:t>
            </a:r>
            <a:r>
              <a:rPr lang="en-US" b="1" dirty="0"/>
              <a:t> Click through rate </a:t>
            </a:r>
          </a:p>
          <a:p>
            <a:pPr lvl="2">
              <a:buFont typeface="Arial"/>
              <a:buChar char="•"/>
            </a:pPr>
            <a:r>
              <a:rPr lang="en-US" dirty="0"/>
              <a:t>CTR = (Total clicks/Number of impressions) x 100 </a:t>
            </a:r>
          </a:p>
          <a:p>
            <a:pPr lvl="1">
              <a:buFont typeface="Arial"/>
              <a:buChar char="•"/>
            </a:pPr>
            <a:endParaRPr lang="en-US" b="1" dirty="0" smtClean="0"/>
          </a:p>
        </p:txBody>
      </p:sp>
      <p:sp>
        <p:nvSpPr>
          <p:cNvPr id="5" name="Right Brace 4"/>
          <p:cNvSpPr/>
          <p:nvPr/>
        </p:nvSpPr>
        <p:spPr bwMode="auto">
          <a:xfrm>
            <a:off x="2818904" y="2376019"/>
            <a:ext cx="340746" cy="1146227"/>
          </a:xfrm>
          <a:prstGeom prst="rightBrac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9074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Effectiveness and Pricing of Advertisement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4469088"/>
          </a:xfrm>
        </p:spPr>
        <p:txBody>
          <a:bodyPr/>
          <a:lstStyle/>
          <a:p>
            <a:r>
              <a:rPr lang="en-US" dirty="0" smtClean="0"/>
              <a:t>Advertising spend for a given audience template is agreed in advance</a:t>
            </a:r>
          </a:p>
          <a:p>
            <a:r>
              <a:rPr lang="en-US" dirty="0" smtClean="0"/>
              <a:t>Metrics for return on this investment are unreliable</a:t>
            </a:r>
          </a:p>
          <a:p>
            <a:pPr lvl="1"/>
            <a:r>
              <a:rPr lang="en-US" dirty="0" smtClean="0"/>
              <a:t>Exposure models (demographic)</a:t>
            </a:r>
          </a:p>
          <a:p>
            <a:pPr lvl="1"/>
            <a:r>
              <a:rPr lang="en-US" dirty="0" smtClean="0"/>
              <a:t>Click through rates</a:t>
            </a:r>
          </a:p>
          <a:p>
            <a:pPr lvl="1"/>
            <a:r>
              <a:rPr lang="en-US" dirty="0" smtClean="0"/>
              <a:t>Actual purchases</a:t>
            </a:r>
          </a:p>
          <a:p>
            <a:pPr lvl="1"/>
            <a:r>
              <a:rPr lang="en-US" dirty="0" smtClean="0"/>
              <a:t>Cost for acquisition of a new customer</a:t>
            </a:r>
          </a:p>
          <a:p>
            <a:r>
              <a:rPr lang="en-US" dirty="0" smtClean="0"/>
              <a:t>Advertising companies compete to satisfy the audience template</a:t>
            </a:r>
          </a:p>
        </p:txBody>
      </p:sp>
    </p:spTree>
    <p:extLst>
      <p:ext uri="{BB962C8B-B14F-4D97-AF65-F5344CB8AC3E}">
        <p14:creationId xmlns:p14="http://schemas.microsoft.com/office/powerpoint/2010/main" val="416316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earch Engine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11 - CSS" id="{A9F95300-17D0-C845-92AA-829B010B7BE7}" vid="{A5DC916A-1AF4-684A-82FE-8F29E5F01F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Search Engines.potx</Template>
  <TotalTime>32753</TotalTime>
  <Words>355</Words>
  <Application>Microsoft Macintosh PowerPoint</Application>
  <PresentationFormat>On-screen Show (4:3)</PresentationFormat>
  <Paragraphs>63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Search Engines</vt:lpstr>
      <vt:lpstr>Web Advertising</vt:lpstr>
      <vt:lpstr>AdWords, AdSense and Display Advertising Platforms</vt:lpstr>
      <vt:lpstr>How to Include Advertisements on Content Page</vt:lpstr>
      <vt:lpstr>Cost Model</vt:lpstr>
      <vt:lpstr>Cost Model</vt:lpstr>
      <vt:lpstr>Effectiveness and Pricing of Advertisement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Cascading Stylesheets</dc:title>
  <dc:creator>Gibbins N.M.</dc:creator>
  <cp:lastModifiedBy>Heather Packer</cp:lastModifiedBy>
  <cp:revision>300</cp:revision>
  <dcterms:created xsi:type="dcterms:W3CDTF">2017-10-22T16:39:59Z</dcterms:created>
  <dcterms:modified xsi:type="dcterms:W3CDTF">2018-12-13T22:25:10Z</dcterms:modified>
</cp:coreProperties>
</file>