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5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6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7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98" r:id="rId3"/>
    <p:sldMasterId id="2147483702" r:id="rId4"/>
    <p:sldMasterId id="2147483706" r:id="rId5"/>
    <p:sldMasterId id="2147483710" r:id="rId6"/>
    <p:sldMasterId id="2147483714" r:id="rId7"/>
    <p:sldMasterId id="2147483718" r:id="rId8"/>
  </p:sldMasterIdLst>
  <p:notesMasterIdLst>
    <p:notesMasterId r:id="rId41"/>
  </p:notesMasterIdLst>
  <p:sldIdLst>
    <p:sldId id="259" r:id="rId9"/>
    <p:sldId id="257" r:id="rId10"/>
    <p:sldId id="282" r:id="rId11"/>
    <p:sldId id="287" r:id="rId12"/>
    <p:sldId id="258" r:id="rId13"/>
    <p:sldId id="283" r:id="rId14"/>
    <p:sldId id="260" r:id="rId15"/>
    <p:sldId id="261" r:id="rId16"/>
    <p:sldId id="262" r:id="rId17"/>
    <p:sldId id="284" r:id="rId18"/>
    <p:sldId id="263" r:id="rId19"/>
    <p:sldId id="285" r:id="rId20"/>
    <p:sldId id="264" r:id="rId21"/>
    <p:sldId id="286" r:id="rId22"/>
    <p:sldId id="265" r:id="rId23"/>
    <p:sldId id="267" r:id="rId24"/>
    <p:sldId id="272" r:id="rId25"/>
    <p:sldId id="273" r:id="rId26"/>
    <p:sldId id="288" r:id="rId27"/>
    <p:sldId id="289" r:id="rId28"/>
    <p:sldId id="274" r:id="rId29"/>
    <p:sldId id="275" r:id="rId30"/>
    <p:sldId id="276" r:id="rId31"/>
    <p:sldId id="277" r:id="rId32"/>
    <p:sldId id="278" r:id="rId33"/>
    <p:sldId id="279" r:id="rId34"/>
    <p:sldId id="280" r:id="rId35"/>
    <p:sldId id="268" r:id="rId36"/>
    <p:sldId id="269" r:id="rId37"/>
    <p:sldId id="270" r:id="rId38"/>
    <p:sldId id="271" r:id="rId39"/>
    <p:sldId id="281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554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77"/>
    <p:restoredTop sz="96925"/>
  </p:normalViewPr>
  <p:slideViewPr>
    <p:cSldViewPr snapToGrid="0" snapToObjects="1" showGuides="1">
      <p:cViewPr>
        <p:scale>
          <a:sx n="120" d="100"/>
          <a:sy n="120" d="100"/>
        </p:scale>
        <p:origin x="2112" y="840"/>
      </p:cViewPr>
      <p:guideLst>
        <p:guide orient="horz" pos="2160"/>
        <p:guide pos="554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20" Type="http://schemas.openxmlformats.org/officeDocument/2006/relationships/slide" Target="slides/slide12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C11F37-1E6F-6A44-A0D2-6DE377B840E2}" type="datetimeFigureOut">
              <a:rPr lang="en-GB" smtClean="0"/>
              <a:t>26/10/2018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D4DA00-7454-BF4E-9465-7D8AE93A7E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7601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D4DA00-7454-BF4E-9465-7D8AE93A7E8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74419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4369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Authentication</a:t>
            </a:r>
            <a:r>
              <a:rPr lang="en-GB" baseline="0" dirty="0"/>
              <a:t> </a:t>
            </a:r>
            <a:r>
              <a:rPr lang="mr-IN" baseline="0" dirty="0"/>
              <a:t>–</a:t>
            </a:r>
            <a:r>
              <a:rPr lang="en-GB" baseline="0" dirty="0"/>
              <a:t> you can demonstrate that you signed it</a:t>
            </a:r>
          </a:p>
          <a:p>
            <a:r>
              <a:rPr lang="en-GB" baseline="0" dirty="0"/>
              <a:t>Non-repudiation </a:t>
            </a:r>
            <a:r>
              <a:rPr lang="mr-IN" baseline="0" dirty="0"/>
              <a:t>–</a:t>
            </a:r>
            <a:r>
              <a:rPr lang="en-GB" baseline="0" dirty="0"/>
              <a:t> you can’t deny that you signed it</a:t>
            </a:r>
          </a:p>
          <a:p>
            <a:r>
              <a:rPr lang="en-GB" baseline="0" dirty="0"/>
              <a:t>Integrity </a:t>
            </a:r>
            <a:r>
              <a:rPr lang="mr-IN" baseline="0" dirty="0"/>
              <a:t>–</a:t>
            </a:r>
            <a:r>
              <a:rPr lang="en-GB" baseline="0" dirty="0"/>
              <a:t> it can be demonstrated that the message hasn’t been tampered with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0285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84893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Basic networking stuff</a:t>
            </a:r>
          </a:p>
          <a:p>
            <a:endParaRPr lang="en-GB" dirty="0"/>
          </a:p>
          <a:p>
            <a:r>
              <a:rPr lang="en-GB" dirty="0"/>
              <a:t>Layers – Link (i.e. ethernet), Internet (IP), Transport (UDP, TCP), Application (HTTP, SMTP, etc)</a:t>
            </a:r>
          </a:p>
          <a:p>
            <a:endParaRPr lang="en-GB" dirty="0"/>
          </a:p>
          <a:p>
            <a:r>
              <a:rPr lang="en-GB" dirty="0"/>
              <a:t>TCP connect C-&gt;S SYN, S-&gt;C SYN/ACK, C-&gt;S ACK</a:t>
            </a:r>
          </a:p>
          <a:p>
            <a:endParaRPr lang="en-GB" dirty="0"/>
          </a:p>
          <a:p>
            <a:r>
              <a:rPr lang="en-GB" dirty="0"/>
              <a:t>TCP disconnect A-&gt;B FIN, B-&gt;A ACK, B-&gt;A FIN, A-&gt;B ACK</a:t>
            </a:r>
          </a:p>
          <a:p>
            <a:endParaRPr lang="en-GB" dirty="0"/>
          </a:p>
          <a:p>
            <a:r>
              <a:rPr lang="en-GB" dirty="0"/>
              <a:t>Assume transmission at speed of light = 3e8 m/s, 1/2 Earth circumference of 2e7 m/s</a:t>
            </a:r>
          </a:p>
          <a:p>
            <a:endParaRPr lang="en-GB" dirty="0"/>
          </a:p>
          <a:p>
            <a:r>
              <a:rPr lang="en-GB" dirty="0"/>
              <a:t>TCP connect alone takes a minimum of 0.2 seconds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D4DA00-7454-BF4E-9465-7D8AE93A7E83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3379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2C8DE-3E98-4644-BFE2-F32FC3D7D4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5C1B61-3120-E04E-BDC6-5BA5CDF4F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69A46B8-E3F6-A44F-899D-EF8F718CC98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113C0B99-262F-EF42-9A89-D2867F6B927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070378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8ABF461-B4B4-894F-AD2A-66803A5F5D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1773238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B8FB3173-7AA0-D843-9B5E-650ED53C92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72892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C1511-F3E4-724E-9385-E56C8E96E4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317649E7-935E-964A-AF69-C0C4D907C8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2276475"/>
            <a:ext cx="5400675" cy="3960812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1FB0E1B-5C1F-6F40-9A46-F8BCACC6E5E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2276477"/>
            <a:ext cx="5400675" cy="3960812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F555E08-1F8E-FE4A-8984-00D05492437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3888" y="1773238"/>
            <a:ext cx="5400675" cy="360362"/>
          </a:xfrm>
        </p:spPr>
        <p:txBody>
          <a:bodyPr lIns="72000" tIns="36000" rIns="72000" bIns="36000"/>
          <a:lstStyle>
            <a:lvl1pPr marL="0" indent="0">
              <a:buNone/>
              <a:defRPr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A01483EC-A312-1944-A3B6-36E2CF252F7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167438" y="1773238"/>
            <a:ext cx="5400675" cy="360362"/>
          </a:xfrm>
        </p:spPr>
        <p:txBody>
          <a:bodyPr lIns="72000" tIns="36000" rIns="72000" bIns="36000"/>
          <a:lstStyle>
            <a:lvl1pPr marL="0" indent="0">
              <a:buNone/>
              <a:defRPr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22A8D003-FCDA-0047-981A-893491C3545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2153774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ortrait Bleed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BDD746F-C60A-5F4B-A45F-63CE1F52DDB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67439" y="0"/>
            <a:ext cx="6024562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692150"/>
            <a:ext cx="5400674" cy="936625"/>
          </a:xfrm>
        </p:spPr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0956CC3-5066-2E40-8C1A-C70D599F386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685866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ortrait Blee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7437" y="692150"/>
            <a:ext cx="5400675" cy="936625"/>
          </a:xfrm>
        </p:spPr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8ABF461-B4B4-894F-AD2A-66803A5F5D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1773238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9B6178A-34C0-C542-A96F-1D5AC73A1E0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24562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4A79C78-B21D-F943-BA39-8360A5CA224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7700412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Mont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692150"/>
            <a:ext cx="5400674" cy="936625"/>
          </a:xfrm>
        </p:spPr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08D99ABB-BC2E-134A-A2CD-85CF5A02E72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901542" y="824986"/>
            <a:ext cx="2666571" cy="2815176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4DD31F4D-BE21-FB46-B0CE-AF77431BBAB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167438" y="1767953"/>
            <a:ext cx="2591229" cy="187220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86588E56-5876-5B4A-9118-0C89AE35EB9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71119" y="3789039"/>
            <a:ext cx="2877210" cy="2448249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F2C1FA18-66B6-1C4F-B252-BC50D7B557D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194885" y="3789040"/>
            <a:ext cx="2373228" cy="187220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8F2A8A3E-04CB-3D49-BFF9-4E8A1C7C715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8075468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757BE-BD60-B043-9E76-245DD19A10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A8C294F4-A6AD-1740-BEEC-61206D8F402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67439" y="1773239"/>
            <a:ext cx="5401170" cy="2160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60BA58DB-1B10-234D-9055-77566A37059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391" y="1773238"/>
            <a:ext cx="5401171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A0C5138F-94AF-8046-AAE7-1C99875056F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67439" y="4076701"/>
            <a:ext cx="5401169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781B490-0D9B-4347-9BB0-19B2C921F09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3391" y="4076701"/>
            <a:ext cx="5401171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A92EB63-72C1-744C-9F42-6A38D445FC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7701931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x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5DE22-5B82-9541-BA5A-BB368C0FB0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8FB7F17B-6AA3-1149-BBC9-DC5B1DFC02A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3888" y="1773237"/>
            <a:ext cx="3527425" cy="216058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82245F91-9A08-D645-A795-C37F14E4AAB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40688" y="1773237"/>
            <a:ext cx="3527426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F425D9C-51DB-2848-9101-2FF8AF58211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95775" y="1773236"/>
            <a:ext cx="3600450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7C36AEF-34C3-E14F-BCD3-4CA0A0915F4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3393" y="4076700"/>
            <a:ext cx="3527920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D95E5B0E-4B8A-C24D-B31C-4457A16D9B9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040688" y="4076700"/>
            <a:ext cx="3527425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31B113F3-BB57-AC48-9603-182BF960DC1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295775" y="4076700"/>
            <a:ext cx="3600449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4A280A98-37C6-2342-830C-12DF4E52E1C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2164967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F0019-9464-AF4F-A14A-C779F78A7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08CBA7DE-3862-DF4A-B953-467BCFD74F7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3393" y="1773238"/>
            <a:ext cx="3527920" cy="4464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E13F7FAA-ACCD-1D4C-B487-1D8E59569BB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295775" y="1773239"/>
            <a:ext cx="3600449" cy="4464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6BFC2351-BCA4-634D-9FC2-1AABCF68D45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040689" y="1773238"/>
            <a:ext cx="3527424" cy="4464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68D0C368-497A-8B4F-9C13-C840AF36932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4915016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dscape Full Ble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2812300D-9767-B945-AF02-1D3DEB990C2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341E2F-1B0D-9748-91C5-CC974CF8E9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E1188DFF-7D9D-C84E-AA59-F5EB920D497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noFill/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0644295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5E695FFE-DEC3-8945-A9DF-C9F8CC8AF4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158025-FD3D-9A45-8783-576F4EEB2C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5300663"/>
            <a:ext cx="10944224" cy="9366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</a:t>
            </a:r>
            <a:endParaRPr lang="en-GB" dirty="0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F4003048-D4F7-6941-99F8-0109AB947C0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noFill/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708948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C6D86-B0CF-2A49-A4C4-A057AAAF27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47C13D-6028-A044-A6F1-DC4BF348B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0E68F37-339A-074E-BA38-13276F509C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3955076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bg>
      <p:bgPr>
        <a:gradFill rotWithShape="1">
          <a:gsLst>
            <a:gs pos="0">
              <a:srgbClr val="014359"/>
            </a:gs>
            <a:gs pos="50000">
              <a:srgbClr val="014359"/>
            </a:gs>
            <a:gs pos="100000">
              <a:srgbClr val="00727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431999" y="1700214"/>
            <a:ext cx="11328000" cy="2160587"/>
          </a:xfrm>
        </p:spPr>
        <p:txBody>
          <a:bodyPr lIns="91440" anchor="b"/>
          <a:lstStyle>
            <a:lvl1pPr algn="l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24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432000" y="3860801"/>
            <a:ext cx="11328000" cy="1946275"/>
          </a:xfrm>
        </p:spPr>
        <p:txBody>
          <a:bodyPr lIns="91440"/>
          <a:lstStyle>
            <a:lvl1pPr marL="0" indent="0">
              <a:buFontTx/>
              <a:buNone/>
              <a:defRPr sz="3600">
                <a:solidFill>
                  <a:srgbClr val="B1D3D6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5" name="Picture 1033" descr="white_logo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8734" y="381000"/>
            <a:ext cx="3594100" cy="58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432000" y="5807075"/>
            <a:ext cx="11328000" cy="882860"/>
          </a:xfrm>
        </p:spPr>
        <p:txBody>
          <a:bodyPr/>
          <a:lstStyle>
            <a:lvl1pPr marL="90000" indent="0">
              <a:spcAft>
                <a:spcPts val="0"/>
              </a:spcAft>
              <a:buNone/>
              <a:defRPr sz="2000" baseline="0">
                <a:solidFill>
                  <a:srgbClr val="B1D3D6"/>
                </a:solidFill>
              </a:defRPr>
            </a:lvl1pPr>
          </a:lstStyle>
          <a:p>
            <a:pPr lvl="0"/>
            <a:r>
              <a:rPr lang="en-US" dirty="0"/>
              <a:t>Click to add author </a:t>
            </a:r>
            <a:br>
              <a:rPr lang="en-US" dirty="0"/>
            </a:br>
            <a:r>
              <a:rPr lang="en-US" dirty="0"/>
              <a:t>and date</a:t>
            </a:r>
          </a:p>
        </p:txBody>
      </p:sp>
      <p:pic>
        <p:nvPicPr>
          <p:cNvPr id="6" name="Picture 5" descr="Electronics_and_Computer_Science_BLACK-2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381000"/>
            <a:ext cx="2884159" cy="58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9787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151" y="381001"/>
            <a:ext cx="2880783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32000" y="1692000"/>
            <a:ext cx="11328000" cy="44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/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70109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bg>
      <p:bgPr>
        <a:gradFill flip="none" rotWithShape="1">
          <a:gsLst>
            <a:gs pos="0">
              <a:srgbClr val="007275"/>
            </a:gs>
            <a:gs pos="100000">
              <a:srgbClr val="008CAC"/>
            </a:gs>
            <a:gs pos="50000">
              <a:srgbClr val="007275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1700214"/>
            <a:ext cx="11328000" cy="4113268"/>
          </a:xfrm>
        </p:spPr>
        <p:txBody>
          <a:bodyPr anchor="ctr"/>
          <a:lstStyle>
            <a:lvl1pPr algn="r">
              <a:defRPr sz="7200" b="0" i="0" cap="none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9" name="Picture 1033" descr="white_logo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1900" y="381000"/>
            <a:ext cx="2853267" cy="46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96477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32000" y="1692000"/>
            <a:ext cx="11328000" cy="210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/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37103" y="4077073"/>
            <a:ext cx="11328400" cy="2100263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8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151" y="381001"/>
            <a:ext cx="2880783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92214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884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orizontal Split 50: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32000" y="1692000"/>
            <a:ext cx="11328000" cy="210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/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8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151" y="381001"/>
            <a:ext cx="2880783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431800" y="4076701"/>
            <a:ext cx="11328400" cy="2112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888922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568">
          <p15:clr>
            <a:srgbClr val="FBAE40"/>
          </p15:clr>
        </p15:guide>
        <p15:guide id="2" pos="204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65530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2000" y="1682750"/>
            <a:ext cx="5460800" cy="44894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9200" y="1682751"/>
            <a:ext cx="5460800" cy="4489449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1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151" y="381001"/>
            <a:ext cx="2880783" cy="4667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1350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60686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43343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5863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1: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108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2996258"/>
            <a:ext cx="10944225" cy="324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FFB4DFBA-4204-6F48-9C17-C4753F4774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4174860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28720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31948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31200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33419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38368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73981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93074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78846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73085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14944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1: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144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3357494"/>
            <a:ext cx="10944225" cy="288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D8BB0091-538D-5945-9060-309C4319283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4796870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814469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783035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97298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34325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04162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8632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239834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6455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1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2160587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076700"/>
            <a:ext cx="10944225" cy="2160588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B0D52624-8049-5D40-91BF-8EA428BF66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7478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2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7"/>
            <a:ext cx="10944225" cy="288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797288"/>
            <a:ext cx="10944225" cy="144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7821EA71-BFDF-764B-9601-98B10F3D51B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8994752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3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7"/>
            <a:ext cx="10944225" cy="324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5157288"/>
            <a:ext cx="10944225" cy="108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7CD1A0C4-1EEA-A345-AAC3-06F0D07C5EF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264245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3x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D975F-9286-2641-8193-8DF7321C82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2BC2BCE8-8683-9143-A195-36CA36A0357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3392" y="1773238"/>
            <a:ext cx="3528392" cy="2160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65F0F8BD-14D9-F54C-8643-B510466E59C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40216" y="1773239"/>
            <a:ext cx="3527897" cy="216058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022968ED-E95A-5C4A-AFD4-AFD46BE8A4B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95800" y="1773239"/>
            <a:ext cx="3600400" cy="2160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3667781-6711-AC4E-B59A-870436D7730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076700"/>
            <a:ext cx="10944225" cy="2160588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45C34E7-B8FA-EE45-B82E-8F66C35813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516034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942AA-DC19-824E-AC96-5B2BE9F1F3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4068AE28-9C85-8643-AF49-94E4EA86D68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7"/>
            <a:ext cx="10944225" cy="3528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50EFFEC7-CADF-794D-8A8F-463A8B0D163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040689" y="5445122"/>
            <a:ext cx="1727719" cy="792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A51B6D2F-C03C-364E-96D4-07089520BE82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167435" y="5445122"/>
            <a:ext cx="1728790" cy="792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760F87C5-62F3-5348-A9B3-27985DEED7C8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4295775" y="5445122"/>
            <a:ext cx="1728787" cy="7921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7062D462-B04F-C447-B1D0-0BC445592301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2423592" y="5445122"/>
            <a:ext cx="1727718" cy="7921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F8F9F3D8-C529-AD4D-A368-265D78A91F73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551384" y="5445122"/>
            <a:ext cx="1727743" cy="792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F1E13E52-C677-7744-9232-41BF6179164F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9912872" y="5445122"/>
            <a:ext cx="1727744" cy="7921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34E2EFAD-DC91-6841-A510-D79076BDE67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601960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5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5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5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5.pn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1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5.pn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4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5.pn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5.png"/><Relationship Id="rId4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035032-FFFC-C447-BA60-9B32DA458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9" y="692150"/>
            <a:ext cx="10944224" cy="936625"/>
          </a:xfrm>
          <a:prstGeom prst="rect">
            <a:avLst/>
          </a:prstGeom>
        </p:spPr>
        <p:txBody>
          <a:bodyPr vert="horz" lIns="72000" tIns="36000" rIns="72000" bIns="3600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E6C37D-9121-684D-B590-EF4A559356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1773238"/>
            <a:ext cx="10944225" cy="4464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D240F-3434-DF49-BB59-C0B86B4149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889" y="6381751"/>
            <a:ext cx="3527424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21B7BC17-F0E7-7A47-8273-78D53527614D}" type="datetimeFigureOut">
              <a:rPr lang="en-GB" smtClean="0"/>
              <a:pPr/>
              <a:t>26/10/2018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11AEA1-9EFF-6040-A0DF-32F3F8CF9F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95774" y="6381751"/>
            <a:ext cx="3600451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B9BF26-FC66-2C46-9F3E-A7306A28B9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799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426078B-3553-4544-8ED2-80E83B6C7BAA}"/>
              </a:ext>
            </a:extLst>
          </p:cNvPr>
          <p:cNvSpPr txBox="1">
            <a:spLocks/>
          </p:cNvSpPr>
          <p:nvPr userDrawn="1"/>
        </p:nvSpPr>
        <p:spPr>
          <a:xfrm>
            <a:off x="11568113" y="6381750"/>
            <a:ext cx="431799" cy="287339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D0896E-602A-494F-99CF-AC1BD90019B0}" type="slidenum">
              <a:rPr lang="en-GB" smtClean="0">
                <a:solidFill>
                  <a:schemeClr val="tx1"/>
                </a:solidFill>
              </a:rPr>
              <a:pPr/>
              <a:t>‹#›</a:t>
            </a:fld>
            <a:endParaRPr lang="en-GB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4DCCAEE-C447-EE4D-A54A-FF75ECE36C76}"/>
              </a:ext>
            </a:extLst>
          </p:cNvPr>
          <p:cNvPicPr>
            <a:picLocks noChangeAspect="1"/>
          </p:cNvPicPr>
          <p:nvPr userDrawn="1"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909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97" r:id="rId2"/>
    <p:sldLayoutId id="2147483676" r:id="rId3"/>
    <p:sldLayoutId id="2147483679" r:id="rId4"/>
    <p:sldLayoutId id="2147483680" r:id="rId5"/>
    <p:sldLayoutId id="2147483677" r:id="rId6"/>
    <p:sldLayoutId id="2147483678" r:id="rId7"/>
    <p:sldLayoutId id="2147483682" r:id="rId8"/>
    <p:sldLayoutId id="2147483683" r:id="rId9"/>
    <p:sldLayoutId id="2147483684" r:id="rId10"/>
    <p:sldLayoutId id="2147483685" r:id="rId11"/>
    <p:sldLayoutId id="2147483687" r:id="rId12"/>
    <p:sldLayoutId id="2147483686" r:id="rId13"/>
    <p:sldLayoutId id="2147483688" r:id="rId14"/>
    <p:sldLayoutId id="2147483689" r:id="rId15"/>
    <p:sldLayoutId id="2147483690" r:id="rId16"/>
    <p:sldLayoutId id="2147483691" r:id="rId17"/>
    <p:sldLayoutId id="2147483692" r:id="rId18"/>
    <p:sldLayoutId id="2147483693" r:id="rId19"/>
    <p:sldLayoutId id="2147483722" r:id="rId20"/>
    <p:sldLayoutId id="2147483723" r:id="rId21"/>
    <p:sldLayoutId id="2147483724" r:id="rId22"/>
    <p:sldLayoutId id="2147483725" r:id="rId23"/>
    <p:sldLayoutId id="2147483726" r:id="rId24"/>
    <p:sldLayoutId id="2147483727" r:id="rId25"/>
    <p:sldLayoutId id="2147483728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0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62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436" userDrawn="1">
          <p15:clr>
            <a:srgbClr val="F26B43"/>
          </p15:clr>
        </p15:guide>
        <p15:guide id="2" orient="horz" pos="1026" userDrawn="1">
          <p15:clr>
            <a:srgbClr val="F26B43"/>
          </p15:clr>
        </p15:guide>
        <p15:guide id="3" orient="horz" pos="1117" userDrawn="1">
          <p15:clr>
            <a:srgbClr val="F26B43"/>
          </p15:clr>
        </p15:guide>
        <p15:guide id="4" orient="horz" pos="1344" userDrawn="1">
          <p15:clr>
            <a:srgbClr val="F26B43"/>
          </p15:clr>
        </p15:guide>
        <p15:guide id="5" orient="horz" pos="1434" userDrawn="1">
          <p15:clr>
            <a:srgbClr val="F26B43"/>
          </p15:clr>
        </p15:guide>
        <p15:guide id="6" orient="horz" pos="2478" userDrawn="1">
          <p15:clr>
            <a:srgbClr val="F26B43"/>
          </p15:clr>
        </p15:guide>
        <p15:guide id="7" orient="horz" pos="2568" userDrawn="1">
          <p15:clr>
            <a:srgbClr val="F26B43"/>
          </p15:clr>
        </p15:guide>
        <p15:guide id="8" orient="horz" pos="3929" userDrawn="1">
          <p15:clr>
            <a:srgbClr val="F26B43"/>
          </p15:clr>
        </p15:guide>
        <p15:guide id="9" orient="horz" pos="4020" userDrawn="1">
          <p15:clr>
            <a:srgbClr val="F26B43"/>
          </p15:clr>
        </p15:guide>
        <p15:guide id="10" orient="horz" pos="4201" userDrawn="1">
          <p15:clr>
            <a:srgbClr val="F26B43"/>
          </p15:clr>
        </p15:guide>
        <p15:guide id="11" pos="393" userDrawn="1">
          <p15:clr>
            <a:srgbClr val="F26B43"/>
          </p15:clr>
        </p15:guide>
        <p15:guide id="12" pos="2706" userDrawn="1">
          <p15:clr>
            <a:srgbClr val="F26B43"/>
          </p15:clr>
        </p15:guide>
        <p15:guide id="13" pos="2615" userDrawn="1">
          <p15:clr>
            <a:srgbClr val="F26B43"/>
          </p15:clr>
        </p15:guide>
        <p15:guide id="14" pos="3795" userDrawn="1">
          <p15:clr>
            <a:srgbClr val="F26B43"/>
          </p15:clr>
        </p15:guide>
        <p15:guide id="15" pos="3885" userDrawn="1">
          <p15:clr>
            <a:srgbClr val="F26B43"/>
          </p15:clr>
        </p15:guide>
        <p15:guide id="16" pos="5065" userDrawn="1">
          <p15:clr>
            <a:srgbClr val="F26B43"/>
          </p15:clr>
        </p15:guide>
        <p15:guide id="17" pos="4974" userDrawn="1">
          <p15:clr>
            <a:srgbClr val="F26B43"/>
          </p15:clr>
        </p15:guide>
        <p15:guide id="18" pos="7559" userDrawn="1">
          <p15:clr>
            <a:srgbClr val="F26B43"/>
          </p15:clr>
        </p15:guide>
        <p15:guide id="19" pos="728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570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1" r:id="rId2"/>
    <p:sldLayoutId id="214748366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481" userDrawn="1">
          <p15:clr>
            <a:srgbClr val="F26B43"/>
          </p15:clr>
        </p15:guide>
        <p15:guide id="2" pos="6199" userDrawn="1">
          <p15:clr>
            <a:srgbClr val="F26B43"/>
          </p15:clr>
        </p15:guide>
        <p15:guide id="3" orient="horz" pos="1344" userDrawn="1">
          <p15:clr>
            <a:srgbClr val="F26B43"/>
          </p15:clr>
        </p15:guide>
        <p15:guide id="4" orient="horz" pos="2115" userDrawn="1">
          <p15:clr>
            <a:srgbClr val="F26B43"/>
          </p15:clr>
        </p15:guide>
        <p15:guide id="5" orient="horz" pos="2205" userDrawn="1">
          <p15:clr>
            <a:srgbClr val="F26B43"/>
          </p15:clr>
        </p15:guide>
        <p15:guide id="6" orient="horz" pos="2840" userDrawn="1">
          <p15:clr>
            <a:srgbClr val="F26B43"/>
          </p15:clr>
        </p15:guide>
        <p15:guide id="7" orient="horz" pos="2931" userDrawn="1">
          <p15:clr>
            <a:srgbClr val="F26B43"/>
          </p15:clr>
        </p15:guide>
        <p15:guide id="8" orient="horz" pos="3158" userDrawn="1">
          <p15:clr>
            <a:srgbClr val="F26B43"/>
          </p15:clr>
        </p15:guide>
        <p15:guide id="9" pos="7287" userDrawn="1">
          <p15:clr>
            <a:srgbClr val="F26B43"/>
          </p15:clr>
        </p15:guide>
        <p15:guide id="10" pos="7559" userDrawn="1">
          <p15:clr>
            <a:srgbClr val="F26B43"/>
          </p15:clr>
        </p15:guide>
        <p15:guide id="11" orient="horz" pos="4020" userDrawn="1">
          <p15:clr>
            <a:srgbClr val="F26B43"/>
          </p15:clr>
        </p15:guide>
        <p15:guide id="12" orient="horz" pos="4201" userDrawn="1">
          <p15:clr>
            <a:srgbClr val="F26B43"/>
          </p15:clr>
        </p15:guide>
        <p15:guide id="13" orient="horz" pos="436" userDrawn="1">
          <p15:clr>
            <a:srgbClr val="F26B43"/>
          </p15:clr>
        </p15:guide>
        <p15:guide id="14" orient="horz" pos="3929" userDrawn="1">
          <p15:clr>
            <a:srgbClr val="F26B43"/>
          </p15:clr>
        </p15:guide>
        <p15:guide id="15" pos="393" userDrawn="1">
          <p15:clr>
            <a:srgbClr val="F26B43"/>
          </p15:clr>
        </p15:guide>
        <p15:guide id="16" orient="horz" pos="1026" userDrawn="1">
          <p15:clr>
            <a:srgbClr val="F26B43"/>
          </p15:clr>
        </p15:guide>
        <p15:guide id="17" orient="horz" pos="1117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089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878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580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996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504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53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6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10.png"/><Relationship Id="rId5" Type="http://schemas.openxmlformats.org/officeDocument/2006/relationships/image" Target="../media/image13.png"/><Relationship Id="rId10" Type="http://schemas.openxmlformats.org/officeDocument/2006/relationships/image" Target="../media/image20.pn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15500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Cryptography 101 </a:t>
            </a:r>
            <a:r>
              <a:rPr lang="mr-IN" dirty="0"/>
              <a:t>–</a:t>
            </a:r>
            <a:r>
              <a:rPr lang="en-GB" dirty="0"/>
              <a:t> Public Key Cryptography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Commonly-used term for asymmetric encryption</a:t>
            </a:r>
          </a:p>
          <a:p>
            <a:r>
              <a:rPr lang="en-GB" dirty="0"/>
              <a:t>Refers to the different roles of the keys in a pair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Public key</a:t>
            </a:r>
          </a:p>
          <a:p>
            <a:r>
              <a:rPr lang="en-GB" dirty="0"/>
              <a:t>Shared with all by the owner</a:t>
            </a:r>
          </a:p>
          <a:p>
            <a:r>
              <a:rPr lang="en-GB" dirty="0"/>
              <a:t>Used to encrypt messages sent to the owner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Private key </a:t>
            </a:r>
          </a:p>
          <a:p>
            <a:r>
              <a:rPr lang="en-GB" dirty="0"/>
              <a:t>Kept a secret by the owner</a:t>
            </a:r>
          </a:p>
          <a:p>
            <a:r>
              <a:rPr lang="en-GB" dirty="0"/>
              <a:t>Used by the owner to decrypt messages sent to them</a:t>
            </a:r>
          </a:p>
          <a:p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091E5A-C767-6B4A-A375-94F5F771B5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9468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Arrow Connector 31"/>
          <p:cNvCxnSpPr>
            <a:stCxn id="22" idx="3"/>
          </p:cNvCxnSpPr>
          <p:nvPr/>
        </p:nvCxnSpPr>
        <p:spPr bwMode="auto">
          <a:xfrm flipV="1">
            <a:off x="6266732" y="4383590"/>
            <a:ext cx="2529969" cy="193307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Cryptography 101 </a:t>
            </a:r>
            <a:r>
              <a:rPr lang="mr-IN" dirty="0"/>
              <a:t>–</a:t>
            </a:r>
            <a:r>
              <a:rPr lang="en-GB" dirty="0"/>
              <a:t> Digital signatures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Authentication, non-repudiation, integrity of messages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Generate a cryptographic hash of the message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Encrypt the hash with your private key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94A7D7B-0D1D-5747-9A8A-9DF5A2A0281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Document 6"/>
          <p:cNvSpPr/>
          <p:nvPr/>
        </p:nvSpPr>
        <p:spPr bwMode="auto">
          <a:xfrm>
            <a:off x="2670708" y="3577377"/>
            <a:ext cx="720000" cy="1080000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 dirty="0">
              <a:solidFill>
                <a:schemeClr val="tx1">
                  <a:lumMod val="50000"/>
                </a:schemeClr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8" name="Process 7"/>
          <p:cNvSpPr/>
          <p:nvPr/>
        </p:nvSpPr>
        <p:spPr bwMode="auto">
          <a:xfrm>
            <a:off x="2850708" y="6147959"/>
            <a:ext cx="360000" cy="360000"/>
          </a:xfrm>
          <a:prstGeom prst="flowChartProcess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3600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 b="1" dirty="0">
                <a:latin typeface="Georgia" charset="0"/>
                <a:ea typeface="Georgia" charset="0"/>
                <a:cs typeface="Georgia" charset="0"/>
              </a:rPr>
              <a:t>#</a:t>
            </a:r>
          </a:p>
        </p:txBody>
      </p:sp>
      <p:cxnSp>
        <p:nvCxnSpPr>
          <p:cNvPr id="9" name="Straight Arrow Connector 8"/>
          <p:cNvCxnSpPr>
            <a:stCxn id="7" idx="2"/>
            <a:endCxn id="8" idx="0"/>
          </p:cNvCxnSpPr>
          <p:nvPr/>
        </p:nvCxnSpPr>
        <p:spPr bwMode="auto">
          <a:xfrm>
            <a:off x="3030708" y="4585977"/>
            <a:ext cx="0" cy="156198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" name="Straight Arrow Connector 11"/>
          <p:cNvCxnSpPr>
            <a:stCxn id="8" idx="3"/>
            <a:endCxn id="22" idx="1"/>
          </p:cNvCxnSpPr>
          <p:nvPr/>
        </p:nvCxnSpPr>
        <p:spPr bwMode="auto">
          <a:xfrm flipV="1">
            <a:off x="3210709" y="6316663"/>
            <a:ext cx="2696023" cy="1129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704" y="6097206"/>
            <a:ext cx="1018032" cy="438912"/>
          </a:xfrm>
          <a:prstGeom prst="rect">
            <a:avLst/>
          </a:prstGeom>
        </p:spPr>
      </p:pic>
      <p:sp>
        <p:nvSpPr>
          <p:cNvPr id="22" name="Process 21"/>
          <p:cNvSpPr/>
          <p:nvPr/>
        </p:nvSpPr>
        <p:spPr bwMode="auto">
          <a:xfrm>
            <a:off x="5906731" y="6136662"/>
            <a:ext cx="360000" cy="360000"/>
          </a:xfrm>
          <a:prstGeom prst="flowChartProcess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3600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 b="1">
                <a:latin typeface="Georgia" charset="0"/>
                <a:ea typeface="Georgia" charset="0"/>
                <a:cs typeface="Georgia" charset="0"/>
              </a:rPr>
              <a:t>#</a:t>
            </a:r>
            <a:endParaRPr lang="en-GB" sz="2400" b="1" dirty="0">
              <a:latin typeface="Georgia" charset="0"/>
              <a:ea typeface="Georgia" charset="0"/>
              <a:cs typeface="Georgia" charset="0"/>
            </a:endParaRPr>
          </a:p>
        </p:txBody>
      </p:sp>
      <p:pic>
        <p:nvPicPr>
          <p:cNvPr id="16" name="Picture 15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931" y="6287223"/>
            <a:ext cx="255600" cy="360000"/>
          </a:xfrm>
          <a:prstGeom prst="rect">
            <a:avLst/>
          </a:prstGeom>
        </p:spPr>
      </p:pic>
      <p:cxnSp>
        <p:nvCxnSpPr>
          <p:cNvPr id="29" name="Straight Arrow Connector 28"/>
          <p:cNvCxnSpPr>
            <a:stCxn id="7" idx="3"/>
            <a:endCxn id="25" idx="1"/>
          </p:cNvCxnSpPr>
          <p:nvPr/>
        </p:nvCxnSpPr>
        <p:spPr bwMode="auto">
          <a:xfrm flipV="1">
            <a:off x="3390708" y="4115737"/>
            <a:ext cx="5405992" cy="164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51FB0B80-0E9F-794F-B3AC-28E6CF7ABE95}"/>
              </a:ext>
            </a:extLst>
          </p:cNvPr>
          <p:cNvGrpSpPr/>
          <p:nvPr/>
        </p:nvGrpSpPr>
        <p:grpSpPr>
          <a:xfrm>
            <a:off x="2670708" y="4990126"/>
            <a:ext cx="720000" cy="720000"/>
            <a:chOff x="2670708" y="4990126"/>
            <a:chExt cx="720000" cy="720000"/>
          </a:xfrm>
        </p:grpSpPr>
        <p:sp>
          <p:nvSpPr>
            <p:cNvPr id="41" name="Rounded Rectangle 40"/>
            <p:cNvSpPr/>
            <p:nvPr/>
          </p:nvSpPr>
          <p:spPr bwMode="auto">
            <a:xfrm>
              <a:off x="2670708" y="4990126"/>
              <a:ext cx="720000" cy="720000"/>
            </a:xfrm>
            <a:prstGeom prst="roundRect">
              <a:avLst/>
            </a:prstGeom>
            <a:solidFill>
              <a:schemeClr val="tx2">
                <a:lumMod val="25000"/>
                <a:lumOff val="75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5">
              <a:duotone>
                <a:schemeClr val="bg2">
                  <a:shade val="45000"/>
                  <a:satMod val="135000"/>
                </a:schemeClr>
                <a:prstClr val="white"/>
              </a:duotone>
              <a:alphaModFix amt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1995" y="5048255"/>
              <a:ext cx="637427" cy="637428"/>
            </a:xfrm>
            <a:prstGeom prst="rect">
              <a:avLst/>
            </a:prstGeom>
            <a:ln>
              <a:noFill/>
            </a:ln>
          </p:spPr>
        </p:pic>
        <p:sp>
          <p:nvSpPr>
            <p:cNvPr id="40" name="TextBox 39"/>
            <p:cNvSpPr txBox="1"/>
            <p:nvPr/>
          </p:nvSpPr>
          <p:spPr>
            <a:xfrm>
              <a:off x="2670708" y="5175468"/>
              <a:ext cx="720000" cy="38985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 anchor="ctr" anchorCtr="1">
              <a:noAutofit/>
            </a:bodyPr>
            <a:lstStyle/>
            <a:p>
              <a:pPr algn="ctr"/>
              <a:r>
                <a:rPr lang="en-GB" sz="1600" dirty="0"/>
                <a:t>hash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8796700" y="3575737"/>
            <a:ext cx="720000" cy="1276776"/>
            <a:chOff x="7272700" y="3575737"/>
            <a:chExt cx="720000" cy="1276776"/>
          </a:xfrm>
        </p:grpSpPr>
        <p:sp>
          <p:nvSpPr>
            <p:cNvPr id="25" name="Document 24"/>
            <p:cNvSpPr/>
            <p:nvPr/>
          </p:nvSpPr>
          <p:spPr bwMode="auto">
            <a:xfrm>
              <a:off x="7272700" y="3575737"/>
              <a:ext cx="720000" cy="1080000"/>
            </a:xfrm>
            <a:prstGeom prst="flowChartDocumen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ap="flat" cmpd="sng" algn="ctr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200" dirty="0">
                <a:solidFill>
                  <a:schemeClr val="tx1">
                    <a:lumMod val="50000"/>
                  </a:schemeClr>
                </a:solidFill>
                <a:latin typeface="Georgia" charset="0"/>
                <a:ea typeface="Georgia" charset="0"/>
                <a:cs typeface="Georgia" charset="0"/>
              </a:endParaRPr>
            </a:p>
          </p:txBody>
        </p:sp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17212" y="4218529"/>
              <a:ext cx="475488" cy="6339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50310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7" grpId="0" animBg="1"/>
      <p:bldP spid="8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Cryptography 101 </a:t>
            </a:r>
            <a:r>
              <a:rPr lang="mr-IN" dirty="0"/>
              <a:t>–</a:t>
            </a:r>
            <a:r>
              <a:rPr lang="en-GB" dirty="0"/>
              <a:t> Signature verification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dirty="0"/>
              <a:t>Decrypt the encrypted hash with the public key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Generate a cryptographic hash of the message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Compare the hashes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AE4EEF4-2245-7E44-BBED-E0104707944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Document 6"/>
          <p:cNvSpPr/>
          <p:nvPr/>
        </p:nvSpPr>
        <p:spPr bwMode="auto">
          <a:xfrm>
            <a:off x="4073524" y="3658137"/>
            <a:ext cx="720000" cy="1080000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 dirty="0">
              <a:solidFill>
                <a:schemeClr val="tx1">
                  <a:lumMod val="50000"/>
                </a:schemeClr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8" name="Process 7"/>
          <p:cNvSpPr/>
          <p:nvPr/>
        </p:nvSpPr>
        <p:spPr bwMode="auto">
          <a:xfrm>
            <a:off x="7387993" y="5834296"/>
            <a:ext cx="360000" cy="360000"/>
          </a:xfrm>
          <a:prstGeom prst="flowChartProcess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3600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 b="1" dirty="0">
                <a:latin typeface="Georgia" charset="0"/>
                <a:ea typeface="Georgia" charset="0"/>
                <a:cs typeface="Georgia" charset="0"/>
              </a:rPr>
              <a:t>#</a:t>
            </a:r>
          </a:p>
        </p:txBody>
      </p:sp>
      <p:cxnSp>
        <p:nvCxnSpPr>
          <p:cNvPr id="9" name="Straight Arrow Connector 8"/>
          <p:cNvCxnSpPr>
            <a:stCxn id="7" idx="3"/>
            <a:endCxn id="37" idx="1"/>
          </p:cNvCxnSpPr>
          <p:nvPr/>
        </p:nvCxnSpPr>
        <p:spPr bwMode="auto">
          <a:xfrm flipV="1">
            <a:off x="4793525" y="4198137"/>
            <a:ext cx="2594453" cy="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17" name="Group 16"/>
          <p:cNvGrpSpPr/>
          <p:nvPr/>
        </p:nvGrpSpPr>
        <p:grpSpPr>
          <a:xfrm>
            <a:off x="4253524" y="5834297"/>
            <a:ext cx="487800" cy="510561"/>
            <a:chOff x="4382731" y="6136662"/>
            <a:chExt cx="487800" cy="510561"/>
          </a:xfrm>
        </p:grpSpPr>
        <p:sp>
          <p:nvSpPr>
            <p:cNvPr id="22" name="Process 21"/>
            <p:cNvSpPr/>
            <p:nvPr/>
          </p:nvSpPr>
          <p:spPr bwMode="auto">
            <a:xfrm>
              <a:off x="4382731" y="6136662"/>
              <a:ext cx="360000" cy="360000"/>
            </a:xfrm>
            <a:prstGeom prst="flowChartProcess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3600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2400" b="1" dirty="0">
                  <a:latin typeface="Georgia" charset="0"/>
                  <a:ea typeface="Georgia" charset="0"/>
                  <a:cs typeface="Georgia" charset="0"/>
                </a:rPr>
                <a:t>#</a:t>
              </a:r>
            </a:p>
          </p:txBody>
        </p:sp>
        <p:pic>
          <p:nvPicPr>
            <p:cNvPr id="16" name="Picture 15"/>
            <p:cNvPicPr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4931" y="6287223"/>
              <a:ext cx="255600" cy="360000"/>
            </a:xfrm>
            <a:prstGeom prst="rect">
              <a:avLst/>
            </a:prstGeom>
          </p:spPr>
        </p:pic>
      </p:grpSp>
      <p:cxnSp>
        <p:nvCxnSpPr>
          <p:cNvPr id="29" name="Straight Arrow Connector 28"/>
          <p:cNvCxnSpPr>
            <a:stCxn id="60" idx="3"/>
            <a:endCxn id="22" idx="1"/>
          </p:cNvCxnSpPr>
          <p:nvPr/>
        </p:nvCxnSpPr>
        <p:spPr bwMode="auto">
          <a:xfrm>
            <a:off x="3363672" y="4898234"/>
            <a:ext cx="889853" cy="111606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7" name="Process 36"/>
          <p:cNvSpPr/>
          <p:nvPr/>
        </p:nvSpPr>
        <p:spPr bwMode="auto">
          <a:xfrm>
            <a:off x="7387977" y="4018136"/>
            <a:ext cx="360000" cy="360000"/>
          </a:xfrm>
          <a:prstGeom prst="flowChartProcess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3600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 b="1" dirty="0">
                <a:latin typeface="Georgia" charset="0"/>
                <a:ea typeface="Georgia" charset="0"/>
                <a:cs typeface="Georgia" charset="0"/>
              </a:rPr>
              <a:t>#</a:t>
            </a:r>
          </a:p>
        </p:txBody>
      </p:sp>
      <p:cxnSp>
        <p:nvCxnSpPr>
          <p:cNvPr id="43" name="Straight Arrow Connector 42"/>
          <p:cNvCxnSpPr>
            <a:stCxn id="22" idx="3"/>
            <a:endCxn id="8" idx="1"/>
          </p:cNvCxnSpPr>
          <p:nvPr/>
        </p:nvCxnSpPr>
        <p:spPr bwMode="auto">
          <a:xfrm>
            <a:off x="4613525" y="6014296"/>
            <a:ext cx="2774469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4" name="Straight Arrow Connector 43"/>
          <p:cNvCxnSpPr>
            <a:stCxn id="60" idx="3"/>
            <a:endCxn id="7" idx="1"/>
          </p:cNvCxnSpPr>
          <p:nvPr/>
        </p:nvCxnSpPr>
        <p:spPr bwMode="auto">
          <a:xfrm flipV="1">
            <a:off x="3363672" y="4198137"/>
            <a:ext cx="709853" cy="70009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6" name="Straight Arrow Connector 45"/>
          <p:cNvCxnSpPr>
            <a:stCxn id="37" idx="3"/>
            <a:endCxn id="53" idx="0"/>
          </p:cNvCxnSpPr>
          <p:nvPr/>
        </p:nvCxnSpPr>
        <p:spPr bwMode="auto">
          <a:xfrm>
            <a:off x="7747977" y="4198136"/>
            <a:ext cx="1225036" cy="67179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642" y="5794840"/>
            <a:ext cx="1018032" cy="438912"/>
          </a:xfrm>
          <a:prstGeom prst="rect">
            <a:avLst/>
          </a:prstGeom>
        </p:spPr>
      </p:pic>
      <p:cxnSp>
        <p:nvCxnSpPr>
          <p:cNvPr id="51" name="Straight Arrow Connector 50"/>
          <p:cNvCxnSpPr>
            <a:stCxn id="8" idx="3"/>
            <a:endCxn id="53" idx="2"/>
          </p:cNvCxnSpPr>
          <p:nvPr/>
        </p:nvCxnSpPr>
        <p:spPr bwMode="auto">
          <a:xfrm flipV="1">
            <a:off x="7747993" y="5239266"/>
            <a:ext cx="1225020" cy="77503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3" name="TextBox 52"/>
          <p:cNvSpPr txBox="1"/>
          <p:nvPr/>
        </p:nvSpPr>
        <p:spPr>
          <a:xfrm>
            <a:off x="8394970" y="4869934"/>
            <a:ext cx="1156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compare</a:t>
            </a:r>
          </a:p>
        </p:txBody>
      </p:sp>
      <p:grpSp>
        <p:nvGrpSpPr>
          <p:cNvPr id="59" name="Group 58"/>
          <p:cNvGrpSpPr/>
          <p:nvPr/>
        </p:nvGrpSpPr>
        <p:grpSpPr>
          <a:xfrm>
            <a:off x="2643671" y="4358233"/>
            <a:ext cx="720000" cy="1276776"/>
            <a:chOff x="7272700" y="3575737"/>
            <a:chExt cx="720000" cy="1276776"/>
          </a:xfrm>
        </p:grpSpPr>
        <p:sp>
          <p:nvSpPr>
            <p:cNvPr id="60" name="Document 59"/>
            <p:cNvSpPr/>
            <p:nvPr/>
          </p:nvSpPr>
          <p:spPr bwMode="auto">
            <a:xfrm>
              <a:off x="7272700" y="3575737"/>
              <a:ext cx="720000" cy="1080000"/>
            </a:xfrm>
            <a:prstGeom prst="flowChartDocumen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ap="flat" cmpd="sng" algn="ctr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200" dirty="0">
                <a:solidFill>
                  <a:schemeClr val="tx1">
                    <a:lumMod val="50000"/>
                  </a:schemeClr>
                </a:solidFill>
                <a:latin typeface="Georgia" charset="0"/>
                <a:ea typeface="Georgia" charset="0"/>
                <a:cs typeface="Georgia" charset="0"/>
              </a:endParaRPr>
            </a:p>
          </p:txBody>
        </p:sp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17212" y="4218529"/>
              <a:ext cx="475488" cy="633984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7EE88D1-B971-CE4D-ACA6-D6EDC8048832}"/>
              </a:ext>
            </a:extLst>
          </p:cNvPr>
          <p:cNvGrpSpPr/>
          <p:nvPr/>
        </p:nvGrpSpPr>
        <p:grpSpPr>
          <a:xfrm>
            <a:off x="5730751" y="3839889"/>
            <a:ext cx="720000" cy="720000"/>
            <a:chOff x="2670708" y="4990126"/>
            <a:chExt cx="720000" cy="720000"/>
          </a:xfrm>
        </p:grpSpPr>
        <p:sp>
          <p:nvSpPr>
            <p:cNvPr id="32" name="Rounded Rectangle 31">
              <a:extLst>
                <a:ext uri="{FF2B5EF4-FFF2-40B4-BE49-F238E27FC236}">
                  <a16:creationId xmlns:a16="http://schemas.microsoft.com/office/drawing/2014/main" id="{B93B2FFB-01BF-1448-90F0-CE530BBED3BD}"/>
                </a:ext>
              </a:extLst>
            </p:cNvPr>
            <p:cNvSpPr/>
            <p:nvPr/>
          </p:nvSpPr>
          <p:spPr bwMode="auto">
            <a:xfrm>
              <a:off x="2670708" y="4990126"/>
              <a:ext cx="720000" cy="720000"/>
            </a:xfrm>
            <a:prstGeom prst="roundRect">
              <a:avLst/>
            </a:prstGeom>
            <a:solidFill>
              <a:schemeClr val="tx2">
                <a:lumMod val="25000"/>
                <a:lumOff val="75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43F66EC5-D5A0-3649-8A20-1493A710A7E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bg2">
                  <a:shade val="45000"/>
                  <a:satMod val="135000"/>
                </a:schemeClr>
                <a:prstClr val="white"/>
              </a:duotone>
              <a:alphaModFix amt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1995" y="5048255"/>
              <a:ext cx="637427" cy="637428"/>
            </a:xfrm>
            <a:prstGeom prst="rect">
              <a:avLst/>
            </a:prstGeom>
            <a:ln>
              <a:noFill/>
            </a:ln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43DB1C7-FAD7-4841-8E09-3E45091B97BA}"/>
                </a:ext>
              </a:extLst>
            </p:cNvPr>
            <p:cNvSpPr txBox="1"/>
            <p:nvPr/>
          </p:nvSpPr>
          <p:spPr>
            <a:xfrm>
              <a:off x="2670708" y="5175468"/>
              <a:ext cx="720000" cy="38985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 anchor="ctr" anchorCtr="1">
              <a:noAutofit/>
            </a:bodyPr>
            <a:lstStyle/>
            <a:p>
              <a:pPr algn="ctr"/>
              <a:r>
                <a:rPr lang="en-GB" sz="1600" dirty="0"/>
                <a:t>hash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33574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7" grpId="0" animBg="1"/>
      <p:bldP spid="8" grpId="0" animBg="1"/>
      <p:bldP spid="37" grpId="0" animBg="1"/>
      <p:bldP spid="5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Cryptography 101 </a:t>
            </a:r>
            <a:r>
              <a:rPr lang="mr-IN" dirty="0"/>
              <a:t>–</a:t>
            </a:r>
            <a:r>
              <a:rPr lang="en-GB" dirty="0"/>
              <a:t> Certificates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 public key that has been digitally signed by a trusted third party (a Certification Authority)</a:t>
            </a:r>
          </a:p>
          <a:p>
            <a:pPr lvl="1"/>
            <a:r>
              <a:rPr lang="en-GB" dirty="0"/>
              <a:t>Used to make guarantees about ownership of a public key</a:t>
            </a:r>
          </a:p>
          <a:p>
            <a:pPr lvl="1"/>
            <a:r>
              <a:rPr lang="en-GB" dirty="0"/>
              <a:t>CA public keys typically incorporated into browsers or operating systems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B831276-C75F-624B-B3A4-3748FD272A2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5575300" y="5007220"/>
            <a:ext cx="1018032" cy="665703"/>
            <a:chOff x="4051300" y="4373037"/>
            <a:chExt cx="1018032" cy="66570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1300" y="4373037"/>
              <a:ext cx="1018032" cy="445008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9657" y="4404756"/>
              <a:ext cx="475488" cy="6339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03913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Transport Layer Security handshake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Key to understanding TLS is the handshake</a:t>
            </a:r>
          </a:p>
          <a:p>
            <a:pPr lvl="1"/>
            <a:r>
              <a:rPr lang="en-GB" dirty="0"/>
              <a:t>Protocol used by client and server to agree on a shared symmetric key</a:t>
            </a:r>
          </a:p>
          <a:p>
            <a:pPr lvl="1"/>
            <a:r>
              <a:rPr lang="en-GB" dirty="0"/>
              <a:t>Method of agreement means that a malicious third party: </a:t>
            </a:r>
          </a:p>
          <a:p>
            <a:pPr lvl="2"/>
            <a:r>
              <a:rPr lang="en-GB" dirty="0"/>
              <a:t>can’t work out the shared key</a:t>
            </a:r>
          </a:p>
          <a:p>
            <a:pPr lvl="2"/>
            <a:r>
              <a:rPr lang="en-GB" dirty="0"/>
              <a:t>can’t replay old messages</a:t>
            </a:r>
          </a:p>
          <a:p>
            <a:pPr lvl="1"/>
            <a:r>
              <a:rPr lang="en-GB" dirty="0"/>
              <a:t>Shared key used to encrypt all subsequent communication in the session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F30BDE-3666-864F-9E41-3E6FCF4793C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04403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5" name="Picture 4" descr="MC90043160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522" y="336969"/>
            <a:ext cx="981301" cy="982513"/>
          </a:xfrm>
          <a:prstGeom prst="rect">
            <a:avLst/>
          </a:prstGeom>
        </p:spPr>
      </p:pic>
      <p:pic>
        <p:nvPicPr>
          <p:cNvPr id="6" name="Picture 5" descr="MC900431616-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1935" y="278595"/>
            <a:ext cx="1061972" cy="1061972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 bwMode="auto">
          <a:xfrm flipH="1">
            <a:off x="4290043" y="1345943"/>
            <a:ext cx="8258" cy="528663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7901220" y="1345943"/>
            <a:ext cx="8022" cy="528663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124" y="573584"/>
            <a:ext cx="540000" cy="23281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218346" y="598973"/>
            <a:ext cx="101951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200" dirty="0"/>
              <a:t>CA public key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5200" y="473993"/>
            <a:ext cx="540000" cy="23281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8996583" y="851911"/>
            <a:ext cx="1261564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200" dirty="0"/>
              <a:t>server public key</a:t>
            </a:r>
            <a:br>
              <a:rPr lang="en-GB" sz="1200" dirty="0"/>
            </a:br>
            <a:r>
              <a:rPr lang="en-GB" sz="1200" dirty="0"/>
              <a:t>(signed by CA)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998530" y="507817"/>
            <a:ext cx="1316066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200" dirty="0"/>
              <a:t>server private key</a:t>
            </a:r>
          </a:p>
        </p:txBody>
      </p:sp>
      <p:grpSp>
        <p:nvGrpSpPr>
          <p:cNvPr id="84" name="Group 83"/>
          <p:cNvGrpSpPr/>
          <p:nvPr/>
        </p:nvGrpSpPr>
        <p:grpSpPr>
          <a:xfrm>
            <a:off x="1820825" y="1407580"/>
            <a:ext cx="1638324" cy="369332"/>
            <a:chOff x="296825" y="2540032"/>
            <a:chExt cx="1638324" cy="369332"/>
          </a:xfrm>
        </p:grpSpPr>
        <p:sp>
          <p:nvSpPr>
            <p:cNvPr id="34" name="TextBox 33"/>
            <p:cNvSpPr txBox="1"/>
            <p:nvPr/>
          </p:nvSpPr>
          <p:spPr>
            <a:xfrm>
              <a:off x="296825" y="2540032"/>
              <a:ext cx="1207062" cy="3693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1200" dirty="0"/>
                <a:t>generate </a:t>
              </a:r>
            </a:p>
            <a:p>
              <a:r>
                <a:rPr lang="en-GB" sz="1200" dirty="0"/>
                <a:t>random number</a:t>
              </a: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1647149" y="2570323"/>
              <a:ext cx="288000" cy="288000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200" dirty="0">
                  <a:latin typeface="Georgia" charset="0"/>
                  <a:ea typeface="Georgia" charset="0"/>
                  <a:cs typeface="Georgia" charset="0"/>
                </a:rPr>
                <a:t>n</a:t>
              </a: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4291746" y="2229696"/>
            <a:ext cx="3609474" cy="418485"/>
            <a:chOff x="2767746" y="3074391"/>
            <a:chExt cx="3609474" cy="418485"/>
          </a:xfrm>
        </p:grpSpPr>
        <p:sp>
          <p:nvSpPr>
            <p:cNvPr id="12" name="TextBox 11"/>
            <p:cNvSpPr txBox="1"/>
            <p:nvPr/>
          </p:nvSpPr>
          <p:spPr>
            <a:xfrm>
              <a:off x="5310367" y="3074391"/>
              <a:ext cx="1022716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GB" sz="1200" dirty="0" err="1">
                  <a:latin typeface="Lucida Console" charset="0"/>
                  <a:ea typeface="Lucida Console" charset="0"/>
                  <a:cs typeface="Lucida Console" charset="0"/>
                </a:rPr>
                <a:t>ServerHello</a:t>
              </a:r>
              <a:endParaRPr lang="en-GB" sz="1200" dirty="0">
                <a:latin typeface="Lucida Console" charset="0"/>
                <a:ea typeface="Lucida Console" charset="0"/>
                <a:cs typeface="Lucida Console" charset="0"/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 bwMode="auto">
            <a:xfrm flipH="1" flipV="1">
              <a:off x="2767746" y="3256815"/>
              <a:ext cx="3609474" cy="5114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grpSp>
          <p:nvGrpSpPr>
            <p:cNvPr id="26" name="Group 25"/>
            <p:cNvGrpSpPr>
              <a:grpSpLocks noChangeAspect="1"/>
            </p:cNvGrpSpPr>
            <p:nvPr/>
          </p:nvGrpSpPr>
          <p:grpSpPr>
            <a:xfrm>
              <a:off x="4027064" y="3139766"/>
              <a:ext cx="540000" cy="353110"/>
              <a:chOff x="2762902" y="4374881"/>
              <a:chExt cx="1018032" cy="665704"/>
            </a:xfrm>
          </p:grpSpPr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62902" y="4374881"/>
                <a:ext cx="1018032" cy="445008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45858" y="4406600"/>
                <a:ext cx="475489" cy="633985"/>
              </a:xfrm>
              <a:prstGeom prst="rect">
                <a:avLst/>
              </a:prstGeom>
            </p:spPr>
          </p:pic>
        </p:grpSp>
        <p:sp>
          <p:nvSpPr>
            <p:cNvPr id="31" name="Rectangle 30"/>
            <p:cNvSpPr/>
            <p:nvPr/>
          </p:nvSpPr>
          <p:spPr bwMode="auto">
            <a:xfrm>
              <a:off x="4844733" y="3110861"/>
              <a:ext cx="288000" cy="288000"/>
            </a:xfrm>
            <a:prstGeom prst="rect">
              <a:avLst/>
            </a:prstGeom>
            <a:solidFill>
              <a:srgbClr val="66BE6D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200">
                  <a:latin typeface="Georgia" charset="0"/>
                  <a:ea typeface="Georgia" charset="0"/>
                  <a:cs typeface="Georgia" charset="0"/>
                </a:rPr>
                <a:t>m</a:t>
              </a:r>
              <a:endParaRPr lang="en-GB" sz="1200" dirty="0">
                <a:latin typeface="Georgia" charset="0"/>
                <a:ea typeface="Georgia" charset="0"/>
                <a:cs typeface="Georgia" charset="0"/>
              </a:endParaRP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1816883" y="2761131"/>
            <a:ext cx="2035241" cy="369332"/>
            <a:chOff x="292883" y="3403200"/>
            <a:chExt cx="2035241" cy="369332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8124" y="3469842"/>
              <a:ext cx="540000" cy="236048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292883" y="3403200"/>
              <a:ext cx="958596" cy="3693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1200" dirty="0"/>
                <a:t>verify server </a:t>
              </a:r>
              <a:br>
                <a:rPr lang="en-GB" sz="1200" dirty="0"/>
              </a:br>
              <a:r>
                <a:rPr lang="en-GB" sz="1200" dirty="0"/>
                <a:t>public key</a:t>
              </a:r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4308066" y="1737995"/>
            <a:ext cx="3601176" cy="353060"/>
            <a:chOff x="2767745" y="2598642"/>
            <a:chExt cx="3601176" cy="353060"/>
          </a:xfrm>
        </p:grpSpPr>
        <p:cxnSp>
          <p:nvCxnSpPr>
            <p:cNvPr id="8" name="Straight Arrow Connector 7"/>
            <p:cNvCxnSpPr/>
            <p:nvPr/>
          </p:nvCxnSpPr>
          <p:spPr bwMode="auto">
            <a:xfrm>
              <a:off x="2767745" y="2776653"/>
              <a:ext cx="3601176" cy="8502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1" name="TextBox 10"/>
            <p:cNvSpPr txBox="1"/>
            <p:nvPr/>
          </p:nvSpPr>
          <p:spPr>
            <a:xfrm>
              <a:off x="2810477" y="2598642"/>
              <a:ext cx="1022716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1200" dirty="0" err="1">
                  <a:latin typeface="Lucida Console" charset="0"/>
                  <a:ea typeface="Lucida Console" charset="0"/>
                  <a:cs typeface="Lucida Console" charset="0"/>
                </a:rPr>
                <a:t>ClientHello</a:t>
              </a:r>
              <a:endParaRPr lang="en-GB" sz="1200" dirty="0">
                <a:latin typeface="Lucida Console" charset="0"/>
                <a:ea typeface="Lucida Console" charset="0"/>
                <a:cs typeface="Lucida Console" charset="0"/>
              </a:endParaRP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4140661" y="2663702"/>
              <a:ext cx="288000" cy="288000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200" dirty="0">
                  <a:latin typeface="Georgia" charset="0"/>
                  <a:ea typeface="Georgia" charset="0"/>
                  <a:cs typeface="Georgia" charset="0"/>
                </a:rPr>
                <a:t>n</a:t>
              </a:r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8730606" y="1919475"/>
            <a:ext cx="1654879" cy="553998"/>
            <a:chOff x="7199775" y="2626978"/>
            <a:chExt cx="1654879" cy="553998"/>
          </a:xfrm>
        </p:grpSpPr>
        <p:sp>
          <p:nvSpPr>
            <p:cNvPr id="35" name="TextBox 34"/>
            <p:cNvSpPr txBox="1"/>
            <p:nvPr/>
          </p:nvSpPr>
          <p:spPr>
            <a:xfrm>
              <a:off x="8202231" y="2626978"/>
              <a:ext cx="652423" cy="55399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GB" sz="1200" dirty="0"/>
                <a:t>generate</a:t>
              </a:r>
            </a:p>
            <a:p>
              <a:pPr algn="r"/>
              <a:r>
                <a:rPr lang="en-GB" sz="1200" dirty="0"/>
                <a:t>random</a:t>
              </a:r>
              <a:br>
                <a:rPr lang="en-GB" sz="1200" dirty="0"/>
              </a:br>
              <a:r>
                <a:rPr lang="en-GB" sz="1200" dirty="0"/>
                <a:t>number</a:t>
              </a:r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7199775" y="2754323"/>
              <a:ext cx="288000" cy="288000"/>
            </a:xfrm>
            <a:prstGeom prst="rect">
              <a:avLst/>
            </a:prstGeom>
            <a:solidFill>
              <a:srgbClr val="66BE6D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200">
                  <a:latin typeface="Georgia" charset="0"/>
                  <a:ea typeface="Georgia" charset="0"/>
                  <a:cs typeface="Georgia" charset="0"/>
                </a:rPr>
                <a:t>m</a:t>
              </a:r>
              <a:endParaRPr lang="en-GB" sz="1200" dirty="0">
                <a:latin typeface="Georgia" charset="0"/>
                <a:ea typeface="Georgia" charset="0"/>
                <a:cs typeface="Georgia" charset="0"/>
              </a:endParaRP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4299489" y="2581758"/>
            <a:ext cx="3610941" cy="186082"/>
            <a:chOff x="2767745" y="4037057"/>
            <a:chExt cx="3610941" cy="186082"/>
          </a:xfrm>
        </p:grpSpPr>
        <p:cxnSp>
          <p:nvCxnSpPr>
            <p:cNvPr id="17" name="Straight Arrow Connector 16"/>
            <p:cNvCxnSpPr/>
            <p:nvPr/>
          </p:nvCxnSpPr>
          <p:spPr bwMode="auto">
            <a:xfrm flipH="1" flipV="1">
              <a:off x="2767745" y="4220308"/>
              <a:ext cx="3610941" cy="2831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42" name="TextBox 41"/>
            <p:cNvSpPr txBox="1"/>
            <p:nvPr/>
          </p:nvSpPr>
          <p:spPr>
            <a:xfrm>
              <a:off x="4936207" y="4037057"/>
              <a:ext cx="1394614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GB" sz="1200" dirty="0" err="1">
                  <a:latin typeface="Lucida Console" charset="0"/>
                  <a:ea typeface="Lucida Console" charset="0"/>
                  <a:cs typeface="Lucida Console" charset="0"/>
                </a:rPr>
                <a:t>ServerHelloDone</a:t>
              </a:r>
              <a:endParaRPr lang="en-GB" sz="1200" dirty="0">
                <a:latin typeface="Lucida Console" charset="0"/>
                <a:ea typeface="Lucida Console" charset="0"/>
                <a:cs typeface="Lucida Console" charset="0"/>
              </a:endParaRP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1816884" y="3184750"/>
            <a:ext cx="2032303" cy="369332"/>
            <a:chOff x="292883" y="4220308"/>
            <a:chExt cx="2032303" cy="369332"/>
          </a:xfrm>
        </p:grpSpPr>
        <p:sp>
          <p:nvSpPr>
            <p:cNvPr id="51" name="TextBox 50"/>
            <p:cNvSpPr txBox="1"/>
            <p:nvPr/>
          </p:nvSpPr>
          <p:spPr>
            <a:xfrm>
              <a:off x="292883" y="4220308"/>
              <a:ext cx="1301638" cy="3693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1200" dirty="0"/>
                <a:t>generate </a:t>
              </a:r>
            </a:p>
            <a:p>
              <a:r>
                <a:rPr lang="en-GB" sz="1200" dirty="0"/>
                <a:t>pre-master secret</a:t>
              </a:r>
            </a:p>
          </p:txBody>
        </p:sp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9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5186" y="4329120"/>
              <a:ext cx="540000" cy="232814"/>
            </a:xfrm>
            <a:prstGeom prst="rect">
              <a:avLst/>
            </a:prstGeom>
            <a:ln w="25400">
              <a:noFill/>
            </a:ln>
          </p:spPr>
        </p:pic>
      </p:grpSp>
      <p:grpSp>
        <p:nvGrpSpPr>
          <p:cNvPr id="93" name="Group 92"/>
          <p:cNvGrpSpPr/>
          <p:nvPr/>
        </p:nvGrpSpPr>
        <p:grpSpPr>
          <a:xfrm>
            <a:off x="4298301" y="3409969"/>
            <a:ext cx="3601176" cy="305431"/>
            <a:chOff x="2766043" y="4617301"/>
            <a:chExt cx="3601176" cy="305431"/>
          </a:xfrm>
        </p:grpSpPr>
        <p:cxnSp>
          <p:nvCxnSpPr>
            <p:cNvPr id="57" name="Straight Arrow Connector 56"/>
            <p:cNvCxnSpPr/>
            <p:nvPr/>
          </p:nvCxnSpPr>
          <p:spPr bwMode="auto">
            <a:xfrm>
              <a:off x="2766043" y="4802932"/>
              <a:ext cx="3601176" cy="8502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8" name="TextBox 57"/>
            <p:cNvSpPr txBox="1"/>
            <p:nvPr/>
          </p:nvSpPr>
          <p:spPr>
            <a:xfrm>
              <a:off x="2808775" y="4617301"/>
              <a:ext cx="1580561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1200" dirty="0" err="1">
                  <a:latin typeface="Lucida Console" charset="0"/>
                  <a:ea typeface="Lucida Console" charset="0"/>
                  <a:cs typeface="Lucida Console" charset="0"/>
                </a:rPr>
                <a:t>ClientKeyExchange</a:t>
              </a:r>
              <a:endParaRPr lang="en-GB" sz="1200" dirty="0">
                <a:latin typeface="Lucida Console" charset="0"/>
                <a:ea typeface="Lucida Console" charset="0"/>
                <a:cs typeface="Lucida Console" charset="0"/>
              </a:endParaRPr>
            </a:p>
          </p:txBody>
        </p:sp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9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0475" y="4689918"/>
              <a:ext cx="540000" cy="232814"/>
            </a:xfrm>
            <a:prstGeom prst="rect">
              <a:avLst/>
            </a:prstGeom>
          </p:spPr>
        </p:pic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7923" y="4634732"/>
              <a:ext cx="203293" cy="288000"/>
            </a:xfrm>
            <a:prstGeom prst="rect">
              <a:avLst/>
            </a:prstGeom>
          </p:spPr>
        </p:pic>
      </p:grpSp>
      <p:grpSp>
        <p:nvGrpSpPr>
          <p:cNvPr id="89" name="Group 88"/>
          <p:cNvGrpSpPr/>
          <p:nvPr/>
        </p:nvGrpSpPr>
        <p:grpSpPr>
          <a:xfrm>
            <a:off x="8365200" y="3502504"/>
            <a:ext cx="1976200" cy="553998"/>
            <a:chOff x="6879471" y="3955463"/>
            <a:chExt cx="1976200" cy="553998"/>
          </a:xfrm>
        </p:grpSpPr>
        <p:sp>
          <p:nvSpPr>
            <p:cNvPr id="68" name="TextBox 67"/>
            <p:cNvSpPr txBox="1"/>
            <p:nvPr/>
          </p:nvSpPr>
          <p:spPr>
            <a:xfrm>
              <a:off x="8049360" y="3955463"/>
              <a:ext cx="806311" cy="55399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GB" sz="1200" dirty="0"/>
                <a:t>decrypt</a:t>
              </a:r>
            </a:p>
            <a:p>
              <a:pPr algn="r"/>
              <a:r>
                <a:rPr lang="en-GB" sz="1200" dirty="0"/>
                <a:t>pre-master</a:t>
              </a:r>
            </a:p>
            <a:p>
              <a:pPr algn="r"/>
              <a:r>
                <a:rPr lang="en-GB" sz="1200" dirty="0"/>
                <a:t>secret</a:t>
              </a:r>
            </a:p>
          </p:txBody>
        </p:sp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9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9471" y="4115695"/>
              <a:ext cx="540000" cy="232814"/>
            </a:xfrm>
            <a:prstGeom prst="rect">
              <a:avLst/>
            </a:prstGeom>
          </p:spPr>
        </p:pic>
      </p:grpSp>
      <p:grpSp>
        <p:nvGrpSpPr>
          <p:cNvPr id="94" name="Group 93"/>
          <p:cNvGrpSpPr/>
          <p:nvPr/>
        </p:nvGrpSpPr>
        <p:grpSpPr>
          <a:xfrm>
            <a:off x="4290043" y="4359064"/>
            <a:ext cx="3601176" cy="205799"/>
            <a:chOff x="2766043" y="5060077"/>
            <a:chExt cx="3601176" cy="205799"/>
          </a:xfrm>
        </p:grpSpPr>
        <p:cxnSp>
          <p:nvCxnSpPr>
            <p:cNvPr id="73" name="Straight Arrow Connector 72"/>
            <p:cNvCxnSpPr/>
            <p:nvPr/>
          </p:nvCxnSpPr>
          <p:spPr bwMode="auto">
            <a:xfrm>
              <a:off x="2766043" y="5257374"/>
              <a:ext cx="3601176" cy="8502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74" name="TextBox 73"/>
            <p:cNvSpPr txBox="1"/>
            <p:nvPr/>
          </p:nvSpPr>
          <p:spPr>
            <a:xfrm>
              <a:off x="2808775" y="5060077"/>
              <a:ext cx="1487587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1200" dirty="0" err="1">
                  <a:latin typeface="Lucida Console" charset="0"/>
                  <a:ea typeface="Lucida Console" charset="0"/>
                  <a:cs typeface="Lucida Console" charset="0"/>
                </a:rPr>
                <a:t>ChangeCipherSpec</a:t>
              </a:r>
              <a:endParaRPr lang="en-GB" sz="1200" dirty="0">
                <a:latin typeface="Lucida Console" charset="0"/>
                <a:ea typeface="Lucida Console" charset="0"/>
                <a:cs typeface="Lucida Console" charset="0"/>
              </a:endParaRPr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4295044" y="4633426"/>
            <a:ext cx="3601176" cy="197439"/>
            <a:chOff x="2761190" y="5442576"/>
            <a:chExt cx="3601176" cy="197439"/>
          </a:xfrm>
        </p:grpSpPr>
        <p:sp>
          <p:nvSpPr>
            <p:cNvPr id="77" name="TextBox 76"/>
            <p:cNvSpPr txBox="1"/>
            <p:nvPr/>
          </p:nvSpPr>
          <p:spPr>
            <a:xfrm>
              <a:off x="2801657" y="5442576"/>
              <a:ext cx="743793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1200" dirty="0">
                  <a:latin typeface="Lucida Console" charset="0"/>
                  <a:ea typeface="Lucida Console" charset="0"/>
                  <a:cs typeface="Lucida Console" charset="0"/>
                </a:rPr>
                <a:t>Finished</a:t>
              </a:r>
            </a:p>
          </p:txBody>
        </p:sp>
        <p:cxnSp>
          <p:nvCxnSpPr>
            <p:cNvPr id="79" name="Straight Arrow Connector 78"/>
            <p:cNvCxnSpPr/>
            <p:nvPr/>
          </p:nvCxnSpPr>
          <p:spPr bwMode="auto">
            <a:xfrm>
              <a:off x="2761190" y="5631513"/>
              <a:ext cx="3601176" cy="8502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96" name="Group 95"/>
          <p:cNvGrpSpPr/>
          <p:nvPr/>
        </p:nvGrpSpPr>
        <p:grpSpPr>
          <a:xfrm>
            <a:off x="4304858" y="4901686"/>
            <a:ext cx="3610941" cy="184666"/>
            <a:chOff x="2761190" y="5891965"/>
            <a:chExt cx="3610941" cy="184666"/>
          </a:xfrm>
        </p:grpSpPr>
        <p:sp>
          <p:nvSpPr>
            <p:cNvPr id="75" name="TextBox 74"/>
            <p:cNvSpPr txBox="1"/>
            <p:nvPr/>
          </p:nvSpPr>
          <p:spPr>
            <a:xfrm>
              <a:off x="4842448" y="5891965"/>
              <a:ext cx="1487587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1200">
                  <a:latin typeface="Lucida Console" charset="0"/>
                  <a:ea typeface="Lucida Console" charset="0"/>
                  <a:cs typeface="Lucida Console" charset="0"/>
                </a:rPr>
                <a:t>ChangeCipherSpec</a:t>
              </a:r>
              <a:endParaRPr lang="en-GB" sz="1200" dirty="0">
                <a:latin typeface="Lucida Console" charset="0"/>
                <a:ea typeface="Lucida Console" charset="0"/>
                <a:cs typeface="Lucida Console" charset="0"/>
              </a:endParaRPr>
            </a:p>
          </p:txBody>
        </p:sp>
        <p:cxnSp>
          <p:nvCxnSpPr>
            <p:cNvPr id="81" name="Straight Arrow Connector 80"/>
            <p:cNvCxnSpPr/>
            <p:nvPr/>
          </p:nvCxnSpPr>
          <p:spPr bwMode="auto">
            <a:xfrm flipH="1" flipV="1">
              <a:off x="2761190" y="6061991"/>
              <a:ext cx="3610941" cy="2831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97" name="Group 96"/>
          <p:cNvGrpSpPr/>
          <p:nvPr/>
        </p:nvGrpSpPr>
        <p:grpSpPr>
          <a:xfrm>
            <a:off x="4298302" y="5123022"/>
            <a:ext cx="3610941" cy="184666"/>
            <a:chOff x="2774301" y="6247011"/>
            <a:chExt cx="3610941" cy="184666"/>
          </a:xfrm>
        </p:grpSpPr>
        <p:sp>
          <p:nvSpPr>
            <p:cNvPr id="76" name="TextBox 75"/>
            <p:cNvSpPr txBox="1"/>
            <p:nvPr/>
          </p:nvSpPr>
          <p:spPr>
            <a:xfrm>
              <a:off x="5587028" y="6247011"/>
              <a:ext cx="743793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1200" dirty="0">
                  <a:latin typeface="Lucida Console" charset="0"/>
                  <a:ea typeface="Lucida Console" charset="0"/>
                  <a:cs typeface="Lucida Console" charset="0"/>
                </a:rPr>
                <a:t>Finished</a:t>
              </a:r>
            </a:p>
          </p:txBody>
        </p:sp>
        <p:cxnSp>
          <p:nvCxnSpPr>
            <p:cNvPr id="83" name="Straight Arrow Connector 82"/>
            <p:cNvCxnSpPr/>
            <p:nvPr/>
          </p:nvCxnSpPr>
          <p:spPr bwMode="auto">
            <a:xfrm flipH="1" flipV="1">
              <a:off x="2774301" y="6427174"/>
              <a:ext cx="3610941" cy="2831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101" name="Group 100"/>
          <p:cNvGrpSpPr/>
          <p:nvPr/>
        </p:nvGrpSpPr>
        <p:grpSpPr>
          <a:xfrm>
            <a:off x="8365200" y="804737"/>
            <a:ext cx="540000" cy="353110"/>
            <a:chOff x="8130370" y="2074073"/>
            <a:chExt cx="540000" cy="353110"/>
          </a:xfrm>
        </p:grpSpPr>
        <p:pic>
          <p:nvPicPr>
            <p:cNvPr id="99" name="Picture 9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30370" y="2074073"/>
              <a:ext cx="540000" cy="236046"/>
            </a:xfrm>
            <a:prstGeom prst="rect">
              <a:avLst/>
            </a:prstGeom>
          </p:spPr>
        </p:pic>
        <p:pic>
          <p:nvPicPr>
            <p:cNvPr id="100" name="Picture 9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80460" y="2090898"/>
              <a:ext cx="252216" cy="336285"/>
            </a:xfrm>
            <a:prstGeom prst="rect">
              <a:avLst/>
            </a:prstGeom>
          </p:spPr>
        </p:pic>
      </p:grpSp>
      <p:grpSp>
        <p:nvGrpSpPr>
          <p:cNvPr id="109" name="Group 108"/>
          <p:cNvGrpSpPr/>
          <p:nvPr/>
        </p:nvGrpSpPr>
        <p:grpSpPr>
          <a:xfrm>
            <a:off x="1816883" y="4091474"/>
            <a:ext cx="2037876" cy="683056"/>
            <a:chOff x="292883" y="5350930"/>
            <a:chExt cx="2037876" cy="683056"/>
          </a:xfrm>
        </p:grpSpPr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0759" y="5425179"/>
              <a:ext cx="540000" cy="232814"/>
            </a:xfrm>
            <a:prstGeom prst="rect">
              <a:avLst/>
            </a:prstGeom>
          </p:spPr>
        </p:pic>
        <p:sp>
          <p:nvSpPr>
            <p:cNvPr id="70" name="TextBox 69"/>
            <p:cNvSpPr txBox="1"/>
            <p:nvPr/>
          </p:nvSpPr>
          <p:spPr>
            <a:xfrm>
              <a:off x="292883" y="5350930"/>
              <a:ext cx="1213474" cy="3693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1200" dirty="0"/>
                <a:t>generate master</a:t>
              </a:r>
            </a:p>
            <a:p>
              <a:r>
                <a:rPr lang="en-GB" sz="1200" dirty="0"/>
                <a:t>secret from</a:t>
              </a:r>
            </a:p>
          </p:txBody>
        </p:sp>
        <p:sp>
          <p:nvSpPr>
            <p:cNvPr id="102" name="Rectangle 101"/>
            <p:cNvSpPr/>
            <p:nvPr/>
          </p:nvSpPr>
          <p:spPr bwMode="auto">
            <a:xfrm>
              <a:off x="303555" y="5745986"/>
              <a:ext cx="288000" cy="288000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200" dirty="0">
                  <a:latin typeface="Georgia" charset="0"/>
                  <a:ea typeface="Georgia" charset="0"/>
                  <a:cs typeface="Georgia" charset="0"/>
                </a:rPr>
                <a:t>n</a:t>
              </a:r>
            </a:p>
          </p:txBody>
        </p:sp>
        <p:sp>
          <p:nvSpPr>
            <p:cNvPr id="103" name="Rectangle 102"/>
            <p:cNvSpPr/>
            <p:nvPr/>
          </p:nvSpPr>
          <p:spPr bwMode="auto">
            <a:xfrm>
              <a:off x="686541" y="5745986"/>
              <a:ext cx="288000" cy="288000"/>
            </a:xfrm>
            <a:prstGeom prst="rect">
              <a:avLst/>
            </a:prstGeom>
            <a:solidFill>
              <a:srgbClr val="66BE6D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200">
                  <a:latin typeface="Georgia" charset="0"/>
                  <a:ea typeface="Georgia" charset="0"/>
                  <a:cs typeface="Georgia" charset="0"/>
                </a:rPr>
                <a:t>m</a:t>
              </a:r>
              <a:endParaRPr lang="en-GB" sz="1200" dirty="0">
                <a:latin typeface="Georgia" charset="0"/>
                <a:ea typeface="Georgia" charset="0"/>
                <a:cs typeface="Georgia" charset="0"/>
              </a:endParaRPr>
            </a:p>
          </p:txBody>
        </p:sp>
        <p:pic>
          <p:nvPicPr>
            <p:cNvPr id="104" name="Picture 103"/>
            <p:cNvPicPr>
              <a:picLocks noChangeAspect="1"/>
            </p:cNvPicPr>
            <p:nvPr/>
          </p:nvPicPr>
          <p:blipFill>
            <a:blip r:embed="rId9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8502" y="5773579"/>
              <a:ext cx="540000" cy="232814"/>
            </a:xfrm>
            <a:prstGeom prst="rect">
              <a:avLst/>
            </a:prstGeom>
          </p:spPr>
        </p:pic>
      </p:grpSp>
      <p:grpSp>
        <p:nvGrpSpPr>
          <p:cNvPr id="110" name="Group 109"/>
          <p:cNvGrpSpPr/>
          <p:nvPr/>
        </p:nvGrpSpPr>
        <p:grpSpPr>
          <a:xfrm>
            <a:off x="8360880" y="4083176"/>
            <a:ext cx="1983120" cy="688644"/>
            <a:chOff x="6836880" y="5342632"/>
            <a:chExt cx="1983120" cy="688644"/>
          </a:xfrm>
        </p:grpSpPr>
        <p:sp>
          <p:nvSpPr>
            <p:cNvPr id="71" name="TextBox 70"/>
            <p:cNvSpPr txBox="1"/>
            <p:nvPr/>
          </p:nvSpPr>
          <p:spPr>
            <a:xfrm>
              <a:off x="7606526" y="5342632"/>
              <a:ext cx="1213474" cy="3693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GB" sz="1200" dirty="0"/>
                <a:t>generate master</a:t>
              </a:r>
            </a:p>
            <a:p>
              <a:pPr algn="r"/>
              <a:r>
                <a:rPr lang="en-GB" sz="1200" dirty="0"/>
                <a:t>secret from</a:t>
              </a:r>
            </a:p>
          </p:txBody>
        </p:sp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6880" y="5425179"/>
              <a:ext cx="540000" cy="232814"/>
            </a:xfrm>
            <a:prstGeom prst="rect">
              <a:avLst/>
            </a:prstGeom>
          </p:spPr>
        </p:pic>
        <p:sp>
          <p:nvSpPr>
            <p:cNvPr id="105" name="Rectangle 104"/>
            <p:cNvSpPr/>
            <p:nvPr/>
          </p:nvSpPr>
          <p:spPr bwMode="auto">
            <a:xfrm>
              <a:off x="7507302" y="5743276"/>
              <a:ext cx="288000" cy="288000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200" dirty="0">
                  <a:latin typeface="Georgia" charset="0"/>
                  <a:ea typeface="Georgia" charset="0"/>
                  <a:cs typeface="Georgia" charset="0"/>
                </a:rPr>
                <a:t>n</a:t>
              </a:r>
            </a:p>
          </p:txBody>
        </p:sp>
        <p:sp>
          <p:nvSpPr>
            <p:cNvPr id="106" name="Rectangle 105"/>
            <p:cNvSpPr/>
            <p:nvPr/>
          </p:nvSpPr>
          <p:spPr bwMode="auto">
            <a:xfrm>
              <a:off x="7890288" y="5743276"/>
              <a:ext cx="288000" cy="288000"/>
            </a:xfrm>
            <a:prstGeom prst="rect">
              <a:avLst/>
            </a:prstGeom>
            <a:solidFill>
              <a:srgbClr val="66BE6D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200">
                  <a:latin typeface="Georgia" charset="0"/>
                  <a:ea typeface="Georgia" charset="0"/>
                  <a:cs typeface="Georgia" charset="0"/>
                </a:rPr>
                <a:t>m</a:t>
              </a:r>
              <a:endParaRPr lang="en-GB" sz="1200" dirty="0">
                <a:latin typeface="Georgia" charset="0"/>
                <a:ea typeface="Georgia" charset="0"/>
                <a:cs typeface="Georgia" charset="0"/>
              </a:endParaRPr>
            </a:p>
          </p:txBody>
        </p:sp>
        <p:pic>
          <p:nvPicPr>
            <p:cNvPr id="107" name="Picture 106"/>
            <p:cNvPicPr>
              <a:picLocks noChangeAspect="1"/>
            </p:cNvPicPr>
            <p:nvPr/>
          </p:nvPicPr>
          <p:blipFill>
            <a:blip r:embed="rId9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62249" y="5770869"/>
              <a:ext cx="540000" cy="232814"/>
            </a:xfrm>
            <a:prstGeom prst="rect">
              <a:avLst/>
            </a:prstGeom>
          </p:spPr>
        </p:pic>
      </p:grpSp>
      <p:cxnSp>
        <p:nvCxnSpPr>
          <p:cNvPr id="117" name="Straight Arrow Connector 116"/>
          <p:cNvCxnSpPr/>
          <p:nvPr/>
        </p:nvCxnSpPr>
        <p:spPr bwMode="auto">
          <a:xfrm>
            <a:off x="4288856" y="5946691"/>
            <a:ext cx="3601176" cy="850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9" name="Straight Arrow Connector 118"/>
          <p:cNvCxnSpPr/>
          <p:nvPr/>
        </p:nvCxnSpPr>
        <p:spPr bwMode="auto">
          <a:xfrm flipH="1">
            <a:off x="4304857" y="6316318"/>
            <a:ext cx="3586892" cy="352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118" name="Group 117"/>
          <p:cNvGrpSpPr/>
          <p:nvPr/>
        </p:nvGrpSpPr>
        <p:grpSpPr>
          <a:xfrm>
            <a:off x="5647882" y="5719910"/>
            <a:ext cx="342326" cy="432000"/>
            <a:chOff x="732079" y="5552575"/>
            <a:chExt cx="342326" cy="432000"/>
          </a:xfrm>
        </p:grpSpPr>
        <p:sp>
          <p:nvSpPr>
            <p:cNvPr id="114" name="Document 113"/>
            <p:cNvSpPr>
              <a:spLocks noChangeAspect="1"/>
            </p:cNvSpPr>
            <p:nvPr/>
          </p:nvSpPr>
          <p:spPr bwMode="auto">
            <a:xfrm>
              <a:off x="732079" y="5552575"/>
              <a:ext cx="288000" cy="432000"/>
            </a:xfrm>
            <a:prstGeom prst="flowChartDocumen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ap="flat" cmpd="sng" algn="ctr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200" dirty="0">
                <a:solidFill>
                  <a:schemeClr val="tx1">
                    <a:lumMod val="50000"/>
                  </a:schemeClr>
                </a:solidFill>
                <a:latin typeface="Georgia" charset="0"/>
                <a:ea typeface="Georgia" charset="0"/>
                <a:cs typeface="Georgia" charset="0"/>
              </a:endParaRPr>
            </a:p>
          </p:txBody>
        </p:sp>
        <p:pic>
          <p:nvPicPr>
            <p:cNvPr id="116" name="Picture 115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3294" y="5667892"/>
              <a:ext cx="201111" cy="287301"/>
            </a:xfrm>
            <a:prstGeom prst="rect">
              <a:avLst/>
            </a:prstGeom>
          </p:spPr>
        </p:pic>
      </p:grpSp>
      <p:grpSp>
        <p:nvGrpSpPr>
          <p:cNvPr id="122" name="Group 121"/>
          <p:cNvGrpSpPr/>
          <p:nvPr/>
        </p:nvGrpSpPr>
        <p:grpSpPr>
          <a:xfrm>
            <a:off x="6389180" y="6056807"/>
            <a:ext cx="342326" cy="432000"/>
            <a:chOff x="732079" y="5552575"/>
            <a:chExt cx="342326" cy="432000"/>
          </a:xfrm>
        </p:grpSpPr>
        <p:sp>
          <p:nvSpPr>
            <p:cNvPr id="123" name="Document 122"/>
            <p:cNvSpPr>
              <a:spLocks noChangeAspect="1"/>
            </p:cNvSpPr>
            <p:nvPr/>
          </p:nvSpPr>
          <p:spPr bwMode="auto">
            <a:xfrm>
              <a:off x="732079" y="5552575"/>
              <a:ext cx="288000" cy="432000"/>
            </a:xfrm>
            <a:prstGeom prst="flowChartDocumen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ap="flat" cmpd="sng" algn="ctr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200" dirty="0">
                <a:solidFill>
                  <a:schemeClr val="tx1">
                    <a:lumMod val="50000"/>
                  </a:schemeClr>
                </a:solidFill>
                <a:latin typeface="Georgia" charset="0"/>
                <a:ea typeface="Georgia" charset="0"/>
                <a:cs typeface="Georgia" charset="0"/>
              </a:endParaRPr>
            </a:p>
          </p:txBody>
        </p:sp>
        <p:pic>
          <p:nvPicPr>
            <p:cNvPr id="124" name="Picture 123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3294" y="5667892"/>
              <a:ext cx="201111" cy="287301"/>
            </a:xfrm>
            <a:prstGeom prst="rect">
              <a:avLst/>
            </a:prstGeom>
          </p:spPr>
        </p:pic>
      </p:grpSp>
      <p:sp>
        <p:nvSpPr>
          <p:cNvPr id="125" name="TextBox 124"/>
          <p:cNvSpPr txBox="1"/>
          <p:nvPr/>
        </p:nvSpPr>
        <p:spPr>
          <a:xfrm>
            <a:off x="1822101" y="5903475"/>
            <a:ext cx="1155766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200" dirty="0"/>
              <a:t>begin secure</a:t>
            </a:r>
          </a:p>
          <a:p>
            <a:r>
              <a:rPr lang="en-GB" sz="1200" dirty="0"/>
              <a:t>communication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9173305" y="5903475"/>
            <a:ext cx="1155766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200" dirty="0"/>
              <a:t>begin secure</a:t>
            </a:r>
          </a:p>
          <a:p>
            <a:pPr algn="r"/>
            <a:r>
              <a:rPr lang="en-GB" sz="1200" dirty="0"/>
              <a:t>communication</a:t>
            </a:r>
          </a:p>
        </p:txBody>
      </p:sp>
    </p:spTree>
    <p:extLst>
      <p:ext uri="{BB962C8B-B14F-4D97-AF65-F5344CB8AC3E}">
        <p14:creationId xmlns:p14="http://schemas.microsoft.com/office/powerpoint/2010/main" val="1632132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/>
      <p:bldP spid="1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HTTPS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HTTP over a TLS connection</a:t>
            </a:r>
          </a:p>
          <a:p>
            <a:pPr lvl="1"/>
            <a:r>
              <a:rPr lang="en-GB" dirty="0"/>
              <a:t>Standard port is 443 (as opposed to port 80 for HTTP)</a:t>
            </a:r>
          </a:p>
          <a:p>
            <a:pPr lvl="1"/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F31F48-312E-AD4F-AFF1-021569A8C11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68106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Beyond HTTP/1.1</a:t>
            </a:r>
          </a:p>
        </p:txBody>
      </p:sp>
    </p:spTree>
    <p:extLst>
      <p:ext uri="{BB962C8B-B14F-4D97-AF65-F5344CB8AC3E}">
        <p14:creationId xmlns:p14="http://schemas.microsoft.com/office/powerpoint/2010/main" val="35455884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 Limitations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 order to fetch multiple resources from a server, HTTP/1.0 opens multiple connections to that server</a:t>
            </a:r>
          </a:p>
          <a:p>
            <a:pPr lvl="1"/>
            <a:r>
              <a:rPr lang="en-US" dirty="0"/>
              <a:t>Extra costs in connection set-up/teardown</a:t>
            </a:r>
          </a:p>
          <a:p>
            <a:pPr lvl="1"/>
            <a:r>
              <a:rPr lang="en-US" dirty="0"/>
              <a:t>Increased latency if connections are not concurrent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Two partial solutions</a:t>
            </a:r>
          </a:p>
          <a:p>
            <a:pPr lvl="1"/>
            <a:r>
              <a:rPr lang="en-US" dirty="0"/>
              <a:t>Reuse connections – HTTP Keep-Alive</a:t>
            </a:r>
          </a:p>
          <a:p>
            <a:pPr lvl="1"/>
            <a:r>
              <a:rPr lang="en-US" dirty="0"/>
              <a:t>Service requests in parallel – HTTP Pipelining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2E26F51-380D-9643-916F-4B7F93D1426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56107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8E3BE-36FD-2E44-BE62-615CECD25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Communication Speed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61605A-7116-3645-ACD6-AEE6D9422D0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Upper limit on speed of communication is the speed of light: c = 300,000,000 m/s</a:t>
            </a:r>
          </a:p>
          <a:p>
            <a:pPr marL="0" indent="0">
              <a:buNone/>
            </a:pPr>
            <a:r>
              <a:rPr lang="en-GB" dirty="0"/>
              <a:t>Actual speed of communication will be lower</a:t>
            </a:r>
          </a:p>
          <a:p>
            <a:pPr lvl="1"/>
            <a:r>
              <a:rPr lang="en-GB" dirty="0"/>
              <a:t>Optical fibre is typically ~70% of c</a:t>
            </a:r>
          </a:p>
          <a:p>
            <a:pPr lvl="1"/>
            <a:r>
              <a:rPr lang="en-GB" dirty="0"/>
              <a:t>Coaxial cable may be &gt;80% of c</a:t>
            </a:r>
          </a:p>
          <a:p>
            <a:pPr lvl="1"/>
            <a:r>
              <a:rPr lang="en-GB" dirty="0"/>
              <a:t>Routers, switches, etc introduce delays</a:t>
            </a:r>
          </a:p>
          <a:p>
            <a:pPr marL="0" indent="0">
              <a:buNone/>
            </a:pPr>
            <a:r>
              <a:rPr lang="en-GB" dirty="0"/>
              <a:t>Assuming no additional delays, a packet sent halfway round the world will take a minimum of 0.066 s to reach its destination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DD11E78-30D9-8E42-84D4-1ED457999993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6836" b="94434" l="7918" r="93744">
                        <a14:foregroundMark x1="45846" y1="6836" x2="45846" y2="6836"/>
                        <a14:foregroundMark x1="7918" y1="46973" x2="7918" y2="46973"/>
                        <a14:foregroundMark x1="52981" y1="90723" x2="52981" y2="90723"/>
                        <a14:foregroundMark x1="91202" y1="54102" x2="91202" y2="54102"/>
                        <a14:foregroundMark x1="92766" y1="45117" x2="92766" y2="45117"/>
                        <a14:foregroundMark x1="50538" y1="94434" x2="50538" y2="94434"/>
                        <a14:foregroundMark x1="87097" y1="73535" x2="87097" y2="73535"/>
                        <a14:foregroundMark x1="93060" y1="40527" x2="93060" y2="40527"/>
                        <a14:foregroundMark x1="92375" y1="37988" x2="92375" y2="37988"/>
                        <a14:foregroundMark x1="88368" y1="27832" x2="88368" y2="27832"/>
                        <a14:foregroundMark x1="89443" y1="29395" x2="89443" y2="29395"/>
                        <a14:foregroundMark x1="90714" y1="32324" x2="90714" y2="32324"/>
                        <a14:foregroundMark x1="91593" y1="35059" x2="91593" y2="35059"/>
                        <a14:foregroundMark x1="91202" y1="33398" x2="91202" y2="33398"/>
                        <a14:foregroundMark x1="92082" y1="36816" x2="92082" y2="36816"/>
                        <a14:foregroundMark x1="91789" y1="35645" x2="91789" y2="35645"/>
                        <a14:foregroundMark x1="93744" y1="45020" x2="93744" y2="45020"/>
                        <a14:foregroundMark x1="92766" y1="60547" x2="92766" y2="60547"/>
                        <a14:foregroundMark x1="85630" y1="76465" x2="85630" y2="76465"/>
                        <a14:foregroundMark x1="90714" y1="67285" x2="90714" y2="67285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68648" y="1773238"/>
            <a:ext cx="4459690" cy="4464050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3D6879-541F-8E4F-8724-DD2501EEE32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Image: NASA</a:t>
            </a:r>
          </a:p>
        </p:txBody>
      </p:sp>
      <p:sp>
        <p:nvSpPr>
          <p:cNvPr id="9" name="Arc 8">
            <a:extLst>
              <a:ext uri="{FF2B5EF4-FFF2-40B4-BE49-F238E27FC236}">
                <a16:creationId xmlns:a16="http://schemas.microsoft.com/office/drawing/2014/main" id="{3D27C3A2-CA7E-EE4A-9CFA-CCAA03BF706E}"/>
              </a:ext>
            </a:extLst>
          </p:cNvPr>
          <p:cNvSpPr>
            <a:spLocks noChangeAspect="1"/>
          </p:cNvSpPr>
          <p:nvPr/>
        </p:nvSpPr>
        <p:spPr>
          <a:xfrm>
            <a:off x="6564338" y="1773288"/>
            <a:ext cx="4464000" cy="4464000"/>
          </a:xfrm>
          <a:prstGeom prst="arc">
            <a:avLst>
              <a:gd name="adj1" fmla="val 10796374"/>
              <a:gd name="adj2" fmla="val 0"/>
            </a:avLst>
          </a:prstGeom>
          <a:ln w="25400">
            <a:solidFill>
              <a:schemeClr val="tx1"/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597B80-7C93-9047-81AC-193246686DE4}"/>
              </a:ext>
            </a:extLst>
          </p:cNvPr>
          <p:cNvSpPr txBox="1"/>
          <p:nvPr/>
        </p:nvSpPr>
        <p:spPr>
          <a:xfrm>
            <a:off x="10061566" y="1773238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~20,000 km</a:t>
            </a:r>
          </a:p>
        </p:txBody>
      </p:sp>
    </p:spTree>
    <p:extLst>
      <p:ext uri="{BB962C8B-B14F-4D97-AF65-F5344CB8AC3E}">
        <p14:creationId xmlns:p14="http://schemas.microsoft.com/office/powerpoint/2010/main" val="1696901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Further HTTP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COMP3220 Web Infrastructure</a:t>
            </a:r>
            <a:br>
              <a:rPr lang="en-US" dirty="0"/>
            </a:br>
            <a:r>
              <a:rPr lang="en-US" dirty="0"/>
              <a:t>COMP6218 Web Architecture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/>
              <a:t>Dr</a:t>
            </a:r>
            <a:r>
              <a:rPr lang="en-US" dirty="0"/>
              <a:t> Nicholas Gibbins </a:t>
            </a:r>
            <a:r>
              <a:rPr lang="mr-IN" dirty="0"/>
              <a:t>–</a:t>
            </a:r>
            <a:r>
              <a:rPr lang="en-US" dirty="0"/>
              <a:t> </a:t>
            </a:r>
            <a:r>
              <a:rPr lang="en-US" dirty="0" err="1"/>
              <a:t>nmg@ecs.soton.ac.uk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6045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DBCDA-B8AA-814A-8832-58FCCEACE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TCP Set-up and Teardown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4D83D36-C8A5-4540-873B-49D0F8CFECC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TCP provides a reliable connection </a:t>
            </a:r>
          </a:p>
          <a:p>
            <a:pPr lvl="1"/>
            <a:r>
              <a:rPr lang="en-GB" dirty="0"/>
              <a:t>Guarantees that packets will eventually reach their destination</a:t>
            </a:r>
          </a:p>
          <a:p>
            <a:pPr lvl="1"/>
            <a:r>
              <a:rPr lang="en-GB" dirty="0"/>
              <a:t>Lost packets are resent</a:t>
            </a:r>
          </a:p>
          <a:p>
            <a:pPr marL="0" indent="0">
              <a:buNone/>
            </a:pPr>
            <a:r>
              <a:rPr lang="en-GB" dirty="0"/>
              <a:t>TCP establishes this connection using a three-way handshake</a:t>
            </a:r>
          </a:p>
          <a:p>
            <a:pPr lvl="1"/>
            <a:r>
              <a:rPr lang="en-GB" dirty="0"/>
              <a:t>SYN, SYN/ACK, ACK</a:t>
            </a:r>
          </a:p>
          <a:p>
            <a:pPr marL="0" indent="0">
              <a:buNone/>
            </a:pPr>
            <a:r>
              <a:rPr lang="en-GB" dirty="0"/>
              <a:t>Lower limit for the duration of this exchange to a host at the antipodes: 0.2 s</a:t>
            </a:r>
          </a:p>
          <a:p>
            <a:pPr lvl="1"/>
            <a:r>
              <a:rPr lang="en-GB" dirty="0"/>
              <a:t>for one TCP connection</a:t>
            </a:r>
          </a:p>
          <a:p>
            <a:pPr lvl="1"/>
            <a:r>
              <a:rPr lang="en-GB" dirty="0"/>
              <a:t>at the speed of light</a:t>
            </a:r>
          </a:p>
          <a:p>
            <a:pPr lvl="1"/>
            <a:r>
              <a:rPr lang="en-GB" dirty="0"/>
              <a:t>without additional delays</a:t>
            </a:r>
          </a:p>
          <a:p>
            <a:pPr lvl="1"/>
            <a:r>
              <a:rPr lang="en-GB" dirty="0"/>
              <a:t>before any additional overhead from the TLS handshake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B3E641E-6EBE-5846-A1C7-F37347A6DC5F}"/>
              </a:ext>
            </a:extLst>
          </p:cNvPr>
          <p:cNvCxnSpPr>
            <a:stCxn id="10" idx="2"/>
          </p:cNvCxnSpPr>
          <p:nvPr/>
        </p:nvCxnSpPr>
        <p:spPr bwMode="auto">
          <a:xfrm>
            <a:off x="7895647" y="2739685"/>
            <a:ext cx="2267" cy="350693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53DF0A2-A401-B941-A4D5-B1E9CDE9E332}"/>
              </a:ext>
            </a:extLst>
          </p:cNvPr>
          <p:cNvCxnSpPr>
            <a:stCxn id="11" idx="2"/>
          </p:cNvCxnSpPr>
          <p:nvPr/>
        </p:nvCxnSpPr>
        <p:spPr bwMode="auto">
          <a:xfrm>
            <a:off x="9648246" y="2807461"/>
            <a:ext cx="5292" cy="343916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" name="Picture 9" descr="MC900431604.PNG">
            <a:extLst>
              <a:ext uri="{FF2B5EF4-FFF2-40B4-BE49-F238E27FC236}">
                <a16:creationId xmlns:a16="http://schemas.microsoft.com/office/drawing/2014/main" id="{E6EE9B5F-3A34-BD4C-9896-688BBF1AF9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996" y="1757172"/>
            <a:ext cx="981301" cy="982513"/>
          </a:xfrm>
          <a:prstGeom prst="rect">
            <a:avLst/>
          </a:prstGeom>
        </p:spPr>
      </p:pic>
      <p:pic>
        <p:nvPicPr>
          <p:cNvPr id="11" name="Picture 10" descr="MC900431616-1.PNG">
            <a:extLst>
              <a:ext uri="{FF2B5EF4-FFF2-40B4-BE49-F238E27FC236}">
                <a16:creationId xmlns:a16="http://schemas.microsoft.com/office/drawing/2014/main" id="{003BCEE6-2AA4-F344-A82C-FD939F795E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7260" y="1745489"/>
            <a:ext cx="1061972" cy="1061972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5F9A09F-1F5E-2547-9EE9-A39BF6E6CC35}"/>
              </a:ext>
            </a:extLst>
          </p:cNvPr>
          <p:cNvCxnSpPr/>
          <p:nvPr/>
        </p:nvCxnSpPr>
        <p:spPr bwMode="auto">
          <a:xfrm flipH="1">
            <a:off x="7895646" y="3850296"/>
            <a:ext cx="1752600" cy="9360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1B8793B-D994-AD4A-ABD7-3ECE74E3B735}"/>
              </a:ext>
            </a:extLst>
          </p:cNvPr>
          <p:cNvCxnSpPr>
            <a:cxnSpLocks/>
          </p:cNvCxnSpPr>
          <p:nvPr/>
        </p:nvCxnSpPr>
        <p:spPr bwMode="auto">
          <a:xfrm>
            <a:off x="7895646" y="2919154"/>
            <a:ext cx="1752600" cy="9360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6C4B48E-072C-1D4F-8371-4A25476AA71D}"/>
              </a:ext>
            </a:extLst>
          </p:cNvPr>
          <p:cNvCxnSpPr/>
          <p:nvPr/>
        </p:nvCxnSpPr>
        <p:spPr bwMode="auto">
          <a:xfrm>
            <a:off x="7895646" y="4795088"/>
            <a:ext cx="1752600" cy="9360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ECD3FB99-3AB5-6C4D-9939-8364FF4026B4}"/>
              </a:ext>
            </a:extLst>
          </p:cNvPr>
          <p:cNvSpPr txBox="1"/>
          <p:nvPr/>
        </p:nvSpPr>
        <p:spPr>
          <a:xfrm>
            <a:off x="8494045" y="3211383"/>
            <a:ext cx="623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SYN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87304A7-65D3-2D45-BFED-D365CD4B28AD}"/>
              </a:ext>
            </a:extLst>
          </p:cNvPr>
          <p:cNvSpPr txBox="1"/>
          <p:nvPr/>
        </p:nvSpPr>
        <p:spPr>
          <a:xfrm>
            <a:off x="8168255" y="4123821"/>
            <a:ext cx="1207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SYN/ACK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510D220-B718-F746-8B7D-6C6C96EF1AF1}"/>
              </a:ext>
            </a:extLst>
          </p:cNvPr>
          <p:cNvSpPr txBox="1"/>
          <p:nvPr/>
        </p:nvSpPr>
        <p:spPr>
          <a:xfrm>
            <a:off x="8444773" y="5062482"/>
            <a:ext cx="654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ACK</a:t>
            </a:r>
          </a:p>
        </p:txBody>
      </p:sp>
      <p:sp>
        <p:nvSpPr>
          <p:cNvPr id="19" name="Left Brace 18">
            <a:extLst>
              <a:ext uri="{FF2B5EF4-FFF2-40B4-BE49-F238E27FC236}">
                <a16:creationId xmlns:a16="http://schemas.microsoft.com/office/drawing/2014/main" id="{76983438-59E6-FF41-8C91-C3AB298F75C5}"/>
              </a:ext>
            </a:extLst>
          </p:cNvPr>
          <p:cNvSpPr/>
          <p:nvPr/>
        </p:nvSpPr>
        <p:spPr>
          <a:xfrm>
            <a:off x="7192368" y="2919155"/>
            <a:ext cx="360000" cy="931142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Left Brace 19">
            <a:extLst>
              <a:ext uri="{FF2B5EF4-FFF2-40B4-BE49-F238E27FC236}">
                <a16:creationId xmlns:a16="http://schemas.microsoft.com/office/drawing/2014/main" id="{6B76CD7D-57E2-7E48-9F1C-34DC8B6B03E9}"/>
              </a:ext>
            </a:extLst>
          </p:cNvPr>
          <p:cNvSpPr/>
          <p:nvPr/>
        </p:nvSpPr>
        <p:spPr>
          <a:xfrm>
            <a:off x="7192368" y="3863946"/>
            <a:ext cx="360000" cy="931142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Left Brace 20">
            <a:extLst>
              <a:ext uri="{FF2B5EF4-FFF2-40B4-BE49-F238E27FC236}">
                <a16:creationId xmlns:a16="http://schemas.microsoft.com/office/drawing/2014/main" id="{AE0E420D-7395-CC4F-BED0-3E9105A0DDA8}"/>
              </a:ext>
            </a:extLst>
          </p:cNvPr>
          <p:cNvSpPr/>
          <p:nvPr/>
        </p:nvSpPr>
        <p:spPr>
          <a:xfrm>
            <a:off x="7187076" y="4795088"/>
            <a:ext cx="360000" cy="931142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BA36A5C-65BF-884E-8199-6EA1EB56766A}"/>
              </a:ext>
            </a:extLst>
          </p:cNvPr>
          <p:cNvSpPr txBox="1"/>
          <p:nvPr/>
        </p:nvSpPr>
        <p:spPr>
          <a:xfrm>
            <a:off x="6211945" y="3215437"/>
            <a:ext cx="1032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0.066 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C9059EB-DA03-C842-AF39-107BB531F3F8}"/>
              </a:ext>
            </a:extLst>
          </p:cNvPr>
          <p:cNvSpPr txBox="1"/>
          <p:nvPr/>
        </p:nvSpPr>
        <p:spPr>
          <a:xfrm>
            <a:off x="6221762" y="4126301"/>
            <a:ext cx="1032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0.066 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D335273-3CF2-D54D-9921-943A4BC6BB24}"/>
              </a:ext>
            </a:extLst>
          </p:cNvPr>
          <p:cNvSpPr txBox="1"/>
          <p:nvPr/>
        </p:nvSpPr>
        <p:spPr>
          <a:xfrm>
            <a:off x="6216102" y="5073757"/>
            <a:ext cx="1032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0.066 s</a:t>
            </a:r>
          </a:p>
        </p:txBody>
      </p:sp>
      <p:sp>
        <p:nvSpPr>
          <p:cNvPr id="25" name="Right Brace 24">
            <a:extLst>
              <a:ext uri="{FF2B5EF4-FFF2-40B4-BE49-F238E27FC236}">
                <a16:creationId xmlns:a16="http://schemas.microsoft.com/office/drawing/2014/main" id="{0E7DA674-E3DD-DE47-A971-0C03643777A7}"/>
              </a:ext>
            </a:extLst>
          </p:cNvPr>
          <p:cNvSpPr/>
          <p:nvPr/>
        </p:nvSpPr>
        <p:spPr>
          <a:xfrm>
            <a:off x="9903279" y="2919154"/>
            <a:ext cx="360000" cy="2807076"/>
          </a:xfrm>
          <a:prstGeom prst="righ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7A43701-29D6-FA4A-AA88-E32F854E7F47}"/>
              </a:ext>
            </a:extLst>
          </p:cNvPr>
          <p:cNvSpPr txBox="1"/>
          <p:nvPr/>
        </p:nvSpPr>
        <p:spPr>
          <a:xfrm>
            <a:off x="10263279" y="4133630"/>
            <a:ext cx="740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0.2 s</a:t>
            </a:r>
          </a:p>
        </p:txBody>
      </p:sp>
    </p:spTree>
    <p:extLst>
      <p:ext uri="{BB962C8B-B14F-4D97-AF65-F5344CB8AC3E}">
        <p14:creationId xmlns:p14="http://schemas.microsoft.com/office/powerpoint/2010/main" val="1841970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HTTP/1.0 and earlier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Before HTTP/1.1, each HTTP request used a separate TCP connection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Expensive and time-consuming!</a:t>
            </a:r>
          </a:p>
          <a:p>
            <a:pPr lvl="1"/>
            <a:r>
              <a:rPr lang="en-US" dirty="0"/>
              <a:t>3-way handshake for each TCP open</a:t>
            </a:r>
          </a:p>
          <a:p>
            <a:pPr lvl="1"/>
            <a:r>
              <a:rPr lang="en-US" dirty="0"/>
              <a:t>4-way handshake for each TCP close</a:t>
            </a:r>
          </a:p>
          <a:p>
            <a:pPr lvl="1"/>
            <a:r>
              <a:rPr lang="en-US" dirty="0"/>
              <a:t>Latency issues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Some clients open multiple connections at same time</a:t>
            </a:r>
          </a:p>
          <a:p>
            <a:pPr lvl="1"/>
            <a:r>
              <a:rPr lang="en-US" dirty="0"/>
              <a:t>Increased server load to handle many simultaneous connections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44A78D7-9B64-6642-A789-61698C951E4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cxnSp>
        <p:nvCxnSpPr>
          <p:cNvPr id="8" name="Straight Connector 7"/>
          <p:cNvCxnSpPr>
            <a:stCxn id="30" idx="2"/>
          </p:cNvCxnSpPr>
          <p:nvPr/>
        </p:nvCxnSpPr>
        <p:spPr bwMode="auto">
          <a:xfrm>
            <a:off x="7895647" y="2739685"/>
            <a:ext cx="2267" cy="350693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>
            <a:stCxn id="31" idx="2"/>
          </p:cNvCxnSpPr>
          <p:nvPr/>
        </p:nvCxnSpPr>
        <p:spPr bwMode="auto">
          <a:xfrm>
            <a:off x="9648246" y="2807461"/>
            <a:ext cx="5292" cy="343916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7897914" y="2807461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GET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739006" y="3587746"/>
            <a:ext cx="9332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200 OK</a:t>
            </a:r>
          </a:p>
        </p:txBody>
      </p:sp>
      <p:cxnSp>
        <p:nvCxnSpPr>
          <p:cNvPr id="13" name="Straight Arrow Connector 12"/>
          <p:cNvCxnSpPr/>
          <p:nvPr/>
        </p:nvCxnSpPr>
        <p:spPr bwMode="auto">
          <a:xfrm flipH="1">
            <a:off x="7874541" y="3553410"/>
            <a:ext cx="1752600" cy="30469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>
            <a:off x="7895646" y="3146015"/>
            <a:ext cx="1752600" cy="28803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7924311" y="3878988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GET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765403" y="4659273"/>
            <a:ext cx="9332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200 OK</a:t>
            </a:r>
          </a:p>
        </p:txBody>
      </p:sp>
      <p:cxnSp>
        <p:nvCxnSpPr>
          <p:cNvPr id="17" name="Straight Arrow Connector 16"/>
          <p:cNvCxnSpPr/>
          <p:nvPr/>
        </p:nvCxnSpPr>
        <p:spPr bwMode="auto">
          <a:xfrm flipH="1">
            <a:off x="7900938" y="4624937"/>
            <a:ext cx="1752600" cy="30469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>
            <a:off x="7922043" y="4217542"/>
            <a:ext cx="1752600" cy="28803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7906482" y="4950515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GET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747574" y="5730800"/>
            <a:ext cx="9332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200 OK</a:t>
            </a:r>
          </a:p>
        </p:txBody>
      </p:sp>
      <p:cxnSp>
        <p:nvCxnSpPr>
          <p:cNvPr id="21" name="Straight Arrow Connector 20"/>
          <p:cNvCxnSpPr/>
          <p:nvPr/>
        </p:nvCxnSpPr>
        <p:spPr bwMode="auto">
          <a:xfrm flipH="1">
            <a:off x="7883109" y="5696464"/>
            <a:ext cx="1752600" cy="30469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>
            <a:off x="7904214" y="5289069"/>
            <a:ext cx="1752600" cy="28803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6824380" y="2946581"/>
            <a:ext cx="11336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TCP open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819020" y="3688831"/>
            <a:ext cx="11464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TCP close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824380" y="4036000"/>
            <a:ext cx="11336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TCP open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819020" y="4778250"/>
            <a:ext cx="11464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TCP close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824380" y="5093466"/>
            <a:ext cx="11336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TCP open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819020" y="5835716"/>
            <a:ext cx="11464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TCP close</a:t>
            </a:r>
          </a:p>
        </p:txBody>
      </p:sp>
      <p:pic>
        <p:nvPicPr>
          <p:cNvPr id="30" name="Picture 29" descr="MC90043160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996" y="1757172"/>
            <a:ext cx="981301" cy="982513"/>
          </a:xfrm>
          <a:prstGeom prst="rect">
            <a:avLst/>
          </a:prstGeom>
        </p:spPr>
      </p:pic>
      <p:pic>
        <p:nvPicPr>
          <p:cNvPr id="31" name="Picture 30" descr="MC900431616-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7260" y="1745489"/>
            <a:ext cx="1061972" cy="1061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69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5" grpId="0"/>
      <p:bldP spid="16" grpId="0"/>
      <p:bldP spid="19" grpId="0"/>
      <p:bldP spid="20" grpId="0"/>
      <p:bldP spid="23" grpId="0"/>
      <p:bldP spid="25" grpId="0"/>
      <p:bldP spid="26" grpId="0"/>
      <p:bldP spid="27" grpId="0"/>
      <p:bldP spid="28" grpId="0"/>
      <p:bldP spid="2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 Keep-Alive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HTTP/1.1 introduced keep-alive</a:t>
            </a:r>
          </a:p>
          <a:p>
            <a:pPr marL="0" indent="0">
              <a:buNone/>
            </a:pPr>
            <a:r>
              <a:rPr lang="en-US" dirty="0"/>
              <a:t>TCP connections reused for multiple HTTP requests</a:t>
            </a:r>
          </a:p>
          <a:p>
            <a:pPr lvl="1"/>
            <a:r>
              <a:rPr lang="en-US" dirty="0"/>
              <a:t>one TCP open and TCP close handshake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Still latency issues, but now in the application layer rather than the transport layer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880C2C5-985B-F04D-AC3F-52533A05292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cxnSp>
        <p:nvCxnSpPr>
          <p:cNvPr id="25" name="Straight Connector 24"/>
          <p:cNvCxnSpPr>
            <a:stCxn id="45" idx="2"/>
          </p:cNvCxnSpPr>
          <p:nvPr/>
        </p:nvCxnSpPr>
        <p:spPr bwMode="auto">
          <a:xfrm>
            <a:off x="7895647" y="2730350"/>
            <a:ext cx="2267" cy="350693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>
            <a:stCxn id="46" idx="2"/>
          </p:cNvCxnSpPr>
          <p:nvPr/>
        </p:nvCxnSpPr>
        <p:spPr bwMode="auto">
          <a:xfrm>
            <a:off x="9648246" y="2798126"/>
            <a:ext cx="5292" cy="343916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" name="TextBox 26"/>
          <p:cNvSpPr txBox="1"/>
          <p:nvPr/>
        </p:nvSpPr>
        <p:spPr>
          <a:xfrm>
            <a:off x="7897914" y="2798126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GET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739006" y="3578411"/>
            <a:ext cx="9332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200 OK</a:t>
            </a:r>
          </a:p>
        </p:txBody>
      </p:sp>
      <p:cxnSp>
        <p:nvCxnSpPr>
          <p:cNvPr id="29" name="Straight Arrow Connector 28"/>
          <p:cNvCxnSpPr/>
          <p:nvPr/>
        </p:nvCxnSpPr>
        <p:spPr bwMode="auto">
          <a:xfrm flipH="1">
            <a:off x="7874541" y="3544075"/>
            <a:ext cx="1752600" cy="30469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/>
          <p:nvPr/>
        </p:nvCxnSpPr>
        <p:spPr bwMode="auto">
          <a:xfrm>
            <a:off x="7895646" y="3136680"/>
            <a:ext cx="1752600" cy="28803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7924311" y="3869653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GET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765403" y="4649938"/>
            <a:ext cx="9332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200 OK</a:t>
            </a:r>
          </a:p>
        </p:txBody>
      </p:sp>
      <p:cxnSp>
        <p:nvCxnSpPr>
          <p:cNvPr id="33" name="Straight Arrow Connector 32"/>
          <p:cNvCxnSpPr/>
          <p:nvPr/>
        </p:nvCxnSpPr>
        <p:spPr bwMode="auto">
          <a:xfrm flipH="1">
            <a:off x="7900938" y="4615602"/>
            <a:ext cx="1752600" cy="30469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>
            <a:off x="7922043" y="4208207"/>
            <a:ext cx="1752600" cy="28803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7906482" y="4941180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GET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747574" y="5721465"/>
            <a:ext cx="9332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200 OK</a:t>
            </a:r>
          </a:p>
        </p:txBody>
      </p:sp>
      <p:cxnSp>
        <p:nvCxnSpPr>
          <p:cNvPr id="37" name="Straight Arrow Connector 36"/>
          <p:cNvCxnSpPr/>
          <p:nvPr/>
        </p:nvCxnSpPr>
        <p:spPr bwMode="auto">
          <a:xfrm flipH="1">
            <a:off x="7883109" y="5687129"/>
            <a:ext cx="1752600" cy="30469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8" name="Straight Arrow Connector 37"/>
          <p:cNvCxnSpPr/>
          <p:nvPr/>
        </p:nvCxnSpPr>
        <p:spPr bwMode="auto">
          <a:xfrm>
            <a:off x="7904214" y="5279734"/>
            <a:ext cx="1752600" cy="28803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9" name="TextBox 38"/>
          <p:cNvSpPr txBox="1"/>
          <p:nvPr/>
        </p:nvSpPr>
        <p:spPr>
          <a:xfrm>
            <a:off x="6824380" y="2937246"/>
            <a:ext cx="11336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TCP open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819020" y="5826381"/>
            <a:ext cx="11464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TCP close</a:t>
            </a:r>
          </a:p>
        </p:txBody>
      </p:sp>
      <p:pic>
        <p:nvPicPr>
          <p:cNvPr id="45" name="Picture 44" descr="MC90043160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996" y="1747837"/>
            <a:ext cx="981301" cy="982513"/>
          </a:xfrm>
          <a:prstGeom prst="rect">
            <a:avLst/>
          </a:prstGeom>
        </p:spPr>
      </p:pic>
      <p:pic>
        <p:nvPicPr>
          <p:cNvPr id="46" name="Picture 45" descr="MC900431616-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7260" y="1736154"/>
            <a:ext cx="1061972" cy="1061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259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31" grpId="0"/>
      <p:bldP spid="32" grpId="0"/>
      <p:bldP spid="35" grpId="0"/>
      <p:bldP spid="36" grpId="0"/>
      <p:bldP spid="39" grpId="0"/>
      <p:bldP spid="4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 Pipelining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Also available from HTTP/1.1</a:t>
            </a:r>
          </a:p>
          <a:p>
            <a:pPr marL="0" indent="0">
              <a:buNone/>
            </a:pPr>
            <a:r>
              <a:rPr lang="en-US" dirty="0"/>
              <a:t>Pipelining allows multiple requests to be made without waiting for responses</a:t>
            </a:r>
          </a:p>
          <a:p>
            <a:pPr lvl="1"/>
            <a:r>
              <a:rPr lang="en-US" dirty="0"/>
              <a:t>Server must send responses in same order as received requests</a:t>
            </a:r>
          </a:p>
          <a:p>
            <a:pPr lvl="1"/>
            <a:r>
              <a:rPr lang="en-US" dirty="0"/>
              <a:t>Reduces application layer latency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F3B5207-D45B-8E43-B12D-195E811B2BE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cxnSp>
        <p:nvCxnSpPr>
          <p:cNvPr id="25" name="Straight Connector 24"/>
          <p:cNvCxnSpPr>
            <a:stCxn id="45" idx="2"/>
          </p:cNvCxnSpPr>
          <p:nvPr/>
        </p:nvCxnSpPr>
        <p:spPr bwMode="auto">
          <a:xfrm>
            <a:off x="7895647" y="2730350"/>
            <a:ext cx="2267" cy="350693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>
            <a:stCxn id="46" idx="2"/>
          </p:cNvCxnSpPr>
          <p:nvPr/>
        </p:nvCxnSpPr>
        <p:spPr bwMode="auto">
          <a:xfrm>
            <a:off x="9648246" y="2798126"/>
            <a:ext cx="5292" cy="343916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" name="TextBox 26"/>
          <p:cNvSpPr txBox="1"/>
          <p:nvPr/>
        </p:nvSpPr>
        <p:spPr>
          <a:xfrm>
            <a:off x="7897914" y="2798126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GET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760111" y="4351544"/>
            <a:ext cx="9332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200 OK</a:t>
            </a:r>
          </a:p>
        </p:txBody>
      </p:sp>
      <p:cxnSp>
        <p:nvCxnSpPr>
          <p:cNvPr id="29" name="Straight Arrow Connector 28"/>
          <p:cNvCxnSpPr/>
          <p:nvPr/>
        </p:nvCxnSpPr>
        <p:spPr bwMode="auto">
          <a:xfrm flipH="1">
            <a:off x="7895646" y="4317208"/>
            <a:ext cx="1752600" cy="30469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/>
          <p:nvPr/>
        </p:nvCxnSpPr>
        <p:spPr bwMode="auto">
          <a:xfrm>
            <a:off x="7895646" y="3136680"/>
            <a:ext cx="1752600" cy="28803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7906482" y="3324779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GET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770946" y="4784715"/>
            <a:ext cx="9332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200 OK</a:t>
            </a:r>
          </a:p>
        </p:txBody>
      </p:sp>
      <p:cxnSp>
        <p:nvCxnSpPr>
          <p:cNvPr id="33" name="Straight Arrow Connector 32"/>
          <p:cNvCxnSpPr/>
          <p:nvPr/>
        </p:nvCxnSpPr>
        <p:spPr bwMode="auto">
          <a:xfrm flipH="1">
            <a:off x="7906481" y="4750379"/>
            <a:ext cx="1752600" cy="30469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>
            <a:off x="7904214" y="3663333"/>
            <a:ext cx="1752600" cy="28803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7906482" y="3823332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GET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767010" y="5234409"/>
            <a:ext cx="9332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200 OK</a:t>
            </a:r>
          </a:p>
        </p:txBody>
      </p:sp>
      <p:cxnSp>
        <p:nvCxnSpPr>
          <p:cNvPr id="37" name="Straight Arrow Connector 36"/>
          <p:cNvCxnSpPr/>
          <p:nvPr/>
        </p:nvCxnSpPr>
        <p:spPr bwMode="auto">
          <a:xfrm flipH="1">
            <a:off x="7902545" y="5200073"/>
            <a:ext cx="1752600" cy="30469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8" name="Straight Arrow Connector 37"/>
          <p:cNvCxnSpPr/>
          <p:nvPr/>
        </p:nvCxnSpPr>
        <p:spPr bwMode="auto">
          <a:xfrm>
            <a:off x="7904214" y="4161886"/>
            <a:ext cx="1752600" cy="28803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9" name="TextBox 38"/>
          <p:cNvSpPr txBox="1"/>
          <p:nvPr/>
        </p:nvSpPr>
        <p:spPr>
          <a:xfrm>
            <a:off x="6824380" y="2937246"/>
            <a:ext cx="11336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TCP open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819020" y="5826381"/>
            <a:ext cx="11464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TCP close</a:t>
            </a:r>
          </a:p>
        </p:txBody>
      </p:sp>
      <p:pic>
        <p:nvPicPr>
          <p:cNvPr id="45" name="Picture 44" descr="MC90043160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996" y="1747837"/>
            <a:ext cx="981301" cy="982513"/>
          </a:xfrm>
          <a:prstGeom prst="rect">
            <a:avLst/>
          </a:prstGeom>
        </p:spPr>
      </p:pic>
      <p:pic>
        <p:nvPicPr>
          <p:cNvPr id="46" name="Picture 45" descr="MC900431616-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7260" y="1736154"/>
            <a:ext cx="1061972" cy="1061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626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31" grpId="0"/>
      <p:bldP spid="32" grpId="0"/>
      <p:bldP spid="35" grpId="0"/>
      <p:bldP spid="36" grpId="0"/>
      <p:bldP spid="39" grpId="0"/>
      <p:bldP spid="4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SPDY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Not an acronym - pronounced ‘speedy’ </a:t>
            </a:r>
          </a:p>
          <a:p>
            <a:pPr lvl="1"/>
            <a:r>
              <a:rPr lang="en-US" dirty="0"/>
              <a:t>Development between Google and Microsoft</a:t>
            </a:r>
          </a:p>
          <a:p>
            <a:pPr lvl="1"/>
            <a:r>
              <a:rPr lang="en-US" dirty="0"/>
              <a:t>Preserves existing HTTP semantics – SPDY is purely a </a:t>
            </a:r>
            <a:r>
              <a:rPr lang="en-US" i="1" dirty="0"/>
              <a:t>framing layer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Basis for HTTP/2.0</a:t>
            </a:r>
          </a:p>
          <a:p>
            <a:pPr marL="0" indent="0">
              <a:buNone/>
            </a:pPr>
            <a:r>
              <a:rPr lang="en-US" dirty="0"/>
              <a:t>Offers four improvements over HTTP/1.1:</a:t>
            </a:r>
          </a:p>
          <a:p>
            <a:pPr lvl="1"/>
            <a:r>
              <a:rPr lang="en-US" dirty="0"/>
              <a:t>Multiplexed requests</a:t>
            </a:r>
          </a:p>
          <a:p>
            <a:pPr lvl="1"/>
            <a:r>
              <a:rPr lang="en-US" dirty="0" err="1"/>
              <a:t>Prioritised</a:t>
            </a:r>
            <a:r>
              <a:rPr lang="en-US" dirty="0"/>
              <a:t> requests</a:t>
            </a:r>
          </a:p>
          <a:p>
            <a:pPr lvl="1"/>
            <a:r>
              <a:rPr lang="en-US" dirty="0"/>
              <a:t>Compressed headers</a:t>
            </a:r>
          </a:p>
          <a:p>
            <a:pPr lvl="1"/>
            <a:r>
              <a:rPr lang="en-US" dirty="0"/>
              <a:t>Server push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C4DE0A-5590-6640-A8FF-0FC4331F249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65127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HTTP/2.0 </a:t>
            </a:r>
            <a:r>
              <a:rPr lang="en-US" dirty="0" err="1"/>
              <a:t>Prioritised</a:t>
            </a:r>
            <a:r>
              <a:rPr lang="en-US" dirty="0"/>
              <a:t> Requests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 connection may contain multiple streams (each of which consists of a sequence of frames)</a:t>
            </a:r>
          </a:p>
          <a:p>
            <a:pPr marL="0" indent="0">
              <a:buNone/>
            </a:pPr>
            <a:r>
              <a:rPr lang="en-US" dirty="0"/>
              <a:t>Each stream has a 31-bit identifier</a:t>
            </a:r>
          </a:p>
          <a:p>
            <a:pPr lvl="1"/>
            <a:r>
              <a:rPr lang="en-US" dirty="0"/>
              <a:t>Odd for client-initiated</a:t>
            </a:r>
          </a:p>
          <a:p>
            <a:pPr lvl="1"/>
            <a:r>
              <a:rPr lang="en-US" dirty="0"/>
              <a:t>Even for server-initiated</a:t>
            </a:r>
          </a:p>
          <a:p>
            <a:pPr marL="0" indent="0">
              <a:buNone/>
            </a:pPr>
            <a:r>
              <a:rPr lang="en-US" dirty="0"/>
              <a:t>Each stream has another 31-bit integer that expresses its relative priority</a:t>
            </a:r>
          </a:p>
          <a:p>
            <a:pPr lvl="1"/>
            <a:r>
              <a:rPr lang="en-US" dirty="0"/>
              <a:t>Frames from higher priority streams sent before those from lower priority streams</a:t>
            </a:r>
          </a:p>
          <a:p>
            <a:pPr lvl="1"/>
            <a:r>
              <a:rPr lang="en-US" dirty="0"/>
              <a:t>Allows asynchronous stream processing (unlike HTTP/1.1 Pipelining)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946F3E8-71A5-624A-B680-C5203C8E28A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87841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HTTP/2.0 Compressed Headers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HTTP/1.1 can compress message bodies using </a:t>
            </a:r>
            <a:r>
              <a:rPr lang="en-US" dirty="0" err="1"/>
              <a:t>gzip</a:t>
            </a:r>
            <a:r>
              <a:rPr lang="en-US" dirty="0"/>
              <a:t> or deflate</a:t>
            </a:r>
          </a:p>
          <a:p>
            <a:pPr lvl="1"/>
            <a:r>
              <a:rPr lang="en-US" dirty="0"/>
              <a:t>Sends headers in plain text</a:t>
            </a:r>
          </a:p>
          <a:p>
            <a:pPr marL="0" indent="0">
              <a:buNone/>
            </a:pPr>
            <a:r>
              <a:rPr lang="en-US" dirty="0"/>
              <a:t>HTTP/2.0 also provides the ability to compress message headers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D11842-2E4C-1247-8BA1-83972D31C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12252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HTTP/2.0 Push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HTTP/1.1 servers only send messages in response to requests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HTTP/2.0 enables a server to pre-emptively send (or </a:t>
            </a:r>
            <a:r>
              <a:rPr lang="en-US" i="1" dirty="0"/>
              <a:t>push</a:t>
            </a:r>
            <a:r>
              <a:rPr lang="en-US" dirty="0"/>
              <a:t>) multiple associated resources to a client in response to a single request.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4018E5-AAD2-CF4D-A120-06D0AA7A6F9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60461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WebDAV</a:t>
            </a:r>
          </a:p>
        </p:txBody>
      </p:sp>
    </p:spTree>
    <p:extLst>
      <p:ext uri="{BB962C8B-B14F-4D97-AF65-F5344CB8AC3E}">
        <p14:creationId xmlns:p14="http://schemas.microsoft.com/office/powerpoint/2010/main" val="11083279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WebDAV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HTTP/1.1 still essentially a read-only protocol, </a:t>
            </a:r>
            <a:r>
              <a:rPr lang="en-US" i="1" dirty="0"/>
              <a:t>as deployed</a:t>
            </a:r>
          </a:p>
          <a:p>
            <a:pPr lvl="1"/>
            <a:endParaRPr lang="en-US" i="1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Web Distributed Authoring and Versioning</a:t>
            </a:r>
          </a:p>
          <a:p>
            <a:pPr lvl="1"/>
            <a:r>
              <a:rPr lang="en-US" dirty="0"/>
              <a:t>Extension to HTTP</a:t>
            </a:r>
          </a:p>
          <a:p>
            <a:pPr lvl="1"/>
            <a:r>
              <a:rPr lang="en-US" dirty="0"/>
              <a:t>Most recent version from 2007 – RFC4918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4D65BF6-1F54-FE46-A03D-37E052704F5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8809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Overview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/>
              <a:t>Secure HTTP</a:t>
            </a:r>
          </a:p>
          <a:p>
            <a:r>
              <a:rPr lang="en-GB" dirty="0"/>
              <a:t>HTTP/2.0</a:t>
            </a:r>
          </a:p>
          <a:p>
            <a:r>
              <a:rPr lang="en-GB" dirty="0"/>
              <a:t>WebDAV</a:t>
            </a:r>
          </a:p>
          <a:p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623171-6591-2142-A120-FE33A866631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12988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WebDAV versus HTTP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Extra methods:</a:t>
            </a:r>
          </a:p>
          <a:p>
            <a:pPr lvl="1"/>
            <a:r>
              <a:rPr lang="en-US" dirty="0"/>
              <a:t>PROPFIND – retrieve resource metadata</a:t>
            </a:r>
          </a:p>
          <a:p>
            <a:pPr lvl="1"/>
            <a:r>
              <a:rPr lang="en-US" dirty="0"/>
              <a:t>PROPPATCH – change/delete resource metadata</a:t>
            </a:r>
          </a:p>
          <a:p>
            <a:pPr lvl="1"/>
            <a:r>
              <a:rPr lang="en-US" dirty="0"/>
              <a:t>MKCOL – create collection (directory)</a:t>
            </a:r>
          </a:p>
          <a:p>
            <a:pPr lvl="1"/>
            <a:r>
              <a:rPr lang="en-US" dirty="0"/>
              <a:t>COPY/MOVE – copy  or move resource</a:t>
            </a:r>
          </a:p>
          <a:p>
            <a:pPr lvl="1"/>
            <a:r>
              <a:rPr lang="en-US" dirty="0"/>
              <a:t>LOCK/UNLOCK – lock/release resource (so others can’t change it)</a:t>
            </a:r>
          </a:p>
          <a:p>
            <a:pPr marL="0" indent="0">
              <a:buNone/>
            </a:pPr>
            <a:r>
              <a:rPr lang="en-US" dirty="0"/>
              <a:t>Extra headers:</a:t>
            </a:r>
          </a:p>
          <a:p>
            <a:pPr lvl="1"/>
            <a:r>
              <a:rPr lang="en-US" dirty="0"/>
              <a:t>DAV: &lt;compliance class&gt;</a:t>
            </a:r>
          </a:p>
          <a:p>
            <a:pPr marL="0" indent="0">
              <a:buNone/>
            </a:pPr>
            <a:r>
              <a:rPr lang="en-US" dirty="0"/>
              <a:t>Extra status codes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ED9D72-AA48-D14B-94E8-AB9C534344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8638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WebDAV Implementations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/>
              <a:t>Supported by common servers (Apache, IIS, </a:t>
            </a:r>
            <a:r>
              <a:rPr lang="en-GB" dirty="0" err="1"/>
              <a:t>nginx</a:t>
            </a:r>
            <a:r>
              <a:rPr lang="en-GB" dirty="0"/>
              <a:t>)</a:t>
            </a:r>
          </a:p>
          <a:p>
            <a:r>
              <a:rPr lang="en-GB" dirty="0"/>
              <a:t>Not typically supported in Web browsers!</a:t>
            </a:r>
          </a:p>
          <a:p>
            <a:r>
              <a:rPr lang="en-GB" dirty="0"/>
              <a:t>Typically supported at an operating system level to talk to remote file systems as an alternative to things like SMB/CIFS</a:t>
            </a:r>
          </a:p>
          <a:p>
            <a:r>
              <a:rPr lang="en-GB" dirty="0"/>
              <a:t>Also in things like Apple’s </a:t>
            </a:r>
            <a:r>
              <a:rPr lang="en-GB" dirty="0" err="1"/>
              <a:t>CalDAV</a:t>
            </a:r>
            <a:r>
              <a:rPr lang="en-GB" dirty="0"/>
              <a:t> and </a:t>
            </a:r>
            <a:r>
              <a:rPr lang="en-GB" dirty="0" err="1"/>
              <a:t>CardDAV</a:t>
            </a:r>
            <a:r>
              <a:rPr lang="en-GB" dirty="0"/>
              <a:t> protocols for handling calendars and address books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A05735-AF12-9E4F-8740-57323D14BB2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1844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Next Lecture:</a:t>
            </a:r>
            <a:br>
              <a:rPr lang="en-GB" dirty="0"/>
            </a:br>
            <a:r>
              <a:rPr lang="en-GB" dirty="0"/>
              <a:t>Representational State Transfer</a:t>
            </a:r>
          </a:p>
        </p:txBody>
      </p:sp>
    </p:spTree>
    <p:extLst>
      <p:ext uri="{BB962C8B-B14F-4D97-AF65-F5344CB8AC3E}">
        <p14:creationId xmlns:p14="http://schemas.microsoft.com/office/powerpoint/2010/main" val="29559696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ADAA6-A65B-624A-99EB-E6074E545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Internet Protocol Suite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E29D7A-A19E-2141-B4D7-90A212AE02F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CF7450-D9AD-8341-9A2C-D546FEC8CB5E}"/>
              </a:ext>
            </a:extLst>
          </p:cNvPr>
          <p:cNvSpPr txBox="1"/>
          <p:nvPr/>
        </p:nvSpPr>
        <p:spPr>
          <a:xfrm>
            <a:off x="623887" y="5410121"/>
            <a:ext cx="26019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Link Layer</a:t>
            </a:r>
          </a:p>
          <a:p>
            <a:r>
              <a:rPr lang="en-GB" dirty="0"/>
              <a:t>physical transmission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6CAC26-D907-CD4F-B90E-B714067F5018}"/>
              </a:ext>
            </a:extLst>
          </p:cNvPr>
          <p:cNvSpPr txBox="1"/>
          <p:nvPr/>
        </p:nvSpPr>
        <p:spPr>
          <a:xfrm>
            <a:off x="623888" y="4265696"/>
            <a:ext cx="27991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Internet Layer</a:t>
            </a:r>
          </a:p>
          <a:p>
            <a:r>
              <a:rPr lang="en-GB" dirty="0"/>
              <a:t>addressing and routing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A3FE2F-7E0D-694E-82FE-30CE3F7BA54D}"/>
              </a:ext>
            </a:extLst>
          </p:cNvPr>
          <p:cNvSpPr txBox="1"/>
          <p:nvPr/>
        </p:nvSpPr>
        <p:spPr>
          <a:xfrm>
            <a:off x="623887" y="3091799"/>
            <a:ext cx="19495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Transport Layer</a:t>
            </a:r>
          </a:p>
          <a:p>
            <a:r>
              <a:rPr lang="en-GB" dirty="0"/>
              <a:t>host-to-host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91BA7C-177D-7C46-AA8E-27838369FB69}"/>
              </a:ext>
            </a:extLst>
          </p:cNvPr>
          <p:cNvSpPr txBox="1"/>
          <p:nvPr/>
        </p:nvSpPr>
        <p:spPr>
          <a:xfrm>
            <a:off x="623888" y="1945973"/>
            <a:ext cx="22878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Application Layer</a:t>
            </a:r>
            <a:br>
              <a:rPr lang="en-GB" dirty="0"/>
            </a:br>
            <a:r>
              <a:rPr lang="en-GB" dirty="0"/>
              <a:t>process-to-process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ED5F353-2FD9-AE4B-B798-2A7E34B6B123}"/>
              </a:ext>
            </a:extLst>
          </p:cNvPr>
          <p:cNvSpPr/>
          <p:nvPr/>
        </p:nvSpPr>
        <p:spPr>
          <a:xfrm>
            <a:off x="4151313" y="2925000"/>
            <a:ext cx="7416800" cy="100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Transmission Control Protocol (TCP)</a:t>
            </a:r>
          </a:p>
          <a:p>
            <a:pPr algn="ctr"/>
            <a:r>
              <a:rPr lang="en-GB" dirty="0"/>
              <a:t>User Datagram Protocol (UDP)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97C31A2-0627-114A-B50C-F59F13C976E1}"/>
              </a:ext>
            </a:extLst>
          </p:cNvPr>
          <p:cNvSpPr/>
          <p:nvPr/>
        </p:nvSpPr>
        <p:spPr>
          <a:xfrm>
            <a:off x="4151313" y="4077000"/>
            <a:ext cx="7416800" cy="100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Internet Protocol (IP)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006603A-6D71-F543-B1D5-4E148971205E}"/>
              </a:ext>
            </a:extLst>
          </p:cNvPr>
          <p:cNvSpPr/>
          <p:nvPr/>
        </p:nvSpPr>
        <p:spPr>
          <a:xfrm>
            <a:off x="4151313" y="5229287"/>
            <a:ext cx="7416800" cy="100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Ethernet</a:t>
            </a:r>
          </a:p>
          <a:p>
            <a:pPr algn="ctr"/>
            <a:r>
              <a:rPr lang="en-GB" dirty="0"/>
              <a:t>802.11 (</a:t>
            </a:r>
            <a:r>
              <a:rPr lang="en-GB" dirty="0" err="1"/>
              <a:t>WiFi</a:t>
            </a:r>
            <a:r>
              <a:rPr lang="en-GB" dirty="0"/>
              <a:t>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17EC76A-6897-924B-980F-B722557341DF}"/>
              </a:ext>
            </a:extLst>
          </p:cNvPr>
          <p:cNvSpPr/>
          <p:nvPr/>
        </p:nvSpPr>
        <p:spPr>
          <a:xfrm>
            <a:off x="4151313" y="1773000"/>
            <a:ext cx="7416800" cy="100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HTTP, SMTP, FTP, DNS, SSH, IMAP, POP...</a:t>
            </a:r>
          </a:p>
        </p:txBody>
      </p:sp>
    </p:spTree>
    <p:extLst>
      <p:ext uri="{BB962C8B-B14F-4D97-AF65-F5344CB8AC3E}">
        <p14:creationId xmlns:p14="http://schemas.microsoft.com/office/powerpoint/2010/main" val="35354764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Secure HTTP</a:t>
            </a:r>
          </a:p>
        </p:txBody>
      </p:sp>
    </p:spTree>
    <p:extLst>
      <p:ext uri="{BB962C8B-B14F-4D97-AF65-F5344CB8AC3E}">
        <p14:creationId xmlns:p14="http://schemas.microsoft.com/office/powerpoint/2010/main" val="3773880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Securing HTTP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As designed, HTTP sends all data in the clear</a:t>
            </a:r>
          </a:p>
          <a:p>
            <a:pPr lvl="1"/>
            <a:r>
              <a:rPr lang="en-GB" dirty="0"/>
              <a:t>Vulnerable to interception by third parties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5124F8-C971-7B4C-95DD-142C795BF60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 descr="MC90043160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565" y="4068239"/>
            <a:ext cx="981301" cy="982513"/>
          </a:xfrm>
          <a:prstGeom prst="rect">
            <a:avLst/>
          </a:prstGeom>
        </p:spPr>
      </p:pic>
      <p:pic>
        <p:nvPicPr>
          <p:cNvPr id="7" name="Picture 6" descr="MC900431616-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1394" y="4062379"/>
            <a:ext cx="1061972" cy="10619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8136" y="5302112"/>
            <a:ext cx="1180276" cy="12940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922" y="3970801"/>
            <a:ext cx="1139843" cy="1290907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4748170" y="3896967"/>
            <a:ext cx="2658336" cy="425905"/>
            <a:chOff x="3224170" y="3896966"/>
            <a:chExt cx="2658336" cy="425905"/>
          </a:xfrm>
        </p:grpSpPr>
        <p:cxnSp>
          <p:nvCxnSpPr>
            <p:cNvPr id="10" name="Straight Arrow Connector 9"/>
            <p:cNvCxnSpPr/>
            <p:nvPr/>
          </p:nvCxnSpPr>
          <p:spPr bwMode="auto">
            <a:xfrm>
              <a:off x="3224170" y="4322871"/>
              <a:ext cx="2658336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sp>
          <p:nvSpPr>
            <p:cNvPr id="11" name="TextBox 10"/>
            <p:cNvSpPr txBox="1"/>
            <p:nvPr/>
          </p:nvSpPr>
          <p:spPr>
            <a:xfrm>
              <a:off x="3969672" y="3896966"/>
              <a:ext cx="11608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Lucida Console" charset="0"/>
                  <a:ea typeface="Lucida Console" charset="0"/>
                  <a:cs typeface="Lucida Console" charset="0"/>
                </a:rPr>
                <a:t>GET </a:t>
              </a:r>
              <a:r>
                <a:rPr lang="en-US" i="1" dirty="0" err="1">
                  <a:latin typeface="Lucida Console" charset="0"/>
                  <a:ea typeface="Lucida Console" charset="0"/>
                  <a:cs typeface="Lucida Console" charset="0"/>
                </a:rPr>
                <a:t>uri</a:t>
              </a:r>
              <a:endParaRPr lang="en-US" i="1" dirty="0">
                <a:latin typeface="Lucida Console" charset="0"/>
                <a:ea typeface="Lucida Console" charset="0"/>
                <a:cs typeface="Lucida Console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748170" y="4454555"/>
            <a:ext cx="2658336" cy="668651"/>
            <a:chOff x="3224170" y="4454554"/>
            <a:chExt cx="2658336" cy="668651"/>
          </a:xfrm>
        </p:grpSpPr>
        <p:sp>
          <p:nvSpPr>
            <p:cNvPr id="12" name="TextBox 11"/>
            <p:cNvSpPr txBox="1"/>
            <p:nvPr/>
          </p:nvSpPr>
          <p:spPr>
            <a:xfrm>
              <a:off x="4061283" y="4454554"/>
              <a:ext cx="10214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Lucida Console" charset="0"/>
                  <a:ea typeface="Lucida Console" charset="0"/>
                  <a:cs typeface="Lucida Console" charset="0"/>
                </a:rPr>
                <a:t>200 OK</a:t>
              </a:r>
            </a:p>
          </p:txBody>
        </p:sp>
        <p:cxnSp>
          <p:nvCxnSpPr>
            <p:cNvPr id="13" name="Straight Arrow Connector 12"/>
            <p:cNvCxnSpPr/>
            <p:nvPr/>
          </p:nvCxnSpPr>
          <p:spPr bwMode="auto">
            <a:xfrm flipH="1">
              <a:off x="3224170" y="4831067"/>
              <a:ext cx="2658336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sp>
          <p:nvSpPr>
            <p:cNvPr id="16" name="Document 15"/>
            <p:cNvSpPr/>
            <p:nvPr/>
          </p:nvSpPr>
          <p:spPr bwMode="auto">
            <a:xfrm>
              <a:off x="5107841" y="4583205"/>
              <a:ext cx="360000" cy="540000"/>
            </a:xfrm>
            <a:prstGeom prst="flowChartDocumen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ap="flat" cmpd="sng" algn="ctr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200" dirty="0">
                <a:solidFill>
                  <a:schemeClr val="tx1">
                    <a:lumMod val="50000"/>
                  </a:schemeClr>
                </a:solidFill>
                <a:latin typeface="Georgia" charset="0"/>
                <a:ea typeface="Georgia" charset="0"/>
                <a:cs typeface="Georgia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10956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Transport Layer Security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The foundation for Secure HTTP (HTTPS)</a:t>
            </a:r>
          </a:p>
          <a:p>
            <a:pPr lvl="1"/>
            <a:r>
              <a:rPr lang="en-GB" dirty="0"/>
              <a:t>Formerly known as Secure Sockets Layer (SSL)</a:t>
            </a:r>
          </a:p>
          <a:p>
            <a:pPr lvl="1"/>
            <a:r>
              <a:rPr lang="en-GB" dirty="0"/>
              <a:t>Protocol for establishing secure communications channels between internet hosts</a:t>
            </a:r>
          </a:p>
          <a:p>
            <a:pPr lvl="1"/>
            <a:endParaRPr lang="en-GB" dirty="0"/>
          </a:p>
          <a:p>
            <a:pPr marL="0" indent="0">
              <a:buNone/>
            </a:pPr>
            <a:r>
              <a:rPr lang="en-GB" dirty="0"/>
              <a:t>Despite the name, considered an application layer protocol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DF62C1-81F5-1C4E-8E9A-41E7B9C3BAF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82770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Cryptography 101 </a:t>
            </a:r>
            <a:r>
              <a:rPr lang="mr-IN" dirty="0"/>
              <a:t>–</a:t>
            </a:r>
            <a:r>
              <a:rPr lang="en-GB" dirty="0"/>
              <a:t> Symmetric Encryption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Uses a single key for both encryption and decryption</a:t>
            </a:r>
          </a:p>
          <a:p>
            <a:r>
              <a:rPr lang="en-GB" dirty="0"/>
              <a:t>Generally fast</a:t>
            </a:r>
          </a:p>
          <a:p>
            <a:r>
              <a:rPr lang="en-GB" dirty="0"/>
              <a:t>Key exchange is an issue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9C91BA7-CAC0-7A43-899A-F3CEF96A205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Document 7"/>
          <p:cNvSpPr/>
          <p:nvPr/>
        </p:nvSpPr>
        <p:spPr bwMode="auto">
          <a:xfrm>
            <a:off x="2670708" y="4066484"/>
            <a:ext cx="720000" cy="1080000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 dirty="0">
              <a:solidFill>
                <a:schemeClr val="tx1">
                  <a:lumMod val="50000"/>
                </a:schemeClr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9" name="Document 8"/>
          <p:cNvSpPr/>
          <p:nvPr/>
        </p:nvSpPr>
        <p:spPr bwMode="auto">
          <a:xfrm>
            <a:off x="5736000" y="4076700"/>
            <a:ext cx="720000" cy="1080000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 dirty="0">
              <a:solidFill>
                <a:schemeClr val="tx1">
                  <a:lumMod val="50000"/>
                </a:schemeClr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970" y="4537109"/>
            <a:ext cx="526526" cy="731520"/>
          </a:xfrm>
          <a:prstGeom prst="rect">
            <a:avLst/>
          </a:prstGeom>
        </p:spPr>
      </p:pic>
      <p:sp>
        <p:nvSpPr>
          <p:cNvPr id="10" name="Document 9"/>
          <p:cNvSpPr/>
          <p:nvPr/>
        </p:nvSpPr>
        <p:spPr bwMode="auto">
          <a:xfrm>
            <a:off x="8801292" y="4076700"/>
            <a:ext cx="720000" cy="1080000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 dirty="0">
              <a:solidFill>
                <a:schemeClr val="tx1">
                  <a:lumMod val="50000"/>
                </a:schemeClr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cxnSp>
        <p:nvCxnSpPr>
          <p:cNvPr id="12" name="Straight Arrow Connector 11"/>
          <p:cNvCxnSpPr>
            <a:stCxn id="8" idx="3"/>
            <a:endCxn id="9" idx="1"/>
          </p:cNvCxnSpPr>
          <p:nvPr/>
        </p:nvCxnSpPr>
        <p:spPr bwMode="auto">
          <a:xfrm>
            <a:off x="3390708" y="4606484"/>
            <a:ext cx="2345292" cy="1021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Straight Arrow Connector 12"/>
          <p:cNvCxnSpPr>
            <a:stCxn id="9" idx="3"/>
            <a:endCxn id="10" idx="1"/>
          </p:cNvCxnSpPr>
          <p:nvPr/>
        </p:nvCxnSpPr>
        <p:spPr bwMode="auto">
          <a:xfrm>
            <a:off x="6456000" y="4616700"/>
            <a:ext cx="2345292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467" y="4397244"/>
            <a:ext cx="1018032" cy="43891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501" y="4387028"/>
            <a:ext cx="1018032" cy="43891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084698" y="4050225"/>
            <a:ext cx="1021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encrypt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180427" y="4040846"/>
            <a:ext cx="1024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decrypt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649604" y="5578105"/>
            <a:ext cx="7360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p</a:t>
            </a:r>
            <a:r>
              <a:rPr lang="en-GB"/>
              <a:t>lain</a:t>
            </a:r>
            <a:endParaRPr lang="en-GB" dirty="0"/>
          </a:p>
          <a:p>
            <a:pPr algn="ctr"/>
            <a:r>
              <a:rPr lang="en-GB" dirty="0"/>
              <a:t>text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628720" y="5578106"/>
            <a:ext cx="9348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cypher</a:t>
            </a:r>
          </a:p>
          <a:p>
            <a:pPr algn="ctr"/>
            <a:r>
              <a:rPr lang="en-GB" dirty="0"/>
              <a:t>text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784462" y="5578105"/>
            <a:ext cx="7360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p</a:t>
            </a:r>
            <a:r>
              <a:rPr lang="en-GB"/>
              <a:t>lain</a:t>
            </a:r>
            <a:endParaRPr lang="en-GB" dirty="0"/>
          </a:p>
          <a:p>
            <a:pPr algn="ctr"/>
            <a:r>
              <a:rPr lang="en-GB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779349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9" grpId="0" animBg="1"/>
      <p:bldP spid="10" grpId="0" animBg="1"/>
      <p:bldP spid="21" grpId="0"/>
      <p:bldP spid="22" grpId="0"/>
      <p:bldP spid="24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Cryptography 101 </a:t>
            </a:r>
            <a:r>
              <a:rPr lang="mr-IN" dirty="0"/>
              <a:t>–</a:t>
            </a:r>
            <a:r>
              <a:rPr lang="en-GB" dirty="0"/>
              <a:t> Asymmetric Encryption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Keys are generated in pairs</a:t>
            </a:r>
          </a:p>
          <a:p>
            <a:r>
              <a:rPr lang="en-GB" dirty="0"/>
              <a:t>Each key can decrypt only what the other has encrypted</a:t>
            </a:r>
          </a:p>
          <a:p>
            <a:r>
              <a:rPr lang="en-GB" dirty="0"/>
              <a:t>Given one key from a pair, cannot deduce the other key</a:t>
            </a:r>
          </a:p>
          <a:p>
            <a:r>
              <a:rPr lang="en-GB" dirty="0"/>
              <a:t>Generally slower than symmetric encryption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822C316-7A1F-3447-A774-734E765D67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Document 5"/>
          <p:cNvSpPr/>
          <p:nvPr/>
        </p:nvSpPr>
        <p:spPr bwMode="auto">
          <a:xfrm>
            <a:off x="2670708" y="3874828"/>
            <a:ext cx="720000" cy="1080000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 dirty="0">
              <a:solidFill>
                <a:schemeClr val="tx1">
                  <a:lumMod val="50000"/>
                </a:schemeClr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7" name="Document 6"/>
          <p:cNvSpPr/>
          <p:nvPr/>
        </p:nvSpPr>
        <p:spPr bwMode="auto">
          <a:xfrm>
            <a:off x="5736000" y="3885044"/>
            <a:ext cx="720000" cy="1080000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 dirty="0">
              <a:solidFill>
                <a:schemeClr val="tx1">
                  <a:lumMod val="50000"/>
                </a:schemeClr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9" name="Document 8"/>
          <p:cNvSpPr/>
          <p:nvPr/>
        </p:nvSpPr>
        <p:spPr bwMode="auto">
          <a:xfrm>
            <a:off x="8801292" y="3885044"/>
            <a:ext cx="720000" cy="1080000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 dirty="0">
              <a:solidFill>
                <a:schemeClr val="tx1">
                  <a:lumMod val="50000"/>
                </a:schemeClr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>
            <a:off x="3390708" y="4414828"/>
            <a:ext cx="2345292" cy="1021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>
            <a:off x="6456000" y="4425044"/>
            <a:ext cx="2345292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862" y="4212010"/>
            <a:ext cx="1018032" cy="43891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501" y="4204576"/>
            <a:ext cx="1018032" cy="43891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7463" y="4287874"/>
            <a:ext cx="512064" cy="725424"/>
          </a:xfrm>
          <a:prstGeom prst="rect">
            <a:avLst/>
          </a:prstGeom>
        </p:spPr>
      </p:pic>
      <p:sp>
        <p:nvSpPr>
          <p:cNvPr id="25" name="Document 24"/>
          <p:cNvSpPr/>
          <p:nvPr/>
        </p:nvSpPr>
        <p:spPr bwMode="auto">
          <a:xfrm>
            <a:off x="2670708" y="5366471"/>
            <a:ext cx="720000" cy="1080000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 dirty="0">
              <a:solidFill>
                <a:schemeClr val="tx1">
                  <a:lumMod val="50000"/>
                </a:schemeClr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26" name="Document 25"/>
          <p:cNvSpPr/>
          <p:nvPr/>
        </p:nvSpPr>
        <p:spPr bwMode="auto">
          <a:xfrm>
            <a:off x="5736000" y="5376687"/>
            <a:ext cx="720000" cy="1080000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 dirty="0">
              <a:solidFill>
                <a:schemeClr val="tx1">
                  <a:lumMod val="50000"/>
                </a:schemeClr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27" name="Document 26"/>
          <p:cNvSpPr/>
          <p:nvPr/>
        </p:nvSpPr>
        <p:spPr bwMode="auto">
          <a:xfrm>
            <a:off x="8801292" y="5376687"/>
            <a:ext cx="720000" cy="1080000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 dirty="0">
              <a:solidFill>
                <a:schemeClr val="tx1">
                  <a:lumMod val="50000"/>
                </a:schemeClr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 bwMode="auto">
          <a:xfrm>
            <a:off x="3390708" y="5906471"/>
            <a:ext cx="2345292" cy="1021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>
            <a:off x="6456000" y="5916687"/>
            <a:ext cx="2345292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501" y="5687015"/>
            <a:ext cx="1018032" cy="43891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862" y="5687015"/>
            <a:ext cx="1018032" cy="43891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7463" y="5763215"/>
            <a:ext cx="512064" cy="72542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984" y="1702760"/>
            <a:ext cx="1018032" cy="438912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460" y="1702760"/>
            <a:ext cx="1018032" cy="438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773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25" grpId="0" animBg="1"/>
      <p:bldP spid="26" grpId="0" animBg="1"/>
      <p:bldP spid="27" grpId="0" animBg="1"/>
    </p:bldLst>
  </p:timing>
</p:sld>
</file>

<file path=ppt/theme/theme1.xml><?xml version="1.0" encoding="utf-8"?>
<a:theme xmlns:a="http://schemas.openxmlformats.org/drawingml/2006/main" name="Plain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FAC440A0-E155-B946-914F-5936431B4EB9}"/>
    </a:ext>
  </a:extLst>
</a:theme>
</file>

<file path=ppt/theme/theme2.xml><?xml version="1.0" encoding="utf-8"?>
<a:theme xmlns:a="http://schemas.openxmlformats.org/drawingml/2006/main" name="Marine 1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0D93C95F-2DC1-2A4E-B142-7D61E6CC609A}"/>
    </a:ext>
  </a:extLst>
</a:theme>
</file>

<file path=ppt/theme/theme3.xml><?xml version="1.0" encoding="utf-8"?>
<a:theme xmlns:a="http://schemas.openxmlformats.org/drawingml/2006/main" name="Marine 3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967CC3BD-E74E-9B48-A70B-8F2C1FC0168D}"/>
    </a:ext>
  </a:extLst>
</a:theme>
</file>

<file path=ppt/theme/theme4.xml><?xml version="1.0" encoding="utf-8"?>
<a:theme xmlns:a="http://schemas.openxmlformats.org/drawingml/2006/main" name="Marine 5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E63C4AFA-5CDD-0448-9752-1553B0FA9E54}"/>
    </a:ext>
  </a:extLst>
</a:theme>
</file>

<file path=ppt/theme/theme5.xml><?xml version="1.0" encoding="utf-8"?>
<a:theme xmlns:a="http://schemas.openxmlformats.org/drawingml/2006/main" name="Marine 6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0D22C297-7613-8F40-B64B-5C2B3E659575}"/>
    </a:ext>
  </a:extLst>
</a:theme>
</file>

<file path=ppt/theme/theme6.xml><?xml version="1.0" encoding="utf-8"?>
<a:theme xmlns:a="http://schemas.openxmlformats.org/drawingml/2006/main" name="Horizon 3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C7D6AF5E-FD7F-F84A-B7B9-5AF6110BEB2E}"/>
    </a:ext>
  </a:extLst>
</a:theme>
</file>

<file path=ppt/theme/theme7.xml><?xml version="1.0" encoding="utf-8"?>
<a:theme xmlns:a="http://schemas.openxmlformats.org/drawingml/2006/main" name="Horizon 4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28588786-51B7-4347-B9A0-6F586B294BD4}"/>
    </a:ext>
  </a:extLst>
</a:theme>
</file>

<file path=ppt/theme/theme8.xml><?xml version="1.0" encoding="utf-8"?>
<a:theme xmlns:a="http://schemas.openxmlformats.org/drawingml/2006/main" name="Horizon 5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C4C5CE5B-70DD-BB4A-B8D3-088B3EDCABC2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Plain</Template>
  <TotalTime>209</TotalTime>
  <Words>1360</Words>
  <Application>Microsoft Macintosh PowerPoint</Application>
  <PresentationFormat>Widescreen</PresentationFormat>
  <Paragraphs>295</Paragraphs>
  <Slides>32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32</vt:i4>
      </vt:variant>
    </vt:vector>
  </HeadingPairs>
  <TitlesOfParts>
    <vt:vector size="48" baseType="lpstr">
      <vt:lpstr>ＭＳ Ｐゴシック</vt:lpstr>
      <vt:lpstr>Arial</vt:lpstr>
      <vt:lpstr>Calibri</vt:lpstr>
      <vt:lpstr>Georgia</vt:lpstr>
      <vt:lpstr>Lucida Console</vt:lpstr>
      <vt:lpstr>Lucida Grande</vt:lpstr>
      <vt:lpstr>Lucida Sans</vt:lpstr>
      <vt:lpstr>Mangal</vt:lpstr>
      <vt:lpstr>Plain</vt:lpstr>
      <vt:lpstr>Marine 1</vt:lpstr>
      <vt:lpstr>Marine 3</vt:lpstr>
      <vt:lpstr>Marine 5</vt:lpstr>
      <vt:lpstr>Marine 6</vt:lpstr>
      <vt:lpstr>Horizon 3</vt:lpstr>
      <vt:lpstr>Horizon 4</vt:lpstr>
      <vt:lpstr>Horizon 5</vt:lpstr>
      <vt:lpstr>PowerPoint Presentation</vt:lpstr>
      <vt:lpstr>Further HTTP</vt:lpstr>
      <vt:lpstr>Overview</vt:lpstr>
      <vt:lpstr>The Internet Protocol Suite</vt:lpstr>
      <vt:lpstr>Secure HTTP</vt:lpstr>
      <vt:lpstr>Securing HTTP</vt:lpstr>
      <vt:lpstr>Transport Layer Security</vt:lpstr>
      <vt:lpstr>Cryptography 101 – Symmetric Encryption</vt:lpstr>
      <vt:lpstr>Cryptography 101 – Asymmetric Encryption</vt:lpstr>
      <vt:lpstr>Cryptography 101 – Public Key Cryptography</vt:lpstr>
      <vt:lpstr>Cryptography 101 – Digital signatures</vt:lpstr>
      <vt:lpstr>Cryptography 101 – Signature verification</vt:lpstr>
      <vt:lpstr>Cryptography 101 – Certificates</vt:lpstr>
      <vt:lpstr>Transport Layer Security handshake</vt:lpstr>
      <vt:lpstr>PowerPoint Presentation</vt:lpstr>
      <vt:lpstr>HTTPS</vt:lpstr>
      <vt:lpstr>Beyond HTTP/1.1</vt:lpstr>
      <vt:lpstr>HTTP Limitations</vt:lpstr>
      <vt:lpstr>Communication Speed</vt:lpstr>
      <vt:lpstr>TCP Set-up and Teardown</vt:lpstr>
      <vt:lpstr>HTTP/1.0 and earlier</vt:lpstr>
      <vt:lpstr>HTTP Keep-Alive</vt:lpstr>
      <vt:lpstr>HTTP Pipelining</vt:lpstr>
      <vt:lpstr>SPDY</vt:lpstr>
      <vt:lpstr>HTTP/2.0 Prioritised Requests</vt:lpstr>
      <vt:lpstr>HTTP/2.0 Compressed Headers</vt:lpstr>
      <vt:lpstr>HTTP/2.0 Push</vt:lpstr>
      <vt:lpstr>WebDAV</vt:lpstr>
      <vt:lpstr>WebDAV</vt:lpstr>
      <vt:lpstr>WebDAV versus HTTP</vt:lpstr>
      <vt:lpstr>WebDAV Implementations</vt:lpstr>
      <vt:lpstr>Next Lecture: Representational State Transfer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Nick Gibbins</dc:creator>
  <cp:lastModifiedBy>Nick Gibbins</cp:lastModifiedBy>
  <cp:revision>18</cp:revision>
  <dcterms:created xsi:type="dcterms:W3CDTF">2018-10-04T14:31:32Z</dcterms:created>
  <dcterms:modified xsi:type="dcterms:W3CDTF">2018-10-26T11:17:12Z</dcterms:modified>
</cp:coreProperties>
</file>