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7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47"/>
  </p:notesMasterIdLst>
  <p:sldIdLst>
    <p:sldId id="259" r:id="rId9"/>
    <p:sldId id="257" r:id="rId10"/>
    <p:sldId id="258" r:id="rId11"/>
    <p:sldId id="261" r:id="rId12"/>
    <p:sldId id="262" r:id="rId13"/>
    <p:sldId id="263" r:id="rId14"/>
    <p:sldId id="264" r:id="rId15"/>
    <p:sldId id="286" r:id="rId16"/>
    <p:sldId id="272" r:id="rId17"/>
    <p:sldId id="273" r:id="rId18"/>
    <p:sldId id="276" r:id="rId19"/>
    <p:sldId id="277" r:id="rId20"/>
    <p:sldId id="295" r:id="rId21"/>
    <p:sldId id="287" r:id="rId22"/>
    <p:sldId id="279" r:id="rId23"/>
    <p:sldId id="278" r:id="rId24"/>
    <p:sldId id="282" r:id="rId25"/>
    <p:sldId id="280" r:id="rId26"/>
    <p:sldId id="281" r:id="rId27"/>
    <p:sldId id="283" r:id="rId28"/>
    <p:sldId id="288" r:id="rId29"/>
    <p:sldId id="291" r:id="rId30"/>
    <p:sldId id="290" r:id="rId31"/>
    <p:sldId id="284" r:id="rId32"/>
    <p:sldId id="285" r:id="rId33"/>
    <p:sldId id="292" r:id="rId34"/>
    <p:sldId id="304" r:id="rId35"/>
    <p:sldId id="306" r:id="rId36"/>
    <p:sldId id="303" r:id="rId37"/>
    <p:sldId id="307" r:id="rId38"/>
    <p:sldId id="305" r:id="rId39"/>
    <p:sldId id="302" r:id="rId40"/>
    <p:sldId id="308" r:id="rId41"/>
    <p:sldId id="298" r:id="rId42"/>
    <p:sldId id="296" r:id="rId43"/>
    <p:sldId id="297" r:id="rId44"/>
    <p:sldId id="294" r:id="rId45"/>
    <p:sldId id="266" r:id="rId4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5" userDrawn="1">
          <p15:clr>
            <a:srgbClr val="A4A3A4"/>
          </p15:clr>
        </p15:guide>
        <p15:guide id="2" pos="48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00"/>
    <p:restoredTop sz="94709"/>
  </p:normalViewPr>
  <p:slideViewPr>
    <p:cSldViewPr snapToGrid="0" snapToObjects="1" showGuides="1">
      <p:cViewPr>
        <p:scale>
          <a:sx n="143" d="100"/>
          <a:sy n="143" d="100"/>
        </p:scale>
        <p:origin x="360" y="360"/>
      </p:cViewPr>
      <p:guideLst>
        <p:guide orient="horz" pos="3385"/>
        <p:guide pos="483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slide" Target="slides/slide31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openxmlformats.org/officeDocument/2006/relationships/slide" Target="slides/slide34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9" Type="http://schemas.openxmlformats.org/officeDocument/2006/relationships/slide" Target="slides/slide21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slide" Target="slides/slide32.xml"/><Relationship Id="rId45" Type="http://schemas.openxmlformats.org/officeDocument/2006/relationships/slide" Target="slides/slide37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49" Type="http://schemas.openxmlformats.org/officeDocument/2006/relationships/viewProps" Target="viewProp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4" Type="http://schemas.openxmlformats.org/officeDocument/2006/relationships/slide" Target="slides/slide3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slide" Target="slides/slide35.xml"/><Relationship Id="rId48" Type="http://schemas.openxmlformats.org/officeDocument/2006/relationships/presProps" Target="presProps.xml"/><Relationship Id="rId8" Type="http://schemas.openxmlformats.org/officeDocument/2006/relationships/slideMaster" Target="slideMasters/slideMaster8.xml"/><Relationship Id="rId51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46" Type="http://schemas.openxmlformats.org/officeDocument/2006/relationships/slide" Target="slides/slide38.xml"/><Relationship Id="rId20" Type="http://schemas.openxmlformats.org/officeDocument/2006/relationships/slide" Target="slides/slide12.xml"/><Relationship Id="rId41" Type="http://schemas.openxmlformats.org/officeDocument/2006/relationships/slide" Target="slides/slide3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22/10/2018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8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31999" y="1700214"/>
            <a:ext cx="11328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32000" y="3860801"/>
            <a:ext cx="11328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8734" y="381000"/>
            <a:ext cx="3594100" cy="584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432000" y="5807075"/>
            <a:ext cx="11328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/>
              <a:t>Click to add author </a:t>
            </a:r>
            <a:br>
              <a:rPr lang="en-US" dirty="0"/>
            </a:br>
            <a:r>
              <a:rPr lang="en-US" dirty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381000"/>
            <a:ext cx="2884159" cy="5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3685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7229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1700214"/>
            <a:ext cx="11328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900" y="381000"/>
            <a:ext cx="2853267" cy="46513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24176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000" y="1692000"/>
            <a:ext cx="11328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00145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orizontal Split 75: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000" y="1692000"/>
            <a:ext cx="11328000" cy="105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432000" y="3005050"/>
            <a:ext cx="11328400" cy="3160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19085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884">
          <p15:clr>
            <a:srgbClr val="FBAE40"/>
          </p15:clr>
        </p15:guide>
        <p15:guide id="2" pos="204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2000" y="1682750"/>
            <a:ext cx="54608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9200" y="1682751"/>
            <a:ext cx="54608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4774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orizontal Split 50: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000" y="1692000"/>
            <a:ext cx="11328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431800" y="4076701"/>
            <a:ext cx="11328400" cy="2112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84121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568">
          <p15:clr>
            <a:srgbClr val="FBAE40"/>
          </p15:clr>
        </p15:guide>
        <p15:guide id="2" pos="204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2000" y="1682750"/>
            <a:ext cx="54608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9200" y="1682751"/>
            <a:ext cx="54608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8892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5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5" Type="http://schemas.openxmlformats.org/officeDocument/2006/relationships/image" Target="../media/image5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5" Type="http://schemas.openxmlformats.org/officeDocument/2006/relationships/image" Target="../media/image5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9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5" Type="http://schemas.openxmlformats.org/officeDocument/2006/relationships/image" Target="../media/image5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2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5" Type="http://schemas.openxmlformats.org/officeDocument/2006/relationships/image" Target="../media/image5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5" Type="http://schemas.openxmlformats.org/officeDocument/2006/relationships/image" Target="../media/image5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8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5" Type="http://schemas.openxmlformats.org/officeDocument/2006/relationships/image" Target="../media/image5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22/10/2018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2" r:id="rId20"/>
    <p:sldLayoutId id="2147483723" r:id="rId21"/>
    <p:sldLayoutId id="2147483724" r:id="rId22"/>
    <p:sldLayoutId id="2147483725" r:id="rId23"/>
    <p:sldLayoutId id="2147483726" r:id="rId24"/>
    <p:sldLayoutId id="2147483727" r:id="rId25"/>
    <p:sldLayoutId id="2147483728" r:id="rId26"/>
    <p:sldLayoutId id="2147483729" r:id="rId2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1550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Cascade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In ascending order of precedence:</a:t>
            </a:r>
          </a:p>
          <a:p>
            <a:pPr lvl="1"/>
            <a:r>
              <a:rPr lang="en-GB" dirty="0"/>
              <a:t>User agent declarations (i.e. browser default)</a:t>
            </a:r>
          </a:p>
          <a:p>
            <a:pPr lvl="1"/>
            <a:r>
              <a:rPr lang="en-GB" dirty="0"/>
              <a:t>User normal declarations</a:t>
            </a:r>
          </a:p>
          <a:p>
            <a:pPr lvl="1"/>
            <a:r>
              <a:rPr lang="en-GB" dirty="0"/>
              <a:t>Author normal declarations</a:t>
            </a:r>
          </a:p>
          <a:p>
            <a:pPr lvl="1"/>
            <a:r>
              <a:rPr lang="en-GB" dirty="0"/>
              <a:t>Author important declarations</a:t>
            </a:r>
          </a:p>
          <a:p>
            <a:pPr lvl="1"/>
            <a:r>
              <a:rPr lang="en-GB" dirty="0"/>
              <a:t>User important declarations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Style rules have both importance and specificity</a:t>
            </a:r>
          </a:p>
          <a:p>
            <a:pPr lvl="1"/>
            <a:r>
              <a:rPr lang="en-GB" dirty="0"/>
              <a:t>Importance declared by the author of a stylesheet</a:t>
            </a:r>
          </a:p>
          <a:p>
            <a:pPr lvl="1"/>
            <a:r>
              <a:rPr lang="en-GB" dirty="0"/>
              <a:t>Specificity depends on the selectors in the style rules (see later)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1A0E948-37FC-744E-BF1C-6F78C286012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5441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Rule Sets</a:t>
            </a:r>
          </a:p>
        </p:txBody>
      </p:sp>
    </p:spTree>
    <p:extLst>
      <p:ext uri="{BB962C8B-B14F-4D97-AF65-F5344CB8AC3E}">
        <p14:creationId xmlns:p14="http://schemas.microsoft.com/office/powerpoint/2010/main" val="29801965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Anatomy of a CSS rule set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 rule set (also referred to as a rule) consists of:</a:t>
            </a:r>
          </a:p>
          <a:p>
            <a:pPr lvl="1"/>
            <a:r>
              <a:rPr lang="en-GB" dirty="0"/>
              <a:t>A selector </a:t>
            </a:r>
            <a:br>
              <a:rPr lang="en-GB" dirty="0"/>
            </a:br>
            <a:r>
              <a:rPr lang="en-GB" dirty="0"/>
              <a:t>(identifies the elements which are to be styled)</a:t>
            </a:r>
          </a:p>
          <a:p>
            <a:pPr lvl="1"/>
            <a:r>
              <a:rPr lang="en-GB" dirty="0"/>
              <a:t>A declaration block enclosed in curly braces, containing a series of declarations</a:t>
            </a:r>
            <a:br>
              <a:rPr lang="en-GB" dirty="0"/>
            </a:br>
            <a:r>
              <a:rPr lang="en-GB" dirty="0"/>
              <a:t>(specifies how the elements are to be styled)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5A8608F1-6C6B-C341-8827-44791F703E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295776" y="4127306"/>
            <a:ext cx="360045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Lucida Console" charset="0"/>
                <a:ea typeface="Lucida Console" charset="0"/>
                <a:cs typeface="Lucida Console" charset="0"/>
              </a:rPr>
              <a:t>h1 { </a:t>
            </a:r>
            <a:br>
              <a:rPr lang="en-US" sz="20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>
                <a:latin typeface="Lucida Console" charset="0"/>
                <a:ea typeface="Lucida Console" charset="0"/>
                <a:cs typeface="Lucida Console" charset="0"/>
              </a:rPr>
              <a:t>    display: block; </a:t>
            </a:r>
            <a:br>
              <a:rPr lang="en-US" sz="20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>
                <a:latin typeface="Lucida Console" charset="0"/>
                <a:ea typeface="Lucida Console" charset="0"/>
                <a:cs typeface="Lucida Console" charset="0"/>
              </a:rPr>
              <a:t>    font-size: 2em;</a:t>
            </a:r>
          </a:p>
          <a:p>
            <a:r>
              <a:rPr lang="en-US" sz="2000" dirty="0">
                <a:latin typeface="Lucida Console" charset="0"/>
                <a:ea typeface="Lucida Console" charset="0"/>
                <a:cs typeface="Lucida Console" charset="0"/>
              </a:rPr>
              <a:t>    font-weight: bold; </a:t>
            </a:r>
            <a:br>
              <a:rPr lang="en-US" sz="20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>
                <a:latin typeface="Lucida Console" charset="0"/>
                <a:ea typeface="Lucida Console" charset="0"/>
                <a:cs typeface="Lucida Console" charset="0"/>
              </a:rPr>
              <a:t>}</a:t>
            </a:r>
            <a:endParaRPr lang="en-GB" sz="2000" dirty="0">
              <a:latin typeface="Lucida Console" charset="0"/>
              <a:ea typeface="Lucida Console" charset="0"/>
              <a:cs typeface="Lucida Console" charset="0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B981A159-CF82-DC4D-A970-7A1B6FDEA55C}"/>
              </a:ext>
            </a:extLst>
          </p:cNvPr>
          <p:cNvGrpSpPr/>
          <p:nvPr/>
        </p:nvGrpSpPr>
        <p:grpSpPr>
          <a:xfrm>
            <a:off x="1962391" y="4179988"/>
            <a:ext cx="2763992" cy="899378"/>
            <a:chOff x="1962391" y="4179988"/>
            <a:chExt cx="2763992" cy="899378"/>
          </a:xfrm>
        </p:grpSpPr>
        <p:sp>
          <p:nvSpPr>
            <p:cNvPr id="7" name="TextBox 6"/>
            <p:cNvSpPr txBox="1"/>
            <p:nvPr/>
          </p:nvSpPr>
          <p:spPr>
            <a:xfrm>
              <a:off x="1962391" y="4710034"/>
              <a:ext cx="10663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selector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654A2C52-AB53-184E-8D0C-1022F91E6AE2}"/>
                </a:ext>
              </a:extLst>
            </p:cNvPr>
            <p:cNvSpPr/>
            <p:nvPr/>
          </p:nvSpPr>
          <p:spPr bwMode="auto">
            <a:xfrm>
              <a:off x="4312300" y="4179988"/>
              <a:ext cx="414083" cy="28388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23" name="Curved Connector 22">
              <a:extLst>
                <a:ext uri="{FF2B5EF4-FFF2-40B4-BE49-F238E27FC236}">
                  <a16:creationId xmlns:a16="http://schemas.microsoft.com/office/drawing/2014/main" id="{0FC00405-5436-E84E-9F86-8FCE22E0DD40}"/>
                </a:ext>
              </a:extLst>
            </p:cNvPr>
            <p:cNvCxnSpPr>
              <a:stCxn id="7" idx="0"/>
              <a:endCxn id="18" idx="1"/>
            </p:cNvCxnSpPr>
            <p:nvPr/>
          </p:nvCxnSpPr>
          <p:spPr>
            <a:xfrm rot="5400000" flipH="1" flipV="1">
              <a:off x="3209873" y="3607607"/>
              <a:ext cx="388105" cy="1816750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DD61AFEB-6D28-564B-B77B-AA9A4C1AF13F}"/>
              </a:ext>
            </a:extLst>
          </p:cNvPr>
          <p:cNvGrpSpPr/>
          <p:nvPr/>
        </p:nvGrpSpPr>
        <p:grpSpPr>
          <a:xfrm>
            <a:off x="4932907" y="4463869"/>
            <a:ext cx="6313969" cy="1332494"/>
            <a:chOff x="4932907" y="4463869"/>
            <a:chExt cx="6313969" cy="1332494"/>
          </a:xfrm>
        </p:grpSpPr>
        <p:sp>
          <p:nvSpPr>
            <p:cNvPr id="6" name="TextBox 5"/>
            <p:cNvSpPr txBox="1"/>
            <p:nvPr/>
          </p:nvSpPr>
          <p:spPr>
            <a:xfrm>
              <a:off x="9696452" y="5427031"/>
              <a:ext cx="15504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declarations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856B675E-00A4-474E-857C-E07F9F195D01}"/>
                </a:ext>
              </a:extLst>
            </p:cNvPr>
            <p:cNvSpPr/>
            <p:nvPr/>
          </p:nvSpPr>
          <p:spPr bwMode="auto">
            <a:xfrm>
              <a:off x="4932907" y="4463869"/>
              <a:ext cx="2845431" cy="939403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24" name="Curved Connector 23">
              <a:extLst>
                <a:ext uri="{FF2B5EF4-FFF2-40B4-BE49-F238E27FC236}">
                  <a16:creationId xmlns:a16="http://schemas.microsoft.com/office/drawing/2014/main" id="{EE65C0DF-89F7-684B-9538-CB31220FC2CA}"/>
                </a:ext>
              </a:extLst>
            </p:cNvPr>
            <p:cNvCxnSpPr>
              <a:cxnSpLocks/>
              <a:stCxn id="6" idx="0"/>
              <a:endCxn id="19" idx="3"/>
            </p:cNvCxnSpPr>
            <p:nvPr/>
          </p:nvCxnSpPr>
          <p:spPr>
            <a:xfrm rot="16200000" flipV="1">
              <a:off x="8878271" y="3833638"/>
              <a:ext cx="493460" cy="2693326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00232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Rule importance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 ruleset may be marked as important (see cascade precedence order)</a:t>
            </a:r>
          </a:p>
          <a:p>
            <a:pPr lvl="1"/>
            <a:r>
              <a:rPr lang="en-GB" dirty="0"/>
              <a:t>(avoid if possible)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>
                <a:latin typeface="Lucida Console" panose="020B0609040504020204" pitchFamily="49" charset="0"/>
              </a:rPr>
              <a:t>h1 { 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  font-size: 4em;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  text-decoration: blink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  </a:t>
            </a:r>
            <a:r>
              <a:rPr lang="en-US" sz="1600" dirty="0">
                <a:solidFill>
                  <a:schemeClr val="accent4"/>
                </a:solidFill>
                <a:latin typeface="Lucida Console" panose="020B0609040504020204" pitchFamily="49" charset="0"/>
              </a:rPr>
              <a:t>! important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}</a:t>
            </a:r>
            <a:endParaRPr lang="en-GB" sz="1600" dirty="0">
              <a:latin typeface="Lucida Console" panose="020B0609040504020204" pitchFamily="49" charset="0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5F6B6C6-8871-EF47-955D-4D3BC10E796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6957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@rules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@import </a:t>
            </a:r>
            <a:r>
              <a:rPr lang="en-GB" dirty="0" err="1">
                <a:latin typeface="Lucida Console" panose="020B0609040504020204" pitchFamily="49" charset="0"/>
              </a:rPr>
              <a:t>url</a:t>
            </a:r>
            <a:r>
              <a:rPr lang="en-GB" dirty="0">
                <a:latin typeface="Lucida Console" panose="020B0609040504020204" pitchFamily="49" charset="0"/>
              </a:rPr>
              <a:t>(“</a:t>
            </a:r>
            <a:r>
              <a:rPr lang="en-GB" dirty="0" err="1">
                <a:latin typeface="Lucida Console" panose="020B0609040504020204" pitchFamily="49" charset="0"/>
              </a:rPr>
              <a:t>mystyle.css</a:t>
            </a:r>
            <a:r>
              <a:rPr lang="en-GB" dirty="0">
                <a:latin typeface="Lucida Console" panose="020B0609040504020204" pitchFamily="49" charset="0"/>
              </a:rPr>
              <a:t>”)</a:t>
            </a:r>
          </a:p>
          <a:p>
            <a:pPr lvl="1"/>
            <a:r>
              <a:rPr lang="en-GB" dirty="0"/>
              <a:t>Includes the rule sets from another stylesheet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@media </a:t>
            </a:r>
            <a:r>
              <a:rPr lang="en-GB" i="1" dirty="0">
                <a:latin typeface="Lucida Console" panose="020B0609040504020204" pitchFamily="49" charset="0"/>
              </a:rPr>
              <a:t>media-type</a:t>
            </a:r>
            <a:r>
              <a:rPr lang="en-GB" dirty="0">
                <a:latin typeface="Lucida Console" panose="020B0609040504020204" pitchFamily="49" charset="0"/>
              </a:rPr>
              <a:t> { ... }</a:t>
            </a:r>
          </a:p>
          <a:p>
            <a:pPr lvl="1"/>
            <a:r>
              <a:rPr lang="en-GB" dirty="0"/>
              <a:t>Specifies the target media type for the rulesets in the following block</a:t>
            </a:r>
          </a:p>
          <a:p>
            <a:pPr lvl="1"/>
            <a:r>
              <a:rPr lang="en-GB" dirty="0"/>
              <a:t>Key media types: all, screen, print, speech, braille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@page { ... }</a:t>
            </a:r>
          </a:p>
          <a:p>
            <a:pPr lvl="1"/>
            <a:r>
              <a:rPr lang="en-GB" dirty="0"/>
              <a:t>Used to define a page box for print media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@font-face { font-family: </a:t>
            </a:r>
            <a:r>
              <a:rPr lang="en-GB" i="1" dirty="0">
                <a:latin typeface="Lucida Console" panose="020B0609040504020204" pitchFamily="49" charset="0"/>
              </a:rPr>
              <a:t>name</a:t>
            </a:r>
            <a:r>
              <a:rPr lang="en-GB" dirty="0">
                <a:latin typeface="Lucida Console" panose="020B0609040504020204" pitchFamily="49" charset="0"/>
              </a:rPr>
              <a:t>; </a:t>
            </a:r>
            <a:r>
              <a:rPr lang="en-GB" dirty="0" err="1">
                <a:latin typeface="Lucida Console" panose="020B0609040504020204" pitchFamily="49" charset="0"/>
              </a:rPr>
              <a:t>src</a:t>
            </a:r>
            <a:r>
              <a:rPr lang="en-GB" dirty="0">
                <a:latin typeface="Lucida Console" panose="020B0609040504020204" pitchFamily="49" charset="0"/>
              </a:rPr>
              <a:t>: </a:t>
            </a:r>
            <a:r>
              <a:rPr lang="en-GB" dirty="0" err="1">
                <a:latin typeface="Lucida Console" panose="020B0609040504020204" pitchFamily="49" charset="0"/>
              </a:rPr>
              <a:t>url</a:t>
            </a:r>
            <a:r>
              <a:rPr lang="en-GB" dirty="0">
                <a:latin typeface="Lucida Console" panose="020B0609040504020204" pitchFamily="49" charset="0"/>
              </a:rPr>
              <a:t>(...) ; }</a:t>
            </a:r>
          </a:p>
          <a:p>
            <a:pPr lvl="1"/>
            <a:r>
              <a:rPr lang="en-GB" dirty="0"/>
              <a:t>Used to specify downloadable fonts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6EFE158-889D-7D45-9531-B860DC9CFC9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2850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Selectors</a:t>
            </a:r>
          </a:p>
        </p:txBody>
      </p:sp>
    </p:spTree>
    <p:extLst>
      <p:ext uri="{BB962C8B-B14F-4D97-AF65-F5344CB8AC3E}">
        <p14:creationId xmlns:p14="http://schemas.microsoft.com/office/powerpoint/2010/main" val="6185703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Basic selectors and </a:t>
            </a:r>
            <a:r>
              <a:rPr lang="en-GB" dirty="0" err="1"/>
              <a:t>combinators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*</a:t>
            </a:r>
            <a:r>
              <a:rPr lang="en-GB" dirty="0"/>
              <a:t>			Any element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E</a:t>
            </a:r>
            <a:r>
              <a:rPr lang="en-GB" dirty="0"/>
              <a:t>			An element of type E</a:t>
            </a:r>
          </a:p>
          <a:p>
            <a:pPr marL="0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E#myid</a:t>
            </a:r>
            <a:r>
              <a:rPr lang="en-GB" dirty="0"/>
              <a:t>		An E element with id=“</a:t>
            </a:r>
            <a:r>
              <a:rPr lang="en-GB" dirty="0" err="1"/>
              <a:t>myid</a:t>
            </a:r>
            <a:r>
              <a:rPr lang="en-GB" dirty="0"/>
              <a:t>”</a:t>
            </a:r>
          </a:p>
          <a:p>
            <a:pPr marL="0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E.warning</a:t>
            </a:r>
            <a:r>
              <a:rPr lang="en-GB" dirty="0"/>
              <a:t>		An E element with class=“warning”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E F</a:t>
            </a:r>
            <a:r>
              <a:rPr lang="en-GB" dirty="0"/>
              <a:t>			An F element that is a descendent of an E element 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E &gt; F</a:t>
            </a:r>
            <a:r>
              <a:rPr lang="en-GB" dirty="0"/>
              <a:t>			An F element that is a direct child of an E element 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E + F</a:t>
            </a:r>
            <a:r>
              <a:rPr lang="en-GB" dirty="0"/>
              <a:t>			An F element that is immediately preceded by an E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E ~ F</a:t>
            </a:r>
            <a:r>
              <a:rPr lang="en-GB" dirty="0"/>
              <a:t>			An F element that is preceded by an E element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FEC798A-19AB-084F-A973-E74DF0E37B9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2044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Attribute selectors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E[foo]</a:t>
            </a:r>
            <a:r>
              <a:rPr lang="en-GB" dirty="0"/>
              <a:t>		An E element with a foo attribute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E[foo=“bar”]</a:t>
            </a:r>
            <a:r>
              <a:rPr lang="en-GB" dirty="0"/>
              <a:t>	An E element with a foo attribute whose value is bar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E[foo^=“bar”]</a:t>
            </a:r>
            <a:r>
              <a:rPr lang="en-GB" dirty="0"/>
              <a:t>	An E with a foo attribute whose value starts with bar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E[foo$=“bar”]</a:t>
            </a:r>
            <a:r>
              <a:rPr lang="en-GB" dirty="0"/>
              <a:t>	An E with a foo attribute whose value ends with bar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E[foo*=“bar”]</a:t>
            </a:r>
            <a:r>
              <a:rPr lang="en-GB" dirty="0"/>
              <a:t>	An E with a foo attribute whose value contains bar</a:t>
            </a:r>
          </a:p>
          <a:p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72A209B-9852-3446-9D5D-60DA3006691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1596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Pseudo-classes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E:link</a:t>
            </a:r>
            <a:r>
              <a:rPr lang="en-GB" dirty="0"/>
              <a:t>		An E element that is the anchor of an unvisited link</a:t>
            </a:r>
          </a:p>
          <a:p>
            <a:pPr marL="0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E:visited</a:t>
            </a:r>
            <a:r>
              <a:rPr lang="en-GB" dirty="0"/>
              <a:t>		An E element that is the anchor of a visited link</a:t>
            </a:r>
          </a:p>
          <a:p>
            <a:pPr marL="0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E:active</a:t>
            </a:r>
            <a:r>
              <a:rPr lang="en-GB" dirty="0"/>
              <a:t>		An E element that is being activated by the user</a:t>
            </a:r>
          </a:p>
          <a:p>
            <a:pPr marL="0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E:hover</a:t>
            </a:r>
            <a:r>
              <a:rPr lang="en-GB" dirty="0"/>
              <a:t>		An E element that is designated with a pointing device </a:t>
            </a:r>
          </a:p>
          <a:p>
            <a:pPr marL="0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E:focus</a:t>
            </a:r>
            <a:r>
              <a:rPr lang="en-GB" dirty="0"/>
              <a:t>		An E element with focus</a:t>
            </a:r>
          </a:p>
          <a:p>
            <a:pPr marL="0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E:lang</a:t>
            </a:r>
            <a:r>
              <a:rPr lang="en-GB" dirty="0">
                <a:latin typeface="Lucida Console" panose="020B0609040504020204" pitchFamily="49" charset="0"/>
              </a:rPr>
              <a:t>(</a:t>
            </a:r>
            <a:r>
              <a:rPr lang="en-GB" dirty="0" err="1">
                <a:latin typeface="Lucida Console" panose="020B0609040504020204" pitchFamily="49" charset="0"/>
              </a:rPr>
              <a:t>fr</a:t>
            </a:r>
            <a:r>
              <a:rPr lang="en-GB" dirty="0">
                <a:latin typeface="Lucida Console" panose="020B0609040504020204" pitchFamily="49" charset="0"/>
              </a:rPr>
              <a:t>)</a:t>
            </a:r>
            <a:r>
              <a:rPr lang="en-GB" dirty="0"/>
              <a:t>		An E element in the language “</a:t>
            </a:r>
            <a:r>
              <a:rPr lang="en-GB" dirty="0" err="1"/>
              <a:t>fr</a:t>
            </a:r>
            <a:r>
              <a:rPr lang="en-GB" dirty="0"/>
              <a:t>”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6729D56-18D3-B84F-8CD3-8026CE5CFB0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9100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Pseudo-elements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E::first-letter</a:t>
            </a:r>
            <a:r>
              <a:rPr lang="en-GB" dirty="0"/>
              <a:t>	The first formatted letter of an E element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E::first-line</a:t>
            </a:r>
            <a:r>
              <a:rPr lang="en-GB" dirty="0"/>
              <a:t>	The first formatted line of an E element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E::before</a:t>
            </a:r>
            <a:r>
              <a:rPr lang="en-GB" dirty="0"/>
              <a:t>		Generated content before an E element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E::after	</a:t>
            </a:r>
            <a:r>
              <a:rPr lang="en-GB" dirty="0"/>
              <a:t>	Generated content after an E element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EA96B2B-7B68-444A-A924-3D597A3B2DE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045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Cascading Stylesheets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COMP3220 Web Infrastructure</a:t>
            </a:r>
            <a:br>
              <a:rPr lang="en-GB" dirty="0"/>
            </a:br>
            <a:r>
              <a:rPr lang="en-GB" dirty="0"/>
              <a:t>COMP6218 Web Architecture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Dr Nicholas Gibbins </a:t>
            </a:r>
            <a:r>
              <a:rPr lang="mr-IN" dirty="0"/>
              <a:t>–</a:t>
            </a:r>
            <a:r>
              <a:rPr lang="en-GB" dirty="0"/>
              <a:t> </a:t>
            </a:r>
            <a:r>
              <a:rPr lang="en-GB" dirty="0" err="1"/>
              <a:t>nmg@ecs.soton.ac.uk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46566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Structural pseudo-classes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E:root</a:t>
            </a:r>
            <a:r>
              <a:rPr lang="en-GB" dirty="0"/>
              <a:t>		An E element that is the document root</a:t>
            </a:r>
          </a:p>
          <a:p>
            <a:pPr marL="0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E:first-child</a:t>
            </a:r>
            <a:r>
              <a:rPr lang="en-GB" dirty="0"/>
              <a:t>	An E element that is the first child of its parent</a:t>
            </a:r>
          </a:p>
          <a:p>
            <a:pPr marL="0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E:last-child</a:t>
            </a:r>
            <a:r>
              <a:rPr lang="en-GB" dirty="0"/>
              <a:t>	An E element that is the last child of its parent</a:t>
            </a:r>
          </a:p>
          <a:p>
            <a:pPr marL="0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E:only-child</a:t>
            </a:r>
            <a:r>
              <a:rPr lang="en-GB" dirty="0"/>
              <a:t>	An E element that is the only child of its parent</a:t>
            </a:r>
          </a:p>
          <a:p>
            <a:pPr marL="0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E:first-of-type</a:t>
            </a:r>
            <a:r>
              <a:rPr lang="en-GB" dirty="0"/>
              <a:t>	An E element that is the first E child of its parent</a:t>
            </a:r>
          </a:p>
          <a:p>
            <a:pPr marL="0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E:last-of-type</a:t>
            </a:r>
            <a:r>
              <a:rPr lang="en-GB" dirty="0"/>
              <a:t>	An E element that is the last E child of its parent</a:t>
            </a:r>
          </a:p>
          <a:p>
            <a:pPr marL="0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E:empty</a:t>
            </a:r>
            <a:r>
              <a:rPr lang="en-GB" dirty="0"/>
              <a:t>		An E element with no children</a:t>
            </a:r>
          </a:p>
          <a:p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F100912-7A1C-024B-93C7-C615677F456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0790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Selector specificity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Specificity is based on (in decreasing order of importance):</a:t>
            </a:r>
          </a:p>
          <a:p>
            <a:pPr lvl="1"/>
            <a:r>
              <a:rPr lang="en-GB" dirty="0"/>
              <a:t>Whether the declaration appears in a style attribute</a:t>
            </a:r>
          </a:p>
          <a:p>
            <a:pPr lvl="1"/>
            <a:r>
              <a:rPr lang="en-GB" dirty="0"/>
              <a:t>The number of ID attributes in the selector</a:t>
            </a:r>
          </a:p>
          <a:p>
            <a:pPr lvl="1"/>
            <a:r>
              <a:rPr lang="en-GB" dirty="0"/>
              <a:t>The number of other attributes and pseudo-classes in the selector</a:t>
            </a:r>
          </a:p>
          <a:p>
            <a:pPr lvl="1"/>
            <a:r>
              <a:rPr lang="en-GB" dirty="0"/>
              <a:t>The number of elements and pseudo-elements in the selector 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3A3D802-3FE4-9C4E-A70F-F5BB22EF638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5257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Specificity example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In increasing order of specificity: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*			{ ... }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li			{ ... }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 err="1">
                <a:latin typeface="Lucida Console" panose="020B0609040504020204" pitchFamily="49" charset="0"/>
              </a:rPr>
              <a:t>li:first-line</a:t>
            </a:r>
            <a:r>
              <a:rPr lang="en-GB" dirty="0">
                <a:latin typeface="Lucida Console" panose="020B0609040504020204" pitchFamily="49" charset="0"/>
              </a:rPr>
              <a:t>	{ ... }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 err="1">
                <a:latin typeface="Lucida Console" panose="020B0609040504020204" pitchFamily="49" charset="0"/>
              </a:rPr>
              <a:t>ul</a:t>
            </a:r>
            <a:r>
              <a:rPr lang="en-GB" dirty="0">
                <a:latin typeface="Lucida Console" panose="020B0609040504020204" pitchFamily="49" charset="0"/>
              </a:rPr>
              <a:t> li			{ ... }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 err="1">
                <a:latin typeface="Lucida Console" panose="020B0609040504020204" pitchFamily="49" charset="0"/>
              </a:rPr>
              <a:t>ul</a:t>
            </a:r>
            <a:r>
              <a:rPr lang="en-GB" dirty="0">
                <a:latin typeface="Lucida Console" panose="020B0609040504020204" pitchFamily="49" charset="0"/>
              </a:rPr>
              <a:t> </a:t>
            </a:r>
            <a:r>
              <a:rPr lang="en-GB" dirty="0" err="1">
                <a:latin typeface="Lucida Console" panose="020B0609040504020204" pitchFamily="49" charset="0"/>
              </a:rPr>
              <a:t>ol</a:t>
            </a:r>
            <a:r>
              <a:rPr lang="en-GB" dirty="0">
                <a:latin typeface="Lucida Console" panose="020B0609040504020204" pitchFamily="49" charset="0"/>
              </a:rPr>
              <a:t> + li		{ ... }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h1 + [*</a:t>
            </a:r>
            <a:r>
              <a:rPr lang="en-GB" dirty="0" err="1">
                <a:latin typeface="Lucida Console" panose="020B0609040504020204" pitchFamily="49" charset="0"/>
              </a:rPr>
              <a:t>rel</a:t>
            </a:r>
            <a:r>
              <a:rPr lang="en-GB" dirty="0">
                <a:latin typeface="Lucida Console" panose="020B0609040504020204" pitchFamily="49" charset="0"/>
              </a:rPr>
              <a:t>=up]	{ ... }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 err="1">
                <a:latin typeface="Lucida Console" panose="020B0609040504020204" pitchFamily="49" charset="0"/>
              </a:rPr>
              <a:t>ul</a:t>
            </a:r>
            <a:r>
              <a:rPr lang="en-GB" dirty="0">
                <a:latin typeface="Lucida Console" panose="020B0609040504020204" pitchFamily="49" charset="0"/>
              </a:rPr>
              <a:t> </a:t>
            </a:r>
            <a:r>
              <a:rPr lang="en-GB" dirty="0" err="1">
                <a:latin typeface="Lucida Console" panose="020B0609040504020204" pitchFamily="49" charset="0"/>
              </a:rPr>
              <a:t>ol</a:t>
            </a:r>
            <a:r>
              <a:rPr lang="en-GB" dirty="0">
                <a:latin typeface="Lucida Console" panose="020B0609040504020204" pitchFamily="49" charset="0"/>
              </a:rPr>
              <a:t> </a:t>
            </a:r>
            <a:r>
              <a:rPr lang="en-GB" dirty="0" err="1">
                <a:latin typeface="Lucida Console" panose="020B0609040504020204" pitchFamily="49" charset="0"/>
              </a:rPr>
              <a:t>li.red</a:t>
            </a:r>
            <a:r>
              <a:rPr lang="en-GB" dirty="0">
                <a:latin typeface="Lucida Console" panose="020B0609040504020204" pitchFamily="49" charset="0"/>
              </a:rPr>
              <a:t>	{ ... }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 err="1">
                <a:latin typeface="Lucida Console" panose="020B0609040504020204" pitchFamily="49" charset="0"/>
              </a:rPr>
              <a:t>li.red.level</a:t>
            </a:r>
            <a:r>
              <a:rPr lang="en-GB" dirty="0">
                <a:latin typeface="Lucida Console" panose="020B0609040504020204" pitchFamily="49" charset="0"/>
              </a:rPr>
              <a:t>	{ ... }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#x34y			{ ... }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style=“...”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CC7DD04-D652-FD40-A3ED-A95B6485697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7540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Specificity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What colour is the p element?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dirty="0">
                <a:latin typeface="Lucida Console" panose="020B0609040504020204" pitchFamily="49" charset="0"/>
              </a:rPr>
              <a:t>&lt;!DOCTYPE html&gt;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&lt;html&gt;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&lt;head&gt;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&lt;style type="text/</a:t>
            </a:r>
            <a:r>
              <a:rPr lang="en-GB" sz="1600" dirty="0" err="1">
                <a:latin typeface="Lucida Console" panose="020B0609040504020204" pitchFamily="49" charset="0"/>
              </a:rPr>
              <a:t>css</a:t>
            </a:r>
            <a:r>
              <a:rPr lang="en-GB" sz="1600" dirty="0">
                <a:latin typeface="Lucida Console" panose="020B0609040504020204" pitchFamily="49" charset="0"/>
              </a:rPr>
              <a:t>"&gt;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  p { </a:t>
            </a:r>
            <a:r>
              <a:rPr lang="en-GB" sz="1600" dirty="0" err="1">
                <a:latin typeface="Lucida Console" panose="020B0609040504020204" pitchFamily="49" charset="0"/>
              </a:rPr>
              <a:t>color</a:t>
            </a:r>
            <a:r>
              <a:rPr lang="en-GB" sz="1600" dirty="0">
                <a:latin typeface="Lucida Console" panose="020B0609040504020204" pitchFamily="49" charset="0"/>
              </a:rPr>
              <a:t>: blue }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  #x97z { </a:t>
            </a:r>
            <a:r>
              <a:rPr lang="en-GB" sz="1600" dirty="0" err="1">
                <a:latin typeface="Lucida Console" panose="020B0609040504020204" pitchFamily="49" charset="0"/>
              </a:rPr>
              <a:t>color</a:t>
            </a:r>
            <a:r>
              <a:rPr lang="en-GB" sz="1600" dirty="0">
                <a:latin typeface="Lucida Console" panose="020B0609040504020204" pitchFamily="49" charset="0"/>
              </a:rPr>
              <a:t>: red }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&lt;/style&gt;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&lt;/head&gt;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&lt;body&gt;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&lt;p id="x97z"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   style="</a:t>
            </a:r>
            <a:r>
              <a:rPr lang="en-GB" sz="1600" dirty="0" err="1">
                <a:latin typeface="Lucida Console" panose="020B0609040504020204" pitchFamily="49" charset="0"/>
              </a:rPr>
              <a:t>color</a:t>
            </a:r>
            <a:r>
              <a:rPr lang="en-GB" sz="1600" dirty="0">
                <a:latin typeface="Lucida Console" panose="020B0609040504020204" pitchFamily="49" charset="0"/>
              </a:rPr>
              <a:t>: green"&gt;SOME TEXT&lt;/p&gt;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&lt;/body&gt;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&lt;/html&gt;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1A35F0E-A48A-434B-827A-AA8AD0531FC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4045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Declarations</a:t>
            </a:r>
          </a:p>
        </p:txBody>
      </p:sp>
    </p:spTree>
    <p:extLst>
      <p:ext uri="{BB962C8B-B14F-4D97-AF65-F5344CB8AC3E}">
        <p14:creationId xmlns:p14="http://schemas.microsoft.com/office/powerpoint/2010/main" val="14903870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Declarations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Declarations are a series of property-value pairs</a:t>
            </a:r>
          </a:p>
          <a:p>
            <a:pPr lvl="1"/>
            <a:r>
              <a:rPr lang="en-GB" dirty="0"/>
              <a:t>Separated by “;”</a:t>
            </a:r>
          </a:p>
          <a:p>
            <a:pPr marL="0" indent="0">
              <a:buNone/>
            </a:pPr>
            <a:r>
              <a:rPr lang="en-GB" dirty="0"/>
              <a:t>Many properties!</a:t>
            </a:r>
          </a:p>
          <a:p>
            <a:pPr lvl="1"/>
            <a:r>
              <a:rPr lang="en-GB" dirty="0"/>
              <a:t>Too many to list exhaustively in a lecture (but I’ll show the most common ones)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72EB3A-F3F7-6742-973F-4CA06DFE3AA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194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Common properties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font-family: Arial;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font-size: 32pt;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font-style: italic;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font-weight: bold;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line-height: 14pt;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 err="1">
                <a:latin typeface="Lucida Console" panose="020B0609040504020204" pitchFamily="49" charset="0"/>
              </a:rPr>
              <a:t>color</a:t>
            </a:r>
            <a:r>
              <a:rPr lang="en-GB" dirty="0">
                <a:latin typeface="Lucida Console" panose="020B0609040504020204" pitchFamily="49" charset="0"/>
              </a:rPr>
              <a:t>: green;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 err="1">
                <a:latin typeface="Lucida Console" panose="020B0609040504020204" pitchFamily="49" charset="0"/>
              </a:rPr>
              <a:t>color</a:t>
            </a:r>
            <a:r>
              <a:rPr lang="en-GB" dirty="0">
                <a:latin typeface="Lucida Console" panose="020B0609040504020204" pitchFamily="49" charset="0"/>
              </a:rPr>
              <a:t>: </a:t>
            </a:r>
            <a:r>
              <a:rPr lang="en-GB" dirty="0" err="1">
                <a:latin typeface="Lucida Console" panose="020B0609040504020204" pitchFamily="49" charset="0"/>
              </a:rPr>
              <a:t>rgb</a:t>
            </a:r>
            <a:r>
              <a:rPr lang="en-GB" dirty="0">
                <a:latin typeface="Lucida Console" panose="020B0609040504020204" pitchFamily="49" charset="0"/>
              </a:rPr>
              <a:t>(0,128,0);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background-</a:t>
            </a:r>
            <a:r>
              <a:rPr lang="en-GB" dirty="0" err="1">
                <a:latin typeface="Lucida Console" panose="020B0609040504020204" pitchFamily="49" charset="0"/>
              </a:rPr>
              <a:t>color</a:t>
            </a:r>
            <a:r>
              <a:rPr lang="en-GB" dirty="0">
                <a:latin typeface="Lucida Console" panose="020B0609040504020204" pitchFamily="49" charset="0"/>
              </a:rPr>
              <a:t>: #ffff00;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opacity: 0.8;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text-align: </a:t>
            </a:r>
            <a:r>
              <a:rPr lang="en-GB" dirty="0" err="1">
                <a:latin typeface="Lucida Console" panose="020B0609040504020204" pitchFamily="49" charset="0"/>
              </a:rPr>
              <a:t>center</a:t>
            </a:r>
            <a:r>
              <a:rPr lang="en-GB" dirty="0">
                <a:latin typeface="Lucida Console" panose="020B0609040504020204" pitchFamily="49" charset="0"/>
              </a:rPr>
              <a:t>;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text-transform: uppercase;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text-indent: 3em;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text-decoration: blink;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display: block;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margin: 12pt 12pt 12pt 12pt;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border: 0.1in solid red;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border-right: 1cm;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border-top-</a:t>
            </a:r>
            <a:r>
              <a:rPr lang="en-GB" dirty="0" err="1">
                <a:latin typeface="Lucida Console" panose="020B0609040504020204" pitchFamily="49" charset="0"/>
              </a:rPr>
              <a:t>color</a:t>
            </a:r>
            <a:r>
              <a:rPr lang="en-GB" dirty="0">
                <a:latin typeface="Lucida Console" panose="020B0609040504020204" pitchFamily="49" charset="0"/>
              </a:rPr>
              <a:t>: green;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padding: 6pt 6pt 6pt 6pt;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width: 80%;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float: left;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clear: left;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direction: </a:t>
            </a:r>
            <a:r>
              <a:rPr lang="en-GB" dirty="0" err="1">
                <a:latin typeface="Lucida Console" panose="020B0609040504020204" pitchFamily="49" charset="0"/>
              </a:rPr>
              <a:t>rtl</a:t>
            </a:r>
            <a:r>
              <a:rPr lang="en-GB" dirty="0">
                <a:latin typeface="Lucida Console" panose="020B0609040504020204" pitchFamily="49" charset="0"/>
              </a:rPr>
              <a:t>;</a:t>
            </a:r>
            <a:br>
              <a:rPr lang="en-GB" dirty="0">
                <a:latin typeface="Lucida Console" panose="020B0609040504020204" pitchFamily="49" charset="0"/>
              </a:rPr>
            </a:br>
            <a:endParaRPr lang="en-GB" dirty="0">
              <a:latin typeface="Lucida Console" panose="020B0609040504020204" pitchFamily="49" charset="0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29CB7D3-AFB3-2242-BF77-39EA643B055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4265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B3AE3-4334-BE4D-AA88-1936930AD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D14564-A4D2-154B-8F7C-A88D97310F1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6085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font-family:</a:t>
            </a:r>
          </a:p>
          <a:p>
            <a:pPr lvl="1"/>
            <a:r>
              <a:rPr lang="en-GB" dirty="0"/>
              <a:t>Specifies a font family by name</a:t>
            </a:r>
            <a:br>
              <a:rPr lang="en-GB" dirty="0"/>
            </a:br>
            <a:r>
              <a:rPr lang="en-GB" dirty="0"/>
              <a:t>e.g. </a:t>
            </a:r>
            <a:r>
              <a:rPr lang="en-GB" dirty="0" err="1"/>
              <a:t>Eurostile</a:t>
            </a:r>
            <a:r>
              <a:rPr lang="en-GB" dirty="0"/>
              <a:t>, Arial, Alberto</a:t>
            </a:r>
          </a:p>
          <a:p>
            <a:pPr lvl="1"/>
            <a:r>
              <a:rPr lang="en-GB" dirty="0"/>
              <a:t>Some generic font families:</a:t>
            </a:r>
            <a:br>
              <a:rPr lang="en-GB" dirty="0"/>
            </a:br>
            <a:r>
              <a:rPr lang="en-GB" dirty="0">
                <a:latin typeface="Lucida Console" panose="020B0609040504020204" pitchFamily="49" charset="0"/>
              </a:rPr>
              <a:t>serif, sans-serif, serif, monospace, cursive</a:t>
            </a:r>
          </a:p>
          <a:p>
            <a:pPr lvl="1"/>
            <a:r>
              <a:rPr lang="en-GB" dirty="0"/>
              <a:t>Can specify a list of fonts to try in order</a:t>
            </a:r>
            <a:br>
              <a:rPr lang="en-GB" dirty="0"/>
            </a:br>
            <a:r>
              <a:rPr lang="en-GB" dirty="0"/>
              <a:t>e.g. </a:t>
            </a:r>
            <a:r>
              <a:rPr lang="en-GB" dirty="0">
                <a:latin typeface="Lucida Console" panose="020B0609040504020204" pitchFamily="49" charset="0"/>
              </a:rPr>
              <a:t>Freight, Georgia, serif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font-style:</a:t>
            </a:r>
          </a:p>
          <a:p>
            <a:pPr lvl="1"/>
            <a:r>
              <a:rPr lang="en-GB" dirty="0"/>
              <a:t>Specifies a font style within a family</a:t>
            </a:r>
            <a:br>
              <a:rPr lang="en-GB" dirty="0"/>
            </a:br>
            <a:r>
              <a:rPr lang="en-GB" dirty="0"/>
              <a:t>e.g. </a:t>
            </a:r>
            <a:r>
              <a:rPr lang="en-GB" dirty="0">
                <a:latin typeface="Lucida Console" panose="020B0609040504020204" pitchFamily="49" charset="0"/>
              </a:rPr>
              <a:t>normal, italic, oblique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font-weight:</a:t>
            </a:r>
          </a:p>
          <a:p>
            <a:pPr lvl="1"/>
            <a:r>
              <a:rPr lang="en-GB" dirty="0"/>
              <a:t>Specifies how heavy a font is</a:t>
            </a:r>
            <a:br>
              <a:rPr lang="en-GB" dirty="0"/>
            </a:br>
            <a:r>
              <a:rPr lang="en-GB" dirty="0"/>
              <a:t>e.g. </a:t>
            </a:r>
            <a:r>
              <a:rPr lang="en-GB" dirty="0">
                <a:latin typeface="Lucida Console" panose="020B0609040504020204" pitchFamily="49" charset="0"/>
              </a:rPr>
              <a:t>normal, bold, bolder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A6921B-5F4D-A94C-9694-FC15F4F957A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font-size:</a:t>
            </a:r>
          </a:p>
          <a:p>
            <a:pPr lvl="1"/>
            <a:r>
              <a:rPr lang="en-GB" dirty="0"/>
              <a:t>Specifies how big a font is</a:t>
            </a:r>
          </a:p>
          <a:p>
            <a:pPr lvl="1"/>
            <a:r>
              <a:rPr lang="en-GB" dirty="0"/>
              <a:t>Absolute size:</a:t>
            </a:r>
          </a:p>
          <a:p>
            <a:pPr lvl="2"/>
            <a:r>
              <a:rPr lang="en-GB" dirty="0" err="1"/>
              <a:t>px</a:t>
            </a:r>
            <a:r>
              <a:rPr lang="en-GB" dirty="0"/>
              <a:t> – pixels</a:t>
            </a:r>
          </a:p>
          <a:p>
            <a:pPr lvl="2"/>
            <a:r>
              <a:rPr lang="en-GB" dirty="0" err="1"/>
              <a:t>pt</a:t>
            </a:r>
            <a:r>
              <a:rPr lang="en-GB" dirty="0"/>
              <a:t> – points(1/72 of an inch)</a:t>
            </a:r>
          </a:p>
          <a:p>
            <a:pPr lvl="1"/>
            <a:r>
              <a:rPr lang="en-GB" dirty="0"/>
              <a:t>Relative size (to parent element):</a:t>
            </a:r>
          </a:p>
          <a:p>
            <a:pPr lvl="2"/>
            <a:r>
              <a:rPr lang="en-GB" dirty="0"/>
              <a:t>% - percentage</a:t>
            </a:r>
          </a:p>
          <a:p>
            <a:pPr lvl="2"/>
            <a:r>
              <a:rPr lang="en-GB" dirty="0" err="1"/>
              <a:t>em</a:t>
            </a:r>
            <a:r>
              <a:rPr lang="en-GB" dirty="0"/>
              <a:t> - width of lower-case “m”</a:t>
            </a:r>
          </a:p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3EB59E-FEA0-5D4B-A2D3-87E0864767B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3525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817CD-14CC-AB40-B74F-76A6CF2CF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Web Fonts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4D8D33-2FC3-9B49-929C-1869F7A16A5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@font-face used to specify a downloadable font (usually in .</a:t>
            </a:r>
            <a:r>
              <a:rPr lang="en-GB" dirty="0" err="1"/>
              <a:t>woff</a:t>
            </a:r>
            <a:r>
              <a:rPr lang="en-GB" dirty="0"/>
              <a:t> format)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10F18D-805D-274F-BB2B-A3808D33DAF2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@font-face { 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  font-family: Gentium; 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  </a:t>
            </a:r>
            <a:r>
              <a:rPr lang="en-GB" dirty="0" err="1">
                <a:latin typeface="Lucida Console" panose="020B0609040504020204" pitchFamily="49" charset="0"/>
              </a:rPr>
              <a:t>src</a:t>
            </a:r>
            <a:r>
              <a:rPr lang="en-GB" dirty="0">
                <a:latin typeface="Lucida Console" panose="020B0609040504020204" pitchFamily="49" charset="0"/>
              </a:rPr>
              <a:t>: </a:t>
            </a:r>
            <a:r>
              <a:rPr lang="en-GB" dirty="0" err="1">
                <a:latin typeface="Lucida Console" panose="020B0609040504020204" pitchFamily="49" charset="0"/>
              </a:rPr>
              <a:t>url</a:t>
            </a:r>
            <a:r>
              <a:rPr lang="en-GB" dirty="0">
                <a:latin typeface="Lucida Console" panose="020B0609040504020204" pitchFamily="49" charset="0"/>
              </a:rPr>
              <a:t>(http://</a:t>
            </a:r>
            <a:r>
              <a:rPr lang="en-GB" dirty="0" err="1">
                <a:latin typeface="Lucida Console" panose="020B0609040504020204" pitchFamily="49" charset="0"/>
              </a:rPr>
              <a:t>example.com</a:t>
            </a:r>
            <a:r>
              <a:rPr lang="en-GB" dirty="0">
                <a:latin typeface="Lucida Console" panose="020B0609040504020204" pitchFamily="49" charset="0"/>
              </a:rPr>
              <a:t>/fonts/</a:t>
            </a:r>
            <a:r>
              <a:rPr lang="en-GB" dirty="0" err="1">
                <a:latin typeface="Lucida Console" panose="020B0609040504020204" pitchFamily="49" charset="0"/>
              </a:rPr>
              <a:t>Gentium.woff</a:t>
            </a:r>
            <a:r>
              <a:rPr lang="en-GB" dirty="0">
                <a:latin typeface="Lucida Console" panose="020B0609040504020204" pitchFamily="49" charset="0"/>
              </a:rPr>
              <a:t>); 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}</a:t>
            </a:r>
            <a:br>
              <a:rPr lang="en-GB" dirty="0">
                <a:latin typeface="Lucida Console" panose="020B0609040504020204" pitchFamily="49" charset="0"/>
              </a:rPr>
            </a:b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p { 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  font-family: Gentium, serif; 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} </a:t>
            </a:r>
          </a:p>
          <a:p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F25006C-2385-E246-87CB-CE01F8FE511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212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6663E-1F4A-4A40-A0E5-7B8500797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Colours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30EF88-892D-9A4B-93CF-786EA146EDA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color</a:t>
            </a:r>
            <a:r>
              <a:rPr lang="en-GB" dirty="0">
                <a:latin typeface="Lucida Console" panose="020B0609040504020204" pitchFamily="49" charset="0"/>
              </a:rPr>
              <a:t>:</a:t>
            </a:r>
          </a:p>
          <a:p>
            <a:pPr lvl="1"/>
            <a:r>
              <a:rPr lang="en-GB" dirty="0"/>
              <a:t>Text colour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background-</a:t>
            </a:r>
            <a:r>
              <a:rPr lang="en-GB" dirty="0" err="1">
                <a:latin typeface="Lucida Console" panose="020B0609040504020204" pitchFamily="49" charset="0"/>
              </a:rPr>
              <a:t>color</a:t>
            </a:r>
            <a:r>
              <a:rPr lang="en-GB" dirty="0">
                <a:latin typeface="Lucida Console" panose="020B0609040504020204" pitchFamily="49" charset="0"/>
              </a:rPr>
              <a:t>:</a:t>
            </a:r>
          </a:p>
          <a:p>
            <a:pPr lvl="1"/>
            <a:r>
              <a:rPr lang="en-GB" dirty="0"/>
              <a:t>Colour of element’s background</a:t>
            </a:r>
          </a:p>
          <a:p>
            <a:pPr lvl="1"/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FEA2F6-AD7A-A74B-A0AB-30C4D1A61B08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Colour specifications</a:t>
            </a:r>
          </a:p>
          <a:p>
            <a:pPr lvl="1"/>
            <a:r>
              <a:rPr lang="en-GB" dirty="0"/>
              <a:t>by name: aqua, black, blue, fuchsia, </a:t>
            </a:r>
            <a:r>
              <a:rPr lang="en-GB" dirty="0" err="1"/>
              <a:t>gray</a:t>
            </a:r>
            <a:r>
              <a:rPr lang="en-GB" dirty="0"/>
              <a:t>, green, lime, maroon, navy, olive, orange, purple, red, silver, teal, white, and yellow</a:t>
            </a:r>
          </a:p>
          <a:p>
            <a:pPr lvl="1"/>
            <a:r>
              <a:rPr lang="en-GB" dirty="0"/>
              <a:t>by hex value</a:t>
            </a:r>
            <a:br>
              <a:rPr lang="en-GB" dirty="0"/>
            </a:br>
            <a:r>
              <a:rPr lang="en-GB" dirty="0">
                <a:latin typeface="Lucida Console" panose="020B0609040504020204" pitchFamily="49" charset="0"/>
              </a:rPr>
              <a:t>#</a:t>
            </a:r>
            <a:r>
              <a:rPr lang="en-GB" dirty="0" err="1">
                <a:latin typeface="Lucida Console" panose="020B0609040504020204" pitchFamily="49" charset="0"/>
              </a:rPr>
              <a:t>rgb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#</a:t>
            </a:r>
            <a:r>
              <a:rPr lang="en-GB" dirty="0" err="1">
                <a:latin typeface="Lucida Console" panose="020B0609040504020204" pitchFamily="49" charset="0"/>
              </a:rPr>
              <a:t>rrggbb</a:t>
            </a:r>
            <a:br>
              <a:rPr lang="en-GB" dirty="0"/>
            </a:br>
            <a:r>
              <a:rPr lang="en-GB" dirty="0"/>
              <a:t>e.g. </a:t>
            </a:r>
            <a:r>
              <a:rPr lang="en-GB" dirty="0">
                <a:latin typeface="Lucida Console" panose="020B0609040504020204" pitchFamily="49" charset="0"/>
              </a:rPr>
              <a:t>#ff0000 </a:t>
            </a:r>
            <a:r>
              <a:rPr lang="en-GB" dirty="0"/>
              <a:t>is red</a:t>
            </a:r>
          </a:p>
          <a:p>
            <a:pPr lvl="1"/>
            <a:r>
              <a:rPr lang="en-GB" dirty="0"/>
              <a:t>by </a:t>
            </a:r>
            <a:r>
              <a:rPr lang="en-GB" dirty="0" err="1"/>
              <a:t>rgb</a:t>
            </a:r>
            <a:r>
              <a:rPr lang="en-GB" dirty="0"/>
              <a:t> value</a:t>
            </a:r>
            <a:br>
              <a:rPr lang="en-GB" dirty="0"/>
            </a:br>
            <a:r>
              <a:rPr lang="en-GB" dirty="0" err="1">
                <a:latin typeface="Lucida Console" panose="020B0609040504020204" pitchFamily="49" charset="0"/>
              </a:rPr>
              <a:t>rgb</a:t>
            </a:r>
            <a:r>
              <a:rPr lang="en-GB" dirty="0">
                <a:latin typeface="Lucida Console" panose="020B0609040504020204" pitchFamily="49" charset="0"/>
              </a:rPr>
              <a:t>(255, 0, 0)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 err="1">
                <a:latin typeface="Lucida Console" panose="020B0609040504020204" pitchFamily="49" charset="0"/>
              </a:rPr>
              <a:t>rgb</a:t>
            </a:r>
            <a:r>
              <a:rPr lang="en-GB" dirty="0">
                <a:latin typeface="Lucida Console" panose="020B0609040504020204" pitchFamily="49" charset="0"/>
              </a:rPr>
              <a:t>(100%, 0%, 0%)</a:t>
            </a:r>
          </a:p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8D0829-D9F2-9F49-8767-5E3AA777358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737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Content, Behaviour, Presentation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184DEF3-A53A-9949-A533-19D91A95CB6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4" name="Document 23"/>
          <p:cNvSpPr/>
          <p:nvPr/>
        </p:nvSpPr>
        <p:spPr bwMode="auto">
          <a:xfrm>
            <a:off x="5559248" y="4857102"/>
            <a:ext cx="1080000" cy="1440000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Georgia" charset="0"/>
                <a:ea typeface="Georgia" charset="0"/>
                <a:cs typeface="Georgia" charset="0"/>
              </a:rPr>
              <a:t>Web Page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5563577" y="2547979"/>
            <a:ext cx="1080000" cy="1080000"/>
          </a:xfrm>
          <a:prstGeom prst="roundRect">
            <a:avLst/>
          </a:prstGeom>
          <a:solidFill>
            <a:schemeClr val="tx2">
              <a:lumMod val="75000"/>
              <a:lumOff val="2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rPr>
              <a:t>Behaviour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65672" y="1679301"/>
            <a:ext cx="1460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ECMAScript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02635" y="2047178"/>
            <a:ext cx="744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DOM</a:t>
            </a:r>
          </a:p>
        </p:txBody>
      </p:sp>
      <p:sp>
        <p:nvSpPr>
          <p:cNvPr id="25" name="Left Arrow 24"/>
          <p:cNvSpPr/>
          <p:nvPr/>
        </p:nvSpPr>
        <p:spPr bwMode="auto">
          <a:xfrm rot="16200000">
            <a:off x="5596398" y="4013658"/>
            <a:ext cx="999205" cy="458539"/>
          </a:xfrm>
          <a:prstGeom prst="leftArrow">
            <a:avLst/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7477019" y="2852975"/>
            <a:ext cx="1080000" cy="1080000"/>
          </a:xfrm>
          <a:prstGeom prst="roundRect">
            <a:avLst/>
          </a:prstGeom>
          <a:solidFill>
            <a:schemeClr val="tx2">
              <a:lumMod val="75000"/>
              <a:lumOff val="2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rPr>
              <a:t>Visual Style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025771" y="2310742"/>
            <a:ext cx="591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CSS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659128" y="2769632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XSLT</a:t>
            </a:r>
          </a:p>
        </p:txBody>
      </p:sp>
      <p:sp>
        <p:nvSpPr>
          <p:cNvPr id="27" name="Left Arrow 26"/>
          <p:cNvSpPr/>
          <p:nvPr/>
        </p:nvSpPr>
        <p:spPr bwMode="auto">
          <a:xfrm rot="18900000">
            <a:off x="6624469" y="4164615"/>
            <a:ext cx="999205" cy="458539"/>
          </a:xfrm>
          <a:prstGeom prst="leftArrow">
            <a:avLst/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3643984" y="2852975"/>
            <a:ext cx="1080000" cy="1080000"/>
          </a:xfrm>
          <a:prstGeom prst="roundRect">
            <a:avLst/>
          </a:prstGeom>
          <a:solidFill>
            <a:schemeClr val="tx2">
              <a:lumMod val="75000"/>
              <a:lumOff val="2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rPr>
              <a:t>Content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467152" y="2178647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HTML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899820" y="2538889"/>
            <a:ext cx="651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XML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706899" y="3611553"/>
            <a:ext cx="668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PNG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670455" y="3054926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SVG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899820" y="4161049"/>
            <a:ext cx="1085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MathML</a:t>
            </a:r>
          </a:p>
        </p:txBody>
      </p:sp>
      <p:sp>
        <p:nvSpPr>
          <p:cNvPr id="28" name="Left Arrow 27"/>
          <p:cNvSpPr/>
          <p:nvPr/>
        </p:nvSpPr>
        <p:spPr bwMode="auto">
          <a:xfrm rot="13500000">
            <a:off x="4574822" y="4164616"/>
            <a:ext cx="999205" cy="458539"/>
          </a:xfrm>
          <a:prstGeom prst="leftArrow">
            <a:avLst/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1753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0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5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6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6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6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9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9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17" grpId="0"/>
      <p:bldP spid="17" grpId="1"/>
      <p:bldP spid="18" grpId="0"/>
      <p:bldP spid="18" grpId="1"/>
      <p:bldP spid="25" grpId="0" animBg="1"/>
      <p:bldP spid="25" grpId="1" animBg="1"/>
      <p:bldP spid="8" grpId="0" animBg="1"/>
      <p:bldP spid="19" grpId="0"/>
      <p:bldP spid="20" grpId="0"/>
      <p:bldP spid="27" grpId="0" animBg="1"/>
      <p:bldP spid="6" grpId="0" animBg="1"/>
      <p:bldP spid="6" grpId="1" animBg="1"/>
      <p:bldP spid="15" grpId="0"/>
      <p:bldP spid="15" grpId="1"/>
      <p:bldP spid="16" grpId="0"/>
      <p:bldP spid="16" grpId="1"/>
      <p:bldP spid="21" grpId="0"/>
      <p:bldP spid="21" grpId="1"/>
      <p:bldP spid="22" grpId="0"/>
      <p:bldP spid="22" grpId="1"/>
      <p:bldP spid="23" grpId="0"/>
      <p:bldP spid="23" grpId="1"/>
      <p:bldP spid="28" grpId="0" animBg="1"/>
      <p:bldP spid="28" grpId="1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072B3-773C-B549-BE15-9E881F3DC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83CF5C-3473-DE4E-A784-4B513CACC02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background-image: </a:t>
            </a:r>
            <a:r>
              <a:rPr lang="en-GB" dirty="0" err="1">
                <a:latin typeface="Lucida Console" panose="020B0609040504020204" pitchFamily="49" charset="0"/>
              </a:rPr>
              <a:t>url</a:t>
            </a:r>
            <a:r>
              <a:rPr lang="en-GB" dirty="0">
                <a:latin typeface="Lucida Console" panose="020B0609040504020204" pitchFamily="49" charset="0"/>
              </a:rPr>
              <a:t>(...)</a:t>
            </a:r>
          </a:p>
          <a:p>
            <a:pPr lvl="1"/>
            <a:r>
              <a:rPr lang="en-GB" dirty="0"/>
              <a:t>Specifies an image to use as the background for an element</a:t>
            </a:r>
          </a:p>
          <a:p>
            <a:endParaRPr lang="en-GB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47D7FB94-AC4D-8A4F-B1B5-B61A4CBED6D6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75F5FE21-B144-1849-9075-533F04164D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0907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C8932-0726-8D4E-A46F-D3056F957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Text rendering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9D773-0DF3-724D-921A-B0E0A182F55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text-indent:</a:t>
            </a:r>
          </a:p>
          <a:p>
            <a:pPr lvl="1"/>
            <a:r>
              <a:rPr lang="en-GB" dirty="0"/>
              <a:t>Specifies indentation of first line of an element</a:t>
            </a:r>
            <a:br>
              <a:rPr lang="en-GB" dirty="0"/>
            </a:br>
            <a:r>
              <a:rPr lang="en-GB" dirty="0">
                <a:latin typeface="Lucida Console" panose="020B0609040504020204" pitchFamily="49" charset="0"/>
              </a:rPr>
              <a:t>text-indent: 3em;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text-indent: 10%;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text-align:</a:t>
            </a:r>
          </a:p>
          <a:p>
            <a:pPr lvl="1"/>
            <a:r>
              <a:rPr lang="en-GB" dirty="0">
                <a:latin typeface="Lucida Console" panose="020B0609040504020204" pitchFamily="49" charset="0"/>
              </a:rPr>
              <a:t>left, right, </a:t>
            </a:r>
            <a:r>
              <a:rPr lang="en-GB" dirty="0" err="1">
                <a:latin typeface="Lucida Console" panose="020B0609040504020204" pitchFamily="49" charset="0"/>
              </a:rPr>
              <a:t>center</a:t>
            </a:r>
            <a:r>
              <a:rPr lang="en-GB" dirty="0">
                <a:latin typeface="Lucida Console" panose="020B0609040504020204" pitchFamily="49" charset="0"/>
              </a:rPr>
              <a:t>, justify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text-decoration:</a:t>
            </a:r>
          </a:p>
          <a:p>
            <a:pPr lvl="1"/>
            <a:r>
              <a:rPr lang="en-GB" dirty="0">
                <a:latin typeface="Lucida Console" panose="020B0609040504020204" pitchFamily="49" charset="0"/>
              </a:rPr>
              <a:t>none, underline, overline, 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line-through, blink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text-transform:</a:t>
            </a:r>
          </a:p>
          <a:p>
            <a:pPr lvl="1"/>
            <a:r>
              <a:rPr lang="en-GB" dirty="0">
                <a:latin typeface="Lucida Console" panose="020B0609040504020204" pitchFamily="49" charset="0"/>
              </a:rPr>
              <a:t>none, capitalize, uppercase, lowercase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116B8C-2C52-E742-B2CC-8AEA3D868509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letter-spacing:</a:t>
            </a:r>
          </a:p>
          <a:p>
            <a:pPr lvl="1"/>
            <a:r>
              <a:rPr lang="en-GB" dirty="0"/>
              <a:t>Adjusts spacing between characters</a:t>
            </a:r>
            <a:br>
              <a:rPr lang="en-GB" dirty="0"/>
            </a:br>
            <a:r>
              <a:rPr lang="en-GB" dirty="0"/>
              <a:t>e.g. </a:t>
            </a:r>
            <a:r>
              <a:rPr lang="en-GB" dirty="0">
                <a:latin typeface="Lucida Console" panose="020B0609040504020204" pitchFamily="49" charset="0"/>
              </a:rPr>
              <a:t>letter-spacing: 0.5em;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word-spacing:</a:t>
            </a:r>
          </a:p>
          <a:p>
            <a:pPr lvl="1"/>
            <a:r>
              <a:rPr lang="en-GB" dirty="0"/>
              <a:t>Adjusts spacing between words</a:t>
            </a:r>
            <a:br>
              <a:rPr lang="en-GB" dirty="0"/>
            </a:br>
            <a:r>
              <a:rPr lang="en-GB" dirty="0"/>
              <a:t>e.g. </a:t>
            </a:r>
            <a:r>
              <a:rPr lang="en-GB" dirty="0">
                <a:latin typeface="Lucida Console" panose="020B0609040504020204" pitchFamily="49" charset="0"/>
              </a:rPr>
              <a:t>word-spacing: 1em;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912298-DB19-CF44-BEC3-02DA3F20AE4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1356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C46E2-71D0-324A-A8A9-7FC9C1935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Generated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BB3F3F-3D7F-8443-9BF2-79A0FDABC2A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CSS can be used to automatically add content to elements</a:t>
            </a:r>
          </a:p>
          <a:p>
            <a:pPr lvl="1"/>
            <a:r>
              <a:rPr lang="en-GB" dirty="0"/>
              <a:t>Used in conjunction with the </a:t>
            </a:r>
            <a:r>
              <a:rPr lang="en-GB" dirty="0">
                <a:latin typeface="Lucida Console" panose="020B0609040504020204" pitchFamily="49" charset="0"/>
              </a:rPr>
              <a:t>:before </a:t>
            </a:r>
            <a:r>
              <a:rPr lang="en-GB" dirty="0"/>
              <a:t>and </a:t>
            </a:r>
            <a:r>
              <a:rPr lang="en-GB" dirty="0">
                <a:latin typeface="Lucida Console" panose="020B0609040504020204" pitchFamily="49" charset="0"/>
              </a:rPr>
              <a:t>:after </a:t>
            </a:r>
            <a:r>
              <a:rPr lang="en-GB" dirty="0"/>
              <a:t>pseudo-elements</a:t>
            </a:r>
          </a:p>
          <a:p>
            <a:pPr lvl="1"/>
            <a:r>
              <a:rPr lang="en-GB" dirty="0"/>
              <a:t>Commonly used for adding quotation marks and numbering</a:t>
            </a:r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dirty="0"/>
              <a:t>Special values:</a:t>
            </a:r>
          </a:p>
          <a:p>
            <a:pPr lvl="1"/>
            <a:r>
              <a:rPr lang="en-GB" dirty="0">
                <a:latin typeface="Lucida Console" panose="020B0609040504020204" pitchFamily="49" charset="0"/>
              </a:rPr>
              <a:t>open-quote, close-quote</a:t>
            </a:r>
          </a:p>
          <a:p>
            <a:pPr lvl="1"/>
            <a:r>
              <a:rPr lang="en-GB" dirty="0" err="1">
                <a:latin typeface="Lucida Console" panose="020B0609040504020204" pitchFamily="49" charset="0"/>
              </a:rPr>
              <a:t>attr</a:t>
            </a:r>
            <a:r>
              <a:rPr lang="en-GB" dirty="0">
                <a:latin typeface="Lucida Console" panose="020B0609040504020204" pitchFamily="49" charset="0"/>
              </a:rPr>
              <a:t>(X)</a:t>
            </a:r>
            <a:br>
              <a:rPr lang="en-GB" dirty="0"/>
            </a:br>
            <a:r>
              <a:rPr lang="en-GB" dirty="0"/>
              <a:t>Returns the value of attribute X on the element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E574AE-ADD3-F24F-AD07-9DC029336322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dirty="0" err="1">
                <a:latin typeface="Lucida Console" panose="020B0609040504020204" pitchFamily="49" charset="0"/>
              </a:rPr>
              <a:t>p.note:before</a:t>
            </a:r>
            <a:r>
              <a:rPr lang="en-GB" sz="1600" dirty="0">
                <a:latin typeface="Lucida Console" panose="020B0609040504020204" pitchFamily="49" charset="0"/>
              </a:rPr>
              <a:t> {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</a:t>
            </a:r>
            <a:r>
              <a:rPr lang="en-GB" sz="1600" dirty="0">
                <a:solidFill>
                  <a:srgbClr val="FF0000"/>
                </a:solidFill>
                <a:latin typeface="Lucida Console" panose="020B0609040504020204" pitchFamily="49" charset="0"/>
              </a:rPr>
              <a:t>content: “Note: ”;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}</a:t>
            </a:r>
            <a:br>
              <a:rPr lang="en-GB" sz="1600" dirty="0">
                <a:latin typeface="Lucida Console" panose="020B0609040504020204" pitchFamily="49" charset="0"/>
              </a:rPr>
            </a:b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 err="1">
                <a:latin typeface="Lucida Console" panose="020B0609040504020204" pitchFamily="49" charset="0"/>
              </a:rPr>
              <a:t>q:before</a:t>
            </a:r>
            <a:r>
              <a:rPr lang="en-GB" sz="1600" dirty="0">
                <a:latin typeface="Lucida Console" panose="020B0609040504020204" pitchFamily="49" charset="0"/>
              </a:rPr>
              <a:t> {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</a:t>
            </a:r>
            <a:r>
              <a:rPr lang="en-GB" sz="1600" dirty="0">
                <a:solidFill>
                  <a:srgbClr val="FF0000"/>
                </a:solidFill>
                <a:latin typeface="Lucida Console" panose="020B0609040504020204" pitchFamily="49" charset="0"/>
              </a:rPr>
              <a:t>content: open-quote;</a:t>
            </a:r>
            <a:br>
              <a:rPr lang="en-GB" sz="1600" dirty="0">
                <a:solidFill>
                  <a:srgbClr val="FF0000"/>
                </a:solidFill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}</a:t>
            </a:r>
            <a:br>
              <a:rPr lang="en-GB" sz="1600" dirty="0">
                <a:latin typeface="Lucida Console" panose="020B0609040504020204" pitchFamily="49" charset="0"/>
              </a:rPr>
            </a:b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 err="1">
                <a:latin typeface="Lucida Console" panose="020B0609040504020204" pitchFamily="49" charset="0"/>
              </a:rPr>
              <a:t>q:after</a:t>
            </a:r>
            <a:r>
              <a:rPr lang="en-GB" sz="1600" dirty="0">
                <a:latin typeface="Lucida Console" panose="020B0609040504020204" pitchFamily="49" charset="0"/>
              </a:rPr>
              <a:t> {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</a:t>
            </a:r>
            <a:r>
              <a:rPr lang="en-GB" sz="1600" dirty="0">
                <a:solidFill>
                  <a:srgbClr val="FF0000"/>
                </a:solidFill>
                <a:latin typeface="Lucida Console" panose="020B0609040504020204" pitchFamily="49" charset="0"/>
              </a:rPr>
              <a:t>content: close-quote;</a:t>
            </a:r>
            <a:br>
              <a:rPr lang="en-GB" sz="1600" dirty="0">
                <a:solidFill>
                  <a:srgbClr val="FF0000"/>
                </a:solidFill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6C2544-2EA1-0448-A05E-BC09AA4FF3E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5907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24EF6-B94A-0D42-B7D0-56F2D65DD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Generated content: numbering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71781-0134-4A44-BC1B-135A923B4A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counter(...)</a:t>
            </a:r>
          </a:p>
          <a:p>
            <a:pPr lvl="1"/>
            <a:r>
              <a:rPr lang="en-GB" dirty="0"/>
              <a:t>Returns the value of a counter variable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counter-increment:</a:t>
            </a:r>
          </a:p>
          <a:p>
            <a:pPr lvl="1"/>
            <a:r>
              <a:rPr lang="en-GB" dirty="0"/>
              <a:t>Adds one to a counter variable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counter-reset:</a:t>
            </a:r>
          </a:p>
          <a:p>
            <a:pPr lvl="1"/>
            <a:r>
              <a:rPr lang="en-GB" dirty="0"/>
              <a:t>Resets the value of a counter variable to 0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0B957F-225C-064F-86CB-FF33064AB471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dirty="0">
                <a:latin typeface="Lucida Console" panose="020B0609040504020204" pitchFamily="49" charset="0"/>
              </a:rPr>
              <a:t>body {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counter-reset: chap;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}</a:t>
            </a:r>
            <a:br>
              <a:rPr lang="en-GB" sz="1600" dirty="0">
                <a:latin typeface="Lucida Console" panose="020B0609040504020204" pitchFamily="49" charset="0"/>
              </a:rPr>
            </a:b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h1:before {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content: “Chapter ” counter(chap) “: ”;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counter-increment: chap;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}</a:t>
            </a:r>
            <a:br>
              <a:rPr lang="en-GB" sz="1600" dirty="0">
                <a:latin typeface="Lucida Console" panose="020B0609040504020204" pitchFamily="49" charset="0"/>
              </a:rPr>
            </a:b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h1 {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counter-reset: sect;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}</a:t>
            </a:r>
            <a:br>
              <a:rPr lang="en-GB" sz="1600" dirty="0">
                <a:latin typeface="Lucida Console" panose="020B0609040504020204" pitchFamily="49" charset="0"/>
              </a:rPr>
            </a:b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h2 {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content: counter(chap) “.”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       counter(sect) “ ”;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counter-increment: sect;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0901F9-9CDD-3046-A268-042440DFAC3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0151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Inheritance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 property may have a special value of inherit</a:t>
            </a:r>
          </a:p>
          <a:p>
            <a:pPr lvl="1"/>
            <a:r>
              <a:rPr lang="en-GB" dirty="0"/>
              <a:t>For a given element, the property takes the same value as the same property on the element’s parent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dirty="0">
                <a:latin typeface="Lucida Console" panose="020B0609040504020204" pitchFamily="49" charset="0"/>
              </a:rPr>
              <a:t>body {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</a:t>
            </a:r>
            <a:r>
              <a:rPr lang="en-GB" sz="1600" dirty="0" err="1">
                <a:latin typeface="Lucida Console" panose="020B0609040504020204" pitchFamily="49" charset="0"/>
              </a:rPr>
              <a:t>color</a:t>
            </a:r>
            <a:r>
              <a:rPr lang="en-GB" sz="1600" dirty="0">
                <a:latin typeface="Lucida Console" panose="020B0609040504020204" pitchFamily="49" charset="0"/>
              </a:rPr>
              <a:t>: black;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background-</a:t>
            </a:r>
            <a:r>
              <a:rPr lang="en-GB" sz="1600" dirty="0" err="1">
                <a:latin typeface="Lucida Console" panose="020B0609040504020204" pitchFamily="49" charset="0"/>
              </a:rPr>
              <a:t>color</a:t>
            </a:r>
            <a:r>
              <a:rPr lang="en-GB" sz="1600" dirty="0">
                <a:latin typeface="Lucida Console" panose="020B0609040504020204" pitchFamily="49" charset="0"/>
              </a:rPr>
              <a:t>: white;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}</a:t>
            </a:r>
            <a:br>
              <a:rPr lang="en-GB" sz="1600" dirty="0">
                <a:latin typeface="Lucida Console" panose="020B0609040504020204" pitchFamily="49" charset="0"/>
              </a:rPr>
            </a:b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p {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</a:t>
            </a:r>
            <a:r>
              <a:rPr lang="en-GB" sz="1600" dirty="0" err="1">
                <a:latin typeface="Lucida Console" panose="020B0609040504020204" pitchFamily="49" charset="0"/>
              </a:rPr>
              <a:t>color</a:t>
            </a:r>
            <a:r>
              <a:rPr lang="en-GB" sz="1600" dirty="0">
                <a:latin typeface="Lucida Console" panose="020B0609040504020204" pitchFamily="49" charset="0"/>
              </a:rPr>
              <a:t>: inherit;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background-</a:t>
            </a:r>
            <a:r>
              <a:rPr lang="en-GB" sz="1600" dirty="0" err="1">
                <a:latin typeface="Lucida Console" panose="020B0609040504020204" pitchFamily="49" charset="0"/>
              </a:rPr>
              <a:t>color</a:t>
            </a:r>
            <a:r>
              <a:rPr lang="en-GB" sz="1600" dirty="0">
                <a:latin typeface="Lucida Console" panose="020B0609040504020204" pitchFamily="49" charset="0"/>
              </a:rPr>
              <a:t>: </a:t>
            </a:r>
            <a:r>
              <a:rPr lang="en-GB" sz="1600" dirty="0">
                <a:solidFill>
                  <a:schemeClr val="accent4"/>
                </a:solidFill>
                <a:latin typeface="Lucida Console" panose="020B0609040504020204" pitchFamily="49" charset="0"/>
              </a:rPr>
              <a:t>inherit</a:t>
            </a:r>
            <a:r>
              <a:rPr lang="en-GB" sz="1600" dirty="0">
                <a:latin typeface="Lucida Console" panose="020B0609040504020204" pitchFamily="49" charset="0"/>
              </a:rPr>
              <a:t>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5FEB86C-0CEE-4946-AB94-1210F46A204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4178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note on standardisation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Very many W3C CSS standards documents:</a:t>
            </a:r>
          </a:p>
          <a:p>
            <a:pPr lvl="1"/>
            <a:r>
              <a:rPr lang="en-GB" dirty="0"/>
              <a:t>Recommendations:			11</a:t>
            </a:r>
          </a:p>
          <a:p>
            <a:pPr lvl="1"/>
            <a:r>
              <a:rPr lang="en-GB" dirty="0"/>
              <a:t>Notes:				10</a:t>
            </a:r>
          </a:p>
          <a:p>
            <a:pPr lvl="1"/>
            <a:r>
              <a:rPr lang="en-GB" dirty="0"/>
              <a:t>Candidate Recommendations:	26</a:t>
            </a:r>
          </a:p>
          <a:p>
            <a:pPr lvl="1"/>
            <a:r>
              <a:rPr lang="en-GB" dirty="0"/>
              <a:t>Drafts:				57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Very large number of standards documents</a:t>
            </a:r>
          </a:p>
          <a:p>
            <a:pPr lvl="1"/>
            <a:r>
              <a:rPr lang="en-GB" dirty="0"/>
              <a:t>Varying degrees of maturity</a:t>
            </a:r>
          </a:p>
          <a:p>
            <a:pPr lvl="1"/>
            <a:r>
              <a:rPr lang="en-GB" dirty="0"/>
              <a:t>Varying degrees of adoption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7787FE3-824D-124B-817D-22434C4E3E7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9539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Future* CSS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Other layouts: Grid, Flexible Box, Multi-column, ...</a:t>
            </a:r>
          </a:p>
          <a:p>
            <a:r>
              <a:rPr lang="en-GB" dirty="0"/>
              <a:t>Animation</a:t>
            </a:r>
          </a:p>
          <a:p>
            <a:r>
              <a:rPr lang="en-GB" dirty="0"/>
              <a:t>Drop shadows, rounded borders</a:t>
            </a:r>
          </a:p>
          <a:p>
            <a:r>
              <a:rPr lang="en-GB" dirty="0"/>
              <a:t>Custom counters (for headings and lists)</a:t>
            </a:r>
          </a:p>
          <a:p>
            <a:r>
              <a:rPr lang="en-GB" dirty="0"/>
              <a:t>Text wrapping around shapes</a:t>
            </a:r>
          </a:p>
          <a:p>
            <a:r>
              <a:rPr lang="en-GB" dirty="0"/>
              <a:t>Web fonts</a:t>
            </a:r>
          </a:p>
          <a:p>
            <a:r>
              <a:rPr lang="en-GB" dirty="0"/>
              <a:t>Many others...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* Possibly usable now, but not yet standardised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6C6F6AC-E187-144F-B5B8-011CB1E308C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75747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Further reading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List of W3C CSS standards and standards-in-progress</a:t>
            </a:r>
          </a:p>
          <a:p>
            <a:pPr lvl="1"/>
            <a:r>
              <a:rPr lang="en-GB" dirty="0"/>
              <a:t>https://www.w3.org/standards/techs/</a:t>
            </a:r>
            <a:r>
              <a:rPr lang="en-GB" dirty="0" err="1"/>
              <a:t>css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CSS Zen Garden</a:t>
            </a:r>
          </a:p>
          <a:p>
            <a:pPr lvl="1"/>
            <a:r>
              <a:rPr lang="en-GB" dirty="0"/>
              <a:t>A demonstration of CSS capabilities </a:t>
            </a:r>
            <a:r>
              <a:rPr lang="mr-IN" dirty="0"/>
              <a:t>–</a:t>
            </a:r>
            <a:r>
              <a:rPr lang="en-GB" dirty="0"/>
              <a:t> many stylings of the same HTML page</a:t>
            </a:r>
          </a:p>
          <a:p>
            <a:pPr lvl="1"/>
            <a:r>
              <a:rPr lang="en-GB" dirty="0"/>
              <a:t>http://</a:t>
            </a:r>
            <a:r>
              <a:rPr lang="en-GB" dirty="0" err="1"/>
              <a:t>www.csszengarden.com</a:t>
            </a:r>
            <a:r>
              <a:rPr lang="en-GB" dirty="0"/>
              <a:t>/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9E343B5-38ED-374E-AD18-21E63B8E7F5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55724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Lecture: XSLT</a:t>
            </a:r>
          </a:p>
        </p:txBody>
      </p:sp>
    </p:spTree>
    <p:extLst>
      <p:ext uri="{BB962C8B-B14F-4D97-AF65-F5344CB8AC3E}">
        <p14:creationId xmlns:p14="http://schemas.microsoft.com/office/powerpoint/2010/main" val="3772372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HTML style attribute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Presentation information specified in the style attribute of the relevant element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dirty="0">
                <a:latin typeface="Lucida Console" panose="020B0609040504020204" pitchFamily="49" charset="0"/>
              </a:rPr>
              <a:t>&lt;!DOCTYPE html&gt;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&lt;html&gt;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&lt;head&gt;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&lt;title&gt;Cinderella&lt;/title&gt;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&lt;/head&gt;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&lt;body&gt;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&lt;h1 </a:t>
            </a:r>
            <a:r>
              <a:rPr lang="en-GB" sz="1600" dirty="0">
                <a:solidFill>
                  <a:schemeClr val="accent4"/>
                </a:solidFill>
                <a:latin typeface="Lucida Console" panose="020B0609040504020204" pitchFamily="49" charset="0"/>
              </a:rPr>
              <a:t>style="</a:t>
            </a:r>
            <a:r>
              <a:rPr lang="en-GB" sz="1600" dirty="0" err="1">
                <a:solidFill>
                  <a:schemeClr val="accent4"/>
                </a:solidFill>
                <a:latin typeface="Lucida Console" panose="020B0609040504020204" pitchFamily="49" charset="0"/>
              </a:rPr>
              <a:t>color</a:t>
            </a:r>
            <a:r>
              <a:rPr lang="en-GB" sz="1600" dirty="0">
                <a:solidFill>
                  <a:schemeClr val="accent4"/>
                </a:solidFill>
                <a:latin typeface="Lucida Console" panose="020B0609040504020204" pitchFamily="49" charset="0"/>
              </a:rPr>
              <a:t>: red;"</a:t>
            </a:r>
            <a:r>
              <a:rPr lang="en-GB" sz="1600" dirty="0">
                <a:latin typeface="Lucida Console" panose="020B0609040504020204" pitchFamily="49" charset="0"/>
              </a:rPr>
              <a:t>&gt;Cinderella&lt;/h1&gt;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&lt;p&gt;Once upon a time a wicked queen wanted to get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  rid of her pretty step-daughter.&lt;/p&gt;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&lt;/body&gt;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&lt;/html&gt;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9383344-1B86-8D4E-A987-344B783D0EE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920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Inline stylesheet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Presentation information provided inline in a style element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dirty="0">
                <a:latin typeface="Lucida Console" panose="020B0609040504020204" pitchFamily="49" charset="0"/>
              </a:rPr>
              <a:t>&lt;!DOCTYPE html&gt;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&lt;html&gt;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&lt;head&gt;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</a:t>
            </a:r>
            <a:r>
              <a:rPr lang="en-GB" sz="1600" dirty="0">
                <a:solidFill>
                  <a:schemeClr val="accent4"/>
                </a:solidFill>
                <a:latin typeface="Lucida Console" panose="020B0609040504020204" pitchFamily="49" charset="0"/>
              </a:rPr>
              <a:t>&lt;style type="text/</a:t>
            </a:r>
            <a:r>
              <a:rPr lang="en-GB" sz="1600" dirty="0" err="1">
                <a:solidFill>
                  <a:schemeClr val="accent4"/>
                </a:solidFill>
                <a:latin typeface="Lucida Console" panose="020B0609040504020204" pitchFamily="49" charset="0"/>
              </a:rPr>
              <a:t>css</a:t>
            </a:r>
            <a:r>
              <a:rPr lang="en-GB" sz="1600" dirty="0">
                <a:solidFill>
                  <a:schemeClr val="accent4"/>
                </a:solidFill>
                <a:latin typeface="Lucida Console" panose="020B0609040504020204" pitchFamily="49" charset="0"/>
              </a:rPr>
              <a:t>"&gt;</a:t>
            </a:r>
            <a:br>
              <a:rPr lang="en-GB" sz="1600" dirty="0">
                <a:solidFill>
                  <a:schemeClr val="accent4"/>
                </a:solidFill>
                <a:latin typeface="Lucida Console" panose="020B0609040504020204" pitchFamily="49" charset="0"/>
              </a:rPr>
            </a:br>
            <a:r>
              <a:rPr lang="en-GB" sz="1600" dirty="0">
                <a:solidFill>
                  <a:schemeClr val="accent4"/>
                </a:solidFill>
                <a:latin typeface="Lucida Console" panose="020B0609040504020204" pitchFamily="49" charset="0"/>
              </a:rPr>
              <a:t>      h1 { </a:t>
            </a:r>
            <a:r>
              <a:rPr lang="en-GB" sz="1600" dirty="0" err="1">
                <a:solidFill>
                  <a:schemeClr val="accent4"/>
                </a:solidFill>
                <a:latin typeface="Lucida Console" panose="020B0609040504020204" pitchFamily="49" charset="0"/>
              </a:rPr>
              <a:t>color</a:t>
            </a:r>
            <a:r>
              <a:rPr lang="en-GB" sz="1600" dirty="0">
                <a:solidFill>
                  <a:schemeClr val="accent4"/>
                </a:solidFill>
                <a:latin typeface="Lucida Console" panose="020B0609040504020204" pitchFamily="49" charset="0"/>
              </a:rPr>
              <a:t>: red; }</a:t>
            </a:r>
            <a:br>
              <a:rPr lang="en-GB" sz="1600" dirty="0">
                <a:solidFill>
                  <a:schemeClr val="accent4"/>
                </a:solidFill>
                <a:latin typeface="Lucida Console" panose="020B0609040504020204" pitchFamily="49" charset="0"/>
              </a:rPr>
            </a:br>
            <a:r>
              <a:rPr lang="en-GB" sz="1600" dirty="0">
                <a:solidFill>
                  <a:schemeClr val="accent4"/>
                </a:solidFill>
                <a:latin typeface="Lucida Console" panose="020B0609040504020204" pitchFamily="49" charset="0"/>
              </a:rPr>
              <a:t>    &lt;/style&gt;</a:t>
            </a:r>
            <a:br>
              <a:rPr lang="en-GB" sz="1600" dirty="0">
                <a:solidFill>
                  <a:schemeClr val="accent4"/>
                </a:solidFill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&lt;/head&gt;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&lt;body&gt;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&lt;h1&gt;Cinderella&lt;/h1&gt;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&lt;p&gt;Once upon a time a wicked queen wanted to get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  rid of her pretty step-daughter.&lt;/p&gt;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&lt;/body&gt;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&lt;/html&gt;</a:t>
            </a:r>
          </a:p>
          <a:p>
            <a:endParaRPr lang="en-GB" sz="1600" dirty="0">
              <a:latin typeface="Lucida Console" panose="020B0609040504020204" pitchFamily="49" charset="0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5BF0BF0-E1D5-8E48-B7C5-2101956D46E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616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External stylesheet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Presentation information stored in an external stylesheet, linked from the head of the document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dirty="0">
                <a:latin typeface="Lucida Console" panose="020B0609040504020204" pitchFamily="49" charset="0"/>
              </a:rPr>
              <a:t>&lt;!DOCTYPE html&gt;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&lt;html&gt;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&lt;head&gt;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</a:t>
            </a:r>
            <a:r>
              <a:rPr lang="en-GB" sz="1600" dirty="0">
                <a:solidFill>
                  <a:schemeClr val="accent4"/>
                </a:solidFill>
                <a:latin typeface="Lucida Console" panose="020B0609040504020204" pitchFamily="49" charset="0"/>
              </a:rPr>
              <a:t>&lt;link </a:t>
            </a:r>
            <a:r>
              <a:rPr lang="en-GB" sz="1600" dirty="0" err="1">
                <a:solidFill>
                  <a:schemeClr val="accent4"/>
                </a:solidFill>
                <a:latin typeface="Lucida Console" panose="020B0609040504020204" pitchFamily="49" charset="0"/>
              </a:rPr>
              <a:t>rel</a:t>
            </a:r>
            <a:r>
              <a:rPr lang="en-GB" sz="1600" dirty="0">
                <a:solidFill>
                  <a:schemeClr val="accent4"/>
                </a:solidFill>
                <a:latin typeface="Lucida Console" panose="020B0609040504020204" pitchFamily="49" charset="0"/>
              </a:rPr>
              <a:t>="stylesheet" type="text/</a:t>
            </a:r>
            <a:r>
              <a:rPr lang="en-GB" sz="1600" dirty="0" err="1">
                <a:solidFill>
                  <a:schemeClr val="accent4"/>
                </a:solidFill>
                <a:latin typeface="Lucida Console" panose="020B0609040504020204" pitchFamily="49" charset="0"/>
              </a:rPr>
              <a:t>css</a:t>
            </a:r>
            <a:r>
              <a:rPr lang="en-GB" sz="1600" dirty="0">
                <a:solidFill>
                  <a:schemeClr val="accent4"/>
                </a:solidFill>
                <a:latin typeface="Lucida Console" panose="020B0609040504020204" pitchFamily="49" charset="0"/>
              </a:rPr>
              <a:t>" ref="</a:t>
            </a:r>
            <a:r>
              <a:rPr lang="en-GB" sz="1600" dirty="0" err="1">
                <a:solidFill>
                  <a:schemeClr val="accent4"/>
                </a:solidFill>
                <a:latin typeface="Lucida Console" panose="020B0609040504020204" pitchFamily="49" charset="0"/>
              </a:rPr>
              <a:t>style.css</a:t>
            </a:r>
            <a:r>
              <a:rPr lang="en-GB" sz="1600" dirty="0">
                <a:solidFill>
                  <a:schemeClr val="accent4"/>
                </a:solidFill>
                <a:latin typeface="Lucida Console" panose="020B0609040504020204" pitchFamily="49" charset="0"/>
              </a:rPr>
              <a:t>"&gt;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&lt;/head&gt;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&lt;body&gt;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&lt;h1&gt;Cinderella&lt;/h1&gt;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&lt;p&gt;Once upon a time a wicked queen wanted to get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  rid of her pretty step-daughter.&lt;/p&gt;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&lt;/body&gt;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&lt;/html&gt;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B2C7B17-5B1B-A245-812A-4103AD03F31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152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CSS and XML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CSS stylesheets may also be applied to XML documents using a processing instruction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mr-IN" sz="1600" dirty="0">
                <a:latin typeface="Lucida Console" panose="020B0609040504020204" pitchFamily="49" charset="0"/>
              </a:rPr>
              <a:t>&lt;?</a:t>
            </a:r>
            <a:r>
              <a:rPr lang="mr-IN" sz="1600" dirty="0" err="1">
                <a:latin typeface="Lucida Console" panose="020B0609040504020204" pitchFamily="49" charset="0"/>
              </a:rPr>
              <a:t>xml</a:t>
            </a:r>
            <a:r>
              <a:rPr lang="mr-IN" sz="1600" dirty="0">
                <a:latin typeface="Lucida Console" panose="020B0609040504020204" pitchFamily="49" charset="0"/>
              </a:rPr>
              <a:t> </a:t>
            </a:r>
            <a:r>
              <a:rPr lang="mr-IN" sz="1600" dirty="0" err="1">
                <a:latin typeface="Lucida Console" panose="020B0609040504020204" pitchFamily="49" charset="0"/>
              </a:rPr>
              <a:t>version</a:t>
            </a:r>
            <a:r>
              <a:rPr lang="mr-IN" sz="1600" dirty="0">
                <a:latin typeface="Lucida Console" panose="020B0609040504020204" pitchFamily="49" charset="0"/>
              </a:rPr>
              <a:t>=</a:t>
            </a:r>
            <a:r>
              <a:rPr lang="en-GB" sz="1600" dirty="0">
                <a:latin typeface="Lucida Console" panose="020B0609040504020204" pitchFamily="49" charset="0"/>
              </a:rPr>
              <a:t>"</a:t>
            </a:r>
            <a:r>
              <a:rPr lang="mr-IN" sz="1600" dirty="0">
                <a:latin typeface="Lucida Console" panose="020B0609040504020204" pitchFamily="49" charset="0"/>
              </a:rPr>
              <a:t>1.0</a:t>
            </a:r>
            <a:r>
              <a:rPr lang="en-GB" sz="1600" dirty="0">
                <a:latin typeface="Lucida Console" panose="020B0609040504020204" pitchFamily="49" charset="0"/>
              </a:rPr>
              <a:t>"</a:t>
            </a:r>
            <a:r>
              <a:rPr lang="mr-IN" sz="1600" dirty="0">
                <a:latin typeface="Lucida Console" panose="020B0609040504020204" pitchFamily="49" charset="0"/>
              </a:rPr>
              <a:t>?&gt;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&lt;!DOCTYPE book PUBLIC "-//OASIS//DTD </a:t>
            </a:r>
            <a:r>
              <a:rPr lang="en-GB" sz="1600" dirty="0" err="1">
                <a:latin typeface="Lucida Console" panose="020B0609040504020204" pitchFamily="49" charset="0"/>
              </a:rPr>
              <a:t>DocBook</a:t>
            </a:r>
            <a:r>
              <a:rPr lang="en-GB" sz="1600" dirty="0">
                <a:latin typeface="Lucida Console" panose="020B0609040504020204" pitchFamily="49" charset="0"/>
              </a:rPr>
              <a:t> XML V4.5//EN"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"http://</a:t>
            </a:r>
            <a:r>
              <a:rPr lang="en-GB" sz="1600" dirty="0" err="1">
                <a:latin typeface="Lucida Console" panose="020B0609040504020204" pitchFamily="49" charset="0"/>
              </a:rPr>
              <a:t>www.oasis-open.org</a:t>
            </a:r>
            <a:r>
              <a:rPr lang="en-GB" sz="1600" dirty="0">
                <a:latin typeface="Lucida Console" panose="020B0609040504020204" pitchFamily="49" charset="0"/>
              </a:rPr>
              <a:t>/</a:t>
            </a:r>
            <a:r>
              <a:rPr lang="en-GB" sz="1600" dirty="0" err="1">
                <a:latin typeface="Lucida Console" panose="020B0609040504020204" pitchFamily="49" charset="0"/>
              </a:rPr>
              <a:t>docbook</a:t>
            </a:r>
            <a:r>
              <a:rPr lang="en-GB" sz="1600" dirty="0">
                <a:latin typeface="Lucida Console" panose="020B0609040504020204" pitchFamily="49" charset="0"/>
              </a:rPr>
              <a:t>/xml/4.5/</a:t>
            </a:r>
            <a:r>
              <a:rPr lang="en-GB" sz="1600" dirty="0" err="1">
                <a:latin typeface="Lucida Console" panose="020B0609040504020204" pitchFamily="49" charset="0"/>
              </a:rPr>
              <a:t>docbookx.dtd</a:t>
            </a:r>
            <a:r>
              <a:rPr lang="en-GB" sz="1600" dirty="0">
                <a:latin typeface="Lucida Console" panose="020B0609040504020204" pitchFamily="49" charset="0"/>
              </a:rPr>
              <a:t>"&gt;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solidFill>
                  <a:schemeClr val="accent4"/>
                </a:solidFill>
                <a:latin typeface="Lucida Console" panose="020B0609040504020204" pitchFamily="49" charset="0"/>
              </a:rPr>
              <a:t>&lt;?xml-stylesheet type="text/</a:t>
            </a:r>
            <a:r>
              <a:rPr lang="en-GB" sz="1600" dirty="0" err="1">
                <a:solidFill>
                  <a:schemeClr val="accent4"/>
                </a:solidFill>
                <a:latin typeface="Lucida Console" panose="020B0609040504020204" pitchFamily="49" charset="0"/>
              </a:rPr>
              <a:t>css</a:t>
            </a:r>
            <a:r>
              <a:rPr lang="en-GB" sz="1600" dirty="0">
                <a:solidFill>
                  <a:schemeClr val="accent4"/>
                </a:solidFill>
                <a:latin typeface="Lucida Console" panose="020B0609040504020204" pitchFamily="49" charset="0"/>
              </a:rPr>
              <a:t>" </a:t>
            </a:r>
            <a:r>
              <a:rPr lang="en-GB" sz="1600" dirty="0" err="1">
                <a:solidFill>
                  <a:schemeClr val="accent4"/>
                </a:solidFill>
                <a:latin typeface="Lucida Console" panose="020B0609040504020204" pitchFamily="49" charset="0"/>
              </a:rPr>
              <a:t>href</a:t>
            </a:r>
            <a:r>
              <a:rPr lang="en-GB" sz="1600" dirty="0">
                <a:solidFill>
                  <a:schemeClr val="accent4"/>
                </a:solidFill>
                <a:latin typeface="Lucida Console" panose="020B0609040504020204" pitchFamily="49" charset="0"/>
              </a:rPr>
              <a:t>="</a:t>
            </a:r>
            <a:r>
              <a:rPr lang="en-GB" sz="1600" dirty="0" err="1">
                <a:solidFill>
                  <a:schemeClr val="accent4"/>
                </a:solidFill>
                <a:latin typeface="Lucida Console" panose="020B0609040504020204" pitchFamily="49" charset="0"/>
              </a:rPr>
              <a:t>book.css</a:t>
            </a:r>
            <a:r>
              <a:rPr lang="en-GB" sz="1600" dirty="0">
                <a:solidFill>
                  <a:schemeClr val="accent4"/>
                </a:solidFill>
                <a:latin typeface="Lucida Console" panose="020B0609040504020204" pitchFamily="49" charset="0"/>
              </a:rPr>
              <a:t>" ?&gt;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&lt;book&gt;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&lt;chapter&gt;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&lt;title&gt;Cinderella&lt;/title&gt;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&lt;para&gt;Once upon a time a wicked queen wanted to get rid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  of her pretty step-daughter.&lt;/para&gt;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&lt;/chapter&gt;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&lt;/book&gt;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BE41B63-5478-0E4C-A02A-B541E336D35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760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Cascading Stylesheets</a:t>
            </a:r>
          </a:p>
        </p:txBody>
      </p:sp>
    </p:spTree>
    <p:extLst>
      <p:ext uri="{BB962C8B-B14F-4D97-AF65-F5344CB8AC3E}">
        <p14:creationId xmlns:p14="http://schemas.microsoft.com/office/powerpoint/2010/main" val="2323555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“Cascading” Stylesheets?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Stylesheets may be specified by different people:</a:t>
            </a:r>
          </a:p>
          <a:p>
            <a:pPr lvl="1"/>
            <a:r>
              <a:rPr lang="en-GB" dirty="0"/>
              <a:t>By the author of a web page</a:t>
            </a:r>
          </a:p>
          <a:p>
            <a:pPr lvl="1"/>
            <a:r>
              <a:rPr lang="en-GB" dirty="0"/>
              <a:t>By a user agent (a web browser)</a:t>
            </a:r>
          </a:p>
          <a:p>
            <a:pPr lvl="1"/>
            <a:r>
              <a:rPr lang="en-GB" dirty="0"/>
              <a:t>By a user</a:t>
            </a:r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dirty="0"/>
              <a:t>Cascading refers to the overriding of one stylesheet by another</a:t>
            </a:r>
          </a:p>
          <a:p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7F0CD07-984E-7B43-B5C7-C352F097FBC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326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1298</TotalTime>
  <Words>888</Words>
  <Application>Microsoft Macintosh PowerPoint</Application>
  <PresentationFormat>Widescreen</PresentationFormat>
  <Paragraphs>245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38</vt:i4>
      </vt:variant>
    </vt:vector>
  </HeadingPairs>
  <TitlesOfParts>
    <vt:vector size="53" baseType="lpstr">
      <vt:lpstr>ＭＳ Ｐゴシック</vt:lpstr>
      <vt:lpstr>Arial</vt:lpstr>
      <vt:lpstr>Calibri</vt:lpstr>
      <vt:lpstr>Georgia</vt:lpstr>
      <vt:lpstr>Lucida Console</vt:lpstr>
      <vt:lpstr>Lucida Grande</vt:lpstr>
      <vt:lpstr>Lucida Sans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Cascading Stylesheets</vt:lpstr>
      <vt:lpstr>Content, Behaviour, Presentation</vt:lpstr>
      <vt:lpstr>HTML style attribute</vt:lpstr>
      <vt:lpstr>Inline stylesheet</vt:lpstr>
      <vt:lpstr>External stylesheet</vt:lpstr>
      <vt:lpstr>CSS and XML</vt:lpstr>
      <vt:lpstr>Cascading Stylesheets</vt:lpstr>
      <vt:lpstr>Why “Cascading” Stylesheets?</vt:lpstr>
      <vt:lpstr>The Cascade</vt:lpstr>
      <vt:lpstr>Rule Sets</vt:lpstr>
      <vt:lpstr>Anatomy of a CSS rule set</vt:lpstr>
      <vt:lpstr>Rule importance</vt:lpstr>
      <vt:lpstr>@rules</vt:lpstr>
      <vt:lpstr>Selectors</vt:lpstr>
      <vt:lpstr>Basic selectors and combinators</vt:lpstr>
      <vt:lpstr>Attribute selectors</vt:lpstr>
      <vt:lpstr>Pseudo-classes</vt:lpstr>
      <vt:lpstr>Pseudo-elements</vt:lpstr>
      <vt:lpstr>Structural pseudo-classes</vt:lpstr>
      <vt:lpstr>Selector specificity</vt:lpstr>
      <vt:lpstr>Specificity example</vt:lpstr>
      <vt:lpstr>Specificity example</vt:lpstr>
      <vt:lpstr>Declarations</vt:lpstr>
      <vt:lpstr>Declarations</vt:lpstr>
      <vt:lpstr>Common properties</vt:lpstr>
      <vt:lpstr>Fonts</vt:lpstr>
      <vt:lpstr>Web Fonts</vt:lpstr>
      <vt:lpstr>Colours</vt:lpstr>
      <vt:lpstr>Backgrounds</vt:lpstr>
      <vt:lpstr>Text rendering</vt:lpstr>
      <vt:lpstr>Generated content</vt:lpstr>
      <vt:lpstr>Generated content: numbering</vt:lpstr>
      <vt:lpstr>Inheritance</vt:lpstr>
      <vt:lpstr>A note on standardisation</vt:lpstr>
      <vt:lpstr>Future* CSS</vt:lpstr>
      <vt:lpstr>Further reading</vt:lpstr>
      <vt:lpstr>Next Lecture: XSLT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 Gibbins</dc:creator>
  <cp:lastModifiedBy>Nick Gibbins</cp:lastModifiedBy>
  <cp:revision>16</cp:revision>
  <dcterms:created xsi:type="dcterms:W3CDTF">2018-10-04T07:08:00Z</dcterms:created>
  <dcterms:modified xsi:type="dcterms:W3CDTF">2018-10-23T08:30:42Z</dcterms:modified>
</cp:coreProperties>
</file>