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85"/>
    <p:restoredTop sz="94650"/>
  </p:normalViewPr>
  <p:slideViewPr>
    <p:cSldViewPr snapToGrid="0" snapToObjects="1" showGuides="1">
      <p:cViewPr>
        <p:scale>
          <a:sx n="74" d="100"/>
          <a:sy n="74" d="100"/>
        </p:scale>
        <p:origin x="512" y="1072"/>
      </p:cViewPr>
      <p:guideLst>
        <p:guide orient="horz" pos="2160"/>
        <p:guide pos="1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3" qsCatId="simple" csTypeId="urn:microsoft.com/office/officeart/2005/8/colors/accent0_3" csCatId="mainScheme" phldr="1"/>
      <dgm:spPr/>
    </dgm:pt>
    <dgm:pt modelId="{1C840392-9F3E-4849-B0EB-3E7ED1BB96B0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Hypermedia</a:t>
          </a:r>
          <a:endParaRPr lang="en-US" dirty="0"/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HTTP</a:t>
          </a:r>
          <a:endParaRPr lang="en-US" dirty="0"/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URI</a:t>
          </a:r>
          <a:endParaRPr lang="en-US" dirty="0"/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9630A4E7-8885-6B4D-8C11-E4680ADFDDCE}" type="presOf" srcId="{F42225CF-17E7-5C49-B622-318CE95FCABD}" destId="{254BBCFD-0CC7-C749-B37F-EB06695DAC1A}" srcOrd="0" destOrd="0" presId="urn:microsoft.com/office/officeart/2005/8/layout/pyramid2"/>
    <dgm:cxn modelId="{2AD9E810-F594-5C40-B0AA-AD9FB6978CDD}" type="presOf" srcId="{4630240D-8D39-9349-9CA9-2E47B6A14893}" destId="{7756A0BA-3B97-1A4C-90AE-7AF16C7FBAC4}" srcOrd="0" destOrd="0" presId="urn:microsoft.com/office/officeart/2005/8/layout/pyramid2"/>
    <dgm:cxn modelId="{376E1AD7-CC40-6F4D-AA45-88ECDE064D4A}" type="presOf" srcId="{1C840392-9F3E-4849-B0EB-3E7ED1BB96B0}" destId="{D37D5C33-2942-AA4F-AD42-E7E26C500408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A2FAD390-58A7-504B-913A-CB39B980D773}" type="presOf" srcId="{787A0279-D2E7-3C43-87A9-EC052B7B545B}" destId="{59B5719E-5479-5149-92E8-6F345D3CD1B2}" srcOrd="0" destOrd="0" presId="urn:microsoft.com/office/officeart/2005/8/layout/pyramid2"/>
    <dgm:cxn modelId="{95BF8B92-4EB8-4442-BA2D-BBB699005883}" type="presParOf" srcId="{7756A0BA-3B97-1A4C-90AE-7AF16C7FBAC4}" destId="{C9EBB3FC-025B-1746-AB23-97BE7497C252}" srcOrd="0" destOrd="0" presId="urn:microsoft.com/office/officeart/2005/8/layout/pyramid2"/>
    <dgm:cxn modelId="{4DC78269-0C4B-4340-9255-ACB06B144EA2}" type="presParOf" srcId="{7756A0BA-3B97-1A4C-90AE-7AF16C7FBAC4}" destId="{97845297-DC18-414C-AC76-3E6EB3BF4EC4}" srcOrd="1" destOrd="0" presId="urn:microsoft.com/office/officeart/2005/8/layout/pyramid2"/>
    <dgm:cxn modelId="{14BD5006-F6A1-0346-8D23-EDE49F89543C}" type="presParOf" srcId="{97845297-DC18-414C-AC76-3E6EB3BF4EC4}" destId="{D37D5C33-2942-AA4F-AD42-E7E26C500408}" srcOrd="0" destOrd="0" presId="urn:microsoft.com/office/officeart/2005/8/layout/pyramid2"/>
    <dgm:cxn modelId="{237DB5B2-0177-FE43-9C4E-711293F5644B}" type="presParOf" srcId="{97845297-DC18-414C-AC76-3E6EB3BF4EC4}" destId="{22789995-0C07-A44E-A893-8BC5D37A6116}" srcOrd="1" destOrd="0" presId="urn:microsoft.com/office/officeart/2005/8/layout/pyramid2"/>
    <dgm:cxn modelId="{717416B9-EEBB-394E-8508-0A7057347F22}" type="presParOf" srcId="{97845297-DC18-414C-AC76-3E6EB3BF4EC4}" destId="{254BBCFD-0CC7-C749-B37F-EB06695DAC1A}" srcOrd="2" destOrd="0" presId="urn:microsoft.com/office/officeart/2005/8/layout/pyramid2"/>
    <dgm:cxn modelId="{CCD3D519-BD29-0A47-9DDD-22A84E56FDCE}" type="presParOf" srcId="{97845297-DC18-414C-AC76-3E6EB3BF4EC4}" destId="{E21FAFB4-31E5-4649-A072-341E46FB827A}" srcOrd="3" destOrd="0" presId="urn:microsoft.com/office/officeart/2005/8/layout/pyramid2"/>
    <dgm:cxn modelId="{86A10F08-DFD9-5C46-8DCA-FAEE64CE3AF6}" type="presParOf" srcId="{97845297-DC18-414C-AC76-3E6EB3BF4EC4}" destId="{59B5719E-5479-5149-92E8-6F345D3CD1B2}" srcOrd="4" destOrd="0" presId="urn:microsoft.com/office/officeart/2005/8/layout/pyramid2"/>
    <dgm:cxn modelId="{B885C5EA-D5F5-7041-945E-A00B565F78A9}" type="presParOf" srcId="{97845297-DC18-414C-AC76-3E6EB3BF4EC4}" destId="{D173E277-1903-2E4C-8F0D-772600D8CF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7D5C33-2942-AA4F-AD42-E7E26C500408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Hypermedia</a:t>
          </a:r>
          <a:endParaRPr lang="en-US" sz="2800" kern="1200" dirty="0"/>
        </a:p>
      </dsp:txBody>
      <dsp:txXfrm>
        <a:off x="1832573" y="503234"/>
        <a:ext cx="2211148" cy="958980"/>
      </dsp:txXfrm>
    </dsp:sp>
    <dsp:sp modelId="{254BBCFD-0CC7-C749-B37F-EB06695DAC1A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HTTP</a:t>
          </a:r>
          <a:endParaRPr lang="en-US" sz="2800" kern="1200" dirty="0"/>
        </a:p>
      </dsp:txBody>
      <dsp:txXfrm>
        <a:off x="1832573" y="1698813"/>
        <a:ext cx="2211148" cy="958980"/>
      </dsp:txXfrm>
    </dsp:sp>
    <dsp:sp modelId="{59B5719E-5479-5149-92E8-6F345D3CD1B2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URI</a:t>
          </a:r>
          <a:endParaRPr lang="en-US" sz="2800" kern="1200" dirty="0"/>
        </a:p>
      </dsp:txBody>
      <dsp:txXfrm>
        <a:off x="1832573" y="2894391"/>
        <a:ext cx="2211148" cy="95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03/11/2017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with identity, interaction,</a:t>
            </a:r>
            <a:r>
              <a:rPr lang="en-US" baseline="0" dirty="0" smtClean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9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  <p:sldLayoutId id="2147483756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REST in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COMP3220 Web Infrastructure</a:t>
            </a:r>
            <a:br>
              <a:rPr lang="en-US" dirty="0" smtClean="0"/>
            </a:br>
            <a:r>
              <a:rPr lang="en-US" dirty="0" smtClean="0"/>
              <a:t>COMP6218 Web Architecture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2017-2018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POST /order/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HTTP/1.1 201 Created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Location: /order/1234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5894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Add/Remove items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PUT with existing order 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0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&lt;items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&lt;/items&gt;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112910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sz="2000" dirty="0" smtClean="0">
                <a:latin typeface="Lucida Console" charset="0"/>
                <a:ea typeface="Lucida Console" charset="0"/>
                <a:cs typeface="Lucida Console" charset="0"/>
              </a:rPr>
              <a:t>If-Unmodified-Since:</a:t>
            </a:r>
            <a:r>
              <a:rPr lang="en-US" dirty="0" smtClean="0"/>
              <a:t> </a:t>
            </a:r>
            <a:r>
              <a:rPr lang="en-US" dirty="0" smtClean="0"/>
              <a:t>header to check whether the resource has been changed (by a third party)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6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134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If-Unmodified-Since: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Fri, 3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Nov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2017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17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:00:00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GMT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&lt;items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&lt;/items&gt;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HTTP/1.1 412 Precondition Failed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Fri, 3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Nov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2017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17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:05:00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GMT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128638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Cancel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DELETE</a:t>
            </a:r>
          </a:p>
          <a:p>
            <a:pPr lvl="1"/>
            <a:r>
              <a:rPr lang="en-US" dirty="0" smtClean="0"/>
              <a:t>DELETE is idempotent</a:t>
            </a:r>
          </a:p>
          <a:p>
            <a:pPr lvl="1"/>
            <a:r>
              <a:rPr lang="en-US" dirty="0" smtClean="0"/>
              <a:t>repeated DELETEs have the same effect as a single DELETE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3858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HTTP/1.1 404 Not Found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709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DELETE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HTTP/1.1 409 Conflict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5897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Order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GET</a:t>
            </a:r>
          </a:p>
          <a:p>
            <a:pPr lvl="1"/>
            <a:r>
              <a:rPr lang="en-US" dirty="0" smtClean="0"/>
              <a:t>GET is idempotent</a:t>
            </a:r>
          </a:p>
          <a:p>
            <a:pPr lvl="1"/>
            <a:r>
              <a:rPr lang="en-US" dirty="0" smtClean="0"/>
              <a:t>GET has no side-effects!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Scenario: Orinoco Books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25223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Online bookseller with simple workflow:</a:t>
            </a:r>
          </a:p>
          <a:p>
            <a:pPr lvl="1"/>
            <a:r>
              <a:rPr lang="en-US" dirty="0" smtClean="0"/>
              <a:t>Customer adds items to virtual shopping cart</a:t>
            </a:r>
          </a:p>
          <a:p>
            <a:pPr lvl="1"/>
            <a:r>
              <a:rPr lang="en-US" dirty="0" smtClean="0"/>
              <a:t>Checkout and payment</a:t>
            </a:r>
          </a:p>
          <a:p>
            <a:pPr lvl="1"/>
            <a:r>
              <a:rPr lang="en-US" dirty="0" smtClean="0"/>
              <a:t>Order shipped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423955" y="4420459"/>
            <a:ext cx="1080000" cy="72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open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25671" y="4418391"/>
            <a:ext cx="1080000" cy="72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payment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received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25671" y="5709388"/>
            <a:ext cx="1080000" cy="72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  <a:b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</a:b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cancelled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79532" y="4418383"/>
            <a:ext cx="1080000" cy="72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preparing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548400" y="4418933"/>
            <a:ext cx="1080000" cy="72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shipped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Elbow Connector 9"/>
          <p:cNvCxnSpPr>
            <a:stCxn id="5" idx="3"/>
            <a:endCxn id="6" idx="1"/>
          </p:cNvCxnSpPr>
          <p:nvPr/>
        </p:nvCxnSpPr>
        <p:spPr bwMode="auto">
          <a:xfrm flipV="1">
            <a:off x="2503955" y="4778391"/>
            <a:ext cx="821716" cy="2068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Elbow Connector 10"/>
          <p:cNvCxnSpPr>
            <a:stCxn id="5" idx="3"/>
            <a:endCxn id="5" idx="0"/>
          </p:cNvCxnSpPr>
          <p:nvPr/>
        </p:nvCxnSpPr>
        <p:spPr bwMode="auto">
          <a:xfrm flipH="1" flipV="1">
            <a:off x="1963955" y="4420459"/>
            <a:ext cx="540000" cy="360000"/>
          </a:xfrm>
          <a:prstGeom prst="bentConnector4">
            <a:avLst>
              <a:gd name="adj1" fmla="val -42333"/>
              <a:gd name="adj2" fmla="val 1635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Elbow Connector 11"/>
          <p:cNvCxnSpPr>
            <a:stCxn id="5" idx="3"/>
            <a:endCxn id="7" idx="1"/>
          </p:cNvCxnSpPr>
          <p:nvPr/>
        </p:nvCxnSpPr>
        <p:spPr bwMode="auto">
          <a:xfrm>
            <a:off x="2503955" y="4780459"/>
            <a:ext cx="821716" cy="128892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Elbow Connector 12"/>
          <p:cNvCxnSpPr>
            <a:stCxn id="6" idx="3"/>
            <a:endCxn id="8" idx="1"/>
          </p:cNvCxnSpPr>
          <p:nvPr/>
        </p:nvCxnSpPr>
        <p:spPr bwMode="auto">
          <a:xfrm flipV="1">
            <a:off x="4405671" y="4778383"/>
            <a:ext cx="1073861" cy="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Elbow Connector 13"/>
          <p:cNvCxnSpPr>
            <a:stCxn id="8" idx="3"/>
            <a:endCxn id="9" idx="1"/>
          </p:cNvCxnSpPr>
          <p:nvPr/>
        </p:nvCxnSpPr>
        <p:spPr bwMode="auto">
          <a:xfrm>
            <a:off x="6559532" y="4778383"/>
            <a:ext cx="988868" cy="5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Elbow Connector 14"/>
          <p:cNvCxnSpPr>
            <a:stCxn id="8" idx="3"/>
            <a:endCxn id="8" idx="0"/>
          </p:cNvCxnSpPr>
          <p:nvPr/>
        </p:nvCxnSpPr>
        <p:spPr bwMode="auto">
          <a:xfrm flipH="1" flipV="1">
            <a:off x="6019532" y="4418383"/>
            <a:ext cx="540000" cy="360000"/>
          </a:xfrm>
          <a:prstGeom prst="bentConnector4">
            <a:avLst>
              <a:gd name="adj1" fmla="val -42333"/>
              <a:gd name="adj2" fmla="val 163500"/>
            </a:avLst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701965" y="3785038"/>
            <a:ext cx="134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 cart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72969" y="568770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cancel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79202" y="4411127"/>
            <a:ext cx="546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89612" y="4455226"/>
            <a:ext cx="825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to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45766" y="3841060"/>
            <a:ext cx="142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status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27798" y="4860861"/>
            <a:ext cx="883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</a:t>
            </a:r>
            <a:endParaRPr lang="en-US" dirty="0"/>
          </a:p>
        </p:txBody>
      </p:sp>
      <p:cxnSp>
        <p:nvCxnSpPr>
          <p:cNvPr id="22" name="Elbow Connector 21"/>
          <p:cNvCxnSpPr>
            <a:endCxn id="5" idx="1"/>
          </p:cNvCxnSpPr>
          <p:nvPr/>
        </p:nvCxnSpPr>
        <p:spPr bwMode="auto">
          <a:xfrm>
            <a:off x="628521" y="4773202"/>
            <a:ext cx="795434" cy="7257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73815" y="4447933"/>
            <a:ext cx="803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create</a:t>
            </a:r>
            <a:br>
              <a:rPr lang="en-US" dirty="0" smtClean="0"/>
            </a:br>
            <a:r>
              <a:rPr lang="en-US" dirty="0" smtClean="0"/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3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GET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/order&gt;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6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GET /order/9999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HTTP/1.1 404 Not Found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12109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 and Elements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xtra conventions for talking about collections of elements</a:t>
            </a:r>
          </a:p>
          <a:p>
            <a:pPr lvl="1"/>
            <a:r>
              <a:rPr lang="en-US" dirty="0" smtClean="0"/>
              <a:t>An order is a collection</a:t>
            </a:r>
          </a:p>
          <a:p>
            <a:pPr lvl="1"/>
            <a:r>
              <a:rPr lang="en-US" dirty="0" smtClean="0"/>
              <a:t>An item in the order is an element of a collection</a:t>
            </a:r>
          </a:p>
          <a:p>
            <a:pPr marL="0" indent="0">
              <a:buNone/>
            </a:pPr>
            <a:r>
              <a:rPr lang="en-US" dirty="0" smtClean="0"/>
              <a:t>Some consensus of semantics of HTTP methods for these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smtClean="0"/>
              <a:t>our case: 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orinoco.com</a:t>
            </a:r>
            <a:r>
              <a:rPr lang="en-US" dirty="0" smtClean="0"/>
              <a:t>/order/ is a collection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orinoco.com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 is an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Methods for Collections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323850" y="1692275"/>
          <a:ext cx="8496300" cy="26619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the members of the collection (list of URIs)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the entire collection with another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new member in the collection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automatically assign</a:t>
                      </a:r>
                      <a:r>
                        <a:rPr lang="en-US" baseline="0" dirty="0" smtClean="0"/>
                        <a:t> it a URI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the entire</a:t>
                      </a:r>
                      <a:r>
                        <a:rPr lang="en-US" baseline="0" dirty="0" smtClean="0"/>
                        <a:t> collection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2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Methods for Collection Elements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323850" y="1692275"/>
          <a:ext cx="8496300" cy="29311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 a representation of the specified element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the specified element of the collection, or if it doesn’t exist</a:t>
                      </a:r>
                      <a:r>
                        <a:rPr lang="en-US" baseline="0" dirty="0" smtClean="0"/>
                        <a:t> create 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Treat the specified member as a collection and create a new element in 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the specified member of the collection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8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CRUD isn’t everything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Limited application model</a:t>
            </a:r>
          </a:p>
          <a:p>
            <a:pPr lvl="1"/>
            <a:r>
              <a:rPr lang="en-US" dirty="0" smtClean="0"/>
              <a:t>In our scenario, payment doesn’t fit in cleanly</a:t>
            </a:r>
          </a:p>
          <a:p>
            <a:pPr lvl="1"/>
            <a:r>
              <a:rPr lang="en-US" dirty="0" smtClean="0"/>
              <a:t>Encourages tight coupling through URI templates</a:t>
            </a:r>
          </a:p>
          <a:p>
            <a:pPr lvl="1"/>
            <a:r>
              <a:rPr lang="en-US" dirty="0" smtClean="0"/>
              <a:t>Simple pattern</a:t>
            </a:r>
          </a:p>
          <a:p>
            <a:pPr lvl="1"/>
            <a:r>
              <a:rPr lang="en-US" dirty="0" smtClean="0"/>
              <a:t>Ignores hypermedia!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5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links?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&lt;status&gt;open&lt;/status&gt;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/order&gt;</a:t>
            </a:r>
            <a:r>
              <a:rPr lang="en-US" sz="1800" dirty="0">
                <a:latin typeface="Courier New"/>
                <a:cs typeface="Courier New"/>
              </a:rPr>
              <a:t/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/>
            </a:r>
            <a:br>
              <a:rPr lang="en-US" sz="1800" dirty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What can you do next?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774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Types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Lucida Console" charset="0"/>
                <a:ea typeface="Lucida Console" charset="0"/>
                <a:cs typeface="Lucida Console" charset="0"/>
              </a:rPr>
              <a:t>application/xml</a:t>
            </a:r>
            <a:r>
              <a:rPr lang="en-US" dirty="0" smtClean="0"/>
              <a:t> doesn’t have specific link semantics</a:t>
            </a:r>
          </a:p>
          <a:p>
            <a:r>
              <a:rPr lang="en-US" dirty="0" smtClean="0"/>
              <a:t>Can adopt standard hypermedia format (XHTML, Atom,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Widely understood by software agents</a:t>
            </a:r>
          </a:p>
          <a:p>
            <a:pPr lvl="1"/>
            <a:r>
              <a:rPr lang="en-US" dirty="0" smtClean="0"/>
              <a:t>Needs to be adapted to domain</a:t>
            </a:r>
          </a:p>
          <a:p>
            <a:r>
              <a:rPr lang="en-US" dirty="0" smtClean="0"/>
              <a:t>Can create domain-specific format that supports application</a:t>
            </a:r>
          </a:p>
          <a:p>
            <a:pPr lvl="1"/>
            <a:r>
              <a:rPr lang="en-US" dirty="0" smtClean="0"/>
              <a:t>Direct supports domain</a:t>
            </a:r>
          </a:p>
          <a:p>
            <a:pPr lvl="1"/>
            <a:r>
              <a:rPr lang="en-US" dirty="0" smtClean="0"/>
              <a:t>Maintains visibility of messages at the protocol level</a:t>
            </a:r>
          </a:p>
          <a:p>
            <a:pPr lvl="1"/>
            <a:r>
              <a:rPr lang="en-US" dirty="0" smtClean="0"/>
              <a:t>Not widely understood</a:t>
            </a:r>
          </a:p>
          <a:p>
            <a:r>
              <a:rPr lang="en-US" dirty="0" smtClean="0"/>
              <a:t>Use link types to define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1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Lucida Console" charset="0"/>
                <a:ea typeface="Lucida Console" charset="0"/>
                <a:cs typeface="Lucida Console" charset="0"/>
              </a:rPr>
              <a:t>application/</a:t>
            </a:r>
            <a:r>
              <a:rPr lang="en-US" sz="2800" dirty="0" err="1" smtClean="0">
                <a:latin typeface="Lucida Console" charset="0"/>
                <a:ea typeface="Lucida Console" charset="0"/>
                <a:cs typeface="Lucida Console" charset="0"/>
              </a:rPr>
              <a:t>xhtml+xml</a:t>
            </a:r>
            <a:endParaRPr lang="en-US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&lt;html 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="http://www.w3.org/1999/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xhtml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body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div class="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order”&gt;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class="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items”&gt;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li class="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item”&gt;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    &lt;p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class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=”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"&gt;1234567890&lt;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/p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  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p class="quantity"&gt;1&lt;/p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/li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  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a </a:t>
            </a:r>
            <a:r>
              <a:rPr lang="en-US" sz="18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8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="http:/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  <a:r>
              <a:rPr lang="en-US" sz="1800" b="1" dirty="0" err="1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/1234” </a:t>
            </a:r>
            <a:b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         </a:t>
            </a:r>
            <a:r>
              <a:rPr lang="en-US" sz="1800" b="1" dirty="0" err="1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sz="18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="payment"&gt;payment&lt;/a&gt; 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/div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/body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/html&gt; </a:t>
            </a:r>
          </a:p>
          <a:p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5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Model of </a:t>
            </a:r>
            <a:r>
              <a:rPr lang="en-US" dirty="0" err="1" smtClean="0"/>
              <a:t>RESTful</a:t>
            </a:r>
            <a:r>
              <a:rPr lang="en-US" dirty="0" smtClean="0"/>
              <a:t> maturity</a:t>
            </a:r>
          </a:p>
          <a:p>
            <a:r>
              <a:rPr lang="en-US" dirty="0" smtClean="0"/>
              <a:t>REST constraints made concrete, in context of Web technology stack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350686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Maturity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8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Lucida Console" charset="0"/>
                <a:ea typeface="Lucida Console" charset="0"/>
                <a:cs typeface="Lucida Console" charset="0"/>
              </a:rPr>
              <a:t>application/</a:t>
            </a:r>
            <a:r>
              <a:rPr lang="en-US" sz="2800" dirty="0" err="1" smtClean="0">
                <a:latin typeface="Lucida Console" charset="0"/>
                <a:ea typeface="Lucida Console" charset="0"/>
                <a:cs typeface="Lucida Console" charset="0"/>
              </a:rPr>
              <a:t>xhtml+xml</a:t>
            </a:r>
            <a:endParaRPr lang="en-US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OPTIONS to ascertain the right HTTP method to use with links</a:t>
            </a:r>
          </a:p>
          <a:p>
            <a:pPr lvl="1"/>
            <a:r>
              <a:rPr lang="en-US" dirty="0" smtClean="0"/>
              <a:t>Allow: header in response lists allowed methods</a:t>
            </a:r>
          </a:p>
          <a:p>
            <a:pPr lvl="1"/>
            <a:r>
              <a:rPr lang="en-US" dirty="0" smtClean="0"/>
              <a:t>For payment, PUT?</a:t>
            </a:r>
          </a:p>
          <a:p>
            <a:pPr marL="0" indent="0">
              <a:buNone/>
            </a:pPr>
            <a:r>
              <a:rPr lang="en-US" dirty="0" smtClean="0"/>
              <a:t>Need to define link types for use with </a:t>
            </a:r>
            <a:r>
              <a:rPr lang="en-US" dirty="0" err="1" smtClean="0"/>
              <a:t>rel</a:t>
            </a:r>
            <a:endParaRPr lang="en-US" dirty="0" smtClean="0"/>
          </a:p>
          <a:p>
            <a:pPr lvl="1"/>
            <a:r>
              <a:rPr lang="en-US" dirty="0" err="1" smtClean="0"/>
              <a:t>Microformats</a:t>
            </a:r>
            <a:r>
              <a:rPr lang="en-US" dirty="0" smtClean="0"/>
              <a:t>, RDF,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Lucida Console" charset="0"/>
                <a:ea typeface="Lucida Console" charset="0"/>
                <a:cs typeface="Lucida Console" charset="0"/>
              </a:rPr>
              <a:t>application/</a:t>
            </a:r>
            <a:r>
              <a:rPr lang="en-US" sz="2800" dirty="0" err="1" smtClean="0">
                <a:latin typeface="Lucida Console" charset="0"/>
                <a:ea typeface="Lucida Console" charset="0"/>
                <a:cs typeface="Lucida Console" charset="0"/>
              </a:rPr>
              <a:t>vnd.orinoco+xml</a:t>
            </a:r>
            <a:endParaRPr lang="en-US" sz="2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Proprietary (vendor-specific) media type</a:t>
            </a:r>
          </a:p>
          <a:p>
            <a:pPr lvl="1"/>
            <a:r>
              <a:rPr lang="en-US" dirty="0" smtClean="0"/>
              <a:t>Uses POX for business data</a:t>
            </a:r>
          </a:p>
          <a:p>
            <a:pPr lvl="1"/>
            <a:r>
              <a:rPr lang="en-US" dirty="0" smtClean="0"/>
              <a:t>Uses (</a:t>
            </a:r>
            <a:r>
              <a:rPr lang="en-US" dirty="0" err="1" smtClean="0"/>
              <a:t>eg</a:t>
            </a:r>
            <a:r>
              <a:rPr lang="en-US" dirty="0" smtClean="0"/>
              <a:t>) Atom link elements for hypermedia control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Lucida Console" charset="0"/>
                <a:ea typeface="Lucida Console" charset="0"/>
                <a:cs typeface="Lucida Console" charset="0"/>
              </a:rPr>
              <a:t>application/</a:t>
            </a:r>
            <a:r>
              <a:rPr lang="en-US" sz="2800" dirty="0" err="1" smtClean="0">
                <a:latin typeface="Lucida Console" charset="0"/>
                <a:ea typeface="Lucida Console" charset="0"/>
                <a:cs typeface="Lucida Console" charset="0"/>
              </a:rPr>
              <a:t>vnd.orinoco+xml</a:t>
            </a:r>
            <a:endParaRPr lang="en-US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  &lt;item quantity=“1” </a:t>
            </a:r>
            <a:r>
              <a:rPr lang="en-US" sz="1800" dirty="0" err="1">
                <a:latin typeface="Lucida Console" charset="0"/>
                <a:ea typeface="Lucida Console" charset="0"/>
                <a:cs typeface="Lucida Console" charset="0"/>
              </a:rPr>
              <a:t>isbn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=“1234567890”/&gt;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&lt;/items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&lt;link </a:t>
            </a:r>
            <a:r>
              <a:rPr lang="en-US" sz="1800" b="1" dirty="0" err="1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=“http</a:t>
            </a:r>
            <a:r>
              <a:rPr lang="en-US" sz="18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://</a:t>
            </a:r>
            <a:r>
              <a:rPr lang="en-US" sz="18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/payment/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1234” </a:t>
            </a:r>
            <a:b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        </a:t>
            </a:r>
            <a:r>
              <a:rPr lang="en-US" sz="1800" b="1" dirty="0" err="1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rel</a:t>
            </a:r>
            <a: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=“payment”/&gt;</a:t>
            </a:r>
            <a:br>
              <a:rPr lang="en-US" sz="1800" b="1" dirty="0" smtClean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&lt;status&gt;open&lt;/status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/order&gt;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REST in Practice tutorial slides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www.slideshare.net</a:t>
            </a:r>
            <a:r>
              <a:rPr lang="en-US" dirty="0"/>
              <a:t>/</a:t>
            </a:r>
            <a:r>
              <a:rPr lang="en-US" dirty="0" err="1"/>
              <a:t>guilhermecaelum</a:t>
            </a:r>
            <a:r>
              <a:rPr lang="en-US" dirty="0"/>
              <a:t>/rest-in-practice</a:t>
            </a:r>
          </a:p>
        </p:txBody>
      </p:sp>
    </p:spTree>
    <p:extLst>
      <p:ext uri="{BB962C8B-B14F-4D97-AF65-F5344CB8AC3E}">
        <p14:creationId xmlns:p14="http://schemas.microsoft.com/office/powerpoint/2010/main" val="186256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REST Documentation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14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5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Multiple URIs used for resources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Key </a:t>
            </a:r>
            <a:r>
              <a:rPr lang="en-US" dirty="0" smtClean="0"/>
              <a:t>resource type from the workflow is an </a:t>
            </a:r>
            <a:r>
              <a:rPr lang="en-US" i="1" dirty="0" smtClean="0"/>
              <a:t>order</a:t>
            </a:r>
            <a:endParaRPr lang="en-US" i="1" dirty="0"/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orinoco.com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9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2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have different URIs for each order (resource)</a:t>
            </a:r>
          </a:p>
          <a:p>
            <a:pPr marL="0" indent="0">
              <a:buNone/>
            </a:pPr>
            <a:r>
              <a:rPr lang="en-US" dirty="0" smtClean="0"/>
              <a:t>How do we interact with the orders?</a:t>
            </a:r>
          </a:p>
          <a:p>
            <a:pPr lvl="1"/>
            <a:r>
              <a:rPr lang="en-US" dirty="0" smtClean="0"/>
              <a:t>create a new order</a:t>
            </a:r>
          </a:p>
          <a:p>
            <a:pPr lvl="1"/>
            <a:r>
              <a:rPr lang="en-US" dirty="0" smtClean="0"/>
              <a:t>add items to an order</a:t>
            </a:r>
          </a:p>
          <a:p>
            <a:pPr lvl="1"/>
            <a:r>
              <a:rPr lang="en-US" dirty="0" smtClean="0"/>
              <a:t>remove items from an order</a:t>
            </a:r>
          </a:p>
          <a:p>
            <a:pPr lvl="1"/>
            <a:r>
              <a:rPr lang="en-US" dirty="0" smtClean="0"/>
              <a:t>cancel an order</a:t>
            </a:r>
          </a:p>
          <a:p>
            <a:pPr lvl="1"/>
            <a:r>
              <a:rPr lang="en-US" dirty="0" smtClean="0"/>
              <a:t>checkout and payment (submit order)</a:t>
            </a:r>
          </a:p>
          <a:p>
            <a:pPr lvl="1"/>
            <a:r>
              <a:rPr lang="en-US" dirty="0" smtClean="0"/>
              <a:t>check order status</a:t>
            </a:r>
          </a:p>
          <a:p>
            <a:pPr marL="0" indent="0">
              <a:buNone/>
            </a:pPr>
            <a:r>
              <a:rPr lang="en-US" dirty="0" smtClean="0"/>
              <a:t>Use appropriate HTTP methods!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7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use either PUT or POST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PUT to a new URI </a:t>
            </a:r>
          </a:p>
          <a:p>
            <a:pPr lvl="1"/>
            <a:r>
              <a:rPr lang="en-US" dirty="0" smtClean="0"/>
              <a:t>new URI: http://</a:t>
            </a:r>
            <a:r>
              <a:rPr lang="en-US" dirty="0" err="1" smtClean="0"/>
              <a:t>orinoco.com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client chooses order id</a:t>
            </a:r>
          </a:p>
          <a:p>
            <a:pPr marL="0" indent="0">
              <a:buNone/>
            </a:pPr>
            <a:r>
              <a:rPr lang="en-US" dirty="0" smtClean="0"/>
              <a:t>POST to an existing URI </a:t>
            </a:r>
          </a:p>
          <a:p>
            <a:pPr lvl="1"/>
            <a:r>
              <a:rPr lang="en-US" dirty="0" smtClean="0"/>
              <a:t>existing URI: http://</a:t>
            </a:r>
            <a:r>
              <a:rPr lang="en-US" dirty="0" err="1" smtClean="0"/>
              <a:t>orinoco.com</a:t>
            </a:r>
            <a:r>
              <a:rPr lang="en-US" dirty="0" smtClean="0"/>
              <a:t>/order/</a:t>
            </a:r>
          </a:p>
          <a:p>
            <a:pPr lvl="1"/>
            <a:r>
              <a:rPr lang="en-US" dirty="0" smtClean="0"/>
              <a:t>server chooses order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PUT /order/1234 HTTP/1.1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Host: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Content-Type: application/xml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107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&lt;order 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xmlns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=“http://</a:t>
            </a:r>
            <a:r>
              <a:rPr lang="en-US" sz="1800" dirty="0" err="1" smtClean="0">
                <a:latin typeface="Lucida Console" charset="0"/>
                <a:ea typeface="Lucida Console" charset="0"/>
                <a:cs typeface="Lucida Console" charset="0"/>
              </a:rPr>
              <a:t>schema.orinoco.com</a:t>
            </a: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/order”&gt;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&lt;items&gt;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  <a:t>  &lt;/items&gt;</a:t>
            </a:r>
            <a:br>
              <a:rPr lang="en-US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&lt;/order&gt;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/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endParaRPr lang="en-US" sz="1800" dirty="0" smtClean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endParaRPr lang="en-US" sz="1800" dirty="0">
              <a:latin typeface="Lucida Console" charset="0"/>
              <a:ea typeface="Lucida Console" charset="0"/>
              <a:cs typeface="Lucida Console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Date: Tue, 13 Nov 2012 09:30:00 GMT</a:t>
            </a:r>
            <a:b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800" dirty="0" smtClean="0">
                <a:latin typeface="Lucida Console" charset="0"/>
                <a:ea typeface="Lucida Console" charset="0"/>
                <a:cs typeface="Lucida Console" charset="0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8833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36</TotalTime>
  <Words>690</Words>
  <Application>Microsoft Macintosh PowerPoint</Application>
  <PresentationFormat>On-screen Show (4:3)</PresentationFormat>
  <Paragraphs>205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Calibri</vt:lpstr>
      <vt:lpstr>Courier New</vt:lpstr>
      <vt:lpstr>Georgia</vt:lpstr>
      <vt:lpstr>Lucida Console</vt:lpstr>
      <vt:lpstr>Lucida Grande</vt:lpstr>
      <vt:lpstr>ＭＳ Ｐゴシック</vt:lpstr>
      <vt:lpstr>Arial</vt:lpstr>
      <vt:lpstr>ECS</vt:lpstr>
      <vt:lpstr>REST in Practice</vt:lpstr>
      <vt:lpstr>Scenario: Orinoco Books</vt:lpstr>
      <vt:lpstr>Richardson Maturity Model</vt:lpstr>
      <vt:lpstr>Richardson Level 1</vt:lpstr>
      <vt:lpstr>Richardson Level 1</vt:lpstr>
      <vt:lpstr>Richardson Level 2</vt:lpstr>
      <vt:lpstr>Richardson Level 2</vt:lpstr>
      <vt:lpstr>Create an order</vt:lpstr>
      <vt:lpstr>PUT</vt:lpstr>
      <vt:lpstr>POST</vt:lpstr>
      <vt:lpstr>Add/Remove items </vt:lpstr>
      <vt:lpstr>PUT</vt:lpstr>
      <vt:lpstr>PUT</vt:lpstr>
      <vt:lpstr>PUT</vt:lpstr>
      <vt:lpstr>Cancel an order</vt:lpstr>
      <vt:lpstr>DELETE</vt:lpstr>
      <vt:lpstr>DELETE</vt:lpstr>
      <vt:lpstr>DELETE</vt:lpstr>
      <vt:lpstr>Check Order Status</vt:lpstr>
      <vt:lpstr>GET</vt:lpstr>
      <vt:lpstr>GET</vt:lpstr>
      <vt:lpstr>Collections and Elements</vt:lpstr>
      <vt:lpstr>RESTful Methods for Collections</vt:lpstr>
      <vt:lpstr>RESTful Methods for Collection Elements</vt:lpstr>
      <vt:lpstr>CRUD isn’t everything</vt:lpstr>
      <vt:lpstr>Richardson Level 3</vt:lpstr>
      <vt:lpstr>Where are the links?</vt:lpstr>
      <vt:lpstr>Media Types</vt:lpstr>
      <vt:lpstr>application/xhtml+xml</vt:lpstr>
      <vt:lpstr>application/xhtml+xml</vt:lpstr>
      <vt:lpstr>application/vnd.orinoco+xml</vt:lpstr>
      <vt:lpstr>application/vnd.orinoco+xml</vt:lpstr>
      <vt:lpstr>Further Reading</vt:lpstr>
      <vt:lpstr>Further Reading</vt:lpstr>
      <vt:lpstr>Next Lecture: REST Documentation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in Practice</dc:title>
  <dc:creator>Gibbins N.M.</dc:creator>
  <cp:lastModifiedBy>Gibbins N.M.</cp:lastModifiedBy>
  <cp:revision>10</cp:revision>
  <dcterms:created xsi:type="dcterms:W3CDTF">2017-10-29T15:18:01Z</dcterms:created>
  <dcterms:modified xsi:type="dcterms:W3CDTF">2017-11-03T15:23:01Z</dcterms:modified>
</cp:coreProperties>
</file>