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1" r:id="rId3"/>
    <p:sldId id="257" r:id="rId4"/>
    <p:sldId id="259" r:id="rId5"/>
    <p:sldId id="258" r:id="rId6"/>
    <p:sldId id="273" r:id="rId7"/>
    <p:sldId id="261" r:id="rId8"/>
    <p:sldId id="262" r:id="rId9"/>
    <p:sldId id="269" r:id="rId10"/>
    <p:sldId id="263" r:id="rId11"/>
    <p:sldId id="264" r:id="rId12"/>
    <p:sldId id="265" r:id="rId13"/>
    <p:sldId id="266" r:id="rId14"/>
    <p:sldId id="267" r:id="rId15"/>
    <p:sldId id="268" r:id="rId16"/>
    <p:sldId id="272"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29"/>
  </p:normalViewPr>
  <p:slideViewPr>
    <p:cSldViewPr>
      <p:cViewPr varScale="1">
        <p:scale>
          <a:sx n="103" d="100"/>
          <a:sy n="103" d="100"/>
        </p:scale>
        <p:origin x="23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8C0B2A-F6D8-492F-A4DB-AE5FC2637498}" type="datetimeFigureOut">
              <a:rPr lang="en-GB" smtClean="0"/>
              <a:t>30/06/2017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D8F615-CCFD-42EB-8B87-BAE9EB2B5DA0}" type="slidenum">
              <a:rPr lang="en-GB" smtClean="0"/>
              <a:t>‹#›</a:t>
            </a:fld>
            <a:endParaRPr lang="en-GB"/>
          </a:p>
        </p:txBody>
      </p:sp>
    </p:spTree>
    <p:extLst>
      <p:ext uri="{BB962C8B-B14F-4D97-AF65-F5344CB8AC3E}">
        <p14:creationId xmlns:p14="http://schemas.microsoft.com/office/powerpoint/2010/main" val="2509800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Teacher can print this slide off</a:t>
            </a:r>
            <a:r>
              <a:rPr lang="en-GB" baseline="0" dirty="0" smtClean="0"/>
              <a:t> as a means of </a:t>
            </a:r>
            <a:r>
              <a:rPr lang="en-GB" baseline="0" dirty="0" err="1" smtClean="0"/>
              <a:t>differentiaton</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6FD8F615-CCFD-42EB-8B87-BAE9EB2B5DA0}" type="slidenum">
              <a:rPr lang="en-GB" smtClean="0"/>
              <a:t>8</a:t>
            </a:fld>
            <a:endParaRPr lang="en-GB"/>
          </a:p>
        </p:txBody>
      </p:sp>
    </p:spTree>
    <p:extLst>
      <p:ext uri="{BB962C8B-B14F-4D97-AF65-F5344CB8AC3E}">
        <p14:creationId xmlns:p14="http://schemas.microsoft.com/office/powerpoint/2010/main" val="4175546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http://www.polarbearsinternational.org/about-polar-bears/tracking/bear-tracker</a:t>
            </a:r>
          </a:p>
          <a:p>
            <a:endParaRPr lang="en-GB" dirty="0"/>
          </a:p>
        </p:txBody>
      </p:sp>
      <p:sp>
        <p:nvSpPr>
          <p:cNvPr id="4" name="Slide Number Placeholder 3"/>
          <p:cNvSpPr>
            <a:spLocks noGrp="1"/>
          </p:cNvSpPr>
          <p:nvPr>
            <p:ph type="sldNum" sz="quarter" idx="10"/>
          </p:nvPr>
        </p:nvSpPr>
        <p:spPr/>
        <p:txBody>
          <a:bodyPr/>
          <a:lstStyle/>
          <a:p>
            <a:fld id="{6FD8F615-CCFD-42EB-8B87-BAE9EB2B5DA0}" type="slidenum">
              <a:rPr lang="en-GB" smtClean="0"/>
              <a:t>11</a:t>
            </a:fld>
            <a:endParaRPr lang="en-GB"/>
          </a:p>
        </p:txBody>
      </p:sp>
    </p:spTree>
    <p:extLst>
      <p:ext uri="{BB962C8B-B14F-4D97-AF65-F5344CB8AC3E}">
        <p14:creationId xmlns:p14="http://schemas.microsoft.com/office/powerpoint/2010/main" val="505019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83A1289-2C53-459C-8993-A621874A2A1E}" type="datetimeFigureOut">
              <a:rPr lang="en-GB" smtClean="0"/>
              <a:t>30/06/2017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2E2088-DDBC-4BBB-A5DC-674B533AFF30}" type="slidenum">
              <a:rPr lang="en-GB" smtClean="0"/>
              <a:t>‹#›</a:t>
            </a:fld>
            <a:endParaRPr lang="en-GB"/>
          </a:p>
        </p:txBody>
      </p:sp>
    </p:spTree>
    <p:extLst>
      <p:ext uri="{BB962C8B-B14F-4D97-AF65-F5344CB8AC3E}">
        <p14:creationId xmlns:p14="http://schemas.microsoft.com/office/powerpoint/2010/main" val="3240921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3A1289-2C53-459C-8993-A621874A2A1E}" type="datetimeFigureOut">
              <a:rPr lang="en-GB" smtClean="0"/>
              <a:t>30/06/2017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2E2088-DDBC-4BBB-A5DC-674B533AFF30}" type="slidenum">
              <a:rPr lang="en-GB" smtClean="0"/>
              <a:t>‹#›</a:t>
            </a:fld>
            <a:endParaRPr lang="en-GB"/>
          </a:p>
        </p:txBody>
      </p:sp>
    </p:spTree>
    <p:extLst>
      <p:ext uri="{BB962C8B-B14F-4D97-AF65-F5344CB8AC3E}">
        <p14:creationId xmlns:p14="http://schemas.microsoft.com/office/powerpoint/2010/main" val="1242450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3A1289-2C53-459C-8993-A621874A2A1E}" type="datetimeFigureOut">
              <a:rPr lang="en-GB" smtClean="0"/>
              <a:t>30/06/2017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2E2088-DDBC-4BBB-A5DC-674B533AFF30}" type="slidenum">
              <a:rPr lang="en-GB" smtClean="0"/>
              <a:t>‹#›</a:t>
            </a:fld>
            <a:endParaRPr lang="en-GB"/>
          </a:p>
        </p:txBody>
      </p:sp>
    </p:spTree>
    <p:extLst>
      <p:ext uri="{BB962C8B-B14F-4D97-AF65-F5344CB8AC3E}">
        <p14:creationId xmlns:p14="http://schemas.microsoft.com/office/powerpoint/2010/main" val="1268857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3A1289-2C53-459C-8993-A621874A2A1E}" type="datetimeFigureOut">
              <a:rPr lang="en-GB" smtClean="0"/>
              <a:t>30/06/2017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2E2088-DDBC-4BBB-A5DC-674B533AFF30}" type="slidenum">
              <a:rPr lang="en-GB" smtClean="0"/>
              <a:t>‹#›</a:t>
            </a:fld>
            <a:endParaRPr lang="en-GB"/>
          </a:p>
        </p:txBody>
      </p:sp>
    </p:spTree>
    <p:extLst>
      <p:ext uri="{BB962C8B-B14F-4D97-AF65-F5344CB8AC3E}">
        <p14:creationId xmlns:p14="http://schemas.microsoft.com/office/powerpoint/2010/main" val="3279751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3A1289-2C53-459C-8993-A621874A2A1E}" type="datetimeFigureOut">
              <a:rPr lang="en-GB" smtClean="0"/>
              <a:t>30/06/2017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2E2088-DDBC-4BBB-A5DC-674B533AFF30}" type="slidenum">
              <a:rPr lang="en-GB" smtClean="0"/>
              <a:t>‹#›</a:t>
            </a:fld>
            <a:endParaRPr lang="en-GB"/>
          </a:p>
        </p:txBody>
      </p:sp>
    </p:spTree>
    <p:extLst>
      <p:ext uri="{BB962C8B-B14F-4D97-AF65-F5344CB8AC3E}">
        <p14:creationId xmlns:p14="http://schemas.microsoft.com/office/powerpoint/2010/main" val="2902685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83A1289-2C53-459C-8993-A621874A2A1E}" type="datetimeFigureOut">
              <a:rPr lang="en-GB" smtClean="0"/>
              <a:t>30/06/2017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2E2088-DDBC-4BBB-A5DC-674B533AFF30}" type="slidenum">
              <a:rPr lang="en-GB" smtClean="0"/>
              <a:t>‹#›</a:t>
            </a:fld>
            <a:endParaRPr lang="en-GB"/>
          </a:p>
        </p:txBody>
      </p:sp>
    </p:spTree>
    <p:extLst>
      <p:ext uri="{BB962C8B-B14F-4D97-AF65-F5344CB8AC3E}">
        <p14:creationId xmlns:p14="http://schemas.microsoft.com/office/powerpoint/2010/main" val="3213690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83A1289-2C53-459C-8993-A621874A2A1E}" type="datetimeFigureOut">
              <a:rPr lang="en-GB" smtClean="0"/>
              <a:t>30/06/2017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72E2088-DDBC-4BBB-A5DC-674B533AFF30}" type="slidenum">
              <a:rPr lang="en-GB" smtClean="0"/>
              <a:t>‹#›</a:t>
            </a:fld>
            <a:endParaRPr lang="en-GB"/>
          </a:p>
        </p:txBody>
      </p:sp>
    </p:spTree>
    <p:extLst>
      <p:ext uri="{BB962C8B-B14F-4D97-AF65-F5344CB8AC3E}">
        <p14:creationId xmlns:p14="http://schemas.microsoft.com/office/powerpoint/2010/main" val="1638396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83A1289-2C53-459C-8993-A621874A2A1E}" type="datetimeFigureOut">
              <a:rPr lang="en-GB" smtClean="0"/>
              <a:t>30/06/2017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72E2088-DDBC-4BBB-A5DC-674B533AFF30}" type="slidenum">
              <a:rPr lang="en-GB" smtClean="0"/>
              <a:t>‹#›</a:t>
            </a:fld>
            <a:endParaRPr lang="en-GB"/>
          </a:p>
        </p:txBody>
      </p:sp>
    </p:spTree>
    <p:extLst>
      <p:ext uri="{BB962C8B-B14F-4D97-AF65-F5344CB8AC3E}">
        <p14:creationId xmlns:p14="http://schemas.microsoft.com/office/powerpoint/2010/main" val="4134861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3A1289-2C53-459C-8993-A621874A2A1E}" type="datetimeFigureOut">
              <a:rPr lang="en-GB" smtClean="0"/>
              <a:t>30/06/2017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72E2088-DDBC-4BBB-A5DC-674B533AFF30}" type="slidenum">
              <a:rPr lang="en-GB" smtClean="0"/>
              <a:t>‹#›</a:t>
            </a:fld>
            <a:endParaRPr lang="en-GB"/>
          </a:p>
        </p:txBody>
      </p:sp>
    </p:spTree>
    <p:extLst>
      <p:ext uri="{BB962C8B-B14F-4D97-AF65-F5344CB8AC3E}">
        <p14:creationId xmlns:p14="http://schemas.microsoft.com/office/powerpoint/2010/main" val="425245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3A1289-2C53-459C-8993-A621874A2A1E}" type="datetimeFigureOut">
              <a:rPr lang="en-GB" smtClean="0"/>
              <a:t>30/06/2017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2E2088-DDBC-4BBB-A5DC-674B533AFF30}" type="slidenum">
              <a:rPr lang="en-GB" smtClean="0"/>
              <a:t>‹#›</a:t>
            </a:fld>
            <a:endParaRPr lang="en-GB"/>
          </a:p>
        </p:txBody>
      </p:sp>
    </p:spTree>
    <p:extLst>
      <p:ext uri="{BB962C8B-B14F-4D97-AF65-F5344CB8AC3E}">
        <p14:creationId xmlns:p14="http://schemas.microsoft.com/office/powerpoint/2010/main" val="2197620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3A1289-2C53-459C-8993-A621874A2A1E}" type="datetimeFigureOut">
              <a:rPr lang="en-GB" smtClean="0"/>
              <a:t>30/06/2017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2E2088-DDBC-4BBB-A5DC-674B533AFF30}" type="slidenum">
              <a:rPr lang="en-GB" smtClean="0"/>
              <a:t>‹#›</a:t>
            </a:fld>
            <a:endParaRPr lang="en-GB"/>
          </a:p>
        </p:txBody>
      </p:sp>
    </p:spTree>
    <p:extLst>
      <p:ext uri="{BB962C8B-B14F-4D97-AF65-F5344CB8AC3E}">
        <p14:creationId xmlns:p14="http://schemas.microsoft.com/office/powerpoint/2010/main" val="1998347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3A1289-2C53-459C-8993-A621874A2A1E}" type="datetimeFigureOut">
              <a:rPr lang="en-GB" smtClean="0"/>
              <a:t>30/06/2017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2E2088-DDBC-4BBB-A5DC-674B533AFF30}" type="slidenum">
              <a:rPr lang="en-GB" smtClean="0"/>
              <a:t>‹#›</a:t>
            </a:fld>
            <a:endParaRPr lang="en-GB"/>
          </a:p>
        </p:txBody>
      </p:sp>
    </p:spTree>
    <p:extLst>
      <p:ext uri="{BB962C8B-B14F-4D97-AF65-F5344CB8AC3E}">
        <p14:creationId xmlns:p14="http://schemas.microsoft.com/office/powerpoint/2010/main" val="4163975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620688"/>
            <a:ext cx="7772400" cy="1470025"/>
          </a:xfrm>
        </p:spPr>
        <p:txBody>
          <a:bodyPr/>
          <a:lstStyle/>
          <a:p>
            <a:r>
              <a:rPr lang="en-GB" dirty="0" smtClean="0">
                <a:latin typeface="Kristen ITC" panose="03050502040202030202" pitchFamily="66" charset="0"/>
              </a:rPr>
              <a:t>The March of the Polar Bears</a:t>
            </a:r>
            <a:endParaRPr lang="en-GB" dirty="0">
              <a:latin typeface="Kristen ITC" panose="03050502040202030202" pitchFamily="66"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2708920"/>
            <a:ext cx="5555260" cy="3703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6230058"/>
            <a:ext cx="2706859" cy="627942"/>
          </a:xfrm>
          <a:prstGeom prst="rect">
            <a:avLst/>
          </a:prstGeom>
        </p:spPr>
      </p:pic>
    </p:spTree>
    <p:extLst>
      <p:ext uri="{BB962C8B-B14F-4D97-AF65-F5344CB8AC3E}">
        <p14:creationId xmlns:p14="http://schemas.microsoft.com/office/powerpoint/2010/main" val="3446942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856" b="100000" l="4194" r="97742"/>
                    </a14:imgEffect>
                  </a14:imgLayer>
                </a14:imgProps>
              </a:ext>
              <a:ext uri="{28A0092B-C50C-407E-A947-70E740481C1C}">
                <a14:useLocalDpi xmlns:a14="http://schemas.microsoft.com/office/drawing/2010/main" val="0"/>
              </a:ext>
            </a:extLst>
          </a:blip>
          <a:srcRect/>
          <a:stretch>
            <a:fillRect/>
          </a:stretch>
        </p:blipFill>
        <p:spPr bwMode="auto">
          <a:xfrm>
            <a:off x="467544" y="1079485"/>
            <a:ext cx="8900242" cy="5778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ular Callout 3"/>
          <p:cNvSpPr/>
          <p:nvPr/>
        </p:nvSpPr>
        <p:spPr>
          <a:xfrm>
            <a:off x="1331640" y="404664"/>
            <a:ext cx="4320480" cy="1692768"/>
          </a:xfrm>
          <a:prstGeom prst="wedgeRoundRectCallout">
            <a:avLst>
              <a:gd name="adj1" fmla="val -14299"/>
              <a:gd name="adj2" fmla="val 9583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Kristen ITC" panose="03050502040202030202" pitchFamily="66" charset="0"/>
              </a:rPr>
              <a:t>What other information would  help you decide if Global warming is really impacting me and my friends?</a:t>
            </a:r>
            <a:endParaRPr lang="en-GB" dirty="0">
              <a:latin typeface="Kristen ITC" panose="03050502040202030202" pitchFamily="66" charset="0"/>
            </a:endParaRPr>
          </a:p>
        </p:txBody>
      </p:sp>
    </p:spTree>
    <p:extLst>
      <p:ext uri="{BB962C8B-B14F-4D97-AF65-F5344CB8AC3E}">
        <p14:creationId xmlns:p14="http://schemas.microsoft.com/office/powerpoint/2010/main" val="92881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Kristen ITC" panose="03050502040202030202" pitchFamily="66" charset="0"/>
              </a:rPr>
              <a:t>Task 3 - We’re going on a (polar) bear hunt…</a:t>
            </a:r>
            <a:endParaRPr lang="en-GB" dirty="0">
              <a:latin typeface="Kristen ITC" panose="03050502040202030202" pitchFamily="66" charset="0"/>
            </a:endParaRPr>
          </a:p>
        </p:txBody>
      </p:sp>
      <p:sp>
        <p:nvSpPr>
          <p:cNvPr id="3" name="Content Placeholder 2"/>
          <p:cNvSpPr>
            <a:spLocks noGrp="1"/>
          </p:cNvSpPr>
          <p:nvPr>
            <p:ph idx="1"/>
          </p:nvPr>
        </p:nvSpPr>
        <p:spPr>
          <a:xfrm>
            <a:off x="457200" y="1600200"/>
            <a:ext cx="8229600" cy="4853136"/>
          </a:xfrm>
        </p:spPr>
        <p:txBody>
          <a:bodyPr>
            <a:normAutofit fontScale="92500" lnSpcReduction="10000"/>
          </a:bodyPr>
          <a:lstStyle/>
          <a:p>
            <a:pPr marL="0" indent="0">
              <a:buNone/>
            </a:pPr>
            <a:r>
              <a:rPr lang="en-GB" dirty="0" smtClean="0">
                <a:latin typeface="Kristen ITC" panose="03050502040202030202" pitchFamily="66" charset="0"/>
              </a:rPr>
              <a:t>You are going to be able to track some polar bears which wear devices around their necks.</a:t>
            </a:r>
          </a:p>
          <a:p>
            <a:pPr marL="0" indent="0">
              <a:buNone/>
            </a:pPr>
            <a:endParaRPr lang="en-GB" dirty="0" smtClean="0">
              <a:latin typeface="Kristen ITC" panose="03050502040202030202" pitchFamily="66" charset="0"/>
            </a:endParaRPr>
          </a:p>
          <a:p>
            <a:pPr marL="0" indent="0">
              <a:buNone/>
            </a:pPr>
            <a:r>
              <a:rPr lang="en-GB" dirty="0" smtClean="0">
                <a:latin typeface="Kristen ITC" panose="03050502040202030202" pitchFamily="66" charset="0"/>
              </a:rPr>
              <a:t>The devices send regular signals back to a satellite.</a:t>
            </a:r>
          </a:p>
          <a:p>
            <a:pPr marL="0" indent="0">
              <a:buNone/>
            </a:pPr>
            <a:endParaRPr lang="en-GB" dirty="0" smtClean="0">
              <a:latin typeface="Kristen ITC" panose="03050502040202030202" pitchFamily="66" charset="0"/>
            </a:endParaRPr>
          </a:p>
          <a:p>
            <a:pPr marL="0" indent="0">
              <a:buNone/>
            </a:pPr>
            <a:r>
              <a:rPr lang="en-GB" dirty="0" smtClean="0">
                <a:latin typeface="Kristen ITC" panose="03050502040202030202" pitchFamily="66" charset="0"/>
              </a:rPr>
              <a:t>Note – only female bears can be tracked as they will not fit properly around a male polar bear as his neck is too big!</a:t>
            </a:r>
            <a:endParaRPr lang="en-GB" dirty="0">
              <a:latin typeface="Kristen ITC" panose="03050502040202030202" pitchFamily="66" charset="0"/>
            </a:endParaRPr>
          </a:p>
        </p:txBody>
      </p:sp>
    </p:spTree>
    <p:extLst>
      <p:ext uri="{BB962C8B-B14F-4D97-AF65-F5344CB8AC3E}">
        <p14:creationId xmlns:p14="http://schemas.microsoft.com/office/powerpoint/2010/main" val="82603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87624" y="852409"/>
            <a:ext cx="5976664" cy="4266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5536" y="5406623"/>
            <a:ext cx="2808312" cy="646331"/>
          </a:xfrm>
          <a:prstGeom prst="rect">
            <a:avLst/>
          </a:prstGeom>
          <a:noFill/>
          <a:ln>
            <a:solidFill>
              <a:schemeClr val="tx1"/>
            </a:solidFill>
          </a:ln>
        </p:spPr>
        <p:txBody>
          <a:bodyPr wrap="square" rtlCol="0">
            <a:spAutoFit/>
          </a:bodyPr>
          <a:lstStyle/>
          <a:p>
            <a:r>
              <a:rPr lang="en-GB" dirty="0" smtClean="0">
                <a:latin typeface="Kristen ITC" panose="03050502040202030202" pitchFamily="66" charset="0"/>
              </a:rPr>
              <a:t>1) </a:t>
            </a:r>
            <a:r>
              <a:rPr lang="en-GB" dirty="0" smtClean="0">
                <a:latin typeface="Kristen ITC" panose="03050502040202030202" pitchFamily="66" charset="0"/>
              </a:rPr>
              <a:t>Check that the </a:t>
            </a:r>
            <a:r>
              <a:rPr lang="en-GB" dirty="0" smtClean="0">
                <a:latin typeface="Kristen ITC" panose="03050502040202030202" pitchFamily="66" charset="0"/>
              </a:rPr>
              <a:t>date </a:t>
            </a:r>
            <a:r>
              <a:rPr lang="en-GB" dirty="0" smtClean="0">
                <a:latin typeface="Kristen ITC" panose="03050502040202030202" pitchFamily="66" charset="0"/>
              </a:rPr>
              <a:t>starts </a:t>
            </a:r>
            <a:r>
              <a:rPr lang="en-GB" dirty="0" smtClean="0">
                <a:latin typeface="Kristen ITC" panose="03050502040202030202" pitchFamily="66" charset="0"/>
              </a:rPr>
              <a:t>Oct 1, </a:t>
            </a:r>
            <a:r>
              <a:rPr lang="en-GB" dirty="0" smtClean="0">
                <a:latin typeface="Kristen ITC" panose="03050502040202030202" pitchFamily="66" charset="0"/>
              </a:rPr>
              <a:t>2013</a:t>
            </a:r>
            <a:endParaRPr lang="en-GB" dirty="0">
              <a:latin typeface="Kristen ITC" panose="03050502040202030202" pitchFamily="66" charset="0"/>
            </a:endParaRPr>
          </a:p>
        </p:txBody>
      </p:sp>
      <p:cxnSp>
        <p:nvCxnSpPr>
          <p:cNvPr id="6" name="Straight Arrow Connector 5"/>
          <p:cNvCxnSpPr/>
          <p:nvPr/>
        </p:nvCxnSpPr>
        <p:spPr>
          <a:xfrm flipV="1">
            <a:off x="1331640" y="1582180"/>
            <a:ext cx="1800200" cy="383102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427984" y="5413207"/>
            <a:ext cx="2880320" cy="923330"/>
          </a:xfrm>
          <a:prstGeom prst="rect">
            <a:avLst/>
          </a:prstGeom>
          <a:noFill/>
          <a:ln>
            <a:solidFill>
              <a:schemeClr val="tx1"/>
            </a:solidFill>
          </a:ln>
        </p:spPr>
        <p:txBody>
          <a:bodyPr wrap="square" rtlCol="0">
            <a:spAutoFit/>
          </a:bodyPr>
          <a:lstStyle/>
          <a:p>
            <a:r>
              <a:rPr lang="en-GB" dirty="0" smtClean="0">
                <a:latin typeface="Kristen ITC" panose="03050502040202030202" pitchFamily="66" charset="0"/>
              </a:rPr>
              <a:t>2) </a:t>
            </a:r>
            <a:r>
              <a:rPr lang="en-GB" dirty="0" smtClean="0">
                <a:latin typeface="Kristen ITC" panose="03050502040202030202" pitchFamily="66" charset="0"/>
              </a:rPr>
              <a:t>Make sure you have zoomed out for enough coverage</a:t>
            </a:r>
            <a:endParaRPr lang="en-GB" dirty="0">
              <a:latin typeface="Kristen ITC" panose="03050502040202030202" pitchFamily="66" charset="0"/>
            </a:endParaRPr>
          </a:p>
        </p:txBody>
      </p:sp>
      <p:cxnSp>
        <p:nvCxnSpPr>
          <p:cNvPr id="11" name="Straight Arrow Connector 10"/>
          <p:cNvCxnSpPr/>
          <p:nvPr/>
        </p:nvCxnSpPr>
        <p:spPr>
          <a:xfrm flipH="1" flipV="1">
            <a:off x="7025862" y="5020405"/>
            <a:ext cx="138426" cy="35980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67544" y="188640"/>
            <a:ext cx="8365001" cy="369332"/>
          </a:xfrm>
          <a:prstGeom prst="rect">
            <a:avLst/>
          </a:prstGeom>
        </p:spPr>
        <p:txBody>
          <a:bodyPr wrap="square">
            <a:spAutoFit/>
          </a:bodyPr>
          <a:lstStyle/>
          <a:p>
            <a:pPr>
              <a:defRPr/>
            </a:pPr>
            <a:r>
              <a:rPr lang="en-GB" dirty="0" smtClean="0"/>
              <a:t>http://www.polarbearsinternational.org/polar-bears/tracking/</a:t>
            </a:r>
            <a:endParaRPr lang="en-GB" dirty="0"/>
          </a:p>
        </p:txBody>
      </p:sp>
    </p:spTree>
    <p:extLst>
      <p:ext uri="{BB962C8B-B14F-4D97-AF65-F5344CB8AC3E}">
        <p14:creationId xmlns:p14="http://schemas.microsoft.com/office/powerpoint/2010/main" val="386477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47664" y="1412776"/>
            <a:ext cx="5547020" cy="3959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156176" y="417438"/>
            <a:ext cx="2448272" cy="923330"/>
          </a:xfrm>
          <a:prstGeom prst="rect">
            <a:avLst/>
          </a:prstGeom>
          <a:noFill/>
          <a:ln>
            <a:solidFill>
              <a:schemeClr val="tx1"/>
            </a:solidFill>
          </a:ln>
        </p:spPr>
        <p:txBody>
          <a:bodyPr wrap="square" rtlCol="0">
            <a:spAutoFit/>
          </a:bodyPr>
          <a:lstStyle/>
          <a:p>
            <a:r>
              <a:rPr lang="en-GB" dirty="0">
                <a:latin typeface="Kristen ITC" panose="03050502040202030202" pitchFamily="66" charset="0"/>
              </a:rPr>
              <a:t>3</a:t>
            </a:r>
            <a:r>
              <a:rPr lang="en-GB" dirty="0" smtClean="0">
                <a:latin typeface="Kristen ITC" panose="03050502040202030202" pitchFamily="66" charset="0"/>
              </a:rPr>
              <a:t>) </a:t>
            </a:r>
            <a:r>
              <a:rPr lang="en-GB" dirty="0" smtClean="0">
                <a:latin typeface="Kristen ITC" panose="03050502040202030202" pitchFamily="66" charset="0"/>
              </a:rPr>
              <a:t>You need to make sure </a:t>
            </a:r>
            <a:r>
              <a:rPr lang="en-GB" dirty="0" smtClean="0">
                <a:latin typeface="Kristen ITC" panose="03050502040202030202" pitchFamily="66" charset="0"/>
              </a:rPr>
              <a:t>the </a:t>
            </a:r>
            <a:r>
              <a:rPr lang="en-GB" dirty="0" smtClean="0">
                <a:latin typeface="Kristen ITC" panose="03050502040202030202" pitchFamily="66" charset="0"/>
              </a:rPr>
              <a:t>ice </a:t>
            </a:r>
            <a:r>
              <a:rPr lang="en-GB" dirty="0" smtClean="0">
                <a:latin typeface="Kristen ITC" panose="03050502040202030202" pitchFamily="66" charset="0"/>
              </a:rPr>
              <a:t>slider bar is at maximum</a:t>
            </a:r>
            <a:endParaRPr lang="en-GB" dirty="0">
              <a:latin typeface="Kristen ITC" panose="03050502040202030202" pitchFamily="66" charset="0"/>
            </a:endParaRPr>
          </a:p>
        </p:txBody>
      </p:sp>
      <p:cxnSp>
        <p:nvCxnSpPr>
          <p:cNvPr id="7" name="Straight Arrow Connector 6"/>
          <p:cNvCxnSpPr/>
          <p:nvPr/>
        </p:nvCxnSpPr>
        <p:spPr>
          <a:xfrm flipH="1">
            <a:off x="6156176" y="1340768"/>
            <a:ext cx="1080120" cy="7200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0637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31640" y="260648"/>
            <a:ext cx="6048672" cy="4417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H="1" flipV="1">
            <a:off x="7236296" y="3717032"/>
            <a:ext cx="936104" cy="102935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115616" y="908723"/>
            <a:ext cx="1095780" cy="403244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0" y="4941168"/>
            <a:ext cx="3851920" cy="1754326"/>
          </a:xfrm>
          <a:prstGeom prst="rect">
            <a:avLst/>
          </a:prstGeom>
          <a:noFill/>
          <a:ln>
            <a:solidFill>
              <a:schemeClr val="tx1"/>
            </a:solidFill>
          </a:ln>
        </p:spPr>
        <p:txBody>
          <a:bodyPr wrap="square" rtlCol="0">
            <a:spAutoFit/>
          </a:bodyPr>
          <a:lstStyle/>
          <a:p>
            <a:r>
              <a:rPr lang="en-GB" dirty="0">
                <a:latin typeface="Kristen ITC" panose="03050502040202030202" pitchFamily="66" charset="0"/>
              </a:rPr>
              <a:t>4</a:t>
            </a:r>
            <a:r>
              <a:rPr lang="en-GB" dirty="0" smtClean="0">
                <a:latin typeface="Kristen ITC" panose="03050502040202030202" pitchFamily="66" charset="0"/>
              </a:rPr>
              <a:t>) </a:t>
            </a:r>
            <a:r>
              <a:rPr lang="en-GB" dirty="0" smtClean="0">
                <a:latin typeface="Kristen ITC" panose="03050502040202030202" pitchFamily="66" charset="0"/>
              </a:rPr>
              <a:t>Click on the information about </a:t>
            </a:r>
            <a:r>
              <a:rPr lang="en-GB" dirty="0" smtClean="0">
                <a:latin typeface="Kristen ITC" panose="03050502040202030202" pitchFamily="66" charset="0"/>
              </a:rPr>
              <a:t>each polar bear</a:t>
            </a:r>
            <a:r>
              <a:rPr lang="en-GB" dirty="0" smtClean="0">
                <a:latin typeface="Kristen ITC" panose="03050502040202030202" pitchFamily="66" charset="0"/>
              </a:rPr>
              <a:t>. </a:t>
            </a:r>
            <a:r>
              <a:rPr lang="en-GB" dirty="0" smtClean="0">
                <a:latin typeface="Kristen ITC" panose="03050502040202030202" pitchFamily="66" charset="0"/>
              </a:rPr>
              <a:t>This will allow you to track the distance she travels each month and what the ice layer is like</a:t>
            </a:r>
            <a:r>
              <a:rPr lang="en-GB" dirty="0" smtClean="0">
                <a:latin typeface="Kristen ITC" panose="03050502040202030202" pitchFamily="66" charset="0"/>
              </a:rPr>
              <a:t>. Repeat </a:t>
            </a:r>
            <a:r>
              <a:rPr lang="en-GB" dirty="0" smtClean="0">
                <a:latin typeface="Kristen ITC" panose="03050502040202030202" pitchFamily="66" charset="0"/>
              </a:rPr>
              <a:t>this for </a:t>
            </a:r>
            <a:r>
              <a:rPr lang="en-GB" dirty="0" smtClean="0">
                <a:latin typeface="Kristen ITC" panose="03050502040202030202" pitchFamily="66" charset="0"/>
              </a:rPr>
              <a:t>other </a:t>
            </a:r>
            <a:r>
              <a:rPr lang="en-GB" dirty="0" smtClean="0">
                <a:latin typeface="Kristen ITC" panose="03050502040202030202" pitchFamily="66" charset="0"/>
              </a:rPr>
              <a:t>polar </a:t>
            </a:r>
            <a:r>
              <a:rPr lang="en-GB" dirty="0" smtClean="0">
                <a:latin typeface="Kristen ITC" panose="03050502040202030202" pitchFamily="66" charset="0"/>
              </a:rPr>
              <a:t>bears.</a:t>
            </a:r>
            <a:endParaRPr lang="en-GB" dirty="0" smtClean="0">
              <a:latin typeface="Kristen ITC" panose="03050502040202030202" pitchFamily="66" charset="0"/>
            </a:endParaRPr>
          </a:p>
        </p:txBody>
      </p:sp>
      <p:sp>
        <p:nvSpPr>
          <p:cNvPr id="11" name="TextBox 10"/>
          <p:cNvSpPr txBox="1"/>
          <p:nvPr/>
        </p:nvSpPr>
        <p:spPr>
          <a:xfrm>
            <a:off x="4355976" y="4746390"/>
            <a:ext cx="4392488" cy="1754326"/>
          </a:xfrm>
          <a:prstGeom prst="rect">
            <a:avLst/>
          </a:prstGeom>
          <a:noFill/>
          <a:ln>
            <a:solidFill>
              <a:schemeClr val="tx1"/>
            </a:solidFill>
          </a:ln>
        </p:spPr>
        <p:txBody>
          <a:bodyPr wrap="square" rtlCol="0">
            <a:spAutoFit/>
          </a:bodyPr>
          <a:lstStyle/>
          <a:p>
            <a:r>
              <a:rPr lang="en-GB" dirty="0" smtClean="0">
                <a:latin typeface="Kristen ITC" panose="03050502040202030202" pitchFamily="66" charset="0"/>
              </a:rPr>
              <a:t>5</a:t>
            </a:r>
            <a:r>
              <a:rPr lang="en-GB" dirty="0" smtClean="0">
                <a:latin typeface="Kristen ITC" panose="03050502040202030202" pitchFamily="66" charset="0"/>
              </a:rPr>
              <a:t>) </a:t>
            </a:r>
            <a:r>
              <a:rPr lang="en-GB" dirty="0" smtClean="0">
                <a:latin typeface="Kristen ITC" panose="03050502040202030202" pitchFamily="66" charset="0"/>
              </a:rPr>
              <a:t>Click on the </a:t>
            </a:r>
            <a:r>
              <a:rPr lang="en-GB" dirty="0" smtClean="0">
                <a:latin typeface="Kristen ITC" panose="03050502040202030202" pitchFamily="66" charset="0"/>
              </a:rPr>
              <a:t>icon that represents that bear and find out more </a:t>
            </a:r>
            <a:r>
              <a:rPr lang="en-GB" dirty="0" smtClean="0">
                <a:latin typeface="Kristen ITC" panose="03050502040202030202" pitchFamily="66" charset="0"/>
              </a:rPr>
              <a:t>information. </a:t>
            </a:r>
            <a:r>
              <a:rPr lang="en-GB" dirty="0" smtClean="0">
                <a:latin typeface="Kristen ITC" panose="03050502040202030202" pitchFamily="66" charset="0"/>
              </a:rPr>
              <a:t>This will allow you to track the distance she travels each month and what the ice layer is like</a:t>
            </a:r>
            <a:r>
              <a:rPr lang="en-GB" dirty="0" smtClean="0">
                <a:latin typeface="Kristen ITC" panose="03050502040202030202" pitchFamily="66" charset="0"/>
              </a:rPr>
              <a:t>. Repeat </a:t>
            </a:r>
            <a:r>
              <a:rPr lang="en-GB" dirty="0" smtClean="0">
                <a:latin typeface="Kristen ITC" panose="03050502040202030202" pitchFamily="66" charset="0"/>
              </a:rPr>
              <a:t>this for </a:t>
            </a:r>
            <a:r>
              <a:rPr lang="en-GB" dirty="0" smtClean="0">
                <a:latin typeface="Kristen ITC" panose="03050502040202030202" pitchFamily="66" charset="0"/>
              </a:rPr>
              <a:t>other </a:t>
            </a:r>
            <a:r>
              <a:rPr lang="en-GB" dirty="0" smtClean="0">
                <a:latin typeface="Kristen ITC" panose="03050502040202030202" pitchFamily="66" charset="0"/>
              </a:rPr>
              <a:t>polar </a:t>
            </a:r>
            <a:r>
              <a:rPr lang="en-GB" dirty="0" smtClean="0">
                <a:latin typeface="Kristen ITC" panose="03050502040202030202" pitchFamily="66" charset="0"/>
              </a:rPr>
              <a:t>bears.</a:t>
            </a:r>
            <a:endParaRPr lang="en-GB" dirty="0" smtClean="0">
              <a:latin typeface="Kristen ITC" panose="03050502040202030202" pitchFamily="66" charset="0"/>
            </a:endParaRPr>
          </a:p>
        </p:txBody>
      </p:sp>
    </p:spTree>
    <p:extLst>
      <p:ext uri="{BB962C8B-B14F-4D97-AF65-F5344CB8AC3E}">
        <p14:creationId xmlns:p14="http://schemas.microsoft.com/office/powerpoint/2010/main" val="3988563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Kristen ITC" panose="03050502040202030202" pitchFamily="66" charset="0"/>
              </a:rPr>
              <a:t>What amazing facts did you find out?</a:t>
            </a:r>
            <a:endParaRPr lang="en-GB" dirty="0">
              <a:latin typeface="Kristen ITC" panose="03050502040202030202" pitchFamily="66" charset="0"/>
            </a:endParaRPr>
          </a:p>
        </p:txBody>
      </p:sp>
      <p:sp>
        <p:nvSpPr>
          <p:cNvPr id="3" name="Content Placeholder 2"/>
          <p:cNvSpPr>
            <a:spLocks noGrp="1"/>
          </p:cNvSpPr>
          <p:nvPr>
            <p:ph idx="1"/>
          </p:nvPr>
        </p:nvSpPr>
        <p:spPr>
          <a:xfrm>
            <a:off x="457200" y="1600200"/>
            <a:ext cx="8229600" cy="4781128"/>
          </a:xfrm>
        </p:spPr>
        <p:txBody>
          <a:bodyPr>
            <a:normAutofit fontScale="85000" lnSpcReduction="10000"/>
          </a:bodyPr>
          <a:lstStyle/>
          <a:p>
            <a:pPr marL="0" indent="0">
              <a:buNone/>
            </a:pPr>
            <a:r>
              <a:rPr lang="en-GB" dirty="0" smtClean="0">
                <a:latin typeface="Kristen ITC" panose="03050502040202030202" pitchFamily="66" charset="0"/>
              </a:rPr>
              <a:t>Approximately when and how long do Polar bears hibernate for and why? (hint: link this to the ice sheet).</a:t>
            </a:r>
          </a:p>
          <a:p>
            <a:pPr marL="0" indent="0">
              <a:buNone/>
            </a:pPr>
            <a:endParaRPr lang="en-GB" dirty="0" smtClean="0">
              <a:latin typeface="Kristen ITC" panose="03050502040202030202" pitchFamily="66" charset="0"/>
            </a:endParaRPr>
          </a:p>
          <a:p>
            <a:pPr marL="0" indent="0">
              <a:buNone/>
            </a:pPr>
            <a:r>
              <a:rPr lang="en-GB" dirty="0" smtClean="0">
                <a:latin typeface="Kristen ITC" panose="03050502040202030202" pitchFamily="66" charset="0"/>
              </a:rPr>
              <a:t>How far did the bears walk and why?</a:t>
            </a:r>
          </a:p>
          <a:p>
            <a:pPr marL="0" indent="0">
              <a:buNone/>
            </a:pPr>
            <a:endParaRPr lang="en-GB" dirty="0" smtClean="0">
              <a:latin typeface="Kristen ITC" panose="03050502040202030202" pitchFamily="66" charset="0"/>
            </a:endParaRPr>
          </a:p>
          <a:p>
            <a:pPr marL="0" indent="0">
              <a:buNone/>
            </a:pPr>
            <a:r>
              <a:rPr lang="en-GB" dirty="0" smtClean="0">
                <a:latin typeface="Kristen ITC" panose="03050502040202030202" pitchFamily="66" charset="0"/>
              </a:rPr>
              <a:t>How might this data inform scientists about the impact of climate change on polar bears?</a:t>
            </a:r>
          </a:p>
          <a:p>
            <a:endParaRPr lang="en-GB" dirty="0" smtClean="0">
              <a:latin typeface="Kristen ITC" panose="03050502040202030202" pitchFamily="66" charset="0"/>
            </a:endParaRPr>
          </a:p>
          <a:p>
            <a:pPr marL="0" indent="0">
              <a:buNone/>
            </a:pPr>
            <a:r>
              <a:rPr lang="en-GB" dirty="0" smtClean="0">
                <a:latin typeface="Kristen ITC" panose="03050502040202030202" pitchFamily="66" charset="0"/>
              </a:rPr>
              <a:t>What would you predict the tracking data will show in 20 years time and why?</a:t>
            </a:r>
            <a:endParaRPr lang="en-GB" dirty="0">
              <a:latin typeface="Kristen ITC" panose="03050502040202030202" pitchFamily="66" charset="0"/>
            </a:endParaRPr>
          </a:p>
        </p:txBody>
      </p:sp>
    </p:spTree>
    <p:extLst>
      <p:ext uri="{BB962C8B-B14F-4D97-AF65-F5344CB8AC3E}">
        <p14:creationId xmlns:p14="http://schemas.microsoft.com/office/powerpoint/2010/main" val="725345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p:txBody>
          <a:bodyPr/>
          <a:lstStyle/>
          <a:p>
            <a:pPr eaLnBrk="1" hangingPunct="1"/>
            <a:r>
              <a:rPr lang="en-GB" altLang="en-US" sz="4000" b="1" smtClean="0">
                <a:latin typeface="Comic Sans MS" pitchFamily="66" charset="0"/>
              </a:rPr>
              <a:t>Ple</a:t>
            </a:r>
            <a:r>
              <a:rPr lang="en-US" altLang="en-US" sz="4000" b="1" smtClean="0">
                <a:latin typeface="Comic Sans MS" pitchFamily="66" charset="0"/>
              </a:rPr>
              <a:t>nary - </a:t>
            </a:r>
            <a:r>
              <a:rPr lang="en-GB" altLang="en-US" sz="4000" b="1" smtClean="0">
                <a:latin typeface="Comic Sans MS" pitchFamily="66" charset="0"/>
              </a:rPr>
              <a:t>20 second summary</a:t>
            </a:r>
          </a:p>
        </p:txBody>
      </p:sp>
      <p:sp>
        <p:nvSpPr>
          <p:cNvPr id="13315" name="Content Placeholder 2"/>
          <p:cNvSpPr>
            <a:spLocks noGrp="1"/>
          </p:cNvSpPr>
          <p:nvPr>
            <p:ph idx="4294967295"/>
          </p:nvPr>
        </p:nvSpPr>
        <p:spPr>
          <a:xfrm>
            <a:off x="304800" y="1143000"/>
            <a:ext cx="8305800" cy="4724400"/>
          </a:xfrm>
        </p:spPr>
        <p:txBody>
          <a:bodyPr/>
          <a:lstStyle/>
          <a:p>
            <a:pPr algn="ctr" eaLnBrk="1" hangingPunct="1">
              <a:buFontTx/>
              <a:buNone/>
            </a:pPr>
            <a:r>
              <a:rPr lang="en-GB" altLang="en-US" sz="4000" smtClean="0">
                <a:latin typeface="Comic Sans MS" pitchFamily="66" charset="0"/>
              </a:rPr>
              <a:t>Can you summarise what we learnt today in 20 seconds?</a:t>
            </a:r>
          </a:p>
          <a:p>
            <a:pPr algn="ctr" eaLnBrk="1" hangingPunct="1">
              <a:buFontTx/>
              <a:buNone/>
            </a:pPr>
            <a:endParaRPr lang="en-GB" altLang="en-US" sz="4000" smtClean="0">
              <a:latin typeface="Comic Sans MS" pitchFamily="66" charset="0"/>
            </a:endParaRPr>
          </a:p>
          <a:p>
            <a:pPr algn="ctr" eaLnBrk="1" hangingPunct="1">
              <a:buFontTx/>
              <a:buNone/>
            </a:pPr>
            <a:r>
              <a:rPr lang="en-GB" altLang="en-US" sz="4000" smtClean="0">
                <a:latin typeface="Comic Sans MS" pitchFamily="66" charset="0"/>
              </a:rPr>
              <a:t>Rehearse so that you are ready if you are selected</a:t>
            </a:r>
          </a:p>
        </p:txBody>
      </p:sp>
      <p:pic>
        <p:nvPicPr>
          <p:cNvPr id="13316" name="Picture 2" descr="http://d26bu41yhsbbx.cloudfront.net/img/texturepacker/20second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29186">
            <a:off x="-76200" y="4191000"/>
            <a:ext cx="34290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 descr="http://www.bigdandme.com/blog/wp-content/uploads/2012/08/20second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5013325"/>
            <a:ext cx="2316162"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7065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Kristen ITC" panose="03050502040202030202" pitchFamily="66" charset="0"/>
              </a:rPr>
              <a:t>Lesson Objectives</a:t>
            </a:r>
            <a:endParaRPr lang="en-GB" dirty="0">
              <a:latin typeface="Kristen ITC" panose="03050502040202030202" pitchFamily="66" charset="0"/>
            </a:endParaRPr>
          </a:p>
        </p:txBody>
      </p:sp>
      <p:sp>
        <p:nvSpPr>
          <p:cNvPr id="3" name="Content Placeholder 2"/>
          <p:cNvSpPr>
            <a:spLocks noGrp="1"/>
          </p:cNvSpPr>
          <p:nvPr>
            <p:ph idx="1"/>
          </p:nvPr>
        </p:nvSpPr>
        <p:spPr/>
        <p:txBody>
          <a:bodyPr>
            <a:normAutofit lnSpcReduction="10000"/>
          </a:bodyPr>
          <a:lstStyle/>
          <a:p>
            <a:pPr marL="0" indent="0">
              <a:buNone/>
            </a:pPr>
            <a:r>
              <a:rPr lang="en-GB" u="sng" dirty="0" smtClean="0">
                <a:latin typeface="Kristen ITC" panose="03050502040202030202" pitchFamily="66" charset="0"/>
              </a:rPr>
              <a:t>All  </a:t>
            </a:r>
            <a:r>
              <a:rPr lang="en-GB" dirty="0" smtClean="0">
                <a:latin typeface="Kristen ITC" panose="03050502040202030202" pitchFamily="66" charset="0"/>
              </a:rPr>
              <a:t>- will analyse maps and time data to decide if any changes have happened.</a:t>
            </a:r>
          </a:p>
          <a:p>
            <a:pPr marL="0" indent="0">
              <a:buNone/>
            </a:pPr>
            <a:endParaRPr lang="en-GB" u="sng" dirty="0" smtClean="0">
              <a:latin typeface="Kristen ITC" panose="03050502040202030202" pitchFamily="66" charset="0"/>
            </a:endParaRPr>
          </a:p>
          <a:p>
            <a:pPr marL="0" indent="0">
              <a:buNone/>
            </a:pPr>
            <a:r>
              <a:rPr lang="en-GB" u="sng" dirty="0" smtClean="0">
                <a:latin typeface="Kristen ITC" panose="03050502040202030202" pitchFamily="66" charset="0"/>
              </a:rPr>
              <a:t>Most</a:t>
            </a:r>
            <a:r>
              <a:rPr lang="en-GB" dirty="0" smtClean="0">
                <a:latin typeface="Kristen ITC" panose="03050502040202030202" pitchFamily="66" charset="0"/>
              </a:rPr>
              <a:t> – will understand the effect of global warming on a particular species.</a:t>
            </a:r>
          </a:p>
          <a:p>
            <a:pPr marL="0" indent="0">
              <a:buNone/>
            </a:pPr>
            <a:endParaRPr lang="en-GB" u="sng" dirty="0" smtClean="0">
              <a:latin typeface="Kristen ITC" panose="03050502040202030202" pitchFamily="66" charset="0"/>
            </a:endParaRPr>
          </a:p>
          <a:p>
            <a:pPr marL="0" indent="0">
              <a:buNone/>
            </a:pPr>
            <a:r>
              <a:rPr lang="en-GB" u="sng" dirty="0" smtClean="0">
                <a:latin typeface="Kristen ITC" panose="03050502040202030202" pitchFamily="66" charset="0"/>
              </a:rPr>
              <a:t>Some</a:t>
            </a:r>
            <a:r>
              <a:rPr lang="en-GB" dirty="0" smtClean="0">
                <a:latin typeface="Kristen ITC" panose="03050502040202030202" pitchFamily="66" charset="0"/>
              </a:rPr>
              <a:t> – will be able to consider the impact of human activity on the environment.</a:t>
            </a:r>
          </a:p>
          <a:p>
            <a:pPr marL="0" indent="0">
              <a:buNone/>
            </a:pPr>
            <a:endParaRPr lang="en-GB" dirty="0">
              <a:latin typeface="Kristen ITC" panose="03050502040202030202" pitchFamily="66" charset="0"/>
            </a:endParaRPr>
          </a:p>
        </p:txBody>
      </p:sp>
    </p:spTree>
    <p:extLst>
      <p:ext uri="{BB962C8B-B14F-4D97-AF65-F5344CB8AC3E}">
        <p14:creationId xmlns:p14="http://schemas.microsoft.com/office/powerpoint/2010/main" val="1648473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1196752"/>
            <a:ext cx="5004814" cy="2815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284984"/>
            <a:ext cx="523875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ular Callout 3"/>
          <p:cNvSpPr/>
          <p:nvPr/>
        </p:nvSpPr>
        <p:spPr>
          <a:xfrm>
            <a:off x="179512" y="548680"/>
            <a:ext cx="2043310" cy="1548752"/>
          </a:xfrm>
          <a:prstGeom prst="wedgeRoundRectCallout">
            <a:avLst>
              <a:gd name="adj1" fmla="val 105052"/>
              <a:gd name="adj2" fmla="val 8913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Kristen ITC" panose="03050502040202030202" pitchFamily="66" charset="0"/>
              </a:rPr>
              <a:t>What is today’s lesson about?</a:t>
            </a:r>
            <a:endParaRPr lang="en-GB" dirty="0">
              <a:latin typeface="Kristen ITC" panose="03050502040202030202" pitchFamily="66" charset="0"/>
            </a:endParaRPr>
          </a:p>
        </p:txBody>
      </p:sp>
    </p:spTree>
    <p:extLst>
      <p:ext uri="{BB962C8B-B14F-4D97-AF65-F5344CB8AC3E}">
        <p14:creationId xmlns:p14="http://schemas.microsoft.com/office/powerpoint/2010/main" val="2170029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Kristen ITC" panose="03050502040202030202" pitchFamily="66" charset="0"/>
              </a:rPr>
              <a:t>Lesson Objectives</a:t>
            </a:r>
            <a:endParaRPr lang="en-GB" dirty="0">
              <a:latin typeface="Kristen ITC" panose="03050502040202030202" pitchFamily="66" charset="0"/>
            </a:endParaRPr>
          </a:p>
        </p:txBody>
      </p:sp>
      <p:sp>
        <p:nvSpPr>
          <p:cNvPr id="3" name="Content Placeholder 2"/>
          <p:cNvSpPr>
            <a:spLocks noGrp="1"/>
          </p:cNvSpPr>
          <p:nvPr>
            <p:ph idx="1"/>
          </p:nvPr>
        </p:nvSpPr>
        <p:spPr/>
        <p:txBody>
          <a:bodyPr>
            <a:normAutofit lnSpcReduction="10000"/>
          </a:bodyPr>
          <a:lstStyle/>
          <a:p>
            <a:pPr marL="0" indent="0">
              <a:buNone/>
            </a:pPr>
            <a:r>
              <a:rPr lang="en-GB" u="sng" dirty="0" smtClean="0">
                <a:latin typeface="Kristen ITC" panose="03050502040202030202" pitchFamily="66" charset="0"/>
              </a:rPr>
              <a:t>All  </a:t>
            </a:r>
            <a:r>
              <a:rPr lang="en-GB" dirty="0" smtClean="0">
                <a:latin typeface="Kristen ITC" panose="03050502040202030202" pitchFamily="66" charset="0"/>
              </a:rPr>
              <a:t>- will analyse maps and time data to decide if any changes have happened.</a:t>
            </a:r>
          </a:p>
          <a:p>
            <a:pPr marL="0" indent="0">
              <a:buNone/>
            </a:pPr>
            <a:endParaRPr lang="en-GB" u="sng" dirty="0" smtClean="0">
              <a:latin typeface="Kristen ITC" panose="03050502040202030202" pitchFamily="66" charset="0"/>
            </a:endParaRPr>
          </a:p>
          <a:p>
            <a:pPr marL="0" indent="0">
              <a:buNone/>
            </a:pPr>
            <a:r>
              <a:rPr lang="en-GB" u="sng" dirty="0" smtClean="0">
                <a:latin typeface="Kristen ITC" panose="03050502040202030202" pitchFamily="66" charset="0"/>
              </a:rPr>
              <a:t>Most</a:t>
            </a:r>
            <a:r>
              <a:rPr lang="en-GB" dirty="0" smtClean="0">
                <a:latin typeface="Kristen ITC" panose="03050502040202030202" pitchFamily="66" charset="0"/>
              </a:rPr>
              <a:t> – will understand the effect of global warming on a particular species.</a:t>
            </a:r>
          </a:p>
          <a:p>
            <a:pPr marL="0" indent="0">
              <a:buNone/>
            </a:pPr>
            <a:endParaRPr lang="en-GB" u="sng" dirty="0" smtClean="0">
              <a:latin typeface="Kristen ITC" panose="03050502040202030202" pitchFamily="66" charset="0"/>
            </a:endParaRPr>
          </a:p>
          <a:p>
            <a:pPr marL="0" indent="0">
              <a:buNone/>
            </a:pPr>
            <a:r>
              <a:rPr lang="en-GB" u="sng" dirty="0" smtClean="0">
                <a:latin typeface="Kristen ITC" panose="03050502040202030202" pitchFamily="66" charset="0"/>
              </a:rPr>
              <a:t>Some</a:t>
            </a:r>
            <a:r>
              <a:rPr lang="en-GB" dirty="0" smtClean="0">
                <a:latin typeface="Kristen ITC" panose="03050502040202030202" pitchFamily="66" charset="0"/>
              </a:rPr>
              <a:t> – will be able to consider the impact of human activity on the environment.</a:t>
            </a:r>
          </a:p>
          <a:p>
            <a:pPr marL="0" indent="0">
              <a:buNone/>
            </a:pPr>
            <a:endParaRPr lang="en-GB" dirty="0">
              <a:latin typeface="Kristen ITC" panose="03050502040202030202" pitchFamily="66" charset="0"/>
            </a:endParaRPr>
          </a:p>
        </p:txBody>
      </p:sp>
    </p:spTree>
    <p:extLst>
      <p:ext uri="{BB962C8B-B14F-4D97-AF65-F5344CB8AC3E}">
        <p14:creationId xmlns:p14="http://schemas.microsoft.com/office/powerpoint/2010/main" val="3054542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Kristen ITC" panose="03050502040202030202" pitchFamily="66" charset="0"/>
              </a:rPr>
              <a:t>Key words</a:t>
            </a:r>
            <a:endParaRPr lang="en-GB" dirty="0">
              <a:latin typeface="Kristen ITC" panose="03050502040202030202" pitchFamily="66" charset="0"/>
            </a:endParaRPr>
          </a:p>
        </p:txBody>
      </p:sp>
      <p:sp>
        <p:nvSpPr>
          <p:cNvPr id="6" name="Content Placeholder 5"/>
          <p:cNvSpPr>
            <a:spLocks noGrp="1"/>
          </p:cNvSpPr>
          <p:nvPr>
            <p:ph idx="1"/>
          </p:nvPr>
        </p:nvSpPr>
        <p:spPr/>
        <p:txBody>
          <a:bodyPr/>
          <a:lstStyle/>
          <a:p>
            <a:r>
              <a:rPr lang="en-GB" dirty="0" smtClean="0">
                <a:latin typeface="Kristen ITC" panose="03050502040202030202" pitchFamily="66" charset="0"/>
              </a:rPr>
              <a:t>Climate</a:t>
            </a:r>
          </a:p>
          <a:p>
            <a:r>
              <a:rPr lang="en-GB" dirty="0" smtClean="0">
                <a:latin typeface="Kristen ITC" panose="03050502040202030202" pitchFamily="66" charset="0"/>
              </a:rPr>
              <a:t>Global warming</a:t>
            </a:r>
          </a:p>
          <a:p>
            <a:r>
              <a:rPr lang="en-GB" dirty="0" smtClean="0">
                <a:latin typeface="Kristen ITC" panose="03050502040202030202" pitchFamily="66" charset="0"/>
              </a:rPr>
              <a:t>Greenhouse effect</a:t>
            </a:r>
          </a:p>
          <a:p>
            <a:r>
              <a:rPr lang="en-GB" dirty="0" smtClean="0">
                <a:latin typeface="Kristen ITC" panose="03050502040202030202" pitchFamily="66" charset="0"/>
              </a:rPr>
              <a:t>Latitude</a:t>
            </a:r>
          </a:p>
          <a:p>
            <a:r>
              <a:rPr lang="en-GB" dirty="0" smtClean="0">
                <a:latin typeface="Kristen ITC" panose="03050502040202030202" pitchFamily="66" charset="0"/>
              </a:rPr>
              <a:t>Longitude</a:t>
            </a:r>
          </a:p>
          <a:p>
            <a:r>
              <a:rPr lang="en-GB" dirty="0" smtClean="0">
                <a:latin typeface="Kristen ITC" panose="03050502040202030202" pitchFamily="66" charset="0"/>
              </a:rPr>
              <a:t>Trend</a:t>
            </a:r>
            <a:endParaRPr lang="en-GB" dirty="0">
              <a:latin typeface="Kristen ITC" panose="03050502040202030202" pitchFamily="66" charset="0"/>
            </a:endParaRPr>
          </a:p>
        </p:txBody>
      </p:sp>
    </p:spTree>
    <p:extLst>
      <p:ext uri="{BB962C8B-B14F-4D97-AF65-F5344CB8AC3E}">
        <p14:creationId xmlns:p14="http://schemas.microsoft.com/office/powerpoint/2010/main" val="1820523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Kristen ITC" panose="03050502040202030202" pitchFamily="66" charset="0"/>
              </a:rPr>
              <a:t>Task </a:t>
            </a:r>
            <a:r>
              <a:rPr lang="en-GB" dirty="0" smtClean="0">
                <a:latin typeface="Kristen ITC" panose="03050502040202030202" pitchFamily="66" charset="0"/>
              </a:rPr>
              <a:t>1: </a:t>
            </a:r>
            <a:r>
              <a:rPr lang="en-GB" dirty="0">
                <a:latin typeface="Kristen ITC" panose="03050502040202030202" pitchFamily="66" charset="0"/>
              </a:rPr>
              <a:t>A </a:t>
            </a:r>
            <a:r>
              <a:rPr lang="en-GB" dirty="0" smtClean="0">
                <a:latin typeface="Kristen ITC" panose="03050502040202030202" pitchFamily="66" charset="0"/>
              </a:rPr>
              <a:t>polar bear resume</a:t>
            </a:r>
            <a:endParaRPr lang="en-GB" dirty="0">
              <a:latin typeface="Kristen ITC" panose="03050502040202030202" pitchFamily="66" charset="0"/>
            </a:endParaRPr>
          </a:p>
        </p:txBody>
      </p:sp>
      <p:sp>
        <p:nvSpPr>
          <p:cNvPr id="6" name="Content Placeholder 5"/>
          <p:cNvSpPr>
            <a:spLocks noGrp="1"/>
          </p:cNvSpPr>
          <p:nvPr>
            <p:ph sz="half" idx="1"/>
          </p:nvPr>
        </p:nvSpPr>
        <p:spPr/>
        <p:txBody>
          <a:bodyPr/>
          <a:lstStyle/>
          <a:p>
            <a:r>
              <a:rPr lang="en-GB" dirty="0" smtClean="0">
                <a:latin typeface="Kristen ITC" panose="03050502040202030202" pitchFamily="66" charset="0"/>
              </a:rPr>
              <a:t>Your first task is to complete a fact sheet about Polar bears.</a:t>
            </a:r>
          </a:p>
          <a:p>
            <a:r>
              <a:rPr lang="en-GB" dirty="0" smtClean="0">
                <a:latin typeface="Kristen ITC" panose="03050502040202030202" pitchFamily="66" charset="0"/>
              </a:rPr>
              <a:t>At the top of your fact sheet you will be given a couple of hyperlinks to help you fill in your fact sheet</a:t>
            </a:r>
            <a:endParaRPr lang="en-GB" dirty="0">
              <a:latin typeface="Kristen ITC" panose="03050502040202030202" pitchFamily="66"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700807"/>
            <a:ext cx="3960440" cy="4694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5451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100" y="136755"/>
            <a:ext cx="8229600" cy="1143000"/>
          </a:xfrm>
        </p:spPr>
        <p:txBody>
          <a:bodyPr>
            <a:normAutofit/>
          </a:bodyPr>
          <a:lstStyle/>
          <a:p>
            <a:r>
              <a:rPr lang="en-GB" dirty="0" smtClean="0">
                <a:latin typeface="Kristen ITC" panose="03050502040202030202" pitchFamily="66" charset="0"/>
              </a:rPr>
              <a:t>The future of the polar bear</a:t>
            </a:r>
            <a:endParaRPr lang="en-GB" dirty="0">
              <a:latin typeface="Kristen ITC" panose="03050502040202030202" pitchFamily="66" charset="0"/>
            </a:endParaRPr>
          </a:p>
        </p:txBody>
      </p:sp>
      <p:sp>
        <p:nvSpPr>
          <p:cNvPr id="3" name="Content Placeholder 2"/>
          <p:cNvSpPr>
            <a:spLocks noGrp="1"/>
          </p:cNvSpPr>
          <p:nvPr>
            <p:ph sz="half" idx="1"/>
          </p:nvPr>
        </p:nvSpPr>
        <p:spPr>
          <a:xfrm>
            <a:off x="339428" y="1110577"/>
            <a:ext cx="8363272" cy="4525963"/>
          </a:xfrm>
        </p:spPr>
        <p:txBody>
          <a:bodyPr>
            <a:noAutofit/>
          </a:bodyPr>
          <a:lstStyle/>
          <a:p>
            <a:pPr marL="0" indent="0" algn="just">
              <a:buNone/>
            </a:pPr>
            <a:r>
              <a:rPr lang="en-GB" sz="1800" dirty="0" smtClean="0">
                <a:latin typeface="Kristen ITC" panose="03050502040202030202" pitchFamily="66" charset="0"/>
              </a:rPr>
              <a:t>The polar regions of the Earth (Arctic and Antarctic) have some of the most extreme temperatures, usually well below freezing all year.   The arctic polar region is mainly sea ice floating upon the </a:t>
            </a:r>
            <a:r>
              <a:rPr lang="en-GB" sz="1800" dirty="0">
                <a:latin typeface="Kristen ITC" panose="03050502040202030202" pitchFamily="66" charset="0"/>
              </a:rPr>
              <a:t>A</a:t>
            </a:r>
            <a:r>
              <a:rPr lang="en-GB" sz="1800" dirty="0" smtClean="0">
                <a:latin typeface="Kristen ITC" panose="03050502040202030202" pitchFamily="66" charset="0"/>
              </a:rPr>
              <a:t>rctic ocean.</a:t>
            </a:r>
          </a:p>
          <a:p>
            <a:pPr marL="0" indent="0" algn="just">
              <a:buNone/>
            </a:pPr>
            <a:endParaRPr lang="en-GB" sz="1800" dirty="0" smtClean="0">
              <a:latin typeface="Kristen ITC" panose="03050502040202030202" pitchFamily="66" charset="0"/>
            </a:endParaRPr>
          </a:p>
          <a:p>
            <a:pPr marL="0" indent="0" algn="just">
              <a:buNone/>
            </a:pPr>
            <a:r>
              <a:rPr lang="en-GB" sz="1800" dirty="0" smtClean="0">
                <a:latin typeface="Kristen ITC" panose="03050502040202030202" pitchFamily="66" charset="0"/>
              </a:rPr>
              <a:t>Scientists expect and are observing that global warming will impact the polar regions and the expanse of sea ice first.   Even a few degrees increase in temperature will cause sea ice to melt or break away and float into warmer waters.  </a:t>
            </a:r>
          </a:p>
          <a:p>
            <a:pPr marL="0" indent="0" algn="just">
              <a:buNone/>
            </a:pPr>
            <a:r>
              <a:rPr lang="en-GB" sz="1800" dirty="0" smtClean="0">
                <a:latin typeface="Kristen ITC" panose="03050502040202030202" pitchFamily="66" charset="0"/>
              </a:rPr>
              <a:t> </a:t>
            </a:r>
            <a:endParaRPr lang="en-GB" sz="1800" dirty="0">
              <a:latin typeface="Kristen ITC" panose="03050502040202030202" pitchFamily="66" charset="0"/>
            </a:endParaRPr>
          </a:p>
          <a:p>
            <a:pPr marL="0" indent="0" algn="just">
              <a:buNone/>
            </a:pPr>
            <a:r>
              <a:rPr lang="en-GB" sz="1800" dirty="0" smtClean="0">
                <a:latin typeface="Kristen ITC" panose="03050502040202030202" pitchFamily="66" charset="0"/>
              </a:rPr>
              <a:t>The melting of polar sea ice will trigger more climate and weather changes and greatly impact the animals who live in the arctic region i.e. the polar bear.</a:t>
            </a:r>
            <a:endParaRPr lang="en-GB" sz="1800" dirty="0">
              <a:latin typeface="Kristen ITC" panose="03050502040202030202" pitchFamily="66"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4509120"/>
            <a:ext cx="2804528" cy="2254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5132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Kristen ITC" panose="03050502040202030202" pitchFamily="66" charset="0"/>
              </a:rPr>
              <a:t>Task 2: Arctic climate data</a:t>
            </a:r>
            <a:endParaRPr lang="en-GB" dirty="0">
              <a:latin typeface="Kristen ITC" panose="03050502040202030202" pitchFamily="66" charset="0"/>
            </a:endParaRPr>
          </a:p>
        </p:txBody>
      </p:sp>
      <p:sp>
        <p:nvSpPr>
          <p:cNvPr id="5" name="Content Placeholder 4"/>
          <p:cNvSpPr>
            <a:spLocks noGrp="1"/>
          </p:cNvSpPr>
          <p:nvPr>
            <p:ph idx="1"/>
          </p:nvPr>
        </p:nvSpPr>
        <p:spPr/>
        <p:txBody>
          <a:bodyPr/>
          <a:lstStyle/>
          <a:p>
            <a:pPr marL="0" indent="0">
              <a:buNone/>
            </a:pPr>
            <a:r>
              <a:rPr lang="en-GB" dirty="0" smtClean="0">
                <a:latin typeface="Kristen ITC" panose="03050502040202030202" pitchFamily="66" charset="0"/>
              </a:rPr>
              <a:t>You will be given a help sheet which tells you how to obtain some real data from the Arctic near Canada.</a:t>
            </a:r>
          </a:p>
          <a:p>
            <a:pPr marL="0" indent="0">
              <a:buNone/>
            </a:pPr>
            <a:endParaRPr lang="en-GB" dirty="0" smtClean="0">
              <a:latin typeface="Kristen ITC" panose="03050502040202030202" pitchFamily="66" charset="0"/>
            </a:endParaRPr>
          </a:p>
          <a:p>
            <a:pPr marL="0" indent="0">
              <a:buNone/>
            </a:pPr>
            <a:r>
              <a:rPr lang="en-GB" dirty="0" smtClean="0">
                <a:latin typeface="Kristen ITC" panose="03050502040202030202" pitchFamily="66" charset="0"/>
              </a:rPr>
              <a:t>You need to download the six pieces of data and use it to decide if there is any evidence of global warming over a ten year period.</a:t>
            </a:r>
            <a:endParaRPr lang="en-GB" dirty="0">
              <a:latin typeface="Kristen ITC" panose="03050502040202030202" pitchFamily="66" charset="0"/>
            </a:endParaRPr>
          </a:p>
        </p:txBody>
      </p:sp>
    </p:spTree>
    <p:extLst>
      <p:ext uri="{BB962C8B-B14F-4D97-AF65-F5344CB8AC3E}">
        <p14:creationId xmlns:p14="http://schemas.microsoft.com/office/powerpoint/2010/main" val="3976023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Kristen ITC" panose="03050502040202030202" pitchFamily="66" charset="0"/>
              </a:rPr>
              <a:t>Handy hints to help you interpret the data….</a:t>
            </a:r>
            <a:endParaRPr lang="en-GB" dirty="0">
              <a:latin typeface="Kristen ITC" panose="03050502040202030202" pitchFamily="66" charset="0"/>
            </a:endParaRPr>
          </a:p>
        </p:txBody>
      </p:sp>
      <p:sp>
        <p:nvSpPr>
          <p:cNvPr id="3" name="Content Placeholder 2"/>
          <p:cNvSpPr>
            <a:spLocks noGrp="1"/>
          </p:cNvSpPr>
          <p:nvPr>
            <p:ph idx="1"/>
          </p:nvPr>
        </p:nvSpPr>
        <p:spPr>
          <a:xfrm>
            <a:off x="457200" y="1600200"/>
            <a:ext cx="8229600" cy="4997152"/>
          </a:xfrm>
        </p:spPr>
        <p:txBody>
          <a:bodyPr>
            <a:normAutofit fontScale="77500" lnSpcReduction="20000"/>
          </a:bodyPr>
          <a:lstStyle/>
          <a:p>
            <a:pPr marL="0" indent="0">
              <a:buNone/>
            </a:pPr>
            <a:r>
              <a:rPr lang="en-GB" dirty="0" smtClean="0">
                <a:latin typeface="Kristen ITC" panose="03050502040202030202" pitchFamily="66" charset="0"/>
              </a:rPr>
              <a:t>Which is the warmest year in the region?  </a:t>
            </a:r>
          </a:p>
          <a:p>
            <a:pPr marL="0" indent="0">
              <a:buNone/>
            </a:pPr>
            <a:endParaRPr lang="en-GB" dirty="0" smtClean="0">
              <a:latin typeface="Kristen ITC" panose="03050502040202030202" pitchFamily="66" charset="0"/>
            </a:endParaRPr>
          </a:p>
          <a:p>
            <a:pPr marL="0" indent="0">
              <a:buNone/>
            </a:pPr>
            <a:r>
              <a:rPr lang="en-GB" dirty="0" smtClean="0">
                <a:latin typeface="Kristen ITC" panose="03050502040202030202" pitchFamily="66" charset="0"/>
              </a:rPr>
              <a:t>What is the difference?</a:t>
            </a:r>
          </a:p>
          <a:p>
            <a:pPr marL="0" indent="0">
              <a:buNone/>
            </a:pPr>
            <a:endParaRPr lang="en-GB" dirty="0" smtClean="0">
              <a:latin typeface="Kristen ITC" panose="03050502040202030202" pitchFamily="66" charset="0"/>
            </a:endParaRPr>
          </a:p>
          <a:p>
            <a:pPr marL="0" indent="0">
              <a:buNone/>
            </a:pPr>
            <a:r>
              <a:rPr lang="en-GB" dirty="0" smtClean="0">
                <a:latin typeface="Kristen ITC" panose="03050502040202030202" pitchFamily="66" charset="0"/>
              </a:rPr>
              <a:t>Which year has the largest snow-ice amount?</a:t>
            </a:r>
          </a:p>
          <a:p>
            <a:pPr marL="0" indent="0">
              <a:buNone/>
            </a:pPr>
            <a:r>
              <a:rPr lang="en-GB" dirty="0" smtClean="0">
                <a:latin typeface="Kristen ITC" panose="03050502040202030202" pitchFamily="66" charset="0"/>
              </a:rPr>
              <a:t>   </a:t>
            </a:r>
          </a:p>
          <a:p>
            <a:pPr marL="0" indent="0">
              <a:buNone/>
            </a:pPr>
            <a:r>
              <a:rPr lang="en-GB" dirty="0" smtClean="0">
                <a:latin typeface="Kristen ITC" panose="03050502040202030202" pitchFamily="66" charset="0"/>
              </a:rPr>
              <a:t>How much is that difference?</a:t>
            </a:r>
          </a:p>
          <a:p>
            <a:endParaRPr lang="en-GB" dirty="0" smtClean="0">
              <a:latin typeface="Kristen ITC" panose="03050502040202030202" pitchFamily="66" charset="0"/>
            </a:endParaRPr>
          </a:p>
          <a:p>
            <a:pPr marL="0" indent="0">
              <a:buNone/>
            </a:pPr>
            <a:r>
              <a:rPr lang="en-GB" dirty="0" smtClean="0">
                <a:latin typeface="Kristen ITC" panose="03050502040202030202" pitchFamily="66" charset="0"/>
              </a:rPr>
              <a:t>Do the line graphs show any trend over the years to suggest global warming?</a:t>
            </a:r>
          </a:p>
          <a:p>
            <a:pPr marL="0" indent="0">
              <a:buNone/>
            </a:pPr>
            <a:endParaRPr lang="en-GB" dirty="0" smtClean="0">
              <a:latin typeface="Kristen ITC" panose="03050502040202030202" pitchFamily="66" charset="0"/>
            </a:endParaRPr>
          </a:p>
          <a:p>
            <a:pPr marL="0" indent="0">
              <a:buNone/>
            </a:pPr>
            <a:r>
              <a:rPr lang="en-GB" dirty="0" smtClean="0">
                <a:latin typeface="Kristen ITC" panose="03050502040202030202" pitchFamily="66" charset="0"/>
              </a:rPr>
              <a:t>Are there any seasonal changes which explain polar bear behaviour?</a:t>
            </a:r>
          </a:p>
          <a:p>
            <a:endParaRPr lang="en-GB" dirty="0" smtClean="0"/>
          </a:p>
          <a:p>
            <a:pPr marL="0" indent="0">
              <a:buNone/>
            </a:pPr>
            <a:endParaRPr lang="en-GB" dirty="0"/>
          </a:p>
        </p:txBody>
      </p:sp>
    </p:spTree>
    <p:extLst>
      <p:ext uri="{BB962C8B-B14F-4D97-AF65-F5344CB8AC3E}">
        <p14:creationId xmlns:p14="http://schemas.microsoft.com/office/powerpoint/2010/main" val="2821549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Kristen ITC" panose="03050502040202030202" pitchFamily="66" charset="0"/>
              </a:rPr>
              <a:t>Lesson Objectives</a:t>
            </a:r>
            <a:endParaRPr lang="en-GB" dirty="0">
              <a:latin typeface="Kristen ITC" panose="03050502040202030202" pitchFamily="66" charset="0"/>
            </a:endParaRPr>
          </a:p>
        </p:txBody>
      </p:sp>
      <p:sp>
        <p:nvSpPr>
          <p:cNvPr id="3" name="Content Placeholder 2"/>
          <p:cNvSpPr>
            <a:spLocks noGrp="1"/>
          </p:cNvSpPr>
          <p:nvPr>
            <p:ph idx="1"/>
          </p:nvPr>
        </p:nvSpPr>
        <p:spPr/>
        <p:txBody>
          <a:bodyPr>
            <a:normAutofit lnSpcReduction="10000"/>
          </a:bodyPr>
          <a:lstStyle/>
          <a:p>
            <a:pPr marL="0" indent="0">
              <a:buNone/>
            </a:pPr>
            <a:r>
              <a:rPr lang="en-GB" u="sng" dirty="0" smtClean="0">
                <a:latin typeface="Kristen ITC" panose="03050502040202030202" pitchFamily="66" charset="0"/>
              </a:rPr>
              <a:t>All  </a:t>
            </a:r>
            <a:r>
              <a:rPr lang="en-GB" dirty="0" smtClean="0">
                <a:latin typeface="Kristen ITC" panose="03050502040202030202" pitchFamily="66" charset="0"/>
              </a:rPr>
              <a:t>- will analyse maps and time data to decide if any changes have happened.</a:t>
            </a:r>
          </a:p>
          <a:p>
            <a:pPr marL="0" indent="0">
              <a:buNone/>
            </a:pPr>
            <a:endParaRPr lang="en-GB" u="sng" dirty="0" smtClean="0">
              <a:latin typeface="Kristen ITC" panose="03050502040202030202" pitchFamily="66" charset="0"/>
            </a:endParaRPr>
          </a:p>
          <a:p>
            <a:pPr marL="0" indent="0">
              <a:buNone/>
            </a:pPr>
            <a:r>
              <a:rPr lang="en-GB" u="sng" dirty="0" smtClean="0">
                <a:latin typeface="Kristen ITC" panose="03050502040202030202" pitchFamily="66" charset="0"/>
              </a:rPr>
              <a:t>Most</a:t>
            </a:r>
            <a:r>
              <a:rPr lang="en-GB" dirty="0" smtClean="0">
                <a:latin typeface="Kristen ITC" panose="03050502040202030202" pitchFamily="66" charset="0"/>
              </a:rPr>
              <a:t> – will understand the effect of global warming on a particular species.</a:t>
            </a:r>
          </a:p>
          <a:p>
            <a:pPr marL="0" indent="0">
              <a:buNone/>
            </a:pPr>
            <a:endParaRPr lang="en-GB" u="sng" dirty="0" smtClean="0">
              <a:latin typeface="Kristen ITC" panose="03050502040202030202" pitchFamily="66" charset="0"/>
            </a:endParaRPr>
          </a:p>
          <a:p>
            <a:pPr marL="0" indent="0">
              <a:buNone/>
            </a:pPr>
            <a:r>
              <a:rPr lang="en-GB" u="sng" dirty="0" smtClean="0">
                <a:latin typeface="Kristen ITC" panose="03050502040202030202" pitchFamily="66" charset="0"/>
              </a:rPr>
              <a:t>Some</a:t>
            </a:r>
            <a:r>
              <a:rPr lang="en-GB" dirty="0" smtClean="0">
                <a:latin typeface="Kristen ITC" panose="03050502040202030202" pitchFamily="66" charset="0"/>
              </a:rPr>
              <a:t> – will be able to consider the impact of human activity on the environment.</a:t>
            </a:r>
          </a:p>
          <a:p>
            <a:pPr marL="0" indent="0">
              <a:buNone/>
            </a:pPr>
            <a:endParaRPr lang="en-GB" dirty="0">
              <a:latin typeface="Kristen ITC" panose="03050502040202030202" pitchFamily="66" charset="0"/>
            </a:endParaRPr>
          </a:p>
        </p:txBody>
      </p:sp>
    </p:spTree>
    <p:extLst>
      <p:ext uri="{BB962C8B-B14F-4D97-AF65-F5344CB8AC3E}">
        <p14:creationId xmlns:p14="http://schemas.microsoft.com/office/powerpoint/2010/main" val="11167614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TotalTime>
  <Words>771</Words>
  <Application>Microsoft Office PowerPoint</Application>
  <PresentationFormat>On-screen Show (4:3)</PresentationFormat>
  <Paragraphs>81</Paragraphs>
  <Slides>17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Comic Sans MS</vt:lpstr>
      <vt:lpstr>Kristen ITC</vt:lpstr>
      <vt:lpstr>Office Theme</vt:lpstr>
      <vt:lpstr>The March of the Polar Bears</vt:lpstr>
      <vt:lpstr>PowerPoint Presentation</vt:lpstr>
      <vt:lpstr>Lesson Objectives</vt:lpstr>
      <vt:lpstr>Key words</vt:lpstr>
      <vt:lpstr>Task 1: A polar bear resume</vt:lpstr>
      <vt:lpstr>The future of the polar bear</vt:lpstr>
      <vt:lpstr>Task 2: Arctic climate data</vt:lpstr>
      <vt:lpstr>Handy hints to help you interpret the data….</vt:lpstr>
      <vt:lpstr>Lesson Objectives</vt:lpstr>
      <vt:lpstr>PowerPoint Presentation</vt:lpstr>
      <vt:lpstr>Task 3 - We’re going on a (polar) bear hunt…</vt:lpstr>
      <vt:lpstr>PowerPoint Presentation</vt:lpstr>
      <vt:lpstr>PowerPoint Presentation</vt:lpstr>
      <vt:lpstr>PowerPoint Presentation</vt:lpstr>
      <vt:lpstr>What amazing facts did you find out?</vt:lpstr>
      <vt:lpstr>Plenary - 20 second summary</vt:lpstr>
      <vt:lpstr>Lesson Objectives</vt:lpstr>
    </vt:vector>
  </TitlesOfParts>
  <Company>Hampshire County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March of the Polar Bears</dc:title>
  <dc:creator>GHORTOP</dc:creator>
  <cp:lastModifiedBy>Palmer T.E.</cp:lastModifiedBy>
  <cp:revision>25</cp:revision>
  <dcterms:created xsi:type="dcterms:W3CDTF">2015-03-20T16:21:02Z</dcterms:created>
  <dcterms:modified xsi:type="dcterms:W3CDTF">2017-06-30T09:55:24Z</dcterms:modified>
</cp:coreProperties>
</file>